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85" r:id="rId31"/>
    <p:sldId id="289" r:id="rId32"/>
    <p:sldId id="286" r:id="rId33"/>
    <p:sldId id="287" r:id="rId34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13F"/>
    <a:srgbClr val="E53418"/>
    <a:srgbClr val="FF8000"/>
    <a:srgbClr val="B5CA82"/>
    <a:srgbClr val="91AC6B"/>
    <a:srgbClr val="41BEFF"/>
    <a:srgbClr val="0099FF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02" autoAdjust="0"/>
  </p:normalViewPr>
  <p:slideViewPr>
    <p:cSldViewPr snapToGrid="0">
      <p:cViewPr>
        <p:scale>
          <a:sx n="76" d="100"/>
          <a:sy n="76" d="100"/>
        </p:scale>
        <p:origin x="-119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FE4C14EE-E465-452D-AEAB-7A4E3071C977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307658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Mastertextformat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83DF80E6-EAFE-4B26-B9EE-99E7D216261A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82982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duct_moment_correlation_coefficient" TargetMode="External"/><Relationship Id="rId13" Type="http://schemas.openxmlformats.org/officeDocument/2006/relationships/hyperlink" Target="http://en.wikipedia.org/wiki/Tschuprow's_T" TargetMode="External"/><Relationship Id="rId3" Type="http://schemas.openxmlformats.org/officeDocument/2006/relationships/hyperlink" Target="http://en.wikipedia.org/wiki/Statistics" TargetMode="External"/><Relationship Id="rId7" Type="http://schemas.openxmlformats.org/officeDocument/2006/relationships/hyperlink" Target="http://en.wikipedia.org/wiki/Data" TargetMode="External"/><Relationship Id="rId12" Type="http://schemas.openxmlformats.org/officeDocument/2006/relationships/hyperlink" Target="http://en.wikipedia.org/wiki/Goodman_and_Kruskal's_lambd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orrelation" TargetMode="External"/><Relationship Id="rId11" Type="http://schemas.openxmlformats.org/officeDocument/2006/relationships/hyperlink" Target="http://en.wikipedia.org/wiki/Tetrachoric_correlation_coefficient" TargetMode="External"/><Relationship Id="rId5" Type="http://schemas.openxmlformats.org/officeDocument/2006/relationships/hyperlink" Target="http://en.wikipedia.org/wiki/Association_(statistics)" TargetMode="External"/><Relationship Id="rId10" Type="http://schemas.openxmlformats.org/officeDocument/2006/relationships/hyperlink" Target="http://en.wikipedia.org/wiki/Distance_correlation" TargetMode="External"/><Relationship Id="rId4" Type="http://schemas.openxmlformats.org/officeDocument/2006/relationships/hyperlink" Target="http://en.wikipedia.org/wiki/Independence_(probability_theory)" TargetMode="External"/><Relationship Id="rId9" Type="http://schemas.openxmlformats.org/officeDocument/2006/relationships/hyperlink" Target="http://en.wikipedia.org/wiki/Odds_ratio" TargetMode="External"/><Relationship Id="rId14" Type="http://schemas.openxmlformats.org/officeDocument/2006/relationships/hyperlink" Target="http://en.wikipedia.org/wiki/Cram%C3%A9r's_V_(statistics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80E6-EAFE-4B26-B9EE-99E7D216261A}" type="slidenum">
              <a:rPr lang="de-DE" altLang="zh-CN" smtClean="0"/>
              <a:pPr/>
              <a:t>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3157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80E6-EAFE-4B26-B9EE-99E7D216261A}" type="slidenum">
              <a:rPr lang="de-DE" altLang="zh-CN" smtClean="0"/>
              <a:pPr/>
              <a:t>2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89415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So,</a:t>
            </a:r>
            <a:r>
              <a:rPr lang="en-US" altLang="zh-CN" baseline="0" dirty="0" smtClean="0"/>
              <a:t> first of all, we </a:t>
            </a:r>
            <a:r>
              <a:rPr lang="en-US" altLang="zh-CN" baseline="0" dirty="0" err="1" smtClean="0"/>
              <a:t>gotta</a:t>
            </a:r>
            <a:r>
              <a:rPr lang="en-US" altLang="zh-CN" baseline="0" dirty="0" smtClean="0"/>
              <a:t> start from the ground up to understand what’s the causality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80E6-EAFE-4B26-B9EE-99E7D216261A}" type="slidenum">
              <a:rPr lang="de-DE" altLang="zh-CN" smtClean="0"/>
              <a:pPr/>
              <a:t>4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22071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Let’s look</a:t>
            </a:r>
            <a:r>
              <a:rPr lang="en-US" altLang="zh-CN" baseline="0" dirty="0" smtClean="0"/>
              <a:t> at it in a probabilistic view.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80E6-EAFE-4B26-B9EE-99E7D216261A}" type="slidenum">
              <a:rPr lang="de-DE" altLang="zh-CN" smtClean="0"/>
              <a:pPr/>
              <a:t>5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65829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3" tooltip="Statistics"/>
              </a:rPr>
              <a:t>statistics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, an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association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 is any relationship between two measured quantities that renders them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4" tooltip="Independence (probability theory)"/>
              </a:rPr>
              <a:t>statistically dependent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.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5"/>
              </a:rPr>
              <a:t>[1]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 The term "association" refers broadly to any such relationship, whereas the narrower term "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6" tooltip="Correlation"/>
              </a:rPr>
              <a:t>correlation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" refers to a linear relationship between two quantities.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There are many statistical measures of association that can be used to infer the presence or absence of an association in a sample of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7" tooltip="Data"/>
              </a:rPr>
              <a:t>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. Examples of such measures include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8" tooltip="Product moment correlation coefficient"/>
              </a:rPr>
              <a:t>product moment correlation coefficient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, used mainly for quantitative measurements, and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9" tooltip="Odds ratio"/>
              </a:rPr>
              <a:t>odds ratio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, used for dichotomous measurements. Other measures of association are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0" tooltip="Distance correlation"/>
              </a:rPr>
              <a:t>distance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0" tooltip="Distance correlation"/>
              </a:rPr>
              <a:t>correlation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,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1" tooltip="Tetrachoric correlation coefficient"/>
              </a:rPr>
              <a:t>tetrachoric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1" tooltip="Tetrachoric correlation coefficient"/>
              </a:rPr>
              <a:t> correlation coefficient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2" tooltip="Goodman and Kruskal's lambda"/>
              </a:rPr>
              <a:t>Goodman and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2" tooltip="Goodman and Kruskal's lambda"/>
              </a:rPr>
              <a:t>Kruskal's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2" tooltip="Goodman and Kruskal's lambda"/>
              </a:rPr>
              <a:t> lambda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,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3" tooltip="Tschuprow's T"/>
              </a:rPr>
              <a:t>Tschuprow's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3" tooltip="Tschuprow's T"/>
              </a:rPr>
              <a:t> 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</a:rPr>
              <a:t> and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4" tooltip="Cramér's V (statistics)"/>
              </a:rPr>
              <a:t>Cramér's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-65" charset="-128"/>
                <a:cs typeface="ＭＳ Ｐゴシック" pitchFamily="18" charset="-128"/>
                <a:hlinkClick r:id="rId14" tooltip="Cramér's V (statistics)"/>
              </a:rPr>
              <a:t> V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ＭＳ Ｐゴシック" pitchFamily="-65" charset="-128"/>
              <a:cs typeface="ＭＳ Ｐゴシック" pitchFamily="18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80E6-EAFE-4B26-B9EE-99E7D216261A}" type="slidenum">
              <a:rPr lang="de-DE" altLang="zh-CN" smtClean="0"/>
              <a:pPr/>
              <a:t>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7465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58528-190C-4E3D-991E-2F117A62D14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altLang="zh-CN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11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42C8C-C8C4-4F4B-93AB-E20290B433BB}" type="datetime1">
              <a:rPr lang="de-DE" altLang="zh-CN"/>
              <a:pPr/>
              <a:t>29.08.2012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70EBB-071C-44FE-B8FC-04381F768BE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1440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9F1BF-584D-4ED6-A6A6-236DCE9B82EE}" type="datetime1">
              <a:rPr lang="de-DE" altLang="zh-CN"/>
              <a:pPr/>
              <a:t>29.08.2012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ACBEC-6A6B-4ACB-BF8E-D3B1727CBC0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00011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Mastertextformat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70312F1A-8A5E-429C-8658-ABDE0FD00135}" type="datetime1">
              <a:rPr lang="de-DE" altLang="zh-CN"/>
              <a:pPr/>
              <a:t>29.08.2012</a:t>
            </a:fld>
            <a:endParaRPr lang="de-DE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7B8D9B-2705-411C-BCF1-89BB14258A5A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altLang="zh-CN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6" charset="-128"/>
              </a:rPr>
              <a:t>Causal Inference and Its Application in  Security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294674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100" dirty="0" smtClean="0">
                <a:ea typeface="ＭＳ Ｐゴシック" pitchFamily="6" charset="-128"/>
              </a:rPr>
              <a:t>Huang Xiao</a:t>
            </a:r>
          </a:p>
          <a:p>
            <a:pPr eaLnBrk="1" hangingPunct="1"/>
            <a:endParaRPr lang="en-US" dirty="0" smtClean="0">
              <a:ea typeface="ＭＳ Ｐゴシック" pitchFamily="6" charset="-128"/>
            </a:endParaRPr>
          </a:p>
          <a:p>
            <a:pPr eaLnBrk="1" hangingPunct="1"/>
            <a:r>
              <a:rPr lang="en-US" dirty="0" err="1" smtClean="0">
                <a:ea typeface="ＭＳ Ｐゴシック" pitchFamily="6" charset="-128"/>
              </a:rPr>
              <a:t>Lst</a:t>
            </a:r>
            <a:r>
              <a:rPr lang="en-US" dirty="0" smtClean="0">
                <a:ea typeface="ＭＳ Ｐゴシック" pitchFamily="6" charset="-128"/>
              </a:rPr>
              <a:t>. IT </a:t>
            </a:r>
            <a:r>
              <a:rPr lang="en-US" dirty="0" err="1" smtClean="0">
                <a:ea typeface="ＭＳ Ｐゴシック" pitchFamily="6" charset="-128"/>
              </a:rPr>
              <a:t>Sicherheit</a:t>
            </a:r>
            <a:r>
              <a:rPr lang="en-US" dirty="0" smtClean="0">
                <a:ea typeface="ＭＳ Ｐゴシック" pitchFamily="6" charset="-128"/>
              </a:rPr>
              <a:t> (I20)</a:t>
            </a:r>
          </a:p>
          <a:p>
            <a:pPr eaLnBrk="1" hangingPunct="1"/>
            <a:r>
              <a:rPr lang="en-US" dirty="0" err="1" smtClean="0">
                <a:ea typeface="ＭＳ Ｐゴシック" pitchFamily="6" charset="-128"/>
              </a:rPr>
              <a:t>Technische</a:t>
            </a:r>
            <a:r>
              <a:rPr lang="en-US" dirty="0" smtClean="0">
                <a:ea typeface="ＭＳ Ｐゴシック" pitchFamily="6" charset="-128"/>
              </a:rPr>
              <a:t> </a:t>
            </a:r>
            <a:r>
              <a:rPr lang="en-US" dirty="0" err="1" smtClean="0">
                <a:ea typeface="ＭＳ Ｐゴシック" pitchFamily="6" charset="-128"/>
              </a:rPr>
              <a:t>Universit</a:t>
            </a:r>
            <a:r>
              <a:rPr lang="de-DE" dirty="0" smtClean="0">
                <a:ea typeface="ＭＳ Ｐゴシック" pitchFamily="6" charset="-128"/>
              </a:rPr>
              <a:t>ät München</a:t>
            </a:r>
          </a:p>
          <a:p>
            <a:pPr eaLnBrk="1" hangingPunct="1"/>
            <a:endParaRPr lang="de-DE" dirty="0">
              <a:ea typeface="ＭＳ Ｐゴシック" pitchFamily="6" charset="-128"/>
            </a:endParaRPr>
          </a:p>
          <a:p>
            <a:pPr eaLnBrk="1" hangingPunct="1"/>
            <a:endParaRPr lang="de-DE" dirty="0" smtClean="0">
              <a:ea typeface="ＭＳ Ｐゴシック" pitchFamily="6" charset="-128"/>
            </a:endParaRPr>
          </a:p>
          <a:p>
            <a:pPr eaLnBrk="1" hangingPunct="1"/>
            <a:endParaRPr lang="de-DE" dirty="0">
              <a:ea typeface="ＭＳ Ｐゴシック" pitchFamily="6" charset="-128"/>
            </a:endParaRPr>
          </a:p>
          <a:p>
            <a:pPr eaLnBrk="1" hangingPunct="1"/>
            <a:endParaRPr lang="de-DE" dirty="0" smtClean="0">
              <a:ea typeface="ＭＳ Ｐゴシック" pitchFamily="6" charset="-128"/>
            </a:endParaRPr>
          </a:p>
          <a:p>
            <a:pPr eaLnBrk="1" hangingPunct="1"/>
            <a:endParaRPr lang="de-DE" dirty="0" smtClean="0">
              <a:ea typeface="ＭＳ Ｐゴシック" pitchFamily="6" charset="-128"/>
            </a:endParaRPr>
          </a:p>
          <a:p>
            <a:pPr eaLnBrk="1" hangingPunct="1"/>
            <a:r>
              <a:rPr lang="de-DE" sz="1800" dirty="0" smtClean="0">
                <a:ea typeface="ＭＳ Ｐゴシック" pitchFamily="6" charset="-128"/>
              </a:rPr>
              <a:t>Presented on 29th August 2012</a:t>
            </a:r>
            <a:endParaRPr lang="de-DE" sz="1800" dirty="0">
              <a:ea typeface="ＭＳ Ｐゴシック" pitchFamily="6" charset="-128"/>
            </a:endParaRPr>
          </a:p>
          <a:p>
            <a:pPr eaLnBrk="1" hangingPunct="1"/>
            <a:endParaRPr lang="en-US" dirty="0" smtClean="0">
              <a:ea typeface="ＭＳ Ｐゴシック" pitchFamily="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the data…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24049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Obviously…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C000"/>
                </a:solidFill>
              </a:rPr>
              <a:t>Yellow teeth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7030A0"/>
                </a:solidFill>
              </a:rPr>
              <a:t>lung cancer </a:t>
            </a:r>
            <a:r>
              <a:rPr lang="en-US" altLang="zh-CN" dirty="0" smtClean="0"/>
              <a:t>are associated.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But…</a:t>
            </a:r>
          </a:p>
          <a:p>
            <a:pPr marL="0" indent="0">
              <a:buNone/>
            </a:pPr>
            <a:r>
              <a:rPr lang="en-US" altLang="zh-CN" dirty="0" smtClean="0"/>
              <a:t>    Bleaching the teeth does not help reduce the probability of getting lung cancer.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39868" y="4784942"/>
            <a:ext cx="686426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zh-CN" sz="2800" b="1" dirty="0" smtClean="0"/>
              <a:t>Correlation does not imply Causation!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68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 Cause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 w="19050"/>
        </p:spPr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sz="3200" b="1" dirty="0" smtClean="0"/>
              <a:t>A</a:t>
            </a:r>
            <a:r>
              <a:rPr lang="en-US" altLang="zh-CN" dirty="0" smtClean="0"/>
              <a:t> and </a:t>
            </a:r>
            <a:r>
              <a:rPr lang="en-US" altLang="zh-CN" sz="3200" b="1" dirty="0" smtClean="0"/>
              <a:t>B</a:t>
            </a:r>
            <a:r>
              <a:rPr lang="en-US" altLang="zh-CN" dirty="0" smtClean="0"/>
              <a:t> are correlated, then </a:t>
            </a:r>
            <a:r>
              <a:rPr lang="en-US" altLang="zh-CN" sz="3200" b="1" dirty="0" smtClean="0"/>
              <a:t>A</a:t>
            </a:r>
            <a:r>
              <a:rPr lang="en-US" altLang="zh-CN" dirty="0" smtClean="0"/>
              <a:t> causes </a:t>
            </a:r>
            <a:r>
              <a:rPr lang="en-US" altLang="zh-CN" sz="3200" b="1" dirty="0" smtClean="0"/>
              <a:t>B</a:t>
            </a:r>
            <a:r>
              <a:rPr lang="en-US" altLang="zh-CN" dirty="0" smtClean="0"/>
              <a:t> or </a:t>
            </a:r>
            <a:r>
              <a:rPr lang="en-US" altLang="zh-CN" sz="3200" b="1" dirty="0" smtClean="0"/>
              <a:t>B</a:t>
            </a:r>
            <a:r>
              <a:rPr lang="en-US" altLang="zh-CN" dirty="0" smtClean="0"/>
              <a:t> causes </a:t>
            </a:r>
            <a:r>
              <a:rPr lang="en-US" altLang="zh-CN" sz="3200" b="1" dirty="0" smtClean="0"/>
              <a:t>A</a:t>
            </a:r>
            <a:r>
              <a:rPr lang="en-US" altLang="zh-CN" dirty="0" smtClean="0"/>
              <a:t> or they share a latent common cause.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427968" y="3169085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Z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971803" y="4121063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02918" y="4108537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" name="直接箭头连接符 7"/>
          <p:cNvCxnSpPr>
            <a:stCxn id="4" idx="3"/>
            <a:endCxn id="6" idx="0"/>
          </p:cNvCxnSpPr>
          <p:nvPr/>
        </p:nvCxnSpPr>
        <p:spPr bwMode="auto">
          <a:xfrm flipH="1">
            <a:off x="1131518" y="3559330"/>
            <a:ext cx="363405" cy="5492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4" idx="5"/>
            <a:endCxn id="5" idx="0"/>
          </p:cNvCxnSpPr>
          <p:nvPr/>
        </p:nvCxnSpPr>
        <p:spPr bwMode="auto">
          <a:xfrm>
            <a:off x="1818213" y="3559330"/>
            <a:ext cx="382190" cy="5617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椭圆 10"/>
          <p:cNvSpPr/>
          <p:nvPr/>
        </p:nvSpPr>
        <p:spPr bwMode="auto">
          <a:xfrm>
            <a:off x="4140889" y="3609585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072004" y="3609585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直接箭头连接符 13"/>
          <p:cNvCxnSpPr>
            <a:stCxn id="12" idx="6"/>
            <a:endCxn id="11" idx="2"/>
          </p:cNvCxnSpPr>
          <p:nvPr/>
        </p:nvCxnSpPr>
        <p:spPr bwMode="auto">
          <a:xfrm>
            <a:off x="3529204" y="3838185"/>
            <a:ext cx="61168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6347558" y="359907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278673" y="359907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" name="直接箭头连接符 17"/>
          <p:cNvCxnSpPr>
            <a:stCxn id="17" idx="6"/>
            <a:endCxn id="16" idx="2"/>
          </p:cNvCxnSpPr>
          <p:nvPr/>
        </p:nvCxnSpPr>
        <p:spPr bwMode="auto">
          <a:xfrm>
            <a:off x="5735873" y="3827670"/>
            <a:ext cx="61168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352801" y="358100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37962" y="360055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pic>
        <p:nvPicPr>
          <p:cNvPr id="12290" name="Picture 2" descr="http://www.phillwebb.net/history/Twentieth/Analytic/Reichenbach/Reichenba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10" y="3550809"/>
            <a:ext cx="2017048" cy="2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6393815" y="6005095"/>
            <a:ext cx="2735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HANS REICHENBACH (1891 - 1953)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stCxn id="6" idx="6"/>
            <a:endCxn id="5" idx="2"/>
          </p:cNvCxnSpPr>
          <p:nvPr/>
        </p:nvCxnSpPr>
        <p:spPr bwMode="auto">
          <a:xfrm>
            <a:off x="1360118" y="4337137"/>
            <a:ext cx="611685" cy="125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902918" y="5309951"/>
            <a:ext cx="3835044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 links causation with probability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 bwMode="auto">
          <a:xfrm>
            <a:off x="488515" y="1653436"/>
            <a:ext cx="5862181" cy="18663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Independence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202500" y="1853855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Z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746335" y="2805833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77450" y="2793307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直接箭头连接符 6"/>
          <p:cNvCxnSpPr>
            <a:stCxn id="4" idx="3"/>
            <a:endCxn id="6" idx="0"/>
          </p:cNvCxnSpPr>
          <p:nvPr/>
        </p:nvCxnSpPr>
        <p:spPr bwMode="auto">
          <a:xfrm flipH="1">
            <a:off x="906050" y="2244100"/>
            <a:ext cx="363405" cy="5492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>
            <a:stCxn id="4" idx="5"/>
            <a:endCxn id="5" idx="0"/>
          </p:cNvCxnSpPr>
          <p:nvPr/>
        </p:nvCxnSpPr>
        <p:spPr bwMode="auto">
          <a:xfrm>
            <a:off x="1592745" y="2244100"/>
            <a:ext cx="382190" cy="5617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0" name="椭圆 9"/>
          <p:cNvSpPr/>
          <p:nvPr/>
        </p:nvSpPr>
        <p:spPr bwMode="auto">
          <a:xfrm>
            <a:off x="3169086" y="1877712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Z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712921" y="282969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644036" y="2817164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直接箭头连接符 12"/>
          <p:cNvCxnSpPr>
            <a:stCxn id="10" idx="3"/>
            <a:endCxn id="12" idx="0"/>
          </p:cNvCxnSpPr>
          <p:nvPr/>
        </p:nvCxnSpPr>
        <p:spPr bwMode="auto">
          <a:xfrm flipH="1">
            <a:off x="2872636" y="2267957"/>
            <a:ext cx="363405" cy="5492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4" name="直接箭头连接符 13"/>
          <p:cNvCxnSpPr>
            <a:stCxn id="10" idx="5"/>
            <a:endCxn id="11" idx="0"/>
          </p:cNvCxnSpPr>
          <p:nvPr/>
        </p:nvCxnSpPr>
        <p:spPr bwMode="auto">
          <a:xfrm>
            <a:off x="3559331" y="2267957"/>
            <a:ext cx="382190" cy="5617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5123146" y="1877712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Z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666981" y="282969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598096" y="2817164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直接箭头连接符 18"/>
          <p:cNvCxnSpPr>
            <a:stCxn id="16" idx="3"/>
            <a:endCxn id="18" idx="0"/>
          </p:cNvCxnSpPr>
          <p:nvPr/>
        </p:nvCxnSpPr>
        <p:spPr bwMode="auto">
          <a:xfrm flipH="1">
            <a:off x="4826696" y="2267957"/>
            <a:ext cx="363405" cy="5492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6" idx="5"/>
            <a:endCxn id="17" idx="0"/>
          </p:cNvCxnSpPr>
          <p:nvPr/>
        </p:nvCxnSpPr>
        <p:spPr bwMode="auto">
          <a:xfrm>
            <a:off x="5513391" y="2267957"/>
            <a:ext cx="382190" cy="5617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椭圆 24"/>
          <p:cNvSpPr/>
          <p:nvPr/>
        </p:nvSpPr>
        <p:spPr bwMode="auto">
          <a:xfrm>
            <a:off x="7542757" y="1877712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Z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086592" y="282969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7017707" y="2817164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8" name="直接箭头连接符 27"/>
          <p:cNvCxnSpPr>
            <a:stCxn id="25" idx="3"/>
            <a:endCxn id="27" idx="0"/>
          </p:cNvCxnSpPr>
          <p:nvPr/>
        </p:nvCxnSpPr>
        <p:spPr bwMode="auto">
          <a:xfrm flipH="1">
            <a:off x="7246307" y="2267957"/>
            <a:ext cx="363405" cy="5492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直接箭头连接符 28"/>
          <p:cNvCxnSpPr>
            <a:stCxn id="25" idx="5"/>
            <a:endCxn id="26" idx="0"/>
          </p:cNvCxnSpPr>
          <p:nvPr/>
        </p:nvCxnSpPr>
        <p:spPr bwMode="auto">
          <a:xfrm>
            <a:off x="7933002" y="2267957"/>
            <a:ext cx="382190" cy="5617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399934" y="3657961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Equivalent class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60136" y="3657961"/>
            <a:ext cx="1422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V-structure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8515" y="4058071"/>
            <a:ext cx="28109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Associations: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dirty="0" err="1" smtClean="0"/>
              <a:t>Dep</a:t>
            </a:r>
            <a:r>
              <a:rPr lang="en-US" altLang="zh-CN" dirty="0" smtClean="0"/>
              <a:t>(A, Z | Ø)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dirty="0" err="1" smtClean="0"/>
              <a:t>Dep</a:t>
            </a:r>
            <a:r>
              <a:rPr lang="en-US" altLang="zh-CN" dirty="0" smtClean="0"/>
              <a:t>(Z, B | Ø)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dirty="0" err="1" smtClean="0"/>
              <a:t>Dep</a:t>
            </a:r>
            <a:r>
              <a:rPr lang="en-US" altLang="zh-CN" dirty="0" smtClean="0"/>
              <a:t>(A, B | Ø)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dirty="0" err="1" smtClean="0"/>
              <a:t>Ind</a:t>
            </a:r>
            <a:r>
              <a:rPr lang="en-US" altLang="zh-CN" dirty="0" smtClean="0"/>
              <a:t>(A, B | Z)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81141" y="4058071"/>
            <a:ext cx="28109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Associations: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dirty="0" err="1" smtClean="0"/>
              <a:t>Dep</a:t>
            </a:r>
            <a:r>
              <a:rPr lang="en-US" altLang="zh-CN" dirty="0" smtClean="0"/>
              <a:t>(A, Z | Ø)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dirty="0" err="1" smtClean="0"/>
              <a:t>Dep</a:t>
            </a:r>
            <a:r>
              <a:rPr lang="en-US" altLang="zh-CN" dirty="0" smtClean="0"/>
              <a:t>(Z, B | Ø)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Ind</a:t>
            </a:r>
            <a:r>
              <a:rPr lang="en-US" altLang="zh-CN" dirty="0" smtClean="0">
                <a:solidFill>
                  <a:srgbClr val="FF0000"/>
                </a:solidFill>
              </a:rPr>
              <a:t>(A, B | Ø)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Dep</a:t>
            </a:r>
            <a:r>
              <a:rPr lang="en-US" altLang="zh-CN" dirty="0" smtClean="0">
                <a:solidFill>
                  <a:srgbClr val="FF0000"/>
                </a:solidFill>
              </a:rPr>
              <a:t>(A, B | Z)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:r>
                  <a:rPr lang="en-US" altLang="zh-CN" dirty="0" smtClean="0"/>
                  <a:t>Given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</m:t>
                    </m:r>
                    <m:r>
                      <a:rPr lang="en-US" altLang="zh-CN" b="0" i="1" smtClean="0">
                        <a:latin typeface="Cambria Math"/>
                      </a:rPr>
                      <m:t>𝑃𝑟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can we infer the causal graph </a:t>
                </a:r>
                <a:r>
                  <a:rPr lang="en-US" altLang="zh-CN" i="1" dirty="0" smtClean="0">
                    <a:latin typeface="Lucida Handwriting" pitchFamily="66" charset="0"/>
                  </a:rPr>
                  <a:t>G </a:t>
                </a:r>
                <a:r>
                  <a:rPr lang="en-US" altLang="zh-CN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Answer:</a:t>
                </a:r>
              </a:p>
              <a:p>
                <a:r>
                  <a:rPr lang="en-US" altLang="zh-CN" dirty="0" smtClean="0"/>
                  <a:t>Impossible without additional information.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e.g., expertise knowledge, variable ordering</a:t>
                </a:r>
              </a:p>
              <a:p>
                <a:r>
                  <a:rPr lang="en-US" altLang="zh-CN" dirty="0" smtClean="0"/>
                  <a:t>Only equivalence class can be recovered!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4" t="-1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Possibility of Causal Inference?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9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 Network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Definition: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Given a set of variables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 smtClean="0"/>
                  <a:t>, a Bayesian network is a probabilistic graphical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</a:rPr>
                      <m:t>Θ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 directed acyclic graph (DAG)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</a:rPr>
                      <m:t>Θ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set of the  parameters in all conditional probability distributions (CPDs).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Applications</a:t>
                </a:r>
                <a:r>
                  <a:rPr lang="en-US" altLang="zh-CN" dirty="0" smtClean="0"/>
                  <a:t>: Security engineering, vulnerability detection, intrusion detection, problem diagnosis (</a:t>
                </a:r>
                <a:r>
                  <a:rPr lang="en-US" altLang="zh-CN" dirty="0"/>
                  <a:t>t</a:t>
                </a:r>
                <a:r>
                  <a:rPr lang="en-US" altLang="zh-CN" dirty="0" smtClean="0"/>
                  <a:t>rouble shooting)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4" t="-982" r="-2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5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23" y="1497002"/>
            <a:ext cx="8263596" cy="47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5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Causal Markov Condition</a:t>
                </a:r>
              </a:p>
              <a:p>
                <a:pPr lvl="1"/>
                <a:r>
                  <a:rPr lang="en-US" altLang="zh-CN" dirty="0" smtClean="0"/>
                  <a:t>Every variable is independent of its non-descendants given its parents. </a:t>
                </a:r>
              </a:p>
              <a:p>
                <a:pPr lvl="1"/>
                <a:r>
                  <a:rPr lang="en-US" altLang="zh-CN" dirty="0" smtClean="0"/>
                  <a:t>Factorization: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Faithfulness</a:t>
                </a:r>
              </a:p>
              <a:p>
                <a:pPr lvl="1"/>
                <a:r>
                  <a:rPr lang="en-US" altLang="zh-CN" dirty="0" smtClean="0"/>
                  <a:t>Causal structure fully determines independences.</a:t>
                </a:r>
              </a:p>
              <a:p>
                <a:r>
                  <a:rPr lang="en-US" altLang="zh-CN" b="1" dirty="0" smtClean="0"/>
                  <a:t>Acyclic</a:t>
                </a:r>
              </a:p>
              <a:p>
                <a:pPr lvl="1"/>
                <a:r>
                  <a:rPr lang="en-US" altLang="zh-CN" dirty="0" smtClean="0"/>
                  <a:t>Needs to be defined in problem setting. </a:t>
                </a:r>
              </a:p>
              <a:p>
                <a:r>
                  <a:rPr lang="en-US" altLang="zh-CN" b="1" dirty="0" smtClean="0"/>
                  <a:t>Causal sufficiency</a:t>
                </a:r>
              </a:p>
              <a:p>
                <a:pPr lvl="1"/>
                <a:r>
                  <a:rPr lang="en-US" altLang="zh-CN" dirty="0" smtClean="0"/>
                  <a:t>Assume no latent common cause.</a:t>
                </a:r>
              </a:p>
              <a:p>
                <a:pPr lvl="1"/>
                <a:r>
                  <a:rPr lang="en-US" altLang="zh-CN" dirty="0" smtClean="0"/>
                  <a:t>For efficient learning, also for causal interpretation of output.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75" t="-982" b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3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Bayesian Network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Task: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Given a dataset</a:t>
                </a:r>
                <a:r>
                  <a:rPr lang="en-US" altLang="zh-CN" dirty="0" smtClean="0">
                    <a:latin typeface="Lucida Handwriting" pitchFamily="66" charset="0"/>
                  </a:rPr>
                  <a:t> </a:t>
                </a:r>
                <a:r>
                  <a:rPr lang="en-US" altLang="zh-CN" i="1" dirty="0" smtClean="0">
                    <a:latin typeface="Lucida Handwriting" pitchFamily="66" charset="0"/>
                  </a:rPr>
                  <a:t>D</a:t>
                </a:r>
                <a:r>
                  <a:rPr lang="en-US" altLang="zh-CN" i="1" dirty="0" smtClean="0"/>
                  <a:t>,  </a:t>
                </a:r>
                <a:r>
                  <a:rPr lang="en-US" altLang="zh-CN" dirty="0" smtClean="0"/>
                  <a:t>try to learn the structure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𝐺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and the parameters of all conditional probability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</a:rPr>
                      <m:t>Θ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Traditional method: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1-step: Structure learning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2-step: parameter estimation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4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0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3382027"/>
          </a:xfrm>
        </p:spPr>
        <p:txBody>
          <a:bodyPr numCol="2"/>
          <a:lstStyle/>
          <a:p>
            <a:pPr marL="0" indent="0">
              <a:buNone/>
            </a:pPr>
            <a:r>
              <a:rPr lang="en-US" altLang="zh-CN" b="1" dirty="0" smtClean="0"/>
              <a:t>I. Constraint based</a:t>
            </a:r>
          </a:p>
          <a:p>
            <a:pPr marL="0" indent="0">
              <a:buNone/>
            </a:pPr>
            <a:r>
              <a:rPr lang="en-US" altLang="zh-CN" sz="2000" i="1" dirty="0" smtClean="0"/>
              <a:t>Conditional independence tests in data and find a DAG faithful to them.</a:t>
            </a:r>
          </a:p>
          <a:p>
            <a:pPr marL="0" indent="0">
              <a:buNone/>
            </a:pPr>
            <a:r>
              <a:rPr lang="en-US" altLang="zh-CN" sz="2000" i="1" dirty="0" smtClean="0"/>
              <a:t>Methods:</a:t>
            </a:r>
          </a:p>
          <a:p>
            <a:r>
              <a:rPr lang="en-US" altLang="zh-CN" sz="2000" i="1" dirty="0" smtClean="0"/>
              <a:t>SGS</a:t>
            </a:r>
          </a:p>
          <a:p>
            <a:r>
              <a:rPr lang="en-US" altLang="zh-CN" sz="2000" i="1" dirty="0" smtClean="0"/>
              <a:t>PC</a:t>
            </a:r>
          </a:p>
          <a:p>
            <a:r>
              <a:rPr lang="en-US" altLang="zh-CN" sz="2000" i="1" dirty="0" smtClean="0"/>
              <a:t>TPDA</a:t>
            </a:r>
          </a:p>
          <a:p>
            <a:r>
              <a:rPr lang="en-US" altLang="zh-CN" sz="2000" i="1" dirty="0" smtClean="0"/>
              <a:t>CPC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II. Score based	</a:t>
            </a:r>
          </a:p>
          <a:p>
            <a:pPr marL="0" indent="0">
              <a:buNone/>
            </a:pPr>
            <a:r>
              <a:rPr lang="en-US" altLang="zh-CN" sz="2000" i="1" dirty="0" smtClean="0"/>
              <a:t>Find a DAG maximizing the posteriori probability given the data.</a:t>
            </a:r>
          </a:p>
          <a:p>
            <a:pPr marL="0" indent="0">
              <a:buNone/>
            </a:pPr>
            <a:r>
              <a:rPr lang="en-US" altLang="zh-CN" sz="2000" i="1" dirty="0" smtClean="0"/>
              <a:t>Methods:</a:t>
            </a:r>
          </a:p>
          <a:p>
            <a:r>
              <a:rPr lang="en-US" altLang="zh-CN" sz="2000" i="1" dirty="0" smtClean="0"/>
              <a:t>K2</a:t>
            </a:r>
          </a:p>
          <a:p>
            <a:r>
              <a:rPr lang="en-US" altLang="zh-CN" sz="2000" i="1" dirty="0" smtClean="0"/>
              <a:t>Sparse Candidate</a:t>
            </a:r>
          </a:p>
          <a:p>
            <a:r>
              <a:rPr lang="en-US" altLang="zh-CN" sz="2000" i="1" dirty="0" smtClean="0"/>
              <a:t>GBPS</a:t>
            </a:r>
          </a:p>
          <a:p>
            <a:r>
              <a:rPr lang="en-US" altLang="zh-CN" sz="2000" i="1" dirty="0" smtClean="0"/>
              <a:t>And many more..</a:t>
            </a:r>
          </a:p>
          <a:p>
            <a:pPr marL="0" indent="0">
              <a:buNone/>
            </a:pPr>
            <a:endParaRPr lang="en-US" altLang="zh-CN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3071" y="5110981"/>
            <a:ext cx="3474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dirty="0" smtClean="0"/>
              <a:t>III. Hybrid</a:t>
            </a:r>
          </a:p>
          <a:p>
            <a:pPr algn="l"/>
            <a:r>
              <a:rPr lang="en-US" altLang="zh-CN" i="1" dirty="0" smtClean="0"/>
              <a:t>Methods: MMHC, CB, ECOS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7522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Parameter Estimation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Given the structure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CN" dirty="0" smtClean="0"/>
                  <a:t> learned from last step, factorization will apply according to local terms governed by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Any estimator will work here: </a:t>
                </a:r>
              </a:p>
              <a:p>
                <a:pPr marL="0" indent="0">
                  <a:buNone/>
                </a:pPr>
                <a:r>
                  <a:rPr lang="en-US" altLang="zh-CN" sz="2000" i="1" dirty="0" smtClean="0"/>
                  <a:t>e.g., MLE, MAP, and so on.</a:t>
                </a:r>
                <a:endParaRPr lang="en-US" altLang="zh-CN" sz="2000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4" t="-982" r="-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6" charset="-128"/>
              </a:rPr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6" charset="-128"/>
              </a:rPr>
              <a:t>What is causality?</a:t>
            </a:r>
          </a:p>
          <a:p>
            <a:pPr lvl="1"/>
            <a:r>
              <a:rPr lang="en-US" i="1" dirty="0" smtClean="0">
                <a:ea typeface="ＭＳ Ｐゴシック" pitchFamily="6" charset="-128"/>
              </a:rPr>
              <a:t>Motivation, Example, Intuition.</a:t>
            </a:r>
            <a:endParaRPr lang="en-US" i="1" dirty="0">
              <a:ea typeface="ＭＳ Ｐゴシック" pitchFamily="6" charset="-128"/>
            </a:endParaRPr>
          </a:p>
          <a:p>
            <a:r>
              <a:rPr lang="en-US" dirty="0" smtClean="0">
                <a:ea typeface="ＭＳ Ｐゴシック" pitchFamily="6" charset="-128"/>
              </a:rPr>
              <a:t>Causal Bayesian Network</a:t>
            </a:r>
          </a:p>
          <a:p>
            <a:pPr lvl="1"/>
            <a:r>
              <a:rPr lang="en-US" i="1" dirty="0" smtClean="0">
                <a:ea typeface="ＭＳ Ｐゴシック" pitchFamily="6" charset="-128"/>
              </a:rPr>
              <a:t>Theoretical background, problem statement</a:t>
            </a:r>
          </a:p>
          <a:p>
            <a:r>
              <a:rPr lang="en-US" dirty="0" smtClean="0">
                <a:ea typeface="ＭＳ Ｐゴシック" pitchFamily="6" charset="-128"/>
              </a:rPr>
              <a:t>Approach: Copula based Causal BN</a:t>
            </a:r>
          </a:p>
          <a:p>
            <a:pPr lvl="1"/>
            <a:r>
              <a:rPr lang="en-US" i="1" dirty="0" smtClean="0">
                <a:ea typeface="ＭＳ Ｐゴシック" pitchFamily="6" charset="-128"/>
              </a:rPr>
              <a:t>Copula functions</a:t>
            </a:r>
          </a:p>
          <a:p>
            <a:pPr lvl="1"/>
            <a:r>
              <a:rPr lang="en-US" i="1" dirty="0" smtClean="0">
                <a:ea typeface="ＭＳ Ｐゴシック" pitchFamily="6" charset="-128"/>
              </a:rPr>
              <a:t>PICM Structure learning</a:t>
            </a:r>
          </a:p>
          <a:p>
            <a:r>
              <a:rPr lang="en-US" dirty="0" smtClean="0">
                <a:ea typeface="ＭＳ Ｐゴシック" pitchFamily="6" charset="-128"/>
              </a:rPr>
              <a:t>Empirical study on IDS dataset</a:t>
            </a:r>
          </a:p>
          <a:p>
            <a:pPr lvl="1"/>
            <a:r>
              <a:rPr lang="en-US" i="1" dirty="0" smtClean="0">
                <a:ea typeface="ＭＳ Ｐゴシック" pitchFamily="6" charset="-128"/>
              </a:rPr>
              <a:t>KDD99 Dataset, experimental results</a:t>
            </a:r>
          </a:p>
          <a:p>
            <a:r>
              <a:rPr lang="en-US" dirty="0" smtClean="0">
                <a:ea typeface="ＭＳ Ｐゴシック" pitchFamily="6" charset="-128"/>
              </a:rPr>
              <a:t>Future work and wrap up.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But…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427968"/>
            <a:ext cx="8128000" cy="43434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3200" dirty="0" smtClean="0"/>
              <a:t>Only 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equivalence class </a:t>
            </a:r>
            <a:r>
              <a:rPr lang="en-US" altLang="zh-CN" sz="3200" dirty="0" smtClean="0"/>
              <a:t>can be obtained!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13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in BN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 space is exponentially large in high dimension</a:t>
            </a:r>
          </a:p>
          <a:p>
            <a:r>
              <a:rPr lang="en-US" altLang="zh-CN" dirty="0" smtClean="0"/>
              <a:t>Too many conditional tests</a:t>
            </a:r>
          </a:p>
          <a:p>
            <a:r>
              <a:rPr lang="en-US" altLang="zh-CN" dirty="0" smtClean="0"/>
              <a:t>Local minimum</a:t>
            </a:r>
          </a:p>
          <a:p>
            <a:r>
              <a:rPr lang="en-US" altLang="zh-CN" dirty="0" smtClean="0"/>
              <a:t>Parametric form needed</a:t>
            </a:r>
          </a:p>
          <a:p>
            <a:r>
              <a:rPr lang="en-US" altLang="zh-CN" dirty="0" smtClean="0"/>
              <a:t>Missing values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2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Copula Treatment – </a:t>
            </a:r>
            <a:r>
              <a:rPr lang="en-US" altLang="zh-CN" dirty="0" err="1" smtClean="0"/>
              <a:t>Sklar’s</a:t>
            </a:r>
            <a:r>
              <a:rPr lang="en-US" altLang="zh-CN" dirty="0" smtClean="0"/>
              <a:t>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3106455"/>
          </a:xfrm>
        </p:spPr>
        <p:txBody>
          <a:bodyPr/>
          <a:lstStyle/>
          <a:p>
            <a:r>
              <a:rPr lang="en-US" altLang="zh-CN" dirty="0" smtClean="0"/>
              <a:t>Copula functions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3536" y="1828800"/>
            <a:ext cx="7952432" cy="28963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i="1" dirty="0" smtClean="0"/>
              <a:t>    [</a:t>
            </a:r>
            <a:r>
              <a:rPr lang="en-US" altLang="zh-CN" i="1" dirty="0" err="1" smtClean="0"/>
              <a:t>Sklar</a:t>
            </a:r>
            <a:r>
              <a:rPr lang="en-US" altLang="zh-CN" i="1" dirty="0" smtClean="0"/>
              <a:t> 1959] Let                    be any multivariate distribution over real-valued random variables, then there exists a copula function such that </a:t>
            </a:r>
          </a:p>
          <a:p>
            <a:pPr>
              <a:buFontTx/>
              <a:buNone/>
            </a:pPr>
            <a:endParaRPr lang="en-US" altLang="zh-CN" i="1" dirty="0" smtClean="0"/>
          </a:p>
          <a:p>
            <a:pPr>
              <a:buFontTx/>
              <a:buNone/>
            </a:pPr>
            <a:r>
              <a:rPr lang="en-US" altLang="zh-CN" i="1" dirty="0" smtClean="0"/>
              <a:t>    where          is marginal cumulative density distribution of variable      and furthermore if each           is continuous then     is unique.</a:t>
            </a:r>
          </a:p>
          <a:p>
            <a:pPr>
              <a:buFontTx/>
              <a:buNone/>
            </a:pPr>
            <a:r>
              <a:rPr lang="en-US" altLang="zh-CN" i="1" dirty="0" smtClean="0"/>
              <a:t>  </a:t>
            </a:r>
            <a:endParaRPr lang="zh-CN" altLang="en-US" i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82552" y="3011808"/>
          <a:ext cx="5008190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公式" r:id="rId3" imgW="2095200" imgH="228600" progId="Equation.3">
                  <p:embed/>
                </p:oleObj>
              </mc:Choice>
              <mc:Fallback>
                <p:oleObj name="公式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552" y="3011808"/>
                        <a:ext cx="5008190" cy="546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213993"/>
              </p:ext>
            </p:extLst>
          </p:nvPr>
        </p:nvGraphicFramePr>
        <p:xfrm>
          <a:off x="3019425" y="1858963"/>
          <a:ext cx="1685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公式" r:id="rId5" imgW="863280" imgH="228600" progId="Equation.3">
                  <p:embed/>
                </p:oleObj>
              </mc:Choice>
              <mc:Fallback>
                <p:oleObj name="公式" r:id="rId5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1858963"/>
                        <a:ext cx="16859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58950" y="3487738"/>
          <a:ext cx="815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公式" r:id="rId7" imgW="431640" imgH="228600" progId="Equation.3">
                  <p:embed/>
                </p:oleObj>
              </mc:Choice>
              <mc:Fallback>
                <p:oleObj name="公式" r:id="rId7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487738"/>
                        <a:ext cx="8159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22514" y="3803328"/>
          <a:ext cx="4810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公式" r:id="rId9" imgW="203040" imgH="228600" progId="Equation.3">
                  <p:embed/>
                </p:oleObj>
              </mc:Choice>
              <mc:Fallback>
                <p:oleObj name="公式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4" y="3803328"/>
                        <a:ext cx="4810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041303" y="3861048"/>
          <a:ext cx="79208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公式" r:id="rId11" imgW="419040" imgH="228600" progId="Equation.3">
                  <p:embed/>
                </p:oleObj>
              </mc:Choice>
              <mc:Fallback>
                <p:oleObj name="公式" r:id="rId11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303" y="3861048"/>
                        <a:ext cx="79208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15156" y="4238642"/>
          <a:ext cx="36004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公式" r:id="rId13" imgW="152280" imgH="177480" progId="Equation.3">
                  <p:embed/>
                </p:oleObj>
              </mc:Choice>
              <mc:Fallback>
                <p:oleObj name="公式" r:id="rId13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156" y="4238642"/>
                        <a:ext cx="360040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6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quick sample: Gaussian Copula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Gaussian Copula is a widely explored Copula function: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:</a:t>
            </a:r>
            <a:r>
              <a:rPr lang="en-US" altLang="zh-CN" sz="1800" dirty="0" smtClean="0"/>
              <a:t>standard normal distribution </a:t>
            </a:r>
          </a:p>
          <a:p>
            <a:pPr>
              <a:buNone/>
            </a:pPr>
            <a:r>
              <a:rPr lang="en-US" altLang="zh-CN" sz="1800" dirty="0" smtClean="0"/>
              <a:t>                       :  zero mean normal distribution </a:t>
            </a:r>
          </a:p>
          <a:p>
            <a:pPr>
              <a:buNone/>
            </a:pPr>
            <a:r>
              <a:rPr lang="en-US" altLang="zh-CN" sz="1800" dirty="0" smtClean="0"/>
              <a:t>                     : correlation matrix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11760" y="2348880"/>
          <a:ext cx="4287542" cy="38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公式" r:id="rId4" imgW="2679480" imgH="241200" progId="Equation.3">
                  <p:embed/>
                </p:oleObj>
              </mc:Choice>
              <mc:Fallback>
                <p:oleObj name="公式" r:id="rId4" imgW="267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48880"/>
                        <a:ext cx="4287542" cy="386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19672" y="3564391"/>
          <a:ext cx="279843" cy="30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公式" r:id="rId6" imgW="139680" imgH="152280" progId="Equation.3">
                  <p:embed/>
                </p:oleObj>
              </mc:Choice>
              <mc:Fallback>
                <p:oleObj name="公式" r:id="rId6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64391"/>
                        <a:ext cx="279843" cy="305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619672" y="2852936"/>
          <a:ext cx="290233" cy="26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公式" r:id="rId8" imgW="164880" imgH="152280" progId="Equation.3">
                  <p:embed/>
                </p:oleObj>
              </mc:Choice>
              <mc:Fallback>
                <p:oleObj name="公式" r:id="rId8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52936"/>
                        <a:ext cx="290233" cy="267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605048" y="3106465"/>
          <a:ext cx="439890" cy="41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公式" r:id="rId10" imgW="228600" imgH="215640" progId="Equation.3">
                  <p:embed/>
                </p:oleObj>
              </mc:Choice>
              <mc:Fallback>
                <p:oleObj name="公式" r:id="rId10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048" y="3106465"/>
                        <a:ext cx="439890" cy="414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4509120"/>
            <a:ext cx="2802370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Bivariate</a:t>
            </a:r>
            <a:r>
              <a:rPr lang="en-US" altLang="zh-CN" sz="1400" dirty="0" smtClean="0"/>
              <a:t> cumulative and density </a:t>
            </a:r>
          </a:p>
          <a:p>
            <a:r>
              <a:rPr lang="en-US" altLang="zh-CN" sz="1400" dirty="0" smtClean="0"/>
              <a:t>distribution of Gaussian</a:t>
            </a:r>
          </a:p>
          <a:p>
            <a:r>
              <a:rPr lang="en-US" altLang="zh-CN" sz="1400" dirty="0" smtClean="0"/>
              <a:t>Copula with correlation </a:t>
            </a:r>
            <a:r>
              <a:rPr lang="el-GR" altLang="zh-CN" sz="1400" dirty="0" smtClean="0">
                <a:latin typeface="Arial Unicode MS"/>
                <a:ea typeface="Arial Unicode MS"/>
                <a:cs typeface="Arial Unicode MS"/>
              </a:rPr>
              <a:t>ρ</a:t>
            </a:r>
            <a:r>
              <a:rPr lang="en-US" altLang="zh-CN" sz="1400" dirty="0" smtClean="0">
                <a:latin typeface="Arial Unicode MS"/>
                <a:ea typeface="Arial Unicode MS"/>
                <a:cs typeface="Arial Unicode MS"/>
              </a:rPr>
              <a:t> = 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6488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Grafik 11" descr="500px-Copula_gaussian.svg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51920" y="3573016"/>
            <a:ext cx="52920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 of Copula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Totally free choice of marginal distributions of each variable.</a:t>
            </a:r>
          </a:p>
          <a:p>
            <a:r>
              <a:rPr lang="en-US" altLang="zh-CN" dirty="0" smtClean="0"/>
              <a:t>Transform any joint distributions into a Gaussian.</a:t>
            </a:r>
          </a:p>
          <a:p>
            <a:r>
              <a:rPr lang="en-US" altLang="zh-CN" dirty="0" smtClean="0"/>
              <a:t>Non-parametric estimators are allowed, which is an ease for missing values. e.g., kernel density estimator.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7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Inverse Correlation Matrix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Instead of many CI-tests, simply inverse the correlation matrix.</a:t>
                </a:r>
              </a:p>
              <a:p>
                <a:r>
                  <a:rPr lang="en-US" altLang="zh-CN" dirty="0" smtClean="0"/>
                  <a:t>Extremely fast and stable under Gaussian Copula transformation.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Note that: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i="1" dirty="0" smtClean="0"/>
                  <a:t> indicates conditional independence, which implies no direct edge between node </a:t>
                </a:r>
                <a:r>
                  <a:rPr lang="en-US" altLang="zh-CN" i="1" dirty="0" err="1" smtClean="0"/>
                  <a:t>i</a:t>
                </a:r>
                <a:r>
                  <a:rPr lang="en-US" altLang="zh-CN" i="1" dirty="0" smtClean="0"/>
                  <a:t> and j.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4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5311036" y="3657596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323555" y="3657595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329823" y="4273461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204553" y="4273461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323555" y="4273460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227516" y="3657597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直接连接符 14"/>
          <p:cNvCxnSpPr>
            <a:stCxn id="4" idx="6"/>
          </p:cNvCxnSpPr>
          <p:nvPr/>
        </p:nvCxnSpPr>
        <p:spPr bwMode="auto">
          <a:xfrm flipV="1">
            <a:off x="5599135" y="3795381"/>
            <a:ext cx="724420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6" idx="6"/>
            <a:endCxn id="5" idx="3"/>
          </p:cNvCxnSpPr>
          <p:nvPr/>
        </p:nvCxnSpPr>
        <p:spPr bwMode="auto">
          <a:xfrm flipV="1">
            <a:off x="5617922" y="3892811"/>
            <a:ext cx="747824" cy="5184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5" idx="6"/>
            <a:endCxn id="9" idx="2"/>
          </p:cNvCxnSpPr>
          <p:nvPr/>
        </p:nvCxnSpPr>
        <p:spPr bwMode="auto">
          <a:xfrm>
            <a:off x="6611654" y="3795382"/>
            <a:ext cx="615862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8" idx="6"/>
            <a:endCxn id="9" idx="3"/>
          </p:cNvCxnSpPr>
          <p:nvPr/>
        </p:nvCxnSpPr>
        <p:spPr bwMode="auto">
          <a:xfrm flipV="1">
            <a:off x="6611654" y="3892813"/>
            <a:ext cx="658053" cy="5184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9" idx="4"/>
            <a:endCxn id="7" idx="0"/>
          </p:cNvCxnSpPr>
          <p:nvPr/>
        </p:nvCxnSpPr>
        <p:spPr bwMode="auto">
          <a:xfrm flipH="1">
            <a:off x="7348603" y="3933170"/>
            <a:ext cx="22963" cy="340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右箭头 23"/>
          <p:cNvSpPr/>
          <p:nvPr/>
        </p:nvSpPr>
        <p:spPr bwMode="auto">
          <a:xfrm>
            <a:off x="4396636" y="3933170"/>
            <a:ext cx="425885" cy="3402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7" name="直接连接符 26"/>
          <p:cNvCxnSpPr>
            <a:stCxn id="4" idx="4"/>
            <a:endCxn id="6" idx="0"/>
          </p:cNvCxnSpPr>
          <p:nvPr/>
        </p:nvCxnSpPr>
        <p:spPr bwMode="auto">
          <a:xfrm>
            <a:off x="5455086" y="3933169"/>
            <a:ext cx="18787" cy="3402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5" idx="4"/>
            <a:endCxn id="8" idx="0"/>
          </p:cNvCxnSpPr>
          <p:nvPr/>
        </p:nvCxnSpPr>
        <p:spPr bwMode="auto">
          <a:xfrm>
            <a:off x="6467605" y="3933168"/>
            <a:ext cx="0" cy="3402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51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Skeleton to PDAG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V-structures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Constraint propagation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  No new V-structure!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977031" y="2542780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989550" y="2542779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95818" y="3158645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870548" y="3158645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89550" y="3158644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893511" y="2542781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直接连接符 9"/>
          <p:cNvCxnSpPr>
            <a:stCxn id="4" idx="6"/>
          </p:cNvCxnSpPr>
          <p:nvPr/>
        </p:nvCxnSpPr>
        <p:spPr bwMode="auto">
          <a:xfrm flipV="1">
            <a:off x="1265130" y="2680565"/>
            <a:ext cx="724420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直接连接符 10"/>
          <p:cNvCxnSpPr>
            <a:stCxn id="6" idx="6"/>
            <a:endCxn id="5" idx="3"/>
          </p:cNvCxnSpPr>
          <p:nvPr/>
        </p:nvCxnSpPr>
        <p:spPr bwMode="auto">
          <a:xfrm flipV="1">
            <a:off x="1283917" y="2777995"/>
            <a:ext cx="747824" cy="5184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连接符 11"/>
          <p:cNvCxnSpPr>
            <a:stCxn id="5" idx="6"/>
            <a:endCxn id="9" idx="2"/>
          </p:cNvCxnSpPr>
          <p:nvPr/>
        </p:nvCxnSpPr>
        <p:spPr bwMode="auto">
          <a:xfrm>
            <a:off x="2277649" y="2680566"/>
            <a:ext cx="615862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直接连接符 12"/>
          <p:cNvCxnSpPr>
            <a:stCxn id="8" idx="6"/>
            <a:endCxn id="9" idx="3"/>
          </p:cNvCxnSpPr>
          <p:nvPr/>
        </p:nvCxnSpPr>
        <p:spPr bwMode="auto">
          <a:xfrm flipV="1">
            <a:off x="2277649" y="2777997"/>
            <a:ext cx="658053" cy="5184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直接连接符 13"/>
          <p:cNvCxnSpPr>
            <a:stCxn id="9" idx="4"/>
            <a:endCxn id="7" idx="0"/>
          </p:cNvCxnSpPr>
          <p:nvPr/>
        </p:nvCxnSpPr>
        <p:spPr bwMode="auto">
          <a:xfrm flipH="1">
            <a:off x="3014598" y="2818354"/>
            <a:ext cx="22963" cy="340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977031" y="4649239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989550" y="4649238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995818" y="5265104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870548" y="5265104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989550" y="5265103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893511" y="4649240"/>
            <a:ext cx="288099" cy="27557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1" name="直接连接符 20"/>
          <p:cNvCxnSpPr>
            <a:stCxn id="15" idx="6"/>
          </p:cNvCxnSpPr>
          <p:nvPr/>
        </p:nvCxnSpPr>
        <p:spPr bwMode="auto">
          <a:xfrm flipV="1">
            <a:off x="1265130" y="4787024"/>
            <a:ext cx="724420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直接连接符 21"/>
          <p:cNvCxnSpPr>
            <a:stCxn id="17" idx="6"/>
            <a:endCxn id="16" idx="3"/>
          </p:cNvCxnSpPr>
          <p:nvPr/>
        </p:nvCxnSpPr>
        <p:spPr bwMode="auto">
          <a:xfrm flipV="1">
            <a:off x="1283917" y="4884454"/>
            <a:ext cx="747824" cy="5184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直接连接符 22"/>
          <p:cNvCxnSpPr>
            <a:stCxn id="16" idx="6"/>
            <a:endCxn id="20" idx="2"/>
          </p:cNvCxnSpPr>
          <p:nvPr/>
        </p:nvCxnSpPr>
        <p:spPr bwMode="auto">
          <a:xfrm>
            <a:off x="2277649" y="4787025"/>
            <a:ext cx="615862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直接连接符 23"/>
          <p:cNvCxnSpPr>
            <a:stCxn id="19" idx="6"/>
            <a:endCxn id="20" idx="3"/>
          </p:cNvCxnSpPr>
          <p:nvPr/>
        </p:nvCxnSpPr>
        <p:spPr bwMode="auto">
          <a:xfrm flipV="1">
            <a:off x="2277649" y="4884456"/>
            <a:ext cx="658053" cy="5184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直接连接符 24"/>
          <p:cNvCxnSpPr>
            <a:stCxn id="20" idx="4"/>
            <a:endCxn id="18" idx="0"/>
          </p:cNvCxnSpPr>
          <p:nvPr/>
        </p:nvCxnSpPr>
        <p:spPr bwMode="auto">
          <a:xfrm flipH="1">
            <a:off x="3014598" y="4924813"/>
            <a:ext cx="22963" cy="3402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842233" y="2743227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        </a:t>
            </a:r>
            <a:r>
              <a:rPr lang="en-US" altLang="zh-CN" sz="2400" b="1" dirty="0" err="1" smtClean="0"/>
              <a:t>Detrianglation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11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474" y="1202499"/>
            <a:ext cx="8128000" cy="43434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dirty="0" smtClean="0"/>
              <a:t>Finally, we recovered a causal graph model together with its quantitative factors (probabilistic parameters).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An application on Intrusion Detection System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Dataset: KDD99</a:t>
            </a:r>
          </a:p>
          <a:p>
            <a:r>
              <a:rPr lang="en-US" altLang="zh-CN" dirty="0" smtClean="0"/>
              <a:t>42 variables in total, e.g.,</a:t>
            </a:r>
          </a:p>
          <a:p>
            <a:pPr lvl="1"/>
            <a:r>
              <a:rPr lang="en-US" altLang="zh-CN" dirty="0" smtClean="0"/>
              <a:t># of connections to the same host in the past two seconds</a:t>
            </a:r>
          </a:p>
          <a:p>
            <a:pPr lvl="1"/>
            <a:r>
              <a:rPr lang="en-US" altLang="zh-CN" dirty="0" smtClean="0"/>
              <a:t>% of connections that have “REJ” errors</a:t>
            </a:r>
          </a:p>
          <a:p>
            <a:pPr lvl="1"/>
            <a:r>
              <a:rPr lang="en-US" altLang="zh-CN" dirty="0" smtClean="0"/>
              <a:t># of failed logins</a:t>
            </a:r>
          </a:p>
          <a:p>
            <a:pPr lvl="1"/>
            <a:r>
              <a:rPr lang="en-US" altLang="zh-CN" dirty="0" smtClean="0"/>
              <a:t>Protocol type</a:t>
            </a:r>
            <a:endParaRPr lang="en-US" altLang="zh-CN" dirty="0"/>
          </a:p>
          <a:p>
            <a:r>
              <a:rPr lang="en-US" altLang="zh-CN" dirty="0" smtClean="0"/>
              <a:t>21 attack types (but 60% are DOS attack)</a:t>
            </a:r>
          </a:p>
          <a:p>
            <a:r>
              <a:rPr lang="en-US" altLang="zh-CN" dirty="0" smtClean="0"/>
              <a:t>Training size: 1000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2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4" y="1910155"/>
            <a:ext cx="8179624" cy="408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52" y="1828800"/>
            <a:ext cx="2497377" cy="2497377"/>
          </a:xfrm>
        </p:spPr>
      </p:pic>
      <p:sp>
        <p:nvSpPr>
          <p:cNvPr id="5" name="TextBox 4"/>
          <p:cNvSpPr txBox="1"/>
          <p:nvPr/>
        </p:nvSpPr>
        <p:spPr>
          <a:xfrm>
            <a:off x="3038803" y="4655393"/>
            <a:ext cx="3233578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华文细黑" pitchFamily="2" charset="-122"/>
                <a:ea typeface="华文细黑" pitchFamily="2" charset="-122"/>
              </a:rPr>
              <a:t>Approx. 20 min </a:t>
            </a:r>
            <a:endParaRPr lang="zh-CN" altLang="en-US" sz="32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5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Inferred Causal Graph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78" y="1828800"/>
            <a:ext cx="6286843" cy="4343400"/>
          </a:xfrm>
        </p:spPr>
      </p:pic>
      <p:sp>
        <p:nvSpPr>
          <p:cNvPr id="5" name="TextBox 4"/>
          <p:cNvSpPr txBox="1"/>
          <p:nvPr/>
        </p:nvSpPr>
        <p:spPr>
          <a:xfrm>
            <a:off x="6676372" y="1114454"/>
            <a:ext cx="200416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10 Nodes only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09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datasets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DARPA (1998)</a:t>
            </a:r>
          </a:p>
          <a:p>
            <a:pPr lvl="1"/>
            <a:r>
              <a:rPr lang="en-US" altLang="zh-CN" dirty="0" smtClean="0"/>
              <a:t>From MIT </a:t>
            </a:r>
            <a:r>
              <a:rPr lang="en-US" altLang="zh-CN" dirty="0"/>
              <a:t>Lincoln </a:t>
            </a:r>
            <a:r>
              <a:rPr lang="en-US" altLang="zh-CN" dirty="0" smtClean="0"/>
              <a:t>Labs, simulated in military network environment</a:t>
            </a:r>
          </a:p>
          <a:p>
            <a:pPr marL="5715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Both KDD99 and DARPA are too old..</a:t>
            </a:r>
          </a:p>
          <a:p>
            <a:pPr marL="57150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ISCX (2012)</a:t>
            </a:r>
          </a:p>
          <a:p>
            <a:pPr lvl="1"/>
            <a:r>
              <a:rPr lang="en-US" altLang="zh-CN" dirty="0" smtClean="0"/>
              <a:t>Gathered data in one week</a:t>
            </a:r>
          </a:p>
          <a:p>
            <a:pPr lvl="1"/>
            <a:r>
              <a:rPr lang="en-US" altLang="zh-CN" dirty="0" smtClean="0"/>
              <a:t>From University of New Brunswick</a:t>
            </a:r>
          </a:p>
          <a:p>
            <a:pPr lvl="1"/>
            <a:r>
              <a:rPr lang="en-US" altLang="zh-CN" dirty="0" smtClean="0"/>
              <a:t>Total 85.33 GB</a:t>
            </a:r>
          </a:p>
          <a:p>
            <a:pPr lvl="1"/>
            <a:r>
              <a:rPr lang="en-US" altLang="zh-CN" dirty="0" smtClean="0"/>
              <a:t>Already got it!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424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Now Copula Functions only work well for the continuous case. </a:t>
            </a:r>
          </a:p>
          <a:p>
            <a:r>
              <a:rPr lang="en-US" altLang="zh-CN" dirty="0" smtClean="0"/>
              <a:t>Most security scenarios are hybrid (both discrete and </a:t>
            </a:r>
            <a:r>
              <a:rPr lang="en-US" altLang="zh-CN" smtClean="0"/>
              <a:t>continuous </a:t>
            </a:r>
            <a:r>
              <a:rPr lang="en-US" altLang="zh-CN" smtClean="0"/>
              <a:t>data, </a:t>
            </a:r>
            <a:r>
              <a:rPr lang="en-US" altLang="zh-CN" dirty="0" smtClean="0"/>
              <a:t>which is still an open problem)</a:t>
            </a:r>
          </a:p>
          <a:p>
            <a:r>
              <a:rPr lang="en-US" altLang="zh-CN" dirty="0" smtClean="0"/>
              <a:t>Real-time causal network updating (DBNs)</a:t>
            </a:r>
          </a:p>
          <a:p>
            <a:r>
              <a:rPr lang="en-US" altLang="zh-CN" dirty="0" smtClean="0"/>
              <a:t>Dynamic feature selection</a:t>
            </a:r>
          </a:p>
          <a:p>
            <a:r>
              <a:rPr lang="en-US" altLang="zh-CN" dirty="0" smtClean="0"/>
              <a:t>Nonlinearity</a:t>
            </a:r>
          </a:p>
          <a:p>
            <a:pPr lvl="1"/>
            <a:r>
              <a:rPr lang="en-US" altLang="zh-CN" dirty="0" smtClean="0"/>
              <a:t>E.g., stochastic process, kernel tricks</a:t>
            </a:r>
          </a:p>
          <a:p>
            <a:r>
              <a:rPr lang="en-US" altLang="zh-CN" dirty="0" smtClean="0"/>
              <a:t>Cyclic Bayesian Network (feedback loop)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4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474" y="1152395"/>
            <a:ext cx="8128000" cy="43434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6600" b="1" dirty="0" smtClean="0"/>
              <a:t>Thanks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665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(probabilistic) causality?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i="1" dirty="0" smtClean="0"/>
              <a:t>From Wikipedia: </a:t>
            </a:r>
          </a:p>
          <a:p>
            <a:pPr marL="400050" lvl="1" indent="0">
              <a:buNone/>
            </a:pPr>
            <a:r>
              <a:rPr lang="en-US" altLang="zh-CN" b="1" dirty="0" smtClean="0"/>
              <a:t>Causality</a:t>
            </a:r>
            <a:r>
              <a:rPr lang="en-US" altLang="zh-CN" dirty="0"/>
              <a:t> (also referred to as </a:t>
            </a:r>
            <a:r>
              <a:rPr lang="en-US" altLang="zh-CN" b="1" dirty="0" smtClean="0"/>
              <a:t>causation</a:t>
            </a:r>
            <a:r>
              <a:rPr lang="en-US" altLang="zh-CN" dirty="0" smtClean="0"/>
              <a:t>) </a:t>
            </a:r>
            <a:r>
              <a:rPr lang="en-US" altLang="zh-CN" dirty="0"/>
              <a:t>is the relationship between an event (the </a:t>
            </a:r>
            <a:r>
              <a:rPr lang="en-US" altLang="zh-CN" i="1" dirty="0"/>
              <a:t>cause</a:t>
            </a:r>
            <a:r>
              <a:rPr lang="en-US" altLang="zh-CN" dirty="0"/>
              <a:t>) and a second event (the effect), where the second event is understood as a consequence of the first</a:t>
            </a:r>
            <a:r>
              <a:rPr lang="en-US" altLang="zh-CN" dirty="0" smtClean="0"/>
              <a:t>.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 example question in real life:</a:t>
            </a:r>
          </a:p>
          <a:p>
            <a:pPr marL="0" indent="0" algn="ctr">
              <a:buNone/>
            </a:pPr>
            <a:r>
              <a:rPr lang="en-US" altLang="zh-CN" sz="2800" i="1" dirty="0" smtClean="0"/>
              <a:t>Does smoking </a:t>
            </a:r>
            <a:r>
              <a:rPr lang="en-US" altLang="zh-CN" sz="2800" i="1" dirty="0" smtClean="0">
                <a:solidFill>
                  <a:srgbClr val="FF8000"/>
                </a:solidFill>
              </a:rPr>
              <a:t>causes</a:t>
            </a:r>
            <a:r>
              <a:rPr lang="en-US" altLang="zh-CN" sz="2800" i="1" dirty="0" smtClean="0">
                <a:solidFill>
                  <a:schemeClr val="tx2"/>
                </a:solidFill>
              </a:rPr>
              <a:t> </a:t>
            </a:r>
            <a:r>
              <a:rPr lang="en-US" altLang="zh-CN" sz="2800" i="1" dirty="0" smtClean="0"/>
              <a:t>lung cancer?</a:t>
            </a:r>
          </a:p>
          <a:p>
            <a:pPr marL="0" indent="0" algn="ctr">
              <a:buNone/>
            </a:pPr>
            <a:r>
              <a:rPr lang="en-US" altLang="zh-CN" sz="2800" i="1" dirty="0" smtClean="0"/>
              <a:t>YES, 	IT MIGHT DO!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940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a probabilistic view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2800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/>
              <a:t>Does </a:t>
            </a:r>
            <a:r>
              <a:rPr lang="en-US" altLang="zh-CN" sz="3200" dirty="0"/>
              <a:t>smoking </a:t>
            </a:r>
            <a:r>
              <a:rPr lang="en-US" altLang="zh-CN" sz="3200" dirty="0">
                <a:solidFill>
                  <a:srgbClr val="FF8000"/>
                </a:solidFill>
              </a:rPr>
              <a:t>causes</a:t>
            </a: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en-US" altLang="zh-CN" sz="3200" dirty="0"/>
              <a:t>lung cancer</a:t>
            </a:r>
            <a:r>
              <a:rPr lang="en-US" altLang="zh-CN" sz="3200" dirty="0" smtClean="0"/>
              <a:t>?</a:t>
            </a:r>
          </a:p>
          <a:p>
            <a:pPr marL="0" indent="0">
              <a:buNone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altLang="zh-CN" sz="2800" i="1" dirty="0" smtClean="0"/>
              <a:t>Smoking will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increase the probability</a:t>
            </a:r>
            <a:r>
              <a:rPr lang="en-US" altLang="zh-CN" sz="2800" i="1" dirty="0" smtClean="0">
                <a:solidFill>
                  <a:schemeClr val="tx2"/>
                </a:solidFill>
              </a:rPr>
              <a:t> </a:t>
            </a:r>
            <a:r>
              <a:rPr lang="en-US" altLang="zh-CN" sz="2800" i="1" dirty="0" smtClean="0"/>
              <a:t>of getting lung cancer.</a:t>
            </a:r>
          </a:p>
          <a:p>
            <a:pPr marL="0" indent="0" algn="ctr">
              <a:buNone/>
            </a:pPr>
            <a:endParaRPr lang="zh-CN" altLang="en-US" sz="2800" i="1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do we need causality?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CN" dirty="0" smtClean="0"/>
              <a:t>Discover the rules of the nature.</a:t>
            </a:r>
          </a:p>
          <a:p>
            <a:r>
              <a:rPr lang="en-US" altLang="zh-CN" dirty="0" smtClean="0"/>
              <a:t>Reasoning</a:t>
            </a:r>
            <a:endParaRPr lang="en-US" altLang="zh-CN" dirty="0"/>
          </a:p>
          <a:p>
            <a:r>
              <a:rPr lang="en-US" altLang="zh-CN" dirty="0" smtClean="0"/>
              <a:t>Decision-making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Fundamental difference with machine learning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65" y="1643136"/>
            <a:ext cx="3426089" cy="340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5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Association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Now we want to find out what causes lung cancer.</a:t>
            </a:r>
          </a:p>
          <a:p>
            <a:endParaRPr lang="en-US" altLang="zh-CN" i="1" dirty="0"/>
          </a:p>
          <a:p>
            <a:pPr marL="0" indent="0">
              <a:buNone/>
            </a:pPr>
            <a:r>
              <a:rPr lang="en-US" altLang="zh-CN" i="1" dirty="0" smtClean="0"/>
              <a:t>     I. Data observations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6" y="3222841"/>
            <a:ext cx="6496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2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4914376" y="2542784"/>
            <a:ext cx="1703540" cy="939452"/>
          </a:xfrm>
          <a:prstGeom prst="ellips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</a:rPr>
              <a:t>Yellow teeth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434218" y="4400808"/>
            <a:ext cx="1703540" cy="997909"/>
          </a:xfrm>
          <a:prstGeom prst="ellipse">
            <a:avLst/>
          </a:prstGeom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Lung cancer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795397" y="2567836"/>
            <a:ext cx="1703540" cy="939452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</a:rPr>
              <a:t>Smoking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0212" y="3569918"/>
            <a:ext cx="257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53418"/>
                </a:solidFill>
              </a:rPr>
              <a:t>Associations?</a:t>
            </a:r>
            <a:endParaRPr lang="zh-CN" altLang="en-US" sz="2400" b="1" dirty="0">
              <a:solidFill>
                <a:srgbClr val="E534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Measuring Association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Information theory</a:t>
            </a:r>
          </a:p>
          <a:p>
            <a:r>
              <a:rPr lang="en-US" altLang="zh-CN" i="1" dirty="0" smtClean="0"/>
              <a:t>Mutual Information</a:t>
            </a:r>
          </a:p>
          <a:p>
            <a:endParaRPr lang="en-US" altLang="zh-CN" i="1" dirty="0" smtClean="0"/>
          </a:p>
          <a:p>
            <a:pPr marL="0" indent="0">
              <a:buNone/>
            </a:pPr>
            <a:r>
              <a:rPr lang="en-US" altLang="zh-CN" b="1" dirty="0" smtClean="0"/>
              <a:t>Statistics</a:t>
            </a:r>
          </a:p>
          <a:p>
            <a:r>
              <a:rPr lang="en-US" altLang="zh-CN" i="1" dirty="0" smtClean="0"/>
              <a:t>Pearson(linear) correlation</a:t>
            </a:r>
          </a:p>
          <a:p>
            <a:r>
              <a:rPr lang="en-US" altLang="zh-CN" i="1" dirty="0" smtClean="0"/>
              <a:t>Spearman correlation (continuous variables)</a:t>
            </a:r>
          </a:p>
          <a:p>
            <a:r>
              <a:rPr lang="en-US" altLang="zh-CN" i="1" dirty="0" smtClean="0"/>
              <a:t>Effect size (between two variables)</a:t>
            </a:r>
          </a:p>
          <a:p>
            <a:r>
              <a:rPr lang="en-US" altLang="zh-CN" i="1" dirty="0" smtClean="0"/>
              <a:t>Many others..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8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k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</Template>
  <TotalTime>629</TotalTime>
  <Words>1168</Words>
  <Application>Microsoft Office PowerPoint</Application>
  <PresentationFormat>全屏显示(4:3)</PresentationFormat>
  <Paragraphs>250</Paragraphs>
  <Slides>33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talk</vt:lpstr>
      <vt:lpstr>公式</vt:lpstr>
      <vt:lpstr>Causal Inference and Its Application in  Security</vt:lpstr>
      <vt:lpstr>Outline</vt:lpstr>
      <vt:lpstr>PowerPoint 演示文稿</vt:lpstr>
      <vt:lpstr>What is (probabilistic) causality?</vt:lpstr>
      <vt:lpstr>In a probabilistic view </vt:lpstr>
      <vt:lpstr>Why do we need causality?</vt:lpstr>
      <vt:lpstr>Association</vt:lpstr>
      <vt:lpstr>Three variables</vt:lpstr>
      <vt:lpstr>Measuring Association </vt:lpstr>
      <vt:lpstr>From the data…</vt:lpstr>
      <vt:lpstr>Common Cause Principle</vt:lpstr>
      <vt:lpstr>Conditional Independence</vt:lpstr>
      <vt:lpstr>Possibility of Causal Inference?</vt:lpstr>
      <vt:lpstr>Bayesian Network</vt:lpstr>
      <vt:lpstr>Example</vt:lpstr>
      <vt:lpstr>Assumptions</vt:lpstr>
      <vt:lpstr>Learning Bayesian Network</vt:lpstr>
      <vt:lpstr>Structure learning</vt:lpstr>
      <vt:lpstr>Parameter Estimation</vt:lpstr>
      <vt:lpstr>But…</vt:lpstr>
      <vt:lpstr>Problems in BN Learning</vt:lpstr>
      <vt:lpstr>Copula Treatment – Sklar’s theorem</vt:lpstr>
      <vt:lpstr>A quick sample: Gaussian Copula</vt:lpstr>
      <vt:lpstr>Advantages of Copula Functions</vt:lpstr>
      <vt:lpstr>Partial Inverse Correlation Matrix</vt:lpstr>
      <vt:lpstr>From Skeleton to PDAG</vt:lpstr>
      <vt:lpstr>PowerPoint 演示文稿</vt:lpstr>
      <vt:lpstr>An application on Intrusion Detection System</vt:lpstr>
      <vt:lpstr>10 Features</vt:lpstr>
      <vt:lpstr>Inferred Causal Graph</vt:lpstr>
      <vt:lpstr>Other datasets 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and Its Application in  Security</dc:title>
  <dc:creator>morgan</dc:creator>
  <cp:lastModifiedBy>morgan</cp:lastModifiedBy>
  <cp:revision>52</cp:revision>
  <dcterms:created xsi:type="dcterms:W3CDTF">2012-07-23T10:44:05Z</dcterms:created>
  <dcterms:modified xsi:type="dcterms:W3CDTF">2012-08-29T12:31:11Z</dcterms:modified>
</cp:coreProperties>
</file>