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2" r:id="rId15"/>
    <p:sldId id="273"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259" autoAdjust="0"/>
  </p:normalViewPr>
  <p:slideViewPr>
    <p:cSldViewPr>
      <p:cViewPr varScale="1">
        <p:scale>
          <a:sx n="74" d="100"/>
          <a:sy n="74" d="100"/>
        </p:scale>
        <p:origin x="-259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C3A24C-9D1F-9249-8E23-5DDC16948FFF}" type="datetimeFigureOut">
              <a:rPr kumimoji="1" lang="zh-CN" altLang="en-US" smtClean="0"/>
              <a:t>2012/11/26</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C98887-27A5-BD44-8594-DA7FC4AC6BB2}" type="slidenum">
              <a:rPr kumimoji="1" lang="zh-CN" altLang="en-US" smtClean="0"/>
              <a:t>‹#›</a:t>
            </a:fld>
            <a:endParaRPr kumimoji="1" lang="zh-CN" altLang="en-US"/>
          </a:p>
        </p:txBody>
      </p:sp>
    </p:spTree>
    <p:extLst>
      <p:ext uri="{BB962C8B-B14F-4D97-AF65-F5344CB8AC3E}">
        <p14:creationId xmlns:p14="http://schemas.microsoft.com/office/powerpoint/2010/main" val="17051372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Ubiquitous</a:t>
            </a:r>
            <a:r>
              <a:rPr kumimoji="1" lang="en-US" altLang="zh-CN" baseline="0" dirty="0" smtClean="0"/>
              <a:t> computers and digital devices, e.g., mobile phones, tablets, </a:t>
            </a:r>
            <a:r>
              <a:rPr kumimoji="1" lang="en-US" altLang="zh-CN" baseline="0" dirty="0" err="1" smtClean="0"/>
              <a:t>invehicle</a:t>
            </a:r>
            <a:r>
              <a:rPr kumimoji="1" lang="en-US" altLang="zh-CN" baseline="0" dirty="0" smtClean="0"/>
              <a:t> GPS, nowadays are getting more and more networked, where security is of the central concern when designing a system.</a:t>
            </a:r>
          </a:p>
          <a:p>
            <a:r>
              <a:rPr kumimoji="1" lang="en-US" altLang="zh-CN" baseline="0" dirty="0" smtClean="0"/>
              <a:t>Security threats are getting more pervasive and diverse.</a:t>
            </a:r>
          </a:p>
          <a:p>
            <a:r>
              <a:rPr kumimoji="1" lang="en-US" altLang="zh-CN" baseline="0" dirty="0" smtClean="0"/>
              <a:t>Conventional security services find it almost impossible to detect novel attack and usually it requires defender’s 24 hours responsive time to make reaction. </a:t>
            </a:r>
          </a:p>
          <a:p>
            <a:r>
              <a:rPr kumimoji="1" lang="en-US" altLang="zh-CN" baseline="0" dirty="0" smtClean="0"/>
              <a:t>Normally in conventional security </a:t>
            </a:r>
            <a:r>
              <a:rPr kumimoji="1" lang="en-US" altLang="zh-CN" baseline="0" dirty="0" err="1" smtClean="0"/>
              <a:t>softwares</a:t>
            </a:r>
            <a:r>
              <a:rPr kumimoji="1" lang="en-US" altLang="zh-CN" baseline="0" dirty="0" smtClean="0"/>
              <a:t>, intensive efforts are required from experts in corresponding areas to identify threats and develop corresponding anti-strategies.</a:t>
            </a:r>
          </a:p>
          <a:p>
            <a:r>
              <a:rPr kumimoji="1" lang="en-US" altLang="zh-CN" baseline="0" dirty="0" smtClean="0"/>
              <a:t>In security communities, the interest of applying machine learning methods is raised in recent years. </a:t>
            </a:r>
          </a:p>
          <a:p>
            <a:r>
              <a:rPr kumimoji="1" lang="en-US" altLang="zh-CN" baseline="0" dirty="0" smtClean="0"/>
              <a:t>Machine learning is getting more and more prevalent in many domains, almost everywhere. E.g., biology, economy, robotics, of course, also in computer security.</a:t>
            </a:r>
          </a:p>
          <a:p>
            <a:endParaRPr kumimoji="1" lang="en-US" altLang="zh-CN" baseline="0" dirty="0" smtClean="0"/>
          </a:p>
          <a:p>
            <a:endParaRPr kumimoji="1" lang="en-US" altLang="zh-CN" baseline="0" dirty="0" smtClean="0"/>
          </a:p>
          <a:p>
            <a:endParaRPr kumimoji="1" lang="zh-CN" altLang="en-US" dirty="0"/>
          </a:p>
        </p:txBody>
      </p:sp>
      <p:sp>
        <p:nvSpPr>
          <p:cNvPr id="4" name="幻灯片编号占位符 3"/>
          <p:cNvSpPr>
            <a:spLocks noGrp="1"/>
          </p:cNvSpPr>
          <p:nvPr>
            <p:ph type="sldNum" sz="quarter" idx="10"/>
          </p:nvPr>
        </p:nvSpPr>
        <p:spPr/>
        <p:txBody>
          <a:bodyPr/>
          <a:lstStyle/>
          <a:p>
            <a:fld id="{5BC98887-27A5-BD44-8594-DA7FC4AC6BB2}" type="slidenum">
              <a:rPr kumimoji="1" lang="zh-CN" altLang="en-US" smtClean="0"/>
              <a:t>3</a:t>
            </a:fld>
            <a:endParaRPr kumimoji="1" lang="zh-CN" altLang="en-US"/>
          </a:p>
        </p:txBody>
      </p:sp>
    </p:spTree>
    <p:extLst>
      <p:ext uri="{BB962C8B-B14F-4D97-AF65-F5344CB8AC3E}">
        <p14:creationId xmlns:p14="http://schemas.microsoft.com/office/powerpoint/2010/main" val="622040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kumimoji="1" lang="en-US" altLang="zh-CN" baseline="0" dirty="0" smtClean="0"/>
              <a:t>1.The decision boundary between normal and abnormal is usually very difficult to define precisely.</a:t>
            </a:r>
          </a:p>
          <a:p>
            <a:pPr marL="0" indent="0">
              <a:buNone/>
            </a:pPr>
            <a:r>
              <a:rPr kumimoji="1" lang="en-US" altLang="zh-CN" baseline="0" dirty="0" smtClean="0"/>
              <a:t>2. Malicious adversary can adapt themselves as normal to evade the detectors by using different techniques.</a:t>
            </a:r>
          </a:p>
          <a:p>
            <a:pPr marL="0" indent="0">
              <a:buNone/>
            </a:pPr>
            <a:r>
              <a:rPr kumimoji="1" lang="en-US" altLang="zh-CN" baseline="0" dirty="0" smtClean="0"/>
              <a:t>3. Some normal behavior might evolve in time. So features of data currently might not be sufficient in the future.</a:t>
            </a:r>
          </a:p>
          <a:p>
            <a:pPr marL="0" indent="0">
              <a:buNone/>
            </a:pPr>
            <a:r>
              <a:rPr kumimoji="1" lang="en-US" altLang="zh-CN" baseline="0" dirty="0" smtClean="0"/>
              <a:t>4. Anomaly is highly domain dependent. For example, a medical trial data might be very sensitive where a small deviation can be announced as abnormal, but for stock data, small deviations are regarded as normal phenomenon. </a:t>
            </a:r>
          </a:p>
          <a:p>
            <a:pPr marL="0" indent="0">
              <a:buNone/>
            </a:pPr>
            <a:r>
              <a:rPr kumimoji="1" lang="en-US" altLang="zh-CN" baseline="0" dirty="0" smtClean="0"/>
              <a:t>5. Labeled training data is scarce</a:t>
            </a:r>
          </a:p>
          <a:p>
            <a:pPr marL="0" indent="0">
              <a:buNone/>
            </a:pPr>
            <a:r>
              <a:rPr kumimoji="1" lang="en-US" altLang="zh-CN" baseline="0" dirty="0" smtClean="0"/>
              <a:t>6. Noise or anomaly? It is very difficult to distinguish them.</a:t>
            </a:r>
          </a:p>
        </p:txBody>
      </p:sp>
      <p:sp>
        <p:nvSpPr>
          <p:cNvPr id="4" name="幻灯片编号占位符 3"/>
          <p:cNvSpPr>
            <a:spLocks noGrp="1"/>
          </p:cNvSpPr>
          <p:nvPr>
            <p:ph type="sldNum" sz="quarter" idx="10"/>
          </p:nvPr>
        </p:nvSpPr>
        <p:spPr/>
        <p:txBody>
          <a:bodyPr/>
          <a:lstStyle/>
          <a:p>
            <a:fld id="{5BC98887-27A5-BD44-8594-DA7FC4AC6BB2}" type="slidenum">
              <a:rPr kumimoji="1" lang="zh-CN" altLang="en-US" smtClean="0"/>
              <a:t>12</a:t>
            </a:fld>
            <a:endParaRPr kumimoji="1" lang="zh-CN" altLang="en-US"/>
          </a:p>
        </p:txBody>
      </p:sp>
    </p:spTree>
    <p:extLst>
      <p:ext uri="{BB962C8B-B14F-4D97-AF65-F5344CB8AC3E}">
        <p14:creationId xmlns:p14="http://schemas.microsoft.com/office/powerpoint/2010/main" val="622040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kumimoji="1" lang="en-US" altLang="zh-CN" baseline="0" dirty="0" smtClean="0"/>
          </a:p>
        </p:txBody>
      </p:sp>
      <p:sp>
        <p:nvSpPr>
          <p:cNvPr id="4" name="幻灯片编号占位符 3"/>
          <p:cNvSpPr>
            <a:spLocks noGrp="1"/>
          </p:cNvSpPr>
          <p:nvPr>
            <p:ph type="sldNum" sz="quarter" idx="10"/>
          </p:nvPr>
        </p:nvSpPr>
        <p:spPr/>
        <p:txBody>
          <a:bodyPr/>
          <a:lstStyle/>
          <a:p>
            <a:fld id="{5BC98887-27A5-BD44-8594-DA7FC4AC6BB2}" type="slidenum">
              <a:rPr kumimoji="1" lang="zh-CN" altLang="en-US" smtClean="0"/>
              <a:t>13</a:t>
            </a:fld>
            <a:endParaRPr kumimoji="1" lang="zh-CN" altLang="en-US"/>
          </a:p>
        </p:txBody>
      </p:sp>
    </p:spTree>
    <p:extLst>
      <p:ext uri="{BB962C8B-B14F-4D97-AF65-F5344CB8AC3E}">
        <p14:creationId xmlns:p14="http://schemas.microsoft.com/office/powerpoint/2010/main" val="622040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kumimoji="1" lang="en-US" altLang="zh-CN" baseline="0" dirty="0" smtClean="0"/>
          </a:p>
        </p:txBody>
      </p:sp>
      <p:sp>
        <p:nvSpPr>
          <p:cNvPr id="4" name="幻灯片编号占位符 3"/>
          <p:cNvSpPr>
            <a:spLocks noGrp="1"/>
          </p:cNvSpPr>
          <p:nvPr>
            <p:ph type="sldNum" sz="quarter" idx="10"/>
          </p:nvPr>
        </p:nvSpPr>
        <p:spPr/>
        <p:txBody>
          <a:bodyPr/>
          <a:lstStyle/>
          <a:p>
            <a:fld id="{5BC98887-27A5-BD44-8594-DA7FC4AC6BB2}" type="slidenum">
              <a:rPr kumimoji="1" lang="zh-CN" altLang="en-US" smtClean="0"/>
              <a:t>14</a:t>
            </a:fld>
            <a:endParaRPr kumimoji="1" lang="zh-CN" altLang="en-US"/>
          </a:p>
        </p:txBody>
      </p:sp>
    </p:spTree>
    <p:extLst>
      <p:ext uri="{BB962C8B-B14F-4D97-AF65-F5344CB8AC3E}">
        <p14:creationId xmlns:p14="http://schemas.microsoft.com/office/powerpoint/2010/main" val="622040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kumimoji="1" lang="en-US" altLang="zh-CN" baseline="0" dirty="0" smtClean="0"/>
          </a:p>
        </p:txBody>
      </p:sp>
      <p:sp>
        <p:nvSpPr>
          <p:cNvPr id="4" name="幻灯片编号占位符 3"/>
          <p:cNvSpPr>
            <a:spLocks noGrp="1"/>
          </p:cNvSpPr>
          <p:nvPr>
            <p:ph type="sldNum" sz="quarter" idx="10"/>
          </p:nvPr>
        </p:nvSpPr>
        <p:spPr/>
        <p:txBody>
          <a:bodyPr/>
          <a:lstStyle/>
          <a:p>
            <a:fld id="{5BC98887-27A5-BD44-8594-DA7FC4AC6BB2}" type="slidenum">
              <a:rPr kumimoji="1" lang="zh-CN" altLang="en-US" smtClean="0"/>
              <a:t>15</a:t>
            </a:fld>
            <a:endParaRPr kumimoji="1" lang="zh-CN" altLang="en-US"/>
          </a:p>
        </p:txBody>
      </p:sp>
    </p:spTree>
    <p:extLst>
      <p:ext uri="{BB962C8B-B14F-4D97-AF65-F5344CB8AC3E}">
        <p14:creationId xmlns:p14="http://schemas.microsoft.com/office/powerpoint/2010/main" val="622040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kumimoji="1" lang="en-US" altLang="zh-CN" baseline="0" dirty="0" smtClean="0"/>
              <a:t>1.The decision boundary between normal and abnormal is usually very difficult to define precisely.</a:t>
            </a:r>
          </a:p>
          <a:p>
            <a:pPr marL="0" indent="0">
              <a:buNone/>
            </a:pPr>
            <a:r>
              <a:rPr kumimoji="1" lang="en-US" altLang="zh-CN" baseline="0" dirty="0" smtClean="0"/>
              <a:t>2. Malicious adversary can adapt themselves as normal to evade the detectors by using different techniques.</a:t>
            </a:r>
          </a:p>
          <a:p>
            <a:pPr marL="0" indent="0">
              <a:buNone/>
            </a:pPr>
            <a:r>
              <a:rPr kumimoji="1" lang="en-US" altLang="zh-CN" baseline="0" dirty="0" smtClean="0"/>
              <a:t>3. Some normal behavior might evolve in time. So features of data currently might not be sufficient in the future.</a:t>
            </a:r>
          </a:p>
          <a:p>
            <a:pPr marL="0" indent="0">
              <a:buNone/>
            </a:pPr>
            <a:r>
              <a:rPr kumimoji="1" lang="en-US" altLang="zh-CN" baseline="0" dirty="0" smtClean="0"/>
              <a:t>4. Anomaly is highly domain dependent. For example, a medical trial data might be very sensitive where a small deviation can be announced as abnormal, but for stock data, small deviations are regarded as normal phenomenon. </a:t>
            </a:r>
          </a:p>
          <a:p>
            <a:pPr marL="0" indent="0">
              <a:buNone/>
            </a:pPr>
            <a:r>
              <a:rPr kumimoji="1" lang="en-US" altLang="zh-CN" baseline="0" dirty="0" smtClean="0"/>
              <a:t>5. Labeled training data is scarce</a:t>
            </a:r>
          </a:p>
          <a:p>
            <a:pPr marL="0" indent="0">
              <a:buNone/>
            </a:pPr>
            <a:r>
              <a:rPr kumimoji="1" lang="en-US" altLang="zh-CN" baseline="0" dirty="0" smtClean="0"/>
              <a:t>6. Noise or anomaly? It is very difficult to distinguish </a:t>
            </a:r>
            <a:r>
              <a:rPr kumimoji="1" lang="en-US" altLang="zh-CN" baseline="0" smtClean="0"/>
              <a:t>them.</a:t>
            </a:r>
            <a:endParaRPr kumimoji="1" lang="en-US" altLang="zh-CN" baseline="0" dirty="0" smtClean="0"/>
          </a:p>
        </p:txBody>
      </p:sp>
      <p:sp>
        <p:nvSpPr>
          <p:cNvPr id="4" name="幻灯片编号占位符 3"/>
          <p:cNvSpPr>
            <a:spLocks noGrp="1"/>
          </p:cNvSpPr>
          <p:nvPr>
            <p:ph type="sldNum" sz="quarter" idx="10"/>
          </p:nvPr>
        </p:nvSpPr>
        <p:spPr/>
        <p:txBody>
          <a:bodyPr/>
          <a:lstStyle/>
          <a:p>
            <a:fld id="{5BC98887-27A5-BD44-8594-DA7FC4AC6BB2}" type="slidenum">
              <a:rPr kumimoji="1" lang="zh-CN" altLang="en-US" smtClean="0"/>
              <a:t>16</a:t>
            </a:fld>
            <a:endParaRPr kumimoji="1" lang="zh-CN" altLang="en-US"/>
          </a:p>
        </p:txBody>
      </p:sp>
    </p:spTree>
    <p:extLst>
      <p:ext uri="{BB962C8B-B14F-4D97-AF65-F5344CB8AC3E}">
        <p14:creationId xmlns:p14="http://schemas.microsoft.com/office/powerpoint/2010/main" val="622040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kumimoji="1" lang="en-US" altLang="zh-CN" baseline="0" dirty="0" smtClean="0"/>
              <a:t>1.The decision boundary between normal and abnormal is usually very difficult to define precisely.</a:t>
            </a:r>
          </a:p>
          <a:p>
            <a:pPr marL="0" indent="0">
              <a:buNone/>
            </a:pPr>
            <a:r>
              <a:rPr kumimoji="1" lang="en-US" altLang="zh-CN" baseline="0" dirty="0" smtClean="0"/>
              <a:t>2. Malicious adversary can adapt themselves as normal to evade the detectors by using different techniques.</a:t>
            </a:r>
          </a:p>
          <a:p>
            <a:pPr marL="0" indent="0">
              <a:buNone/>
            </a:pPr>
            <a:r>
              <a:rPr kumimoji="1" lang="en-US" altLang="zh-CN" baseline="0" dirty="0" smtClean="0"/>
              <a:t>3. Some normal behavior might evolve in time. So features of data currently might not be sufficient in the future.</a:t>
            </a:r>
          </a:p>
          <a:p>
            <a:pPr marL="0" indent="0">
              <a:buNone/>
            </a:pPr>
            <a:r>
              <a:rPr kumimoji="1" lang="en-US" altLang="zh-CN" baseline="0" dirty="0" smtClean="0"/>
              <a:t>4. Anomaly is highly domain dependent. For example, a medical trial data might be very sensitive where a small deviation can be announced as abnormal, but for stock data, small deviations are regarded as normal phenomenon. </a:t>
            </a:r>
          </a:p>
          <a:p>
            <a:pPr marL="0" indent="0">
              <a:buNone/>
            </a:pPr>
            <a:r>
              <a:rPr kumimoji="1" lang="en-US" altLang="zh-CN" baseline="0" dirty="0" smtClean="0"/>
              <a:t>5. Labeled training data is scarce</a:t>
            </a:r>
          </a:p>
          <a:p>
            <a:pPr marL="0" indent="0">
              <a:buNone/>
            </a:pPr>
            <a:r>
              <a:rPr kumimoji="1" lang="en-US" altLang="zh-CN" baseline="0" dirty="0" smtClean="0"/>
              <a:t>6. Noise or anomaly? It is very difficult to distinguish </a:t>
            </a:r>
            <a:r>
              <a:rPr kumimoji="1" lang="en-US" altLang="zh-CN" baseline="0" smtClean="0"/>
              <a:t>them.</a:t>
            </a:r>
            <a:endParaRPr kumimoji="1" lang="en-US" altLang="zh-CN" baseline="0" dirty="0" smtClean="0"/>
          </a:p>
        </p:txBody>
      </p:sp>
      <p:sp>
        <p:nvSpPr>
          <p:cNvPr id="4" name="幻灯片编号占位符 3"/>
          <p:cNvSpPr>
            <a:spLocks noGrp="1"/>
          </p:cNvSpPr>
          <p:nvPr>
            <p:ph type="sldNum" sz="quarter" idx="10"/>
          </p:nvPr>
        </p:nvSpPr>
        <p:spPr/>
        <p:txBody>
          <a:bodyPr/>
          <a:lstStyle/>
          <a:p>
            <a:fld id="{5BC98887-27A5-BD44-8594-DA7FC4AC6BB2}" type="slidenum">
              <a:rPr kumimoji="1" lang="zh-CN" altLang="en-US" smtClean="0"/>
              <a:t>17</a:t>
            </a:fld>
            <a:endParaRPr kumimoji="1" lang="zh-CN" altLang="en-US"/>
          </a:p>
        </p:txBody>
      </p:sp>
    </p:spTree>
    <p:extLst>
      <p:ext uri="{BB962C8B-B14F-4D97-AF65-F5344CB8AC3E}">
        <p14:creationId xmlns:p14="http://schemas.microsoft.com/office/powerpoint/2010/main" val="622040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Nowadays,</a:t>
            </a:r>
            <a:r>
              <a:rPr kumimoji="1" lang="en-US" altLang="zh-CN" baseline="0" dirty="0" smtClean="0"/>
              <a:t> machine learning has been evolved itself in several security application domains. The main corpus of them are anomaly detection, malware detection, spam detection, and because of the introduce of machine learning algorithms in security, the security of machine learning is then becoming one of the central issues, which is termed as adversarial machine learning. In adversarial machine learning, we take </a:t>
            </a:r>
            <a:r>
              <a:rPr kumimoji="1" lang="en-US" altLang="zh-CN" baseline="0" dirty="0" err="1" smtClean="0"/>
              <a:t>adversaries’adaptive</a:t>
            </a:r>
            <a:r>
              <a:rPr kumimoji="1" lang="en-US" altLang="zh-CN" baseline="0" dirty="0" smtClean="0"/>
              <a:t> actions into account in a game-theoretic adversarial setting.</a:t>
            </a:r>
          </a:p>
          <a:p>
            <a:endParaRPr kumimoji="1" lang="en-US" altLang="zh-CN" baseline="0" dirty="0" smtClean="0"/>
          </a:p>
          <a:p>
            <a:r>
              <a:rPr kumimoji="1" lang="en-US" altLang="zh-CN" baseline="0" dirty="0" smtClean="0"/>
              <a:t>The main difference between conventional security </a:t>
            </a:r>
            <a:r>
              <a:rPr kumimoji="1" lang="en-US" altLang="zh-CN" baseline="0" dirty="0" err="1" smtClean="0"/>
              <a:t>softwares</a:t>
            </a:r>
            <a:r>
              <a:rPr kumimoji="1" lang="en-US" altLang="zh-CN" baseline="0" dirty="0" smtClean="0"/>
              <a:t>(services) lies </a:t>
            </a:r>
            <a:r>
              <a:rPr kumimoji="1" lang="en-US" altLang="zh-CN" baseline="0" dirty="0" err="1" smtClean="0"/>
              <a:t>inbetween</a:t>
            </a:r>
            <a:r>
              <a:rPr kumimoji="1" lang="en-US" altLang="zh-CN" baseline="0" dirty="0" smtClean="0"/>
              <a:t> signature based and behavior based strategies.</a:t>
            </a:r>
          </a:p>
          <a:p>
            <a:r>
              <a:rPr kumimoji="1" lang="en-US" altLang="zh-CN" baseline="0" dirty="0" smtClean="0"/>
              <a:t>Signature-based is self-explanatory, while machine learning tends to learn the behavioral nature of a malicious program. This also enables its ability of detecting novel threats. </a:t>
            </a:r>
          </a:p>
        </p:txBody>
      </p:sp>
      <p:sp>
        <p:nvSpPr>
          <p:cNvPr id="4" name="幻灯片编号占位符 3"/>
          <p:cNvSpPr>
            <a:spLocks noGrp="1"/>
          </p:cNvSpPr>
          <p:nvPr>
            <p:ph type="sldNum" sz="quarter" idx="10"/>
          </p:nvPr>
        </p:nvSpPr>
        <p:spPr/>
        <p:txBody>
          <a:bodyPr/>
          <a:lstStyle/>
          <a:p>
            <a:fld id="{5BC98887-27A5-BD44-8594-DA7FC4AC6BB2}" type="slidenum">
              <a:rPr kumimoji="1" lang="zh-CN" altLang="en-US" smtClean="0"/>
              <a:t>4</a:t>
            </a:fld>
            <a:endParaRPr kumimoji="1" lang="zh-CN" altLang="en-US"/>
          </a:p>
        </p:txBody>
      </p:sp>
    </p:spTree>
    <p:extLst>
      <p:ext uri="{BB962C8B-B14F-4D97-AF65-F5344CB8AC3E}">
        <p14:creationId xmlns:p14="http://schemas.microsoft.com/office/powerpoint/2010/main" val="62204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aseline="0" dirty="0" smtClean="0"/>
              <a:t>The objective of machine learning is to learn patterns, characteristics, or behaviors of a system process automatically from data observations. It makes the learned model as the best way to explain the data already seen. And then the model can be used as a predictive power, classifier, or clustering system and so on.</a:t>
            </a:r>
          </a:p>
          <a:p>
            <a:endParaRPr kumimoji="1" lang="en-US" altLang="zh-CN" baseline="0" dirty="0" smtClean="0"/>
          </a:p>
          <a:p>
            <a:r>
              <a:rPr kumimoji="1" lang="en-US" altLang="zh-CN" baseline="0" dirty="0" smtClean="0"/>
              <a:t>Traditional learning can be classified in three types, namely supervised, unsupervised and semi-supervised learning. The difference lies in whether the data observations already contain ground truth or not or partly. The ground truth works like a charm during learning to tell the machine whether the learning results are correct or not.</a:t>
            </a:r>
          </a:p>
        </p:txBody>
      </p:sp>
      <p:sp>
        <p:nvSpPr>
          <p:cNvPr id="4" name="幻灯片编号占位符 3"/>
          <p:cNvSpPr>
            <a:spLocks noGrp="1"/>
          </p:cNvSpPr>
          <p:nvPr>
            <p:ph type="sldNum" sz="quarter" idx="10"/>
          </p:nvPr>
        </p:nvSpPr>
        <p:spPr/>
        <p:txBody>
          <a:bodyPr/>
          <a:lstStyle/>
          <a:p>
            <a:fld id="{5BC98887-27A5-BD44-8594-DA7FC4AC6BB2}" type="slidenum">
              <a:rPr kumimoji="1" lang="zh-CN" altLang="en-US" smtClean="0"/>
              <a:t>5</a:t>
            </a:fld>
            <a:endParaRPr kumimoji="1" lang="zh-CN" altLang="en-US"/>
          </a:p>
        </p:txBody>
      </p:sp>
    </p:spTree>
    <p:extLst>
      <p:ext uri="{BB962C8B-B14F-4D97-AF65-F5344CB8AC3E}">
        <p14:creationId xmlns:p14="http://schemas.microsoft.com/office/powerpoint/2010/main" val="622040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aseline="0" dirty="0" smtClean="0"/>
              <a:t>See the explanation in the next slide</a:t>
            </a:r>
          </a:p>
        </p:txBody>
      </p:sp>
      <p:sp>
        <p:nvSpPr>
          <p:cNvPr id="4" name="幻灯片编号占位符 3"/>
          <p:cNvSpPr>
            <a:spLocks noGrp="1"/>
          </p:cNvSpPr>
          <p:nvPr>
            <p:ph type="sldNum" sz="quarter" idx="10"/>
          </p:nvPr>
        </p:nvSpPr>
        <p:spPr/>
        <p:txBody>
          <a:bodyPr/>
          <a:lstStyle/>
          <a:p>
            <a:fld id="{5BC98887-27A5-BD44-8594-DA7FC4AC6BB2}" type="slidenum">
              <a:rPr kumimoji="1" lang="zh-CN" altLang="en-US" smtClean="0"/>
              <a:t>6</a:t>
            </a:fld>
            <a:endParaRPr kumimoji="1" lang="zh-CN" altLang="en-US"/>
          </a:p>
        </p:txBody>
      </p:sp>
    </p:spTree>
    <p:extLst>
      <p:ext uri="{BB962C8B-B14F-4D97-AF65-F5344CB8AC3E}">
        <p14:creationId xmlns:p14="http://schemas.microsoft.com/office/powerpoint/2010/main" val="62204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aseline="0" dirty="0" smtClean="0"/>
              <a:t>Here is a traditional learning process. The first step always involves the preparation of </a:t>
            </a:r>
            <a:r>
              <a:rPr kumimoji="1" lang="en-US" altLang="zh-CN" baseline="0" dirty="0" err="1" smtClean="0"/>
              <a:t>formated</a:t>
            </a:r>
            <a:r>
              <a:rPr kumimoji="1" lang="en-US" altLang="zh-CN" baseline="0" dirty="0" smtClean="0"/>
              <a:t> training data from raw material collected in a system process. The feature extraction is designed adaptive to different learning tasks.</a:t>
            </a:r>
          </a:p>
          <a:p>
            <a:endParaRPr kumimoji="1" lang="en-US" altLang="zh-CN" baseline="0" dirty="0" smtClean="0"/>
          </a:p>
          <a:p>
            <a:r>
              <a:rPr kumimoji="1" lang="en-US" altLang="zh-CN" baseline="0" dirty="0" smtClean="0"/>
              <a:t>Then specific learning algorithm is applied on the </a:t>
            </a:r>
            <a:r>
              <a:rPr kumimoji="1" lang="en-US" altLang="zh-CN" baseline="0" dirty="0" err="1" smtClean="0"/>
              <a:t>vectorized</a:t>
            </a:r>
            <a:r>
              <a:rPr kumimoji="1" lang="en-US" altLang="zh-CN" baseline="0" dirty="0" smtClean="0"/>
              <a:t> training data. We obtain a best explanation of the training data. The learned model will be evaluated on a test set.</a:t>
            </a:r>
          </a:p>
          <a:p>
            <a:endParaRPr kumimoji="1" lang="en-US" altLang="zh-CN" baseline="0" dirty="0" smtClean="0"/>
          </a:p>
          <a:p>
            <a:r>
              <a:rPr kumimoji="1" lang="en-US" altLang="zh-CN" baseline="0" dirty="0" smtClean="0"/>
              <a:t>Whenever a new data incomes, the learned model can be used to predict system’s response against the new data instance.</a:t>
            </a:r>
          </a:p>
          <a:p>
            <a:endParaRPr kumimoji="1" lang="en-US" altLang="zh-CN" baseline="0" dirty="0" smtClean="0"/>
          </a:p>
          <a:p>
            <a:endParaRPr kumimoji="1" lang="en-US" altLang="zh-CN" baseline="0" dirty="0" smtClean="0"/>
          </a:p>
        </p:txBody>
      </p:sp>
      <p:sp>
        <p:nvSpPr>
          <p:cNvPr id="4" name="幻灯片编号占位符 3"/>
          <p:cNvSpPr>
            <a:spLocks noGrp="1"/>
          </p:cNvSpPr>
          <p:nvPr>
            <p:ph type="sldNum" sz="quarter" idx="10"/>
          </p:nvPr>
        </p:nvSpPr>
        <p:spPr/>
        <p:txBody>
          <a:bodyPr/>
          <a:lstStyle/>
          <a:p>
            <a:fld id="{5BC98887-27A5-BD44-8594-DA7FC4AC6BB2}" type="slidenum">
              <a:rPr kumimoji="1" lang="zh-CN" altLang="en-US" smtClean="0"/>
              <a:t>7</a:t>
            </a:fld>
            <a:endParaRPr kumimoji="1" lang="zh-CN" altLang="en-US"/>
          </a:p>
        </p:txBody>
      </p:sp>
    </p:spTree>
    <p:extLst>
      <p:ext uri="{BB962C8B-B14F-4D97-AF65-F5344CB8AC3E}">
        <p14:creationId xmlns:p14="http://schemas.microsoft.com/office/powerpoint/2010/main" val="622040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aseline="0" dirty="0" smtClean="0"/>
              <a:t>Here starts the security issues where machine learning has played a very important role.</a:t>
            </a:r>
          </a:p>
        </p:txBody>
      </p:sp>
      <p:sp>
        <p:nvSpPr>
          <p:cNvPr id="4" name="幻灯片编号占位符 3"/>
          <p:cNvSpPr>
            <a:spLocks noGrp="1"/>
          </p:cNvSpPr>
          <p:nvPr>
            <p:ph type="sldNum" sz="quarter" idx="10"/>
          </p:nvPr>
        </p:nvSpPr>
        <p:spPr/>
        <p:txBody>
          <a:bodyPr/>
          <a:lstStyle/>
          <a:p>
            <a:fld id="{5BC98887-27A5-BD44-8594-DA7FC4AC6BB2}" type="slidenum">
              <a:rPr kumimoji="1" lang="zh-CN" altLang="en-US" smtClean="0"/>
              <a:t>8</a:t>
            </a:fld>
            <a:endParaRPr kumimoji="1" lang="zh-CN" altLang="en-US"/>
          </a:p>
        </p:txBody>
      </p:sp>
    </p:spTree>
    <p:extLst>
      <p:ext uri="{BB962C8B-B14F-4D97-AF65-F5344CB8AC3E}">
        <p14:creationId xmlns:p14="http://schemas.microsoft.com/office/powerpoint/2010/main" val="622040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baseline="0" dirty="0" smtClean="0"/>
              <a:t>Support vector machines</a:t>
            </a:r>
          </a:p>
          <a:p>
            <a:pPr marL="228600" indent="-228600">
              <a:buAutoNum type="arabicPeriod"/>
            </a:pPr>
            <a:r>
              <a:rPr kumimoji="1" lang="en-US" altLang="zh-CN" baseline="0" dirty="0" smtClean="0"/>
              <a:t>Expectation maximization</a:t>
            </a:r>
          </a:p>
          <a:p>
            <a:pPr marL="0" indent="0">
              <a:buNone/>
            </a:pPr>
            <a:r>
              <a:rPr kumimoji="1" lang="en-US" altLang="zh-CN" baseline="0" dirty="0" smtClean="0"/>
              <a:t>Basically, different techniques have different assumptions on the formation of data. For example, the classification based methods like SVMs assume that normal and anomalous classes can be distinguished by classifier in feature space. And the nearest neighbor based approaches assume that normal instances are dense but anomalies are sparse and far away from their closest neighbors. These assumptions do not have to be sure in all applications. So anomaly detection techniques are domain-dependent. </a:t>
            </a:r>
          </a:p>
        </p:txBody>
      </p:sp>
      <p:sp>
        <p:nvSpPr>
          <p:cNvPr id="4" name="幻灯片编号占位符 3"/>
          <p:cNvSpPr>
            <a:spLocks noGrp="1"/>
          </p:cNvSpPr>
          <p:nvPr>
            <p:ph type="sldNum" sz="quarter" idx="10"/>
          </p:nvPr>
        </p:nvSpPr>
        <p:spPr/>
        <p:txBody>
          <a:bodyPr/>
          <a:lstStyle/>
          <a:p>
            <a:fld id="{5BC98887-27A5-BD44-8594-DA7FC4AC6BB2}" type="slidenum">
              <a:rPr kumimoji="1" lang="zh-CN" altLang="en-US" smtClean="0"/>
              <a:t>9</a:t>
            </a:fld>
            <a:endParaRPr kumimoji="1" lang="zh-CN" altLang="en-US"/>
          </a:p>
        </p:txBody>
      </p:sp>
    </p:spTree>
    <p:extLst>
      <p:ext uri="{BB962C8B-B14F-4D97-AF65-F5344CB8AC3E}">
        <p14:creationId xmlns:p14="http://schemas.microsoft.com/office/powerpoint/2010/main" val="62204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kumimoji="1" lang="en-US" altLang="zh-CN" baseline="0" dirty="0" smtClean="0"/>
              <a:t>A simple example shows how one-class SVMs work on anomaly detection. </a:t>
            </a:r>
          </a:p>
          <a:p>
            <a:pPr marL="0" indent="0">
              <a:buNone/>
            </a:pPr>
            <a:r>
              <a:rPr kumimoji="1" lang="en-US" altLang="zh-CN" baseline="0" dirty="0" smtClean="0"/>
              <a:t>Clearly, anomalies have obvious feature values from those normal ones. This can be detected by one-class SVMs.</a:t>
            </a:r>
          </a:p>
          <a:p>
            <a:pPr marL="0" indent="0">
              <a:buNone/>
            </a:pPr>
            <a:r>
              <a:rPr kumimoji="1" lang="en-US" altLang="zh-CN" baseline="0" dirty="0" smtClean="0"/>
              <a:t>An instance predicted by one-class SVMs as 1 is implied that it is an anomaly!</a:t>
            </a:r>
          </a:p>
        </p:txBody>
      </p:sp>
      <p:sp>
        <p:nvSpPr>
          <p:cNvPr id="4" name="幻灯片编号占位符 3"/>
          <p:cNvSpPr>
            <a:spLocks noGrp="1"/>
          </p:cNvSpPr>
          <p:nvPr>
            <p:ph type="sldNum" sz="quarter" idx="10"/>
          </p:nvPr>
        </p:nvSpPr>
        <p:spPr/>
        <p:txBody>
          <a:bodyPr/>
          <a:lstStyle/>
          <a:p>
            <a:fld id="{5BC98887-27A5-BD44-8594-DA7FC4AC6BB2}" type="slidenum">
              <a:rPr kumimoji="1" lang="zh-CN" altLang="en-US" smtClean="0"/>
              <a:t>10</a:t>
            </a:fld>
            <a:endParaRPr kumimoji="1" lang="zh-CN" altLang="en-US"/>
          </a:p>
        </p:txBody>
      </p:sp>
    </p:spTree>
    <p:extLst>
      <p:ext uri="{BB962C8B-B14F-4D97-AF65-F5344CB8AC3E}">
        <p14:creationId xmlns:p14="http://schemas.microsoft.com/office/powerpoint/2010/main" val="622040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baseline="0" dirty="0" smtClean="0"/>
              <a:t>Support vector machines</a:t>
            </a:r>
          </a:p>
          <a:p>
            <a:pPr marL="228600" indent="-228600">
              <a:buAutoNum type="arabicPeriod"/>
            </a:pPr>
            <a:r>
              <a:rPr kumimoji="1" lang="en-US" altLang="zh-CN" baseline="0" dirty="0" smtClean="0"/>
              <a:t>Expectation maximization</a:t>
            </a:r>
          </a:p>
          <a:p>
            <a:pPr marL="0" indent="0">
              <a:buNone/>
            </a:pPr>
            <a:r>
              <a:rPr kumimoji="1" lang="en-US" altLang="zh-CN" baseline="0" dirty="0" smtClean="0"/>
              <a:t>Basically, different techniques have different assumptions on the formation of data. For example, the classification based methods like SVMs assume that normal and anomalous classes can be distinguished by classifier in feature space. And the nearest neighbor based approaches assume that normal instances are dense but anomalies are sparse and far away from their closest neighbors. These assumptions do not have to be sure in all applications. So anomaly detection techniques are domain-dependent. </a:t>
            </a:r>
          </a:p>
        </p:txBody>
      </p:sp>
      <p:sp>
        <p:nvSpPr>
          <p:cNvPr id="4" name="幻灯片编号占位符 3"/>
          <p:cNvSpPr>
            <a:spLocks noGrp="1"/>
          </p:cNvSpPr>
          <p:nvPr>
            <p:ph type="sldNum" sz="quarter" idx="10"/>
          </p:nvPr>
        </p:nvSpPr>
        <p:spPr/>
        <p:txBody>
          <a:bodyPr/>
          <a:lstStyle/>
          <a:p>
            <a:fld id="{5BC98887-27A5-BD44-8594-DA7FC4AC6BB2}" type="slidenum">
              <a:rPr kumimoji="1" lang="zh-CN" altLang="en-US" smtClean="0"/>
              <a:t>11</a:t>
            </a:fld>
            <a:endParaRPr kumimoji="1" lang="zh-CN" altLang="en-US"/>
          </a:p>
        </p:txBody>
      </p:sp>
    </p:spTree>
    <p:extLst>
      <p:ext uri="{BB962C8B-B14F-4D97-AF65-F5344CB8AC3E}">
        <p14:creationId xmlns:p14="http://schemas.microsoft.com/office/powerpoint/2010/main" val="622040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a:p>
        </p:txBody>
      </p:sp>
      <p:sp>
        <p:nvSpPr>
          <p:cNvPr id="4" name="Datumsplatzhalter 3"/>
          <p:cNvSpPr>
            <a:spLocks noGrp="1"/>
          </p:cNvSpPr>
          <p:nvPr>
            <p:ph type="dt" sz="half" idx="10"/>
          </p:nvPr>
        </p:nvSpPr>
        <p:spPr/>
        <p:txBody>
          <a:bodyPr/>
          <a:lstStyle/>
          <a:p>
            <a:fld id="{11DE775C-9319-48A7-B17C-679CFD253C57}" type="datetimeFigureOut">
              <a:rPr lang="en-US" smtClean="0"/>
              <a:t>11/26/2012</a:t>
            </a:fld>
            <a:endParaRPr lang="en-US" dirty="0"/>
          </a:p>
        </p:txBody>
      </p:sp>
      <p:sp>
        <p:nvSpPr>
          <p:cNvPr id="5" name="Fußzeilenplatzhalter 4"/>
          <p:cNvSpPr>
            <a:spLocks noGrp="1"/>
          </p:cNvSpPr>
          <p:nvPr>
            <p:ph type="ftr" sz="quarter" idx="11"/>
          </p:nvPr>
        </p:nvSpPr>
        <p:spPr/>
        <p:txBody>
          <a:bodyPr/>
          <a:lstStyle/>
          <a:p>
            <a:endParaRPr lang="en-US" dirty="0"/>
          </a:p>
        </p:txBody>
      </p:sp>
      <p:sp>
        <p:nvSpPr>
          <p:cNvPr id="6" name="Foliennummernplatzhalter 5"/>
          <p:cNvSpPr>
            <a:spLocks noGrp="1"/>
          </p:cNvSpPr>
          <p:nvPr>
            <p:ph type="sldNum" sz="quarter" idx="12"/>
          </p:nvPr>
        </p:nvSpPr>
        <p:spPr/>
        <p:txBody>
          <a:bodyPr/>
          <a:lstStyle/>
          <a:p>
            <a:fld id="{78AA43D9-0815-4F8B-A4FC-304E7F77D7E3}" type="slidenum">
              <a:rPr lang="en-US" smtClean="0"/>
              <a:t>‹#›</a:t>
            </a:fld>
            <a:endParaRPr lang="en-US" dirty="0"/>
          </a:p>
        </p:txBody>
      </p:sp>
    </p:spTree>
    <p:extLst>
      <p:ext uri="{BB962C8B-B14F-4D97-AF65-F5344CB8AC3E}">
        <p14:creationId xmlns:p14="http://schemas.microsoft.com/office/powerpoint/2010/main" val="1993934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11DE775C-9319-48A7-B17C-679CFD253C57}" type="datetimeFigureOut">
              <a:rPr lang="en-US" smtClean="0"/>
              <a:t>11/26/2012</a:t>
            </a:fld>
            <a:endParaRPr lang="en-US" dirty="0"/>
          </a:p>
        </p:txBody>
      </p:sp>
      <p:sp>
        <p:nvSpPr>
          <p:cNvPr id="5" name="Fußzeilenplatzhalter 4"/>
          <p:cNvSpPr>
            <a:spLocks noGrp="1"/>
          </p:cNvSpPr>
          <p:nvPr>
            <p:ph type="ftr" sz="quarter" idx="11"/>
          </p:nvPr>
        </p:nvSpPr>
        <p:spPr/>
        <p:txBody>
          <a:bodyPr/>
          <a:lstStyle/>
          <a:p>
            <a:endParaRPr lang="en-US" dirty="0"/>
          </a:p>
        </p:txBody>
      </p:sp>
      <p:sp>
        <p:nvSpPr>
          <p:cNvPr id="6" name="Foliennummernplatzhalter 5"/>
          <p:cNvSpPr>
            <a:spLocks noGrp="1"/>
          </p:cNvSpPr>
          <p:nvPr>
            <p:ph type="sldNum" sz="quarter" idx="12"/>
          </p:nvPr>
        </p:nvSpPr>
        <p:spPr/>
        <p:txBody>
          <a:bodyPr/>
          <a:lstStyle/>
          <a:p>
            <a:fld id="{78AA43D9-0815-4F8B-A4FC-304E7F77D7E3}" type="slidenum">
              <a:rPr lang="en-US" smtClean="0"/>
              <a:t>‹#›</a:t>
            </a:fld>
            <a:endParaRPr lang="en-US" dirty="0"/>
          </a:p>
        </p:txBody>
      </p:sp>
    </p:spTree>
    <p:extLst>
      <p:ext uri="{BB962C8B-B14F-4D97-AF65-F5344CB8AC3E}">
        <p14:creationId xmlns:p14="http://schemas.microsoft.com/office/powerpoint/2010/main" val="422672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11DE775C-9319-48A7-B17C-679CFD253C57}" type="datetimeFigureOut">
              <a:rPr lang="en-US" smtClean="0"/>
              <a:t>11/26/2012</a:t>
            </a:fld>
            <a:endParaRPr lang="en-US" dirty="0"/>
          </a:p>
        </p:txBody>
      </p:sp>
      <p:sp>
        <p:nvSpPr>
          <p:cNvPr id="5" name="Fußzeilenplatzhalter 4"/>
          <p:cNvSpPr>
            <a:spLocks noGrp="1"/>
          </p:cNvSpPr>
          <p:nvPr>
            <p:ph type="ftr" sz="quarter" idx="11"/>
          </p:nvPr>
        </p:nvSpPr>
        <p:spPr/>
        <p:txBody>
          <a:bodyPr/>
          <a:lstStyle/>
          <a:p>
            <a:endParaRPr lang="en-US" dirty="0"/>
          </a:p>
        </p:txBody>
      </p:sp>
      <p:sp>
        <p:nvSpPr>
          <p:cNvPr id="6" name="Foliennummernplatzhalter 5"/>
          <p:cNvSpPr>
            <a:spLocks noGrp="1"/>
          </p:cNvSpPr>
          <p:nvPr>
            <p:ph type="sldNum" sz="quarter" idx="12"/>
          </p:nvPr>
        </p:nvSpPr>
        <p:spPr/>
        <p:txBody>
          <a:bodyPr/>
          <a:lstStyle/>
          <a:p>
            <a:fld id="{78AA43D9-0815-4F8B-A4FC-304E7F77D7E3}" type="slidenum">
              <a:rPr lang="en-US" smtClean="0"/>
              <a:t>‹#›</a:t>
            </a:fld>
            <a:endParaRPr lang="en-US" dirty="0"/>
          </a:p>
        </p:txBody>
      </p:sp>
    </p:spTree>
    <p:extLst>
      <p:ext uri="{BB962C8B-B14F-4D97-AF65-F5344CB8AC3E}">
        <p14:creationId xmlns:p14="http://schemas.microsoft.com/office/powerpoint/2010/main" val="33766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11DE775C-9319-48A7-B17C-679CFD253C57}" type="datetimeFigureOut">
              <a:rPr lang="en-US" smtClean="0"/>
              <a:t>11/26/2012</a:t>
            </a:fld>
            <a:endParaRPr lang="en-US" dirty="0"/>
          </a:p>
        </p:txBody>
      </p:sp>
      <p:sp>
        <p:nvSpPr>
          <p:cNvPr id="5" name="Fußzeilenplatzhalter 4"/>
          <p:cNvSpPr>
            <a:spLocks noGrp="1"/>
          </p:cNvSpPr>
          <p:nvPr>
            <p:ph type="ftr" sz="quarter" idx="11"/>
          </p:nvPr>
        </p:nvSpPr>
        <p:spPr/>
        <p:txBody>
          <a:bodyPr/>
          <a:lstStyle/>
          <a:p>
            <a:endParaRPr lang="en-US" dirty="0"/>
          </a:p>
        </p:txBody>
      </p:sp>
      <p:sp>
        <p:nvSpPr>
          <p:cNvPr id="6" name="Foliennummernplatzhalter 5"/>
          <p:cNvSpPr>
            <a:spLocks noGrp="1"/>
          </p:cNvSpPr>
          <p:nvPr>
            <p:ph type="sldNum" sz="quarter" idx="12"/>
          </p:nvPr>
        </p:nvSpPr>
        <p:spPr/>
        <p:txBody>
          <a:bodyPr/>
          <a:lstStyle/>
          <a:p>
            <a:fld id="{78AA43D9-0815-4F8B-A4FC-304E7F77D7E3}" type="slidenum">
              <a:rPr lang="en-US" smtClean="0"/>
              <a:t>‹#›</a:t>
            </a:fld>
            <a:endParaRPr lang="en-US" dirty="0"/>
          </a:p>
        </p:txBody>
      </p:sp>
    </p:spTree>
    <p:extLst>
      <p:ext uri="{BB962C8B-B14F-4D97-AF65-F5344CB8AC3E}">
        <p14:creationId xmlns:p14="http://schemas.microsoft.com/office/powerpoint/2010/main" val="333368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en-US"/>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11DE775C-9319-48A7-B17C-679CFD253C57}" type="datetimeFigureOut">
              <a:rPr lang="en-US" smtClean="0"/>
              <a:t>11/26/2012</a:t>
            </a:fld>
            <a:endParaRPr lang="en-US" dirty="0"/>
          </a:p>
        </p:txBody>
      </p:sp>
      <p:sp>
        <p:nvSpPr>
          <p:cNvPr id="5" name="Fußzeilenplatzhalter 4"/>
          <p:cNvSpPr>
            <a:spLocks noGrp="1"/>
          </p:cNvSpPr>
          <p:nvPr>
            <p:ph type="ftr" sz="quarter" idx="11"/>
          </p:nvPr>
        </p:nvSpPr>
        <p:spPr/>
        <p:txBody>
          <a:bodyPr/>
          <a:lstStyle/>
          <a:p>
            <a:endParaRPr lang="en-US" dirty="0"/>
          </a:p>
        </p:txBody>
      </p:sp>
      <p:sp>
        <p:nvSpPr>
          <p:cNvPr id="6" name="Foliennummernplatzhalter 5"/>
          <p:cNvSpPr>
            <a:spLocks noGrp="1"/>
          </p:cNvSpPr>
          <p:nvPr>
            <p:ph type="sldNum" sz="quarter" idx="12"/>
          </p:nvPr>
        </p:nvSpPr>
        <p:spPr/>
        <p:txBody>
          <a:bodyPr/>
          <a:lstStyle/>
          <a:p>
            <a:fld id="{78AA43D9-0815-4F8B-A4FC-304E7F77D7E3}" type="slidenum">
              <a:rPr lang="en-US" smtClean="0"/>
              <a:t>‹#›</a:t>
            </a:fld>
            <a:endParaRPr lang="en-US" dirty="0"/>
          </a:p>
        </p:txBody>
      </p:sp>
    </p:spTree>
    <p:extLst>
      <p:ext uri="{BB962C8B-B14F-4D97-AF65-F5344CB8AC3E}">
        <p14:creationId xmlns:p14="http://schemas.microsoft.com/office/powerpoint/2010/main" val="1316624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Datumsplatzhalter 4"/>
          <p:cNvSpPr>
            <a:spLocks noGrp="1"/>
          </p:cNvSpPr>
          <p:nvPr>
            <p:ph type="dt" sz="half" idx="10"/>
          </p:nvPr>
        </p:nvSpPr>
        <p:spPr/>
        <p:txBody>
          <a:bodyPr/>
          <a:lstStyle/>
          <a:p>
            <a:fld id="{11DE775C-9319-48A7-B17C-679CFD253C57}" type="datetimeFigureOut">
              <a:rPr lang="en-US" smtClean="0"/>
              <a:t>11/26/2012</a:t>
            </a:fld>
            <a:endParaRPr lang="en-US" dirty="0"/>
          </a:p>
        </p:txBody>
      </p:sp>
      <p:sp>
        <p:nvSpPr>
          <p:cNvPr id="6" name="Fußzeilenplatzhalter 5"/>
          <p:cNvSpPr>
            <a:spLocks noGrp="1"/>
          </p:cNvSpPr>
          <p:nvPr>
            <p:ph type="ftr" sz="quarter" idx="11"/>
          </p:nvPr>
        </p:nvSpPr>
        <p:spPr/>
        <p:txBody>
          <a:bodyPr/>
          <a:lstStyle/>
          <a:p>
            <a:endParaRPr lang="en-US" dirty="0"/>
          </a:p>
        </p:txBody>
      </p:sp>
      <p:sp>
        <p:nvSpPr>
          <p:cNvPr id="7" name="Foliennummernplatzhalter 6"/>
          <p:cNvSpPr>
            <a:spLocks noGrp="1"/>
          </p:cNvSpPr>
          <p:nvPr>
            <p:ph type="sldNum" sz="quarter" idx="12"/>
          </p:nvPr>
        </p:nvSpPr>
        <p:spPr/>
        <p:txBody>
          <a:bodyPr/>
          <a:lstStyle/>
          <a:p>
            <a:fld id="{78AA43D9-0815-4F8B-A4FC-304E7F77D7E3}" type="slidenum">
              <a:rPr lang="en-US" smtClean="0"/>
              <a:t>‹#›</a:t>
            </a:fld>
            <a:endParaRPr lang="en-US" dirty="0"/>
          </a:p>
        </p:txBody>
      </p:sp>
    </p:spTree>
    <p:extLst>
      <p:ext uri="{BB962C8B-B14F-4D97-AF65-F5344CB8AC3E}">
        <p14:creationId xmlns:p14="http://schemas.microsoft.com/office/powerpoint/2010/main" val="2020128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en-US"/>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Datumsplatzhalter 6"/>
          <p:cNvSpPr>
            <a:spLocks noGrp="1"/>
          </p:cNvSpPr>
          <p:nvPr>
            <p:ph type="dt" sz="half" idx="10"/>
          </p:nvPr>
        </p:nvSpPr>
        <p:spPr/>
        <p:txBody>
          <a:bodyPr/>
          <a:lstStyle/>
          <a:p>
            <a:fld id="{11DE775C-9319-48A7-B17C-679CFD253C57}" type="datetimeFigureOut">
              <a:rPr lang="en-US" smtClean="0"/>
              <a:t>11/26/2012</a:t>
            </a:fld>
            <a:endParaRPr lang="en-US" dirty="0"/>
          </a:p>
        </p:txBody>
      </p:sp>
      <p:sp>
        <p:nvSpPr>
          <p:cNvPr id="8" name="Fußzeilenplatzhalter 7"/>
          <p:cNvSpPr>
            <a:spLocks noGrp="1"/>
          </p:cNvSpPr>
          <p:nvPr>
            <p:ph type="ftr" sz="quarter" idx="11"/>
          </p:nvPr>
        </p:nvSpPr>
        <p:spPr/>
        <p:txBody>
          <a:bodyPr/>
          <a:lstStyle/>
          <a:p>
            <a:endParaRPr lang="en-US" dirty="0"/>
          </a:p>
        </p:txBody>
      </p:sp>
      <p:sp>
        <p:nvSpPr>
          <p:cNvPr id="9" name="Foliennummernplatzhalter 8"/>
          <p:cNvSpPr>
            <a:spLocks noGrp="1"/>
          </p:cNvSpPr>
          <p:nvPr>
            <p:ph type="sldNum" sz="quarter" idx="12"/>
          </p:nvPr>
        </p:nvSpPr>
        <p:spPr/>
        <p:txBody>
          <a:bodyPr/>
          <a:lstStyle/>
          <a:p>
            <a:fld id="{78AA43D9-0815-4F8B-A4FC-304E7F77D7E3}" type="slidenum">
              <a:rPr lang="en-US" smtClean="0"/>
              <a:t>‹#›</a:t>
            </a:fld>
            <a:endParaRPr lang="en-US" dirty="0"/>
          </a:p>
        </p:txBody>
      </p:sp>
    </p:spTree>
    <p:extLst>
      <p:ext uri="{BB962C8B-B14F-4D97-AF65-F5344CB8AC3E}">
        <p14:creationId xmlns:p14="http://schemas.microsoft.com/office/powerpoint/2010/main" val="1575761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Datumsplatzhalter 2"/>
          <p:cNvSpPr>
            <a:spLocks noGrp="1"/>
          </p:cNvSpPr>
          <p:nvPr>
            <p:ph type="dt" sz="half" idx="10"/>
          </p:nvPr>
        </p:nvSpPr>
        <p:spPr/>
        <p:txBody>
          <a:bodyPr/>
          <a:lstStyle/>
          <a:p>
            <a:fld id="{11DE775C-9319-48A7-B17C-679CFD253C57}" type="datetimeFigureOut">
              <a:rPr lang="en-US" smtClean="0"/>
              <a:t>11/26/2012</a:t>
            </a:fld>
            <a:endParaRPr lang="en-US" dirty="0"/>
          </a:p>
        </p:txBody>
      </p:sp>
      <p:sp>
        <p:nvSpPr>
          <p:cNvPr id="4" name="Fußzeilenplatzhalter 3"/>
          <p:cNvSpPr>
            <a:spLocks noGrp="1"/>
          </p:cNvSpPr>
          <p:nvPr>
            <p:ph type="ftr" sz="quarter" idx="11"/>
          </p:nvPr>
        </p:nvSpPr>
        <p:spPr/>
        <p:txBody>
          <a:bodyPr/>
          <a:lstStyle/>
          <a:p>
            <a:endParaRPr lang="en-US" dirty="0"/>
          </a:p>
        </p:txBody>
      </p:sp>
      <p:sp>
        <p:nvSpPr>
          <p:cNvPr id="5" name="Foliennummernplatzhalter 4"/>
          <p:cNvSpPr>
            <a:spLocks noGrp="1"/>
          </p:cNvSpPr>
          <p:nvPr>
            <p:ph type="sldNum" sz="quarter" idx="12"/>
          </p:nvPr>
        </p:nvSpPr>
        <p:spPr/>
        <p:txBody>
          <a:bodyPr/>
          <a:lstStyle/>
          <a:p>
            <a:fld id="{78AA43D9-0815-4F8B-A4FC-304E7F77D7E3}" type="slidenum">
              <a:rPr lang="en-US" smtClean="0"/>
              <a:t>‹#›</a:t>
            </a:fld>
            <a:endParaRPr lang="en-US" dirty="0"/>
          </a:p>
        </p:txBody>
      </p:sp>
    </p:spTree>
    <p:extLst>
      <p:ext uri="{BB962C8B-B14F-4D97-AF65-F5344CB8AC3E}">
        <p14:creationId xmlns:p14="http://schemas.microsoft.com/office/powerpoint/2010/main" val="1676457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1DE775C-9319-48A7-B17C-679CFD253C57}" type="datetimeFigureOut">
              <a:rPr lang="en-US" smtClean="0"/>
              <a:t>11/26/2012</a:t>
            </a:fld>
            <a:endParaRPr lang="en-US" dirty="0"/>
          </a:p>
        </p:txBody>
      </p:sp>
      <p:sp>
        <p:nvSpPr>
          <p:cNvPr id="3" name="Fußzeilenplatzhalter 2"/>
          <p:cNvSpPr>
            <a:spLocks noGrp="1"/>
          </p:cNvSpPr>
          <p:nvPr>
            <p:ph type="ftr" sz="quarter" idx="11"/>
          </p:nvPr>
        </p:nvSpPr>
        <p:spPr/>
        <p:txBody>
          <a:bodyPr/>
          <a:lstStyle/>
          <a:p>
            <a:endParaRPr lang="en-US" dirty="0"/>
          </a:p>
        </p:txBody>
      </p:sp>
      <p:sp>
        <p:nvSpPr>
          <p:cNvPr id="4" name="Foliennummernplatzhalter 3"/>
          <p:cNvSpPr>
            <a:spLocks noGrp="1"/>
          </p:cNvSpPr>
          <p:nvPr>
            <p:ph type="sldNum" sz="quarter" idx="12"/>
          </p:nvPr>
        </p:nvSpPr>
        <p:spPr/>
        <p:txBody>
          <a:bodyPr/>
          <a:lstStyle/>
          <a:p>
            <a:fld id="{78AA43D9-0815-4F8B-A4FC-304E7F77D7E3}" type="slidenum">
              <a:rPr lang="en-US" smtClean="0"/>
              <a:t>‹#›</a:t>
            </a:fld>
            <a:endParaRPr lang="en-US" dirty="0"/>
          </a:p>
        </p:txBody>
      </p:sp>
    </p:spTree>
    <p:extLst>
      <p:ext uri="{BB962C8B-B14F-4D97-AF65-F5344CB8AC3E}">
        <p14:creationId xmlns:p14="http://schemas.microsoft.com/office/powerpoint/2010/main" val="101092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en-US"/>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11DE775C-9319-48A7-B17C-679CFD253C57}" type="datetimeFigureOut">
              <a:rPr lang="en-US" smtClean="0"/>
              <a:t>11/26/2012</a:t>
            </a:fld>
            <a:endParaRPr lang="en-US" dirty="0"/>
          </a:p>
        </p:txBody>
      </p:sp>
      <p:sp>
        <p:nvSpPr>
          <p:cNvPr id="6" name="Fußzeilenplatzhalter 5"/>
          <p:cNvSpPr>
            <a:spLocks noGrp="1"/>
          </p:cNvSpPr>
          <p:nvPr>
            <p:ph type="ftr" sz="quarter" idx="11"/>
          </p:nvPr>
        </p:nvSpPr>
        <p:spPr/>
        <p:txBody>
          <a:bodyPr/>
          <a:lstStyle/>
          <a:p>
            <a:endParaRPr lang="en-US" dirty="0"/>
          </a:p>
        </p:txBody>
      </p:sp>
      <p:sp>
        <p:nvSpPr>
          <p:cNvPr id="7" name="Foliennummernplatzhalter 6"/>
          <p:cNvSpPr>
            <a:spLocks noGrp="1"/>
          </p:cNvSpPr>
          <p:nvPr>
            <p:ph type="sldNum" sz="quarter" idx="12"/>
          </p:nvPr>
        </p:nvSpPr>
        <p:spPr/>
        <p:txBody>
          <a:bodyPr/>
          <a:lstStyle/>
          <a:p>
            <a:fld id="{78AA43D9-0815-4F8B-A4FC-304E7F77D7E3}" type="slidenum">
              <a:rPr lang="en-US" smtClean="0"/>
              <a:t>‹#›</a:t>
            </a:fld>
            <a:endParaRPr lang="en-US" dirty="0"/>
          </a:p>
        </p:txBody>
      </p:sp>
    </p:spTree>
    <p:extLst>
      <p:ext uri="{BB962C8B-B14F-4D97-AF65-F5344CB8AC3E}">
        <p14:creationId xmlns:p14="http://schemas.microsoft.com/office/powerpoint/2010/main" val="2930006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en-US"/>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11DE775C-9319-48A7-B17C-679CFD253C57}" type="datetimeFigureOut">
              <a:rPr lang="en-US" smtClean="0"/>
              <a:t>11/26/2012</a:t>
            </a:fld>
            <a:endParaRPr lang="en-US" dirty="0"/>
          </a:p>
        </p:txBody>
      </p:sp>
      <p:sp>
        <p:nvSpPr>
          <p:cNvPr id="6" name="Fußzeilenplatzhalter 5"/>
          <p:cNvSpPr>
            <a:spLocks noGrp="1"/>
          </p:cNvSpPr>
          <p:nvPr>
            <p:ph type="ftr" sz="quarter" idx="11"/>
          </p:nvPr>
        </p:nvSpPr>
        <p:spPr/>
        <p:txBody>
          <a:bodyPr/>
          <a:lstStyle/>
          <a:p>
            <a:endParaRPr lang="en-US" dirty="0"/>
          </a:p>
        </p:txBody>
      </p:sp>
      <p:sp>
        <p:nvSpPr>
          <p:cNvPr id="7" name="Foliennummernplatzhalter 6"/>
          <p:cNvSpPr>
            <a:spLocks noGrp="1"/>
          </p:cNvSpPr>
          <p:nvPr>
            <p:ph type="sldNum" sz="quarter" idx="12"/>
          </p:nvPr>
        </p:nvSpPr>
        <p:spPr/>
        <p:txBody>
          <a:bodyPr/>
          <a:lstStyle/>
          <a:p>
            <a:fld id="{78AA43D9-0815-4F8B-A4FC-304E7F77D7E3}" type="slidenum">
              <a:rPr lang="en-US" smtClean="0"/>
              <a:t>‹#›</a:t>
            </a:fld>
            <a:endParaRPr lang="en-US" dirty="0"/>
          </a:p>
        </p:txBody>
      </p:sp>
    </p:spTree>
    <p:extLst>
      <p:ext uri="{BB962C8B-B14F-4D97-AF65-F5344CB8AC3E}">
        <p14:creationId xmlns:p14="http://schemas.microsoft.com/office/powerpoint/2010/main" val="120057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en-US"/>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E775C-9319-48A7-B17C-679CFD253C57}" type="datetimeFigureOut">
              <a:rPr lang="en-US" smtClean="0"/>
              <a:t>11/26/2012</a:t>
            </a:fld>
            <a:endParaRPr lang="en-US" dirty="0"/>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A43D9-0815-4F8B-A4FC-304E7F77D7E3}" type="slidenum">
              <a:rPr lang="en-US" smtClean="0"/>
              <a:t>‹#›</a:t>
            </a:fld>
            <a:endParaRPr lang="en-US" dirty="0"/>
          </a:p>
        </p:txBody>
      </p:sp>
    </p:spTree>
    <p:extLst>
      <p:ext uri="{BB962C8B-B14F-4D97-AF65-F5344CB8AC3E}">
        <p14:creationId xmlns:p14="http://schemas.microsoft.com/office/powerpoint/2010/main" val="4293461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9.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emf"/><Relationship Id="rId4" Type="http://schemas.openxmlformats.org/officeDocument/2006/relationships/oleObject" Target="../embeddings/oleObject1.bin"/><Relationship Id="rId9" Type="http://schemas.openxmlformats.org/officeDocument/2006/relationships/image" Target="../media/image11.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altLang="zh-CN" dirty="0" smtClean="0">
                <a:latin typeface="+mn-lt"/>
                <a:cs typeface="Chalkboard SE Regular"/>
              </a:rPr>
              <a:t>Machine Learning in IT Security</a:t>
            </a:r>
            <a:endParaRPr lang="en-US" dirty="0">
              <a:latin typeface="+mn-lt"/>
              <a:cs typeface="Chalkboard SE Regular"/>
            </a:endParaRPr>
          </a:p>
        </p:txBody>
      </p:sp>
      <p:sp>
        <p:nvSpPr>
          <p:cNvPr id="3" name="Inhaltsplatzhalter 2"/>
          <p:cNvSpPr>
            <a:spLocks noGrp="1"/>
          </p:cNvSpPr>
          <p:nvPr>
            <p:ph idx="1"/>
          </p:nvPr>
        </p:nvSpPr>
        <p:spPr>
          <a:xfrm>
            <a:off x="457200" y="1600200"/>
            <a:ext cx="8229600" cy="4997152"/>
          </a:xfrm>
        </p:spPr>
        <p:txBody>
          <a:bodyPr anchor="ctr">
            <a:normAutofit/>
          </a:bodyPr>
          <a:lstStyle/>
          <a:p>
            <a:pPr marL="0" indent="0" algn="ctr">
              <a:buNone/>
            </a:pPr>
            <a:r>
              <a:rPr lang="de-DE" sz="2400" b="1" dirty="0" err="1" smtClean="0">
                <a:cs typeface="Chalkboard SE Regular"/>
              </a:rPr>
              <a:t>Lecture</a:t>
            </a:r>
            <a:r>
              <a:rPr lang="de-DE" sz="2400" b="1" dirty="0" smtClean="0">
                <a:cs typeface="Chalkboard SE Regular"/>
              </a:rPr>
              <a:t> Notes on </a:t>
            </a:r>
            <a:r>
              <a:rPr lang="de-DE" sz="2400" b="1" dirty="0" err="1" smtClean="0">
                <a:cs typeface="Chalkboard SE Regular"/>
              </a:rPr>
              <a:t>Machine</a:t>
            </a:r>
            <a:r>
              <a:rPr lang="de-DE" sz="2400" b="1" dirty="0" smtClean="0">
                <a:cs typeface="Chalkboard SE Regular"/>
              </a:rPr>
              <a:t> </a:t>
            </a:r>
            <a:r>
              <a:rPr lang="de-DE" sz="2400" b="1" dirty="0" err="1" smtClean="0">
                <a:cs typeface="Chalkboard SE Regular"/>
              </a:rPr>
              <a:t>learning</a:t>
            </a:r>
            <a:r>
              <a:rPr lang="de-DE" sz="2400" b="1" dirty="0" smtClean="0">
                <a:cs typeface="Chalkboard SE Regular"/>
              </a:rPr>
              <a:t> in IT Security</a:t>
            </a:r>
          </a:p>
          <a:p>
            <a:pPr marL="0" indent="0" algn="ctr">
              <a:buNone/>
            </a:pPr>
            <a:r>
              <a:rPr lang="de-DE" sz="2000" dirty="0" smtClean="0">
                <a:cs typeface="Chalkboard SE Regular"/>
              </a:rPr>
              <a:t>Huang Xiao (I20)</a:t>
            </a:r>
            <a:endParaRPr lang="de-DE" sz="2000" dirty="0">
              <a:cs typeface="Chalkboard SE Regular"/>
            </a:endParaRPr>
          </a:p>
          <a:p>
            <a:pPr marL="0" indent="0" algn="ctr">
              <a:buNone/>
            </a:pPr>
            <a:r>
              <a:rPr lang="de-DE" sz="2000" dirty="0" err="1" smtClean="0">
                <a:cs typeface="Chalkboard SE Regular"/>
              </a:rPr>
              <a:t>xiao@sec.in.tum.de</a:t>
            </a:r>
            <a:endParaRPr lang="de-DE" sz="2000" dirty="0" smtClean="0">
              <a:cs typeface="Chalkboard SE Regular"/>
            </a:endParaRPr>
          </a:p>
          <a:p>
            <a:pPr marL="0" indent="0">
              <a:buNone/>
            </a:pPr>
            <a:endParaRPr lang="de-DE" sz="2000" dirty="0" smtClean="0"/>
          </a:p>
          <a:p>
            <a:pPr marL="0" indent="0">
              <a:buNone/>
            </a:pPr>
            <a:endParaRPr lang="de-DE" sz="2000" dirty="0"/>
          </a:p>
          <a:p>
            <a:pPr marL="0" indent="0">
              <a:buNone/>
            </a:pPr>
            <a:endParaRPr lang="de-DE" sz="2000" dirty="0"/>
          </a:p>
        </p:txBody>
      </p:sp>
    </p:spTree>
    <p:extLst>
      <p:ext uri="{BB962C8B-B14F-4D97-AF65-F5344CB8AC3E}">
        <p14:creationId xmlns:p14="http://schemas.microsoft.com/office/powerpoint/2010/main" val="970224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Example: One-class SVMs based</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754917081"/>
              </p:ext>
            </p:extLst>
          </p:nvPr>
        </p:nvGraphicFramePr>
        <p:xfrm>
          <a:off x="611560" y="2276872"/>
          <a:ext cx="2746647" cy="2377440"/>
        </p:xfrm>
        <a:graphic>
          <a:graphicData uri="http://schemas.openxmlformats.org/drawingml/2006/table">
            <a:tbl>
              <a:tblPr firstRow="1" bandRow="1">
                <a:tableStyleId>{D7AC3CCA-C797-4891-BE02-D94E43425B78}</a:tableStyleId>
              </a:tblPr>
              <a:tblGrid>
                <a:gridCol w="915549"/>
                <a:gridCol w="915549"/>
                <a:gridCol w="915549"/>
              </a:tblGrid>
              <a:tr h="370840">
                <a:tc>
                  <a:txBody>
                    <a:bodyPr/>
                    <a:lstStyle/>
                    <a:p>
                      <a:pPr algn="ctr"/>
                      <a:r>
                        <a:rPr lang="en-US" altLang="zh-CN" sz="2000" baseline="0" dirty="0" smtClean="0"/>
                        <a:t>x</a:t>
                      </a:r>
                      <a:endParaRPr lang="zh-CN" altLang="en-US" sz="2000" baseline="-25000" dirty="0"/>
                    </a:p>
                  </a:txBody>
                  <a:tcPr anchor="ctr"/>
                </a:tc>
                <a:tc>
                  <a:txBody>
                    <a:bodyPr/>
                    <a:lstStyle/>
                    <a:p>
                      <a:pPr algn="ctr"/>
                      <a:r>
                        <a:rPr lang="en-US" altLang="zh-CN" sz="2000" baseline="0" dirty="0" smtClean="0"/>
                        <a:t>y</a:t>
                      </a:r>
                      <a:endParaRPr lang="zh-CN" altLang="en-US" sz="2000" baseline="0" dirty="0"/>
                    </a:p>
                  </a:txBody>
                  <a:tcPr anchor="ctr"/>
                </a:tc>
                <a:tc>
                  <a:txBody>
                    <a:bodyPr/>
                    <a:lstStyle/>
                    <a:p>
                      <a:pPr algn="ctr"/>
                      <a:r>
                        <a:rPr lang="en-US" altLang="zh-CN" sz="2000" dirty="0" smtClean="0"/>
                        <a:t>class</a:t>
                      </a:r>
                      <a:endParaRPr lang="zh-CN" altLang="en-US" sz="2000" dirty="0"/>
                    </a:p>
                  </a:txBody>
                  <a:tcPr anchor="ctr"/>
                </a:tc>
              </a:tr>
              <a:tr h="370840">
                <a:tc>
                  <a:txBody>
                    <a:bodyPr/>
                    <a:lstStyle/>
                    <a:p>
                      <a:pPr algn="ctr"/>
                      <a:r>
                        <a:rPr lang="en-US" altLang="zh-CN" sz="2000" dirty="0" smtClean="0"/>
                        <a:t>1.2</a:t>
                      </a:r>
                      <a:endParaRPr lang="zh-CN" altLang="en-US" sz="2000" dirty="0"/>
                    </a:p>
                  </a:txBody>
                  <a:tcPr anchor="ctr"/>
                </a:tc>
                <a:tc>
                  <a:txBody>
                    <a:bodyPr/>
                    <a:lstStyle/>
                    <a:p>
                      <a:pPr algn="ctr"/>
                      <a:r>
                        <a:rPr lang="en-US" altLang="zh-CN" sz="2000" dirty="0" smtClean="0"/>
                        <a:t>1.7</a:t>
                      </a:r>
                      <a:endParaRPr lang="zh-CN" altLang="en-US" sz="2000" dirty="0"/>
                    </a:p>
                  </a:txBody>
                  <a:tcPr anchor="ctr"/>
                </a:tc>
                <a:tc>
                  <a:txBody>
                    <a:bodyPr/>
                    <a:lstStyle/>
                    <a:p>
                      <a:pPr algn="ctr"/>
                      <a:r>
                        <a:rPr lang="en-US" altLang="zh-CN" sz="2000" dirty="0" smtClean="0"/>
                        <a:t>0</a:t>
                      </a:r>
                      <a:endParaRPr lang="zh-CN" altLang="en-US" sz="2000" dirty="0"/>
                    </a:p>
                  </a:txBody>
                  <a:tcPr anchor="ctr"/>
                </a:tc>
              </a:tr>
              <a:tr h="370840">
                <a:tc>
                  <a:txBody>
                    <a:bodyPr/>
                    <a:lstStyle/>
                    <a:p>
                      <a:pPr algn="ctr"/>
                      <a:r>
                        <a:rPr lang="en-US" altLang="zh-CN" sz="2000" dirty="0" smtClean="0"/>
                        <a:t>0.8</a:t>
                      </a:r>
                      <a:endParaRPr lang="zh-CN" altLang="en-US" sz="2000" dirty="0"/>
                    </a:p>
                  </a:txBody>
                  <a:tcPr anchor="ctr"/>
                </a:tc>
                <a:tc>
                  <a:txBody>
                    <a:bodyPr/>
                    <a:lstStyle/>
                    <a:p>
                      <a:pPr algn="ctr"/>
                      <a:r>
                        <a:rPr lang="en-US" altLang="zh-CN" sz="2000" dirty="0" smtClean="0"/>
                        <a:t>1.2</a:t>
                      </a:r>
                      <a:endParaRPr lang="zh-CN" altLang="en-US" sz="2000" dirty="0"/>
                    </a:p>
                  </a:txBody>
                  <a:tcPr anchor="ctr"/>
                </a:tc>
                <a:tc>
                  <a:txBody>
                    <a:bodyPr/>
                    <a:lstStyle/>
                    <a:p>
                      <a:pPr algn="ctr"/>
                      <a:r>
                        <a:rPr lang="en-US" altLang="zh-CN" sz="2000" dirty="0" smtClean="0"/>
                        <a:t>0</a:t>
                      </a:r>
                      <a:endParaRPr lang="zh-CN" altLang="en-US" sz="2000" dirty="0"/>
                    </a:p>
                  </a:txBody>
                  <a:tcPr anchor="ctr"/>
                </a:tc>
              </a:tr>
              <a:tr h="370840">
                <a:tc>
                  <a:txBody>
                    <a:bodyPr/>
                    <a:lstStyle/>
                    <a:p>
                      <a:pPr algn="ctr"/>
                      <a:r>
                        <a:rPr lang="en-US" altLang="zh-CN" sz="2000" dirty="0" smtClean="0"/>
                        <a:t>…</a:t>
                      </a:r>
                      <a:endParaRPr lang="zh-CN" altLang="en-US" sz="2000" dirty="0"/>
                    </a:p>
                  </a:txBody>
                  <a:tcPr anchor="ctr"/>
                </a:tc>
                <a:tc>
                  <a:txBody>
                    <a:bodyPr/>
                    <a:lstStyle/>
                    <a:p>
                      <a:pPr algn="ctr"/>
                      <a:r>
                        <a:rPr lang="en-US" altLang="zh-CN" sz="2000" dirty="0" smtClean="0"/>
                        <a:t>…</a:t>
                      </a:r>
                      <a:endParaRPr lang="zh-CN" altLang="en-US" sz="2000" dirty="0"/>
                    </a:p>
                  </a:txBody>
                  <a:tcPr anchor="ctr"/>
                </a:tc>
                <a:tc>
                  <a:txBody>
                    <a:bodyPr/>
                    <a:lstStyle/>
                    <a:p>
                      <a:pPr algn="ctr"/>
                      <a:r>
                        <a:rPr lang="en-US" altLang="zh-CN" sz="2000" dirty="0" smtClean="0"/>
                        <a:t>…</a:t>
                      </a:r>
                      <a:endParaRPr lang="zh-CN" altLang="en-US" sz="2000" dirty="0"/>
                    </a:p>
                  </a:txBody>
                  <a:tcPr anchor="ctr"/>
                </a:tc>
              </a:tr>
              <a:tr h="370840">
                <a:tc>
                  <a:txBody>
                    <a:bodyPr/>
                    <a:lstStyle/>
                    <a:p>
                      <a:pPr algn="ctr"/>
                      <a:r>
                        <a:rPr lang="en-US" altLang="zh-CN" sz="2000" dirty="0" smtClean="0"/>
                        <a:t>1.6</a:t>
                      </a:r>
                      <a:endParaRPr lang="zh-CN" altLang="en-US" sz="2000" dirty="0"/>
                    </a:p>
                  </a:txBody>
                  <a:tcPr anchor="ctr"/>
                </a:tc>
                <a:tc>
                  <a:txBody>
                    <a:bodyPr/>
                    <a:lstStyle/>
                    <a:p>
                      <a:pPr algn="ctr"/>
                      <a:r>
                        <a:rPr lang="en-US" altLang="zh-CN" sz="2000" dirty="0" smtClean="0"/>
                        <a:t>2.0</a:t>
                      </a:r>
                      <a:endParaRPr lang="zh-CN" altLang="en-US" sz="2000" dirty="0"/>
                    </a:p>
                  </a:txBody>
                  <a:tcPr anchor="ctr"/>
                </a:tc>
                <a:tc>
                  <a:txBody>
                    <a:bodyPr/>
                    <a:lstStyle/>
                    <a:p>
                      <a:pPr algn="ctr"/>
                      <a:r>
                        <a:rPr lang="en-US" altLang="zh-CN" sz="2000" dirty="0" smtClean="0"/>
                        <a:t>0</a:t>
                      </a:r>
                      <a:endParaRPr lang="zh-CN" altLang="en-US" sz="2000" dirty="0"/>
                    </a:p>
                  </a:txBody>
                  <a:tcPr anchor="ctr"/>
                </a:tc>
              </a:tr>
              <a:tr h="370840">
                <a:tc>
                  <a:txBody>
                    <a:bodyPr/>
                    <a:lstStyle/>
                    <a:p>
                      <a:pPr algn="ctr"/>
                      <a:r>
                        <a:rPr lang="en-US" altLang="zh-CN" sz="2000" dirty="0" smtClean="0"/>
                        <a:t>1.1</a:t>
                      </a:r>
                      <a:endParaRPr lang="zh-CN" altLang="en-US" sz="2000" dirty="0"/>
                    </a:p>
                  </a:txBody>
                  <a:tcPr anchor="ctr"/>
                </a:tc>
                <a:tc>
                  <a:txBody>
                    <a:bodyPr/>
                    <a:lstStyle/>
                    <a:p>
                      <a:pPr algn="ctr"/>
                      <a:r>
                        <a:rPr lang="en-US" altLang="zh-CN" sz="2000" dirty="0" smtClean="0"/>
                        <a:t>1.5</a:t>
                      </a:r>
                      <a:endParaRPr lang="zh-CN" altLang="en-US" sz="2000" dirty="0"/>
                    </a:p>
                  </a:txBody>
                  <a:tcPr anchor="ctr"/>
                </a:tc>
                <a:tc>
                  <a:txBody>
                    <a:bodyPr/>
                    <a:lstStyle/>
                    <a:p>
                      <a:pPr algn="ctr"/>
                      <a:r>
                        <a:rPr lang="en-US" altLang="zh-CN" sz="2000" dirty="0" smtClean="0"/>
                        <a:t>0</a:t>
                      </a:r>
                      <a:endParaRPr lang="zh-CN" altLang="en-US" sz="2000" dirty="0"/>
                    </a:p>
                  </a:txBody>
                  <a:tcPr anchor="ctr"/>
                </a:tc>
              </a:tr>
            </a:tbl>
          </a:graphicData>
        </a:graphic>
      </p:graphicFrame>
      <p:sp>
        <p:nvSpPr>
          <p:cNvPr id="5" name="文本框 4"/>
          <p:cNvSpPr txBox="1"/>
          <p:nvPr/>
        </p:nvSpPr>
        <p:spPr>
          <a:xfrm>
            <a:off x="539167" y="1700808"/>
            <a:ext cx="2448657" cy="461665"/>
          </a:xfrm>
          <a:prstGeom prst="rect">
            <a:avLst/>
          </a:prstGeom>
          <a:noFill/>
        </p:spPr>
        <p:txBody>
          <a:bodyPr wrap="none" rtlCol="0">
            <a:spAutoFit/>
          </a:bodyPr>
          <a:lstStyle/>
          <a:p>
            <a:r>
              <a:rPr kumimoji="1" lang="en-US" altLang="zh-CN" sz="2400" dirty="0" smtClean="0"/>
              <a:t>Data observations</a:t>
            </a:r>
            <a:endParaRPr kumimoji="1" lang="zh-CN" altLang="en-US" sz="2400" dirty="0"/>
          </a:p>
        </p:txBody>
      </p:sp>
      <p:sp>
        <p:nvSpPr>
          <p:cNvPr id="6" name="文本框 5"/>
          <p:cNvSpPr txBox="1"/>
          <p:nvPr/>
        </p:nvSpPr>
        <p:spPr>
          <a:xfrm>
            <a:off x="539552" y="4839543"/>
            <a:ext cx="1494820" cy="461665"/>
          </a:xfrm>
          <a:prstGeom prst="rect">
            <a:avLst/>
          </a:prstGeom>
          <a:noFill/>
        </p:spPr>
        <p:txBody>
          <a:bodyPr wrap="none" rtlCol="0">
            <a:spAutoFit/>
          </a:bodyPr>
          <a:lstStyle/>
          <a:p>
            <a:r>
              <a:rPr kumimoji="1" lang="en-US" altLang="zh-CN" sz="2400" dirty="0" smtClean="0"/>
              <a:t>Anomalies</a:t>
            </a:r>
            <a:endParaRPr kumimoji="1" lang="zh-CN" altLang="en-US" sz="2400" dirty="0"/>
          </a:p>
        </p:txBody>
      </p:sp>
      <p:graphicFrame>
        <p:nvGraphicFramePr>
          <p:cNvPr id="7" name="表格 6"/>
          <p:cNvGraphicFramePr>
            <a:graphicFrameLocks noGrp="1"/>
          </p:cNvGraphicFramePr>
          <p:nvPr>
            <p:extLst>
              <p:ext uri="{D42A27DB-BD31-4B8C-83A1-F6EECF244321}">
                <p14:modId xmlns:p14="http://schemas.microsoft.com/office/powerpoint/2010/main" val="2433487149"/>
              </p:ext>
            </p:extLst>
          </p:nvPr>
        </p:nvGraphicFramePr>
        <p:xfrm>
          <a:off x="611561" y="5412824"/>
          <a:ext cx="2736303" cy="1112520"/>
        </p:xfrm>
        <a:graphic>
          <a:graphicData uri="http://schemas.openxmlformats.org/drawingml/2006/table">
            <a:tbl>
              <a:tblPr firstRow="1" bandRow="1">
                <a:tableStyleId>{D7AC3CCA-C797-4891-BE02-D94E43425B78}</a:tableStyleId>
              </a:tblPr>
              <a:tblGrid>
                <a:gridCol w="912101"/>
                <a:gridCol w="912101"/>
                <a:gridCol w="912101"/>
              </a:tblGrid>
              <a:tr h="370840">
                <a:tc>
                  <a:txBody>
                    <a:bodyPr/>
                    <a:lstStyle/>
                    <a:p>
                      <a:pPr algn="ctr"/>
                      <a:r>
                        <a:rPr lang="en-US" altLang="zh-CN" dirty="0" smtClean="0"/>
                        <a:t>x</a:t>
                      </a:r>
                      <a:endParaRPr lang="zh-CN" altLang="en-US" dirty="0"/>
                    </a:p>
                  </a:txBody>
                  <a:tcPr anchor="ctr"/>
                </a:tc>
                <a:tc>
                  <a:txBody>
                    <a:bodyPr/>
                    <a:lstStyle/>
                    <a:p>
                      <a:pPr algn="ctr"/>
                      <a:r>
                        <a:rPr lang="en-US" altLang="zh-CN" dirty="0" smtClean="0"/>
                        <a:t>y</a:t>
                      </a:r>
                      <a:endParaRPr lang="zh-CN" altLang="en-US" dirty="0"/>
                    </a:p>
                  </a:txBody>
                  <a:tcPr anchor="ctr"/>
                </a:tc>
                <a:tc>
                  <a:txBody>
                    <a:bodyPr/>
                    <a:lstStyle/>
                    <a:p>
                      <a:pPr algn="ctr"/>
                      <a:r>
                        <a:rPr lang="en-US" altLang="zh-CN" dirty="0" smtClean="0"/>
                        <a:t>class</a:t>
                      </a:r>
                      <a:endParaRPr lang="zh-CN" altLang="en-US" dirty="0"/>
                    </a:p>
                  </a:txBody>
                  <a:tcPr anchor="ctr"/>
                </a:tc>
              </a:tr>
              <a:tr h="370840">
                <a:tc>
                  <a:txBody>
                    <a:bodyPr/>
                    <a:lstStyle/>
                    <a:p>
                      <a:pPr algn="ctr"/>
                      <a:r>
                        <a:rPr lang="en-US" altLang="zh-CN" dirty="0" smtClean="0">
                          <a:solidFill>
                            <a:srgbClr val="FF0000"/>
                          </a:solidFill>
                        </a:rPr>
                        <a:t>5.1</a:t>
                      </a:r>
                      <a:endParaRPr lang="zh-CN" altLang="en-US" dirty="0">
                        <a:solidFill>
                          <a:srgbClr val="FF0000"/>
                        </a:solidFill>
                      </a:endParaRPr>
                    </a:p>
                  </a:txBody>
                  <a:tcPr anchor="ctr"/>
                </a:tc>
                <a:tc>
                  <a:txBody>
                    <a:bodyPr/>
                    <a:lstStyle/>
                    <a:p>
                      <a:pPr algn="ctr"/>
                      <a:r>
                        <a:rPr lang="en-US" altLang="zh-CN" dirty="0" smtClean="0">
                          <a:solidFill>
                            <a:srgbClr val="FF0000"/>
                          </a:solidFill>
                        </a:rPr>
                        <a:t>5.3</a:t>
                      </a:r>
                      <a:endParaRPr lang="zh-CN" altLang="en-US" dirty="0">
                        <a:solidFill>
                          <a:srgbClr val="FF0000"/>
                        </a:solidFill>
                      </a:endParaRPr>
                    </a:p>
                  </a:txBody>
                  <a:tcPr anchor="ctr"/>
                </a:tc>
                <a:tc>
                  <a:txBody>
                    <a:bodyPr/>
                    <a:lstStyle/>
                    <a:p>
                      <a:pPr algn="ctr"/>
                      <a:r>
                        <a:rPr lang="en-US" altLang="zh-CN" dirty="0" smtClean="0"/>
                        <a:t>1</a:t>
                      </a:r>
                      <a:endParaRPr lang="zh-CN" altLang="en-US" dirty="0"/>
                    </a:p>
                  </a:txBody>
                  <a:tcPr anchor="ctr"/>
                </a:tc>
              </a:tr>
              <a:tr h="370840">
                <a:tc>
                  <a:txBody>
                    <a:bodyPr/>
                    <a:lstStyle/>
                    <a:p>
                      <a:pPr algn="ctr"/>
                      <a:r>
                        <a:rPr lang="en-US" altLang="zh-CN" dirty="0" smtClean="0">
                          <a:solidFill>
                            <a:srgbClr val="FF0000"/>
                          </a:solidFill>
                        </a:rPr>
                        <a:t>20.6</a:t>
                      </a:r>
                      <a:endParaRPr lang="zh-CN" altLang="en-US" dirty="0">
                        <a:solidFill>
                          <a:srgbClr val="FF0000"/>
                        </a:solidFill>
                      </a:endParaRPr>
                    </a:p>
                  </a:txBody>
                  <a:tcPr anchor="ctr"/>
                </a:tc>
                <a:tc>
                  <a:txBody>
                    <a:bodyPr/>
                    <a:lstStyle/>
                    <a:p>
                      <a:pPr algn="ctr"/>
                      <a:r>
                        <a:rPr lang="en-US" altLang="zh-CN" dirty="0" smtClean="0">
                          <a:solidFill>
                            <a:srgbClr val="FF0000"/>
                          </a:solidFill>
                        </a:rPr>
                        <a:t>1.3</a:t>
                      </a:r>
                      <a:endParaRPr lang="zh-CN" altLang="en-US" dirty="0">
                        <a:solidFill>
                          <a:srgbClr val="FF0000"/>
                        </a:solidFill>
                      </a:endParaRPr>
                    </a:p>
                  </a:txBody>
                  <a:tcPr anchor="ctr"/>
                </a:tc>
                <a:tc>
                  <a:txBody>
                    <a:bodyPr/>
                    <a:lstStyle/>
                    <a:p>
                      <a:pPr algn="ctr"/>
                      <a:r>
                        <a:rPr lang="en-US" altLang="zh-CN" dirty="0" smtClean="0"/>
                        <a:t>1</a:t>
                      </a:r>
                      <a:endParaRPr lang="zh-CN" altLang="en-US" dirty="0"/>
                    </a:p>
                  </a:txBody>
                  <a:tcPr anchor="ctr"/>
                </a:tc>
              </a:tr>
            </a:tbl>
          </a:graphicData>
        </a:graphic>
      </p:graphicFrame>
    </p:spTree>
    <p:extLst>
      <p:ext uri="{BB962C8B-B14F-4D97-AF65-F5344CB8AC3E}">
        <p14:creationId xmlns:p14="http://schemas.microsoft.com/office/powerpoint/2010/main" val="3391510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Example: SVMs based (Cont.)</a:t>
            </a:r>
            <a:endParaRPr lang="en-US" dirty="0"/>
          </a:p>
        </p:txBody>
      </p:sp>
      <p:sp>
        <p:nvSpPr>
          <p:cNvPr id="3" name="内容占位符 2"/>
          <p:cNvSpPr>
            <a:spLocks noGrp="1"/>
          </p:cNvSpPr>
          <p:nvPr>
            <p:ph idx="1"/>
          </p:nvPr>
        </p:nvSpPr>
        <p:spPr/>
        <p:txBody>
          <a:bodyPr/>
          <a:lstStyle/>
          <a:p>
            <a:r>
              <a:rPr kumimoji="1" lang="en-US" altLang="zh-CN" dirty="0" smtClean="0"/>
              <a:t>Input: a</a:t>
            </a:r>
            <a:r>
              <a:rPr kumimoji="1" lang="en-US" altLang="zh-CN" i="1" dirty="0" smtClean="0"/>
              <a:t> </a:t>
            </a:r>
            <a:r>
              <a:rPr kumimoji="1" lang="en-US" altLang="zh-CN" dirty="0" err="1" smtClean="0"/>
              <a:t>MxN</a:t>
            </a:r>
            <a:r>
              <a:rPr kumimoji="1" lang="en-US" altLang="zh-CN" dirty="0" smtClean="0"/>
              <a:t> </a:t>
            </a:r>
            <a:r>
              <a:rPr kumimoji="1" lang="en-US" altLang="zh-CN" dirty="0" err="1" smtClean="0"/>
              <a:t>vectorized</a:t>
            </a:r>
            <a:r>
              <a:rPr kumimoji="1" lang="en-US" altLang="zh-CN" dirty="0" smtClean="0"/>
              <a:t> data set with labels</a:t>
            </a:r>
          </a:p>
          <a:p>
            <a:pPr lvl="1"/>
            <a:r>
              <a:rPr kumimoji="1" lang="en-US" altLang="zh-CN" dirty="0" smtClean="0"/>
              <a:t>M is the number of data observations</a:t>
            </a:r>
          </a:p>
          <a:p>
            <a:pPr lvl="1"/>
            <a:r>
              <a:rPr kumimoji="1" lang="en-US" altLang="zh-CN" dirty="0" smtClean="0"/>
              <a:t>N is the number of data features</a:t>
            </a:r>
          </a:p>
          <a:p>
            <a:r>
              <a:rPr kumimoji="1" lang="en-US" altLang="zh-CN" dirty="0" smtClean="0"/>
              <a:t>Output: a SVM </a:t>
            </a:r>
          </a:p>
          <a:p>
            <a:r>
              <a:rPr kumimoji="1" lang="en-US" altLang="zh-CN" dirty="0" smtClean="0"/>
              <a:t>Detection: </a:t>
            </a:r>
          </a:p>
          <a:p>
            <a:pPr lvl="1"/>
            <a:r>
              <a:rPr kumimoji="1" lang="en-US" altLang="zh-CN" dirty="0" smtClean="0"/>
              <a:t>If the discriminant equals 1, it means that      is an outlier.</a:t>
            </a:r>
          </a:p>
          <a:p>
            <a:pPr lvl="1"/>
            <a:r>
              <a:rPr kumimoji="1" lang="en-US" altLang="zh-CN" dirty="0" smtClean="0"/>
              <a:t>Else it is claimed as normal.</a:t>
            </a:r>
            <a:endParaRPr kumimoji="1"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853432782"/>
              </p:ext>
            </p:extLst>
          </p:nvPr>
        </p:nvGraphicFramePr>
        <p:xfrm>
          <a:off x="3347864" y="3212976"/>
          <a:ext cx="433878" cy="648072"/>
        </p:xfrm>
        <a:graphic>
          <a:graphicData uri="http://schemas.openxmlformats.org/presentationml/2006/ole">
            <mc:AlternateContent xmlns:mc="http://schemas.openxmlformats.org/markup-compatibility/2006">
              <mc:Choice xmlns:v="urn:schemas-microsoft-com:vml" Requires="v">
                <p:oleObj spid="_x0000_s3097" name="公式" r:id="rId4" imgW="139700" imgH="203200" progId="Equation.3">
                  <p:embed/>
                </p:oleObj>
              </mc:Choice>
              <mc:Fallback>
                <p:oleObj name="公式" r:id="rId4" imgW="139700" imgH="203200" progId="Equation.3">
                  <p:embed/>
                  <p:pic>
                    <p:nvPicPr>
                      <p:cNvPr id="0" name=""/>
                      <p:cNvPicPr/>
                      <p:nvPr/>
                    </p:nvPicPr>
                    <p:blipFill>
                      <a:blip r:embed="rId5"/>
                      <a:stretch>
                        <a:fillRect/>
                      </a:stretch>
                    </p:blipFill>
                    <p:spPr>
                      <a:xfrm>
                        <a:off x="3347864" y="3212976"/>
                        <a:ext cx="433878" cy="64807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62396286"/>
              </p:ext>
            </p:extLst>
          </p:nvPr>
        </p:nvGraphicFramePr>
        <p:xfrm>
          <a:off x="2771800" y="3789412"/>
          <a:ext cx="1023937" cy="647700"/>
        </p:xfrm>
        <a:graphic>
          <a:graphicData uri="http://schemas.openxmlformats.org/presentationml/2006/ole">
            <mc:AlternateContent xmlns:mc="http://schemas.openxmlformats.org/markup-compatibility/2006">
              <mc:Choice xmlns:v="urn:schemas-microsoft-com:vml" Requires="v">
                <p:oleObj spid="_x0000_s3098" name="公式" r:id="rId6" imgW="330200" imgH="203200" progId="Equation.3">
                  <p:embed/>
                </p:oleObj>
              </mc:Choice>
              <mc:Fallback>
                <p:oleObj name="公式" r:id="rId6" imgW="330200" imgH="203200" progId="Equation.3">
                  <p:embed/>
                  <p:pic>
                    <p:nvPicPr>
                      <p:cNvPr id="0" name=""/>
                      <p:cNvPicPr/>
                      <p:nvPr/>
                    </p:nvPicPr>
                    <p:blipFill>
                      <a:blip r:embed="rId7"/>
                      <a:stretch>
                        <a:fillRect/>
                      </a:stretch>
                    </p:blipFill>
                    <p:spPr>
                      <a:xfrm>
                        <a:off x="2771800" y="3789412"/>
                        <a:ext cx="1023937" cy="6477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060781056"/>
              </p:ext>
            </p:extLst>
          </p:nvPr>
        </p:nvGraphicFramePr>
        <p:xfrm>
          <a:off x="7340727" y="4420319"/>
          <a:ext cx="434817" cy="488950"/>
        </p:xfrm>
        <a:graphic>
          <a:graphicData uri="http://schemas.openxmlformats.org/presentationml/2006/ole">
            <mc:AlternateContent xmlns:mc="http://schemas.openxmlformats.org/markup-compatibility/2006">
              <mc:Choice xmlns:v="urn:schemas-microsoft-com:vml" Requires="v">
                <p:oleObj spid="_x0000_s3099" name="公式" r:id="rId8" imgW="127000" imgH="139700" progId="Equation.3">
                  <p:embed/>
                </p:oleObj>
              </mc:Choice>
              <mc:Fallback>
                <p:oleObj name="公式" r:id="rId8" imgW="127000" imgH="139700" progId="Equation.3">
                  <p:embed/>
                  <p:pic>
                    <p:nvPicPr>
                      <p:cNvPr id="0" name=""/>
                      <p:cNvPicPr/>
                      <p:nvPr/>
                    </p:nvPicPr>
                    <p:blipFill>
                      <a:blip r:embed="rId9"/>
                      <a:stretch>
                        <a:fillRect/>
                      </a:stretch>
                    </p:blipFill>
                    <p:spPr>
                      <a:xfrm>
                        <a:off x="7340727" y="4420319"/>
                        <a:ext cx="434817" cy="488950"/>
                      </a:xfrm>
                      <a:prstGeom prst="rect">
                        <a:avLst/>
                      </a:prstGeom>
                    </p:spPr>
                  </p:pic>
                </p:oleObj>
              </mc:Fallback>
            </mc:AlternateContent>
          </a:graphicData>
        </a:graphic>
      </p:graphicFrame>
    </p:spTree>
    <p:extLst>
      <p:ext uri="{BB962C8B-B14F-4D97-AF65-F5344CB8AC3E}">
        <p14:creationId xmlns:p14="http://schemas.microsoft.com/office/powerpoint/2010/main" val="3990402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Challenges</a:t>
            </a:r>
            <a:endParaRPr lang="en-US" dirty="0"/>
          </a:p>
        </p:txBody>
      </p:sp>
      <p:sp>
        <p:nvSpPr>
          <p:cNvPr id="3" name="内容占位符 2"/>
          <p:cNvSpPr>
            <a:spLocks noGrp="1"/>
          </p:cNvSpPr>
          <p:nvPr>
            <p:ph idx="1"/>
          </p:nvPr>
        </p:nvSpPr>
        <p:spPr/>
        <p:txBody>
          <a:bodyPr/>
          <a:lstStyle/>
          <a:p>
            <a:r>
              <a:rPr kumimoji="1" lang="en-US" altLang="zh-CN" dirty="0" smtClean="0"/>
              <a:t>Boundary is hard to define.</a:t>
            </a:r>
          </a:p>
          <a:p>
            <a:r>
              <a:rPr kumimoji="1" lang="en-US" altLang="zh-CN" dirty="0" smtClean="0"/>
              <a:t>Malicious adversary’s adaptive behavior</a:t>
            </a:r>
          </a:p>
          <a:p>
            <a:r>
              <a:rPr kumimoji="1" lang="en-US" altLang="zh-CN" dirty="0" smtClean="0"/>
              <a:t>Normal behavior keeps evolving</a:t>
            </a:r>
          </a:p>
          <a:p>
            <a:r>
              <a:rPr kumimoji="1" lang="en-US" altLang="zh-CN" dirty="0" smtClean="0"/>
              <a:t>Highly domain dependent</a:t>
            </a:r>
          </a:p>
          <a:p>
            <a:r>
              <a:rPr kumimoji="1" lang="en-US" altLang="zh-CN" dirty="0" smtClean="0"/>
              <a:t>Lack of labeled training data</a:t>
            </a:r>
          </a:p>
          <a:p>
            <a:r>
              <a:rPr kumimoji="1" lang="en-US" altLang="zh-CN" dirty="0" smtClean="0"/>
              <a:t>Noise or anomaly? hard to tell</a:t>
            </a:r>
            <a:endParaRPr kumimoji="1" lang="zh-CN" altLang="en-US" dirty="0"/>
          </a:p>
        </p:txBody>
      </p:sp>
    </p:spTree>
    <p:extLst>
      <p:ext uri="{BB962C8B-B14F-4D97-AF65-F5344CB8AC3E}">
        <p14:creationId xmlns:p14="http://schemas.microsoft.com/office/powerpoint/2010/main" val="1733018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Malware detection</a:t>
            </a:r>
            <a:endParaRPr lang="en-US" dirty="0"/>
          </a:p>
        </p:txBody>
      </p:sp>
      <p:sp>
        <p:nvSpPr>
          <p:cNvPr id="3" name="内容占位符 2"/>
          <p:cNvSpPr>
            <a:spLocks noGrp="1"/>
          </p:cNvSpPr>
          <p:nvPr>
            <p:ph idx="1"/>
          </p:nvPr>
        </p:nvSpPr>
        <p:spPr/>
        <p:txBody>
          <a:bodyPr>
            <a:normAutofit fontScale="92500" lnSpcReduction="20000"/>
          </a:bodyPr>
          <a:lstStyle/>
          <a:p>
            <a:r>
              <a:rPr kumimoji="1" lang="en-US" altLang="zh-CN" dirty="0" smtClean="0"/>
              <a:t>Definition</a:t>
            </a:r>
          </a:p>
          <a:p>
            <a:pPr lvl="1"/>
            <a:r>
              <a:rPr kumimoji="1" lang="en-US" altLang="zh-CN" dirty="0" smtClean="0"/>
              <a:t>Malware simply refer to software intending to damage or infiltrate a computer system. </a:t>
            </a:r>
            <a:endParaRPr kumimoji="1" lang="en-US" altLang="zh-CN" dirty="0"/>
          </a:p>
          <a:p>
            <a:r>
              <a:rPr kumimoji="1" lang="en-US" altLang="zh-CN" dirty="0" smtClean="0"/>
              <a:t>Objective</a:t>
            </a:r>
          </a:p>
          <a:p>
            <a:pPr lvl="1"/>
            <a:r>
              <a:rPr kumimoji="1" lang="en-US" altLang="zh-CN" dirty="0" smtClean="0"/>
              <a:t>Malware detection tells whether an executable is malicious or benign.</a:t>
            </a:r>
          </a:p>
          <a:p>
            <a:r>
              <a:rPr kumimoji="1" lang="en-US" altLang="zh-CN" dirty="0" smtClean="0"/>
              <a:t>Machine learning in malware detection</a:t>
            </a:r>
          </a:p>
          <a:p>
            <a:pPr lvl="1"/>
            <a:r>
              <a:rPr kumimoji="1" lang="en-US" altLang="zh-CN" dirty="0" smtClean="0"/>
              <a:t>Analysis of malware based on program behavior</a:t>
            </a:r>
          </a:p>
          <a:p>
            <a:pPr lvl="1"/>
            <a:r>
              <a:rPr kumimoji="1" lang="en-US" altLang="zh-CN" dirty="0" smtClean="0"/>
              <a:t>More resilient and indicative</a:t>
            </a:r>
          </a:p>
          <a:p>
            <a:pPr lvl="1"/>
            <a:r>
              <a:rPr kumimoji="1" lang="en-US" altLang="zh-CN" dirty="0" smtClean="0"/>
              <a:t>Complement to traditional signature-based methods</a:t>
            </a:r>
          </a:p>
          <a:p>
            <a:pPr lvl="1"/>
            <a:r>
              <a:rPr kumimoji="1" lang="en-US" altLang="zh-CN" dirty="0" smtClean="0"/>
              <a:t>Similar to anomaly detection</a:t>
            </a:r>
          </a:p>
          <a:p>
            <a:pPr lvl="1"/>
            <a:endParaRPr kumimoji="1" lang="en-US" altLang="zh-CN" dirty="0" smtClean="0"/>
          </a:p>
          <a:p>
            <a:pPr lvl="1"/>
            <a:endParaRPr kumimoji="1" lang="en-US" altLang="zh-CN" dirty="0"/>
          </a:p>
        </p:txBody>
      </p:sp>
    </p:spTree>
    <p:extLst>
      <p:ext uri="{BB962C8B-B14F-4D97-AF65-F5344CB8AC3E}">
        <p14:creationId xmlns:p14="http://schemas.microsoft.com/office/powerpoint/2010/main" val="2627353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Clustering &amp; Classification</a:t>
            </a:r>
            <a:endParaRPr lang="en-US" dirty="0"/>
          </a:p>
        </p:txBody>
      </p:sp>
      <p:sp>
        <p:nvSpPr>
          <p:cNvPr id="3" name="内容占位符 2"/>
          <p:cNvSpPr>
            <a:spLocks noGrp="1"/>
          </p:cNvSpPr>
          <p:nvPr>
            <p:ph idx="1"/>
          </p:nvPr>
        </p:nvSpPr>
        <p:spPr/>
        <p:txBody>
          <a:bodyPr>
            <a:normAutofit/>
          </a:bodyPr>
          <a:lstStyle/>
          <a:p>
            <a:pPr marL="0" indent="0">
              <a:buNone/>
            </a:pPr>
            <a:r>
              <a:rPr kumimoji="1" lang="en-US" altLang="zh-CN" b="1" dirty="0" smtClean="0"/>
              <a:t>Two main streams of techniques:</a:t>
            </a:r>
            <a:endParaRPr kumimoji="1" lang="en-US" altLang="zh-CN" b="1" dirty="0" smtClean="0"/>
          </a:p>
          <a:p>
            <a:r>
              <a:rPr kumimoji="1" lang="en-US" altLang="zh-CN" dirty="0" smtClean="0"/>
              <a:t>Clustering</a:t>
            </a:r>
          </a:p>
          <a:p>
            <a:pPr lvl="1"/>
            <a:r>
              <a:rPr kumimoji="1" lang="en-US" altLang="zh-CN" dirty="0" smtClean="0"/>
              <a:t>Aims to discover novel class of malware</a:t>
            </a:r>
          </a:p>
          <a:p>
            <a:pPr lvl="1"/>
            <a:r>
              <a:rPr kumimoji="1" lang="en-US" altLang="zh-CN" dirty="0" err="1" smtClean="0"/>
              <a:t>E.g</a:t>
            </a:r>
            <a:r>
              <a:rPr kumimoji="1" lang="en-US" altLang="zh-CN" dirty="0" smtClean="0"/>
              <a:t>, </a:t>
            </a:r>
            <a:r>
              <a:rPr kumimoji="1" lang="en-US" altLang="zh-CN" dirty="0" err="1" smtClean="0"/>
              <a:t>K</a:t>
            </a:r>
            <a:r>
              <a:rPr kumimoji="1" lang="en-US" altLang="zh-CN" baseline="30000" dirty="0" err="1" smtClean="0"/>
              <a:t>th</a:t>
            </a:r>
            <a:r>
              <a:rPr kumimoji="1" lang="en-US" altLang="zh-CN" baseline="30000" dirty="0" smtClean="0"/>
              <a:t> </a:t>
            </a:r>
            <a:r>
              <a:rPr kumimoji="1" lang="en-US" altLang="zh-CN" dirty="0" smtClean="0"/>
              <a:t>nearest neighbor</a:t>
            </a:r>
            <a:endParaRPr kumimoji="1" lang="en-US" altLang="zh-CN" dirty="0"/>
          </a:p>
          <a:p>
            <a:r>
              <a:rPr kumimoji="1" lang="en-US" altLang="zh-CN" dirty="0" smtClean="0"/>
              <a:t>Classification</a:t>
            </a:r>
          </a:p>
          <a:p>
            <a:pPr lvl="1"/>
            <a:r>
              <a:rPr kumimoji="1" lang="en-US" altLang="zh-CN" dirty="0" smtClean="0"/>
              <a:t>Assignment of an unknown malware to some known class</a:t>
            </a:r>
          </a:p>
          <a:p>
            <a:pPr lvl="1"/>
            <a:r>
              <a:rPr kumimoji="1" lang="en-US" altLang="zh-CN" dirty="0" smtClean="0"/>
              <a:t>E.g., Decision tree, SVMs, Neural networks</a:t>
            </a:r>
          </a:p>
          <a:p>
            <a:pPr lvl="1"/>
            <a:endParaRPr kumimoji="1" lang="en-US" altLang="zh-CN" dirty="0" smtClean="0"/>
          </a:p>
          <a:p>
            <a:pPr lvl="1"/>
            <a:endParaRPr kumimoji="1" lang="en-US" altLang="zh-CN" dirty="0"/>
          </a:p>
        </p:txBody>
      </p:sp>
    </p:spTree>
    <p:extLst>
      <p:ext uri="{BB962C8B-B14F-4D97-AF65-F5344CB8AC3E}">
        <p14:creationId xmlns:p14="http://schemas.microsoft.com/office/powerpoint/2010/main" val="2919777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Feature extraction</a:t>
            </a:r>
            <a:endParaRPr lang="en-US" dirty="0"/>
          </a:p>
        </p:txBody>
      </p:sp>
      <p:sp>
        <p:nvSpPr>
          <p:cNvPr id="3" name="内容占位符 2"/>
          <p:cNvSpPr>
            <a:spLocks noGrp="1"/>
          </p:cNvSpPr>
          <p:nvPr>
            <p:ph idx="1"/>
          </p:nvPr>
        </p:nvSpPr>
        <p:spPr/>
        <p:txBody>
          <a:bodyPr>
            <a:normAutofit fontScale="92500" lnSpcReduction="20000"/>
          </a:bodyPr>
          <a:lstStyle/>
          <a:p>
            <a:r>
              <a:rPr kumimoji="1" lang="en-US" altLang="zh-CN" dirty="0" smtClean="0"/>
              <a:t>Malware s</a:t>
            </a:r>
            <a:r>
              <a:rPr kumimoji="1" lang="en-US" altLang="zh-CN" dirty="0" smtClean="0"/>
              <a:t>ignatures are useless.</a:t>
            </a:r>
          </a:p>
          <a:p>
            <a:r>
              <a:rPr kumimoji="1" lang="en-US" altLang="zh-CN" dirty="0" smtClean="0"/>
              <a:t>More interest on malware’s behavior in run-time.</a:t>
            </a:r>
          </a:p>
          <a:p>
            <a:r>
              <a:rPr kumimoji="1" lang="en-US" altLang="zh-CN" dirty="0" smtClean="0"/>
              <a:t>String features of binary executable are employed as training data. </a:t>
            </a:r>
          </a:p>
          <a:p>
            <a:r>
              <a:rPr kumimoji="1" lang="en-US" altLang="zh-CN" dirty="0" smtClean="0"/>
              <a:t>For example, the trace of system calls for an executable: read -&gt; </a:t>
            </a:r>
            <a:r>
              <a:rPr kumimoji="1" lang="en-US" altLang="zh-CN" dirty="0" err="1" smtClean="0"/>
              <a:t>copyTo</a:t>
            </a:r>
            <a:r>
              <a:rPr kumimoji="1" lang="en-US" altLang="zh-CN" dirty="0" smtClean="0"/>
              <a:t> -&gt; write -&gt; </a:t>
            </a:r>
            <a:r>
              <a:rPr kumimoji="1" lang="en-US" altLang="zh-CN" dirty="0" err="1" smtClean="0"/>
              <a:t>copyTo</a:t>
            </a:r>
            <a:r>
              <a:rPr kumimoji="1" lang="en-US" altLang="zh-CN" dirty="0" smtClean="0"/>
              <a:t> -&gt; </a:t>
            </a:r>
            <a:r>
              <a:rPr kumimoji="1" lang="en-US" altLang="zh-CN" dirty="0" err="1" smtClean="0"/>
              <a:t>copyTo</a:t>
            </a:r>
            <a:r>
              <a:rPr kumimoji="1" lang="en-US" altLang="zh-CN" dirty="0" smtClean="0"/>
              <a:t> -&gt; … </a:t>
            </a:r>
            <a:r>
              <a:rPr kumimoji="1" lang="en-US" altLang="zh-CN" dirty="0" err="1" smtClean="0"/>
              <a:t>copyTo</a:t>
            </a:r>
            <a:r>
              <a:rPr kumimoji="1" lang="en-US" altLang="zh-CN" dirty="0" smtClean="0"/>
              <a:t>  </a:t>
            </a:r>
            <a:r>
              <a:rPr kumimoji="1" lang="en-US" altLang="zh-CN" dirty="0" smtClean="0">
                <a:sym typeface="Wingdings" pitchFamily="2" charset="2"/>
              </a:rPr>
              <a:t> </a:t>
            </a:r>
            <a:r>
              <a:rPr kumimoji="1" lang="en-US" altLang="zh-CN" dirty="0" smtClean="0">
                <a:solidFill>
                  <a:srgbClr val="FF0000"/>
                </a:solidFill>
                <a:sym typeface="Wingdings" pitchFamily="2" charset="2"/>
              </a:rPr>
              <a:t>might be a </a:t>
            </a:r>
            <a:r>
              <a:rPr kumimoji="1" lang="en-US" altLang="zh-CN" dirty="0" err="1" smtClean="0">
                <a:solidFill>
                  <a:srgbClr val="FF0000"/>
                </a:solidFill>
                <a:sym typeface="Wingdings" pitchFamily="2" charset="2"/>
              </a:rPr>
              <a:t>malicous</a:t>
            </a:r>
            <a:endParaRPr kumimoji="1" lang="en-US" altLang="zh-CN" dirty="0" smtClean="0">
              <a:solidFill>
                <a:srgbClr val="FF0000"/>
              </a:solidFill>
            </a:endParaRPr>
          </a:p>
          <a:p>
            <a:r>
              <a:rPr kumimoji="1" lang="en-US" altLang="zh-CN" dirty="0" smtClean="0"/>
              <a:t>N-gram is used for feature extraction.</a:t>
            </a:r>
          </a:p>
          <a:p>
            <a:r>
              <a:rPr kumimoji="1" lang="en-US" altLang="zh-CN" dirty="0" smtClean="0"/>
              <a:t>Features should be carefully designed before training.</a:t>
            </a:r>
          </a:p>
          <a:p>
            <a:pPr lvl="1"/>
            <a:endParaRPr kumimoji="1" lang="en-US" altLang="zh-CN" dirty="0"/>
          </a:p>
        </p:txBody>
      </p:sp>
    </p:spTree>
    <p:extLst>
      <p:ext uri="{BB962C8B-B14F-4D97-AF65-F5344CB8AC3E}">
        <p14:creationId xmlns:p14="http://schemas.microsoft.com/office/powerpoint/2010/main" val="161313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Spam detection</a:t>
            </a:r>
            <a:endParaRPr lang="en-US" dirty="0"/>
          </a:p>
        </p:txBody>
      </p:sp>
      <p:sp>
        <p:nvSpPr>
          <p:cNvPr id="3" name="内容占位符 2"/>
          <p:cNvSpPr>
            <a:spLocks noGrp="1"/>
          </p:cNvSpPr>
          <p:nvPr>
            <p:ph idx="1"/>
          </p:nvPr>
        </p:nvSpPr>
        <p:spPr/>
        <p:txBody>
          <a:bodyPr/>
          <a:lstStyle/>
          <a:p>
            <a:endParaRPr kumimoji="1" lang="en-US" altLang="zh-CN" dirty="0" smtClean="0"/>
          </a:p>
        </p:txBody>
      </p:sp>
    </p:spTree>
    <p:extLst>
      <p:ext uri="{BB962C8B-B14F-4D97-AF65-F5344CB8AC3E}">
        <p14:creationId xmlns:p14="http://schemas.microsoft.com/office/powerpoint/2010/main" val="658783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Adversarial machine learning</a:t>
            </a:r>
            <a:endParaRPr lang="en-US" dirty="0"/>
          </a:p>
        </p:txBody>
      </p:sp>
      <p:sp>
        <p:nvSpPr>
          <p:cNvPr id="3" name="内容占位符 2"/>
          <p:cNvSpPr>
            <a:spLocks noGrp="1"/>
          </p:cNvSpPr>
          <p:nvPr>
            <p:ph idx="1"/>
          </p:nvPr>
        </p:nvSpPr>
        <p:spPr/>
        <p:txBody>
          <a:bodyPr/>
          <a:lstStyle/>
          <a:p>
            <a:endParaRPr kumimoji="1" lang="en-US" altLang="zh-CN" dirty="0" smtClean="0"/>
          </a:p>
        </p:txBody>
      </p:sp>
    </p:spTree>
    <p:extLst>
      <p:ext uri="{BB962C8B-B14F-4D97-AF65-F5344CB8AC3E}">
        <p14:creationId xmlns:p14="http://schemas.microsoft.com/office/powerpoint/2010/main" val="1112951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Overview</a:t>
            </a:r>
            <a:endParaRPr lang="en-US" dirty="0"/>
          </a:p>
        </p:txBody>
      </p:sp>
      <p:sp>
        <p:nvSpPr>
          <p:cNvPr id="3" name="Inhaltsplatzhalter 2"/>
          <p:cNvSpPr>
            <a:spLocks noGrp="1"/>
          </p:cNvSpPr>
          <p:nvPr>
            <p:ph idx="1"/>
          </p:nvPr>
        </p:nvSpPr>
        <p:spPr>
          <a:xfrm>
            <a:off x="457200" y="1600200"/>
            <a:ext cx="8229600" cy="4997152"/>
          </a:xfrm>
        </p:spPr>
        <p:txBody>
          <a:bodyPr anchor="t">
            <a:normAutofit/>
          </a:bodyPr>
          <a:lstStyle/>
          <a:p>
            <a:r>
              <a:rPr lang="de-DE" sz="2800" dirty="0" smtClean="0"/>
              <a:t>Motivation</a:t>
            </a:r>
          </a:p>
          <a:p>
            <a:r>
              <a:rPr lang="de-DE" altLang="zh-CN" sz="2800" dirty="0" err="1" smtClean="0"/>
              <a:t>Machine</a:t>
            </a:r>
            <a:r>
              <a:rPr lang="de-DE" altLang="zh-CN" sz="2800" dirty="0" smtClean="0"/>
              <a:t> </a:t>
            </a:r>
            <a:r>
              <a:rPr lang="de-DE" altLang="zh-CN" sz="2800" dirty="0" err="1" smtClean="0"/>
              <a:t>learning</a:t>
            </a:r>
            <a:r>
              <a:rPr lang="de-DE" altLang="zh-CN" sz="2800" dirty="0" smtClean="0"/>
              <a:t> </a:t>
            </a:r>
            <a:r>
              <a:rPr lang="de-DE" altLang="zh-CN" sz="2800" dirty="0"/>
              <a:t>in </a:t>
            </a:r>
            <a:r>
              <a:rPr lang="de-DE" altLang="zh-CN" sz="2800" dirty="0" err="1" smtClean="0"/>
              <a:t>security</a:t>
            </a:r>
            <a:endParaRPr lang="de-DE" sz="2800" dirty="0" smtClean="0"/>
          </a:p>
          <a:p>
            <a:r>
              <a:rPr lang="en-US" altLang="zh-CN" sz="2800" dirty="0" smtClean="0"/>
              <a:t>Machine learning basics</a:t>
            </a:r>
          </a:p>
          <a:p>
            <a:r>
              <a:rPr lang="en-US" altLang="zh-CN" sz="2800" dirty="0" smtClean="0"/>
              <a:t>Anomaly detection</a:t>
            </a:r>
            <a:endParaRPr lang="de-DE" sz="2800" dirty="0" smtClean="0"/>
          </a:p>
          <a:p>
            <a:r>
              <a:rPr lang="de-DE" sz="2800" dirty="0" smtClean="0"/>
              <a:t>Malware </a:t>
            </a:r>
            <a:r>
              <a:rPr lang="de-DE" sz="2800" dirty="0" err="1" smtClean="0"/>
              <a:t>detection</a:t>
            </a:r>
            <a:endParaRPr lang="de-DE" sz="2800" dirty="0" smtClean="0"/>
          </a:p>
          <a:p>
            <a:r>
              <a:rPr lang="de-DE" sz="2800" dirty="0" smtClean="0"/>
              <a:t>Spam </a:t>
            </a:r>
            <a:r>
              <a:rPr lang="de-DE" sz="2800" dirty="0" err="1" smtClean="0"/>
              <a:t>detection</a:t>
            </a:r>
            <a:endParaRPr lang="de-DE" sz="2800" dirty="0" smtClean="0"/>
          </a:p>
          <a:p>
            <a:r>
              <a:rPr lang="en-US" altLang="zh-CN" sz="2800" dirty="0" smtClean="0"/>
              <a:t>The security of </a:t>
            </a:r>
            <a:r>
              <a:rPr lang="en-US" altLang="zh-CN" sz="2800" dirty="0"/>
              <a:t>machine </a:t>
            </a:r>
            <a:r>
              <a:rPr lang="en-US" altLang="zh-CN" sz="2800" dirty="0" smtClean="0"/>
              <a:t>learning</a:t>
            </a:r>
            <a:endParaRPr lang="de-DE" sz="2800" dirty="0" smtClean="0"/>
          </a:p>
          <a:p>
            <a:r>
              <a:rPr lang="de-DE" sz="2800" dirty="0" smtClean="0"/>
              <a:t>Extended </a:t>
            </a:r>
            <a:r>
              <a:rPr lang="de-DE" sz="2800" dirty="0" err="1" smtClean="0"/>
              <a:t>reading</a:t>
            </a:r>
            <a:endParaRPr lang="de-DE" sz="2800" dirty="0" smtClean="0"/>
          </a:p>
          <a:p>
            <a:r>
              <a:rPr lang="de-DE" sz="2800" dirty="0" smtClean="0"/>
              <a:t>References</a:t>
            </a:r>
          </a:p>
        </p:txBody>
      </p:sp>
    </p:spTree>
    <p:extLst>
      <p:ext uri="{BB962C8B-B14F-4D97-AF65-F5344CB8AC3E}">
        <p14:creationId xmlns:p14="http://schemas.microsoft.com/office/powerpoint/2010/main" val="761598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Motivation</a:t>
            </a:r>
            <a:endParaRPr lang="en-US" dirty="0"/>
          </a:p>
        </p:txBody>
      </p:sp>
      <p:sp>
        <p:nvSpPr>
          <p:cNvPr id="3" name="Inhaltsplatzhalter 2"/>
          <p:cNvSpPr>
            <a:spLocks noGrp="1"/>
          </p:cNvSpPr>
          <p:nvPr>
            <p:ph idx="1"/>
          </p:nvPr>
        </p:nvSpPr>
        <p:spPr>
          <a:xfrm>
            <a:off x="457200" y="1600200"/>
            <a:ext cx="8229600" cy="4997152"/>
          </a:xfrm>
        </p:spPr>
        <p:txBody>
          <a:bodyPr anchor="t">
            <a:normAutofit/>
          </a:bodyPr>
          <a:lstStyle/>
          <a:p>
            <a:r>
              <a:rPr lang="de-DE" sz="2800" dirty="0" err="1" smtClean="0"/>
              <a:t>Ubiquitous</a:t>
            </a:r>
            <a:r>
              <a:rPr lang="de-DE" sz="2800" dirty="0" smtClean="0"/>
              <a:t> </a:t>
            </a:r>
            <a:r>
              <a:rPr lang="de-DE" sz="2800" dirty="0" err="1" smtClean="0"/>
              <a:t>computers</a:t>
            </a:r>
            <a:r>
              <a:rPr lang="de-DE" sz="2800" dirty="0" smtClean="0"/>
              <a:t>, </a:t>
            </a:r>
            <a:r>
              <a:rPr lang="de-DE" sz="2800" dirty="0" err="1" smtClean="0"/>
              <a:t>digitial</a:t>
            </a:r>
            <a:r>
              <a:rPr lang="de-DE" sz="2800" dirty="0" smtClean="0"/>
              <a:t> </a:t>
            </a:r>
            <a:r>
              <a:rPr lang="de-DE" sz="2800" dirty="0" err="1" smtClean="0"/>
              <a:t>devices</a:t>
            </a:r>
            <a:r>
              <a:rPr lang="de-DE" sz="2800" dirty="0" smtClean="0"/>
              <a:t>, etc., </a:t>
            </a:r>
            <a:r>
              <a:rPr lang="de-DE" sz="2800" dirty="0" err="1" smtClean="0"/>
              <a:t>are</a:t>
            </a:r>
            <a:r>
              <a:rPr lang="de-DE" sz="2800" dirty="0" smtClean="0"/>
              <a:t> </a:t>
            </a:r>
            <a:r>
              <a:rPr lang="de-DE" sz="2800" dirty="0" err="1" smtClean="0"/>
              <a:t>being</a:t>
            </a:r>
            <a:r>
              <a:rPr lang="de-DE" sz="2800" dirty="0" smtClean="0"/>
              <a:t> </a:t>
            </a:r>
            <a:r>
              <a:rPr lang="de-DE" sz="2800" dirty="0" err="1" smtClean="0"/>
              <a:t>networked</a:t>
            </a:r>
            <a:r>
              <a:rPr lang="de-DE" sz="2800" dirty="0" smtClean="0"/>
              <a:t>.</a:t>
            </a:r>
          </a:p>
          <a:p>
            <a:r>
              <a:rPr lang="de-DE" sz="2800" dirty="0" smtClean="0"/>
              <a:t>More </a:t>
            </a:r>
            <a:r>
              <a:rPr lang="de-DE" sz="2800" dirty="0" err="1"/>
              <a:t>p</a:t>
            </a:r>
            <a:r>
              <a:rPr lang="de-DE" sz="2800" dirty="0" err="1" smtClean="0"/>
              <a:t>ervasive</a:t>
            </a:r>
            <a:r>
              <a:rPr lang="de-DE" sz="2800" dirty="0" smtClean="0"/>
              <a:t> </a:t>
            </a:r>
            <a:r>
              <a:rPr lang="de-DE" sz="2800" dirty="0" err="1" smtClean="0"/>
              <a:t>and</a:t>
            </a:r>
            <a:r>
              <a:rPr lang="de-DE" sz="2800" dirty="0" smtClean="0"/>
              <a:t> diverse </a:t>
            </a:r>
            <a:r>
              <a:rPr lang="de-DE" sz="2800" dirty="0" err="1" smtClean="0"/>
              <a:t>threats</a:t>
            </a:r>
            <a:r>
              <a:rPr lang="de-DE" sz="2800" dirty="0" smtClean="0"/>
              <a:t>.</a:t>
            </a:r>
          </a:p>
          <a:p>
            <a:r>
              <a:rPr lang="en-US" altLang="zh-CN" sz="2800" dirty="0" smtClean="0"/>
              <a:t>Inability to detect novel attack and a 24-hours reaction time is a least requirement.</a:t>
            </a:r>
            <a:endParaRPr lang="de-DE" sz="2800" dirty="0" smtClean="0"/>
          </a:p>
          <a:p>
            <a:r>
              <a:rPr lang="de-DE" sz="2800" dirty="0" smtClean="0"/>
              <a:t>Intensive </a:t>
            </a:r>
            <a:r>
              <a:rPr lang="de-DE" sz="2800" dirty="0" err="1" smtClean="0"/>
              <a:t>efforts</a:t>
            </a:r>
            <a:r>
              <a:rPr lang="de-DE" sz="2800" dirty="0" smtClean="0"/>
              <a:t> </a:t>
            </a:r>
            <a:r>
              <a:rPr lang="de-DE" sz="2800" dirty="0" err="1" smtClean="0"/>
              <a:t>are</a:t>
            </a:r>
            <a:r>
              <a:rPr lang="de-DE" sz="2800" dirty="0" smtClean="0"/>
              <a:t> </a:t>
            </a:r>
            <a:r>
              <a:rPr lang="de-DE" sz="2800" dirty="0" err="1" smtClean="0"/>
              <a:t>required</a:t>
            </a:r>
            <a:r>
              <a:rPr lang="de-DE" sz="2800" dirty="0" smtClean="0"/>
              <a:t> on </a:t>
            </a:r>
            <a:r>
              <a:rPr lang="de-DE" sz="2800" dirty="0" err="1" smtClean="0"/>
              <a:t>threats</a:t>
            </a:r>
            <a:r>
              <a:rPr lang="de-DE" sz="2800" dirty="0" smtClean="0"/>
              <a:t> </a:t>
            </a:r>
            <a:r>
              <a:rPr lang="de-DE" sz="2800" dirty="0" err="1" smtClean="0"/>
              <a:t>analysis</a:t>
            </a:r>
            <a:r>
              <a:rPr lang="de-DE" sz="2800" dirty="0" smtClean="0"/>
              <a:t> </a:t>
            </a:r>
            <a:r>
              <a:rPr lang="de-DE" sz="2800" dirty="0" err="1" smtClean="0"/>
              <a:t>and</a:t>
            </a:r>
            <a:r>
              <a:rPr lang="de-DE" sz="2800" dirty="0" smtClean="0"/>
              <a:t> </a:t>
            </a:r>
            <a:r>
              <a:rPr lang="de-DE" sz="2800" dirty="0" err="1" smtClean="0"/>
              <a:t>their</a:t>
            </a:r>
            <a:r>
              <a:rPr lang="de-DE" sz="2800" dirty="0" smtClean="0"/>
              <a:t> </a:t>
            </a:r>
            <a:r>
              <a:rPr lang="de-DE" sz="2800" dirty="0" err="1" smtClean="0"/>
              <a:t>countermeasures</a:t>
            </a:r>
            <a:r>
              <a:rPr lang="de-DE" sz="2800" dirty="0" smtClean="0"/>
              <a:t>.</a:t>
            </a:r>
          </a:p>
          <a:p>
            <a:r>
              <a:rPr lang="de-DE" sz="2800" dirty="0" err="1" smtClean="0"/>
              <a:t>Machine</a:t>
            </a:r>
            <a:r>
              <a:rPr lang="de-DE" sz="2800" dirty="0" smtClean="0"/>
              <a:t> </a:t>
            </a:r>
            <a:r>
              <a:rPr lang="de-DE" sz="2800" dirty="0" err="1" smtClean="0"/>
              <a:t>learning</a:t>
            </a:r>
            <a:r>
              <a:rPr lang="de-DE" sz="2800" dirty="0" smtClean="0"/>
              <a:t> </a:t>
            </a:r>
            <a:r>
              <a:rPr lang="de-DE" sz="2800" dirty="0" err="1" smtClean="0"/>
              <a:t>is</a:t>
            </a:r>
            <a:r>
              <a:rPr lang="de-DE" sz="2800" dirty="0" smtClean="0"/>
              <a:t> </a:t>
            </a:r>
            <a:r>
              <a:rPr lang="de-DE" sz="2800" dirty="0" err="1" smtClean="0"/>
              <a:t>aiming</a:t>
            </a:r>
            <a:r>
              <a:rPr lang="de-DE" sz="2800" dirty="0" smtClean="0"/>
              <a:t> </a:t>
            </a:r>
            <a:r>
              <a:rPr lang="de-DE" sz="2800" dirty="0" err="1" smtClean="0"/>
              <a:t>at</a:t>
            </a:r>
            <a:r>
              <a:rPr lang="de-DE" sz="2800" dirty="0" smtClean="0"/>
              <a:t> </a:t>
            </a:r>
            <a:r>
              <a:rPr lang="de-DE" sz="2800" dirty="0" err="1" smtClean="0"/>
              <a:t>the</a:t>
            </a:r>
            <a:r>
              <a:rPr lang="de-DE" sz="2800" dirty="0" smtClean="0"/>
              <a:t> </a:t>
            </a:r>
            <a:r>
              <a:rPr lang="de-DE" sz="2800" dirty="0" err="1" smtClean="0"/>
              <a:t>efficient</a:t>
            </a:r>
            <a:r>
              <a:rPr lang="de-DE" sz="2800" dirty="0" smtClean="0"/>
              <a:t> </a:t>
            </a:r>
            <a:r>
              <a:rPr lang="en-US" altLang="zh-CN" sz="2800" dirty="0" smtClean="0"/>
              <a:t>methodology towards security problems.</a:t>
            </a:r>
          </a:p>
          <a:p>
            <a:r>
              <a:rPr lang="en-US" sz="2800" dirty="0" smtClean="0"/>
              <a:t>Research in this area is relatively new and charming.</a:t>
            </a:r>
            <a:r>
              <a:rPr lang="de-DE" sz="2800" dirty="0" smtClean="0"/>
              <a:t> </a:t>
            </a:r>
          </a:p>
        </p:txBody>
      </p:sp>
    </p:spTree>
    <p:extLst>
      <p:ext uri="{BB962C8B-B14F-4D97-AF65-F5344CB8AC3E}">
        <p14:creationId xmlns:p14="http://schemas.microsoft.com/office/powerpoint/2010/main" val="2550363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Machine learning in Security</a:t>
            </a:r>
            <a:endParaRPr lang="en-US" dirty="0"/>
          </a:p>
        </p:txBody>
      </p:sp>
      <p:sp>
        <p:nvSpPr>
          <p:cNvPr id="3" name="Inhaltsplatzhalter 2"/>
          <p:cNvSpPr>
            <a:spLocks noGrp="1"/>
          </p:cNvSpPr>
          <p:nvPr>
            <p:ph idx="1"/>
          </p:nvPr>
        </p:nvSpPr>
        <p:spPr>
          <a:xfrm>
            <a:off x="457200" y="1600200"/>
            <a:ext cx="8229600" cy="4997152"/>
          </a:xfrm>
        </p:spPr>
        <p:txBody>
          <a:bodyPr anchor="t">
            <a:normAutofit/>
          </a:bodyPr>
          <a:lstStyle/>
          <a:p>
            <a:r>
              <a:rPr lang="en-US" altLang="zh-CN" sz="2800" dirty="0" smtClean="0"/>
              <a:t>Machine learning has main applications in:</a:t>
            </a:r>
          </a:p>
          <a:p>
            <a:pPr lvl="1"/>
            <a:r>
              <a:rPr lang="en-US" altLang="zh-CN" sz="2400" dirty="0" smtClean="0"/>
              <a:t>Anomaly Detection</a:t>
            </a:r>
          </a:p>
          <a:p>
            <a:pPr lvl="1"/>
            <a:r>
              <a:rPr lang="en-US" altLang="zh-CN" sz="2400" dirty="0" smtClean="0"/>
              <a:t>Malware Detection</a:t>
            </a:r>
          </a:p>
          <a:p>
            <a:pPr lvl="1"/>
            <a:r>
              <a:rPr lang="en-US" altLang="zh-CN" sz="2400" dirty="0" smtClean="0"/>
              <a:t>Spam Detection</a:t>
            </a:r>
          </a:p>
          <a:p>
            <a:pPr lvl="1"/>
            <a:r>
              <a:rPr lang="en-US" altLang="zh-CN" sz="2400" dirty="0" smtClean="0"/>
              <a:t>Adversarial Machine Learning</a:t>
            </a:r>
          </a:p>
          <a:p>
            <a:r>
              <a:rPr lang="en-US" altLang="zh-CN" sz="2800" dirty="0" smtClean="0"/>
              <a:t>Signature based vs. Behavior based</a:t>
            </a:r>
          </a:p>
          <a:p>
            <a:pPr lvl="1"/>
            <a:r>
              <a:rPr lang="en-US" altLang="zh-CN" sz="2400" dirty="0" smtClean="0"/>
              <a:t>Conventional security services: signature matching</a:t>
            </a:r>
          </a:p>
          <a:p>
            <a:pPr lvl="1"/>
            <a:r>
              <a:rPr lang="en-US" altLang="zh-CN" sz="2400" dirty="0" smtClean="0"/>
              <a:t>machine learning: digging the behavioral nature</a:t>
            </a:r>
          </a:p>
          <a:p>
            <a:endParaRPr lang="de-DE" sz="2800" dirty="0" smtClean="0"/>
          </a:p>
        </p:txBody>
      </p:sp>
    </p:spTree>
    <p:extLst>
      <p:ext uri="{BB962C8B-B14F-4D97-AF65-F5344CB8AC3E}">
        <p14:creationId xmlns:p14="http://schemas.microsoft.com/office/powerpoint/2010/main" val="2662569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Machine learning basics</a:t>
            </a:r>
            <a:endParaRPr lang="en-US" dirty="0"/>
          </a:p>
        </p:txBody>
      </p:sp>
      <p:sp>
        <p:nvSpPr>
          <p:cNvPr id="3" name="Inhaltsplatzhalter 2"/>
          <p:cNvSpPr>
            <a:spLocks noGrp="1"/>
          </p:cNvSpPr>
          <p:nvPr>
            <p:ph idx="1"/>
          </p:nvPr>
        </p:nvSpPr>
        <p:spPr>
          <a:xfrm>
            <a:off x="457200" y="1600200"/>
            <a:ext cx="8229600" cy="4997152"/>
          </a:xfrm>
        </p:spPr>
        <p:txBody>
          <a:bodyPr anchor="t">
            <a:normAutofit lnSpcReduction="10000"/>
          </a:bodyPr>
          <a:lstStyle/>
          <a:p>
            <a:r>
              <a:rPr lang="en-US" dirty="0" smtClean="0"/>
              <a:t>Objective</a:t>
            </a:r>
            <a:r>
              <a:rPr lang="de-DE" dirty="0" smtClean="0"/>
              <a:t> </a:t>
            </a:r>
            <a:r>
              <a:rPr lang="de-DE" dirty="0" err="1" smtClean="0"/>
              <a:t>of</a:t>
            </a:r>
            <a:r>
              <a:rPr lang="de-DE" dirty="0" smtClean="0"/>
              <a:t> </a:t>
            </a:r>
            <a:r>
              <a:rPr lang="de-DE" dirty="0" err="1" smtClean="0"/>
              <a:t>machine</a:t>
            </a:r>
            <a:r>
              <a:rPr lang="de-DE" dirty="0" smtClean="0"/>
              <a:t> </a:t>
            </a:r>
            <a:r>
              <a:rPr lang="de-DE" dirty="0" err="1" smtClean="0"/>
              <a:t>learning</a:t>
            </a:r>
            <a:endParaRPr lang="de-DE" dirty="0" smtClean="0"/>
          </a:p>
          <a:p>
            <a:pPr lvl="1"/>
            <a:r>
              <a:rPr lang="de-DE" sz="2400" dirty="0" err="1" smtClean="0"/>
              <a:t>Learn</a:t>
            </a:r>
            <a:r>
              <a:rPr lang="de-DE" sz="2400" dirty="0" smtClean="0"/>
              <a:t> </a:t>
            </a:r>
            <a:r>
              <a:rPr lang="de-DE" sz="2400" dirty="0" err="1" smtClean="0"/>
              <a:t>patterns</a:t>
            </a:r>
            <a:r>
              <a:rPr lang="de-DE" sz="2400" dirty="0" smtClean="0"/>
              <a:t>/</a:t>
            </a:r>
            <a:r>
              <a:rPr lang="de-DE" sz="2400" dirty="0" err="1" smtClean="0"/>
              <a:t>characteristics</a:t>
            </a:r>
            <a:r>
              <a:rPr lang="de-DE" sz="2400" dirty="0" smtClean="0"/>
              <a:t>/</a:t>
            </a:r>
            <a:r>
              <a:rPr lang="de-DE" sz="2400" dirty="0" err="1" smtClean="0"/>
              <a:t>behaviors</a:t>
            </a:r>
            <a:r>
              <a:rPr lang="de-DE" sz="2400" dirty="0" smtClean="0"/>
              <a:t> </a:t>
            </a:r>
            <a:r>
              <a:rPr lang="de-DE" sz="2400" dirty="0" err="1" smtClean="0"/>
              <a:t>automatically</a:t>
            </a:r>
            <a:r>
              <a:rPr lang="de-DE" sz="2400" dirty="0" smtClean="0"/>
              <a:t> </a:t>
            </a:r>
            <a:r>
              <a:rPr lang="de-DE" sz="2400" dirty="0" err="1" smtClean="0"/>
              <a:t>from</a:t>
            </a:r>
            <a:r>
              <a:rPr lang="de-DE" sz="2400" dirty="0" smtClean="0"/>
              <a:t> </a:t>
            </a:r>
            <a:r>
              <a:rPr lang="de-DE" sz="2400" dirty="0" err="1" smtClean="0"/>
              <a:t>data</a:t>
            </a:r>
            <a:r>
              <a:rPr lang="de-DE" sz="2400" dirty="0" smtClean="0"/>
              <a:t> </a:t>
            </a:r>
            <a:r>
              <a:rPr lang="de-DE" sz="2400" dirty="0" err="1" smtClean="0"/>
              <a:t>observations</a:t>
            </a:r>
            <a:endParaRPr lang="de-DE" sz="2400" dirty="0" smtClean="0"/>
          </a:p>
          <a:p>
            <a:pPr lvl="1"/>
            <a:r>
              <a:rPr lang="de-DE" sz="2400" dirty="0" smtClean="0"/>
              <a:t>Tasks: </a:t>
            </a:r>
            <a:r>
              <a:rPr lang="de-DE" sz="2400" dirty="0" err="1" smtClean="0"/>
              <a:t>prediction</a:t>
            </a:r>
            <a:r>
              <a:rPr lang="de-DE" sz="2400" dirty="0" smtClean="0"/>
              <a:t>, </a:t>
            </a:r>
            <a:r>
              <a:rPr lang="de-DE" sz="2400" dirty="0" err="1" smtClean="0"/>
              <a:t>classification</a:t>
            </a:r>
            <a:r>
              <a:rPr lang="de-DE" sz="2400" dirty="0" smtClean="0"/>
              <a:t>, </a:t>
            </a:r>
            <a:r>
              <a:rPr lang="de-DE" sz="2400" dirty="0" err="1" smtClean="0"/>
              <a:t>clustering</a:t>
            </a:r>
            <a:r>
              <a:rPr lang="de-DE" sz="2400" dirty="0" smtClean="0"/>
              <a:t>, </a:t>
            </a:r>
            <a:r>
              <a:rPr lang="de-DE" sz="2400" dirty="0" err="1" smtClean="0"/>
              <a:t>and</a:t>
            </a:r>
            <a:r>
              <a:rPr lang="de-DE" sz="2400" dirty="0" smtClean="0"/>
              <a:t> </a:t>
            </a:r>
            <a:r>
              <a:rPr lang="de-DE" sz="2400" dirty="0" err="1" smtClean="0"/>
              <a:t>more</a:t>
            </a:r>
            <a:r>
              <a:rPr lang="de-DE" sz="2400" dirty="0" smtClean="0"/>
              <a:t>.</a:t>
            </a:r>
          </a:p>
          <a:p>
            <a:r>
              <a:rPr lang="de-DE" dirty="0" err="1" smtClean="0"/>
              <a:t>Taxonomy</a:t>
            </a:r>
            <a:r>
              <a:rPr lang="de-DE" dirty="0" smtClean="0"/>
              <a:t> </a:t>
            </a:r>
            <a:r>
              <a:rPr lang="de-DE" dirty="0" err="1" smtClean="0"/>
              <a:t>of</a:t>
            </a:r>
            <a:r>
              <a:rPr lang="de-DE" dirty="0" smtClean="0"/>
              <a:t> </a:t>
            </a:r>
            <a:r>
              <a:rPr lang="de-DE" dirty="0" err="1" smtClean="0"/>
              <a:t>learning</a:t>
            </a:r>
            <a:endParaRPr lang="de-DE" dirty="0" smtClean="0"/>
          </a:p>
          <a:p>
            <a:pPr lvl="1"/>
            <a:r>
              <a:rPr lang="de-DE" sz="2400" dirty="0" err="1" smtClean="0"/>
              <a:t>Supervised</a:t>
            </a:r>
            <a:r>
              <a:rPr lang="de-DE" sz="2400" dirty="0" smtClean="0"/>
              <a:t> </a:t>
            </a:r>
            <a:r>
              <a:rPr lang="de-DE" sz="2400" dirty="0" err="1" smtClean="0"/>
              <a:t>learning</a:t>
            </a:r>
            <a:r>
              <a:rPr lang="de-DE" sz="2400" dirty="0" smtClean="0"/>
              <a:t>: </a:t>
            </a:r>
            <a:r>
              <a:rPr lang="de-DE" sz="2400" dirty="0" err="1" smtClean="0"/>
              <a:t>data</a:t>
            </a:r>
            <a:r>
              <a:rPr lang="de-DE" sz="2400" dirty="0" smtClean="0"/>
              <a:t> </a:t>
            </a:r>
            <a:r>
              <a:rPr lang="de-DE" sz="2400" b="1" dirty="0" err="1" smtClean="0"/>
              <a:t>with</a:t>
            </a:r>
            <a:r>
              <a:rPr lang="de-DE" sz="2400" dirty="0" smtClean="0"/>
              <a:t> </a:t>
            </a:r>
            <a:r>
              <a:rPr lang="de-DE" sz="2400" dirty="0" err="1" smtClean="0"/>
              <a:t>ground</a:t>
            </a:r>
            <a:r>
              <a:rPr lang="de-DE" sz="2400" dirty="0"/>
              <a:t> </a:t>
            </a:r>
            <a:r>
              <a:rPr lang="de-DE" sz="2400" dirty="0" err="1" smtClean="0"/>
              <a:t>truth</a:t>
            </a:r>
            <a:endParaRPr lang="de-DE" sz="2400" dirty="0" smtClean="0"/>
          </a:p>
          <a:p>
            <a:pPr lvl="2"/>
            <a:r>
              <a:rPr lang="de-DE" sz="2000" i="1" dirty="0" smtClean="0"/>
              <a:t>E.g., </a:t>
            </a:r>
            <a:r>
              <a:rPr lang="de-DE" sz="2000" i="1" dirty="0" err="1" smtClean="0"/>
              <a:t>regression</a:t>
            </a:r>
            <a:r>
              <a:rPr lang="de-DE" sz="2000" i="1" dirty="0" smtClean="0"/>
              <a:t>, </a:t>
            </a:r>
            <a:r>
              <a:rPr lang="de-DE" sz="2000" i="1" dirty="0" err="1" smtClean="0"/>
              <a:t>classification</a:t>
            </a:r>
            <a:endParaRPr lang="de-DE" sz="2000" i="1" dirty="0" smtClean="0"/>
          </a:p>
          <a:p>
            <a:pPr lvl="1"/>
            <a:r>
              <a:rPr lang="de-DE" sz="2400" dirty="0" err="1" smtClean="0"/>
              <a:t>Unsupervised</a:t>
            </a:r>
            <a:r>
              <a:rPr lang="de-DE" sz="2400" dirty="0" smtClean="0"/>
              <a:t> </a:t>
            </a:r>
            <a:r>
              <a:rPr lang="de-DE" sz="2400" dirty="0" err="1" smtClean="0"/>
              <a:t>learning</a:t>
            </a:r>
            <a:r>
              <a:rPr lang="de-DE" sz="2400" dirty="0" smtClean="0"/>
              <a:t>: </a:t>
            </a:r>
            <a:r>
              <a:rPr lang="de-DE" sz="2400" dirty="0" err="1" smtClean="0"/>
              <a:t>data</a:t>
            </a:r>
            <a:r>
              <a:rPr lang="de-DE" sz="2400" dirty="0" smtClean="0"/>
              <a:t> </a:t>
            </a:r>
            <a:r>
              <a:rPr lang="de-DE" sz="2400" b="1" dirty="0" err="1" smtClean="0"/>
              <a:t>without</a:t>
            </a:r>
            <a:r>
              <a:rPr lang="de-DE" sz="2400" dirty="0" smtClean="0"/>
              <a:t> </a:t>
            </a:r>
            <a:r>
              <a:rPr lang="de-DE" sz="2400" dirty="0" err="1" smtClean="0"/>
              <a:t>ground</a:t>
            </a:r>
            <a:r>
              <a:rPr lang="de-DE" sz="2400" dirty="0" smtClean="0"/>
              <a:t> </a:t>
            </a:r>
            <a:r>
              <a:rPr lang="de-DE" sz="2400" dirty="0" err="1" smtClean="0"/>
              <a:t>truth</a:t>
            </a:r>
            <a:endParaRPr lang="de-DE" sz="2400" dirty="0" smtClean="0"/>
          </a:p>
          <a:p>
            <a:pPr lvl="2"/>
            <a:r>
              <a:rPr lang="de-DE" sz="2000" i="1" dirty="0" smtClean="0"/>
              <a:t>E.g., </a:t>
            </a:r>
            <a:r>
              <a:rPr lang="de-DE" sz="2000" i="1" dirty="0" err="1" smtClean="0"/>
              <a:t>clustering</a:t>
            </a:r>
            <a:r>
              <a:rPr lang="de-DE" sz="2000" i="1" dirty="0" smtClean="0"/>
              <a:t>, </a:t>
            </a:r>
            <a:r>
              <a:rPr lang="de-DE" sz="2000" i="1" dirty="0" err="1" smtClean="0"/>
              <a:t>dimension</a:t>
            </a:r>
            <a:r>
              <a:rPr lang="de-DE" sz="2000" i="1" dirty="0" smtClean="0"/>
              <a:t> </a:t>
            </a:r>
            <a:r>
              <a:rPr lang="de-DE" sz="2000" i="1" dirty="0" err="1" smtClean="0"/>
              <a:t>reduction</a:t>
            </a:r>
            <a:endParaRPr lang="de-DE" sz="2000" i="1" dirty="0" smtClean="0"/>
          </a:p>
          <a:p>
            <a:pPr lvl="1"/>
            <a:r>
              <a:rPr lang="de-DE" sz="2400" dirty="0" smtClean="0"/>
              <a:t>Semi-</a:t>
            </a:r>
            <a:r>
              <a:rPr lang="de-DE" sz="2400" dirty="0" err="1" smtClean="0"/>
              <a:t>supervised</a:t>
            </a:r>
            <a:r>
              <a:rPr lang="de-DE" sz="2400" dirty="0" smtClean="0"/>
              <a:t> </a:t>
            </a:r>
            <a:r>
              <a:rPr lang="de-DE" sz="2400" dirty="0" err="1" smtClean="0"/>
              <a:t>learning</a:t>
            </a:r>
            <a:r>
              <a:rPr lang="de-DE" sz="2400" dirty="0" smtClean="0"/>
              <a:t>: </a:t>
            </a:r>
            <a:r>
              <a:rPr lang="de-DE" sz="2400" dirty="0" err="1" smtClean="0"/>
              <a:t>data</a:t>
            </a:r>
            <a:r>
              <a:rPr lang="de-DE" sz="2400" dirty="0" smtClean="0"/>
              <a:t> </a:t>
            </a:r>
            <a:r>
              <a:rPr lang="de-DE" sz="2400" dirty="0" err="1" smtClean="0"/>
              <a:t>with</a:t>
            </a:r>
            <a:r>
              <a:rPr lang="de-DE" sz="2400" dirty="0" smtClean="0"/>
              <a:t> </a:t>
            </a:r>
            <a:r>
              <a:rPr lang="de-DE" sz="2400" b="1" dirty="0" err="1" smtClean="0"/>
              <a:t>partly</a:t>
            </a:r>
            <a:r>
              <a:rPr lang="de-DE" sz="2400" dirty="0" smtClean="0"/>
              <a:t> </a:t>
            </a:r>
            <a:r>
              <a:rPr lang="de-DE" sz="2400" dirty="0" err="1" smtClean="0"/>
              <a:t>ground</a:t>
            </a:r>
            <a:r>
              <a:rPr lang="de-DE" sz="2400" dirty="0" smtClean="0"/>
              <a:t> </a:t>
            </a:r>
            <a:r>
              <a:rPr lang="de-DE" sz="2400" dirty="0" err="1" smtClean="0"/>
              <a:t>truth</a:t>
            </a:r>
            <a:endParaRPr lang="de-DE" sz="2400" dirty="0" smtClean="0"/>
          </a:p>
          <a:p>
            <a:r>
              <a:rPr lang="de-DE" dirty="0" smtClean="0">
                <a:solidFill>
                  <a:srgbClr val="FF0000"/>
                </a:solidFill>
              </a:rPr>
              <a:t>Key </a:t>
            </a:r>
            <a:r>
              <a:rPr lang="de-DE" dirty="0" err="1" smtClean="0">
                <a:solidFill>
                  <a:srgbClr val="FF0000"/>
                </a:solidFill>
              </a:rPr>
              <a:t>factors</a:t>
            </a:r>
            <a:r>
              <a:rPr lang="de-DE" dirty="0" smtClean="0">
                <a:solidFill>
                  <a:srgbClr val="FF0000"/>
                </a:solidFill>
              </a:rPr>
              <a:t>: </a:t>
            </a:r>
            <a:r>
              <a:rPr lang="de-DE" dirty="0" err="1" smtClean="0">
                <a:solidFill>
                  <a:srgbClr val="FF0000"/>
                </a:solidFill>
              </a:rPr>
              <a:t>data</a:t>
            </a:r>
            <a:r>
              <a:rPr lang="de-DE" dirty="0">
                <a:solidFill>
                  <a:srgbClr val="FF0000"/>
                </a:solidFill>
              </a:rPr>
              <a:t> </a:t>
            </a:r>
            <a:r>
              <a:rPr lang="de-DE" dirty="0" err="1" smtClean="0">
                <a:solidFill>
                  <a:srgbClr val="FF0000"/>
                </a:solidFill>
              </a:rPr>
              <a:t>and</a:t>
            </a:r>
            <a:r>
              <a:rPr lang="de-DE" dirty="0" smtClean="0">
                <a:solidFill>
                  <a:srgbClr val="FF0000"/>
                </a:solidFill>
              </a:rPr>
              <a:t> </a:t>
            </a:r>
            <a:r>
              <a:rPr lang="de-DE" dirty="0" err="1" smtClean="0">
                <a:solidFill>
                  <a:srgbClr val="FF0000"/>
                </a:solidFill>
              </a:rPr>
              <a:t>features</a:t>
            </a:r>
            <a:endParaRPr lang="de-DE" dirty="0">
              <a:solidFill>
                <a:srgbClr val="FF0000"/>
              </a:solidFill>
            </a:endParaRPr>
          </a:p>
        </p:txBody>
      </p:sp>
    </p:spTree>
    <p:extLst>
      <p:ext uri="{BB962C8B-B14F-4D97-AF65-F5344CB8AC3E}">
        <p14:creationId xmlns:p14="http://schemas.microsoft.com/office/powerpoint/2010/main" val="1798889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altLang="zh-CN" dirty="0"/>
              <a:t>L</a:t>
            </a:r>
            <a:r>
              <a:rPr lang="en-US" altLang="zh-CN" dirty="0" smtClean="0"/>
              <a:t>earning process</a:t>
            </a:r>
            <a:endParaRPr lang="en-US" dirty="0"/>
          </a:p>
        </p:txBody>
      </p:sp>
      <p:grpSp>
        <p:nvGrpSpPr>
          <p:cNvPr id="34" name="组 33"/>
          <p:cNvGrpSpPr/>
          <p:nvPr/>
        </p:nvGrpSpPr>
        <p:grpSpPr>
          <a:xfrm>
            <a:off x="243780" y="1556792"/>
            <a:ext cx="8648700" cy="4967833"/>
            <a:chOff x="179388" y="1556792"/>
            <a:chExt cx="8648700" cy="4967833"/>
          </a:xfrm>
        </p:grpSpPr>
        <p:pic>
          <p:nvPicPr>
            <p:cNvPr id="7" name="内容占位符 3" descr="rawdat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623888" y="2138363"/>
              <a:ext cx="719137" cy="719137"/>
            </a:xfrm>
            <a:prstGeom prst="rect">
              <a:avLst/>
            </a:prstGeom>
          </p:spPr>
        </p:pic>
        <p:pic>
          <p:nvPicPr>
            <p:cNvPr id="8" name="图片 4" descr="proces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3888" y="3722688"/>
              <a:ext cx="71913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5" descr="trainData.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08213" y="3649663"/>
              <a:ext cx="8636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下箭头 9"/>
            <p:cNvSpPr>
              <a:spLocks noChangeArrowheads="1"/>
            </p:cNvSpPr>
            <p:nvPr/>
          </p:nvSpPr>
          <p:spPr bwMode="auto">
            <a:xfrm>
              <a:off x="766763" y="3001963"/>
              <a:ext cx="360362" cy="576262"/>
            </a:xfrm>
            <a:prstGeom prst="downArrow">
              <a:avLst>
                <a:gd name="adj1" fmla="val 50000"/>
                <a:gd name="adj2" fmla="val 50002"/>
              </a:avLst>
            </a:prstGeom>
            <a:ln>
              <a:headEnd/>
              <a:tailEnd/>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solidFill>
                  <a:schemeClr val="lt1"/>
                </a:solidFill>
                <a:latin typeface="+mn-lt"/>
                <a:ea typeface="+mn-ea"/>
                <a:cs typeface="+mn-cs"/>
              </a:endParaRPr>
            </a:p>
          </p:txBody>
        </p:sp>
        <p:sp>
          <p:nvSpPr>
            <p:cNvPr id="11" name="右箭头 10"/>
            <p:cNvSpPr>
              <a:spLocks noChangeArrowheads="1"/>
            </p:cNvSpPr>
            <p:nvPr/>
          </p:nvSpPr>
          <p:spPr bwMode="auto">
            <a:xfrm>
              <a:off x="1558925" y="3938588"/>
              <a:ext cx="576263" cy="358775"/>
            </a:xfrm>
            <a:prstGeom prst="rightArrow">
              <a:avLst>
                <a:gd name="adj1" fmla="val 50000"/>
                <a:gd name="adj2" fmla="val 50000"/>
              </a:avLst>
            </a:prstGeom>
            <a:ln>
              <a:headEnd/>
              <a:tailEnd/>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solidFill>
                  <a:schemeClr val="lt1"/>
                </a:solidFill>
                <a:latin typeface="+mn-lt"/>
                <a:ea typeface="+mn-ea"/>
                <a:cs typeface="+mn-cs"/>
              </a:endParaRPr>
            </a:p>
          </p:txBody>
        </p:sp>
        <p:sp>
          <p:nvSpPr>
            <p:cNvPr id="12" name="右箭头 11"/>
            <p:cNvSpPr>
              <a:spLocks noChangeArrowheads="1"/>
            </p:cNvSpPr>
            <p:nvPr/>
          </p:nvSpPr>
          <p:spPr bwMode="auto">
            <a:xfrm>
              <a:off x="3216275" y="3938588"/>
              <a:ext cx="574675" cy="358775"/>
            </a:xfrm>
            <a:prstGeom prst="rightArrow">
              <a:avLst>
                <a:gd name="adj1" fmla="val 50000"/>
                <a:gd name="adj2" fmla="val 50003"/>
              </a:avLst>
            </a:prstGeom>
            <a:ln>
              <a:headEnd/>
              <a:tailEnd/>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solidFill>
                  <a:schemeClr val="lt1"/>
                </a:solidFill>
                <a:latin typeface="+mn-lt"/>
                <a:ea typeface="+mn-ea"/>
                <a:cs typeface="+mn-cs"/>
              </a:endParaRPr>
            </a:p>
          </p:txBody>
        </p:sp>
        <p:pic>
          <p:nvPicPr>
            <p:cNvPr id="13" name="图片 11" descr="predicto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808663" y="3521075"/>
              <a:ext cx="1122362"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右箭头 13"/>
            <p:cNvSpPr>
              <a:spLocks noChangeArrowheads="1"/>
            </p:cNvSpPr>
            <p:nvPr/>
          </p:nvSpPr>
          <p:spPr bwMode="auto">
            <a:xfrm>
              <a:off x="5016500" y="3938588"/>
              <a:ext cx="574675" cy="358775"/>
            </a:xfrm>
            <a:prstGeom prst="rightArrow">
              <a:avLst>
                <a:gd name="adj1" fmla="val 50000"/>
                <a:gd name="adj2" fmla="val 50003"/>
              </a:avLst>
            </a:prstGeom>
            <a:ln>
              <a:headEnd/>
              <a:tailEnd/>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solidFill>
                  <a:schemeClr val="lt1"/>
                </a:solidFill>
                <a:latin typeface="+mn-lt"/>
                <a:ea typeface="+mn-ea"/>
                <a:cs typeface="+mn-cs"/>
              </a:endParaRPr>
            </a:p>
          </p:txBody>
        </p:sp>
        <p:pic>
          <p:nvPicPr>
            <p:cNvPr id="15" name="图片 13" descr="testdata.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907088" y="2111375"/>
              <a:ext cx="9366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上下箭头 15"/>
            <p:cNvSpPr>
              <a:spLocks noChangeArrowheads="1"/>
            </p:cNvSpPr>
            <p:nvPr/>
          </p:nvSpPr>
          <p:spPr bwMode="auto">
            <a:xfrm>
              <a:off x="6240463" y="2930525"/>
              <a:ext cx="287337" cy="503238"/>
            </a:xfrm>
            <a:prstGeom prst="upDownArrow">
              <a:avLst>
                <a:gd name="adj1" fmla="val 50000"/>
                <a:gd name="adj2" fmla="val 50004"/>
              </a:avLst>
            </a:prstGeom>
            <a:ln>
              <a:headEnd/>
              <a:tailEnd/>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solidFill>
                  <a:schemeClr val="lt1"/>
                </a:solidFill>
                <a:latin typeface="+mn-lt"/>
                <a:ea typeface="+mn-ea"/>
                <a:cs typeface="+mn-cs"/>
              </a:endParaRPr>
            </a:p>
          </p:txBody>
        </p:sp>
        <p:pic>
          <p:nvPicPr>
            <p:cNvPr id="17" name="图片 16" descr="robot.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784600" y="34036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descr="unknown.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951538" y="5522913"/>
              <a:ext cx="86518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 descr="knowledge.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608888" y="53054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圆角矩形标注 19"/>
            <p:cNvSpPr/>
            <p:nvPr/>
          </p:nvSpPr>
          <p:spPr>
            <a:xfrm>
              <a:off x="1598613" y="1849438"/>
              <a:ext cx="720725" cy="647700"/>
            </a:xfrm>
            <a:prstGeom prst="wedgeRoundRectCallout">
              <a:avLst>
                <a:gd name="adj1" fmla="val -83493"/>
                <a:gd name="adj2" fmla="val 34477"/>
                <a:gd name="adj3" fmla="val 16667"/>
              </a:avLst>
            </a:prstGeom>
          </p:spPr>
          <p:style>
            <a:lnRef idx="2">
              <a:schemeClr val="dk1"/>
            </a:lnRef>
            <a:fillRef idx="1">
              <a:schemeClr val="lt1"/>
            </a:fillRef>
            <a:effectRef idx="0">
              <a:schemeClr val="dk1"/>
            </a:effectRef>
            <a:fontRef idx="minor">
              <a:schemeClr val="dk1"/>
            </a:fontRef>
          </p:style>
          <p:txBody>
            <a:bodyPr anchor="ctr"/>
            <a:lstStyle/>
            <a:p>
              <a:pPr algn="ctr"/>
              <a:r>
                <a:rPr lang="en-US" altLang="zh-CN" b="1" dirty="0">
                  <a:solidFill>
                    <a:srgbClr val="000000"/>
                  </a:solidFill>
                  <a:latin typeface="Calibri" charset="0"/>
                  <a:ea typeface="宋体" charset="0"/>
                  <a:cs typeface="宋体" charset="0"/>
                </a:rPr>
                <a:t>Raw Data</a:t>
              </a:r>
              <a:endParaRPr lang="zh-CN" altLang="en-US" b="1" dirty="0">
                <a:solidFill>
                  <a:srgbClr val="000000"/>
                </a:solidFill>
                <a:latin typeface="Calibri" charset="0"/>
                <a:ea typeface="宋体" charset="0"/>
                <a:cs typeface="宋体" charset="0"/>
              </a:endParaRPr>
            </a:p>
          </p:txBody>
        </p:sp>
        <p:sp>
          <p:nvSpPr>
            <p:cNvPr id="21" name="TextBox 23"/>
            <p:cNvSpPr txBox="1">
              <a:spLocks noChangeArrowheads="1"/>
            </p:cNvSpPr>
            <p:nvPr/>
          </p:nvSpPr>
          <p:spPr bwMode="auto">
            <a:xfrm>
              <a:off x="179388" y="4570413"/>
              <a:ext cx="1872332" cy="4001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a:solidFill>
                    <a:schemeClr val="tx1"/>
                  </a:solidFill>
                  <a:latin typeface="Arial" charset="0"/>
                  <a:ea typeface="宋体"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altLang="zh-CN" sz="2000" b="1" dirty="0" smtClean="0">
                  <a:solidFill>
                    <a:srgbClr val="000000"/>
                  </a:solidFill>
                  <a:latin typeface="Calibri" charset="0"/>
                  <a:cs typeface="宋体" charset="0"/>
                </a:rPr>
                <a:t>1.Preprocessing</a:t>
              </a:r>
              <a:endParaRPr lang="zh-CN" altLang="en-US" sz="2000" b="1" dirty="0">
                <a:solidFill>
                  <a:srgbClr val="000000"/>
                </a:solidFill>
                <a:latin typeface="Calibri" charset="0"/>
                <a:cs typeface="宋体" charset="0"/>
              </a:endParaRPr>
            </a:p>
          </p:txBody>
        </p:sp>
        <p:sp>
          <p:nvSpPr>
            <p:cNvPr id="22" name="圆角矩形标注 21"/>
            <p:cNvSpPr/>
            <p:nvPr/>
          </p:nvSpPr>
          <p:spPr>
            <a:xfrm>
              <a:off x="2279650" y="2780928"/>
              <a:ext cx="1140222" cy="612775"/>
            </a:xfrm>
            <a:prstGeom prst="wedgeRoundRectCallout">
              <a:avLst>
                <a:gd name="adj1" fmla="val -20833"/>
                <a:gd name="adj2" fmla="val 72287"/>
                <a:gd name="adj3" fmla="val 16667"/>
              </a:avLst>
            </a:prstGeom>
          </p:spPr>
          <p:style>
            <a:lnRef idx="2">
              <a:schemeClr val="dk1"/>
            </a:lnRef>
            <a:fillRef idx="1">
              <a:schemeClr val="lt1"/>
            </a:fillRef>
            <a:effectRef idx="0">
              <a:schemeClr val="dk1"/>
            </a:effectRef>
            <a:fontRef idx="minor">
              <a:schemeClr val="dk1"/>
            </a:fontRef>
          </p:style>
          <p:txBody>
            <a:bodyPr anchor="ctr"/>
            <a:lstStyle/>
            <a:p>
              <a:pPr algn="ctr"/>
              <a:r>
                <a:rPr lang="en-US" altLang="zh-CN" b="1" dirty="0">
                  <a:solidFill>
                    <a:srgbClr val="000000"/>
                  </a:solidFill>
                  <a:latin typeface="Calibri" charset="0"/>
                  <a:ea typeface="宋体" charset="0"/>
                  <a:cs typeface="宋体" charset="0"/>
                </a:rPr>
                <a:t>Training Data</a:t>
              </a:r>
              <a:endParaRPr lang="zh-CN" altLang="en-US" b="1" dirty="0">
                <a:solidFill>
                  <a:srgbClr val="000000"/>
                </a:solidFill>
                <a:latin typeface="Calibri" charset="0"/>
                <a:ea typeface="宋体" charset="0"/>
                <a:cs typeface="宋体" charset="0"/>
              </a:endParaRPr>
            </a:p>
          </p:txBody>
        </p:sp>
        <p:sp>
          <p:nvSpPr>
            <p:cNvPr id="23" name="下箭头 22"/>
            <p:cNvSpPr>
              <a:spLocks noChangeArrowheads="1"/>
            </p:cNvSpPr>
            <p:nvPr/>
          </p:nvSpPr>
          <p:spPr bwMode="auto">
            <a:xfrm>
              <a:off x="6240463" y="4802188"/>
              <a:ext cx="358775" cy="576262"/>
            </a:xfrm>
            <a:prstGeom prst="downArrow">
              <a:avLst>
                <a:gd name="adj1" fmla="val 50000"/>
                <a:gd name="adj2" fmla="val 50000"/>
              </a:avLst>
            </a:prstGeom>
            <a:ln>
              <a:headEnd/>
              <a:tailEnd/>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solidFill>
                  <a:schemeClr val="lt1"/>
                </a:solidFill>
                <a:latin typeface="+mn-lt"/>
                <a:ea typeface="+mn-ea"/>
                <a:cs typeface="+mn-cs"/>
              </a:endParaRPr>
            </a:p>
          </p:txBody>
        </p:sp>
        <p:sp>
          <p:nvSpPr>
            <p:cNvPr id="24" name="右箭头 23"/>
            <p:cNvSpPr>
              <a:spLocks noChangeArrowheads="1"/>
            </p:cNvSpPr>
            <p:nvPr/>
          </p:nvSpPr>
          <p:spPr bwMode="auto">
            <a:xfrm>
              <a:off x="6888163" y="5753100"/>
              <a:ext cx="576262" cy="360363"/>
            </a:xfrm>
            <a:prstGeom prst="rightArrow">
              <a:avLst>
                <a:gd name="adj1" fmla="val 50000"/>
                <a:gd name="adj2" fmla="val 50002"/>
              </a:avLst>
            </a:prstGeom>
            <a:ln>
              <a:headEnd/>
              <a:tailEnd/>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solidFill>
                  <a:schemeClr val="lt1"/>
                </a:solidFill>
                <a:latin typeface="+mn-lt"/>
                <a:ea typeface="+mn-ea"/>
                <a:cs typeface="+mn-cs"/>
              </a:endParaRPr>
            </a:p>
          </p:txBody>
        </p:sp>
        <p:sp>
          <p:nvSpPr>
            <p:cNvPr id="25" name="椭圆形标注 24"/>
            <p:cNvSpPr>
              <a:spLocks noChangeArrowheads="1"/>
            </p:cNvSpPr>
            <p:nvPr/>
          </p:nvSpPr>
          <p:spPr bwMode="auto">
            <a:xfrm>
              <a:off x="3863975" y="2281238"/>
              <a:ext cx="1295400" cy="828675"/>
            </a:xfrm>
            <a:prstGeom prst="wedgeEllipseCallout">
              <a:avLst>
                <a:gd name="adj1" fmla="val -7259"/>
                <a:gd name="adj2" fmla="val 75477"/>
              </a:avLst>
            </a:prstGeom>
            <a:ln>
              <a:headEnd/>
              <a:tailEnd/>
            </a:ln>
          </p:spPr>
          <p:style>
            <a:lnRef idx="2">
              <a:schemeClr val="dk1"/>
            </a:lnRef>
            <a:fillRef idx="1">
              <a:schemeClr val="lt1"/>
            </a:fillRef>
            <a:effectRef idx="0">
              <a:schemeClr val="dk1"/>
            </a:effectRef>
            <a:fontRef idx="minor">
              <a:schemeClr val="dk1"/>
            </a:fontRef>
          </p:style>
          <p:txBody>
            <a:bodyPr anchor="ctr"/>
            <a:lstStyle/>
            <a:p>
              <a:pPr algn="ctr"/>
              <a:r>
                <a:rPr lang="en-US" altLang="zh-CN" b="1" dirty="0">
                  <a:solidFill>
                    <a:srgbClr val="000000"/>
                  </a:solidFill>
                  <a:latin typeface="Calibri" charset="0"/>
                  <a:cs typeface="宋体" charset="0"/>
                </a:rPr>
                <a:t>I’m a learner</a:t>
              </a:r>
              <a:endParaRPr lang="zh-CN" altLang="en-US" b="1" dirty="0">
                <a:solidFill>
                  <a:srgbClr val="000000"/>
                </a:solidFill>
                <a:latin typeface="Calibri" charset="0"/>
                <a:cs typeface="宋体" charset="0"/>
              </a:endParaRPr>
            </a:p>
          </p:txBody>
        </p:sp>
        <p:sp>
          <p:nvSpPr>
            <p:cNvPr id="26" name="圆角矩形标注 25"/>
            <p:cNvSpPr/>
            <p:nvPr/>
          </p:nvSpPr>
          <p:spPr>
            <a:xfrm>
              <a:off x="6888163" y="1556792"/>
              <a:ext cx="924197" cy="689521"/>
            </a:xfrm>
            <a:prstGeom prst="wedgeRoundRectCallout">
              <a:avLst>
                <a:gd name="adj1" fmla="val -60981"/>
                <a:gd name="adj2" fmla="val 74734"/>
                <a:gd name="adj3" fmla="val 16667"/>
              </a:avLst>
            </a:prstGeom>
          </p:spPr>
          <p:style>
            <a:lnRef idx="2">
              <a:schemeClr val="dk1"/>
            </a:lnRef>
            <a:fillRef idx="1">
              <a:schemeClr val="lt1"/>
            </a:fillRef>
            <a:effectRef idx="0">
              <a:schemeClr val="dk1"/>
            </a:effectRef>
            <a:fontRef idx="minor">
              <a:schemeClr val="dk1"/>
            </a:fontRef>
          </p:style>
          <p:txBody>
            <a:bodyPr anchor="ctr"/>
            <a:lstStyle/>
            <a:p>
              <a:pPr algn="ctr"/>
              <a:r>
                <a:rPr lang="en-US" altLang="zh-CN" b="1" dirty="0">
                  <a:solidFill>
                    <a:srgbClr val="000000"/>
                  </a:solidFill>
                  <a:latin typeface="Calibri" charset="0"/>
                  <a:ea typeface="宋体" charset="0"/>
                  <a:cs typeface="宋体" charset="0"/>
                </a:rPr>
                <a:t>Test </a:t>
              </a:r>
            </a:p>
            <a:p>
              <a:pPr algn="ctr"/>
              <a:r>
                <a:rPr lang="en-US" altLang="zh-CN" b="1" dirty="0">
                  <a:solidFill>
                    <a:srgbClr val="000000"/>
                  </a:solidFill>
                  <a:latin typeface="Calibri" charset="0"/>
                  <a:ea typeface="宋体" charset="0"/>
                  <a:cs typeface="宋体" charset="0"/>
                </a:rPr>
                <a:t>Data</a:t>
              </a:r>
              <a:endParaRPr lang="zh-CN" altLang="en-US" b="1" dirty="0">
                <a:solidFill>
                  <a:srgbClr val="000000"/>
                </a:solidFill>
                <a:latin typeface="Calibri" charset="0"/>
                <a:ea typeface="宋体" charset="0"/>
                <a:cs typeface="宋体" charset="0"/>
              </a:endParaRPr>
            </a:p>
          </p:txBody>
        </p:sp>
        <p:sp>
          <p:nvSpPr>
            <p:cNvPr id="27" name="TextBox 31"/>
            <p:cNvSpPr txBox="1">
              <a:spLocks noChangeArrowheads="1"/>
            </p:cNvSpPr>
            <p:nvPr/>
          </p:nvSpPr>
          <p:spPr bwMode="auto">
            <a:xfrm>
              <a:off x="6804248" y="2997200"/>
              <a:ext cx="1440829" cy="36933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en-US" altLang="zh-CN" b="1" dirty="0" smtClean="0">
                  <a:solidFill>
                    <a:srgbClr val="000000"/>
                  </a:solidFill>
                  <a:latin typeface="+mn-lt"/>
                  <a:ea typeface="+mn-ea"/>
                  <a:cs typeface="+mn-cs"/>
                </a:rPr>
                <a:t>3. Validation</a:t>
              </a:r>
              <a:endParaRPr lang="en-US" altLang="zh-CN" b="1" dirty="0">
                <a:solidFill>
                  <a:srgbClr val="000000"/>
                </a:solidFill>
                <a:latin typeface="+mn-lt"/>
                <a:ea typeface="+mn-ea"/>
                <a:cs typeface="+mn-cs"/>
              </a:endParaRPr>
            </a:p>
          </p:txBody>
        </p:sp>
        <p:sp>
          <p:nvSpPr>
            <p:cNvPr id="28" name="椭圆形标注 27"/>
            <p:cNvSpPr>
              <a:spLocks noChangeArrowheads="1"/>
            </p:cNvSpPr>
            <p:nvPr/>
          </p:nvSpPr>
          <p:spPr bwMode="auto">
            <a:xfrm>
              <a:off x="7164388" y="3644900"/>
              <a:ext cx="1152525" cy="792163"/>
            </a:xfrm>
            <a:prstGeom prst="wedgeEllipseCallout">
              <a:avLst>
                <a:gd name="adj1" fmla="val -68556"/>
                <a:gd name="adj2" fmla="val 15782"/>
              </a:avLst>
            </a:prstGeom>
            <a:ln>
              <a:headEnd/>
              <a:tailEnd/>
            </a:ln>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b="1" dirty="0">
                  <a:solidFill>
                    <a:srgbClr val="000000"/>
                  </a:solidFill>
                  <a:latin typeface="+mn-lt"/>
                  <a:ea typeface="+mn-ea"/>
                  <a:cs typeface="+mn-cs"/>
                </a:rPr>
                <a:t>Model</a:t>
              </a:r>
            </a:p>
          </p:txBody>
        </p:sp>
        <p:sp>
          <p:nvSpPr>
            <p:cNvPr id="29" name="圆角矩形标注 28"/>
            <p:cNvSpPr/>
            <p:nvPr/>
          </p:nvSpPr>
          <p:spPr>
            <a:xfrm>
              <a:off x="4356100" y="5373688"/>
              <a:ext cx="1223963" cy="792162"/>
            </a:xfrm>
            <a:prstGeom prst="wedgeRoundRectCallout">
              <a:avLst>
                <a:gd name="adj1" fmla="val 73147"/>
                <a:gd name="adj2" fmla="val 27786"/>
                <a:gd name="adj3" fmla="val 16667"/>
              </a:avLst>
            </a:prstGeom>
          </p:spPr>
          <p:style>
            <a:lnRef idx="2">
              <a:schemeClr val="dk1"/>
            </a:lnRef>
            <a:fillRef idx="1">
              <a:schemeClr val="lt1"/>
            </a:fillRef>
            <a:effectRef idx="0">
              <a:schemeClr val="dk1"/>
            </a:effectRef>
            <a:fontRef idx="minor">
              <a:schemeClr val="dk1"/>
            </a:fontRef>
          </p:style>
          <p:txBody>
            <a:bodyPr anchor="ctr"/>
            <a:lstStyle/>
            <a:p>
              <a:pPr algn="ctr"/>
              <a:r>
                <a:rPr lang="en-US" altLang="zh-CN" b="1" dirty="0">
                  <a:solidFill>
                    <a:srgbClr val="000000"/>
                  </a:solidFill>
                  <a:latin typeface="Calibri" charset="0"/>
                  <a:ea typeface="宋体" charset="0"/>
                  <a:cs typeface="宋体" charset="0"/>
                </a:rPr>
                <a:t>Unknown</a:t>
              </a:r>
            </a:p>
            <a:p>
              <a:pPr algn="ctr"/>
              <a:r>
                <a:rPr lang="en-US" altLang="zh-CN" b="1" dirty="0">
                  <a:solidFill>
                    <a:srgbClr val="000000"/>
                  </a:solidFill>
                  <a:latin typeface="Calibri" charset="0"/>
                  <a:ea typeface="宋体" charset="0"/>
                  <a:cs typeface="宋体" charset="0"/>
                </a:rPr>
                <a:t>Data</a:t>
              </a:r>
              <a:endParaRPr lang="zh-CN" altLang="en-US" b="1" dirty="0">
                <a:solidFill>
                  <a:srgbClr val="000000"/>
                </a:solidFill>
                <a:latin typeface="Calibri" charset="0"/>
                <a:ea typeface="宋体" charset="0"/>
                <a:cs typeface="宋体" charset="0"/>
              </a:endParaRPr>
            </a:p>
          </p:txBody>
        </p:sp>
        <p:sp>
          <p:nvSpPr>
            <p:cNvPr id="30" name="TextBox 37"/>
            <p:cNvSpPr txBox="1">
              <a:spLocks noChangeArrowheads="1"/>
            </p:cNvSpPr>
            <p:nvPr/>
          </p:nvSpPr>
          <p:spPr bwMode="auto">
            <a:xfrm>
              <a:off x="6732240" y="4941168"/>
              <a:ext cx="1606790" cy="4001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defRPr/>
              </a:pPr>
              <a:r>
                <a:rPr lang="en-US" altLang="zh-CN" sz="2000" b="1" dirty="0" smtClean="0">
                  <a:solidFill>
                    <a:schemeClr val="tx1"/>
                  </a:solidFill>
                  <a:latin typeface="+mn-lt"/>
                  <a:ea typeface="+mn-ea"/>
                  <a:cs typeface="+mn-cs"/>
                </a:rPr>
                <a:t>4. Predicting</a:t>
              </a:r>
              <a:endParaRPr lang="en-US" altLang="zh-CN" sz="2000" b="1" dirty="0">
                <a:solidFill>
                  <a:schemeClr val="tx1"/>
                </a:solidFill>
                <a:latin typeface="+mn-lt"/>
                <a:ea typeface="+mn-ea"/>
                <a:cs typeface="+mn-cs"/>
              </a:endParaRPr>
            </a:p>
          </p:txBody>
        </p:sp>
        <p:sp>
          <p:nvSpPr>
            <p:cNvPr id="33" name="TextBox 23"/>
            <p:cNvSpPr txBox="1">
              <a:spLocks noChangeArrowheads="1"/>
            </p:cNvSpPr>
            <p:nvPr/>
          </p:nvSpPr>
          <p:spPr bwMode="auto">
            <a:xfrm>
              <a:off x="3707617" y="4725144"/>
              <a:ext cx="1368850" cy="4001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lvl1pPr eaLnBrk="0" hangingPunct="0">
                <a:defRPr>
                  <a:solidFill>
                    <a:schemeClr val="tx1"/>
                  </a:solidFill>
                  <a:latin typeface="Arial" charset="0"/>
                  <a:ea typeface="宋体"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altLang="zh-CN" sz="2000" b="1" dirty="0" smtClean="0">
                  <a:solidFill>
                    <a:srgbClr val="000000"/>
                  </a:solidFill>
                  <a:latin typeface="Calibri" charset="0"/>
                  <a:cs typeface="宋体" charset="0"/>
                </a:rPr>
                <a:t>2. Training</a:t>
              </a:r>
            </a:p>
          </p:txBody>
        </p:sp>
      </p:grpSp>
    </p:spTree>
    <p:extLst>
      <p:ext uri="{BB962C8B-B14F-4D97-AF65-F5344CB8AC3E}">
        <p14:creationId xmlns:p14="http://schemas.microsoft.com/office/powerpoint/2010/main" val="374135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a:t>L</a:t>
            </a:r>
            <a:r>
              <a:rPr lang="en-US" altLang="zh-CN" dirty="0" smtClean="0"/>
              <a:t>earning process (cont.)</a:t>
            </a:r>
            <a:endParaRPr lang="en-US" dirty="0"/>
          </a:p>
        </p:txBody>
      </p:sp>
      <p:sp>
        <p:nvSpPr>
          <p:cNvPr id="3" name="Inhaltsplatzhalter 2"/>
          <p:cNvSpPr>
            <a:spLocks noGrp="1"/>
          </p:cNvSpPr>
          <p:nvPr>
            <p:ph idx="1"/>
          </p:nvPr>
        </p:nvSpPr>
        <p:spPr>
          <a:xfrm>
            <a:off x="457200" y="1600200"/>
            <a:ext cx="8229600" cy="4997152"/>
          </a:xfrm>
        </p:spPr>
        <p:txBody>
          <a:bodyPr anchor="t">
            <a:normAutofit fontScale="92500" lnSpcReduction="20000"/>
          </a:bodyPr>
          <a:lstStyle/>
          <a:p>
            <a:r>
              <a:rPr lang="de-DE" sz="3000" dirty="0" err="1" smtClean="0"/>
              <a:t>Preprocessing</a:t>
            </a:r>
            <a:endParaRPr lang="de-DE" sz="3000" dirty="0" smtClean="0"/>
          </a:p>
          <a:p>
            <a:pPr lvl="1"/>
            <a:r>
              <a:rPr lang="de-DE" sz="2600" dirty="0" err="1" smtClean="0"/>
              <a:t>Raw</a:t>
            </a:r>
            <a:r>
              <a:rPr lang="de-DE" sz="2600" dirty="0" smtClean="0"/>
              <a:t> </a:t>
            </a:r>
            <a:r>
              <a:rPr lang="de-DE" sz="2600" dirty="0" err="1" smtClean="0"/>
              <a:t>data</a:t>
            </a:r>
            <a:r>
              <a:rPr lang="de-DE" sz="2600" dirty="0" smtClean="0"/>
              <a:t> </a:t>
            </a:r>
            <a:r>
              <a:rPr lang="de-DE" sz="2600" dirty="0" err="1" smtClean="0"/>
              <a:t>collected</a:t>
            </a:r>
            <a:r>
              <a:rPr lang="de-DE" sz="2600" dirty="0" smtClean="0"/>
              <a:t> </a:t>
            </a:r>
            <a:r>
              <a:rPr lang="de-DE" sz="2600" dirty="0" err="1" smtClean="0"/>
              <a:t>from</a:t>
            </a:r>
            <a:r>
              <a:rPr lang="de-DE" sz="2600" dirty="0" smtClean="0"/>
              <a:t> a </a:t>
            </a:r>
            <a:r>
              <a:rPr lang="de-DE" sz="2600" dirty="0" err="1" smtClean="0"/>
              <a:t>system</a:t>
            </a:r>
            <a:r>
              <a:rPr lang="de-DE" sz="2600" dirty="0" smtClean="0"/>
              <a:t> </a:t>
            </a:r>
            <a:r>
              <a:rPr lang="de-DE" sz="2600" dirty="0" err="1" smtClean="0"/>
              <a:t>process</a:t>
            </a:r>
            <a:r>
              <a:rPr lang="de-DE" sz="2600" dirty="0" smtClean="0"/>
              <a:t> </a:t>
            </a:r>
            <a:r>
              <a:rPr lang="de-DE" sz="2600" dirty="0" err="1" smtClean="0"/>
              <a:t>usually</a:t>
            </a:r>
            <a:r>
              <a:rPr lang="de-DE" sz="2600" dirty="0" smtClean="0"/>
              <a:t> </a:t>
            </a:r>
            <a:r>
              <a:rPr lang="de-DE" sz="2600" dirty="0" err="1" smtClean="0"/>
              <a:t>can</a:t>
            </a:r>
            <a:r>
              <a:rPr lang="de-DE" sz="2600" dirty="0" smtClean="0"/>
              <a:t> not </a:t>
            </a:r>
            <a:r>
              <a:rPr lang="de-DE" sz="2600" dirty="0" err="1" smtClean="0"/>
              <a:t>feed</a:t>
            </a:r>
            <a:r>
              <a:rPr lang="de-DE" sz="2600" dirty="0" smtClean="0"/>
              <a:t> </a:t>
            </a:r>
            <a:r>
              <a:rPr lang="de-DE" sz="2600" dirty="0" err="1" smtClean="0"/>
              <a:t>into</a:t>
            </a:r>
            <a:r>
              <a:rPr lang="de-DE" sz="2600" dirty="0" smtClean="0"/>
              <a:t> a </a:t>
            </a:r>
            <a:r>
              <a:rPr lang="de-DE" sz="2600" dirty="0" err="1" smtClean="0"/>
              <a:t>machine</a:t>
            </a:r>
            <a:r>
              <a:rPr lang="de-DE" sz="2600" dirty="0" smtClean="0"/>
              <a:t> </a:t>
            </a:r>
            <a:r>
              <a:rPr lang="de-DE" sz="2600" dirty="0" err="1" smtClean="0"/>
              <a:t>learning</a:t>
            </a:r>
            <a:r>
              <a:rPr lang="de-DE" sz="2600" dirty="0" smtClean="0"/>
              <a:t> </a:t>
            </a:r>
            <a:r>
              <a:rPr lang="de-DE" sz="2600" dirty="0" err="1" smtClean="0"/>
              <a:t>algorithm</a:t>
            </a:r>
            <a:endParaRPr lang="de-DE" sz="2600" dirty="0" smtClean="0"/>
          </a:p>
          <a:p>
            <a:pPr lvl="1"/>
            <a:r>
              <a:rPr lang="de-DE" sz="2600" dirty="0" smtClean="0"/>
              <a:t>Need </a:t>
            </a:r>
            <a:r>
              <a:rPr lang="de-DE" sz="2600" dirty="0" err="1" smtClean="0"/>
              <a:t>to</a:t>
            </a:r>
            <a:r>
              <a:rPr lang="de-DE" sz="2600" dirty="0" smtClean="0"/>
              <a:t> </a:t>
            </a:r>
            <a:r>
              <a:rPr lang="de-DE" sz="2600" dirty="0" err="1" smtClean="0"/>
              <a:t>vectorize</a:t>
            </a:r>
            <a:r>
              <a:rPr lang="de-DE" sz="2600" dirty="0" smtClean="0"/>
              <a:t> </a:t>
            </a:r>
            <a:r>
              <a:rPr lang="de-DE" sz="2600" dirty="0" err="1" smtClean="0"/>
              <a:t>it</a:t>
            </a:r>
            <a:r>
              <a:rPr lang="de-DE" sz="2600" dirty="0" smtClean="0"/>
              <a:t> </a:t>
            </a:r>
            <a:r>
              <a:rPr lang="de-DE" sz="2600" dirty="0" err="1" smtClean="0"/>
              <a:t>by</a:t>
            </a:r>
            <a:r>
              <a:rPr lang="de-DE" sz="2600" dirty="0" smtClean="0"/>
              <a:t> </a:t>
            </a:r>
            <a:r>
              <a:rPr lang="de-DE" sz="2600" dirty="0" err="1" smtClean="0"/>
              <a:t>feature</a:t>
            </a:r>
            <a:r>
              <a:rPr lang="de-DE" sz="2600" dirty="0" smtClean="0"/>
              <a:t> </a:t>
            </a:r>
            <a:r>
              <a:rPr lang="de-DE" sz="2600" dirty="0" err="1" smtClean="0"/>
              <a:t>extraction</a:t>
            </a:r>
            <a:endParaRPr lang="de-DE" sz="2600" dirty="0" smtClean="0"/>
          </a:p>
          <a:p>
            <a:r>
              <a:rPr lang="de-DE" sz="3000" dirty="0" smtClean="0"/>
              <a:t>Training</a:t>
            </a:r>
          </a:p>
          <a:p>
            <a:pPr lvl="1"/>
            <a:r>
              <a:rPr lang="de-DE" sz="2600" dirty="0" smtClean="0"/>
              <a:t>Fit </a:t>
            </a:r>
            <a:r>
              <a:rPr lang="de-DE" sz="2600" dirty="0" err="1" smtClean="0"/>
              <a:t>the</a:t>
            </a:r>
            <a:r>
              <a:rPr lang="de-DE" sz="2600" dirty="0" smtClean="0"/>
              <a:t> </a:t>
            </a:r>
            <a:r>
              <a:rPr lang="de-DE" sz="2600" dirty="0" err="1" smtClean="0"/>
              <a:t>data</a:t>
            </a:r>
            <a:r>
              <a:rPr lang="de-DE" sz="2600" dirty="0" smtClean="0"/>
              <a:t> </a:t>
            </a:r>
            <a:r>
              <a:rPr lang="de-DE" sz="2600" dirty="0" err="1" smtClean="0"/>
              <a:t>into</a:t>
            </a:r>
            <a:r>
              <a:rPr lang="de-DE" sz="2600" dirty="0" smtClean="0"/>
              <a:t> a </a:t>
            </a:r>
            <a:r>
              <a:rPr lang="de-DE" sz="2600" dirty="0" err="1" smtClean="0"/>
              <a:t>learning</a:t>
            </a:r>
            <a:r>
              <a:rPr lang="de-DE" sz="2600" dirty="0" smtClean="0"/>
              <a:t> </a:t>
            </a:r>
            <a:r>
              <a:rPr lang="de-DE" sz="2600" dirty="0" err="1" smtClean="0"/>
              <a:t>model</a:t>
            </a:r>
            <a:r>
              <a:rPr lang="de-DE" sz="2600" dirty="0" smtClean="0"/>
              <a:t> </a:t>
            </a:r>
            <a:r>
              <a:rPr lang="de-DE" sz="2600" dirty="0" err="1" smtClean="0"/>
              <a:t>by</a:t>
            </a:r>
            <a:r>
              <a:rPr lang="de-DE" sz="2600" dirty="0" smtClean="0"/>
              <a:t> </a:t>
            </a:r>
            <a:r>
              <a:rPr lang="de-DE" sz="2600" dirty="0" err="1" smtClean="0"/>
              <a:t>applying</a:t>
            </a:r>
            <a:r>
              <a:rPr lang="de-DE" sz="2600" dirty="0" smtClean="0"/>
              <a:t> </a:t>
            </a:r>
            <a:r>
              <a:rPr lang="de-DE" sz="2600" dirty="0" err="1" smtClean="0"/>
              <a:t>various</a:t>
            </a:r>
            <a:r>
              <a:rPr lang="de-DE" sz="2600" dirty="0" smtClean="0"/>
              <a:t> </a:t>
            </a:r>
            <a:r>
              <a:rPr lang="de-DE" sz="2600" dirty="0" err="1" smtClean="0"/>
              <a:t>machine</a:t>
            </a:r>
            <a:r>
              <a:rPr lang="de-DE" sz="2600" dirty="0" smtClean="0"/>
              <a:t> </a:t>
            </a:r>
            <a:r>
              <a:rPr lang="de-DE" sz="2600" dirty="0" err="1" smtClean="0"/>
              <a:t>learning</a:t>
            </a:r>
            <a:r>
              <a:rPr lang="de-DE" sz="2600" dirty="0" smtClean="0"/>
              <a:t> </a:t>
            </a:r>
            <a:r>
              <a:rPr lang="de-DE" sz="2600" dirty="0" err="1" smtClean="0"/>
              <a:t>algorithms</a:t>
            </a:r>
            <a:endParaRPr lang="de-DE" sz="2600" dirty="0" smtClean="0"/>
          </a:p>
          <a:p>
            <a:r>
              <a:rPr lang="de-DE" sz="3000" dirty="0" smtClean="0"/>
              <a:t>Validation</a:t>
            </a:r>
          </a:p>
          <a:p>
            <a:pPr lvl="1"/>
            <a:r>
              <a:rPr lang="de-DE" sz="2600" dirty="0" smtClean="0"/>
              <a:t>A </a:t>
            </a:r>
            <a:r>
              <a:rPr lang="de-DE" sz="2600" dirty="0" err="1" smtClean="0"/>
              <a:t>process</a:t>
            </a:r>
            <a:r>
              <a:rPr lang="de-DE" sz="2600" dirty="0" smtClean="0"/>
              <a:t> </a:t>
            </a:r>
            <a:r>
              <a:rPr lang="de-DE" sz="2600" dirty="0" err="1" smtClean="0"/>
              <a:t>of</a:t>
            </a:r>
            <a:r>
              <a:rPr lang="de-DE" sz="2600" dirty="0" smtClean="0"/>
              <a:t> </a:t>
            </a:r>
            <a:r>
              <a:rPr lang="de-DE" sz="2600" dirty="0" err="1" smtClean="0"/>
              <a:t>validation</a:t>
            </a:r>
            <a:r>
              <a:rPr lang="de-DE" sz="2600" dirty="0" smtClean="0"/>
              <a:t> </a:t>
            </a:r>
            <a:r>
              <a:rPr lang="de-DE" sz="2600" dirty="0" err="1" smtClean="0"/>
              <a:t>using</a:t>
            </a:r>
            <a:r>
              <a:rPr lang="de-DE" sz="2600" dirty="0" smtClean="0"/>
              <a:t> </a:t>
            </a:r>
            <a:r>
              <a:rPr lang="de-DE" sz="2600" dirty="0" err="1" smtClean="0"/>
              <a:t>test</a:t>
            </a:r>
            <a:r>
              <a:rPr lang="de-DE" sz="2600" dirty="0" smtClean="0"/>
              <a:t> </a:t>
            </a:r>
            <a:r>
              <a:rPr lang="de-DE" sz="2600" dirty="0" err="1" smtClean="0"/>
              <a:t>data</a:t>
            </a:r>
            <a:r>
              <a:rPr lang="de-DE" sz="2600" dirty="0" smtClean="0"/>
              <a:t> </a:t>
            </a:r>
            <a:r>
              <a:rPr lang="de-DE" sz="2600" dirty="0" err="1" smtClean="0"/>
              <a:t>set</a:t>
            </a:r>
            <a:r>
              <a:rPr lang="de-DE" sz="2600" dirty="0" smtClean="0"/>
              <a:t> </a:t>
            </a:r>
            <a:r>
              <a:rPr lang="de-DE" sz="2600" dirty="0" err="1" smtClean="0"/>
              <a:t>is</a:t>
            </a:r>
            <a:r>
              <a:rPr lang="de-DE" sz="2600" dirty="0" smtClean="0"/>
              <a:t> </a:t>
            </a:r>
            <a:r>
              <a:rPr lang="de-DE" sz="2600" dirty="0" err="1" smtClean="0"/>
              <a:t>needed</a:t>
            </a:r>
            <a:r>
              <a:rPr lang="de-DE" sz="2600" dirty="0" smtClean="0"/>
              <a:t> </a:t>
            </a:r>
            <a:r>
              <a:rPr lang="de-DE" sz="2600" dirty="0" err="1" smtClean="0"/>
              <a:t>for</a:t>
            </a:r>
            <a:r>
              <a:rPr lang="de-DE" sz="2600" dirty="0" smtClean="0"/>
              <a:t> </a:t>
            </a:r>
            <a:r>
              <a:rPr lang="de-DE" sz="2600" dirty="0" err="1" smtClean="0"/>
              <a:t>refinement</a:t>
            </a:r>
            <a:r>
              <a:rPr lang="de-DE" sz="2600" dirty="0" smtClean="0"/>
              <a:t> </a:t>
            </a:r>
            <a:r>
              <a:rPr lang="de-DE" sz="2600" dirty="0" err="1" smtClean="0"/>
              <a:t>of</a:t>
            </a:r>
            <a:r>
              <a:rPr lang="de-DE" sz="2600" dirty="0" smtClean="0"/>
              <a:t> </a:t>
            </a:r>
            <a:r>
              <a:rPr lang="de-DE" sz="2600" dirty="0" err="1" smtClean="0"/>
              <a:t>the</a:t>
            </a:r>
            <a:r>
              <a:rPr lang="de-DE" sz="2600" dirty="0" smtClean="0"/>
              <a:t> </a:t>
            </a:r>
            <a:r>
              <a:rPr lang="de-DE" sz="2600" dirty="0" err="1" smtClean="0"/>
              <a:t>learned</a:t>
            </a:r>
            <a:r>
              <a:rPr lang="de-DE" sz="2600" dirty="0" smtClean="0"/>
              <a:t> </a:t>
            </a:r>
            <a:r>
              <a:rPr lang="de-DE" sz="2600" dirty="0" err="1" smtClean="0"/>
              <a:t>model</a:t>
            </a:r>
            <a:endParaRPr lang="de-DE" sz="2600" dirty="0" smtClean="0"/>
          </a:p>
          <a:p>
            <a:r>
              <a:rPr lang="de-DE" sz="3000" dirty="0" err="1" smtClean="0"/>
              <a:t>Predicting</a:t>
            </a:r>
            <a:endParaRPr lang="de-DE" sz="3000" dirty="0" smtClean="0"/>
          </a:p>
          <a:p>
            <a:pPr lvl="1"/>
            <a:r>
              <a:rPr lang="de-DE" sz="2600" dirty="0" err="1" smtClean="0"/>
              <a:t>Refined</a:t>
            </a:r>
            <a:r>
              <a:rPr lang="de-DE" sz="2600" dirty="0" smtClean="0"/>
              <a:t> </a:t>
            </a:r>
            <a:r>
              <a:rPr lang="de-DE" sz="2600" dirty="0" err="1" smtClean="0"/>
              <a:t>model</a:t>
            </a:r>
            <a:r>
              <a:rPr lang="de-DE" sz="2600" dirty="0" smtClean="0"/>
              <a:t> </a:t>
            </a:r>
            <a:r>
              <a:rPr lang="de-DE" sz="2600" dirty="0" err="1" smtClean="0"/>
              <a:t>can</a:t>
            </a:r>
            <a:r>
              <a:rPr lang="de-DE" sz="2600" dirty="0" smtClean="0"/>
              <a:t> </a:t>
            </a:r>
            <a:r>
              <a:rPr lang="de-DE" sz="2600" dirty="0" err="1" smtClean="0"/>
              <a:t>be</a:t>
            </a:r>
            <a:r>
              <a:rPr lang="de-DE" sz="2600" dirty="0" smtClean="0"/>
              <a:t> </a:t>
            </a:r>
            <a:r>
              <a:rPr lang="de-DE" sz="2600" dirty="0" err="1" smtClean="0"/>
              <a:t>used</a:t>
            </a:r>
            <a:r>
              <a:rPr lang="de-DE" sz="2600" dirty="0" smtClean="0"/>
              <a:t> </a:t>
            </a:r>
            <a:r>
              <a:rPr lang="de-DE" sz="2600" dirty="0" err="1" smtClean="0"/>
              <a:t>for</a:t>
            </a:r>
            <a:r>
              <a:rPr lang="de-DE" sz="2600" dirty="0" smtClean="0"/>
              <a:t> different </a:t>
            </a:r>
            <a:r>
              <a:rPr lang="de-DE" sz="2600" dirty="0" err="1" smtClean="0"/>
              <a:t>tasks</a:t>
            </a:r>
            <a:r>
              <a:rPr lang="de-DE" sz="2600" dirty="0" smtClean="0"/>
              <a:t>, </a:t>
            </a:r>
            <a:r>
              <a:rPr lang="de-DE" sz="2600" dirty="0" err="1" smtClean="0"/>
              <a:t>like</a:t>
            </a:r>
            <a:r>
              <a:rPr lang="de-DE" sz="2600" dirty="0" smtClean="0"/>
              <a:t> </a:t>
            </a:r>
            <a:r>
              <a:rPr lang="de-DE" sz="2600" dirty="0" err="1" smtClean="0"/>
              <a:t>prediction</a:t>
            </a:r>
            <a:r>
              <a:rPr lang="de-DE" sz="2600" dirty="0" smtClean="0"/>
              <a:t>, </a:t>
            </a:r>
            <a:r>
              <a:rPr lang="de-DE" sz="2600" dirty="0" err="1" smtClean="0"/>
              <a:t>classification</a:t>
            </a:r>
            <a:r>
              <a:rPr lang="de-DE" sz="2600" dirty="0" smtClean="0"/>
              <a:t>, </a:t>
            </a:r>
            <a:r>
              <a:rPr lang="de-DE" sz="2600" dirty="0" err="1" smtClean="0"/>
              <a:t>clustering</a:t>
            </a:r>
            <a:endParaRPr lang="de-DE" sz="2600" dirty="0" smtClean="0"/>
          </a:p>
          <a:p>
            <a:pPr lvl="1"/>
            <a:endParaRPr lang="de-DE" dirty="0" smtClean="0"/>
          </a:p>
        </p:txBody>
      </p:sp>
    </p:spTree>
    <p:extLst>
      <p:ext uri="{BB962C8B-B14F-4D97-AF65-F5344CB8AC3E}">
        <p14:creationId xmlns:p14="http://schemas.microsoft.com/office/powerpoint/2010/main" val="4161288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Anomaly detection</a:t>
            </a:r>
            <a:endParaRPr lang="en-US" dirty="0"/>
          </a:p>
        </p:txBody>
      </p:sp>
      <p:sp>
        <p:nvSpPr>
          <p:cNvPr id="3" name="Inhaltsplatzhalter 2"/>
          <p:cNvSpPr>
            <a:spLocks noGrp="1"/>
          </p:cNvSpPr>
          <p:nvPr>
            <p:ph idx="1"/>
          </p:nvPr>
        </p:nvSpPr>
        <p:spPr>
          <a:xfrm>
            <a:off x="457200" y="1600200"/>
            <a:ext cx="8229600" cy="4997152"/>
          </a:xfrm>
        </p:spPr>
        <p:txBody>
          <a:bodyPr anchor="t">
            <a:normAutofit lnSpcReduction="10000"/>
          </a:bodyPr>
          <a:lstStyle/>
          <a:p>
            <a:r>
              <a:rPr lang="de-DE" dirty="0" smtClean="0"/>
              <a:t>Definition</a:t>
            </a:r>
          </a:p>
          <a:p>
            <a:pPr lvl="1"/>
            <a:r>
              <a:rPr lang="de-DE" dirty="0" err="1" smtClean="0"/>
              <a:t>Anomalies</a:t>
            </a:r>
            <a:r>
              <a:rPr lang="de-DE" dirty="0"/>
              <a:t> </a:t>
            </a:r>
            <a:r>
              <a:rPr lang="de-DE" dirty="0" smtClean="0"/>
              <a:t>(</a:t>
            </a:r>
            <a:r>
              <a:rPr lang="de-DE" dirty="0" err="1" smtClean="0"/>
              <a:t>outliers</a:t>
            </a:r>
            <a:r>
              <a:rPr lang="de-DE" dirty="0" smtClean="0"/>
              <a:t>) </a:t>
            </a:r>
            <a:r>
              <a:rPr lang="de-DE" dirty="0" err="1" smtClean="0"/>
              <a:t>are</a:t>
            </a:r>
            <a:r>
              <a:rPr lang="de-DE" dirty="0" smtClean="0"/>
              <a:t> </a:t>
            </a:r>
            <a:r>
              <a:rPr lang="de-DE" dirty="0" err="1" smtClean="0"/>
              <a:t>those</a:t>
            </a:r>
            <a:r>
              <a:rPr lang="de-DE" dirty="0" smtClean="0"/>
              <a:t> </a:t>
            </a:r>
            <a:r>
              <a:rPr lang="de-DE" dirty="0" err="1" smtClean="0"/>
              <a:t>patterns</a:t>
            </a:r>
            <a:r>
              <a:rPr lang="de-DE" dirty="0" smtClean="0"/>
              <a:t> in </a:t>
            </a:r>
            <a:r>
              <a:rPr lang="de-DE" dirty="0" err="1" smtClean="0"/>
              <a:t>data</a:t>
            </a:r>
            <a:r>
              <a:rPr lang="de-DE" dirty="0" smtClean="0"/>
              <a:t> </a:t>
            </a:r>
            <a:r>
              <a:rPr lang="de-DE" dirty="0" err="1" smtClean="0"/>
              <a:t>which</a:t>
            </a:r>
            <a:r>
              <a:rPr lang="de-DE" dirty="0" smtClean="0"/>
              <a:t> do not </a:t>
            </a:r>
            <a:r>
              <a:rPr lang="de-DE" dirty="0" err="1" smtClean="0"/>
              <a:t>conform</a:t>
            </a:r>
            <a:r>
              <a:rPr lang="de-DE" dirty="0" smtClean="0"/>
              <a:t> </a:t>
            </a:r>
            <a:r>
              <a:rPr lang="de-DE" dirty="0" err="1" smtClean="0"/>
              <a:t>to</a:t>
            </a:r>
            <a:r>
              <a:rPr lang="de-DE" dirty="0" smtClean="0"/>
              <a:t> </a:t>
            </a:r>
            <a:r>
              <a:rPr lang="de-DE" dirty="0" err="1" smtClean="0"/>
              <a:t>their</a:t>
            </a:r>
            <a:r>
              <a:rPr lang="de-DE" dirty="0" smtClean="0"/>
              <a:t> </a:t>
            </a:r>
            <a:r>
              <a:rPr lang="de-DE" dirty="0" err="1" smtClean="0"/>
              <a:t>expected</a:t>
            </a:r>
            <a:r>
              <a:rPr lang="de-DE" dirty="0" smtClean="0"/>
              <a:t> </a:t>
            </a:r>
            <a:r>
              <a:rPr lang="de-DE" dirty="0" err="1" smtClean="0"/>
              <a:t>behavior</a:t>
            </a:r>
            <a:r>
              <a:rPr lang="de-DE" dirty="0" smtClean="0"/>
              <a:t>.</a:t>
            </a:r>
          </a:p>
          <a:p>
            <a:r>
              <a:rPr lang="de-DE" dirty="0" err="1" smtClean="0"/>
              <a:t>Objective</a:t>
            </a:r>
            <a:endParaRPr lang="de-DE" dirty="0" smtClean="0"/>
          </a:p>
          <a:p>
            <a:pPr lvl="1"/>
            <a:r>
              <a:rPr lang="de-DE" dirty="0" err="1" smtClean="0"/>
              <a:t>Finding</a:t>
            </a:r>
            <a:r>
              <a:rPr lang="de-DE" dirty="0" smtClean="0"/>
              <a:t> </a:t>
            </a:r>
            <a:r>
              <a:rPr lang="de-DE" dirty="0" err="1" smtClean="0"/>
              <a:t>anomalies</a:t>
            </a:r>
            <a:r>
              <a:rPr lang="de-DE" dirty="0" smtClean="0"/>
              <a:t> </a:t>
            </a:r>
            <a:r>
              <a:rPr lang="de-DE" dirty="0" err="1" smtClean="0"/>
              <a:t>automatically</a:t>
            </a:r>
            <a:endParaRPr lang="de-DE" dirty="0" smtClean="0"/>
          </a:p>
          <a:p>
            <a:r>
              <a:rPr lang="de-DE" dirty="0" err="1" smtClean="0"/>
              <a:t>Applications</a:t>
            </a:r>
            <a:endParaRPr lang="de-DE" dirty="0" smtClean="0"/>
          </a:p>
          <a:p>
            <a:pPr lvl="1"/>
            <a:r>
              <a:rPr lang="de-DE" dirty="0" err="1" smtClean="0"/>
              <a:t>Fraud</a:t>
            </a:r>
            <a:r>
              <a:rPr lang="de-DE" dirty="0" smtClean="0"/>
              <a:t> </a:t>
            </a:r>
            <a:r>
              <a:rPr lang="de-DE" dirty="0" err="1" smtClean="0"/>
              <a:t>detection</a:t>
            </a:r>
            <a:r>
              <a:rPr lang="de-DE" dirty="0" smtClean="0"/>
              <a:t> (</a:t>
            </a:r>
            <a:r>
              <a:rPr lang="de-DE" dirty="0" err="1" smtClean="0"/>
              <a:t>credit</a:t>
            </a:r>
            <a:r>
              <a:rPr lang="de-DE" dirty="0" smtClean="0"/>
              <a:t> </a:t>
            </a:r>
            <a:r>
              <a:rPr lang="de-DE" dirty="0" err="1" smtClean="0"/>
              <a:t>cards</a:t>
            </a:r>
            <a:r>
              <a:rPr lang="de-DE" dirty="0" smtClean="0"/>
              <a:t>, </a:t>
            </a:r>
            <a:r>
              <a:rPr lang="de-DE" dirty="0" err="1" smtClean="0"/>
              <a:t>insurane</a:t>
            </a:r>
            <a:r>
              <a:rPr lang="de-DE" dirty="0" smtClean="0"/>
              <a:t> </a:t>
            </a:r>
            <a:r>
              <a:rPr lang="de-DE" dirty="0" err="1" smtClean="0"/>
              <a:t>cares</a:t>
            </a:r>
            <a:r>
              <a:rPr lang="de-DE" dirty="0" smtClean="0"/>
              <a:t>)</a:t>
            </a:r>
            <a:endParaRPr lang="de-DE" dirty="0"/>
          </a:p>
          <a:p>
            <a:pPr lvl="1"/>
            <a:r>
              <a:rPr lang="de-DE" dirty="0"/>
              <a:t>I</a:t>
            </a:r>
            <a:r>
              <a:rPr lang="de-DE" dirty="0" smtClean="0"/>
              <a:t>ntrusion </a:t>
            </a:r>
            <a:r>
              <a:rPr lang="de-DE" dirty="0" err="1" smtClean="0"/>
              <a:t>detection</a:t>
            </a:r>
            <a:r>
              <a:rPr lang="de-DE" dirty="0"/>
              <a:t> </a:t>
            </a:r>
            <a:r>
              <a:rPr lang="de-DE" dirty="0" smtClean="0"/>
              <a:t>(host-</a:t>
            </a:r>
            <a:r>
              <a:rPr lang="de-DE" dirty="0" err="1" smtClean="0"/>
              <a:t>based</a:t>
            </a:r>
            <a:r>
              <a:rPr lang="de-DE" dirty="0" smtClean="0"/>
              <a:t>, </a:t>
            </a:r>
            <a:r>
              <a:rPr lang="de-DE" dirty="0" err="1" smtClean="0"/>
              <a:t>network</a:t>
            </a:r>
            <a:r>
              <a:rPr lang="de-DE" dirty="0" smtClean="0"/>
              <a:t>)</a:t>
            </a:r>
          </a:p>
          <a:p>
            <a:pPr lvl="1"/>
            <a:r>
              <a:rPr lang="de-DE" dirty="0" smtClean="0"/>
              <a:t>Sensor </a:t>
            </a:r>
            <a:r>
              <a:rPr lang="de-DE" dirty="0" err="1" smtClean="0"/>
              <a:t>networks</a:t>
            </a:r>
            <a:endParaRPr lang="de-DE" dirty="0" smtClean="0"/>
          </a:p>
          <a:p>
            <a:pPr lvl="1"/>
            <a:r>
              <a:rPr lang="de-DE" dirty="0" err="1" smtClean="0"/>
              <a:t>There</a:t>
            </a:r>
            <a:r>
              <a:rPr lang="de-DE" dirty="0" smtClean="0"/>
              <a:t> </a:t>
            </a:r>
            <a:r>
              <a:rPr lang="de-DE" dirty="0" err="1" smtClean="0"/>
              <a:t>are</a:t>
            </a:r>
            <a:r>
              <a:rPr lang="de-DE" dirty="0" smtClean="0"/>
              <a:t> </a:t>
            </a:r>
            <a:r>
              <a:rPr lang="de-DE" dirty="0" err="1" smtClean="0"/>
              <a:t>many</a:t>
            </a:r>
            <a:r>
              <a:rPr lang="de-DE" dirty="0" smtClean="0"/>
              <a:t>!</a:t>
            </a:r>
          </a:p>
          <a:p>
            <a:endParaRPr lang="de-DE" dirty="0" smtClean="0"/>
          </a:p>
          <a:p>
            <a:endParaRPr lang="de-DE" dirty="0" smtClean="0"/>
          </a:p>
          <a:p>
            <a:endParaRPr lang="de-DE" sz="2600" dirty="0" smtClean="0"/>
          </a:p>
          <a:p>
            <a:endParaRPr lang="de-DE" sz="2600" dirty="0" smtClean="0"/>
          </a:p>
        </p:txBody>
      </p:sp>
    </p:spTree>
    <p:extLst>
      <p:ext uri="{BB962C8B-B14F-4D97-AF65-F5344CB8AC3E}">
        <p14:creationId xmlns:p14="http://schemas.microsoft.com/office/powerpoint/2010/main" val="1807192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Anomaly detection Techniques</a:t>
            </a:r>
            <a:endParaRPr lang="en-US" dirty="0"/>
          </a:p>
        </p:txBody>
      </p:sp>
      <p:sp>
        <p:nvSpPr>
          <p:cNvPr id="3" name="Inhaltsplatzhalter 2"/>
          <p:cNvSpPr>
            <a:spLocks noGrp="1"/>
          </p:cNvSpPr>
          <p:nvPr>
            <p:ph idx="1"/>
          </p:nvPr>
        </p:nvSpPr>
        <p:spPr>
          <a:xfrm>
            <a:off x="457200" y="1600200"/>
            <a:ext cx="8229600" cy="4997152"/>
          </a:xfrm>
        </p:spPr>
        <p:txBody>
          <a:bodyPr anchor="t">
            <a:normAutofit fontScale="85000" lnSpcReduction="20000"/>
          </a:bodyPr>
          <a:lstStyle/>
          <a:p>
            <a:r>
              <a:rPr lang="de-DE" dirty="0" err="1" smtClean="0"/>
              <a:t>Classification</a:t>
            </a:r>
            <a:r>
              <a:rPr lang="de-DE" dirty="0" smtClean="0"/>
              <a:t> </a:t>
            </a:r>
            <a:r>
              <a:rPr lang="de-DE" dirty="0" err="1" smtClean="0"/>
              <a:t>based</a:t>
            </a:r>
            <a:endParaRPr lang="de-DE" dirty="0" smtClean="0"/>
          </a:p>
          <a:p>
            <a:pPr lvl="1"/>
            <a:r>
              <a:rPr lang="de-DE" dirty="0" err="1" smtClean="0"/>
              <a:t>Neural</a:t>
            </a:r>
            <a:r>
              <a:rPr lang="de-DE" dirty="0" smtClean="0"/>
              <a:t> </a:t>
            </a:r>
            <a:r>
              <a:rPr lang="de-DE" dirty="0" err="1" smtClean="0"/>
              <a:t>networks</a:t>
            </a:r>
            <a:r>
              <a:rPr lang="de-DE" dirty="0" smtClean="0"/>
              <a:t>, </a:t>
            </a:r>
            <a:r>
              <a:rPr lang="de-DE" dirty="0" err="1" smtClean="0"/>
              <a:t>Bayesian</a:t>
            </a:r>
            <a:r>
              <a:rPr lang="de-DE" dirty="0" smtClean="0"/>
              <a:t> </a:t>
            </a:r>
            <a:r>
              <a:rPr lang="de-DE" dirty="0" err="1" smtClean="0"/>
              <a:t>networks</a:t>
            </a:r>
            <a:r>
              <a:rPr lang="de-DE" dirty="0" smtClean="0"/>
              <a:t>, SVMs</a:t>
            </a:r>
            <a:r>
              <a:rPr lang="de-DE" baseline="30000" dirty="0" smtClean="0"/>
              <a:t>1</a:t>
            </a:r>
          </a:p>
          <a:p>
            <a:r>
              <a:rPr lang="de-DE" dirty="0" err="1" smtClean="0"/>
              <a:t>Nearest</a:t>
            </a:r>
            <a:r>
              <a:rPr lang="de-DE" dirty="0" smtClean="0"/>
              <a:t> </a:t>
            </a:r>
            <a:r>
              <a:rPr lang="de-DE" dirty="0" err="1" smtClean="0"/>
              <a:t>neighbor</a:t>
            </a:r>
            <a:r>
              <a:rPr lang="de-DE" dirty="0" smtClean="0"/>
              <a:t> </a:t>
            </a:r>
            <a:r>
              <a:rPr lang="de-DE" dirty="0" err="1" smtClean="0"/>
              <a:t>based</a:t>
            </a:r>
            <a:endParaRPr lang="de-DE" dirty="0" smtClean="0"/>
          </a:p>
          <a:p>
            <a:pPr lvl="1"/>
            <a:r>
              <a:rPr lang="de-DE" dirty="0" err="1" smtClean="0"/>
              <a:t>K</a:t>
            </a:r>
            <a:r>
              <a:rPr lang="de-DE" baseline="30000" dirty="0" err="1" smtClean="0"/>
              <a:t>th</a:t>
            </a:r>
            <a:r>
              <a:rPr lang="de-DE" baseline="30000" dirty="0" smtClean="0"/>
              <a:t> </a:t>
            </a:r>
            <a:r>
              <a:rPr lang="en-US" dirty="0" smtClean="0"/>
              <a:t>nearest neighbor, relative</a:t>
            </a:r>
            <a:r>
              <a:rPr lang="en-US" dirty="0"/>
              <a:t> </a:t>
            </a:r>
            <a:r>
              <a:rPr lang="en-US" dirty="0" smtClean="0"/>
              <a:t>density</a:t>
            </a:r>
            <a:endParaRPr lang="de-DE" baseline="30000" dirty="0" smtClean="0"/>
          </a:p>
          <a:p>
            <a:r>
              <a:rPr lang="de-DE" dirty="0" smtClean="0"/>
              <a:t>Clustering </a:t>
            </a:r>
            <a:r>
              <a:rPr lang="de-DE" dirty="0" err="1" smtClean="0"/>
              <a:t>based</a:t>
            </a:r>
            <a:endParaRPr lang="de-DE" dirty="0" smtClean="0"/>
          </a:p>
          <a:p>
            <a:pPr lvl="1"/>
            <a:r>
              <a:rPr lang="de-DE" dirty="0" smtClean="0"/>
              <a:t>EM</a:t>
            </a:r>
            <a:r>
              <a:rPr lang="de-DE" baseline="30000" dirty="0" smtClean="0"/>
              <a:t>2</a:t>
            </a:r>
            <a:r>
              <a:rPr lang="de-DE" dirty="0" smtClean="0"/>
              <a:t> </a:t>
            </a:r>
            <a:r>
              <a:rPr lang="de-DE" dirty="0" err="1" smtClean="0"/>
              <a:t>algorithm</a:t>
            </a:r>
            <a:r>
              <a:rPr lang="de-DE" dirty="0" smtClean="0"/>
              <a:t>, </a:t>
            </a:r>
            <a:r>
              <a:rPr lang="de-DE" dirty="0" err="1" smtClean="0"/>
              <a:t>Local</a:t>
            </a:r>
            <a:r>
              <a:rPr lang="de-DE" dirty="0" smtClean="0"/>
              <a:t> </a:t>
            </a:r>
            <a:r>
              <a:rPr lang="de-DE" dirty="0" err="1" smtClean="0"/>
              <a:t>outlier</a:t>
            </a:r>
            <a:r>
              <a:rPr lang="de-DE" dirty="0" smtClean="0"/>
              <a:t> </a:t>
            </a:r>
            <a:r>
              <a:rPr lang="de-DE" dirty="0" err="1" smtClean="0"/>
              <a:t>factor</a:t>
            </a:r>
            <a:endParaRPr lang="de-DE" dirty="0" smtClean="0"/>
          </a:p>
          <a:p>
            <a:r>
              <a:rPr lang="de-DE" dirty="0" smtClean="0"/>
              <a:t>Statistical </a:t>
            </a:r>
            <a:r>
              <a:rPr lang="de-DE" dirty="0" err="1" smtClean="0"/>
              <a:t>anomaly</a:t>
            </a:r>
            <a:r>
              <a:rPr lang="de-DE" dirty="0" smtClean="0"/>
              <a:t> </a:t>
            </a:r>
            <a:r>
              <a:rPr lang="de-DE" dirty="0" err="1" smtClean="0"/>
              <a:t>detection</a:t>
            </a:r>
            <a:endParaRPr lang="de-DE" dirty="0" smtClean="0"/>
          </a:p>
          <a:p>
            <a:pPr lvl="1"/>
            <a:r>
              <a:rPr lang="de-DE" dirty="0" err="1" smtClean="0"/>
              <a:t>Gaussian</a:t>
            </a:r>
            <a:r>
              <a:rPr lang="de-DE" dirty="0" smtClean="0"/>
              <a:t> </a:t>
            </a:r>
            <a:r>
              <a:rPr lang="de-DE" dirty="0" err="1" smtClean="0"/>
              <a:t>model</a:t>
            </a:r>
            <a:r>
              <a:rPr lang="de-DE" dirty="0" smtClean="0"/>
              <a:t> </a:t>
            </a:r>
            <a:r>
              <a:rPr lang="de-DE" dirty="0" err="1" smtClean="0"/>
              <a:t>based</a:t>
            </a:r>
            <a:r>
              <a:rPr lang="de-DE" dirty="0" smtClean="0"/>
              <a:t>, </a:t>
            </a:r>
            <a:r>
              <a:rPr lang="de-DE" dirty="0" err="1" smtClean="0"/>
              <a:t>regression</a:t>
            </a:r>
            <a:r>
              <a:rPr lang="de-DE" dirty="0" smtClean="0"/>
              <a:t> </a:t>
            </a:r>
            <a:r>
              <a:rPr lang="de-DE" dirty="0" err="1" smtClean="0"/>
              <a:t>model</a:t>
            </a:r>
            <a:r>
              <a:rPr lang="de-DE" dirty="0" smtClean="0"/>
              <a:t>, </a:t>
            </a:r>
            <a:r>
              <a:rPr lang="de-DE" dirty="0" err="1" smtClean="0"/>
              <a:t>kernel</a:t>
            </a:r>
            <a:r>
              <a:rPr lang="de-DE" dirty="0" smtClean="0"/>
              <a:t> </a:t>
            </a:r>
            <a:r>
              <a:rPr lang="de-DE" dirty="0" err="1" smtClean="0"/>
              <a:t>function</a:t>
            </a:r>
            <a:r>
              <a:rPr lang="de-DE" dirty="0" smtClean="0"/>
              <a:t> </a:t>
            </a:r>
            <a:r>
              <a:rPr lang="de-DE" dirty="0" err="1" smtClean="0"/>
              <a:t>based</a:t>
            </a:r>
            <a:endParaRPr lang="de-DE" dirty="0" smtClean="0"/>
          </a:p>
          <a:p>
            <a:r>
              <a:rPr lang="de-DE" dirty="0" smtClean="0"/>
              <a:t>Information </a:t>
            </a:r>
            <a:r>
              <a:rPr lang="de-DE" dirty="0" err="1" smtClean="0"/>
              <a:t>theoretic</a:t>
            </a:r>
            <a:r>
              <a:rPr lang="de-DE" dirty="0" smtClean="0"/>
              <a:t> </a:t>
            </a:r>
            <a:r>
              <a:rPr lang="de-DE" dirty="0" err="1" smtClean="0"/>
              <a:t>based</a:t>
            </a:r>
            <a:endParaRPr lang="de-DE" dirty="0" smtClean="0"/>
          </a:p>
          <a:p>
            <a:pPr lvl="1"/>
            <a:r>
              <a:rPr lang="de-DE" dirty="0" err="1" smtClean="0"/>
              <a:t>Geometric</a:t>
            </a:r>
            <a:r>
              <a:rPr lang="de-DE" dirty="0" smtClean="0"/>
              <a:t> </a:t>
            </a:r>
            <a:r>
              <a:rPr lang="de-DE" dirty="0" err="1" smtClean="0"/>
              <a:t>entropy</a:t>
            </a:r>
            <a:r>
              <a:rPr lang="de-DE" dirty="0" smtClean="0"/>
              <a:t> </a:t>
            </a:r>
            <a:r>
              <a:rPr lang="de-DE" dirty="0" err="1" smtClean="0"/>
              <a:t>minimization</a:t>
            </a:r>
            <a:r>
              <a:rPr lang="de-DE" dirty="0" smtClean="0"/>
              <a:t> (GEM)</a:t>
            </a:r>
          </a:p>
          <a:p>
            <a:r>
              <a:rPr lang="de-DE" dirty="0" err="1" smtClean="0"/>
              <a:t>Spectral</a:t>
            </a:r>
            <a:r>
              <a:rPr lang="de-DE" dirty="0" smtClean="0"/>
              <a:t> </a:t>
            </a:r>
            <a:r>
              <a:rPr lang="de-DE" dirty="0" err="1" smtClean="0"/>
              <a:t>based</a:t>
            </a:r>
            <a:endParaRPr lang="de-DE" dirty="0" smtClean="0"/>
          </a:p>
          <a:p>
            <a:pPr lvl="1"/>
            <a:r>
              <a:rPr lang="de-DE" dirty="0" smtClean="0"/>
              <a:t>Compact </a:t>
            </a:r>
            <a:r>
              <a:rPr lang="de-DE" dirty="0" err="1" smtClean="0"/>
              <a:t>matrix</a:t>
            </a:r>
            <a:r>
              <a:rPr lang="de-DE" dirty="0" smtClean="0"/>
              <a:t> </a:t>
            </a:r>
            <a:r>
              <a:rPr lang="de-DE" dirty="0" err="1" smtClean="0"/>
              <a:t>decomposition</a:t>
            </a:r>
            <a:r>
              <a:rPr lang="de-DE" dirty="0" smtClean="0"/>
              <a:t>, robust PCA</a:t>
            </a:r>
          </a:p>
          <a:p>
            <a:endParaRPr lang="de-DE" sz="2600" dirty="0" smtClean="0"/>
          </a:p>
          <a:p>
            <a:endParaRPr lang="de-DE" sz="2600" dirty="0" smtClean="0"/>
          </a:p>
        </p:txBody>
      </p:sp>
    </p:spTree>
    <p:extLst>
      <p:ext uri="{BB962C8B-B14F-4D97-AF65-F5344CB8AC3E}">
        <p14:creationId xmlns:p14="http://schemas.microsoft.com/office/powerpoint/2010/main" val="2465063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398</TotalTime>
  <Words>1798</Words>
  <Application>Microsoft Office PowerPoint</Application>
  <PresentationFormat>全屏显示(4:3)</PresentationFormat>
  <Paragraphs>225</Paragraphs>
  <Slides>17</Slides>
  <Notes>15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19" baseType="lpstr">
      <vt:lpstr>Larissa</vt:lpstr>
      <vt:lpstr>公式</vt:lpstr>
      <vt:lpstr>Machine Learning in IT Security</vt:lpstr>
      <vt:lpstr>Overview</vt:lpstr>
      <vt:lpstr>Motivation</vt:lpstr>
      <vt:lpstr>Machine learning in Security</vt:lpstr>
      <vt:lpstr>Machine learning basics</vt:lpstr>
      <vt:lpstr>Learning process</vt:lpstr>
      <vt:lpstr>Learning process (cont.)</vt:lpstr>
      <vt:lpstr>Anomaly detection</vt:lpstr>
      <vt:lpstr>Anomaly detection Techniques</vt:lpstr>
      <vt:lpstr>Example: One-class SVMs based</vt:lpstr>
      <vt:lpstr>Example: SVMs based (Cont.)</vt:lpstr>
      <vt:lpstr>Challenges</vt:lpstr>
      <vt:lpstr>Malware detection</vt:lpstr>
      <vt:lpstr>Clustering &amp; Classification</vt:lpstr>
      <vt:lpstr>Feature extraction</vt:lpstr>
      <vt:lpstr>Spam detection</vt:lpstr>
      <vt:lpstr>Adversarial machine learning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secintum</dc:creator>
  <cp:lastModifiedBy>morgan</cp:lastModifiedBy>
  <cp:revision>74</cp:revision>
  <dcterms:created xsi:type="dcterms:W3CDTF">2012-10-29T13:08:33Z</dcterms:created>
  <dcterms:modified xsi:type="dcterms:W3CDTF">2012-11-26T22:16:50Z</dcterms:modified>
</cp:coreProperties>
</file>