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75" r:id="rId5"/>
    <p:sldId id="276" r:id="rId6"/>
    <p:sldId id="277" r:id="rId7"/>
    <p:sldId id="27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64" autoAdjust="0"/>
  </p:normalViewPr>
  <p:slideViewPr>
    <p:cSldViewPr>
      <p:cViewPr varScale="1">
        <p:scale>
          <a:sx n="95" d="100"/>
          <a:sy n="95" d="100"/>
        </p:scale>
        <p:origin x="-203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3A24C-9D1F-9249-8E23-5DDC16948FFF}" type="datetimeFigureOut">
              <a:rPr kumimoji="1" lang="zh-CN" altLang="en-US" smtClean="0"/>
              <a:t>5/6/14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98887-27A5-BD44-8594-DA7FC4AC6B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13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98887-27A5-BD44-8594-DA7FC4AC6BB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2040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98887-27A5-BD44-8594-DA7FC4AC6BB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2040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98887-27A5-BD44-8594-DA7FC4AC6BB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2040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98887-27A5-BD44-8594-DA7FC4AC6BB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2040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98887-27A5-BD44-8594-DA7FC4AC6BB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2040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775C-9319-48A7-B17C-679CFD253C57}" type="datetimeFigureOut">
              <a:rPr lang="en-US" smtClean="0"/>
              <a:t>5/6/14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3D9-0815-4F8B-A4FC-304E7F77D7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3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775C-9319-48A7-B17C-679CFD253C57}" type="datetimeFigureOut">
              <a:rPr lang="en-US" smtClean="0"/>
              <a:t>5/6/14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3D9-0815-4F8B-A4FC-304E7F77D7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2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775C-9319-48A7-B17C-679CFD253C57}" type="datetimeFigureOut">
              <a:rPr lang="en-US" smtClean="0"/>
              <a:t>5/6/14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3D9-0815-4F8B-A4FC-304E7F77D7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775C-9319-48A7-B17C-679CFD253C57}" type="datetimeFigureOut">
              <a:rPr lang="en-US" smtClean="0"/>
              <a:t>5/6/14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3D9-0815-4F8B-A4FC-304E7F77D7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775C-9319-48A7-B17C-679CFD253C57}" type="datetimeFigureOut">
              <a:rPr lang="en-US" smtClean="0"/>
              <a:t>5/6/14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3D9-0815-4F8B-A4FC-304E7F77D7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2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775C-9319-48A7-B17C-679CFD253C57}" type="datetimeFigureOut">
              <a:rPr lang="en-US" smtClean="0"/>
              <a:t>5/6/14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3D9-0815-4F8B-A4FC-304E7F77D7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2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775C-9319-48A7-B17C-679CFD253C57}" type="datetimeFigureOut">
              <a:rPr lang="en-US" smtClean="0"/>
              <a:t>5/6/14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3D9-0815-4F8B-A4FC-304E7F77D7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775C-9319-48A7-B17C-679CFD253C57}" type="datetimeFigureOut">
              <a:rPr lang="en-US" smtClean="0"/>
              <a:t>5/6/14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3D9-0815-4F8B-A4FC-304E7F77D7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5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775C-9319-48A7-B17C-679CFD253C57}" type="datetimeFigureOut">
              <a:rPr lang="en-US" smtClean="0"/>
              <a:t>5/6/14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3D9-0815-4F8B-A4FC-304E7F77D7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775C-9319-48A7-B17C-679CFD253C57}" type="datetimeFigureOut">
              <a:rPr lang="en-US" smtClean="0"/>
              <a:t>5/6/14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3D9-0815-4F8B-A4FC-304E7F77D7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0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775C-9319-48A7-B17C-679CFD253C57}" type="datetimeFigureOut">
              <a:rPr lang="en-US" smtClean="0"/>
              <a:t>5/6/14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3D9-0815-4F8B-A4FC-304E7F77D7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7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E775C-9319-48A7-B17C-679CFD253C57}" type="datetimeFigureOut">
              <a:rPr lang="en-US" smtClean="0"/>
              <a:t>5/6/14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A43D9-0815-4F8B-A4FC-304E7F77D7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-11442"/>
            <a:ext cx="2051720" cy="128074"/>
          </a:xfrm>
          <a:prstGeom prst="rect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46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lt"/>
                <a:cs typeface="Chalkboard SE Regular"/>
              </a:rPr>
              <a:t>Projects Overview</a:t>
            </a:r>
            <a:endParaRPr lang="en-US" dirty="0">
              <a:latin typeface="+mn-lt"/>
              <a:cs typeface="Chalkboard SE Regular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2400" b="1" dirty="0" smtClean="0">
                <a:cs typeface="Chalkboard SE Regular"/>
              </a:rPr>
              <a:t>TUM </a:t>
            </a:r>
            <a:r>
              <a:rPr lang="de-DE" sz="2400" b="1" dirty="0" err="1" smtClean="0">
                <a:cs typeface="Chalkboard SE Regular"/>
              </a:rPr>
              <a:t>Chair</a:t>
            </a:r>
            <a:r>
              <a:rPr lang="de-DE" sz="2400" b="1" dirty="0" smtClean="0">
                <a:cs typeface="Chalkboard SE Regular"/>
              </a:rPr>
              <a:t> of IT Security</a:t>
            </a:r>
          </a:p>
          <a:p>
            <a:pPr marL="0" indent="0" algn="ctr">
              <a:buNone/>
            </a:pPr>
            <a:r>
              <a:rPr lang="de-DE" sz="1800" b="1" dirty="0" smtClean="0">
                <a:cs typeface="Chalkboard SE Regular"/>
              </a:rPr>
              <a:t>Computer Science Department</a:t>
            </a:r>
            <a:endParaRPr lang="de-DE" sz="1800" b="1" dirty="0" smtClean="0">
              <a:cs typeface="Chalkboard SE Regular"/>
            </a:endParaRPr>
          </a:p>
          <a:p>
            <a:pPr marL="0" indent="0" algn="ctr">
              <a:buNone/>
            </a:pPr>
            <a:r>
              <a:rPr lang="de-DE" sz="2000" dirty="0" smtClean="0">
                <a:cs typeface="Chalkboard SE Regular"/>
              </a:rPr>
              <a:t>Huang Xiao (I20)</a:t>
            </a:r>
            <a:endParaRPr lang="de-DE" sz="2000" dirty="0">
              <a:cs typeface="Chalkboard SE Regular"/>
            </a:endParaRPr>
          </a:p>
          <a:p>
            <a:pPr marL="0" indent="0" algn="ctr">
              <a:buNone/>
            </a:pPr>
            <a:r>
              <a:rPr lang="de-DE" sz="2000" dirty="0" err="1" smtClean="0">
                <a:cs typeface="Chalkboard SE Regular"/>
              </a:rPr>
              <a:t>xiao@sec.in.tum.de</a:t>
            </a:r>
            <a:endParaRPr lang="de-DE" sz="2000" dirty="0" smtClean="0">
              <a:cs typeface="Chalkboard SE Regular"/>
            </a:endParaRPr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pic>
        <p:nvPicPr>
          <p:cNvPr id="4" name="图片 3" descr="TUMLogo_mZlu_Vollfl_blau_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6021288"/>
            <a:ext cx="1813560" cy="5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2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 anchor="t">
            <a:normAutofit/>
          </a:bodyPr>
          <a:lstStyle/>
          <a:p>
            <a:r>
              <a:rPr lang="de-DE" sz="2800" dirty="0" smtClean="0"/>
              <a:t>BMBF Project: ARAMiS</a:t>
            </a:r>
            <a:endParaRPr lang="de-DE" sz="2800" dirty="0" smtClean="0"/>
          </a:p>
          <a:p>
            <a:r>
              <a:rPr lang="en-US" altLang="zh-CN" sz="2800" dirty="0" smtClean="0"/>
              <a:t>Anomaly Detection with Machine Learning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76159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ARAMiS</a:t>
            </a:r>
            <a:endParaRPr lang="en-US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 anchor="t">
            <a:normAutofit/>
          </a:bodyPr>
          <a:lstStyle/>
          <a:p>
            <a:r>
              <a:rPr lang="de-DE" sz="2000" b="1" dirty="0" smtClean="0"/>
              <a:t>ARAMiS</a:t>
            </a:r>
            <a:r>
              <a:rPr lang="de-DE" sz="2000" dirty="0" smtClean="0"/>
              <a:t> </a:t>
            </a:r>
            <a:r>
              <a:rPr lang="de-DE" sz="2000" dirty="0" err="1" smtClean="0"/>
              <a:t>stands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/>
              <a:t> </a:t>
            </a:r>
            <a:r>
              <a:rPr lang="de-DE" sz="2000" dirty="0" smtClean="0"/>
              <a:t>Automotive, </a:t>
            </a:r>
            <a:r>
              <a:rPr lang="de-DE" sz="2000" dirty="0" err="1" smtClean="0"/>
              <a:t>Railway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Avionics</a:t>
            </a:r>
            <a:r>
              <a:rPr lang="de-DE" sz="2000" dirty="0" smtClean="0"/>
              <a:t> Multicore Systems.</a:t>
            </a:r>
          </a:p>
          <a:p>
            <a:r>
              <a:rPr lang="de-DE" sz="2000" b="1" dirty="0" smtClean="0"/>
              <a:t>Goal</a:t>
            </a:r>
            <a:r>
              <a:rPr lang="de-DE" sz="2000" dirty="0" smtClean="0"/>
              <a:t>: </a:t>
            </a:r>
            <a:r>
              <a:rPr lang="de-DE" sz="2000" i="1" dirty="0" smtClean="0"/>
              <a:t>Multicore </a:t>
            </a:r>
            <a:r>
              <a:rPr lang="de-DE" sz="2000" i="1" dirty="0" err="1" smtClean="0"/>
              <a:t>adaption</a:t>
            </a:r>
            <a:r>
              <a:rPr lang="de-DE" sz="2000" i="1" dirty="0" smtClean="0"/>
              <a:t> of </a:t>
            </a:r>
            <a:r>
              <a:rPr lang="de-DE" sz="2000" i="1" dirty="0" err="1" smtClean="0"/>
              <a:t>current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existing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embedded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systems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to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increase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system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security</a:t>
            </a:r>
            <a:r>
              <a:rPr lang="de-DE" sz="2000" i="1" dirty="0" smtClean="0"/>
              <a:t>, </a:t>
            </a:r>
            <a:r>
              <a:rPr lang="de-DE" sz="2000" i="1" dirty="0" err="1" smtClean="0"/>
              <a:t>safety</a:t>
            </a:r>
            <a:r>
              <a:rPr lang="de-DE" sz="2000" i="1" dirty="0"/>
              <a:t> </a:t>
            </a:r>
            <a:r>
              <a:rPr lang="de-DE" sz="2000" i="1" dirty="0" err="1" smtClean="0"/>
              <a:t>and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efficiency</a:t>
            </a:r>
            <a:r>
              <a:rPr lang="de-DE" sz="2000" i="1" dirty="0"/>
              <a:t> </a:t>
            </a:r>
            <a:r>
              <a:rPr lang="de-DE" sz="2000" i="1" dirty="0" smtClean="0"/>
              <a:t>in </a:t>
            </a:r>
            <a:r>
              <a:rPr lang="de-DE" sz="2000" i="1" dirty="0" err="1" smtClean="0"/>
              <a:t>automotive</a:t>
            </a:r>
            <a:r>
              <a:rPr lang="de-DE" sz="2000" i="1" dirty="0" smtClean="0"/>
              <a:t>, </a:t>
            </a:r>
            <a:r>
              <a:rPr lang="de-DE" sz="2000" i="1" dirty="0" err="1" smtClean="0"/>
              <a:t>railway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and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avionics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domains</a:t>
            </a:r>
            <a:r>
              <a:rPr lang="de-DE" sz="2000" i="1" dirty="0" smtClean="0"/>
              <a:t>.</a:t>
            </a:r>
          </a:p>
          <a:p>
            <a:r>
              <a:rPr lang="de-DE" sz="2000" b="1" dirty="0" err="1" smtClean="0"/>
              <a:t>Importance</a:t>
            </a:r>
            <a:r>
              <a:rPr lang="de-DE" sz="2000" dirty="0" smtClean="0"/>
              <a:t>: Fundament of </a:t>
            </a:r>
            <a:r>
              <a:rPr lang="de-DE" sz="2000" dirty="0" err="1" smtClean="0"/>
              <a:t>networking</a:t>
            </a:r>
            <a:r>
              <a:rPr lang="de-DE" sz="2000" dirty="0" smtClean="0"/>
              <a:t> </a:t>
            </a:r>
            <a:r>
              <a:rPr lang="de-DE" sz="2000" dirty="0" err="1" smtClean="0"/>
              <a:t>embedded</a:t>
            </a:r>
            <a:r>
              <a:rPr lang="de-DE" sz="2000" dirty="0" smtClean="0"/>
              <a:t> </a:t>
            </a:r>
            <a:r>
              <a:rPr lang="de-DE" sz="2000" dirty="0" err="1" smtClean="0"/>
              <a:t>systems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/>
              <a:t>C</a:t>
            </a:r>
            <a:r>
              <a:rPr lang="de-DE" sz="2000" dirty="0" err="1" smtClean="0"/>
              <a:t>yber</a:t>
            </a:r>
            <a:r>
              <a:rPr lang="de-DE" sz="2000" dirty="0" smtClean="0"/>
              <a:t> </a:t>
            </a:r>
            <a:r>
              <a:rPr lang="de-DE" sz="2000" dirty="0" err="1"/>
              <a:t>P</a:t>
            </a:r>
            <a:r>
              <a:rPr lang="de-DE" sz="2000" dirty="0" err="1" smtClean="0"/>
              <a:t>hysical</a:t>
            </a:r>
            <a:r>
              <a:rPr lang="de-DE" sz="2000" dirty="0" smtClean="0"/>
              <a:t> Systems.</a:t>
            </a:r>
          </a:p>
          <a:p>
            <a:r>
              <a:rPr lang="de-DE" sz="2000" b="1" dirty="0" err="1" smtClean="0"/>
              <a:t>Funded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en-US" altLang="zh-CN" sz="2000" dirty="0" smtClean="0"/>
              <a:t>BMBF for three years.</a:t>
            </a:r>
          </a:p>
          <a:p>
            <a:r>
              <a:rPr lang="de-DE" sz="2000" b="1" dirty="0" smtClean="0"/>
              <a:t>Project </a:t>
            </a:r>
            <a:r>
              <a:rPr lang="de-DE" sz="2000" b="1" dirty="0" err="1" smtClean="0"/>
              <a:t>consortium</a:t>
            </a:r>
            <a:r>
              <a:rPr lang="de-DE" sz="2000" b="1" dirty="0" smtClean="0"/>
              <a:t> </a:t>
            </a:r>
            <a:r>
              <a:rPr lang="de-DE" sz="2000" dirty="0" err="1" smtClean="0"/>
              <a:t>includes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most</a:t>
            </a:r>
            <a:r>
              <a:rPr lang="de-DE" sz="2000" dirty="0" smtClean="0"/>
              <a:t> </a:t>
            </a:r>
            <a:r>
              <a:rPr lang="de-DE" sz="2000" dirty="0" err="1" smtClean="0"/>
              <a:t>influential</a:t>
            </a:r>
            <a:r>
              <a:rPr lang="de-DE" sz="2000" dirty="0" smtClean="0"/>
              <a:t> </a:t>
            </a:r>
            <a:r>
              <a:rPr lang="de-DE" sz="2000" dirty="0" err="1" smtClean="0"/>
              <a:t>partners</a:t>
            </a:r>
            <a:r>
              <a:rPr lang="de-DE" sz="2000" dirty="0" smtClean="0"/>
              <a:t> in </a:t>
            </a:r>
            <a:r>
              <a:rPr lang="de-DE" sz="2000" dirty="0" err="1" smtClean="0"/>
              <a:t>both</a:t>
            </a:r>
            <a:r>
              <a:rPr lang="de-DE" sz="2000" dirty="0" smtClean="0"/>
              <a:t> </a:t>
            </a:r>
            <a:r>
              <a:rPr lang="de-DE" sz="2000" dirty="0" err="1" smtClean="0"/>
              <a:t>industry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academy</a:t>
            </a:r>
            <a:r>
              <a:rPr lang="de-DE" sz="2000" dirty="0" smtClean="0"/>
              <a:t>. E.g., BMW, EADS, Siemens, </a:t>
            </a:r>
            <a:r>
              <a:rPr lang="de-DE" sz="2000" dirty="0" err="1" smtClean="0"/>
              <a:t>Infienon</a:t>
            </a:r>
            <a:r>
              <a:rPr lang="de-DE" sz="2000" dirty="0" smtClean="0"/>
              <a:t>, TUM, Fraunhofer (32 </a:t>
            </a:r>
            <a:r>
              <a:rPr lang="en-US" altLang="zh-CN" sz="2000" dirty="0" smtClean="0"/>
              <a:t>Partners overall</a:t>
            </a:r>
            <a:r>
              <a:rPr lang="de-DE" sz="2000" dirty="0" smtClean="0"/>
              <a:t>)</a:t>
            </a:r>
          </a:p>
          <a:p>
            <a:r>
              <a:rPr lang="de-DE" sz="2000" b="1" dirty="0" err="1" smtClean="0"/>
              <a:t>Results</a:t>
            </a:r>
            <a:r>
              <a:rPr lang="de-DE" sz="2000" dirty="0" smtClean="0"/>
              <a:t>: </a:t>
            </a:r>
            <a:r>
              <a:rPr lang="de-DE" sz="2000" dirty="0" err="1" smtClean="0"/>
              <a:t>Realization</a:t>
            </a:r>
            <a:r>
              <a:rPr lang="de-DE" sz="2000" dirty="0" smtClean="0"/>
              <a:t> of MC-OS (</a:t>
            </a:r>
            <a:r>
              <a:rPr lang="de-DE" sz="2000" dirty="0" smtClean="0"/>
              <a:t>Multicore Operating System)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various</a:t>
            </a:r>
            <a:r>
              <a:rPr lang="de-DE" sz="2000" dirty="0" smtClean="0"/>
              <a:t> </a:t>
            </a:r>
            <a:r>
              <a:rPr lang="de-DE" sz="2000" dirty="0" err="1" smtClean="0"/>
              <a:t>mobility</a:t>
            </a:r>
            <a:r>
              <a:rPr lang="de-DE" sz="2000" dirty="0" smtClean="0"/>
              <a:t> </a:t>
            </a:r>
            <a:r>
              <a:rPr lang="de-DE" sz="2000" dirty="0" err="1" smtClean="0"/>
              <a:t>domains</a:t>
            </a:r>
            <a:r>
              <a:rPr lang="de-DE" sz="2000" dirty="0" smtClean="0"/>
              <a:t>, </a:t>
            </a:r>
            <a:r>
              <a:rPr lang="de-DE" sz="2000" dirty="0" err="1" smtClean="0"/>
              <a:t>project</a:t>
            </a:r>
            <a:r>
              <a:rPr lang="de-DE" sz="2000" dirty="0" smtClean="0"/>
              <a:t> </a:t>
            </a:r>
            <a:r>
              <a:rPr lang="de-DE" sz="2000" dirty="0" err="1" smtClean="0"/>
              <a:t>documents</a:t>
            </a:r>
            <a:r>
              <a:rPr lang="de-DE" sz="2000" dirty="0" smtClean="0"/>
              <a:t>, Scientific </a:t>
            </a:r>
            <a:r>
              <a:rPr lang="de-DE" sz="2000" dirty="0" err="1" smtClean="0"/>
              <a:t>publications</a:t>
            </a:r>
            <a:r>
              <a:rPr lang="de-DE" sz="2000" dirty="0" smtClean="0"/>
              <a:t>, </a:t>
            </a:r>
            <a:r>
              <a:rPr lang="de-DE" sz="2000" dirty="0" err="1" smtClean="0"/>
              <a:t>books</a:t>
            </a:r>
            <a:r>
              <a:rPr lang="de-DE" sz="2000" dirty="0" smtClean="0"/>
              <a:t>, </a:t>
            </a:r>
            <a:r>
              <a:rPr lang="de-DE" sz="2000" dirty="0" err="1" smtClean="0"/>
              <a:t>articles</a:t>
            </a:r>
            <a:r>
              <a:rPr lang="de-DE" sz="2000" dirty="0" smtClean="0"/>
              <a:t>, </a:t>
            </a:r>
            <a:r>
              <a:rPr lang="de-DE" sz="2000" dirty="0" err="1" smtClean="0"/>
              <a:t>organization</a:t>
            </a:r>
            <a:r>
              <a:rPr lang="de-DE" sz="2000" dirty="0" smtClean="0"/>
              <a:t> of </a:t>
            </a:r>
            <a:r>
              <a:rPr lang="de-DE" sz="2000" dirty="0" err="1" smtClean="0"/>
              <a:t>speicial</a:t>
            </a:r>
            <a:r>
              <a:rPr lang="de-DE" sz="2000" dirty="0" smtClean="0"/>
              <a:t> </a:t>
            </a:r>
            <a:r>
              <a:rPr lang="de-DE" sz="2000" dirty="0" err="1" smtClean="0"/>
              <a:t>sessions</a:t>
            </a:r>
            <a:r>
              <a:rPr lang="de-DE" sz="2000" dirty="0" smtClean="0"/>
              <a:t> (e.g., </a:t>
            </a:r>
            <a:r>
              <a:rPr lang="de-DE" sz="2000" dirty="0" err="1" smtClean="0"/>
              <a:t>workshops</a:t>
            </a:r>
            <a:r>
              <a:rPr lang="de-DE" sz="2000" dirty="0" smtClean="0"/>
              <a:t>).</a:t>
            </a:r>
          </a:p>
          <a:p>
            <a:r>
              <a:rPr lang="de-DE" sz="2000" dirty="0" smtClean="0"/>
              <a:t>TUM </a:t>
            </a:r>
            <a:r>
              <a:rPr lang="de-DE" sz="2000" dirty="0" err="1" smtClean="0"/>
              <a:t>Chair</a:t>
            </a:r>
            <a:r>
              <a:rPr lang="de-DE" sz="2000" dirty="0" smtClean="0"/>
              <a:t> of IT Security: Security </a:t>
            </a:r>
            <a:r>
              <a:rPr lang="de-DE" sz="2000" dirty="0" err="1" smtClean="0"/>
              <a:t>components</a:t>
            </a:r>
            <a:r>
              <a:rPr lang="de-DE" sz="2000" dirty="0" smtClean="0"/>
              <a:t> in ARAMiS MC-OS.</a:t>
            </a:r>
            <a:endParaRPr lang="de-DE" sz="2000" dirty="0" smtClean="0"/>
          </a:p>
        </p:txBody>
      </p:sp>
      <p:pic>
        <p:nvPicPr>
          <p:cNvPr id="4" name="Grafik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9912" y="620688"/>
            <a:ext cx="4754880" cy="51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6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ARAMiS (Cont.)</a:t>
            </a:r>
            <a:endParaRPr lang="en-US" sz="3600" dirty="0"/>
          </a:p>
        </p:txBody>
      </p:sp>
      <p:pic>
        <p:nvPicPr>
          <p:cNvPr id="4" name="Grafik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9912" y="620688"/>
            <a:ext cx="4754880" cy="516492"/>
          </a:xfrm>
          <a:prstGeom prst="rect">
            <a:avLst/>
          </a:prstGeom>
        </p:spPr>
      </p:pic>
      <p:pic>
        <p:nvPicPr>
          <p:cNvPr id="6" name="Grafik 19" descr="aramis-architecture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988840"/>
            <a:ext cx="5183400" cy="43204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3528" y="148478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System architecture (via </a:t>
            </a:r>
            <a:r>
              <a:rPr kumimoji="1" lang="en-US" altLang="zh-CN" dirty="0" err="1" smtClean="0"/>
              <a:t>PikeOS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36096" y="1556792"/>
            <a:ext cx="2443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TUM INSEC OBJECTIVES</a:t>
            </a:r>
            <a:endParaRPr kumimoji="1"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5508104" y="2047488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/>
              <a:t>SECURITY ARCHITECTURE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smtClean="0"/>
              <a:t>HW/SW security partitioning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smtClean="0"/>
              <a:t>Algorithms and protocols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smtClean="0"/>
              <a:t>Hypervisor functions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smtClean="0"/>
              <a:t>Threat analysis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/>
              <a:t>SOFTWARE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smtClean="0"/>
              <a:t>System architecture for MC-OS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smtClean="0"/>
              <a:t>Development of security monitor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smtClean="0"/>
              <a:t>Verification and test of system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/>
              <a:t>DEMOSTRATOR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smtClean="0"/>
              <a:t>High integration demonstration on BMW automotive platform. </a:t>
            </a:r>
          </a:p>
        </p:txBody>
      </p:sp>
    </p:spTree>
    <p:extLst>
      <p:ext uri="{BB962C8B-B14F-4D97-AF65-F5344CB8AC3E}">
        <p14:creationId xmlns:p14="http://schemas.microsoft.com/office/powerpoint/2010/main" val="3665977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Anomaly Detection</a:t>
            </a:r>
            <a:endParaRPr lang="en-US" sz="3600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384176"/>
            <a:ext cx="5482952" cy="499715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200" b="1" dirty="0" err="1" smtClean="0"/>
              <a:t>Machine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learning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based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anomaly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detection</a:t>
            </a:r>
            <a:endParaRPr lang="de-DE" sz="2200" b="1" dirty="0" smtClean="0"/>
          </a:p>
          <a:p>
            <a:r>
              <a:rPr lang="de-DE" sz="2000" dirty="0" err="1" smtClean="0"/>
              <a:t>Classification</a:t>
            </a:r>
            <a:r>
              <a:rPr lang="de-DE" sz="2000" dirty="0" smtClean="0"/>
              <a:t> </a:t>
            </a:r>
            <a:r>
              <a:rPr lang="de-DE" sz="2000" dirty="0" err="1" smtClean="0"/>
              <a:t>based</a:t>
            </a:r>
            <a:endParaRPr lang="de-DE" sz="2000" dirty="0"/>
          </a:p>
          <a:p>
            <a:pPr lvl="1"/>
            <a:r>
              <a:rPr lang="de-DE" sz="1600" dirty="0" err="1" smtClean="0"/>
              <a:t>Neural</a:t>
            </a:r>
            <a:r>
              <a:rPr lang="de-DE" sz="1600" dirty="0" smtClean="0"/>
              <a:t> </a:t>
            </a:r>
            <a:r>
              <a:rPr lang="de-DE" sz="1600" dirty="0" err="1" smtClean="0"/>
              <a:t>networks</a:t>
            </a:r>
            <a:r>
              <a:rPr lang="de-DE" sz="1600" dirty="0" smtClean="0"/>
              <a:t>, </a:t>
            </a:r>
            <a:r>
              <a:rPr lang="de-DE" sz="1600" dirty="0" err="1" smtClean="0"/>
              <a:t>Bayesian</a:t>
            </a:r>
            <a:r>
              <a:rPr lang="de-DE" sz="1600" dirty="0" smtClean="0"/>
              <a:t> </a:t>
            </a:r>
            <a:r>
              <a:rPr lang="de-DE" sz="1600" dirty="0" err="1" smtClean="0"/>
              <a:t>networks</a:t>
            </a:r>
            <a:r>
              <a:rPr lang="de-DE" sz="1600" dirty="0" smtClean="0"/>
              <a:t>, SVMs</a:t>
            </a:r>
            <a:r>
              <a:rPr lang="de-DE" sz="1600" baseline="30000" dirty="0" smtClean="0"/>
              <a:t>1</a:t>
            </a:r>
          </a:p>
          <a:p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neighbor</a:t>
            </a:r>
            <a:r>
              <a:rPr lang="de-DE" sz="2000" dirty="0" smtClean="0"/>
              <a:t> </a:t>
            </a:r>
            <a:r>
              <a:rPr lang="de-DE" sz="2000" dirty="0" err="1" smtClean="0"/>
              <a:t>based</a:t>
            </a:r>
            <a:endParaRPr lang="de-DE" sz="2000" dirty="0"/>
          </a:p>
          <a:p>
            <a:pPr lvl="1"/>
            <a:r>
              <a:rPr lang="de-DE" sz="1600" dirty="0" err="1" smtClean="0"/>
              <a:t>K</a:t>
            </a:r>
            <a:r>
              <a:rPr lang="de-DE" sz="1600" baseline="30000" dirty="0" err="1" smtClean="0"/>
              <a:t>th</a:t>
            </a:r>
            <a:r>
              <a:rPr lang="de-DE" sz="1600" baseline="30000" dirty="0" smtClean="0"/>
              <a:t> </a:t>
            </a:r>
            <a:r>
              <a:rPr lang="en-US" sz="1600" dirty="0" smtClean="0"/>
              <a:t>nearest neighbor, relative</a:t>
            </a:r>
            <a:r>
              <a:rPr lang="en-US" sz="1600" dirty="0"/>
              <a:t> </a:t>
            </a:r>
            <a:r>
              <a:rPr lang="en-US" sz="1600" dirty="0" smtClean="0"/>
              <a:t>density</a:t>
            </a:r>
            <a:endParaRPr lang="de-DE" sz="1600" baseline="30000" dirty="0" smtClean="0"/>
          </a:p>
          <a:p>
            <a:r>
              <a:rPr lang="de-DE" sz="2000" dirty="0" smtClean="0"/>
              <a:t>Clustering </a:t>
            </a:r>
            <a:r>
              <a:rPr lang="de-DE" sz="2000" dirty="0" err="1" smtClean="0"/>
              <a:t>based</a:t>
            </a:r>
            <a:endParaRPr lang="de-DE" sz="2000" dirty="0"/>
          </a:p>
          <a:p>
            <a:pPr lvl="1"/>
            <a:r>
              <a:rPr lang="de-DE" sz="1600" dirty="0" smtClean="0"/>
              <a:t>EM</a:t>
            </a:r>
            <a:r>
              <a:rPr lang="de-DE" sz="1600" baseline="30000" dirty="0" smtClean="0"/>
              <a:t>2</a:t>
            </a:r>
            <a:r>
              <a:rPr lang="de-DE" sz="1600" dirty="0" smtClean="0"/>
              <a:t> </a:t>
            </a:r>
            <a:r>
              <a:rPr lang="de-DE" sz="1600" dirty="0" err="1" smtClean="0"/>
              <a:t>algorithm</a:t>
            </a:r>
            <a:r>
              <a:rPr lang="de-DE" sz="1600" dirty="0" smtClean="0"/>
              <a:t>, </a:t>
            </a:r>
            <a:r>
              <a:rPr lang="de-DE" sz="1600" dirty="0" err="1" smtClean="0"/>
              <a:t>Local</a:t>
            </a:r>
            <a:r>
              <a:rPr lang="de-DE" sz="1600" dirty="0" smtClean="0"/>
              <a:t> </a:t>
            </a:r>
            <a:r>
              <a:rPr lang="de-DE" sz="1600" dirty="0" err="1" smtClean="0"/>
              <a:t>outlier</a:t>
            </a:r>
            <a:r>
              <a:rPr lang="de-DE" sz="1600" dirty="0" smtClean="0"/>
              <a:t> </a:t>
            </a:r>
            <a:r>
              <a:rPr lang="de-DE" sz="1600" dirty="0" err="1" smtClean="0"/>
              <a:t>factor</a:t>
            </a:r>
            <a:endParaRPr lang="de-DE" sz="1600" dirty="0" smtClean="0"/>
          </a:p>
          <a:p>
            <a:r>
              <a:rPr lang="de-DE" sz="2000" dirty="0" smtClean="0"/>
              <a:t>Statistical </a:t>
            </a:r>
            <a:r>
              <a:rPr lang="de-DE" sz="2000" dirty="0" err="1" smtClean="0"/>
              <a:t>anomaly</a:t>
            </a:r>
            <a:r>
              <a:rPr lang="de-DE" sz="2000" dirty="0" smtClean="0"/>
              <a:t> </a:t>
            </a:r>
            <a:r>
              <a:rPr lang="de-DE" sz="2000" dirty="0" err="1" smtClean="0"/>
              <a:t>detection</a:t>
            </a:r>
            <a:endParaRPr lang="de-DE" sz="2000" dirty="0"/>
          </a:p>
          <a:p>
            <a:pPr lvl="1"/>
            <a:r>
              <a:rPr lang="de-DE" sz="1600" dirty="0" err="1" smtClean="0"/>
              <a:t>Gaussian</a:t>
            </a:r>
            <a:r>
              <a:rPr lang="de-DE" sz="1600" dirty="0" smtClean="0"/>
              <a:t> </a:t>
            </a:r>
            <a:r>
              <a:rPr lang="de-DE" sz="1600" dirty="0" err="1" smtClean="0"/>
              <a:t>model</a:t>
            </a:r>
            <a:r>
              <a:rPr lang="de-DE" sz="1600" dirty="0" smtClean="0"/>
              <a:t> </a:t>
            </a:r>
            <a:r>
              <a:rPr lang="de-DE" sz="1600" dirty="0" err="1" smtClean="0"/>
              <a:t>based</a:t>
            </a:r>
            <a:r>
              <a:rPr lang="de-DE" sz="1600" dirty="0" smtClean="0"/>
              <a:t>, </a:t>
            </a:r>
            <a:r>
              <a:rPr lang="de-DE" sz="1600" dirty="0" err="1" smtClean="0"/>
              <a:t>regression</a:t>
            </a:r>
            <a:r>
              <a:rPr lang="de-DE" sz="1600" dirty="0" smtClean="0"/>
              <a:t> </a:t>
            </a:r>
            <a:r>
              <a:rPr lang="de-DE" sz="1600" dirty="0" err="1" smtClean="0"/>
              <a:t>model</a:t>
            </a:r>
            <a:r>
              <a:rPr lang="de-DE" sz="1600" dirty="0" smtClean="0"/>
              <a:t>, </a:t>
            </a:r>
            <a:r>
              <a:rPr lang="de-DE" sz="1600" dirty="0" err="1" smtClean="0"/>
              <a:t>kernel</a:t>
            </a:r>
            <a:r>
              <a:rPr lang="de-DE" sz="1600" dirty="0" smtClean="0"/>
              <a:t> </a:t>
            </a:r>
            <a:r>
              <a:rPr lang="de-DE" sz="1600" dirty="0" err="1" smtClean="0"/>
              <a:t>function</a:t>
            </a:r>
            <a:r>
              <a:rPr lang="de-DE" sz="1600" dirty="0" smtClean="0"/>
              <a:t> </a:t>
            </a:r>
            <a:r>
              <a:rPr lang="de-DE" sz="1600" dirty="0" err="1" smtClean="0"/>
              <a:t>based</a:t>
            </a:r>
            <a:endParaRPr lang="de-DE" sz="1600" dirty="0" smtClean="0"/>
          </a:p>
          <a:p>
            <a:r>
              <a:rPr lang="de-DE" sz="2000" dirty="0" smtClean="0"/>
              <a:t>Information </a:t>
            </a:r>
            <a:r>
              <a:rPr lang="de-DE" sz="2000" dirty="0" err="1" smtClean="0"/>
              <a:t>theoretic</a:t>
            </a:r>
            <a:r>
              <a:rPr lang="de-DE" sz="2000" dirty="0" smtClean="0"/>
              <a:t> </a:t>
            </a:r>
            <a:r>
              <a:rPr lang="de-DE" sz="2000" dirty="0" err="1" smtClean="0"/>
              <a:t>based</a:t>
            </a:r>
            <a:endParaRPr lang="de-DE" sz="2000" dirty="0"/>
          </a:p>
          <a:p>
            <a:pPr lvl="1"/>
            <a:r>
              <a:rPr lang="de-DE" sz="1600" dirty="0" err="1" smtClean="0"/>
              <a:t>Geometric</a:t>
            </a:r>
            <a:r>
              <a:rPr lang="de-DE" sz="1600" dirty="0" smtClean="0"/>
              <a:t> </a:t>
            </a:r>
            <a:r>
              <a:rPr lang="de-DE" sz="1600" dirty="0" err="1" smtClean="0"/>
              <a:t>entropy</a:t>
            </a:r>
            <a:r>
              <a:rPr lang="de-DE" sz="1600" dirty="0" smtClean="0"/>
              <a:t> </a:t>
            </a:r>
            <a:r>
              <a:rPr lang="de-DE" sz="1600" dirty="0" err="1" smtClean="0"/>
              <a:t>minimization</a:t>
            </a:r>
            <a:r>
              <a:rPr lang="de-DE" sz="1600" dirty="0" smtClean="0"/>
              <a:t> (GEM)</a:t>
            </a:r>
          </a:p>
          <a:p>
            <a:r>
              <a:rPr lang="de-DE" sz="2000" dirty="0" err="1" smtClean="0"/>
              <a:t>Spectral</a:t>
            </a:r>
            <a:r>
              <a:rPr lang="de-DE" sz="2000" dirty="0" smtClean="0"/>
              <a:t> </a:t>
            </a:r>
            <a:r>
              <a:rPr lang="de-DE" sz="2000" dirty="0" err="1" smtClean="0"/>
              <a:t>based</a:t>
            </a:r>
            <a:endParaRPr lang="de-DE" sz="2000" dirty="0"/>
          </a:p>
          <a:p>
            <a:pPr lvl="1"/>
            <a:r>
              <a:rPr lang="de-DE" sz="1600" dirty="0" smtClean="0"/>
              <a:t>Compact </a:t>
            </a:r>
            <a:r>
              <a:rPr lang="de-DE" sz="1600" dirty="0" err="1" smtClean="0"/>
              <a:t>matrix</a:t>
            </a:r>
            <a:r>
              <a:rPr lang="de-DE" sz="1600" dirty="0" smtClean="0"/>
              <a:t> </a:t>
            </a:r>
            <a:r>
              <a:rPr lang="de-DE" sz="1600" dirty="0" err="1" smtClean="0"/>
              <a:t>decomposition</a:t>
            </a:r>
            <a:r>
              <a:rPr lang="de-DE" sz="1600" dirty="0" smtClean="0"/>
              <a:t>, robust PCA</a:t>
            </a:r>
          </a:p>
          <a:p>
            <a:endParaRPr lang="de-DE" sz="2000" dirty="0" smtClean="0"/>
          </a:p>
          <a:p>
            <a:endParaRPr lang="de-DE" sz="2000" dirty="0" smtClean="0"/>
          </a:p>
        </p:txBody>
      </p:sp>
      <p:pic>
        <p:nvPicPr>
          <p:cNvPr id="3" name="图片 2" descr="outliers_density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8144" y="1124744"/>
            <a:ext cx="2664296" cy="2367695"/>
          </a:xfrm>
          <a:prstGeom prst="rect">
            <a:avLst/>
          </a:prstGeom>
        </p:spPr>
      </p:pic>
      <p:pic>
        <p:nvPicPr>
          <p:cNvPr id="5" name="图片 4" descr="slides-dem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717032"/>
            <a:ext cx="3348264" cy="25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7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Smart Security Monitor (Architecture)</a:t>
            </a:r>
            <a:endParaRPr lang="en-US" sz="3600" dirty="0"/>
          </a:p>
        </p:txBody>
      </p:sp>
      <p:pic>
        <p:nvPicPr>
          <p:cNvPr id="6" name="内容占位符 5" descr="SSM-Arch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" r="3826"/>
          <a:stretch>
            <a:fillRect/>
          </a:stretch>
        </p:blipFill>
        <p:spPr>
          <a:xfrm>
            <a:off x="1043608" y="2420888"/>
            <a:ext cx="7384240" cy="4061047"/>
          </a:xfrm>
        </p:spPr>
      </p:pic>
      <p:sp>
        <p:nvSpPr>
          <p:cNvPr id="7" name="文本框 6"/>
          <p:cNvSpPr txBox="1"/>
          <p:nvPr/>
        </p:nvSpPr>
        <p:spPr>
          <a:xfrm>
            <a:off x="539552" y="1412776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/>
              <a:t>Embedded anomaly detection module</a:t>
            </a:r>
            <a:endParaRPr kumimoji="1" lang="zh-CN" altLang="en-US" sz="1600" b="1" dirty="0"/>
          </a:p>
        </p:txBody>
      </p:sp>
      <p:cxnSp>
        <p:nvCxnSpPr>
          <p:cNvPr id="10" name="直线连接符 9"/>
          <p:cNvCxnSpPr>
            <a:endCxn id="7" idx="2"/>
          </p:cNvCxnSpPr>
          <p:nvPr/>
        </p:nvCxnSpPr>
        <p:spPr>
          <a:xfrm flipH="1" flipV="1">
            <a:off x="2519772" y="1751330"/>
            <a:ext cx="756084" cy="117361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851920" y="1988840"/>
            <a:ext cx="33843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err="1" smtClean="0"/>
              <a:t>NoDatabase</a:t>
            </a:r>
            <a:r>
              <a:rPr kumimoji="1" lang="en-US" altLang="zh-CN" sz="1600" b="1" dirty="0" smtClean="0"/>
              <a:t>: </a:t>
            </a:r>
            <a:r>
              <a:rPr kumimoji="1" lang="en-US" altLang="zh-CN" sz="1600" b="1" dirty="0" err="1" smtClean="0"/>
              <a:t>RoundRobinTools</a:t>
            </a:r>
            <a:r>
              <a:rPr kumimoji="1" lang="en-US" altLang="zh-CN" sz="1600" b="1" dirty="0" smtClean="0"/>
              <a:t> for Time series Data</a:t>
            </a:r>
            <a:endParaRPr kumimoji="1" lang="zh-CN" altLang="en-US" sz="1600" b="1" dirty="0"/>
          </a:p>
        </p:txBody>
      </p:sp>
      <p:cxnSp>
        <p:nvCxnSpPr>
          <p:cNvPr id="12" name="直线连接符 11"/>
          <p:cNvCxnSpPr/>
          <p:nvPr/>
        </p:nvCxnSpPr>
        <p:spPr>
          <a:xfrm flipV="1">
            <a:off x="3347864" y="2564904"/>
            <a:ext cx="1800200" cy="144016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788024" y="1412776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Catch the anomalies in real time!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51949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Anomaly Detection (Cont.)</a:t>
            </a:r>
            <a:endParaRPr lang="en-US" sz="3600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384176"/>
            <a:ext cx="8219256" cy="499715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200" b="1" dirty="0" smtClean="0"/>
              <a:t>Selected </a:t>
            </a:r>
            <a:r>
              <a:rPr lang="de-DE" sz="2200" b="1" dirty="0" err="1" smtClean="0"/>
              <a:t>publications</a:t>
            </a:r>
            <a:endParaRPr lang="de-DE" sz="2200" b="1" dirty="0" smtClean="0"/>
          </a:p>
          <a:p>
            <a:pPr marL="0" indent="0">
              <a:buNone/>
            </a:pPr>
            <a:endParaRPr lang="de-DE" sz="2400" dirty="0" smtClean="0"/>
          </a:p>
          <a:p>
            <a:endParaRPr lang="de-DE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467544" y="1844824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/>
              <a:t>Xiao, Huang, and Claudia Eckert</a:t>
            </a:r>
            <a:r>
              <a:rPr lang="en-US" altLang="zh-CN" sz="1600" dirty="0" smtClean="0"/>
              <a:t>.</a:t>
            </a:r>
            <a:r>
              <a:rPr lang="en-US" altLang="zh-CN" sz="1600" b="1" dirty="0"/>
              <a:t> Indicative Support Vector Clustering with its Application on Anomaly Detection</a:t>
            </a:r>
            <a:r>
              <a:rPr lang="en-US" altLang="zh-CN" sz="1600" dirty="0" smtClean="0"/>
              <a:t>. </a:t>
            </a:r>
            <a:r>
              <a:rPr lang="en-US" altLang="zh-CN" sz="1600" dirty="0"/>
              <a:t>In IEEE 12th International Conference on Machine Learning and Applications (ICMLA'13), Miami, Florida, December 2013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467544" y="2708920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/>
              <a:t>Xiao, Han, Huang Xiao, and Claudia Eckert. </a:t>
            </a:r>
            <a:r>
              <a:rPr lang="en-US" altLang="zh-CN" sz="1600" b="1" dirty="0"/>
              <a:t>Learning from Multiple Observers with Unknown Expertise</a:t>
            </a:r>
            <a:r>
              <a:rPr lang="en-US" altLang="zh-CN" sz="1600" dirty="0"/>
              <a:t>. In Proceedings of 17th Pacific-Asia Conference on Knowledge Discovery and Data Mining, Gold Coast, Australia, April 2013. Springer.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67544" y="3636312"/>
            <a:ext cx="820891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/>
              <a:t>Xiao, Huang, Han Xiao, and Claudia Eckert. </a:t>
            </a:r>
            <a:r>
              <a:rPr lang="en-US" altLang="zh-CN" sz="1600" b="1" dirty="0"/>
              <a:t>OPARS: Objective Photo Aesthetics Ranking System</a:t>
            </a:r>
            <a:r>
              <a:rPr lang="en-US" altLang="zh-CN" sz="1600" dirty="0"/>
              <a:t>. In 34th European Conference on Information Retrieval (ECIR'13), Moscow, Russia, March 2013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467544" y="4293096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/>
              <a:t>Xiao, Han, Huang Xiao, and Claudia Eckert. </a:t>
            </a:r>
            <a:r>
              <a:rPr lang="en-US" altLang="zh-CN" sz="1600" b="1" dirty="0"/>
              <a:t>Adversarial Label Flips Attack on Support Vector Machines</a:t>
            </a:r>
            <a:r>
              <a:rPr lang="en-US" altLang="zh-CN" sz="1600" dirty="0"/>
              <a:t>. In 20th European Conference on Artificial Intelligence (ECAI), </a:t>
            </a:r>
            <a:r>
              <a:rPr lang="en-US" altLang="zh-CN" sz="1600" dirty="0" err="1"/>
              <a:t>Montepellier</a:t>
            </a:r>
            <a:r>
              <a:rPr lang="en-US" altLang="zh-CN" sz="1600" dirty="0"/>
              <a:t>, France, August 2012.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749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482</Words>
  <Application>Microsoft Macintosh PowerPoint</Application>
  <PresentationFormat>全屏显示(4:3)</PresentationFormat>
  <Paragraphs>60</Paragraphs>
  <Slides>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Larissa</vt:lpstr>
      <vt:lpstr>Projects Overview</vt:lpstr>
      <vt:lpstr>Overview</vt:lpstr>
      <vt:lpstr>ARAMiS</vt:lpstr>
      <vt:lpstr>ARAMiS (Cont.)</vt:lpstr>
      <vt:lpstr>Anomaly Detection</vt:lpstr>
      <vt:lpstr>Smart Security Monitor (Architecture)</vt:lpstr>
      <vt:lpstr>Anomaly Detection (Cont.)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secintum</dc:creator>
  <cp:lastModifiedBy>Huang Xiao</cp:lastModifiedBy>
  <cp:revision>89</cp:revision>
  <dcterms:created xsi:type="dcterms:W3CDTF">2012-10-29T13:08:33Z</dcterms:created>
  <dcterms:modified xsi:type="dcterms:W3CDTF">2014-05-06T15:58:00Z</dcterms:modified>
</cp:coreProperties>
</file>