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A82"/>
    <a:srgbClr val="91AC6B"/>
    <a:srgbClr val="41BEFF"/>
    <a:srgbClr val="0099FF"/>
    <a:srgbClr val="CA213F"/>
    <a:srgbClr val="E53418"/>
    <a:srgbClr val="FF8000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9" autoAdjust="0"/>
  </p:normalViewPr>
  <p:slideViewPr>
    <p:cSldViewPr snapToGrid="0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FD525900-7221-E540-ABC5-8029FC395017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64225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AB75A32-50F3-534B-9797-939AF84BDE0D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800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75A32-50F3-534B-9797-939AF84BDE0D}" type="slidenum">
              <a:rPr lang="de-DE" altLang="zh-CN" smtClean="0"/>
              <a:pPr/>
              <a:t>1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29094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altLang="zh-CN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6FD9B-C586-5149-A086-FA42CA14A436}" type="datetime1">
              <a:rPr lang="de-DE" altLang="zh-CN"/>
              <a:pPr/>
              <a:t>18/04/16</a:t>
            </a:fld>
            <a:endParaRPr lang="de-DE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25E1D-63FD-FE4F-A869-8973950D73AF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037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27EB1-14A6-014E-90ED-F8708C598BF7}" type="datetime1">
              <a:rPr lang="de-DE" altLang="zh-CN"/>
              <a:pPr/>
              <a:t>18/04/16</a:t>
            </a:fld>
            <a:endParaRPr lang="de-DE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8C785E-0025-AD46-B6E6-9596714D575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91293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14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8128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2FFC457B-BD01-214A-B6CB-110FBD4F682A}" type="datetime1">
              <a:rPr lang="de-DE" altLang="zh-CN"/>
              <a:pPr/>
              <a:t>18/04/16</a:t>
            </a:fld>
            <a:endParaRPr lang="de-DE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721737F-B762-7C48-8D81-E0B1E94AE22D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4794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altLang="zh-CN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3254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Selected Topics for IT Security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Adversarial</a:t>
            </a:r>
            <a:r>
              <a:rPr lang="zh-CN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Learning:</a:t>
            </a:r>
            <a:b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AI</a:t>
            </a:r>
            <a:r>
              <a:rPr lang="zh-CN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as</a:t>
            </a:r>
            <a:r>
              <a:rPr lang="zh-CN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zh-CN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New</a:t>
            </a:r>
            <a:r>
              <a:rPr lang="zh-CN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Security</a:t>
            </a:r>
            <a:r>
              <a:rPr lang="zh-CN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Target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969921"/>
            <a:ext cx="8128000" cy="2220721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Huang Xiao</a:t>
            </a:r>
          </a:p>
          <a:p>
            <a:r>
              <a:rPr lang="en-US" sz="1400" i="1" dirty="0" err="1">
                <a:latin typeface="Times New Roman"/>
                <a:ea typeface="ＭＳ Ｐゴシック" charset="0"/>
                <a:cs typeface="Times New Roman"/>
              </a:rPr>
              <a:t>x</a:t>
            </a:r>
            <a:r>
              <a:rPr lang="en-US" sz="1400" i="1" dirty="0" err="1" smtClean="0">
                <a:latin typeface="Times New Roman"/>
                <a:ea typeface="ＭＳ Ｐゴシック" charset="0"/>
                <a:cs typeface="Times New Roman"/>
              </a:rPr>
              <a:t>iaohu</a:t>
            </a:r>
            <a:r>
              <a:rPr lang="en-US" sz="1400" i="1" dirty="0" smtClean="0">
                <a:latin typeface="Times New Roman"/>
                <a:ea typeface="ＭＳ Ｐゴシック" charset="0"/>
                <a:cs typeface="Times New Roman"/>
              </a:rPr>
              <a:t> (at) in (dot) tum </a:t>
            </a:r>
            <a:r>
              <a:rPr lang="en-US" altLang="zh-CN" sz="1400" i="1" dirty="0">
                <a:latin typeface="Times New Roman"/>
                <a:ea typeface="ＭＳ Ｐゴシック" charset="0"/>
                <a:cs typeface="Times New Roman"/>
              </a:rPr>
              <a:t>(dot</a:t>
            </a:r>
            <a:r>
              <a:rPr lang="en-US" altLang="zh-CN" sz="1400" i="1" dirty="0" smtClean="0">
                <a:latin typeface="Times New Roman"/>
                <a:ea typeface="ＭＳ Ｐゴシック" charset="0"/>
                <a:cs typeface="Times New Roman"/>
              </a:rPr>
              <a:t>) </a:t>
            </a:r>
            <a:r>
              <a:rPr lang="en-US" sz="1400" i="1" dirty="0" smtClean="0">
                <a:latin typeface="Times New Roman"/>
                <a:ea typeface="ＭＳ Ｐゴシック" charset="0"/>
                <a:cs typeface="Times New Roman"/>
              </a:rPr>
              <a:t>de </a:t>
            </a:r>
          </a:p>
          <a:p>
            <a:endParaRPr lang="en-US" sz="14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1400" i="1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1400" dirty="0" smtClean="0">
                <a:latin typeface="Arial" charset="0"/>
                <a:ea typeface="ＭＳ Ｐゴシック" charset="0"/>
                <a:cs typeface="ＭＳ Ｐゴシック" charset="0"/>
              </a:rPr>
              <a:t>Chair for IT Security (I20), Prof. Dr. Claudia Eckert</a:t>
            </a:r>
          </a:p>
          <a:p>
            <a:r>
              <a:rPr lang="en-US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Technische</a:t>
            </a:r>
            <a:r>
              <a:rPr lang="en-US" sz="1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Universität</a:t>
            </a:r>
            <a:r>
              <a:rPr lang="en-US" sz="14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dirty="0" err="1" smtClean="0">
                <a:latin typeface="Arial" charset="0"/>
                <a:ea typeface="ＭＳ Ｐゴシック" charset="0"/>
                <a:cs typeface="ＭＳ Ｐゴシック" charset="0"/>
              </a:rPr>
              <a:t>München</a:t>
            </a: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4885" y="1685272"/>
            <a:ext cx="8239250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charset="2"/>
              <a:buChar char=""/>
            </a:pPr>
            <a:r>
              <a:rPr lang="en-US" altLang="zh-CN" b="1" dirty="0"/>
              <a:t>Introduction &amp; Motivation</a:t>
            </a:r>
          </a:p>
          <a:p>
            <a:pPr marL="285750" indent="-285750" algn="l">
              <a:lnSpc>
                <a:spcPct val="200000"/>
              </a:lnSpc>
              <a:buFont typeface="Wingdings" charset="2"/>
              <a:buChar char=""/>
            </a:pPr>
            <a:r>
              <a:rPr lang="en-US" altLang="zh-CN" dirty="0"/>
              <a:t>Machine Learning for Security</a:t>
            </a:r>
          </a:p>
          <a:p>
            <a:pPr marL="285750" indent="-285750" algn="l">
              <a:lnSpc>
                <a:spcPct val="200000"/>
              </a:lnSpc>
              <a:buFont typeface="Wingdings" charset="2"/>
              <a:buChar char=""/>
            </a:pPr>
            <a:r>
              <a:rPr lang="en-US" altLang="zh-CN" dirty="0"/>
              <a:t>Research Subfields</a:t>
            </a:r>
          </a:p>
          <a:p>
            <a:pPr marL="285750" indent="-285750" algn="l">
              <a:lnSpc>
                <a:spcPct val="200000"/>
              </a:lnSpc>
              <a:buFont typeface="Wingdings" charset="2"/>
              <a:buChar char=""/>
            </a:pPr>
            <a:r>
              <a:rPr lang="en-US" altLang="zh-CN" dirty="0"/>
              <a:t>Challenges &amp; Discussion </a:t>
            </a:r>
          </a:p>
          <a:p>
            <a:pPr marL="285750" indent="-285750" algn="l">
              <a:lnSpc>
                <a:spcPct val="200000"/>
              </a:lnSpc>
              <a:buFont typeface="Wingdings" charset="2"/>
              <a:buChar char=""/>
            </a:pPr>
            <a:r>
              <a:rPr lang="en-US" altLang="zh-CN" dirty="0"/>
              <a:t>References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51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Introduction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4885" y="1685272"/>
            <a:ext cx="823925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charset="2"/>
              <a:buChar char=""/>
            </a:pPr>
            <a:endParaRPr lang="en-US" altLang="zh-CN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8000" y="1818867"/>
            <a:ext cx="8128000" cy="430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40000"/>
              </a:lnSpc>
              <a:buFont typeface="Wingdings" charset="2"/>
              <a:buChar char=""/>
            </a:pPr>
            <a:r>
              <a:rPr 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Machine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not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panacea</a:t>
            </a:r>
          </a:p>
          <a:p>
            <a:pPr marL="457200" indent="-457200">
              <a:lnSpc>
                <a:spcPct val="140000"/>
              </a:lnSpc>
              <a:buFont typeface="Wingdings" charset="2"/>
              <a:buChar char=""/>
            </a:pPr>
            <a:r>
              <a:rPr lang="en-US" altLang="zh-CN" sz="2400" b="0" dirty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  <a:r>
              <a:rPr lang="zh-CN" altLang="en-US" sz="2400" b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stationary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assumption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usually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too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strict</a:t>
            </a:r>
            <a:endParaRPr lang="en-US" sz="24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140000"/>
              </a:lnSpc>
              <a:buFont typeface="Wingdings" charset="2"/>
              <a:buChar char=""/>
            </a:pPr>
            <a:r>
              <a:rPr 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-as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-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Service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trend</a:t>
            </a:r>
          </a:p>
          <a:p>
            <a:pPr marL="457200" indent="-457200">
              <a:lnSpc>
                <a:spcPct val="140000"/>
              </a:lnSpc>
              <a:buFont typeface="Wingdings" charset="2"/>
              <a:buChar char=""/>
            </a:pPr>
            <a:r>
              <a:rPr 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Cyber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Security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using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learning-based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solutions</a:t>
            </a:r>
          </a:p>
          <a:p>
            <a:pPr marL="457200" indent="-457200">
              <a:lnSpc>
                <a:spcPct val="140000"/>
              </a:lnSpc>
              <a:buFont typeface="Wingdings" charset="2"/>
              <a:buChar char=""/>
            </a:pP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AI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system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itself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can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be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threat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(intrinsic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algorithmic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deficiency)</a:t>
            </a:r>
          </a:p>
          <a:p>
            <a:pPr marL="457200" indent="-457200">
              <a:lnSpc>
                <a:spcPct val="140000"/>
              </a:lnSpc>
              <a:buFont typeface="Wingdings" charset="2"/>
              <a:buChar char=""/>
            </a:pP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Endless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war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between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adversaries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and</a:t>
            </a:r>
            <a:r>
              <a:rPr lang="zh-CN" altLang="en-US" sz="2400" b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defenders</a:t>
            </a:r>
          </a:p>
          <a:p>
            <a:pPr marL="457200" indent="-457200">
              <a:lnSpc>
                <a:spcPct val="140000"/>
              </a:lnSpc>
              <a:buFont typeface="Wingdings" charset="2"/>
              <a:buChar char=""/>
            </a:pP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Therefore: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adversarial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and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secure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machine</a:t>
            </a:r>
            <a:r>
              <a:rPr lang="zh-CN" altLang="en-US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smtClean="0">
                <a:latin typeface="Arial" charset="0"/>
                <a:ea typeface="ＭＳ Ｐゴシック" charset="0"/>
                <a:cs typeface="ＭＳ Ｐゴシック" charset="0"/>
              </a:rPr>
              <a:t>learning</a:t>
            </a:r>
          </a:p>
          <a:p>
            <a:pPr marL="457200" indent="-457200">
              <a:lnSpc>
                <a:spcPct val="140000"/>
              </a:lnSpc>
              <a:buFont typeface="Wingdings" charset="2"/>
              <a:buChar char=""/>
            </a:pPr>
            <a:endParaRPr lang="en-US" altLang="zh-CN" sz="24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140000"/>
              </a:lnSpc>
              <a:buFont typeface="Wingdings" charset="2"/>
              <a:buChar char=""/>
            </a:pPr>
            <a:endParaRPr lang="en-US" sz="24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1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Motivation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4885" y="1685272"/>
            <a:ext cx="823925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charset="2"/>
              <a:buChar char=""/>
            </a:pPr>
            <a:endParaRPr lang="en-US" altLang="zh-CN" dirty="0" smtClean="0"/>
          </a:p>
        </p:txBody>
      </p:sp>
      <p:pic>
        <p:nvPicPr>
          <p:cNvPr id="6" name="图片 5" descr="chp01_motivation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8" y="2607410"/>
            <a:ext cx="5631448" cy="24844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0367" y="2043273"/>
            <a:ext cx="520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mislead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decisions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2730500"/>
            <a:ext cx="1512959" cy="1917700"/>
          </a:xfrm>
          <a:prstGeom prst="rect">
            <a:avLst/>
          </a:prstGeom>
        </p:spPr>
      </p:pic>
      <p:cxnSp>
        <p:nvCxnSpPr>
          <p:cNvPr id="10" name="直线箭头连接符 9"/>
          <p:cNvCxnSpPr/>
          <p:nvPr/>
        </p:nvCxnSpPr>
        <p:spPr bwMode="auto">
          <a:xfrm>
            <a:off x="6057900" y="3073400"/>
            <a:ext cx="800100" cy="3175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线箭头连接符 11"/>
          <p:cNvCxnSpPr>
            <a:endCxn id="8" idx="1"/>
          </p:cNvCxnSpPr>
          <p:nvPr/>
        </p:nvCxnSpPr>
        <p:spPr bwMode="auto">
          <a:xfrm flipV="1">
            <a:off x="4914900" y="3689350"/>
            <a:ext cx="1905000" cy="768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文本框 13"/>
          <p:cNvSpPr txBox="1"/>
          <p:nvPr/>
        </p:nvSpPr>
        <p:spPr>
          <a:xfrm>
            <a:off x="532036" y="5245100"/>
            <a:ext cx="704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>
                <a:solidFill>
                  <a:srgbClr val="FF0000"/>
                </a:solidFill>
              </a:rPr>
              <a:t>“It turns out some DNNs only focus on discriminative features in images.”</a:t>
            </a:r>
          </a:p>
        </p:txBody>
      </p:sp>
      <p:sp>
        <p:nvSpPr>
          <p:cNvPr id="15" name="矩形 14"/>
          <p:cNvSpPr/>
          <p:nvPr/>
        </p:nvSpPr>
        <p:spPr>
          <a:xfrm>
            <a:off x="584200" y="5774204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 smtClean="0">
                <a:latin typeface="Times New Roman"/>
                <a:cs typeface="Times New Roman"/>
              </a:rPr>
              <a:t>Nguyen </a:t>
            </a:r>
            <a:r>
              <a:rPr lang="en-US" altLang="zh-CN" sz="1200" dirty="0">
                <a:latin typeface="Times New Roman"/>
                <a:cs typeface="Times New Roman"/>
              </a:rPr>
              <a:t>A, </a:t>
            </a:r>
            <a:r>
              <a:rPr lang="en-US" altLang="zh-CN" sz="1200" dirty="0" err="1">
                <a:latin typeface="Times New Roman"/>
                <a:cs typeface="Times New Roman"/>
              </a:rPr>
              <a:t>Yosinski</a:t>
            </a:r>
            <a:r>
              <a:rPr lang="en-US" altLang="zh-CN" sz="1200" dirty="0">
                <a:latin typeface="Times New Roman"/>
                <a:cs typeface="Times New Roman"/>
              </a:rPr>
              <a:t> J, </a:t>
            </a:r>
            <a:r>
              <a:rPr lang="en-US" altLang="zh-CN" sz="1200" dirty="0" err="1">
                <a:latin typeface="Times New Roman"/>
                <a:cs typeface="Times New Roman"/>
              </a:rPr>
              <a:t>Clune</a:t>
            </a:r>
            <a:r>
              <a:rPr lang="en-US" altLang="zh-CN" sz="1200" dirty="0">
                <a:latin typeface="Times New Roman"/>
                <a:cs typeface="Times New Roman"/>
              </a:rPr>
              <a:t> J. Deep Neural Networks are Easily Fooled: High Confidence Predictions for Unrecognizable Images. In Computer Vision and Pattern Recognition (CVPR '15), IEEE, 2015.</a:t>
            </a:r>
          </a:p>
        </p:txBody>
      </p:sp>
    </p:spTree>
    <p:extLst>
      <p:ext uri="{BB962C8B-B14F-4D97-AF65-F5344CB8AC3E}">
        <p14:creationId xmlns:p14="http://schemas.microsoft.com/office/powerpoint/2010/main" val="1752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914400"/>
            <a:ext cx="8128000" cy="609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Motivation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4885" y="1685272"/>
            <a:ext cx="823925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charset="2"/>
              <a:buChar char=""/>
            </a:pP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530367" y="2043273"/>
            <a:ext cx="5516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bypass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spamfilter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attack.</a:t>
            </a:r>
            <a:endParaRPr kumimoji="1" lang="zh-CN" altLang="en-US" dirty="0"/>
          </a:p>
        </p:txBody>
      </p:sp>
      <p:pic>
        <p:nvPicPr>
          <p:cNvPr id="2" name="图片 1" descr="chp01_motivation-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616200"/>
            <a:ext cx="4724400" cy="3581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29349" y="4711700"/>
            <a:ext cx="27955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600" dirty="0" smtClean="0">
                <a:solidFill>
                  <a:srgbClr val="FF0000"/>
                </a:solidFill>
              </a:rPr>
              <a:t>Learn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ing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to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violate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security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goals,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e.g.,</a:t>
            </a:r>
          </a:p>
          <a:p>
            <a:pPr algn="l"/>
            <a:r>
              <a:rPr kumimoji="1" lang="en-US" altLang="zh-CN" sz="1600" b="1" dirty="0" smtClean="0">
                <a:solidFill>
                  <a:srgbClr val="FF0000"/>
                </a:solidFill>
              </a:rPr>
              <a:t>Integrity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is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violated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,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since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positive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sample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evades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being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detected.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75964"/>
      </p:ext>
    </p:extLst>
  </p:cSld>
  <p:clrMapOvr>
    <a:masterClrMapping/>
  </p:clrMapOvr>
</p:sld>
</file>

<file path=ppt/theme/theme1.xml><?xml version="1.0" encoding="utf-8"?>
<a:theme xmlns:a="http://schemas.openxmlformats.org/drawingml/2006/main" name="TUM_Vorlage_weiss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TUM_Vorlage_weiss.pot</Template>
  <TotalTime>653</TotalTime>
  <Words>204</Words>
  <Application>Microsoft Macintosh PowerPoint</Application>
  <PresentationFormat>全屏显示(4:3)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TUM_Vorlage_weiss</vt:lpstr>
      <vt:lpstr>Selected Topics for IT Security  Adversarial Learning: AI as a New Security Target</vt:lpstr>
      <vt:lpstr>Outline</vt:lpstr>
      <vt:lpstr>Introduction</vt:lpstr>
      <vt:lpstr>Motivation</vt:lpstr>
      <vt:lpstr>Motivation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Huang Xiao</cp:lastModifiedBy>
  <cp:revision>114</cp:revision>
  <dcterms:created xsi:type="dcterms:W3CDTF">2009-06-05T15:14:26Z</dcterms:created>
  <dcterms:modified xsi:type="dcterms:W3CDTF">2016-04-18T21:33:44Z</dcterms:modified>
</cp:coreProperties>
</file>