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306" r:id="rId4"/>
    <p:sldId id="257" r:id="rId5"/>
    <p:sldId id="261" r:id="rId6"/>
    <p:sldId id="258" r:id="rId7"/>
    <p:sldId id="259" r:id="rId8"/>
    <p:sldId id="262" r:id="rId9"/>
    <p:sldId id="266" r:id="rId10"/>
    <p:sldId id="267" r:id="rId11"/>
    <p:sldId id="270" r:id="rId12"/>
    <p:sldId id="272" r:id="rId13"/>
    <p:sldId id="273" r:id="rId14"/>
    <p:sldId id="275" r:id="rId15"/>
    <p:sldId id="276" r:id="rId16"/>
    <p:sldId id="277" r:id="rId17"/>
    <p:sldId id="280" r:id="rId18"/>
    <p:sldId id="278" r:id="rId19"/>
    <p:sldId id="279" r:id="rId20"/>
    <p:sldId id="284" r:id="rId21"/>
    <p:sldId id="281" r:id="rId22"/>
    <p:sldId id="290" r:id="rId23"/>
    <p:sldId id="282" r:id="rId24"/>
    <p:sldId id="289" r:id="rId25"/>
    <p:sldId id="286" r:id="rId26"/>
    <p:sldId id="292" r:id="rId27"/>
    <p:sldId id="287" r:id="rId28"/>
    <p:sldId id="288" r:id="rId29"/>
    <p:sldId id="294" r:id="rId30"/>
    <p:sldId id="283" r:id="rId31"/>
    <p:sldId id="295" r:id="rId32"/>
    <p:sldId id="296" r:id="rId33"/>
    <p:sldId id="302" r:id="rId34"/>
    <p:sldId id="303" r:id="rId35"/>
    <p:sldId id="304" r:id="rId36"/>
    <p:sldId id="305" r:id="rId37"/>
    <p:sldId id="297" r:id="rId38"/>
    <p:sldId id="308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深入浅出</a:t>
            </a:r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传统文件依赖（官网示范）</a:t>
            </a:r>
            <a:endParaRPr lang="zh-CN" altLang="en-US"/>
          </a:p>
        </p:txBody>
      </p:sp>
      <p:pic>
        <p:nvPicPr>
          <p:cNvPr id="4" name="内容占位符 3" descr="bootstrap依赖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1295" y="1981835"/>
            <a:ext cx="9248775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我的故事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在刚开始学习程序的时候，我并不觉得多写一行代码，多引一个文件会是什么问题。在我当时的要求里面，学会能用就行。并没有考虑到带来的复杂后果。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然而。。。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我的案例</a:t>
            </a:r>
            <a:endParaRPr lang="zh-CN" altLang="en-US"/>
          </a:p>
        </p:txBody>
      </p:sp>
      <p:pic>
        <p:nvPicPr>
          <p:cNvPr id="4" name="内容占位符 3" descr="我的案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17370"/>
            <a:ext cx="9290050" cy="29235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可以看见，在真正的项目中，要引用的开源框架，开源插件是很多的，再加上自己写的工具库，就显得引用</a:t>
            </a:r>
            <a:r>
              <a:rPr lang="zh-CN" altLang="en-US">
                <a:solidFill>
                  <a:srgbClr val="FF0000"/>
                </a:solidFill>
              </a:rPr>
              <a:t>文件很多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并且顺序要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逐一对应</a:t>
            </a:r>
            <a:r>
              <a:rPr lang="zh-CN" altLang="en-US"/>
              <a:t>。特别有一次需求里，需要删除某一个依赖，本来只需要删除这一个依赖文件即可，但是我又是一个不喜欢文件中留有冗余代码的人。所以就要删除两个甚至更多的文件。这些工作都相对的增加了工作的复杂度。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期望的文件依赖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遗憾的是：类似于</a:t>
            </a:r>
            <a:r>
              <a:rPr lang="en-US" altLang="zh-CN"/>
              <a:t>ES6</a:t>
            </a:r>
            <a:r>
              <a:rPr lang="zh-CN" altLang="en-US"/>
              <a:t>的</a:t>
            </a:r>
            <a:r>
              <a:rPr lang="en-US" altLang="zh-CN"/>
              <a:t>import</a:t>
            </a:r>
            <a:r>
              <a:rPr lang="zh-CN" altLang="en-US"/>
              <a:t>，</a:t>
            </a:r>
            <a:r>
              <a:rPr lang="en-US" altLang="zh-CN"/>
              <a:t>commonJs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，</a:t>
            </a:r>
            <a:r>
              <a:rPr lang="en-US" altLang="zh-CN"/>
              <a:t>AMD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都在</a:t>
            </a:r>
            <a:r>
              <a:rPr lang="zh-CN" altLang="en-US"/>
              <a:t>源代码无法直接运行，必须通过转换后才可以正常运行。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单独引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8267700" cy="1247775"/>
          </a:xfrm>
          <a:prstGeom prst="rect">
            <a:avLst/>
          </a:prstGeom>
        </p:spPr>
      </p:pic>
      <p:pic>
        <p:nvPicPr>
          <p:cNvPr id="6" name="图片 5" descr="impo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1815"/>
            <a:ext cx="44958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刚才已经从模块化思维，阐述了我们从代码优化角度，用构建工具的好处。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其他原因：</a:t>
            </a:r>
            <a:endParaRPr lang="zh-CN" altLang="en-US"/>
          </a:p>
          <a:p>
            <a:pPr lvl="1"/>
            <a:r>
              <a:rPr lang="zh-CN" altLang="en-US"/>
              <a:t>新框架： </a:t>
            </a:r>
            <a:r>
              <a:rPr lang="en-US" altLang="zh-CN"/>
              <a:t>Vue</a:t>
            </a:r>
            <a:r>
              <a:rPr lang="zh-CN" altLang="en-US"/>
              <a:t>；</a:t>
            </a:r>
            <a:r>
              <a:rPr lang="en-US" altLang="zh-CN"/>
              <a:t>React</a:t>
            </a:r>
            <a:r>
              <a:rPr lang="zh-CN" altLang="en-US"/>
              <a:t>；</a:t>
            </a:r>
            <a:r>
              <a:rPr lang="en-US" altLang="zh-CN"/>
              <a:t>Angular</a:t>
            </a:r>
            <a:r>
              <a:rPr lang="zh-CN" altLang="en-US"/>
              <a:t>；</a:t>
            </a:r>
            <a:endParaRPr lang="zh-CN" altLang="en-US"/>
          </a:p>
          <a:p>
            <a:pPr lvl="1"/>
            <a:r>
              <a:rPr lang="zh-CN" altLang="en-US"/>
              <a:t>新语言：</a:t>
            </a:r>
            <a:r>
              <a:rPr lang="en-US" altLang="zh-CN"/>
              <a:t>ES6</a:t>
            </a:r>
            <a:r>
              <a:rPr lang="zh-CN" altLang="en-US"/>
              <a:t>；</a:t>
            </a:r>
            <a:r>
              <a:rPr lang="en-US" altLang="zh-CN"/>
              <a:t>Typescript</a:t>
            </a:r>
            <a:r>
              <a:rPr lang="zh-CN" altLang="en-US"/>
              <a:t>；</a:t>
            </a:r>
            <a:r>
              <a:rPr lang="en-US" altLang="zh-CN"/>
              <a:t>Flow</a:t>
            </a:r>
            <a:r>
              <a:rPr lang="zh-CN" altLang="en-US"/>
              <a:t>；</a:t>
            </a:r>
            <a:r>
              <a:rPr lang="en-US" altLang="zh-CN"/>
              <a:t>SCSS/LESS;</a:t>
            </a:r>
            <a:r>
              <a:rPr lang="zh-CN" altLang="en-US"/>
              <a:t>等等；</a:t>
            </a:r>
            <a:endParaRPr lang="zh-CN" altLang="en-US"/>
          </a:p>
          <a:p>
            <a:pPr lvl="1"/>
            <a:r>
              <a:rPr lang="zh-CN" altLang="en-US"/>
              <a:t>性能优化：缓存，多线程，</a:t>
            </a:r>
            <a:r>
              <a:rPr lang="en-US" altLang="zh-CN"/>
              <a:t>tree-shaking;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zh-CN" altLang="en-US"/>
              <a:t>在我初识</a:t>
            </a:r>
            <a:r>
              <a:rPr lang="en-US" altLang="zh-CN"/>
              <a:t>web</a:t>
            </a:r>
            <a:r>
              <a:rPr lang="zh-CN" altLang="en-US"/>
              <a:t>前端的时候，听到过几个前端构建工具。如</a:t>
            </a:r>
            <a:r>
              <a:rPr lang="en-US" altLang="zh-CN"/>
              <a:t>grunt</a:t>
            </a:r>
            <a:r>
              <a:rPr lang="zh-CN" altLang="en-US"/>
              <a:t>，</a:t>
            </a:r>
            <a:r>
              <a:rPr lang="en-US" altLang="zh-CN"/>
              <a:t>glup</a:t>
            </a:r>
            <a:r>
              <a:rPr lang="zh-CN" altLang="en-US"/>
              <a:t>，</a:t>
            </a:r>
            <a:r>
              <a:rPr lang="en-US" altLang="zh-CN"/>
              <a:t>webpack</a:t>
            </a:r>
            <a:r>
              <a:rPr lang="zh-CN" altLang="en-US"/>
              <a:t>。我当时连为什么要用这些工具都不知道！更不知道到底要选哪一个！于是都学习了下，都是一知半解，最终都忘掉。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所以，我们这里先对其他构建工具了解下，列举出各个工具的优缺点。这样可以让我们更好的去理解</a:t>
            </a:r>
            <a:r>
              <a:rPr lang="en-US" altLang="zh-CN"/>
              <a:t>webpack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听过的构建工具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514350" indent="-514350">
              <a:buAutoNum type="arabicPeriod"/>
            </a:pPr>
            <a:r>
              <a:rPr lang="en-US" altLang="zh-CN">
                <a:solidFill>
                  <a:schemeClr val="accent6"/>
                </a:solidFill>
              </a:rPr>
              <a:t>Grunt</a:t>
            </a:r>
            <a:r>
              <a:rPr lang="zh-CN" altLang="en-US">
                <a:solidFill>
                  <a:schemeClr val="accent6"/>
                </a:solidFill>
              </a:rPr>
              <a:t>（见的比较多）</a:t>
            </a:r>
            <a:endParaRPr lang="en-US" altLang="zh-CN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accent6"/>
                </a:solidFill>
              </a:rPr>
              <a:t>Gulp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（见的比较多）</a:t>
            </a:r>
            <a:endParaRPr lang="en-US" altLang="zh-CN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rgbClr val="FFC000"/>
                </a:solidFill>
              </a:rPr>
              <a:t>browserify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（见的比较少）</a:t>
            </a:r>
            <a:endParaRPr lang="en-US" altLang="zh-CN">
              <a:solidFill>
                <a:srgbClr val="FFC00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Parcel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Fis3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yeoman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Rollup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Webpack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/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Grunt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ru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7765" cy="46399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Grunt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优点：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灵活，它只负责执行你定义的任务；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大量的可复用插件封装好了常见的构建任务。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缺点：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集成度不高，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要写很多配置后才可以用，无法做到开箱即用。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我这几年反复的学习过很多次</a:t>
            </a:r>
            <a:r>
              <a:rPr lang="en-US" altLang="zh-CN"/>
              <a:t>webpack</a:t>
            </a:r>
            <a:r>
              <a:rPr lang="zh-CN" altLang="en-US"/>
              <a:t>。但是都没学透彻。经历和原因如下：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 sz="2000"/>
              <a:t>只是偶然的看到别人说到这么个知识点，至于为什么需要，完全不知道，因为当时连</a:t>
            </a:r>
            <a:r>
              <a:rPr lang="en-US" altLang="zh-CN" sz="2000"/>
              <a:t>css</a:t>
            </a:r>
            <a:r>
              <a:rPr lang="zh-CN" altLang="en-US" sz="2000"/>
              <a:t>和</a:t>
            </a:r>
            <a:r>
              <a:rPr lang="en-US" altLang="zh-CN" sz="2000"/>
              <a:t>js</a:t>
            </a:r>
            <a:r>
              <a:rPr lang="zh-CN" altLang="en-US" sz="2000"/>
              <a:t>的扩展语言</a:t>
            </a:r>
            <a:r>
              <a:rPr lang="en-US" altLang="zh-CN" sz="2000"/>
              <a:t>less</a:t>
            </a:r>
            <a:r>
              <a:rPr lang="zh-CN" altLang="en-US" sz="2000"/>
              <a:t>，</a:t>
            </a:r>
            <a:r>
              <a:rPr lang="en-US" altLang="zh-CN" sz="2000"/>
              <a:t>scss</a:t>
            </a:r>
            <a:r>
              <a:rPr lang="zh-CN" altLang="en-US" sz="2000"/>
              <a:t>和框架</a:t>
            </a:r>
            <a:r>
              <a:rPr lang="en-US" altLang="zh-CN" sz="2000"/>
              <a:t>vue</a:t>
            </a:r>
            <a:r>
              <a:rPr lang="zh-CN" altLang="en-US" sz="2000"/>
              <a:t>，</a:t>
            </a:r>
            <a:r>
              <a:rPr lang="en-US" altLang="zh-CN" sz="2000"/>
              <a:t>react</a:t>
            </a:r>
            <a:r>
              <a:rPr lang="zh-CN" altLang="en-US" sz="2000"/>
              <a:t>都不了解，用不到。</a:t>
            </a:r>
            <a:endParaRPr lang="zh-CN" altLang="en-US" sz="2000"/>
          </a:p>
          <a:p>
            <a:pPr marL="514350" indent="-514350">
              <a:buAutoNum type="arabicPeriod"/>
            </a:pPr>
            <a:r>
              <a:rPr lang="zh-CN" altLang="en-US" sz="2000"/>
              <a:t>不完全了解前端的周边技术和要求。比如</a:t>
            </a:r>
            <a:r>
              <a:rPr lang="en-US" altLang="zh-CN" sz="2000"/>
              <a:t>es6</a:t>
            </a:r>
            <a:r>
              <a:rPr lang="zh-CN" altLang="en-US" sz="2000"/>
              <a:t>，浏览器能懂一部分，那么用还是不用？用的话，</a:t>
            </a:r>
            <a:r>
              <a:rPr lang="en-US" altLang="zh-CN" sz="2000"/>
              <a:t>babel</a:t>
            </a:r>
            <a:r>
              <a:rPr lang="zh-CN" altLang="en-US" sz="2000"/>
              <a:t>是干什么的？到底用</a:t>
            </a:r>
            <a:r>
              <a:rPr lang="en-US" altLang="zh-CN" sz="2000"/>
              <a:t>gulp</a:t>
            </a:r>
            <a:r>
              <a:rPr lang="zh-CN" altLang="en-US" sz="2000"/>
              <a:t>还是</a:t>
            </a:r>
            <a:r>
              <a:rPr lang="en-US" altLang="zh-CN" sz="2000"/>
              <a:t>grunt</a:t>
            </a:r>
            <a:r>
              <a:rPr lang="zh-CN" altLang="en-US" sz="2000"/>
              <a:t>？网上都有教程，并且在学习</a:t>
            </a:r>
            <a:r>
              <a:rPr lang="en-US" altLang="zh-CN" sz="2000"/>
              <a:t>webpack</a:t>
            </a:r>
            <a:r>
              <a:rPr lang="zh-CN" altLang="en-US" sz="2000"/>
              <a:t>的时候都经常提到，学还是不学？这些英文名称的技术是交集关系还是依赖关系？完全不懂</a:t>
            </a:r>
            <a:r>
              <a:rPr lang="en-US" altLang="zh-CN" sz="2000"/>
              <a:t>!</a:t>
            </a:r>
            <a:endParaRPr lang="zh-CN" altLang="en-US" sz="2000"/>
          </a:p>
          <a:p>
            <a:pPr marL="514350" indent="-514350">
              <a:buAutoNum type="arabicPeriod"/>
            </a:pPr>
            <a:r>
              <a:rPr lang="zh-CN" altLang="en-US" sz="2000"/>
              <a:t>再后来，能用</a:t>
            </a:r>
            <a:r>
              <a:rPr lang="en-US" altLang="zh-CN" sz="2000"/>
              <a:t>vue-cli</a:t>
            </a:r>
            <a:r>
              <a:rPr lang="zh-CN" altLang="en-US" sz="2000"/>
              <a:t>直接搭建项目了。能直接跑通一个项目了。所以也就没有具体关心</a:t>
            </a:r>
            <a:r>
              <a:rPr lang="en-US" altLang="zh-CN" sz="2000"/>
              <a:t>webpack</a:t>
            </a:r>
            <a:r>
              <a:rPr lang="zh-CN" altLang="en-US" sz="2000"/>
              <a:t>及其配置；更别说优化了。</a:t>
            </a:r>
            <a:endParaRPr lang="zh-CN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ul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9917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特点：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Gulp 的最大特点是引入了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流</a:t>
            </a:r>
            <a:r>
              <a:rPr lang="zh-CN" altLang="en-US" sz="2400">
                <a:sym typeface="+mn-ea"/>
              </a:rPr>
              <a:t>的概念，同时提供了一系列常用的插件去处理流，流可以在插件之间传递。</a:t>
            </a:r>
            <a:endParaRPr lang="zh-CN" altLang="en-US" sz="2400">
              <a:sym typeface="+mn-ea"/>
            </a:endParaRPr>
          </a:p>
          <a:p>
            <a:r>
              <a:rPr lang="zh-CN" altLang="en-US" sz="2800">
                <a:sym typeface="+mn-ea"/>
              </a:rPr>
              <a:t>优点：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好用又不失灵活，既可以单独完成构建也可以和其它工具搭配使用。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缺点：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集成度不高，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要写很多配置后才可以用，无法做到开箱即用。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browserify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rowserif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Parcel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arc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7765" cy="44678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FIS3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FIS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3917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FIS3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Fis3是来自</a:t>
            </a:r>
            <a:r>
              <a:rPr lang="zh-CN" altLang="en-US">
                <a:solidFill>
                  <a:srgbClr val="FF0000"/>
                </a:solidFill>
              </a:rPr>
              <a:t>百度的国产构建工具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优点：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集成了各种 Web 开发所需的构建功能，</a:t>
            </a:r>
            <a:r>
              <a:rPr lang="zh-CN" altLang="en-US">
                <a:solidFill>
                  <a:srgbClr val="FF0000"/>
                </a:solidFill>
              </a:rPr>
              <a:t>配置简单开箱即用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缺点：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目前官方已经</a:t>
            </a:r>
            <a:r>
              <a:rPr lang="zh-CN" altLang="en-US">
                <a:solidFill>
                  <a:srgbClr val="FF0000"/>
                </a:solidFill>
              </a:rPr>
              <a:t>不再更新和维护</a:t>
            </a:r>
            <a:r>
              <a:rPr lang="zh-CN" altLang="en-US">
                <a:solidFill>
                  <a:schemeClr val="tx1"/>
                </a:solidFill>
              </a:rPr>
              <a:t>，不支持最新版本的 Node.js。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yeoman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yeo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361295" cy="39185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Rollup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Roll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2024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Rollup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优点：</a:t>
            </a:r>
            <a:endParaRPr lang="zh-CN" altLang="en-US"/>
          </a:p>
          <a:p>
            <a:pPr lvl="1"/>
            <a:r>
              <a:rPr lang="zh-CN" altLang="en-US"/>
              <a:t>在用于打包 JavaScript 库时比 Webpack 更加有优势，</a:t>
            </a:r>
            <a:r>
              <a:rPr lang="zh-CN" altLang="en-US">
                <a:sym typeface="+mn-ea"/>
              </a:rPr>
              <a:t>因为其打包出来的代码更小更快。</a:t>
            </a:r>
            <a:endParaRPr lang="zh-CN" altLang="en-US"/>
          </a:p>
          <a:p>
            <a:pPr lvl="0"/>
            <a:r>
              <a:rPr lang="zh-CN" altLang="en-US" sz="2800"/>
              <a:t>缺点：</a:t>
            </a:r>
            <a:endParaRPr lang="zh-CN" altLang="en-US" sz="2800"/>
          </a:p>
          <a:p>
            <a:pPr lvl="1"/>
            <a:r>
              <a:rPr lang="zh-CN" altLang="en-US"/>
              <a:t> 但功能</a:t>
            </a:r>
            <a:r>
              <a:rPr lang="zh-CN" altLang="en-US">
                <a:solidFill>
                  <a:srgbClr val="FF0000"/>
                </a:solidFill>
              </a:rPr>
              <a:t>不够完善</a:t>
            </a:r>
            <a:r>
              <a:rPr lang="zh-CN" altLang="en-US"/>
              <a:t>，很多场景都</a:t>
            </a:r>
            <a:r>
              <a:rPr lang="zh-CN" altLang="en-US">
                <a:solidFill>
                  <a:srgbClr val="FF0000"/>
                </a:solidFill>
              </a:rPr>
              <a:t>找不到现成的解决方案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webp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41500"/>
            <a:ext cx="10058400" cy="4320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一：为什么要用</a:t>
            </a:r>
            <a:r>
              <a:rPr lang="zh-CN" altLang="en-US">
                <a:sym typeface="+mn-ea"/>
              </a:rPr>
              <a:t>构建工具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传统的网页结构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新技术（模块化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新语言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框架）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>
                <a:sym typeface="+mn-ea"/>
              </a:rPr>
              <a:t>二：构建工具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有哪些？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优缺点？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为什么要用</a:t>
            </a:r>
            <a:r>
              <a:rPr lang="en-US" altLang="zh-CN">
                <a:sym typeface="+mn-ea"/>
              </a:rPr>
              <a:t>webpack</a:t>
            </a:r>
            <a:r>
              <a:rPr lang="zh-CN" altLang="en-US">
                <a:sym typeface="+mn-ea"/>
              </a:rPr>
              <a:t>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三：</a:t>
            </a:r>
            <a:r>
              <a:rPr lang="en-US" altLang="zh-CN"/>
              <a:t>webpack</a:t>
            </a:r>
            <a:r>
              <a:rPr lang="zh-CN" altLang="en-US"/>
              <a:t>的配置属性（很多很细，用到了去查就行。这里不讲）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四：联系实际工作（代理服务器，服务器打包（</a:t>
            </a:r>
            <a:r>
              <a:rPr lang="en-US" altLang="zh-CN"/>
              <a:t>jenkins</a:t>
            </a:r>
            <a:r>
              <a:rPr lang="zh-CN" altLang="en-US"/>
              <a:t>结合</a:t>
            </a:r>
            <a:r>
              <a:rPr lang="zh-CN" altLang="en-US"/>
              <a:t>））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大多数团队在开发新项目时会采用紧跟时代的技术，这些技术几乎都会采用“模块化+新语言+新框架”，Webpack 可以为这些新项目提供一站式的解决方案；</a:t>
            </a:r>
            <a:endParaRPr lang="zh-CN" altLang="en-US"/>
          </a:p>
          <a:p>
            <a:r>
              <a:rPr lang="zh-CN" altLang="en-US"/>
              <a:t>Webpack 有良好的生态链和</a:t>
            </a:r>
            <a:r>
              <a:rPr lang="zh-CN" altLang="en-US">
                <a:solidFill>
                  <a:srgbClr val="FF0000"/>
                </a:solidFill>
              </a:rPr>
              <a:t>维护团队</a:t>
            </a:r>
            <a:r>
              <a:rPr lang="zh-CN" altLang="en-US"/>
              <a:t>，能提供良好的开发体验和保证质量；</a:t>
            </a:r>
            <a:endParaRPr lang="zh-CN" altLang="en-US"/>
          </a:p>
          <a:p>
            <a:r>
              <a:rPr lang="zh-CN" altLang="en-US"/>
              <a:t>Webpack 被全世界的大量 Web 开发者</a:t>
            </a:r>
            <a:r>
              <a:rPr lang="zh-CN" altLang="en-US">
                <a:solidFill>
                  <a:srgbClr val="FF0000"/>
                </a:solidFill>
              </a:rPr>
              <a:t>使用和验证</a:t>
            </a:r>
            <a:r>
              <a:rPr lang="zh-CN" altLang="en-US"/>
              <a:t>，能找到各个层面所需的教程和经验分享。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Webpack配</a:t>
            </a:r>
            <a:r>
              <a:rPr lang="zh-CN" altLang="en-US"/>
              <a:t>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10240" cy="4351655"/>
          </a:xfrm>
        </p:spPr>
        <p:txBody>
          <a:bodyPr/>
          <a:p>
            <a:r>
              <a:rPr lang="zh-CN" altLang="en-US"/>
              <a:t>边看官网，边讲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entry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zh-CN" altLang="en-US"/>
              <a:t>整个项目的入口文件</a:t>
            </a:r>
            <a:endParaRPr lang="zh-CN" altLang="en-US"/>
          </a:p>
          <a:p>
            <a:r>
              <a:rPr lang="zh-CN" altLang="en-US"/>
              <a:t>遍历出里面所有的依赖</a:t>
            </a:r>
            <a:endParaRPr lang="zh-CN" altLang="en-US"/>
          </a:p>
          <a:p>
            <a:r>
              <a:rPr lang="zh-CN" altLang="en-US"/>
              <a:t>可以有多个</a:t>
            </a:r>
            <a:r>
              <a:rPr lang="en-US" altLang="zh-CN"/>
              <a:t>entry</a:t>
            </a:r>
            <a:endParaRPr lang="en-US" altLang="zh-CN"/>
          </a:p>
          <a:p>
            <a:r>
              <a:rPr lang="zh-CN" altLang="en-US"/>
              <a:t>我的经历：一般都用最简单的。</a:t>
            </a:r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04285"/>
            <a:ext cx="680085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输出(output)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zh-CN" altLang="en-US"/>
              <a:t>可以通过配置 output 选项，告知 webpack 如何向硬盘写入编译文件。注意，即使可以存在多个 entry 起点，但只能指定一个 output 配置。</a:t>
            </a:r>
            <a:endParaRPr lang="zh-CN" altLang="en-US"/>
          </a:p>
          <a:p>
            <a:r>
              <a:rPr lang="zh-CN" altLang="en-US"/>
              <a:t>我的经验：没有什么特别改动的地方。</a:t>
            </a:r>
            <a:endParaRPr lang="zh-CN" altLang="en-US"/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81755"/>
            <a:ext cx="668655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loader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zh-CN" altLang="en-US"/>
              <a:t>loader 用于对模块的</a:t>
            </a:r>
            <a:r>
              <a:rPr lang="zh-CN" altLang="en-US">
                <a:solidFill>
                  <a:srgbClr val="FF0000"/>
                </a:solidFill>
              </a:rPr>
              <a:t>源代码进行转换</a:t>
            </a:r>
            <a:r>
              <a:rPr lang="zh-CN" altLang="en-US">
                <a:solidFill>
                  <a:schemeClr val="accent1"/>
                </a:solidFill>
              </a:rPr>
              <a:t>（如</a:t>
            </a:r>
            <a:r>
              <a:rPr lang="en-US" altLang="zh-CN">
                <a:solidFill>
                  <a:schemeClr val="accent1"/>
                </a:solidFill>
              </a:rPr>
              <a:t>scss</a:t>
            </a:r>
            <a:r>
              <a:rPr lang="zh-CN" altLang="en-US">
                <a:solidFill>
                  <a:schemeClr val="accent1"/>
                </a:solidFill>
              </a:rPr>
              <a:t>转</a:t>
            </a:r>
            <a:r>
              <a:rPr lang="en-US" altLang="zh-CN">
                <a:solidFill>
                  <a:schemeClr val="accent1"/>
                </a:solidFill>
              </a:rPr>
              <a:t>css</a:t>
            </a:r>
            <a:r>
              <a:rPr lang="zh-CN" altLang="en-US">
                <a:solidFill>
                  <a:schemeClr val="accent1"/>
                </a:solidFill>
              </a:rPr>
              <a:t>需要</a:t>
            </a:r>
            <a:r>
              <a:rPr lang="en-US" altLang="zh-CN">
                <a:solidFill>
                  <a:schemeClr val="accent1"/>
                </a:solidFill>
              </a:rPr>
              <a:t>style-loader,es6</a:t>
            </a:r>
            <a:r>
              <a:rPr lang="zh-CN" altLang="en-US">
                <a:solidFill>
                  <a:schemeClr val="accent1"/>
                </a:solidFill>
              </a:rPr>
              <a:t>转</a:t>
            </a:r>
            <a:r>
              <a:rPr lang="en-US" altLang="zh-CN">
                <a:solidFill>
                  <a:schemeClr val="accent1"/>
                </a:solidFill>
              </a:rPr>
              <a:t>es5</a:t>
            </a:r>
            <a:r>
              <a:rPr lang="zh-CN" altLang="en-US">
                <a:solidFill>
                  <a:schemeClr val="accent1"/>
                </a:solidFill>
              </a:rPr>
              <a:t>要</a:t>
            </a:r>
            <a:r>
              <a:rPr lang="en-US" altLang="zh-CN">
                <a:solidFill>
                  <a:schemeClr val="accent1"/>
                </a:solidFill>
              </a:rPr>
              <a:t>babel</a:t>
            </a:r>
            <a:r>
              <a:rPr lang="zh-CN" altLang="en-US">
                <a:solidFill>
                  <a:schemeClr val="accent1"/>
                </a:solidFill>
              </a:rPr>
              <a:t>）</a:t>
            </a:r>
            <a:r>
              <a:rPr lang="zh-CN" altLang="en-US"/>
              <a:t>。loader 可以使你在 import 或 "load(加载)" 模块时</a:t>
            </a:r>
            <a:r>
              <a:rPr lang="zh-CN" altLang="en-US">
                <a:solidFill>
                  <a:srgbClr val="FF0000"/>
                </a:solidFill>
              </a:rPr>
              <a:t>预处理文件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这个地方就让很多前端扩展的技术</a:t>
            </a:r>
            <a:r>
              <a:rPr lang="zh-CN" altLang="en-US">
                <a:solidFill>
                  <a:srgbClr val="FF0000"/>
                </a:solidFill>
              </a:rPr>
              <a:t>编译</a:t>
            </a:r>
            <a:r>
              <a:rPr lang="zh-CN" altLang="en-US"/>
              <a:t>成浏览器读得懂的语言。</a:t>
            </a:r>
            <a:endParaRPr lang="zh-CN" altLang="en-US"/>
          </a:p>
        </p:txBody>
      </p:sp>
      <p:pic>
        <p:nvPicPr>
          <p:cNvPr id="5" name="图片 4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581400"/>
            <a:ext cx="4256405" cy="290766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plugin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zh-CN" altLang="en-US"/>
              <a:t>插件目的在于解决 loader 无法实现的其他事。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83155"/>
            <a:ext cx="4645660" cy="331597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webpack</a:t>
            </a:r>
            <a:r>
              <a:rPr lang="zh-CN" altLang="en-US"/>
              <a:t>最后的打包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我当年热更新打包的经历，半夜三更，跑一次</a:t>
            </a:r>
            <a:r>
              <a:rPr lang="en-US" altLang="zh-CN"/>
              <a:t>3,5</a:t>
            </a:r>
            <a:r>
              <a:rPr lang="zh-CN" altLang="en-US"/>
              <a:t>分钟。修改一次，老是改错</a:t>
            </a:r>
            <a:r>
              <a:rPr lang="en-US" altLang="zh-CN"/>
              <a:t>IP</a:t>
            </a:r>
            <a:r>
              <a:rPr lang="zh-CN" altLang="en-US"/>
              <a:t>，</a:t>
            </a:r>
            <a:r>
              <a:rPr lang="en-US" altLang="zh-CN"/>
              <a:t>DEBUG.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传统网页（原始网页）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HTML</a:t>
            </a:r>
            <a:endParaRPr lang="en-US" altLang="zh-CN"/>
          </a:p>
          <a:p>
            <a:r>
              <a:rPr lang="en-US" altLang="zh-CN"/>
              <a:t>CSS</a:t>
            </a:r>
            <a:endParaRPr lang="en-US" altLang="zh-CN"/>
          </a:p>
          <a:p>
            <a:r>
              <a:rPr lang="en-US" altLang="zh-CN"/>
              <a:t>Javascript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" name="内容占位符 31" descr="fi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32075" y="288925"/>
            <a:ext cx="6926580" cy="6294120"/>
          </a:xfrm>
          <a:prstGeom prst="rect">
            <a:avLst/>
          </a:prstGeom>
        </p:spPr>
      </p:pic>
      <p:sp>
        <p:nvSpPr>
          <p:cNvPr id="17" name="椭圆 16"/>
          <p:cNvSpPr/>
          <p:nvPr>
            <p:custDataLst>
              <p:tags r:id="rId2"/>
            </p:custDataLst>
          </p:nvPr>
        </p:nvSpPr>
        <p:spPr>
          <a:xfrm rot="16200000">
            <a:off x="7621608" y="5978892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 rot="16200000">
            <a:off x="7621608" y="5812644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椭圆 19"/>
          <p:cNvSpPr/>
          <p:nvPr>
            <p:custDataLst>
              <p:tags r:id="rId4"/>
            </p:custDataLst>
          </p:nvPr>
        </p:nvSpPr>
        <p:spPr>
          <a:xfrm rot="16200000">
            <a:off x="7621608" y="6145140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案例结果</a:t>
            </a:r>
            <a:endParaRPr lang="zh-CN" altLang="en-US"/>
          </a:p>
        </p:txBody>
      </p:sp>
      <p:pic>
        <p:nvPicPr>
          <p:cNvPr id="6" name="内容占位符 5" descr="ca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3245" y="2357755"/>
            <a:ext cx="8524875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传统网页的缺点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命名空间（网页内容稍微多点，命名就混乱）</a:t>
            </a:r>
            <a:endParaRPr lang="zh-CN" altLang="en-US"/>
          </a:p>
          <a:p>
            <a:r>
              <a:rPr lang="zh-CN" altLang="en-US"/>
              <a:t>依赖关系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期望的依赖关系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依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71640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文件依赖关系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传统依赖</a:t>
            </a:r>
            <a:br>
              <a:rPr lang="zh-CN" altLang="en-US"/>
            </a:b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/>
          </a:p>
          <a:p>
            <a:r>
              <a:rPr lang="en-US" altLang="zh-CN" sz="1400" b="1"/>
              <a:t>1.index.html</a:t>
            </a:r>
            <a:r>
              <a:rPr lang="zh-CN" altLang="en-US" sz="1400" b="1"/>
              <a:t>文件为了只是想用</a:t>
            </a:r>
            <a:r>
              <a:rPr lang="en-US" altLang="zh-CN" sz="1400" b="1"/>
              <a:t>bootstrap.js</a:t>
            </a:r>
            <a:r>
              <a:rPr lang="zh-CN" altLang="en-US" sz="1400" b="1"/>
              <a:t>，但是要先去引用</a:t>
            </a:r>
            <a:r>
              <a:rPr lang="en-US" altLang="zh-CN" sz="1400" b="1"/>
              <a:t>jquery.js</a:t>
            </a:r>
            <a:r>
              <a:rPr lang="zh-CN" altLang="en-US" sz="1400" b="1"/>
              <a:t>文件。并且还要搞清楚依赖关系（先</a:t>
            </a:r>
            <a:r>
              <a:rPr lang="en-US" altLang="zh-CN" sz="1400" b="1"/>
              <a:t>jq</a:t>
            </a:r>
            <a:r>
              <a:rPr lang="zh-CN" altLang="en-US" sz="1400" b="1"/>
              <a:t>再</a:t>
            </a:r>
            <a:r>
              <a:rPr lang="en-US" altLang="zh-CN" sz="1400" b="1"/>
              <a:t>bootstrap</a:t>
            </a:r>
            <a:r>
              <a:rPr lang="zh-CN" altLang="en-US" sz="1400" b="1"/>
              <a:t>）</a:t>
            </a:r>
            <a:endParaRPr lang="zh-CN" altLang="en-US" sz="1400" b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期望的依赖</a:t>
            </a:r>
            <a:endParaRPr lang="zh-CN" altLang="en-US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 b="1"/>
          </a:p>
          <a:p>
            <a:endParaRPr lang="zh-CN" altLang="en-US" b="1"/>
          </a:p>
          <a:p>
            <a:r>
              <a:rPr lang="en-US" altLang="zh-CN" sz="1400" b="1"/>
              <a:t>index.html</a:t>
            </a:r>
            <a:r>
              <a:rPr lang="zh-CN" altLang="en-US" sz="1400" b="1"/>
              <a:t>文件想用</a:t>
            </a:r>
            <a:r>
              <a:rPr lang="en-US" altLang="zh-CN" sz="1400" b="1"/>
              <a:t>bootstrap.js</a:t>
            </a:r>
            <a:r>
              <a:rPr lang="zh-CN" altLang="en-US" sz="1400" b="1"/>
              <a:t>。只需要去引用</a:t>
            </a:r>
            <a:r>
              <a:rPr lang="en-US" altLang="zh-CN" sz="1400" b="1"/>
              <a:t>bootstrap.js</a:t>
            </a:r>
            <a:r>
              <a:rPr lang="zh-CN" altLang="en-US" sz="1400" b="1"/>
              <a:t>。</a:t>
            </a:r>
            <a:r>
              <a:rPr lang="en-US" altLang="zh-CN" sz="1400" b="1"/>
              <a:t>bootstrap.js</a:t>
            </a:r>
            <a:r>
              <a:rPr lang="zh-CN" altLang="en-US" sz="1400" b="1"/>
              <a:t>自己去找</a:t>
            </a:r>
            <a:r>
              <a:rPr lang="en-US" altLang="zh-CN" sz="1400" b="1"/>
              <a:t>jquery.js</a:t>
            </a:r>
            <a:endParaRPr lang="en-US" altLang="zh-CN" sz="1400" b="1"/>
          </a:p>
        </p:txBody>
      </p:sp>
      <p:pic>
        <p:nvPicPr>
          <p:cNvPr id="5" name="图片 4" descr="传统依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19375"/>
            <a:ext cx="3305175" cy="1619250"/>
          </a:xfrm>
          <a:prstGeom prst="rect">
            <a:avLst/>
          </a:prstGeom>
        </p:spPr>
      </p:pic>
      <p:pic>
        <p:nvPicPr>
          <p:cNvPr id="6" name="图片 5" descr="自己找依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88285"/>
            <a:ext cx="5448300" cy="8001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2_1"/>
  <p:tag name="KSO_WM_UNIT_ID" val="mixed20199732_1*ζ_h_i*1_2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mixed20199732_1*ζ_h_i*1_1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3_1"/>
  <p:tag name="KSO_WM_UNIT_ID" val="mixed20199732_1*ζ_h_i*1_3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FLASH_PICTURE_TYPE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2358</Words>
  <Application>WPS 演示</Application>
  <PresentationFormat>宽屏</PresentationFormat>
  <Paragraphs>199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宋体</vt:lpstr>
      <vt:lpstr>Wingdings</vt:lpstr>
      <vt:lpstr>Arial</vt:lpstr>
      <vt:lpstr>微软雅黑</vt:lpstr>
      <vt:lpstr>Calibri</vt:lpstr>
      <vt:lpstr>Arial Unicode MS</vt:lpstr>
      <vt:lpstr>Office 主题</vt:lpstr>
      <vt:lpstr>深入浅出Webpack</vt:lpstr>
      <vt:lpstr>PowerPoint 演示文稿</vt:lpstr>
      <vt:lpstr>大纲</vt:lpstr>
      <vt:lpstr>传统网页（原始网页）</vt:lpstr>
      <vt:lpstr>PowerPoint 演示文稿</vt:lpstr>
      <vt:lpstr>案例结果</vt:lpstr>
      <vt:lpstr>传统网页的缺点</vt:lpstr>
      <vt:lpstr>依赖关系</vt:lpstr>
      <vt:lpstr>文件依赖关系</vt:lpstr>
      <vt:lpstr>传统文件依赖（官网示范）</vt:lpstr>
      <vt:lpstr>我的故事</vt:lpstr>
      <vt:lpstr>我的案例</vt:lpstr>
      <vt:lpstr>PowerPoint 演示文稿</vt:lpstr>
      <vt:lpstr>期望的文件依赖 </vt:lpstr>
      <vt:lpstr>PowerPoint 演示文稿</vt:lpstr>
      <vt:lpstr>PowerPoint 演示文稿</vt:lpstr>
      <vt:lpstr>听过的构建工具</vt:lpstr>
      <vt:lpstr>Grunt</vt:lpstr>
      <vt:lpstr>Grunt</vt:lpstr>
      <vt:lpstr>Gulp</vt:lpstr>
      <vt:lpstr>Gulp</vt:lpstr>
      <vt:lpstr>browserify</vt:lpstr>
      <vt:lpstr>Parcel</vt:lpstr>
      <vt:lpstr>FIS3</vt:lpstr>
      <vt:lpstr>FIS3 </vt:lpstr>
      <vt:lpstr>yeoman</vt:lpstr>
      <vt:lpstr>Rollup</vt:lpstr>
      <vt:lpstr>Rollup </vt:lpstr>
      <vt:lpstr>Webpack</vt:lpstr>
      <vt:lpstr>Webpack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cohen</dc:creator>
  <cp:lastModifiedBy>Administrator</cp:lastModifiedBy>
  <cp:revision>52</cp:revision>
  <dcterms:created xsi:type="dcterms:W3CDTF">2020-12-28T03:18:00Z</dcterms:created>
  <dcterms:modified xsi:type="dcterms:W3CDTF">2021-01-10T15:46:43Z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