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306" r:id="rId4"/>
    <p:sldId id="257" r:id="rId5"/>
    <p:sldId id="376" r:id="rId6"/>
    <p:sldId id="261" r:id="rId7"/>
    <p:sldId id="258" r:id="rId8"/>
    <p:sldId id="259" r:id="rId9"/>
    <p:sldId id="262" r:id="rId10"/>
    <p:sldId id="374" r:id="rId11"/>
    <p:sldId id="377" r:id="rId12"/>
    <p:sldId id="375" r:id="rId13"/>
    <p:sldId id="378" r:id="rId14"/>
    <p:sldId id="386" r:id="rId15"/>
    <p:sldId id="440" r:id="rId16"/>
    <p:sldId id="379" r:id="rId17"/>
    <p:sldId id="441" r:id="rId18"/>
    <p:sldId id="266" r:id="rId19"/>
    <p:sldId id="267" r:id="rId20"/>
    <p:sldId id="270" r:id="rId21"/>
    <p:sldId id="272" r:id="rId22"/>
    <p:sldId id="273" r:id="rId23"/>
    <p:sldId id="275" r:id="rId24"/>
    <p:sldId id="276" r:id="rId25"/>
    <p:sldId id="442" r:id="rId26"/>
    <p:sldId id="382" r:id="rId27"/>
    <p:sldId id="383" r:id="rId28"/>
    <p:sldId id="384" r:id="rId29"/>
    <p:sldId id="277" r:id="rId30"/>
    <p:sldId id="385" r:id="rId31"/>
    <p:sldId id="280" r:id="rId32"/>
    <p:sldId id="278" r:id="rId33"/>
    <p:sldId id="279" r:id="rId34"/>
    <p:sldId id="284" r:id="rId35"/>
    <p:sldId id="281" r:id="rId36"/>
    <p:sldId id="290" r:id="rId37"/>
    <p:sldId id="282" r:id="rId38"/>
    <p:sldId id="289" r:id="rId39"/>
    <p:sldId id="286" r:id="rId40"/>
    <p:sldId id="292" r:id="rId41"/>
    <p:sldId id="287" r:id="rId42"/>
    <p:sldId id="288" r:id="rId43"/>
    <p:sldId id="294" r:id="rId44"/>
    <p:sldId id="283" r:id="rId45"/>
    <p:sldId id="295" r:id="rId46"/>
    <p:sldId id="387" r:id="rId47"/>
    <p:sldId id="424" r:id="rId48"/>
    <p:sldId id="366" r:id="rId49"/>
    <p:sldId id="443" r:id="rId50"/>
    <p:sldId id="296" r:id="rId51"/>
    <p:sldId id="302" r:id="rId52"/>
    <p:sldId id="303" r:id="rId53"/>
    <p:sldId id="304" r:id="rId54"/>
    <p:sldId id="444" r:id="rId55"/>
    <p:sldId id="445" r:id="rId56"/>
    <p:sldId id="305" r:id="rId57"/>
    <p:sldId id="446" r:id="rId58"/>
    <p:sldId id="425" r:id="rId59"/>
    <p:sldId id="428" r:id="rId60"/>
    <p:sldId id="297" r:id="rId61"/>
    <p:sldId id="429" r:id="rId63"/>
    <p:sldId id="433" r:id="rId64"/>
    <p:sldId id="430" r:id="rId65"/>
    <p:sldId id="431" r:id="rId66"/>
    <p:sldId id="432" r:id="rId67"/>
    <p:sldId id="308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jpeg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B1c0gRekfb_uJkHFJHXXb4vFXa_!!0-item_pic.jpg_430x430q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1579880"/>
            <a:ext cx="3266440" cy="3266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r"/>
            <a:r>
              <a:rPr lang="zh-CN" altLang="en-US"/>
              <a:t>深入浅出</a:t>
            </a:r>
            <a:r>
              <a:rPr lang="en-US" altLang="zh-CN"/>
              <a:t>Webpack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zh-CN" altLang="en-US"/>
              <a:t>《</a:t>
            </a:r>
            <a:r>
              <a:rPr lang="zh-CN" altLang="en-US">
                <a:sym typeface="+mn-ea"/>
              </a:rPr>
              <a:t>浅入到不放弃</a:t>
            </a:r>
            <a:r>
              <a:rPr lang="zh-CN" altLang="en-US"/>
              <a:t>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zh-CN" altLang="en-US" sz="4400"/>
          </a:p>
          <a:p>
            <a:pPr algn="ctr"/>
            <a:endParaRPr lang="zh-CN" altLang="en-US" sz="4400"/>
          </a:p>
          <a:p>
            <a:pPr marL="0" indent="0" algn="ctr">
              <a:buNone/>
            </a:pPr>
            <a:r>
              <a:rPr lang="zh-CN" altLang="en-US" sz="4400">
                <a:solidFill>
                  <a:srgbClr val="FF0000"/>
                </a:solidFill>
              </a:rPr>
              <a:t>我们来看看其他语言的方便之处！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1.1 - LESS/SCSS</a:t>
            </a:r>
            <a:r>
              <a:rPr lang="zh-CN" altLang="en-US"/>
              <a:t>之可嵌套性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02205"/>
            <a:ext cx="3804920" cy="3775075"/>
          </a:xfrm>
          <a:prstGeom prst="rect">
            <a:avLst/>
          </a:prstGeom>
        </p:spPr>
      </p:pic>
      <p:pic>
        <p:nvPicPr>
          <p:cNvPr id="5" name="图片 4" descr="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5" y="2321560"/>
            <a:ext cx="3682365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1.2 -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l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50770"/>
            <a:ext cx="3978275" cy="3829050"/>
          </a:xfrm>
          <a:prstGeom prst="rect">
            <a:avLst/>
          </a:prstGeom>
        </p:spPr>
      </p:pic>
      <p:pic>
        <p:nvPicPr>
          <p:cNvPr id="5" name="图片 4" descr="color-l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340" y="2325370"/>
            <a:ext cx="393446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he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668635" cy="485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693025" cy="229743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5470"/>
            <a:ext cx="6442075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1.3 - LESS/SCSS</a:t>
            </a:r>
            <a:r>
              <a:rPr lang="zh-CN" altLang="en-US">
                <a:sym typeface="+mn-ea"/>
              </a:rPr>
              <a:t>之变量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margin.l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1825625"/>
            <a:ext cx="4466590" cy="4231005"/>
          </a:xfrm>
          <a:prstGeom prst="rect">
            <a:avLst/>
          </a:prstGeom>
        </p:spPr>
      </p:pic>
      <p:pic>
        <p:nvPicPr>
          <p:cNvPr id="6" name="图片 5" descr="margin.c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435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593070" cy="5492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1.4 - JS - </a:t>
            </a:r>
            <a:r>
              <a:rPr lang="zh-CN" altLang="en-US"/>
              <a:t>之</a:t>
            </a:r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7164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传统依赖</a:t>
            </a:r>
            <a:br>
              <a:rPr lang="zh-CN" altLang="en-US"/>
            </a:b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r>
              <a:rPr lang="en-US" altLang="zh-CN" sz="1400" b="1"/>
              <a:t>1.index.html</a:t>
            </a:r>
            <a:r>
              <a:rPr lang="zh-CN" altLang="en-US" sz="1400" b="1"/>
              <a:t>文件为了只是想用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，但是要先去引用</a:t>
            </a:r>
            <a:r>
              <a:rPr lang="en-US" altLang="zh-CN" sz="1400" b="1"/>
              <a:t>jquery.js</a:t>
            </a:r>
            <a:r>
              <a:rPr lang="zh-CN" altLang="en-US" sz="1400" b="1"/>
              <a:t>文件。并且还要搞清楚依赖关系（先</a:t>
            </a:r>
            <a:r>
              <a:rPr lang="en-US" altLang="zh-CN" sz="1400" b="1"/>
              <a:t>jq</a:t>
            </a:r>
            <a:r>
              <a:rPr lang="zh-CN" altLang="en-US" sz="1400" b="1"/>
              <a:t>再</a:t>
            </a:r>
            <a:r>
              <a:rPr lang="en-US" altLang="zh-CN" sz="1400" b="1"/>
              <a:t>bootstrap</a:t>
            </a:r>
            <a:r>
              <a:rPr lang="zh-CN" altLang="en-US" sz="1400" b="1"/>
              <a:t>）</a:t>
            </a:r>
            <a:endParaRPr lang="zh-CN" altLang="en-US" sz="1400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期望的依赖</a:t>
            </a:r>
            <a:endParaRPr lang="zh-CN" altLang="en-US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 b="1"/>
          </a:p>
          <a:p>
            <a:endParaRPr lang="zh-CN" altLang="en-US" b="1"/>
          </a:p>
          <a:p>
            <a:r>
              <a:rPr lang="en-US" altLang="zh-CN" sz="1400" b="1"/>
              <a:t>index.html</a:t>
            </a:r>
            <a:r>
              <a:rPr lang="zh-CN" altLang="en-US" sz="1400" b="1"/>
              <a:t>文件想用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。只需要去引用</a:t>
            </a:r>
            <a:r>
              <a:rPr lang="en-US" altLang="zh-CN" sz="1400" b="1"/>
              <a:t>bootstrap.js</a:t>
            </a:r>
            <a:r>
              <a:rPr lang="zh-CN" altLang="en-US" sz="1400" b="1"/>
              <a:t>。</a:t>
            </a:r>
            <a:r>
              <a:rPr lang="en-US" altLang="zh-CN" sz="1400" b="1"/>
              <a:t>bootstrap.js</a:t>
            </a:r>
            <a:r>
              <a:rPr lang="zh-CN" altLang="en-US" sz="1400" b="1"/>
              <a:t>自己去找</a:t>
            </a:r>
            <a:r>
              <a:rPr lang="en-US" altLang="zh-CN" sz="1400" b="1"/>
              <a:t>jquery.js</a:t>
            </a:r>
            <a:endParaRPr lang="en-US" altLang="zh-CN" sz="1400" b="1"/>
          </a:p>
        </p:txBody>
      </p:sp>
      <p:pic>
        <p:nvPicPr>
          <p:cNvPr id="5" name="图片 4" descr="传统依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19375"/>
            <a:ext cx="3305175" cy="1619250"/>
          </a:xfrm>
          <a:prstGeom prst="rect">
            <a:avLst/>
          </a:prstGeom>
        </p:spPr>
      </p:pic>
      <p:pic>
        <p:nvPicPr>
          <p:cNvPr id="6" name="图片 5" descr="自己找依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88285"/>
            <a:ext cx="54483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bootstrap</a:t>
            </a:r>
            <a:r>
              <a:rPr lang="zh-CN" altLang="en-US"/>
              <a:t>官网示范</a:t>
            </a:r>
            <a:endParaRPr lang="zh-CN" altLang="en-US"/>
          </a:p>
        </p:txBody>
      </p:sp>
      <p:pic>
        <p:nvPicPr>
          <p:cNvPr id="4" name="内容占位符 3" descr="bootstrap依赖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691005"/>
            <a:ext cx="9248775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我这几年反复的学习过很多次</a:t>
            </a:r>
            <a:r>
              <a:rPr lang="en-US" altLang="zh-CN"/>
              <a:t>webpack</a:t>
            </a:r>
            <a:r>
              <a:rPr lang="zh-CN" altLang="en-US"/>
              <a:t>。但是都没学透彻。经历和原因如下：</a:t>
            </a:r>
            <a:endParaRPr lang="zh-CN" altLang="en-US" sz="2000"/>
          </a:p>
          <a:p>
            <a:pPr marL="514350" indent="-514350">
              <a:buAutoNum type="arabicPeriod"/>
            </a:pPr>
            <a:r>
              <a:rPr lang="zh-CN" altLang="en-US" sz="2000"/>
              <a:t>只了解</a:t>
            </a:r>
            <a:r>
              <a:rPr lang="en-US" altLang="zh-CN" sz="2000"/>
              <a:t>html</a:t>
            </a:r>
            <a:r>
              <a:rPr lang="zh-CN" altLang="en-US" sz="2000"/>
              <a:t>，</a:t>
            </a:r>
            <a:r>
              <a:rPr lang="en-US" altLang="zh-CN" sz="2000"/>
              <a:t>css</a:t>
            </a:r>
            <a:r>
              <a:rPr lang="zh-CN" altLang="en-US" sz="2000"/>
              <a:t>，</a:t>
            </a:r>
            <a:r>
              <a:rPr lang="en-US" altLang="zh-CN" sz="2000"/>
              <a:t>js</a:t>
            </a:r>
            <a:r>
              <a:rPr lang="zh-CN" altLang="en-US" sz="2000"/>
              <a:t>；不了解任何其他技术（</a:t>
            </a:r>
            <a:r>
              <a:rPr lang="en-US" altLang="zh-CN" sz="2000"/>
              <a:t>less/scss/es6/ts/vue)</a:t>
            </a:r>
            <a:endParaRPr lang="en-US" altLang="zh-CN" sz="2000"/>
          </a:p>
          <a:p>
            <a:pPr marL="514350" indent="-514350">
              <a:buAutoNum type="arabicPeriod"/>
            </a:pPr>
            <a:r>
              <a:rPr lang="zh-CN" altLang="en-US" sz="2000"/>
              <a:t>不了解代码设计；如：</a:t>
            </a:r>
            <a:r>
              <a:rPr lang="zh-CN" altLang="en-US" sz="2000">
                <a:sym typeface="+mn-ea"/>
              </a:rPr>
              <a:t>代码优化，设计模式；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太多干扰；如：</a:t>
            </a:r>
            <a:r>
              <a:rPr lang="en-US" altLang="zh-CN" sz="2000">
                <a:sym typeface="+mn-ea"/>
              </a:rPr>
              <a:t>grunt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gulp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AMD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CMD</a:t>
            </a:r>
            <a:r>
              <a:rPr lang="zh-CN" altLang="en-US" sz="2000">
                <a:sym typeface="+mn-ea"/>
              </a:rPr>
              <a:t>；他们是什么关系？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000">
                <a:sym typeface="+mn-ea"/>
              </a:rPr>
              <a:t>最后，能用</a:t>
            </a:r>
            <a:r>
              <a:rPr lang="en-US" altLang="zh-CN" sz="2000">
                <a:sym typeface="+mn-ea"/>
              </a:rPr>
              <a:t>vue-cli</a:t>
            </a:r>
            <a:r>
              <a:rPr lang="zh-CN" altLang="en-US" sz="2000">
                <a:sym typeface="+mn-ea"/>
              </a:rPr>
              <a:t>直接搭建项目了。能直接跑通一个项目了。说所以也就没有具体关心</a:t>
            </a:r>
            <a:r>
              <a:rPr lang="en-US" altLang="zh-CN" sz="2000">
                <a:sym typeface="+mn-ea"/>
              </a:rPr>
              <a:t>webpack</a:t>
            </a:r>
            <a:r>
              <a:rPr lang="zh-CN" altLang="en-US" sz="2000">
                <a:sym typeface="+mn-ea"/>
              </a:rPr>
              <a:t>及其配置；更别说优化了。</a:t>
            </a:r>
            <a:endParaRPr lang="zh-CN" altLang="en-US" sz="20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我的故事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在刚开始学习程序的时候，我并不觉得多写一行代码，</a:t>
            </a:r>
            <a:r>
              <a:rPr lang="zh-CN" altLang="en-US">
                <a:solidFill>
                  <a:srgbClr val="FF0000"/>
                </a:solidFill>
              </a:rPr>
              <a:t>多引一个文件会有什么问题？</a:t>
            </a:r>
            <a:r>
              <a:rPr lang="zh-CN" altLang="en-US"/>
              <a:t>在我当时的要求里面，学会能用就行。并没有考虑到带来的复杂后果。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然而。。。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我的案例</a:t>
            </a:r>
            <a:endParaRPr lang="zh-CN" altLang="en-US"/>
          </a:p>
        </p:txBody>
      </p:sp>
      <p:pic>
        <p:nvPicPr>
          <p:cNvPr id="4" name="内容占位符 3" descr="我的案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92900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可以看见，在真正的项目中，要引用的开源框架，开源插件是很多的，再加上自己写的工具库，就显得引用</a:t>
            </a:r>
            <a:r>
              <a:rPr lang="zh-CN" altLang="en-US">
                <a:solidFill>
                  <a:srgbClr val="FF0000"/>
                </a:solidFill>
              </a:rPr>
              <a:t>文件很多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并且顺序要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逐一对应</a:t>
            </a:r>
            <a:r>
              <a:rPr lang="zh-CN" altLang="en-US"/>
              <a:t>。特别有一次需求里，需要删除某一个依赖，本来只需要删除这一个依赖文件即可，但是我又是一个不喜欢文件中留有冗余代码的人。所以就要删除两个甚至更多的文件。这些工作都相对的增加了工作的复杂度。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期望的文件依赖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遗憾的是：类似于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import</a:t>
            </a:r>
            <a:r>
              <a:rPr lang="zh-CN" altLang="en-US"/>
              <a:t>，</a:t>
            </a:r>
            <a:r>
              <a:rPr lang="en-US" altLang="zh-CN"/>
              <a:t>commonJs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，</a:t>
            </a:r>
            <a:r>
              <a:rPr lang="en-US" altLang="zh-CN"/>
              <a:t>AMD</a:t>
            </a:r>
            <a:r>
              <a:rPr lang="zh-CN" altLang="en-US"/>
              <a:t>的</a:t>
            </a:r>
            <a:r>
              <a:rPr lang="en-US" altLang="zh-CN"/>
              <a:t>require</a:t>
            </a:r>
            <a:r>
              <a:rPr lang="zh-CN" altLang="en-US"/>
              <a:t>都在</a:t>
            </a:r>
            <a:r>
              <a:rPr lang="zh-CN" altLang="en-US"/>
              <a:t>源代码无法直接运行，必须通过转换后才可以正常运行。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单独引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8267700" cy="1247775"/>
          </a:xfrm>
          <a:prstGeom prst="rect">
            <a:avLst/>
          </a:prstGeom>
        </p:spPr>
      </p:pic>
      <p:pic>
        <p:nvPicPr>
          <p:cNvPr id="6" name="图片 5" descr="im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815"/>
            <a:ext cx="4495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1.5 - ts - </a:t>
            </a:r>
            <a:r>
              <a:rPr lang="zh-CN" altLang="en-US"/>
              <a:t>函数 </a:t>
            </a:r>
            <a:r>
              <a:rPr lang="en-US" altLang="zh-CN"/>
              <a:t>- </a:t>
            </a:r>
            <a:r>
              <a:rPr lang="zh-CN" altLang="en-US"/>
              <a:t>类型校验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70623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然而，当我们应该各种各样的语言及其翻译工具的时候，又会出现以下问题。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减轻痛苦的同时，却增加了工作。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7175"/>
            <a:ext cx="8443595" cy="4474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构建工具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1017016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87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刚才已经从代码优化，可维护性，模块化思维的角度，阐述了构建工具的好处。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其他原因：</a:t>
            </a:r>
            <a:endParaRPr lang="zh-CN" altLang="en-US"/>
          </a:p>
          <a:p>
            <a:pPr lvl="1"/>
            <a:r>
              <a:rPr lang="zh-CN" altLang="en-US"/>
              <a:t>新框架： </a:t>
            </a:r>
            <a:r>
              <a:rPr lang="en-US" altLang="zh-CN"/>
              <a:t>Vue</a:t>
            </a:r>
            <a:r>
              <a:rPr lang="zh-CN" altLang="en-US"/>
              <a:t>（</a:t>
            </a:r>
            <a:r>
              <a:rPr lang="en-US" altLang="zh-CN"/>
              <a:t>.vue</a:t>
            </a:r>
            <a:r>
              <a:rPr lang="zh-CN" altLang="en-US"/>
              <a:t>）；</a:t>
            </a:r>
            <a:r>
              <a:rPr lang="en-US" altLang="zh-CN"/>
              <a:t>React</a:t>
            </a:r>
            <a:r>
              <a:rPr lang="zh-CN" altLang="en-US"/>
              <a:t>（</a:t>
            </a:r>
            <a:r>
              <a:rPr lang="en-US" altLang="zh-CN"/>
              <a:t>.</a:t>
            </a:r>
            <a:r>
              <a:rPr lang="en-US" altLang="zh-CN"/>
              <a:t>jsx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Angular</a:t>
            </a:r>
            <a:r>
              <a:rPr lang="zh-CN" altLang="en-US"/>
              <a:t>；</a:t>
            </a:r>
            <a:endParaRPr lang="zh-CN" altLang="en-US"/>
          </a:p>
          <a:p>
            <a:pPr lvl="1"/>
            <a:r>
              <a:rPr lang="zh-CN" altLang="en-US"/>
              <a:t>新语言：</a:t>
            </a:r>
            <a:r>
              <a:rPr lang="en-US" altLang="zh-CN"/>
              <a:t>ES6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新语法</a:t>
            </a:r>
            <a:r>
              <a:rPr lang="zh-CN" altLang="en-US"/>
              <a:t>）</a:t>
            </a:r>
            <a:r>
              <a:rPr lang="zh-CN" altLang="en-US"/>
              <a:t>；</a:t>
            </a:r>
            <a:r>
              <a:rPr lang="en-US" altLang="zh-CN"/>
              <a:t>Typescript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类型校验</a:t>
            </a:r>
            <a:r>
              <a:rPr lang="zh-CN" altLang="en-US"/>
              <a:t>能力）</a:t>
            </a:r>
            <a:r>
              <a:rPr lang="zh-CN" altLang="en-US"/>
              <a:t>；</a:t>
            </a:r>
            <a:r>
              <a:rPr lang="en-US" altLang="zh-CN"/>
              <a:t>Flow</a:t>
            </a:r>
            <a:r>
              <a:rPr lang="zh-CN" altLang="en-US"/>
              <a:t>；</a:t>
            </a:r>
            <a:r>
              <a:rPr lang="en-US" altLang="zh-CN"/>
              <a:t>SCSS/LESS</a:t>
            </a:r>
            <a:r>
              <a:rPr lang="zh-CN" altLang="en-US"/>
              <a:t>等等；</a:t>
            </a:r>
            <a:endParaRPr lang="zh-CN" altLang="en-US"/>
          </a:p>
          <a:p>
            <a:pPr lvl="1"/>
            <a:r>
              <a:rPr lang="zh-CN" altLang="en-US"/>
              <a:t>性能优化：缓存，多线程，</a:t>
            </a:r>
            <a:r>
              <a:rPr lang="en-US" altLang="zh-CN"/>
              <a:t>tree-shaking;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sz="4400">
                <a:sym typeface="+mn-ea"/>
              </a:rPr>
              <a:t>第二章</a:t>
            </a:r>
            <a:endParaRPr lang="zh-CN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初识构建工具</a:t>
            </a:r>
            <a:endParaRPr lang="zh-CN" altLang="en-US" sz="4400"/>
          </a:p>
          <a:p>
            <a:pPr algn="ctr"/>
            <a:endParaRPr lang="zh-C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一：为什么要用</a:t>
            </a:r>
            <a:r>
              <a:rPr lang="zh-CN" altLang="en-US">
                <a:sym typeface="+mn-ea"/>
              </a:rPr>
              <a:t>构建工具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传统的网页结构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新技术（模块化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新语言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框架）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>
                <a:sym typeface="+mn-ea"/>
              </a:rPr>
              <a:t>二：构建工具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有哪些？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优缺点？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为什么要用</a:t>
            </a:r>
            <a:r>
              <a:rPr lang="en-US" altLang="zh-CN">
                <a:sym typeface="+mn-ea"/>
              </a:rPr>
              <a:t>webpack</a:t>
            </a:r>
            <a:r>
              <a:rPr lang="zh-CN" altLang="en-US">
                <a:sym typeface="+mn-ea"/>
              </a:rPr>
              <a:t>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三：</a:t>
            </a:r>
            <a:r>
              <a:rPr lang="en-US" altLang="zh-CN"/>
              <a:t>webpack</a:t>
            </a:r>
            <a:r>
              <a:rPr lang="zh-CN" altLang="en-US"/>
              <a:t>的配置属性（很多很细，不一定详细讲解。）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四：联系实际工作（代理服务器，服务器打包（</a:t>
            </a:r>
            <a:r>
              <a:rPr lang="en-US" altLang="zh-CN"/>
              <a:t>jenkins</a:t>
            </a:r>
            <a:r>
              <a:rPr lang="zh-CN" altLang="en-US"/>
              <a:t>结合</a:t>
            </a:r>
            <a:r>
              <a:rPr lang="zh-CN" altLang="en-US"/>
              <a:t>））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lvl="1" indent="0">
              <a:buNone/>
            </a:pPr>
            <a:r>
              <a:rPr lang="zh-CN" altLang="en-US"/>
              <a:t>在我初识</a:t>
            </a:r>
            <a:r>
              <a:rPr lang="en-US" altLang="zh-CN"/>
              <a:t>web</a:t>
            </a:r>
            <a:r>
              <a:rPr lang="zh-CN" altLang="en-US"/>
              <a:t>前端的时候，听到过几个前端构建工具。如</a:t>
            </a:r>
            <a:r>
              <a:rPr lang="en-US" altLang="zh-CN"/>
              <a:t>grunt</a:t>
            </a:r>
            <a:r>
              <a:rPr lang="zh-CN" altLang="en-US"/>
              <a:t>，</a:t>
            </a:r>
            <a:r>
              <a:rPr lang="en-US" altLang="zh-CN"/>
              <a:t>glup</a:t>
            </a:r>
            <a:r>
              <a:rPr lang="zh-CN" altLang="en-US"/>
              <a:t>，</a:t>
            </a:r>
            <a:r>
              <a:rPr lang="en-US" altLang="zh-CN"/>
              <a:t>webpack</a:t>
            </a:r>
            <a:r>
              <a:rPr lang="zh-CN" altLang="en-US"/>
              <a:t>。我当时连为什么要用这些工具都不知道！更不知道到底要选哪一个！于是都学习了下，都是一知半解，最终都忘掉。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所以，我们这里先对其他构建工具了解下，列举出各个工具的优缺点。这样可以让我们更好的去理解</a:t>
            </a:r>
            <a:r>
              <a:rPr lang="en-US" altLang="zh-CN"/>
              <a:t>webpack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听过的构建工具  （</a:t>
            </a:r>
            <a:r>
              <a:rPr lang="en-US" altLang="zh-CN">
                <a:sym typeface="+mn-ea"/>
              </a:rPr>
              <a:t>PS === </a:t>
            </a:r>
            <a:r>
              <a:rPr lang="zh-CN" altLang="en-US">
                <a:sym typeface="+mn-ea"/>
              </a:rPr>
              <a:t>游戏机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Grunt</a:t>
            </a:r>
            <a:r>
              <a:rPr lang="zh-CN" altLang="en-US">
                <a:solidFill>
                  <a:schemeClr val="accent6"/>
                </a:solidFill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accent6"/>
                </a:solidFill>
              </a:rPr>
              <a:t>Gulp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（见的比较多）</a:t>
            </a:r>
            <a:endParaRPr lang="en-US" altLang="zh-CN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C000"/>
                </a:solidFill>
              </a:rPr>
              <a:t>browserify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（见的比较少）</a:t>
            </a:r>
            <a:endParaRPr lang="en-US" altLang="zh-CN">
              <a:solidFill>
                <a:srgbClr val="FFC000"/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Parcel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Fis3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yeoman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Rollup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（完全没听过）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altLang="zh-CN">
                <a:solidFill>
                  <a:srgbClr val="FF0000"/>
                </a:solidFill>
              </a:rPr>
              <a:t>Webpack</a:t>
            </a:r>
            <a:endParaRPr lang="en-US" altLang="zh-CN">
              <a:solidFill>
                <a:srgbClr val="FF0000"/>
              </a:solidFill>
            </a:endParaRPr>
          </a:p>
          <a:p>
            <a:pPr marL="514350" indent="-514350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Grunt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r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6399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1.Grunt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灵活，它只负责执行你定义的任务；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大量的可复用插件封装好了常见的构建任务。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u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Gulp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特点：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Gulp 的最大特点是引入了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流</a:t>
            </a:r>
            <a:r>
              <a:rPr lang="zh-CN" altLang="en-US" sz="2400">
                <a:sym typeface="+mn-ea"/>
              </a:rPr>
              <a:t>的概念，同时提供了一系列常用的插件去处理流，流可以在插件之间传递。</a:t>
            </a:r>
            <a:endParaRPr lang="zh-CN" altLang="en-US" sz="2400">
              <a:sym typeface="+mn-ea"/>
            </a:endParaRPr>
          </a:p>
          <a:p>
            <a:r>
              <a:rPr lang="zh-CN" altLang="en-US" sz="2800">
                <a:sym typeface="+mn-ea"/>
              </a:rPr>
              <a:t>优点：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好用又不失灵活，既可以单独完成构建也可以和其它工具搭配使用。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集成度不高，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要写很多配置后才可以用，无法做到开箱即用。</a:t>
            </a:r>
            <a:endParaRPr lang="zh-CN" altLang="en-US" sz="280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browserify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rowseri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Parcel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rc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7765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5.FIS3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I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FIS3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Fis3是来自</a:t>
            </a:r>
            <a:r>
              <a:rPr lang="zh-CN" altLang="en-US">
                <a:solidFill>
                  <a:srgbClr val="FF0000"/>
                </a:solidFill>
              </a:rPr>
              <a:t>百度的国产构建工具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优点：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集成了各种 Web 开发所需的构建功能，</a:t>
            </a:r>
            <a:r>
              <a:rPr lang="zh-CN" altLang="en-US">
                <a:solidFill>
                  <a:srgbClr val="FF0000"/>
                </a:solidFill>
              </a:rPr>
              <a:t>配置简单开箱即用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缺点：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目前官方已经</a:t>
            </a:r>
            <a:r>
              <a:rPr lang="zh-CN" altLang="en-US">
                <a:solidFill>
                  <a:srgbClr val="FF0000"/>
                </a:solidFill>
              </a:rPr>
              <a:t>不再更新和维护</a:t>
            </a:r>
            <a:r>
              <a:rPr lang="zh-CN" altLang="en-US">
                <a:solidFill>
                  <a:schemeClr val="tx1"/>
                </a:solidFill>
              </a:rPr>
              <a:t>，不支持最新版本的 Node.js。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93240"/>
            <a:ext cx="10515600" cy="2534920"/>
          </a:xfrm>
        </p:spPr>
        <p:txBody>
          <a:bodyPr/>
          <a:p>
            <a:pPr algn="ctr"/>
            <a:r>
              <a:rPr lang="zh-CN">
                <a:sym typeface="+mn-ea"/>
              </a:rPr>
              <a:t>第一章</a:t>
            </a:r>
            <a:br>
              <a:rPr lang="zh-CN" altLang="en-US"/>
            </a:br>
            <a:r>
              <a:rPr lang="zh-CN" altLang="en-US"/>
              <a:t>为什么要用构建工具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yeoman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yeom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361295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Rollup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oll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058400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Rollup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在用于打包 JavaScript 库时比 Webpack 更加有优势，</a:t>
            </a:r>
            <a:r>
              <a:rPr lang="zh-CN" altLang="en-US">
                <a:sym typeface="+mn-ea"/>
              </a:rPr>
              <a:t>因为其打包出来的代码更小更快。</a:t>
            </a:r>
            <a:endParaRPr lang="zh-CN" altLang="en-US"/>
          </a:p>
          <a:p>
            <a:pPr lvl="0"/>
            <a:r>
              <a:rPr lang="zh-CN" altLang="en-US" sz="2800"/>
              <a:t>缺点：</a:t>
            </a:r>
            <a:endParaRPr lang="zh-CN" altLang="en-US" sz="2800"/>
          </a:p>
          <a:p>
            <a:pPr lvl="1"/>
            <a:r>
              <a:rPr lang="zh-CN" altLang="en-US"/>
              <a:t> 但功能</a:t>
            </a:r>
            <a:r>
              <a:rPr lang="zh-CN" altLang="en-US">
                <a:solidFill>
                  <a:srgbClr val="FF0000"/>
                </a:solidFill>
              </a:rPr>
              <a:t>不够完善</a:t>
            </a:r>
            <a:r>
              <a:rPr lang="zh-CN" altLang="en-US"/>
              <a:t>，很多场景都</a:t>
            </a:r>
            <a:r>
              <a:rPr lang="zh-CN" altLang="en-US">
                <a:solidFill>
                  <a:srgbClr val="FF0000"/>
                </a:solidFill>
              </a:rPr>
              <a:t>找不到现成的解决方案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8.Webpack === </a:t>
            </a:r>
            <a:r>
              <a:rPr lang="zh-CN" altLang="en-US"/>
              <a:t>构建工具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webp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1500"/>
            <a:ext cx="1005840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Webpack</a:t>
            </a:r>
            <a:r>
              <a:rPr lang="en-US" altLang="zh-CN" sz="2400"/>
              <a:t>（</a:t>
            </a:r>
            <a:r>
              <a:rPr lang="zh-CN" altLang="en-US" sz="2400"/>
              <a:t>为什么用它</a:t>
            </a:r>
            <a:r>
              <a:rPr lang="en-US" altLang="zh-CN" sz="2400"/>
              <a:t>?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大多数团队在开发新项目时会采用紧跟时代的技术，这些技术几乎都会采用“模块化+新语言+新框架”，Webpack 可以为这些新项目提供一站式的解决方案；</a:t>
            </a:r>
            <a:endParaRPr lang="zh-CN" altLang="en-US"/>
          </a:p>
          <a:p>
            <a:r>
              <a:rPr lang="zh-CN" altLang="en-US"/>
              <a:t>Webpack 有良好的生态链和</a:t>
            </a:r>
            <a:r>
              <a:rPr lang="zh-CN" altLang="en-US">
                <a:solidFill>
                  <a:srgbClr val="FF0000"/>
                </a:solidFill>
              </a:rPr>
              <a:t>维护团队</a:t>
            </a:r>
            <a:r>
              <a:rPr lang="zh-CN" altLang="en-US"/>
              <a:t>，能提供良好的开发体验和保证质量；</a:t>
            </a:r>
            <a:endParaRPr lang="zh-CN" altLang="en-US"/>
          </a:p>
          <a:p>
            <a:r>
              <a:rPr lang="zh-CN" altLang="en-US"/>
              <a:t>Webpack 被全世界的大量 Web 开发者</a:t>
            </a:r>
            <a:r>
              <a:rPr lang="zh-CN" altLang="en-US">
                <a:solidFill>
                  <a:srgbClr val="FF0000"/>
                </a:solidFill>
              </a:rPr>
              <a:t>使用和验证</a:t>
            </a:r>
            <a:r>
              <a:rPr lang="zh-CN" altLang="en-US"/>
              <a:t>，能找到各个层面所需的教程和经验分享。</a:t>
            </a:r>
            <a:endParaRPr lang="zh-CN" altLang="en-US"/>
          </a:p>
          <a:p>
            <a:r>
              <a:rPr lang="zh-CN" altLang="en-US"/>
              <a:t>可插拔：想用什么功能就配置什么功能，而不是强制的使用某些功能。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zh-CN" altLang="en-US" sz="4400">
              <a:sym typeface="+mn-ea"/>
            </a:endParaRPr>
          </a:p>
          <a:p>
            <a:pPr marL="0" indent="0" algn="ctr">
              <a:buNone/>
            </a:pPr>
            <a:r>
              <a:rPr lang="zh-CN" altLang="en-US" sz="4400">
                <a:sym typeface="+mn-ea"/>
              </a:rPr>
              <a:t>第三章</a:t>
            </a:r>
            <a:endParaRPr lang="en-US" altLang="zh-CN" sz="4400">
              <a:sym typeface="+mn-ea"/>
            </a:endParaRPr>
          </a:p>
          <a:p>
            <a:pPr marL="0" indent="0" algn="ctr">
              <a:buNone/>
            </a:pPr>
            <a:r>
              <a:rPr lang="en-US" altLang="zh-CN" sz="4400">
                <a:sym typeface="+mn-ea"/>
              </a:rPr>
              <a:t>webpack</a:t>
            </a:r>
            <a:endParaRPr lang="zh-CN" altLang="en-US" sz="4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605915" cy="107315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8505"/>
            <a:ext cx="391477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打包核心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从</a:t>
            </a:r>
            <a:r>
              <a:rPr lang="zh-CN" altLang="en-US">
                <a:solidFill>
                  <a:srgbClr val="FF0000"/>
                </a:solidFill>
              </a:rPr>
              <a:t>入口</a:t>
            </a:r>
            <a:r>
              <a:rPr lang="zh-CN" altLang="en-US"/>
              <a:t>文件开始，分析</a:t>
            </a:r>
            <a:r>
              <a:rPr lang="zh-CN" altLang="en-US">
                <a:solidFill>
                  <a:srgbClr val="FF0000"/>
                </a:solidFill>
              </a:rPr>
              <a:t>依赖树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将依赖的模块</a:t>
            </a:r>
            <a:r>
              <a:rPr lang="zh-CN" altLang="en-US">
                <a:solidFill>
                  <a:srgbClr val="FF0000"/>
                </a:solidFill>
              </a:rPr>
              <a:t>包装</a:t>
            </a:r>
            <a:r>
              <a:rPr lang="zh-CN" altLang="en-US"/>
              <a:t>起来，放到一个数组中等待调用；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实现模块加载方法，并把它放在模块</a:t>
            </a:r>
            <a:r>
              <a:rPr lang="zh-CN" altLang="en-US">
                <a:solidFill>
                  <a:srgbClr val="FF0000"/>
                </a:solidFill>
              </a:rPr>
              <a:t>执行环境</a:t>
            </a:r>
            <a:r>
              <a:rPr lang="zh-CN" altLang="en-US"/>
              <a:t>中，确保模块相互调用。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把执行入口文件的逻辑放到一个函数表达式中，并</a:t>
            </a:r>
            <a:r>
              <a:rPr lang="zh-CN" altLang="en-US">
                <a:solidFill>
                  <a:srgbClr val="FF0000"/>
                </a:solidFill>
              </a:rPr>
              <a:t>立即执行这个函数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这里不用深入了解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Webpack配</a:t>
            </a:r>
            <a:r>
              <a:rPr lang="zh-CN" altLang="en-US"/>
              <a:t>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10240" cy="4351655"/>
          </a:xfrm>
        </p:spPr>
        <p:txBody>
          <a:bodyPr/>
          <a:p>
            <a:r>
              <a:rPr lang="zh-CN" altLang="en-US"/>
              <a:t>边看</a:t>
            </a:r>
            <a:r>
              <a:rPr lang="en-US" altLang="zh-CN"/>
              <a:t>webpack.config.js</a:t>
            </a:r>
            <a:r>
              <a:rPr lang="zh-CN" altLang="en-US"/>
              <a:t>文件，边讲</a:t>
            </a:r>
            <a:endParaRPr lang="zh-CN" altLang="en-US"/>
          </a:p>
          <a:p>
            <a:r>
              <a:rPr lang="zh-CN" altLang="en-US"/>
              <a:t>https://webpack.docschina.org/concepts/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传统网页（原始网页）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浏览器只认识：</a:t>
            </a:r>
            <a:endParaRPr lang="zh-CN" altLang="en-US"/>
          </a:p>
          <a:p>
            <a:pPr lvl="1"/>
            <a:r>
              <a:rPr lang="en-US" altLang="zh-CN"/>
              <a:t>HTML - </a:t>
            </a:r>
            <a:r>
              <a:rPr lang="zh-CN" altLang="en-US"/>
              <a:t>有没有（有没有对话框，有没有抽屉等）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CSS - </a:t>
            </a:r>
            <a:r>
              <a:rPr lang="zh-CN" altLang="en-US">
                <a:sym typeface="+mn-ea"/>
              </a:rPr>
              <a:t>样式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ES5 ↓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3705860"/>
            <a:ext cx="3860165" cy="22739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entry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整个项目的入口文件</a:t>
            </a:r>
            <a:endParaRPr lang="zh-CN" altLang="en-US"/>
          </a:p>
          <a:p>
            <a:r>
              <a:rPr lang="zh-CN" altLang="en-US"/>
              <a:t>遍历出里面所有的依赖</a:t>
            </a:r>
            <a:endParaRPr lang="zh-CN" altLang="en-US"/>
          </a:p>
          <a:p>
            <a:r>
              <a:rPr lang="zh-CN" altLang="en-US"/>
              <a:t>可以有多个</a:t>
            </a:r>
            <a:r>
              <a:rPr lang="en-US" altLang="zh-CN"/>
              <a:t>entry</a:t>
            </a:r>
            <a:endParaRPr lang="en-US" altLang="zh-CN"/>
          </a:p>
          <a:p>
            <a:r>
              <a:rPr lang="zh-CN" altLang="en-US"/>
              <a:t>我的经历：一般都用最简单的。</a:t>
            </a:r>
            <a:endParaRPr lang="zh-CN" altLang="en-US"/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04285"/>
            <a:ext cx="68008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输出(output)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/>
          <a:p>
            <a:r>
              <a:rPr lang="zh-CN" altLang="en-US"/>
              <a:t>可以通过配置 output 选项，告知 webpack 如何向硬盘写入编译文件。注意，即使可以存在多个 entry 起点，但只能指定一个 output 配置。</a:t>
            </a:r>
            <a:endParaRPr lang="zh-CN" altLang="en-US"/>
          </a:p>
          <a:p>
            <a:r>
              <a:rPr lang="zh-CN" altLang="en-US"/>
              <a:t>我的经验：没有什么特别改动的地方。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1755"/>
            <a:ext cx="66865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loader：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必要的工具，否则代码无法运行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loader 用于对模块的</a:t>
            </a:r>
            <a:r>
              <a:rPr lang="zh-CN" altLang="en-US">
                <a:solidFill>
                  <a:srgbClr val="FF0000"/>
                </a:solidFill>
              </a:rPr>
              <a:t>源代码进行转换</a:t>
            </a:r>
            <a:r>
              <a:rPr lang="zh-CN" altLang="en-US">
                <a:solidFill>
                  <a:schemeClr val="accent1"/>
                </a:solidFill>
              </a:rPr>
              <a:t>（如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css</a:t>
            </a:r>
            <a:r>
              <a:rPr lang="zh-CN" altLang="en-US">
                <a:solidFill>
                  <a:schemeClr val="accent1"/>
                </a:solidFill>
              </a:rPr>
              <a:t>需要</a:t>
            </a:r>
            <a:r>
              <a:rPr lang="en-US" altLang="zh-CN">
                <a:solidFill>
                  <a:schemeClr val="accent1"/>
                </a:solidFill>
              </a:rPr>
              <a:t>scss</a:t>
            </a:r>
            <a:r>
              <a:rPr lang="en-US" altLang="zh-CN">
                <a:solidFill>
                  <a:schemeClr val="accent1"/>
                </a:solidFill>
              </a:rPr>
              <a:t>-loader,es6</a:t>
            </a:r>
            <a:r>
              <a:rPr lang="zh-CN" altLang="en-US">
                <a:solidFill>
                  <a:schemeClr val="accent1"/>
                </a:solidFill>
              </a:rPr>
              <a:t>转</a:t>
            </a:r>
            <a:r>
              <a:rPr lang="en-US" altLang="zh-CN">
                <a:solidFill>
                  <a:schemeClr val="accent1"/>
                </a:solidFill>
              </a:rPr>
              <a:t>es5</a:t>
            </a:r>
            <a:r>
              <a:rPr lang="zh-CN" altLang="en-US">
                <a:solidFill>
                  <a:schemeClr val="accent1"/>
                </a:solidFill>
              </a:rPr>
              <a:t>要</a:t>
            </a:r>
            <a:r>
              <a:rPr lang="en-US" altLang="zh-CN">
                <a:solidFill>
                  <a:schemeClr val="accent1"/>
                </a:solidFill>
              </a:rPr>
              <a:t>babel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。loader 可以使你在 import 或 "load(加载)" 模块时</a:t>
            </a:r>
            <a:r>
              <a:rPr lang="zh-CN" altLang="en-US">
                <a:solidFill>
                  <a:srgbClr val="FF0000"/>
                </a:solidFill>
              </a:rPr>
              <a:t>预处理文件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这个地方就让很多前端扩展的技术</a:t>
            </a:r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/>
              <a:t>成浏览器读得懂的语言。</a:t>
            </a:r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4746625" cy="19862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745095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37515"/>
            <a:ext cx="5181600" cy="5739765"/>
          </a:xfrm>
        </p:spPr>
        <p:txBody>
          <a:bodyPr>
            <a:normAutofit fontScale="35000"/>
          </a:bodyPr>
          <a:p>
            <a:r>
              <a:rPr lang="zh-CN" altLang="en-US" sz="5145"/>
              <a:t>常用 Loaders</a:t>
            </a:r>
            <a:endParaRPr lang="zh-CN" altLang="en-US" sz="5145"/>
          </a:p>
          <a:p>
            <a:endParaRPr lang="zh-CN" altLang="en-US"/>
          </a:p>
          <a:p>
            <a:r>
              <a:rPr lang="zh-CN" altLang="en-US" b="1"/>
              <a:t>加载文件</a:t>
            </a:r>
            <a:endParaRPr lang="zh-CN" altLang="en-US" b="1"/>
          </a:p>
          <a:p>
            <a:r>
              <a:rPr lang="zh-CN" altLang="en-US"/>
              <a:t>raw-loader：把文本文件的内容加载到代码中去，在 3-20加载SVG 中有介绍。</a:t>
            </a:r>
            <a:endParaRPr lang="zh-CN" altLang="en-US"/>
          </a:p>
          <a:p>
            <a:r>
              <a:rPr lang="zh-CN" altLang="en-US"/>
              <a:t>file-loader：把文件输出到一个文件夹中，在代码中通过相对 URL 去引用输出的文件，在 3-19加载图片、3-20加载 SVG、4-9 CDN 加速 中有介绍。</a:t>
            </a:r>
            <a:endParaRPr lang="zh-CN" altLang="en-US"/>
          </a:p>
          <a:p>
            <a:r>
              <a:rPr lang="zh-CN" altLang="en-US"/>
              <a:t>url-loader：和 file-loader 类似，但是能在文件很小的情况下以 base64 的方式把文件内容注入到代码中去，在 3-19加载图片、3-20加载 SVG 中有介绍。</a:t>
            </a:r>
            <a:endParaRPr lang="zh-CN" altLang="en-US"/>
          </a:p>
          <a:p>
            <a:r>
              <a:rPr lang="zh-CN" altLang="en-US"/>
              <a:t>source-map-loader：加载额外的 Source Map 文件，以方便断点调试，在 3-21加载 Source Map 中有介绍。</a:t>
            </a:r>
            <a:endParaRPr lang="zh-CN" altLang="en-US"/>
          </a:p>
          <a:p>
            <a:r>
              <a:rPr lang="zh-CN" altLang="en-US"/>
              <a:t>svg-inline-loader：把压缩后的 SVG 内容注入到代码中，在 3-20加载 SVG 中有介绍。</a:t>
            </a:r>
            <a:endParaRPr lang="zh-CN" altLang="en-US"/>
          </a:p>
          <a:p>
            <a:r>
              <a:rPr lang="zh-CN" altLang="en-US"/>
              <a:t>node-loader：加载 Node.js 原生模块 .node 文件。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image-loader：加载并且压缩图片文件。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json-loader：加载 JSON 文件。</a:t>
            </a:r>
            <a:endParaRPr lang="zh-CN" altLang="en-US"/>
          </a:p>
          <a:p>
            <a:r>
              <a:rPr lang="zh-CN" altLang="en-US"/>
              <a:t>yaml-loader：加载 YAML 文件。</a:t>
            </a:r>
            <a:endParaRPr lang="zh-CN" altLang="en-US"/>
          </a:p>
          <a:p>
            <a:r>
              <a:rPr lang="zh-CN" altLang="en-US" b="1"/>
              <a:t>编译模版</a:t>
            </a:r>
            <a:endParaRPr lang="zh-CN" altLang="en-US" b="1"/>
          </a:p>
          <a:p>
            <a:r>
              <a:rPr lang="zh-CN" altLang="en-US"/>
              <a:t>pug-loader：把 Pug 模版转换成 JavaScript 函数返回。</a:t>
            </a:r>
            <a:endParaRPr lang="zh-CN" altLang="en-US"/>
          </a:p>
          <a:p>
            <a:r>
              <a:rPr lang="zh-CN" altLang="en-US"/>
              <a:t>handlebars-loader：把 Handlebars 模版编译成函数返回。</a:t>
            </a:r>
            <a:endParaRPr lang="zh-CN" altLang="en-US"/>
          </a:p>
          <a:p>
            <a:r>
              <a:rPr lang="zh-CN" altLang="en-US"/>
              <a:t>ejs-loader：把 EJS 模版编译成函数返回。</a:t>
            </a:r>
            <a:endParaRPr lang="zh-CN" altLang="en-US"/>
          </a:p>
          <a:p>
            <a:r>
              <a:rPr lang="zh-CN" altLang="en-US"/>
              <a:t>haml-loader：把 HAML 代码转换成 HTML。</a:t>
            </a:r>
            <a:endParaRPr lang="zh-CN" altLang="en-US"/>
          </a:p>
          <a:p>
            <a:r>
              <a:rPr lang="zh-CN" altLang="en-US"/>
              <a:t>markdown-loader：把 Markdown 文件转换成 HTML。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37515"/>
            <a:ext cx="5181600" cy="5739765"/>
          </a:xfrm>
        </p:spPr>
        <p:txBody>
          <a:bodyPr>
            <a:normAutofit fontScale="25000"/>
          </a:bodyPr>
          <a:p>
            <a:r>
              <a:rPr lang="zh-CN" altLang="en-US" sz="4000" b="1">
                <a:sym typeface="+mn-ea"/>
              </a:rPr>
              <a:t>转换脚本语言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babel-loader：把 ES6 转换成 ES5，在3-1使用 ES6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ts-loader：把 TypeScript 转换成 JavaScript，在3-2使用 TypeScript 语言中有遇到。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awesome-typescript-loader：把 TypeScript 转换成 JavaScript，性能要比 ts-loader 好。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coffee-loader：把 CoffeeScript 转换成 JavaScript。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转换样式文件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css-loader：加载 CSS，支持模块化、压缩、文件导入等特性。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style-loader：把 CSS 代码注入到 JavaScript 中，通过 DOM 操作去加载 CSS。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sass-loader：把 SCSS/SASS 代码转换成 CSS，在3-4使用 SCSS 语言中有介绍。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postcss-loader：扩展 CSS 语法，使用下一代 CSS，在3-5使用 PostCSS中有介绍。</a:t>
            </a:r>
            <a:endParaRPr lang="zh-CN" altLang="en-US" sz="4000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less-loader：把 Less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stylus-loader：把 Stylus 代码转换成 CSS 代码。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 b="1">
                <a:sym typeface="+mn-ea"/>
              </a:rPr>
              <a:t>检查代码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eslint-loader：通过 ESLint 检查 JavaScript 代码，在 3-16检查代码中有介绍。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tslint-loader：通过 TSLint 检查 TypeScript 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mocha-loader：加载 Mocha 测试用例代码。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coverjs-loader：计算测试覆盖率。</a:t>
            </a:r>
            <a:endParaRPr lang="zh-CN" altLang="en-US" sz="4000"/>
          </a:p>
          <a:p>
            <a:r>
              <a:rPr lang="zh-CN" altLang="en-US" sz="4000" b="1">
                <a:sym typeface="+mn-ea"/>
              </a:rPr>
              <a:t>其它</a:t>
            </a:r>
            <a:endParaRPr lang="zh-CN" altLang="en-US" sz="4000" b="1"/>
          </a:p>
          <a:p>
            <a:r>
              <a:rPr lang="zh-CN" altLang="en-US" sz="4000">
                <a:solidFill>
                  <a:srgbClr val="FF0000"/>
                </a:solidFill>
                <a:sym typeface="+mn-ea"/>
              </a:rPr>
              <a:t>vue-loader：加载 Vue.js 单文件组件，在3-7使用 Vue 框架中有介绍。</a:t>
            </a:r>
            <a:endParaRPr lang="zh-CN" altLang="en-US" sz="4000">
              <a:solidFill>
                <a:srgbClr val="FF0000"/>
              </a:solidFill>
            </a:endParaRPr>
          </a:p>
          <a:p>
            <a:r>
              <a:rPr lang="zh-CN" altLang="en-US" sz="4000">
                <a:sym typeface="+mn-ea"/>
              </a:rPr>
              <a:t>i18n-loader：加载多语言版本，支持国际化。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ignore-loader：忽略掉部分文件，在3-11构建同构应用中有介绍。</a:t>
            </a:r>
            <a:endParaRPr lang="zh-CN" altLang="en-US" sz="4000"/>
          </a:p>
          <a:p>
            <a:r>
              <a:rPr lang="zh-CN" altLang="en-US" sz="4000">
                <a:sym typeface="+mn-ea"/>
              </a:rPr>
              <a:t>ui-component-loader：按需加载 UI 组件库，例如在使用 antd UI 组件库时，不会因为只用到了 Button 组件而打包进所有的组件。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plugin：</a:t>
            </a:r>
            <a:r>
              <a:rPr lang="zh-CN" alt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非必要的工具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zh-CN" altLang="en-US"/>
              <a:t>插件目的在于解决 loader 无法实现的其他事。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83155"/>
            <a:ext cx="464566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405130"/>
            <a:ext cx="5181600" cy="5772150"/>
          </a:xfrm>
        </p:spPr>
        <p:txBody>
          <a:bodyPr>
            <a:normAutofit/>
          </a:bodyPr>
          <a:p>
            <a:r>
              <a:rPr lang="zh-CN" altLang="en-US" sz="1800" b="1"/>
              <a:t>常用 Plugins</a:t>
            </a:r>
            <a:endParaRPr lang="zh-CN" altLang="en-US" sz="1800" b="1"/>
          </a:p>
          <a:p>
            <a:endParaRPr lang="zh-CN" altLang="en-US" sz="1000"/>
          </a:p>
          <a:p>
            <a:r>
              <a:rPr lang="zh-CN" altLang="en-US" sz="1000" b="1"/>
              <a:t>用于修改行为</a:t>
            </a:r>
            <a:endParaRPr lang="zh-CN" altLang="en-US" sz="1000" b="1"/>
          </a:p>
          <a:p>
            <a:r>
              <a:rPr lang="zh-CN" altLang="en-US" sz="1000">
                <a:solidFill>
                  <a:schemeClr val="accent1"/>
                </a:solidFill>
              </a:rPr>
              <a:t>define-plugin：定义环境变量，在4-7区分环境中有介绍。</a:t>
            </a:r>
            <a:endParaRPr lang="zh-CN" altLang="en-US" sz="1000">
              <a:solidFill>
                <a:schemeClr val="accent1"/>
              </a:solidFill>
            </a:endParaRPr>
          </a:p>
          <a:p>
            <a:r>
              <a:rPr lang="zh-CN" altLang="en-US" sz="1000"/>
              <a:t>context-replacement-plugin：修改 require 语句在寻找文件时的默认行为。</a:t>
            </a:r>
            <a:endParaRPr lang="zh-CN" altLang="en-US" sz="1000"/>
          </a:p>
          <a:p>
            <a:r>
              <a:rPr lang="zh-CN" altLang="en-US" sz="1000"/>
              <a:t>ignore-plugin：用于忽略部分文件。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405130"/>
            <a:ext cx="5181600" cy="5772150"/>
          </a:xfrm>
        </p:spPr>
        <p:txBody>
          <a:bodyPr>
            <a:normAutofit fontScale="40000"/>
          </a:bodyPr>
          <a:p>
            <a:r>
              <a:rPr lang="zh-CN" altLang="en-US" sz="2500" b="1">
                <a:sym typeface="+mn-ea"/>
              </a:rPr>
              <a:t>用于优化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commons-chunk-plugin：提取公共代码，在4-11提取公共代码中有介绍。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extract-text-webpack-plugin：提取 JavaScript 中的 CSS 代码到单独的文件中，在1-5使用 Plugin 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prepack-webpack-plugin：通过 Facebook 的 Prepack 优化输出的 JavaScript 代码性能，在 4-13使用 Prepack 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uglifyjs-webpack-plugin：通过 UglifyES 压缩 ES6 代码，在 4-8压缩代码中有介绍。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webpack-parallel-uglify-plugin：多进程执行 UglifyJS 代码压缩，提升构建速度。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imagemin-webpack-plugin：压缩图片文件。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>
                <a:sym typeface="+mn-ea"/>
              </a:rPr>
              <a:t>webpack-spritesmith：用插件制作雪碧图。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ModuleConcatenationPlugin：开启 Webpack Scope Hoisting 功能，在4-14开启 ScopeHoisting中有介绍。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dll-plugin：借鉴 DDL 的思想大幅度提升构建速度，在4-2使用 DllPlugin中有介绍。</a:t>
            </a:r>
            <a:endParaRPr lang="zh-CN" altLang="en-US" sz="2500"/>
          </a:p>
          <a:p>
            <a:r>
              <a:rPr lang="zh-CN" altLang="en-US" sz="2500">
                <a:solidFill>
                  <a:srgbClr val="FF0000"/>
                </a:solidFill>
                <a:sym typeface="+mn-ea"/>
              </a:rPr>
              <a:t>hot-module-replacement-plugin：开启模块热替换功能。</a:t>
            </a:r>
            <a:endParaRPr lang="zh-CN" altLang="en-US" sz="2500">
              <a:solidFill>
                <a:srgbClr val="FF0000"/>
              </a:solidFill>
            </a:endParaRPr>
          </a:p>
          <a:p>
            <a:r>
              <a:rPr lang="zh-CN" altLang="en-US" sz="2500" b="1">
                <a:sym typeface="+mn-ea"/>
              </a:rPr>
              <a:t>其它</a:t>
            </a:r>
            <a:endParaRPr lang="zh-CN" altLang="en-US" sz="2500" b="1"/>
          </a:p>
          <a:p>
            <a:r>
              <a:rPr lang="zh-CN" altLang="en-US" sz="2500">
                <a:sym typeface="+mn-ea"/>
              </a:rPr>
              <a:t>serviceworker-webpack-plugin：给网页应用增加离线缓存功能，在3-14 构建离线应用中有介绍。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stylelint-webpack-plugin：集成 stylelint 到项目中，在3-16检查代码中有介绍。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i18n-webpack-plugin：给你的网页支持国际化。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provide-plugin：从环境中提供的全局变量中加载模块，而不用导入对应的文件。</a:t>
            </a:r>
            <a:endParaRPr lang="zh-CN" altLang="en-US" sz="2500"/>
          </a:p>
          <a:p>
            <a:r>
              <a:rPr lang="zh-CN" altLang="en-US" sz="2500">
                <a:sym typeface="+mn-ea"/>
              </a:rPr>
              <a:t>web-webpack-plugin：方便的为单页应用输出 HTML，比 html-webpack-plugin 好用。</a:t>
            </a:r>
            <a:endParaRPr lang="zh-CN" altLang="en-US" sz="2500"/>
          </a:p>
          <a:p>
            <a:endParaRPr lang="zh-CN" altLang="en-US" sz="2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插件：压缩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看得懂的代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4700905" cy="4359910"/>
          </a:xfrm>
          <a:prstGeom prst="rect">
            <a:avLst/>
          </a:prstGeom>
        </p:spPr>
      </p:pic>
      <p:pic>
        <p:nvPicPr>
          <p:cNvPr id="6" name="图片 5" descr="不是给人看的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4836160" cy="43611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4400"/>
              <a:t>第四章</a:t>
            </a:r>
            <a:endParaRPr lang="zh-CN" altLang="en-US" sz="4400"/>
          </a:p>
          <a:p>
            <a:pPr marL="0" indent="0" algn="ctr">
              <a:buNone/>
            </a:pPr>
            <a:r>
              <a:rPr lang="en-US" altLang="zh-CN" sz="4400"/>
              <a:t>devServer</a:t>
            </a:r>
            <a:endParaRPr lang="en-US" altLang="zh-CN" sz="4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4.1 - </a:t>
            </a:r>
            <a:r>
              <a:rPr lang="zh-CN"/>
              <a:t>以前的故事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我当年热更新打包的经历，半夜三更，跑一次</a:t>
            </a:r>
            <a:r>
              <a:rPr lang="en-US" altLang="zh-CN"/>
              <a:t>3,5</a:t>
            </a:r>
            <a:r>
              <a:rPr lang="zh-CN" altLang="en-US"/>
              <a:t>分钟。修改一次，老是改错</a:t>
            </a:r>
            <a:r>
              <a:rPr lang="en-US" altLang="zh-CN"/>
              <a:t>IP</a:t>
            </a:r>
            <a:r>
              <a:rPr lang="zh-CN" altLang="en-US"/>
              <a:t>，</a:t>
            </a:r>
            <a:r>
              <a:rPr lang="en-US" altLang="zh-CN"/>
              <a:t>DEBUG.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" name="内容占位符 31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5885" y="308610"/>
            <a:ext cx="6127750" cy="5568315"/>
          </a:xfrm>
          <a:prstGeom prst="rect">
            <a:avLst/>
          </a:prstGeom>
        </p:spPr>
      </p:pic>
      <p:sp>
        <p:nvSpPr>
          <p:cNvPr id="17" name="椭圆 16"/>
          <p:cNvSpPr/>
          <p:nvPr>
            <p:custDataLst>
              <p:tags r:id="rId2"/>
            </p:custDataLst>
          </p:nvPr>
        </p:nvSpPr>
        <p:spPr>
          <a:xfrm rot="16200000">
            <a:off x="7621608" y="5978892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 rot="16200000">
            <a:off x="7621608" y="5812644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>
          <a:xfrm rot="16200000">
            <a:off x="7621608" y="6145140"/>
            <a:ext cx="64437" cy="64437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index.htm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" y="308610"/>
            <a:ext cx="470408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6A6A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999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4.2 - 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webpack-dev-server是webpack官方提供的一个小型Express</a:t>
            </a:r>
            <a:r>
              <a:rPr lang="zh-CN" altLang="en-US">
                <a:solidFill>
                  <a:srgbClr val="FF0000"/>
                </a:solidFill>
              </a:rPr>
              <a:t>服务器</a:t>
            </a:r>
            <a:r>
              <a:rPr lang="zh-CN" altLang="en-US"/>
              <a:t>。使用它可以为webpack打包生成的资源文件提供web服务。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为静态文件提供服务</a:t>
            </a:r>
            <a:endParaRPr lang="zh-CN" altLang="en-US"/>
          </a:p>
          <a:p>
            <a:r>
              <a:rPr lang="zh-CN" altLang="en-US"/>
              <a:t>自动刷新和热替换(HMR)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前端有跨域，服务器之间是没有跨域的</a:t>
            </a:r>
            <a:endParaRPr lang="zh-CN" altLang="en-US"/>
          </a:p>
          <a:p>
            <a:r>
              <a:rPr lang="en-US" altLang="zh-CN"/>
              <a:t>webpack 3.0 </a:t>
            </a:r>
            <a:r>
              <a:rPr lang="zh-CN" altLang="en-US"/>
              <a:t>和</a:t>
            </a:r>
            <a:r>
              <a:rPr lang="en-US" altLang="zh-CN"/>
              <a:t>webpack4.0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应用文件和</a:t>
            </a:r>
            <a:r>
              <a:rPr lang="en-US" altLang="zh-CN"/>
              <a:t>node</a:t>
            </a:r>
            <a:r>
              <a:rPr lang="zh-CN" altLang="en-US"/>
              <a:t>环境变量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9429750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8295"/>
            <a:ext cx="7509510" cy="584898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5125"/>
            <a:ext cx="7497445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未完待续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 </a:t>
            </a:r>
            <a:r>
              <a:rPr lang="zh-CN" altLang="en-US"/>
              <a:t>和 </a:t>
            </a:r>
            <a:r>
              <a:rPr lang="en-US" altLang="zh-CN"/>
              <a:t>vue-cli</a:t>
            </a:r>
            <a:r>
              <a:rPr lang="zh-CN" altLang="en-US"/>
              <a:t>？</a:t>
            </a:r>
            <a:endParaRPr lang="en-US" altLang="zh-CN"/>
          </a:p>
          <a:p>
            <a:r>
              <a:rPr lang="en-US" altLang="zh-CN"/>
              <a:t>webpack4.0 </a:t>
            </a:r>
            <a:r>
              <a:rPr lang="zh-CN" altLang="en-US"/>
              <a:t>区别？</a:t>
            </a:r>
            <a:endParaRPr lang="zh-CN" altLang="en-US"/>
          </a:p>
          <a:p>
            <a:r>
              <a:rPr lang="en-US" altLang="zh-CN"/>
              <a:t>wepack</a:t>
            </a:r>
            <a:r>
              <a:rPr lang="zh-CN" altLang="en-US"/>
              <a:t>优化？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案例结果</a:t>
            </a:r>
            <a:endParaRPr lang="zh-CN" altLang="en-US"/>
          </a:p>
        </p:txBody>
      </p:sp>
      <p:pic>
        <p:nvPicPr>
          <p:cNvPr id="6" name="内容占位符 5" descr="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3245" y="2357755"/>
            <a:ext cx="8524875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传统网页的缺点，如下：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zh-CN" altLang="en-US"/>
              <a:t>没有预处理语言</a:t>
            </a:r>
            <a:endParaRPr lang="zh-CN" altLang="en-US"/>
          </a:p>
          <a:p>
            <a:r>
              <a:rPr lang="en-US" altLang="zh-CN"/>
              <a:t>JS</a:t>
            </a:r>
            <a:endParaRPr lang="zh-CN" altLang="en-US"/>
          </a:p>
          <a:p>
            <a:pPr lvl="1"/>
            <a:r>
              <a:rPr lang="zh-CN" altLang="en-US"/>
              <a:t>文件依赖关系 </a:t>
            </a:r>
            <a:r>
              <a:rPr lang="en-US" altLang="zh-CN"/>
              <a:t>- </a:t>
            </a:r>
            <a:r>
              <a:rPr lang="zh-CN" altLang="en-US"/>
              <a:t>很累心</a:t>
            </a:r>
            <a:endParaRPr lang="zh-CN" altLang="en-US"/>
          </a:p>
          <a:p>
            <a:pPr lvl="1"/>
            <a:r>
              <a:rPr lang="zh-CN" altLang="en-US"/>
              <a:t>加载文件多  </a:t>
            </a:r>
            <a:r>
              <a:rPr lang="en-US" altLang="zh-CN"/>
              <a:t>- </a:t>
            </a:r>
            <a:r>
              <a:rPr lang="zh-CN" altLang="en-US"/>
              <a:t>影响性能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命名空间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网页内容稍微多点，命名就混乱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接下来举例说明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235"/>
            <a:ext cx="10515600" cy="5821045"/>
          </a:xfrm>
        </p:spPr>
        <p:txBody>
          <a:bodyPr/>
          <a:p>
            <a:r>
              <a:rPr lang="zh-CN" altLang="en-US"/>
              <a:t>程序员必须要写浏览器认识的东西！</a:t>
            </a:r>
            <a:endParaRPr lang="zh-CN" altLang="en-US"/>
          </a:p>
          <a:p>
            <a:pPr marL="0" lvl="2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语言的好坏都要接受，不然浏览器不懂，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这不方便</a:t>
            </a:r>
            <a:endParaRPr lang="zh-CN" altLang="en-US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6" name="图片 5" descr="最低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345" y="1464310"/>
            <a:ext cx="10498455" cy="5093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2_1"/>
  <p:tag name="KSO_WM_UNIT_ID" val="mixed20199732_1*ζ_h_i*1_2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mixed20199732_1*ζ_h_i*1_1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3_1"/>
  <p:tag name="KSO_WM_UNIT_ID" val="mixed20199732_1*ζ_h_i*1_3_1"/>
  <p:tag name="KSO_WM_TEMPLATE_CATEGORY" val="mixed"/>
  <p:tag name="KSO_WM_TEMPLATE_INDEX" val="20199732"/>
  <p:tag name="KSO_WM_UNIT_LAYERLEVEL" val="1_1_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FLASH_PICTURE_TYPE" val="0"/>
</p:tagLst>
</file>

<file path=ppt/tags/tag5.xml><?xml version="1.0" encoding="utf-8"?>
<p:tagLst xmlns:p="http://schemas.openxmlformats.org/presentationml/2006/main">
  <p:tag name="KSO_WM_UNIT_PLACING_PICTURE_USER_VIEWPORT" val="{&quot;height&quot;:5573,&quot;width&quot;:81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5533</Words>
  <Application>WPS 演示</Application>
  <PresentationFormat>宽屏</PresentationFormat>
  <Paragraphs>356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Arial</vt:lpstr>
      <vt:lpstr>宋体</vt:lpstr>
      <vt:lpstr>Wingdings</vt:lpstr>
      <vt:lpstr>Arial</vt:lpstr>
      <vt:lpstr>微软雅黑</vt:lpstr>
      <vt:lpstr>Calibri</vt:lpstr>
      <vt:lpstr>Arial Unicode MS</vt:lpstr>
      <vt:lpstr>Office 主题</vt:lpstr>
      <vt:lpstr>深入浅出Webpack</vt:lpstr>
      <vt:lpstr>引言</vt:lpstr>
      <vt:lpstr>大纲</vt:lpstr>
      <vt:lpstr>第一章 为什么要用构建工具</vt:lpstr>
      <vt:lpstr>传统网页（原始网页）</vt:lpstr>
      <vt:lpstr>PowerPoint 演示文稿</vt:lpstr>
      <vt:lpstr>案例结果</vt:lpstr>
      <vt:lpstr>传统网页的缺点，如下：</vt:lpstr>
      <vt:lpstr>PowerPoint 演示文稿</vt:lpstr>
      <vt:lpstr>PowerPoint 演示文稿</vt:lpstr>
      <vt:lpstr>1.1 - LESS/SCSS之可嵌套性</vt:lpstr>
      <vt:lpstr>1.2 - LESS/SCSS之变量1</vt:lpstr>
      <vt:lpstr>PowerPoint 演示文稿</vt:lpstr>
      <vt:lpstr>PowerPoint 演示文稿</vt:lpstr>
      <vt:lpstr>1.3 - LESS/SCSS之变量2</vt:lpstr>
      <vt:lpstr>PowerPoint 演示文稿</vt:lpstr>
      <vt:lpstr>1.4 - JS之依赖关系</vt:lpstr>
      <vt:lpstr>文件依赖关系</vt:lpstr>
      <vt:lpstr>bootstrap官网示范</vt:lpstr>
      <vt:lpstr>我的故事</vt:lpstr>
      <vt:lpstr>我的案例</vt:lpstr>
      <vt:lpstr>PowerPoint 演示文稿</vt:lpstr>
      <vt:lpstr>期望的文件依赖 </vt:lpstr>
      <vt:lpstr>PowerPoint 演示文稿</vt:lpstr>
      <vt:lpstr>PowerPoint 演示文稿</vt:lpstr>
      <vt:lpstr>减轻痛苦的同时，却增加了工作。</vt:lpstr>
      <vt:lpstr>PowerPoint 演示文稿</vt:lpstr>
      <vt:lpstr>PowerPoint 演示文稿</vt:lpstr>
      <vt:lpstr>PowerPoint 演示文稿</vt:lpstr>
      <vt:lpstr>PowerPoint 演示文稿</vt:lpstr>
      <vt:lpstr>听过的构建工具  （PS === 游戏机）</vt:lpstr>
      <vt:lpstr>Grunt</vt:lpstr>
      <vt:lpstr>1.Grunt</vt:lpstr>
      <vt:lpstr>2.Gulp</vt:lpstr>
      <vt:lpstr>Gulp</vt:lpstr>
      <vt:lpstr>3.browserify</vt:lpstr>
      <vt:lpstr>4.Parcel</vt:lpstr>
      <vt:lpstr>5.FIS3</vt:lpstr>
      <vt:lpstr>FIS3 </vt:lpstr>
      <vt:lpstr>6.yeoman</vt:lpstr>
      <vt:lpstr>7.Rollup</vt:lpstr>
      <vt:lpstr>Rollup </vt:lpstr>
      <vt:lpstr>8.Webpack === 构建工具</vt:lpstr>
      <vt:lpstr>Webpack</vt:lpstr>
      <vt:lpstr>PowerPoint 演示文稿</vt:lpstr>
      <vt:lpstr>3.1安装</vt:lpstr>
      <vt:lpstr>2.打包核心</vt:lpstr>
      <vt:lpstr>PowerPoint 演示文稿</vt:lpstr>
      <vt:lpstr>Webpack配置</vt:lpstr>
      <vt:lpstr>entry</vt:lpstr>
      <vt:lpstr>输出(output)</vt:lpstr>
      <vt:lpstr>loader：必要的工具，否则代码无法运行</vt:lpstr>
      <vt:lpstr>PowerPoint 演示文稿</vt:lpstr>
      <vt:lpstr>PowerPoint 演示文稿</vt:lpstr>
      <vt:lpstr>plugin：非必要的工具</vt:lpstr>
      <vt:lpstr>PowerPoint 演示文稿</vt:lpstr>
      <vt:lpstr>插件：压缩</vt:lpstr>
      <vt:lpstr>PowerPoint 演示文稿</vt:lpstr>
      <vt:lpstr>4.1 - 以前的故事</vt:lpstr>
      <vt:lpstr>4.2 - 功能</vt:lpstr>
      <vt:lpstr>PowerPoint 演示文稿</vt:lpstr>
      <vt:lpstr>PowerPoint 演示文稿</vt:lpstr>
      <vt:lpstr>PowerPoint 演示文稿</vt:lpstr>
      <vt:lpstr>PowerPoint 演示文稿</vt:lpstr>
      <vt:lpstr>未完待续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cohen</dc:creator>
  <cp:lastModifiedBy>Administrator</cp:lastModifiedBy>
  <cp:revision>148</cp:revision>
  <dcterms:created xsi:type="dcterms:W3CDTF">2020-12-28T03:18:00Z</dcterms:created>
  <dcterms:modified xsi:type="dcterms:W3CDTF">2021-01-24T16:35:54Z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