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3"/>
    <p:sldId id="257" r:id="rId4"/>
    <p:sldId id="261" r:id="rId5"/>
    <p:sldId id="258" r:id="rId6"/>
    <p:sldId id="259" r:id="rId7"/>
    <p:sldId id="262" r:id="rId8"/>
    <p:sldId id="266" r:id="rId9"/>
    <p:sldId id="267" r:id="rId10"/>
    <p:sldId id="270" r:id="rId11"/>
    <p:sldId id="272" r:id="rId12"/>
    <p:sldId id="273" r:id="rId13"/>
    <p:sldId id="275" r:id="rId14"/>
    <p:sldId id="276" r:id="rId15"/>
    <p:sldId id="277" r:id="rId16"/>
    <p:sldId id="280" r:id="rId17"/>
    <p:sldId id="278" r:id="rId18"/>
    <p:sldId id="279" r:id="rId19"/>
    <p:sldId id="284" r:id="rId20"/>
    <p:sldId id="281" r:id="rId21"/>
    <p:sldId id="290" r:id="rId22"/>
    <p:sldId id="282" r:id="rId23"/>
    <p:sldId id="289" r:id="rId24"/>
    <p:sldId id="286" r:id="rId25"/>
    <p:sldId id="292" r:id="rId26"/>
    <p:sldId id="287" r:id="rId27"/>
    <p:sldId id="288" r:id="rId28"/>
    <p:sldId id="294" r:id="rId29"/>
    <p:sldId id="283" r:id="rId30"/>
    <p:sldId id="295" r:id="rId31"/>
    <p:sldId id="296" r:id="rId32"/>
    <p:sldId id="297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深入浅出</a:t>
            </a:r>
            <a:r>
              <a:rPr lang="en-US" altLang="zh-CN"/>
              <a:t>Webpack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我的故事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在刚开始学习程序的时候，我并不觉得多写一行代码，多引一个文件会是什么问题。在我当时的要求里面，学会能用就行。并没有考虑到带来的复杂后果。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然而。。。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我的案例</a:t>
            </a:r>
            <a:endParaRPr lang="zh-CN" altLang="en-US"/>
          </a:p>
        </p:txBody>
      </p:sp>
      <p:pic>
        <p:nvPicPr>
          <p:cNvPr id="4" name="内容占位符 3" descr="我的案例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17370"/>
            <a:ext cx="9290050" cy="29235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可以看见，在真正的项目中，要引用的开源框架，开源插件是很多的，再加上自己写的工具库，就显得引用</a:t>
            </a:r>
            <a:r>
              <a:rPr lang="zh-CN" altLang="en-US">
                <a:solidFill>
                  <a:srgbClr val="FF0000"/>
                </a:solidFill>
              </a:rPr>
              <a:t>文件很多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并且顺序要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逐一对应</a:t>
            </a:r>
            <a:r>
              <a:rPr lang="zh-CN" altLang="en-US"/>
              <a:t>。特别有一次需求里，需要删除某一个依赖，本来只需要删除这一个依赖文件即可，但是我又是一个不喜欢文件中留有冗余代码的人。所以就要删除两个甚至更多的文件。这些工作都相对的增加了工作的复杂度。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期望的文件依赖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遗憾的是：类似于</a:t>
            </a:r>
            <a:r>
              <a:rPr lang="en-US" altLang="zh-CN"/>
              <a:t>ES6</a:t>
            </a:r>
            <a:r>
              <a:rPr lang="zh-CN" altLang="en-US"/>
              <a:t>的</a:t>
            </a:r>
            <a:r>
              <a:rPr lang="en-US" altLang="zh-CN"/>
              <a:t>import</a:t>
            </a:r>
            <a:r>
              <a:rPr lang="zh-CN" altLang="en-US"/>
              <a:t>，</a:t>
            </a:r>
            <a:r>
              <a:rPr lang="en-US" altLang="zh-CN"/>
              <a:t>commonJs</a:t>
            </a:r>
            <a:r>
              <a:rPr lang="zh-CN" altLang="en-US"/>
              <a:t>的</a:t>
            </a:r>
            <a:r>
              <a:rPr lang="en-US" altLang="zh-CN"/>
              <a:t>require</a:t>
            </a:r>
            <a:r>
              <a:rPr lang="zh-CN" altLang="en-US"/>
              <a:t>，</a:t>
            </a:r>
            <a:r>
              <a:rPr lang="en-US" altLang="zh-CN"/>
              <a:t>AMD</a:t>
            </a:r>
            <a:r>
              <a:rPr lang="zh-CN" altLang="en-US"/>
              <a:t>的</a:t>
            </a:r>
            <a:r>
              <a:rPr lang="en-US" altLang="zh-CN"/>
              <a:t>require</a:t>
            </a:r>
            <a:r>
              <a:rPr lang="zh-CN" altLang="en-US"/>
              <a:t>都在</a:t>
            </a:r>
            <a:r>
              <a:rPr lang="zh-CN" altLang="en-US"/>
              <a:t>源代码无法直接运行，必须通过转换后才可以正常运行。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单独引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8267700" cy="1247775"/>
          </a:xfrm>
          <a:prstGeom prst="rect">
            <a:avLst/>
          </a:prstGeom>
        </p:spPr>
      </p:pic>
      <p:pic>
        <p:nvPicPr>
          <p:cNvPr id="6" name="图片 5" descr="impo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1815"/>
            <a:ext cx="44958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刚才已经从模块化思维，阐述了我们从代码优化角度，用构建工具的好处。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其他原因：</a:t>
            </a:r>
            <a:endParaRPr lang="zh-CN" altLang="en-US"/>
          </a:p>
          <a:p>
            <a:pPr lvl="1"/>
            <a:r>
              <a:rPr lang="zh-CN" altLang="en-US"/>
              <a:t>新框架： </a:t>
            </a:r>
            <a:r>
              <a:rPr lang="en-US" altLang="zh-CN"/>
              <a:t>Vue</a:t>
            </a:r>
            <a:r>
              <a:rPr lang="zh-CN" altLang="en-US"/>
              <a:t>；</a:t>
            </a:r>
            <a:r>
              <a:rPr lang="en-US" altLang="zh-CN"/>
              <a:t>React</a:t>
            </a:r>
            <a:r>
              <a:rPr lang="zh-CN" altLang="en-US"/>
              <a:t>；</a:t>
            </a:r>
            <a:r>
              <a:rPr lang="en-US" altLang="zh-CN"/>
              <a:t>Angular</a:t>
            </a:r>
            <a:r>
              <a:rPr lang="zh-CN" altLang="en-US"/>
              <a:t>；</a:t>
            </a:r>
            <a:endParaRPr lang="zh-CN" altLang="en-US"/>
          </a:p>
          <a:p>
            <a:pPr lvl="1"/>
            <a:r>
              <a:rPr lang="zh-CN" altLang="en-US"/>
              <a:t>新语言：</a:t>
            </a:r>
            <a:r>
              <a:rPr lang="en-US" altLang="zh-CN"/>
              <a:t>ES6</a:t>
            </a:r>
            <a:r>
              <a:rPr lang="zh-CN" altLang="en-US"/>
              <a:t>；</a:t>
            </a:r>
            <a:r>
              <a:rPr lang="en-US" altLang="zh-CN"/>
              <a:t>Typescript</a:t>
            </a:r>
            <a:r>
              <a:rPr lang="zh-CN" altLang="en-US"/>
              <a:t>；</a:t>
            </a:r>
            <a:r>
              <a:rPr lang="en-US" altLang="zh-CN"/>
              <a:t>Flow</a:t>
            </a:r>
            <a:r>
              <a:rPr lang="zh-CN" altLang="en-US"/>
              <a:t>；</a:t>
            </a:r>
            <a:r>
              <a:rPr lang="en-US" altLang="zh-CN"/>
              <a:t>SCSS/LESS;</a:t>
            </a:r>
            <a:r>
              <a:rPr lang="zh-CN" altLang="en-US"/>
              <a:t>等等；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0">
              <a:buNone/>
            </a:pPr>
            <a:r>
              <a:rPr lang="zh-CN" altLang="en-US"/>
              <a:t>在我初识</a:t>
            </a:r>
            <a:r>
              <a:rPr lang="en-US" altLang="zh-CN"/>
              <a:t>web</a:t>
            </a:r>
            <a:r>
              <a:rPr lang="zh-CN" altLang="en-US"/>
              <a:t>前端的时候，听到过几个前端构建工具。如</a:t>
            </a:r>
            <a:r>
              <a:rPr lang="en-US" altLang="zh-CN"/>
              <a:t>grunt</a:t>
            </a:r>
            <a:r>
              <a:rPr lang="zh-CN" altLang="en-US"/>
              <a:t>，</a:t>
            </a:r>
            <a:r>
              <a:rPr lang="en-US" altLang="zh-CN"/>
              <a:t>glup</a:t>
            </a:r>
            <a:r>
              <a:rPr lang="zh-CN" altLang="en-US"/>
              <a:t>，</a:t>
            </a:r>
            <a:r>
              <a:rPr lang="en-US" altLang="zh-CN"/>
              <a:t>webpack</a:t>
            </a:r>
            <a:r>
              <a:rPr lang="zh-CN" altLang="en-US"/>
              <a:t>。我当时连为什么要用这些工具都不知道！更不知道到底要选哪一个！于是都学习了下，都是一知半解，最终都忘掉。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所以，我们这里先对其他构建工具了解下，列举出各个工具的优缺点。这样可以让我们更好的去理解</a:t>
            </a:r>
            <a:r>
              <a:rPr lang="en-US" altLang="zh-CN"/>
              <a:t>webpack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听过的构建工具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514350" indent="-514350">
              <a:buAutoNum type="arabicPeriod"/>
            </a:pPr>
            <a:r>
              <a:rPr lang="en-US" altLang="zh-CN"/>
              <a:t>Grunt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Gulp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browserify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Parcel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Fis3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yeoman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>
                <a:sym typeface="+mn-ea"/>
              </a:rPr>
              <a:t>Rollup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Webpack</a:t>
            </a:r>
            <a:endParaRPr lang="en-US" altLang="zh-CN"/>
          </a:p>
          <a:p>
            <a:pPr marL="514350" indent="-514350"/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Grunt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gru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7765" cy="46399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Grunt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优点：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灵活，它只负责执行你定义的任务；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大量的可复用插件封装好了常见的构建任务。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缺点：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集成度不高，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要写很多配置后才可以用，无法做到开箱即用。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Gulp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gul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49917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为什么要用</a:t>
            </a:r>
            <a:r>
              <a:rPr lang="zh-CN" altLang="en-US">
                <a:sym typeface="+mn-ea"/>
              </a:rPr>
              <a:t>构建工具</a:t>
            </a:r>
            <a:r>
              <a:rPr lang="zh-CN" altLang="en-US"/>
              <a:t>？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传统的网页结构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新技术（模块化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新语言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框架）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>
                <a:sym typeface="+mn-ea"/>
              </a:rPr>
              <a:t>构建工具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有哪些？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优缺点？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为什么要用</a:t>
            </a:r>
            <a:r>
              <a:rPr lang="en-US" altLang="zh-CN">
                <a:sym typeface="+mn-ea"/>
              </a:rPr>
              <a:t>webpack</a:t>
            </a:r>
            <a:r>
              <a:rPr lang="zh-CN" altLang="en-US">
                <a:sym typeface="+mn-ea"/>
              </a:rPr>
              <a:t>？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webpack</a:t>
            </a:r>
            <a:r>
              <a:rPr lang="zh-CN" altLang="en-US"/>
              <a:t>的配置属性（很多很细，用到了去查就行。这里不讲）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联系实际工作（代理服务器，服务器打包（</a:t>
            </a:r>
            <a:r>
              <a:rPr lang="en-US" altLang="zh-CN"/>
              <a:t>jenkins</a:t>
            </a:r>
            <a:r>
              <a:rPr lang="zh-CN" altLang="en-US"/>
              <a:t>结合</a:t>
            </a:r>
            <a:r>
              <a:rPr lang="zh-CN" altLang="en-US"/>
              <a:t>））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Gulp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特点：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Gulp 的最大特点是引入了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流</a:t>
            </a:r>
            <a:r>
              <a:rPr lang="zh-CN" altLang="en-US" sz="2400">
                <a:sym typeface="+mn-ea"/>
              </a:rPr>
              <a:t>的概念，同时提供了一系列常用的插件去处理流，流可以在插件之间传递。</a:t>
            </a:r>
            <a:endParaRPr lang="zh-CN" altLang="en-US" sz="2400">
              <a:sym typeface="+mn-ea"/>
            </a:endParaRPr>
          </a:p>
          <a:p>
            <a:r>
              <a:rPr lang="zh-CN" altLang="en-US" sz="2800">
                <a:sym typeface="+mn-ea"/>
              </a:rPr>
              <a:t>优点：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好用又不失灵活，既可以单独完成构建也可以和其它工具搭配使用。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缺点：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集成度不高，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要写很多配置后才可以用，无法做到开箱即用。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browserify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browserif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Parcel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Parc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7765" cy="44678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FIS3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FIS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3917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FIS3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Fis3是来自</a:t>
            </a:r>
            <a:r>
              <a:rPr lang="zh-CN" altLang="en-US">
                <a:solidFill>
                  <a:srgbClr val="FF0000"/>
                </a:solidFill>
              </a:rPr>
              <a:t>百度的国产构建工具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优点：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集成了各种 Web 开发所需的构建功能，</a:t>
            </a:r>
            <a:r>
              <a:rPr lang="zh-CN" altLang="en-US">
                <a:solidFill>
                  <a:srgbClr val="FF0000"/>
                </a:solidFill>
              </a:rPr>
              <a:t>配置简单开箱即用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r>
              <a:rPr lang="zh-CN" altLang="en-US">
                <a:solidFill>
                  <a:schemeClr val="tx1"/>
                </a:solidFill>
              </a:rPr>
              <a:t>缺点：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目前官方已经</a:t>
            </a:r>
            <a:r>
              <a:rPr lang="zh-CN" altLang="en-US">
                <a:solidFill>
                  <a:srgbClr val="FF0000"/>
                </a:solidFill>
              </a:rPr>
              <a:t>不再更新和维护</a:t>
            </a:r>
            <a:r>
              <a:rPr lang="zh-CN" altLang="en-US">
                <a:solidFill>
                  <a:schemeClr val="tx1"/>
                </a:solidFill>
              </a:rPr>
              <a:t>，不支持最新版本的 Node.js。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yeoman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yeom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361295" cy="39185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Rollup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Roll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420243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Rollup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优点：</a:t>
            </a:r>
            <a:endParaRPr lang="zh-CN" altLang="en-US"/>
          </a:p>
          <a:p>
            <a:pPr lvl="1"/>
            <a:r>
              <a:rPr lang="zh-CN" altLang="en-US"/>
              <a:t>在用于打包 JavaScript 库时比 Webpack 更加有优势，</a:t>
            </a:r>
            <a:r>
              <a:rPr lang="zh-CN" altLang="en-US">
                <a:sym typeface="+mn-ea"/>
              </a:rPr>
              <a:t>因为其打包出来的代码更小更快。</a:t>
            </a:r>
            <a:endParaRPr lang="zh-CN" altLang="en-US"/>
          </a:p>
          <a:p>
            <a:pPr lvl="0"/>
            <a:r>
              <a:rPr lang="zh-CN" altLang="en-US" sz="2800"/>
              <a:t>缺点：</a:t>
            </a:r>
            <a:endParaRPr lang="zh-CN" altLang="en-US" sz="2800"/>
          </a:p>
          <a:p>
            <a:pPr lvl="1"/>
            <a:r>
              <a:rPr lang="zh-CN" altLang="en-US"/>
              <a:t> 但功能</a:t>
            </a:r>
            <a:r>
              <a:rPr lang="zh-CN" altLang="en-US">
                <a:solidFill>
                  <a:srgbClr val="FF0000"/>
                </a:solidFill>
              </a:rPr>
              <a:t>不够完善</a:t>
            </a:r>
            <a:r>
              <a:rPr lang="zh-CN" altLang="en-US"/>
              <a:t>，很多场景都</a:t>
            </a:r>
            <a:r>
              <a:rPr lang="zh-CN" altLang="en-US">
                <a:solidFill>
                  <a:srgbClr val="FF0000"/>
                </a:solidFill>
              </a:rPr>
              <a:t>找不到现成的解决方案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Webpack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webp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41500"/>
            <a:ext cx="10058400" cy="43205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Webpack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大多数团队在开发新项目时会采用紧跟时代的技术，这些技术几乎都会采用“模块化+新语言+新框架”，Webpack 可以为这些新项目提供一站式的解决方案；</a:t>
            </a:r>
            <a:endParaRPr lang="zh-CN" altLang="en-US"/>
          </a:p>
          <a:p>
            <a:r>
              <a:rPr lang="zh-CN" altLang="en-US"/>
              <a:t>Webpack 有良好的生态链和</a:t>
            </a:r>
            <a:r>
              <a:rPr lang="zh-CN" altLang="en-US">
                <a:solidFill>
                  <a:srgbClr val="FF0000"/>
                </a:solidFill>
              </a:rPr>
              <a:t>维护团队</a:t>
            </a:r>
            <a:r>
              <a:rPr lang="zh-CN" altLang="en-US"/>
              <a:t>，能提供良好的开发体验和保证质量；</a:t>
            </a:r>
            <a:endParaRPr lang="zh-CN" altLang="en-US"/>
          </a:p>
          <a:p>
            <a:r>
              <a:rPr lang="zh-CN" altLang="en-US"/>
              <a:t>Webpack 被全世界的大量 Web 开发者</a:t>
            </a:r>
            <a:r>
              <a:rPr lang="zh-CN" altLang="en-US">
                <a:solidFill>
                  <a:srgbClr val="FF0000"/>
                </a:solidFill>
              </a:rPr>
              <a:t>使用和验证</a:t>
            </a:r>
            <a:r>
              <a:rPr lang="zh-CN" altLang="en-US"/>
              <a:t>，能找到各个层面所需的教程和经验分享。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传统网页（原始网页）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HTML</a:t>
            </a:r>
            <a:endParaRPr lang="en-US" altLang="zh-CN"/>
          </a:p>
          <a:p>
            <a:r>
              <a:rPr lang="en-US" altLang="zh-CN"/>
              <a:t>CSS</a:t>
            </a:r>
            <a:endParaRPr lang="en-US" altLang="zh-CN"/>
          </a:p>
          <a:p>
            <a:r>
              <a:rPr lang="en-US" altLang="zh-CN"/>
              <a:t>Javascript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我当年热更新打包的经历，半夜三更，跑一次</a:t>
            </a:r>
            <a:r>
              <a:rPr lang="en-US" altLang="zh-CN"/>
              <a:t>3,5</a:t>
            </a:r>
            <a:r>
              <a:rPr lang="zh-CN" altLang="en-US"/>
              <a:t>分钟。修改一次，老是改错</a:t>
            </a:r>
            <a:r>
              <a:rPr lang="en-US" altLang="zh-CN"/>
              <a:t>IP</a:t>
            </a:r>
            <a:r>
              <a:rPr lang="zh-CN" altLang="en-US"/>
              <a:t>，</a:t>
            </a:r>
            <a:r>
              <a:rPr lang="en-US" altLang="zh-CN"/>
              <a:t>DEBUG.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" name="内容占位符 31" descr="fi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32075" y="288925"/>
            <a:ext cx="6926580" cy="6294120"/>
          </a:xfrm>
          <a:prstGeom prst="rect">
            <a:avLst/>
          </a:prstGeom>
        </p:spPr>
      </p:pic>
      <p:sp>
        <p:nvSpPr>
          <p:cNvPr id="17" name="椭圆 16"/>
          <p:cNvSpPr/>
          <p:nvPr>
            <p:custDataLst>
              <p:tags r:id="rId2"/>
            </p:custDataLst>
          </p:nvPr>
        </p:nvSpPr>
        <p:spPr>
          <a:xfrm rot="16200000">
            <a:off x="7621608" y="5978892"/>
            <a:ext cx="64437" cy="64437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 rot="16200000">
            <a:off x="7621608" y="5812644"/>
            <a:ext cx="64437" cy="64437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椭圆 19"/>
          <p:cNvSpPr/>
          <p:nvPr>
            <p:custDataLst>
              <p:tags r:id="rId4"/>
            </p:custDataLst>
          </p:nvPr>
        </p:nvSpPr>
        <p:spPr>
          <a:xfrm rot="16200000">
            <a:off x="7621608" y="6145140"/>
            <a:ext cx="64437" cy="64437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6A6A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6A6A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案例结果</a:t>
            </a:r>
            <a:endParaRPr lang="zh-CN" altLang="en-US"/>
          </a:p>
        </p:txBody>
      </p:sp>
      <p:pic>
        <p:nvPicPr>
          <p:cNvPr id="6" name="内容占位符 5" descr="cas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3245" y="2357755"/>
            <a:ext cx="8524875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传统网页的缺点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命名空间（网页内容稍微多点，命名就混乱）</a:t>
            </a:r>
            <a:endParaRPr lang="zh-CN" altLang="en-US"/>
          </a:p>
          <a:p>
            <a:r>
              <a:rPr lang="zh-CN" altLang="en-US"/>
              <a:t>依赖关系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依赖关系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依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71640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文件依赖关系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传统依赖</a:t>
            </a:r>
            <a:br>
              <a:rPr lang="zh-CN" altLang="en-US"/>
            </a:b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/>
          </a:p>
          <a:p>
            <a:r>
              <a:rPr lang="en-US" altLang="zh-CN" sz="1400" b="1"/>
              <a:t>1.index.html</a:t>
            </a:r>
            <a:r>
              <a:rPr lang="zh-CN" altLang="en-US" sz="1400" b="1"/>
              <a:t>文件为了只是想用</a:t>
            </a:r>
            <a:r>
              <a:rPr lang="en-US" altLang="zh-CN" sz="1400" b="1"/>
              <a:t>bootstrap.js</a:t>
            </a:r>
            <a:r>
              <a:rPr lang="zh-CN" altLang="en-US" sz="1400" b="1"/>
              <a:t>，但是要先去引用</a:t>
            </a:r>
            <a:r>
              <a:rPr lang="en-US" altLang="zh-CN" sz="1400" b="1"/>
              <a:t>jquery.js</a:t>
            </a:r>
            <a:r>
              <a:rPr lang="zh-CN" altLang="en-US" sz="1400" b="1"/>
              <a:t>文件。并且还要搞清楚依赖关系（先</a:t>
            </a:r>
            <a:r>
              <a:rPr lang="en-US" altLang="zh-CN" sz="1400" b="1"/>
              <a:t>jq</a:t>
            </a:r>
            <a:r>
              <a:rPr lang="zh-CN" altLang="en-US" sz="1400" b="1"/>
              <a:t>再</a:t>
            </a:r>
            <a:r>
              <a:rPr lang="en-US" altLang="zh-CN" sz="1400" b="1"/>
              <a:t>bootstrap</a:t>
            </a:r>
            <a:r>
              <a:rPr lang="zh-CN" altLang="en-US" sz="1400" b="1"/>
              <a:t>）</a:t>
            </a:r>
            <a:endParaRPr lang="zh-CN" altLang="en-US" sz="1400" b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期望的依赖</a:t>
            </a:r>
            <a:endParaRPr lang="zh-CN" altLang="en-US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 b="1"/>
          </a:p>
          <a:p>
            <a:endParaRPr lang="zh-CN" altLang="en-US" b="1"/>
          </a:p>
          <a:p>
            <a:r>
              <a:rPr lang="en-US" altLang="zh-CN" sz="1400" b="1"/>
              <a:t>index.html</a:t>
            </a:r>
            <a:r>
              <a:rPr lang="zh-CN" altLang="en-US" sz="1400" b="1"/>
              <a:t>文件想用</a:t>
            </a:r>
            <a:r>
              <a:rPr lang="en-US" altLang="zh-CN" sz="1400" b="1"/>
              <a:t>bootstrap.js</a:t>
            </a:r>
            <a:r>
              <a:rPr lang="zh-CN" altLang="en-US" sz="1400" b="1"/>
              <a:t>。只需要去引用</a:t>
            </a:r>
            <a:r>
              <a:rPr lang="en-US" altLang="zh-CN" sz="1400" b="1"/>
              <a:t>bootstrap.js</a:t>
            </a:r>
            <a:r>
              <a:rPr lang="zh-CN" altLang="en-US" sz="1400" b="1"/>
              <a:t>。</a:t>
            </a:r>
            <a:r>
              <a:rPr lang="en-US" altLang="zh-CN" sz="1400" b="1"/>
              <a:t>bootstrap.js</a:t>
            </a:r>
            <a:r>
              <a:rPr lang="zh-CN" altLang="en-US" sz="1400" b="1"/>
              <a:t>自己去找</a:t>
            </a:r>
            <a:r>
              <a:rPr lang="en-US" altLang="zh-CN" sz="1400" b="1"/>
              <a:t>jquery.js</a:t>
            </a:r>
            <a:endParaRPr lang="en-US" altLang="zh-CN" sz="1400" b="1"/>
          </a:p>
        </p:txBody>
      </p:sp>
      <p:pic>
        <p:nvPicPr>
          <p:cNvPr id="5" name="图片 4" descr="传统依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19375"/>
            <a:ext cx="3305175" cy="1619250"/>
          </a:xfrm>
          <a:prstGeom prst="rect">
            <a:avLst/>
          </a:prstGeom>
        </p:spPr>
      </p:pic>
      <p:pic>
        <p:nvPicPr>
          <p:cNvPr id="6" name="图片 5" descr="自己找依赖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788285"/>
            <a:ext cx="54483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传统文件依赖（官网示范）</a:t>
            </a:r>
            <a:endParaRPr lang="zh-CN" altLang="en-US"/>
          </a:p>
        </p:txBody>
      </p:sp>
      <p:pic>
        <p:nvPicPr>
          <p:cNvPr id="4" name="内容占位符 3" descr="bootstrap依赖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1295" y="1981835"/>
            <a:ext cx="9248775" cy="4038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2_1"/>
  <p:tag name="KSO_WM_UNIT_ID" val="mixed20199732_1*ζ_h_i*1_2_1"/>
  <p:tag name="KSO_WM_TEMPLATE_CATEGORY" val="mixed"/>
  <p:tag name="KSO_WM_TEMPLATE_INDEX" val="20199732"/>
  <p:tag name="KSO_WM_UNIT_LAYERLEVEL" val="1_1_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mixed20199732_1*ζ_h_i*1_1_1"/>
  <p:tag name="KSO_WM_TEMPLATE_CATEGORY" val="mixed"/>
  <p:tag name="KSO_WM_TEMPLATE_INDEX" val="20199732"/>
  <p:tag name="KSO_WM_UNIT_LAYERLEVEL" val="1_1_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3_1"/>
  <p:tag name="KSO_WM_UNIT_ID" val="mixed20199732_1*ζ_h_i*1_3_1"/>
  <p:tag name="KSO_WM_TEMPLATE_CATEGORY" val="mixed"/>
  <p:tag name="KSO_WM_TEMPLATE_INDEX" val="20199732"/>
  <p:tag name="KSO_WM_UNIT_LAYERLEVEL" val="1_1_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FLASH_PICTURE_TYPE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1617</Words>
  <Application>WPS 演示</Application>
  <PresentationFormat>宽屏</PresentationFormat>
  <Paragraphs>163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宋体</vt:lpstr>
      <vt:lpstr>Wingdings</vt:lpstr>
      <vt:lpstr>Arial Unicode MS</vt:lpstr>
      <vt:lpstr>Calibri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cohen</dc:creator>
  <cp:lastModifiedBy>Cohen</cp:lastModifiedBy>
  <cp:revision>39</cp:revision>
  <dcterms:created xsi:type="dcterms:W3CDTF">2020-12-28T03:18:00Z</dcterms:created>
  <dcterms:modified xsi:type="dcterms:W3CDTF">2020-12-28T11:56:24Z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