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5"/>
  </p:notesMasterIdLst>
  <p:sldIdLst>
    <p:sldId id="256" r:id="rId2"/>
    <p:sldId id="324" r:id="rId3"/>
    <p:sldId id="341" r:id="rId4"/>
    <p:sldId id="421" r:id="rId5"/>
    <p:sldId id="343" r:id="rId6"/>
    <p:sldId id="443" r:id="rId7"/>
    <p:sldId id="445" r:id="rId8"/>
    <p:sldId id="385" r:id="rId9"/>
    <p:sldId id="422" r:id="rId10"/>
    <p:sldId id="423" r:id="rId11"/>
    <p:sldId id="424" r:id="rId12"/>
    <p:sldId id="416" r:id="rId13"/>
    <p:sldId id="347" r:id="rId14"/>
    <p:sldId id="386" r:id="rId15"/>
    <p:sldId id="348" r:id="rId16"/>
    <p:sldId id="387" r:id="rId17"/>
    <p:sldId id="415" r:id="rId18"/>
    <p:sldId id="345" r:id="rId19"/>
    <p:sldId id="351" r:id="rId20"/>
    <p:sldId id="352" r:id="rId21"/>
    <p:sldId id="353" r:id="rId22"/>
    <p:sldId id="388" r:id="rId23"/>
    <p:sldId id="350" r:id="rId24"/>
    <p:sldId id="417" r:id="rId25"/>
    <p:sldId id="381" r:id="rId26"/>
    <p:sldId id="349" r:id="rId27"/>
    <p:sldId id="425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26" r:id="rId39"/>
    <p:sldId id="399" r:id="rId40"/>
    <p:sldId id="400" r:id="rId41"/>
    <p:sldId id="401" r:id="rId42"/>
    <p:sldId id="402" r:id="rId43"/>
    <p:sldId id="427" r:id="rId44"/>
    <p:sldId id="407" r:id="rId45"/>
    <p:sldId id="408" r:id="rId46"/>
    <p:sldId id="409" r:id="rId47"/>
    <p:sldId id="428" r:id="rId48"/>
    <p:sldId id="411" r:id="rId49"/>
    <p:sldId id="412" r:id="rId50"/>
    <p:sldId id="413" r:id="rId51"/>
    <p:sldId id="414" r:id="rId52"/>
    <p:sldId id="446" r:id="rId53"/>
    <p:sldId id="429" r:id="rId54"/>
    <p:sldId id="430" r:id="rId55"/>
    <p:sldId id="431" r:id="rId56"/>
    <p:sldId id="432" r:id="rId57"/>
    <p:sldId id="433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4" r:id="rId66"/>
    <p:sldId id="434" r:id="rId67"/>
    <p:sldId id="418" r:id="rId68"/>
    <p:sldId id="378" r:id="rId69"/>
    <p:sldId id="356" r:id="rId70"/>
    <p:sldId id="369" r:id="rId71"/>
    <p:sldId id="375" r:id="rId72"/>
    <p:sldId id="419" r:id="rId73"/>
    <p:sldId id="371" r:id="rId74"/>
    <p:sldId id="372" r:id="rId75"/>
    <p:sldId id="376" r:id="rId76"/>
    <p:sldId id="373" r:id="rId77"/>
    <p:sldId id="374" r:id="rId78"/>
    <p:sldId id="357" r:id="rId79"/>
    <p:sldId id="377" r:id="rId80"/>
    <p:sldId id="358" r:id="rId81"/>
    <p:sldId id="359" r:id="rId82"/>
    <p:sldId id="360" r:id="rId83"/>
    <p:sldId id="361" r:id="rId84"/>
    <p:sldId id="362" r:id="rId85"/>
    <p:sldId id="363" r:id="rId86"/>
    <p:sldId id="367" r:id="rId87"/>
    <p:sldId id="364" r:id="rId88"/>
    <p:sldId id="365" r:id="rId89"/>
    <p:sldId id="368" r:id="rId90"/>
    <p:sldId id="380" r:id="rId91"/>
    <p:sldId id="366" r:id="rId92"/>
    <p:sldId id="344" r:id="rId93"/>
    <p:sldId id="323" r:id="rId94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4" autoAdjust="0"/>
    <p:restoredTop sz="86429" autoAdjust="0"/>
  </p:normalViewPr>
  <p:slideViewPr>
    <p:cSldViewPr>
      <p:cViewPr>
        <p:scale>
          <a:sx n="100" d="100"/>
          <a:sy n="100" d="100"/>
        </p:scale>
        <p:origin x="139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1E47D-0DD7-464E-91BB-E5F3D005A00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2E1A4-0C8E-4035-91EC-60B1E78D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E1A4-0C8E-4035-91EC-60B1E78D02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שולש ישר-זווית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קבוצה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צורה חופשית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צורה חופשית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צורה חופשית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מחבר ישר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11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4B1C402-E193-49AC-AE48-4A5C75223220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12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41E5A1B-2F2F-4578-A981-0823A9497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0F4D8-6FD3-468D-9D25-25C485C13526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5" name="מציין מיקום של כותרת תחתונה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5F7B9-DD31-4810-A934-A4722A651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88E5D-BE63-4D77-AEE5-DACF084E323C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5" name="מציין מיקום של כותרת תחתונה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DBC02-E166-4FCE-88F8-BE3E336EC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EB95B-9601-452C-BADD-A06B6F284040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5" name="מציין מיקום של כותרת תחתונה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93CE8-5D28-4C5F-BA8C-6B9B138F9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סוגר זוויתי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סוגר זוויתי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5287C8-1707-4481-AA22-40590340E3D2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02A041-7BC2-426C-9BA4-6AE84BA19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3CA4CF-97C3-49AF-A169-7CDBB53201D2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5640AD-7B25-4823-B350-42B7DB77A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4DB2E8-B472-4ADB-92B8-77DB70321ADC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A28B02-DA2E-462C-8715-5572CD80C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51B7CE-62E5-4BCF-B57D-984B28E204D2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2F09B6-5769-475B-ADB2-853D60BBD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BD7C4-D7FA-4463-9078-7B82C3066249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3" name="מציין מיקום של כותרת תחתונה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F33A-83EB-4395-8FB6-8008ACE66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7982B8-024A-4BBB-BC15-F4E8B50BBAE8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0CE07F-C762-4E74-9F03-9AFA3D05B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צורה חופשית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צורה חופשית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משולש ישר-זווית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מחבר ישר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סוגר זוויתי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סוגר זוויתי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he-IL" noProof="0" smtClean="0"/>
              <a:t>לחץ על הסמל כדי להוסיף תמונה</a:t>
            </a:r>
            <a:endParaRPr lang="en-US" noProof="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11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3A88B3-731E-4C87-AA39-CF3CCDD2B475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12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4A8D110-39B4-4CF8-97F8-512AA5009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צורה חופשית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צורה חופשית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משולש ישר-זווית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מחבר ישר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33" name="מציין מיקום טקסט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32FEE74-6919-4FFD-B6B4-5F9742B7AA1A}" type="datetimeFigureOut">
              <a:rPr lang="en-US"/>
              <a:pPr>
                <a:defRPr/>
              </a:pPr>
              <a:t>12/14/2016</a:t>
            </a:fld>
            <a:endParaRPr lang="en-US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E212973-A206-4BF2-9DB1-58AF40201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3" r:id="rId2"/>
    <p:sldLayoutId id="2147483768" r:id="rId3"/>
    <p:sldLayoutId id="2147483769" r:id="rId4"/>
    <p:sldLayoutId id="2147483770" r:id="rId5"/>
    <p:sldLayoutId id="2147483771" r:id="rId6"/>
    <p:sldLayoutId id="2147483764" r:id="rId7"/>
    <p:sldLayoutId id="2147483772" r:id="rId8"/>
    <p:sldLayoutId id="2147483773" r:id="rId9"/>
    <p:sldLayoutId id="2147483765" r:id="rId10"/>
    <p:sldLayoutId id="2147483766" r:id="rId11"/>
  </p:sldLayoutIdLst>
  <p:txStyles>
    <p:titleStyle>
      <a:lvl1pPr algn="l" rtl="1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Arial" charset="0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Lucida Sans Unicode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Lucida Sans Unicode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Lucida Sans Unicode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Lucida Sans Unicode" pitchFamily="34" charset="0"/>
        </a:defRPr>
      </a:lvl9pPr>
      <a:extLst/>
    </p:titleStyle>
    <p:bodyStyle>
      <a:lvl1pPr marL="365125" indent="-255588" algn="r" rtl="1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Arial" charset="0"/>
        </a:defRPr>
      </a:lvl1pPr>
      <a:lvl2pPr marL="620713" indent="-228600" algn="r" rtl="1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Lucida Sans Unicode" pitchFamily="34" charset="0"/>
          <a:cs typeface="Arial" charset="0"/>
        </a:defRPr>
      </a:lvl2pPr>
      <a:lvl3pPr marL="858838" indent="-228600" algn="r" rtl="1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Lucida Sans Unicode" pitchFamily="34" charset="0"/>
          <a:cs typeface="Arial" charset="0"/>
        </a:defRPr>
      </a:lvl3pPr>
      <a:lvl4pPr marL="1143000" indent="-228600" algn="r" rtl="1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Lucida Sans Unicode" pitchFamily="34" charset="0"/>
          <a:cs typeface="Arial" charset="0"/>
        </a:defRPr>
      </a:lvl4pPr>
      <a:lvl5pPr marL="1371600" indent="-228600" algn="r" rtl="1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Lucida Sans Unicode" pitchFamily="34" charset="0"/>
          <a:cs typeface="Arial" charset="0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etting-Started-Installing-Git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9144000" cy="1089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dirty="0" smtClean="0">
                <a:cs typeface="+mj-cs"/>
              </a:rPr>
              <a:t>ניהול גרסאות </a:t>
            </a:r>
            <a:r>
              <a:rPr lang="en-US" dirty="0" smtClean="0">
                <a:cs typeface="+mj-cs"/>
              </a:rPr>
              <a:t>GIT</a:t>
            </a:r>
            <a:r>
              <a:rPr lang="he-IL" dirty="0" smtClean="0">
                <a:cs typeface="+mj-cs"/>
              </a:rPr>
              <a:t> </a:t>
            </a:r>
            <a:endParaRPr lang="en-US" dirty="0"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76600"/>
            <a:ext cx="8229600" cy="1981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he-IL" sz="2400" b="1" dirty="0" smtClean="0">
                <a:solidFill>
                  <a:srgbClr val="002060"/>
                </a:solidFill>
                <a:latin typeface="+mn-lt"/>
                <a:cs typeface="+mj-cs"/>
              </a:rPr>
              <a:t> 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he-IL" sz="2400" b="1" dirty="0">
              <a:solidFill>
                <a:srgbClr val="002060"/>
              </a:solidFill>
              <a:latin typeface="+mn-lt"/>
              <a:cs typeface="+mj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Tx/>
              <a:buChar char="-"/>
              <a:defRPr/>
            </a:pPr>
            <a:endParaRPr lang="en-US" sz="3200" dirty="0">
              <a:solidFill>
                <a:srgbClr val="002060"/>
              </a:solidFill>
              <a:latin typeface="+mn-lt"/>
              <a:cs typeface="+mn-cs"/>
            </a:endParaRPr>
          </a:p>
        </p:txBody>
      </p:sp>
      <p:graphicFrame>
        <p:nvGraphicFramePr>
          <p:cNvPr id="1026" name="Object 5"/>
          <p:cNvGraphicFramePr>
            <a:graphicFrameLocks/>
          </p:cNvGraphicFramePr>
          <p:nvPr/>
        </p:nvGraphicFramePr>
        <p:xfrm>
          <a:off x="7553325" y="188913"/>
          <a:ext cx="11223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Microsoft Drawing" r:id="rId3" imgW="2579588" imgH="2885714" progId="">
                  <p:embed/>
                </p:oleObj>
              </mc:Choice>
              <mc:Fallback>
                <p:oleObj name="Microsoft Drawing" r:id="rId3" imgW="2579588" imgH="2885714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188913"/>
                        <a:ext cx="11223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4" descr="logo-e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381000"/>
            <a:ext cx="270247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/>
              <a:t>מצביעים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71700" y="3276600"/>
            <a:ext cx="8382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3165143"/>
            <a:ext cx="838200" cy="6858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9770" y="1166196"/>
            <a:ext cx="1242059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he-IL" dirty="0" smtClean="0"/>
          </a:p>
          <a:p>
            <a:r>
              <a:rPr lang="he-IL" dirty="0" smtClean="0"/>
              <a:t>גרסה אחרונה שנשמרה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2313665"/>
            <a:ext cx="144780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גירסה בהכנה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470" y="3276600"/>
            <a:ext cx="8382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476517" y="2478662"/>
            <a:ext cx="228564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946150" y="3539490"/>
            <a:ext cx="1230630" cy="160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3590" y="3777734"/>
            <a:ext cx="960190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 מצביע לגירסה קודמת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/>
              <a:t>מצביעים שמירת גירסה חדשה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71700" y="3276600"/>
            <a:ext cx="8382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60298" y="3263344"/>
            <a:ext cx="838200" cy="6858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1417161"/>
            <a:ext cx="2244127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 </a:t>
            </a:r>
            <a:r>
              <a:rPr lang="he-IL" dirty="0" smtClean="0"/>
              <a:t> </a:t>
            </a:r>
            <a:endParaRPr lang="he-IL" dirty="0" smtClean="0"/>
          </a:p>
          <a:p>
            <a:r>
              <a:rPr lang="he-IL" dirty="0" smtClean="0"/>
              <a:t>גרסה </a:t>
            </a:r>
            <a:r>
              <a:rPr lang="he-IL" dirty="0" smtClean="0"/>
              <a:t>אחרונה </a:t>
            </a:r>
            <a:r>
              <a:rPr lang="he-IL" dirty="0" smtClean="0"/>
              <a:t>שנשמרה</a:t>
            </a:r>
          </a:p>
          <a:p>
            <a:r>
              <a:rPr lang="he-IL" dirty="0" smtClean="0"/>
              <a:t> (</a:t>
            </a:r>
            <a:r>
              <a:rPr lang="en-US" dirty="0" smtClean="0"/>
              <a:t>stage </a:t>
            </a:r>
            <a:r>
              <a:rPr lang="he-IL" dirty="0" smtClean="0"/>
              <a:t> קודם)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2209800"/>
            <a:ext cx="1447800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גירסה </a:t>
            </a:r>
            <a:r>
              <a:rPr lang="he-IL" b="1" dirty="0" smtClean="0"/>
              <a:t>חדשה</a:t>
            </a:r>
            <a:r>
              <a:rPr lang="he-IL" dirty="0" smtClean="0"/>
              <a:t> בהכנה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470" y="3276600"/>
            <a:ext cx="8382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946150" y="3539490"/>
            <a:ext cx="1230630" cy="160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58160" y="4015765"/>
            <a:ext cx="960190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 מצביע לגירסה קודמת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3058160" y="3539490"/>
            <a:ext cx="1230630" cy="16001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3720" y="3949144"/>
            <a:ext cx="960190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 מצביע לגירסה קודמת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21829" y="3263344"/>
            <a:ext cx="8382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626647" y="2556647"/>
            <a:ext cx="228564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02060"/>
                </a:solidFill>
              </a:rPr>
              <a:t>מוטיבציה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ניהול גרסאות – </a:t>
            </a:r>
            <a:r>
              <a:rPr lang="en-US" dirty="0" smtClean="0">
                <a:solidFill>
                  <a:srgbClr val="002060"/>
                </a:solidFill>
              </a:rPr>
              <a:t>snapshots</a:t>
            </a:r>
            <a:endParaRPr lang="he-IL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עותק מקומי / מרוחק</a:t>
            </a:r>
          </a:p>
          <a:p>
            <a:r>
              <a:rPr lang="he-IL" dirty="0" smtClean="0">
                <a:solidFill>
                  <a:schemeClr val="accent6"/>
                </a:solidFill>
              </a:rPr>
              <a:t>עקרונות עבודה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מוסגי יסוד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עץ גרסאות - דוגמא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התקנה, נסו </a:t>
            </a:r>
            <a:r>
              <a:rPr lang="he-IL" dirty="0" smtClean="0">
                <a:solidFill>
                  <a:srgbClr val="002060"/>
                </a:solidFill>
              </a:rPr>
              <a:t>זאת בעצמכם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github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ההרצאה</a:t>
            </a:r>
          </a:p>
        </p:txBody>
      </p:sp>
    </p:spTree>
    <p:extLst>
      <p:ext uri="{BB962C8B-B14F-4D97-AF65-F5344CB8AC3E}">
        <p14:creationId xmlns:p14="http://schemas.microsoft.com/office/powerpoint/2010/main" val="9975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עקרונות </a:t>
            </a:r>
            <a:r>
              <a:rPr lang="he-IL" dirty="0" smtClean="0">
                <a:solidFill>
                  <a:srgbClr val="002060"/>
                </a:solidFill>
              </a:rPr>
              <a:t>עבודה</a:t>
            </a:r>
            <a:endParaRPr lang="en-US" dirty="0"/>
          </a:p>
        </p:txBody>
      </p:sp>
      <p:cxnSp>
        <p:nvCxnSpPr>
          <p:cNvPr id="5" name="Elbow Connector 4"/>
          <p:cNvCxnSpPr>
            <a:stCxn id="9" idx="2"/>
            <a:endCxn id="8" idx="0"/>
          </p:cNvCxnSpPr>
          <p:nvPr/>
        </p:nvCxnSpPr>
        <p:spPr>
          <a:xfrm rot="5400000" flipH="1">
            <a:off x="2887764" y="3935218"/>
            <a:ext cx="2920726" cy="9453"/>
          </a:xfrm>
          <a:prstGeom prst="bentConnector5">
            <a:avLst>
              <a:gd name="adj1" fmla="val -7827"/>
              <a:gd name="adj2" fmla="val 26701079"/>
              <a:gd name="adj3" fmla="val 10782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1177612"/>
            <a:ext cx="4572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 working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directory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Initialize it to be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repository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2479581"/>
            <a:ext cx="4572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some files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See what you have changed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Indicate which changes to save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 those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changes( locally 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6853" y="5030975"/>
            <a:ext cx="45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Pull </a:t>
            </a:r>
            <a:r>
              <a:rPr lang="en-US" dirty="0" smtClean="0">
                <a:solidFill>
                  <a:srgbClr val="C00000"/>
                </a:solidFill>
              </a:rPr>
              <a:t>changes from GitHub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5400000">
            <a:off x="4015581" y="2151762"/>
            <a:ext cx="6556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1094472"/>
            <a:ext cx="1219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תחילת פרוייקט חדש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6" idx="3"/>
          </p:cNvCxnSpPr>
          <p:nvPr/>
        </p:nvCxnSpPr>
        <p:spPr>
          <a:xfrm flipH="1" flipV="1">
            <a:off x="6629400" y="1500778"/>
            <a:ext cx="685800" cy="5535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7" idx="2"/>
            <a:endCxn id="9" idx="0"/>
          </p:cNvCxnSpPr>
          <p:nvPr/>
        </p:nvCxnSpPr>
        <p:spPr>
          <a:xfrm rot="16200000" flipH="1">
            <a:off x="4084099" y="4762220"/>
            <a:ext cx="531231" cy="6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7689" y="3729711"/>
            <a:ext cx="1371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פרסום שינויים לרשת</a:t>
            </a:r>
          </a:p>
        </p:txBody>
      </p:sp>
      <p:cxnSp>
        <p:nvCxnSpPr>
          <p:cNvPr id="23" name="Straight Arrow Connector 22"/>
          <p:cNvCxnSpPr>
            <a:stCxn id="22" idx="1"/>
            <a:endCxn id="87" idx="3"/>
          </p:cNvCxnSpPr>
          <p:nvPr/>
        </p:nvCxnSpPr>
        <p:spPr>
          <a:xfrm flipH="1">
            <a:off x="6629400" y="4191376"/>
            <a:ext cx="688289" cy="12370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40060" y="2237471"/>
            <a:ext cx="1371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פיתוח קוד</a:t>
            </a:r>
          </a:p>
          <a:p>
            <a:r>
              <a:rPr lang="he-IL" dirty="0" smtClean="0"/>
              <a:t>ניהול גירסאות </a:t>
            </a:r>
            <a:r>
              <a:rPr lang="he-IL" dirty="0" smtClean="0"/>
              <a:t>מקומי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1"/>
            <a:endCxn id="8" idx="3"/>
          </p:cNvCxnSpPr>
          <p:nvPr/>
        </p:nvCxnSpPr>
        <p:spPr>
          <a:xfrm flipH="1">
            <a:off x="6629400" y="2837636"/>
            <a:ext cx="710660" cy="24211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5387" y="3818410"/>
            <a:ext cx="13716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יתכנו שינויים שפורסמו לרשת ע"י מפתחים אחרים בכל רגע נתון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>
            <a:off x="1596987" y="4695573"/>
            <a:ext cx="688289" cy="2882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063750" y="4130412"/>
            <a:ext cx="45656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 changes to GitHub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93528" y="4944952"/>
            <a:ext cx="1371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התעדכנות מהרשת לעותק </a:t>
            </a:r>
            <a:r>
              <a:rPr lang="he-IL" dirty="0" smtClean="0"/>
              <a:t>המקומי</a:t>
            </a:r>
            <a:endParaRPr lang="he-IL" dirty="0" smtClean="0"/>
          </a:p>
        </p:txBody>
      </p:sp>
      <p:cxnSp>
        <p:nvCxnSpPr>
          <p:cNvPr id="103" name="Straight Arrow Connector 102"/>
          <p:cNvCxnSpPr>
            <a:stCxn id="102" idx="1"/>
            <a:endCxn id="9" idx="3"/>
          </p:cNvCxnSpPr>
          <p:nvPr/>
        </p:nvCxnSpPr>
        <p:spPr>
          <a:xfrm flipH="1" flipV="1">
            <a:off x="6638853" y="5215641"/>
            <a:ext cx="654675" cy="32947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" idx="2"/>
            <a:endCxn id="8" idx="0"/>
          </p:cNvCxnSpPr>
          <p:nvPr/>
        </p:nvCxnSpPr>
        <p:spPr>
          <a:xfrm rot="5400000" flipH="1">
            <a:off x="3743235" y="3079746"/>
            <a:ext cx="1200329" cy="12700"/>
          </a:xfrm>
          <a:prstGeom prst="bentConnector5">
            <a:avLst>
              <a:gd name="adj1" fmla="val -19045"/>
              <a:gd name="adj2" fmla="val -20680016"/>
              <a:gd name="adj3" fmla="val 1190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" idx="2"/>
            <a:endCxn id="87" idx="0"/>
          </p:cNvCxnSpPr>
          <p:nvPr/>
        </p:nvCxnSpPr>
        <p:spPr>
          <a:xfrm rot="16200000" flipH="1">
            <a:off x="4119736" y="3903573"/>
            <a:ext cx="45050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65" y="0"/>
            <a:ext cx="2835642" cy="228160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281603"/>
            <a:ext cx="8229600" cy="452596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Repository</a:t>
            </a:r>
            <a:r>
              <a:rPr lang="en-US" dirty="0"/>
              <a:t> </a:t>
            </a:r>
            <a:r>
              <a:rPr lang="he-IL" dirty="0" smtClean="0"/>
              <a:t> - המיקום בו מתבצעת שמירת הגירסאות (מקומי , או מרכזי כמו </a:t>
            </a:r>
            <a:r>
              <a:rPr lang="en-US" dirty="0" err="1" smtClean="0"/>
              <a:t>github</a:t>
            </a:r>
            <a:r>
              <a:rPr lang="he-IL" dirty="0" smtClean="0"/>
              <a:t>) – תחילת עבודה</a:t>
            </a:r>
          </a:p>
          <a:p>
            <a:pPr lvl="1"/>
            <a:r>
              <a:rPr lang="he-IL" dirty="0" smtClean="0"/>
              <a:t>ניצור ספריה חדשה</a:t>
            </a:r>
          </a:p>
          <a:p>
            <a:pPr lvl="1"/>
            <a:r>
              <a:rPr lang="he-IL" dirty="0" smtClean="0"/>
              <a:t>נשתמש בפקודה </a:t>
            </a:r>
            <a:r>
              <a:rPr lang="en-US" dirty="0" err="1" smtClean="0">
                <a:solidFill>
                  <a:schemeClr val="accent6"/>
                </a:solidFill>
              </a:rPr>
              <a:t>init</a:t>
            </a:r>
            <a:r>
              <a:rPr lang="he-IL" dirty="0" smtClean="0"/>
              <a:t> כדי ליצור </a:t>
            </a:r>
            <a:r>
              <a:rPr lang="he-IL" b="1" dirty="0" smtClean="0"/>
              <a:t>מאפס</a:t>
            </a:r>
            <a:r>
              <a:rPr lang="he-IL" dirty="0" smtClean="0"/>
              <a:t> ניהול גרסאות על תוכן ספריה זו.</a:t>
            </a:r>
          </a:p>
          <a:p>
            <a:pPr marL="630238" lvl="2" indent="0">
              <a:buNone/>
            </a:pPr>
            <a:endParaRPr lang="en-US" dirty="0" smtClean="0"/>
          </a:p>
          <a:p>
            <a:pPr algn="r"/>
            <a:r>
              <a:rPr lang="en-US" dirty="0" smtClean="0">
                <a:solidFill>
                  <a:schemeClr val="accent6"/>
                </a:solidFill>
              </a:rPr>
              <a:t>Clone</a:t>
            </a:r>
            <a:r>
              <a:rPr lang="he-IL" dirty="0" smtClean="0"/>
              <a:t> – יצירת </a:t>
            </a:r>
            <a:r>
              <a:rPr lang="he-IL" b="1" dirty="0" smtClean="0"/>
              <a:t>עותק</a:t>
            </a:r>
            <a:r>
              <a:rPr lang="he-IL" dirty="0" smtClean="0"/>
              <a:t> של </a:t>
            </a:r>
            <a:r>
              <a:rPr lang="en-US" dirty="0" smtClean="0"/>
              <a:t>repository</a:t>
            </a:r>
            <a:r>
              <a:rPr lang="he-IL" dirty="0" smtClean="0"/>
              <a:t> </a:t>
            </a:r>
            <a:r>
              <a:rPr lang="he-IL" b="1" dirty="0" smtClean="0"/>
              <a:t>קיים.</a:t>
            </a:r>
          </a:p>
          <a:p>
            <a:pPr lvl="1"/>
            <a:r>
              <a:rPr lang="he-IL" dirty="0" smtClean="0"/>
              <a:t> למשל </a:t>
            </a:r>
            <a:r>
              <a:rPr lang="he-IL" dirty="0" smtClean="0"/>
              <a:t>על מחשב </a:t>
            </a:r>
            <a:r>
              <a:rPr lang="he-IL" dirty="0" smtClean="0"/>
              <a:t>אחר, אצל </a:t>
            </a:r>
            <a:r>
              <a:rPr lang="he-IL" dirty="0" smtClean="0"/>
              <a:t>השותף או ברשת.</a:t>
            </a:r>
            <a:endParaRPr lang="en-US" dirty="0" smtClean="0"/>
          </a:p>
          <a:p>
            <a:pPr marL="109537" indent="0" algn="r">
              <a:buNone/>
            </a:pPr>
            <a:endParaRPr lang="he-IL" dirty="0" smtClean="0"/>
          </a:p>
          <a:p>
            <a:pPr marL="109537" indent="0" algn="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61774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solidFill>
                  <a:srgbClr val="002060"/>
                </a:solidFill>
              </a:rPr>
              <a:t>מושגי יסוד ב-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he-IL" dirty="0" smtClean="0">
                <a:solidFill>
                  <a:srgbClr val="002060"/>
                </a:solidFill>
              </a:rPr>
              <a:t/>
            </a:r>
            <a:br>
              <a:rPr lang="he-IL" dirty="0" smtClean="0">
                <a:solidFill>
                  <a:srgbClr val="002060"/>
                </a:solidFill>
              </a:rPr>
            </a:br>
            <a:r>
              <a:rPr lang="he-IL" dirty="0" smtClean="0">
                <a:solidFill>
                  <a:srgbClr val="002060"/>
                </a:solidFill>
              </a:rPr>
              <a:t>תחילת עבודה</a:t>
            </a:r>
            <a:r>
              <a:rPr lang="he-IL" dirty="0">
                <a:solidFill>
                  <a:srgbClr val="002060"/>
                </a:solidFill>
              </a:rPr>
              <a:t/>
            </a:r>
            <a:br>
              <a:rPr lang="he-IL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533400"/>
            <a:ext cx="2895599" cy="1676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65" y="0"/>
            <a:ext cx="2835642" cy="228160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281603"/>
            <a:ext cx="8229600" cy="45259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3"/>
                </a:solidFill>
              </a:rPr>
              <a:t>Status</a:t>
            </a:r>
            <a:r>
              <a:rPr lang="he-IL" sz="2400" dirty="0" smtClean="0">
                <a:solidFill>
                  <a:schemeClr val="accent3"/>
                </a:solidFill>
              </a:rPr>
              <a:t> </a:t>
            </a:r>
            <a:r>
              <a:rPr lang="he-IL" sz="2400" dirty="0" smtClean="0"/>
              <a:t>– סקירה של השינויים שנעשו בספריה</a:t>
            </a:r>
          </a:p>
          <a:p>
            <a:pPr lvl="1"/>
            <a:r>
              <a:rPr lang="he-IL" sz="2000" dirty="0" smtClean="0"/>
              <a:t>אילו קבצים נוספו /נמחקו</a:t>
            </a:r>
          </a:p>
          <a:p>
            <a:pPr lvl="1"/>
            <a:r>
              <a:rPr lang="he-IL" sz="2000" dirty="0" smtClean="0"/>
              <a:t>אילו קבצים שונו</a:t>
            </a:r>
          </a:p>
          <a:p>
            <a:pPr lvl="2"/>
            <a:r>
              <a:rPr lang="he-IL" sz="2000" dirty="0"/>
              <a:t>חלקם קבצי קוד </a:t>
            </a:r>
            <a:r>
              <a:rPr lang="he-IL" sz="2000" dirty="0" smtClean="0"/>
              <a:t>חלקם </a:t>
            </a:r>
            <a:r>
              <a:rPr lang="he-IL" sz="2000" dirty="0"/>
              <a:t>תוצאות קומפילציה </a:t>
            </a:r>
            <a:r>
              <a:rPr lang="he-IL" sz="2000" dirty="0" smtClean="0"/>
              <a:t>וכדומה </a:t>
            </a:r>
          </a:p>
          <a:p>
            <a:pPr lvl="2"/>
            <a:r>
              <a:rPr lang="he-IL" sz="2000" dirty="0" smtClean="0"/>
              <a:t> לא כולם רלוונטיים לנו</a:t>
            </a:r>
            <a:endParaRPr lang="he-IL" sz="2000" dirty="0"/>
          </a:p>
          <a:p>
            <a:r>
              <a:rPr lang="en-US" sz="2400" dirty="0" smtClean="0">
                <a:solidFill>
                  <a:schemeClr val="accent3"/>
                </a:solidFill>
              </a:rPr>
              <a:t>Add </a:t>
            </a:r>
            <a:r>
              <a:rPr lang="he-IL" sz="2400" dirty="0" smtClean="0"/>
              <a:t>– סימון אילו קבצים/ שינויים נרצה לשמור בגרסה שאנו מכינים (הוספת השינויים אל ה </a:t>
            </a:r>
            <a:r>
              <a:rPr lang="en-US" sz="2400" dirty="0" smtClean="0">
                <a:solidFill>
                  <a:srgbClr val="00B050"/>
                </a:solidFill>
              </a:rPr>
              <a:t>stage</a:t>
            </a:r>
            <a:r>
              <a:rPr lang="he-IL" sz="2400" dirty="0" smtClean="0">
                <a:solidFill>
                  <a:srgbClr val="00B050"/>
                </a:solidFill>
              </a:rPr>
              <a:t> </a:t>
            </a:r>
            <a:r>
              <a:rPr lang="he-IL" sz="2400" dirty="0" smtClean="0"/>
              <a:t>– גירסה בהליכי בניה).</a:t>
            </a:r>
            <a:endParaRPr lang="he-IL" sz="2400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 commit</a:t>
            </a:r>
            <a:r>
              <a:rPr lang="he-IL" sz="2400" dirty="0"/>
              <a:t>– </a:t>
            </a:r>
            <a:r>
              <a:rPr lang="he-IL" sz="2400" dirty="0" smtClean="0"/>
              <a:t>שומר את הגירסה שהכנו (</a:t>
            </a:r>
            <a:r>
              <a:rPr lang="en-US" sz="2400" dirty="0" smtClean="0">
                <a:solidFill>
                  <a:srgbClr val="00B050"/>
                </a:solidFill>
              </a:rPr>
              <a:t> stage</a:t>
            </a:r>
            <a:r>
              <a:rPr lang="he-IL" sz="2400" dirty="0"/>
              <a:t>)</a:t>
            </a:r>
            <a:r>
              <a:rPr lang="he-IL" sz="2400" dirty="0" smtClean="0"/>
              <a:t> כגירסה חדשה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Log</a:t>
            </a:r>
            <a:r>
              <a:rPr lang="he-IL" sz="2400" dirty="0" smtClean="0">
                <a:solidFill>
                  <a:schemeClr val="accent3"/>
                </a:solidFill>
              </a:rPr>
              <a:t> </a:t>
            </a:r>
            <a:r>
              <a:rPr lang="he-IL" sz="2400" dirty="0" smtClean="0"/>
              <a:t>–דוח עם שמות ומצביעים של כל הגירסאות שנשמרו</a:t>
            </a:r>
          </a:p>
          <a:p>
            <a:r>
              <a:rPr lang="en-US" sz="2400" dirty="0" smtClean="0">
                <a:solidFill>
                  <a:srgbClr val="92D050"/>
                </a:solidFill>
              </a:rPr>
              <a:t>Checkout </a:t>
            </a:r>
            <a:r>
              <a:rPr lang="he-IL" sz="2400" dirty="0" smtClean="0">
                <a:solidFill>
                  <a:srgbClr val="92D050"/>
                </a:solidFill>
              </a:rPr>
              <a:t> - </a:t>
            </a:r>
            <a:r>
              <a:rPr lang="he-IL" sz="2400" dirty="0" smtClean="0"/>
              <a:t>מעבר </a:t>
            </a:r>
            <a:r>
              <a:rPr lang="he-IL" sz="2400" dirty="0" smtClean="0"/>
              <a:t>בין גרסאות שנשמרו</a:t>
            </a:r>
            <a:endParaRPr lang="he-IL" sz="2400" dirty="0" smtClean="0"/>
          </a:p>
          <a:p>
            <a:pPr algn="r"/>
            <a:endParaRPr lang="he-IL" sz="2400" dirty="0" smtClean="0"/>
          </a:p>
          <a:p>
            <a:pPr algn="r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>
                <a:solidFill>
                  <a:srgbClr val="002060"/>
                </a:solidFill>
              </a:rPr>
              <a:t>מושגי יסוד ב-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he-IL" dirty="0">
                <a:solidFill>
                  <a:srgbClr val="002060"/>
                </a:solidFill>
              </a:rPr>
              <a:t/>
            </a:r>
            <a:br>
              <a:rPr lang="he-IL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1533083"/>
            <a:ext cx="2895599" cy="7921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2895599" cy="533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8230" y="9605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stage</a:t>
            </a:r>
            <a:endParaRPr lang="he-IL" dirty="0">
              <a:solidFill>
                <a:srgbClr val="00B050"/>
              </a:solidFill>
            </a:endParaRPr>
          </a:p>
          <a:p>
            <a:pPr marL="109537" indent="0">
              <a:buNone/>
            </a:pPr>
            <a:r>
              <a:rPr lang="he-IL" dirty="0"/>
              <a:t> פיתחנו קוד ועשינו שינויים בספריה</a:t>
            </a:r>
          </a:p>
          <a:p>
            <a:pPr marL="109537" indent="0">
              <a:buNone/>
            </a:pPr>
            <a:r>
              <a:rPr lang="he-IL" dirty="0"/>
              <a:t>כעת נרצה לשמור גרסה </a:t>
            </a:r>
            <a:r>
              <a:rPr lang="he-IL" dirty="0" smtClean="0"/>
              <a:t>חדשה של </a:t>
            </a:r>
            <a:r>
              <a:rPr lang="he-IL" dirty="0"/>
              <a:t>המצב החדש.</a:t>
            </a:r>
          </a:p>
        </p:txBody>
      </p:sp>
      <p:sp>
        <p:nvSpPr>
          <p:cNvPr id="10" name="Oval 9"/>
          <p:cNvSpPr/>
          <p:nvPr/>
        </p:nvSpPr>
        <p:spPr>
          <a:xfrm>
            <a:off x="5867400" y="892665"/>
            <a:ext cx="381000" cy="389862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" y="5029200"/>
            <a:ext cx="228600" cy="237462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" y="5029200"/>
            <a:ext cx="266700" cy="2553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609600" y="5029200"/>
            <a:ext cx="152400" cy="25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65" y="0"/>
            <a:ext cx="2835642" cy="228160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3200399"/>
            <a:ext cx="8229600" cy="198120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Remote</a:t>
            </a:r>
            <a:r>
              <a:rPr lang="he-IL" dirty="0" smtClean="0">
                <a:solidFill>
                  <a:srgbClr val="C00000"/>
                </a:solidFill>
              </a:rPr>
              <a:t> </a:t>
            </a:r>
            <a:r>
              <a:rPr lang="he-IL" dirty="0" smtClean="0"/>
              <a:t>– מגדיר את מיקום העותק המרוחק (לינק)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Push</a:t>
            </a:r>
            <a:r>
              <a:rPr lang="he-IL" dirty="0" smtClean="0">
                <a:solidFill>
                  <a:schemeClr val="accent3"/>
                </a:solidFill>
              </a:rPr>
              <a:t> </a:t>
            </a:r>
            <a:r>
              <a:rPr lang="he-IL" dirty="0" smtClean="0"/>
              <a:t>– מעלה את השינויים אל העותק המרוחק (פרסום)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Pull</a:t>
            </a:r>
            <a:r>
              <a:rPr lang="he-IL" dirty="0" smtClean="0">
                <a:solidFill>
                  <a:schemeClr val="accent3"/>
                </a:solidFill>
              </a:rPr>
              <a:t> </a:t>
            </a:r>
            <a:r>
              <a:rPr lang="he-IL" dirty="0" smtClean="0"/>
              <a:t>– התעדכנות בשינויים מהעותק המרוחק אל העותק המקומי (סינכרון)</a:t>
            </a:r>
            <a:endParaRPr lang="en-US" dirty="0">
              <a:solidFill>
                <a:schemeClr val="accent3"/>
              </a:solidFill>
            </a:endParaRPr>
          </a:p>
          <a:p>
            <a:pPr marL="109537" indent="0" algn="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>
                <a:solidFill>
                  <a:srgbClr val="002060"/>
                </a:solidFill>
              </a:rPr>
              <a:t>מושגי יסוד ב-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he-IL" dirty="0">
                <a:solidFill>
                  <a:srgbClr val="002060"/>
                </a:solidFill>
              </a:rPr>
              <a:t/>
            </a:r>
            <a:br>
              <a:rPr lang="he-IL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5406" y="10277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he-IL" dirty="0" smtClean="0"/>
              <a:t>עד כה עבדנו לוקלית על המחשב שלנו</a:t>
            </a:r>
          </a:p>
          <a:p>
            <a:pPr marL="109537" indent="0">
              <a:buNone/>
            </a:pPr>
            <a:endParaRPr lang="he-IL" dirty="0"/>
          </a:p>
          <a:p>
            <a:pPr marL="109537" indent="0">
              <a:buNone/>
            </a:pPr>
            <a:r>
              <a:rPr lang="he-IL" dirty="0" smtClean="0"/>
              <a:t>נרצה "לפרסם" את השינויים כדי שגם אחרים יוכלו לראות את השינויים שביצענו.</a:t>
            </a:r>
          </a:p>
          <a:p>
            <a:pPr marL="109537" indent="0">
              <a:buNone/>
            </a:pPr>
            <a:endParaRPr lang="he-IL" dirty="0"/>
          </a:p>
          <a:p>
            <a:pPr marL="109537" indent="0">
              <a:buNone/>
            </a:pPr>
            <a:r>
              <a:rPr lang="he-IL" dirty="0" smtClean="0"/>
              <a:t>ונרצה להתעדכן בשינויים שאחרים עשו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486400"/>
            <a:ext cx="875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היזהרו בשינוים שאתם עושים בעותק המרוחק – הוא משפיע על כל </a:t>
            </a:r>
            <a:r>
              <a:rPr lang="he-IL" dirty="0" smtClean="0"/>
              <a:t>המפתחים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84" y="-15054"/>
            <a:ext cx="2895599" cy="14326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02060"/>
                </a:solidFill>
              </a:rPr>
              <a:t>מוטיבציה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ניהול גרסאות – </a:t>
            </a:r>
            <a:r>
              <a:rPr lang="en-US" dirty="0" smtClean="0">
                <a:solidFill>
                  <a:srgbClr val="002060"/>
                </a:solidFill>
              </a:rPr>
              <a:t>snapshots</a:t>
            </a:r>
            <a:endParaRPr lang="he-IL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עותק מקומי / מרוחק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עקרונות עבודה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מוסגי יסוד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עץ גרסאות - דוגמא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התקנה, נסו </a:t>
            </a:r>
            <a:r>
              <a:rPr lang="he-IL" dirty="0" smtClean="0">
                <a:solidFill>
                  <a:srgbClr val="002060"/>
                </a:solidFill>
              </a:rPr>
              <a:t>זאת בעצמכם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github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ההרצאה</a:t>
            </a:r>
          </a:p>
        </p:txBody>
      </p:sp>
    </p:spTree>
    <p:extLst>
      <p:ext uri="{BB962C8B-B14F-4D97-AF65-F5344CB8AC3E}">
        <p14:creationId xmlns:p14="http://schemas.microsoft.com/office/powerpoint/2010/main" val="25212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1711596"/>
            <a:ext cx="8763000" cy="5146403"/>
          </a:xfrm>
        </p:spPr>
        <p:txBody>
          <a:bodyPr/>
          <a:lstStyle/>
          <a:p>
            <a:pPr marL="109537" indent="0">
              <a:buNone/>
            </a:pPr>
            <a:r>
              <a:rPr lang="he-IL" dirty="0" smtClean="0"/>
              <a:t>התחלתם לפתח </a:t>
            </a:r>
            <a:r>
              <a:rPr lang="he-IL" dirty="0" smtClean="0"/>
              <a:t>קוד, עוד </a:t>
            </a:r>
            <a:r>
              <a:rPr lang="he-IL" dirty="0" smtClean="0"/>
              <a:t>לא סיימתם את הפיתוח </a:t>
            </a:r>
          </a:p>
          <a:p>
            <a:pPr marL="109537" indent="0">
              <a:buNone/>
            </a:pPr>
            <a:r>
              <a:rPr lang="he-IL" dirty="0" smtClean="0"/>
              <a:t>אבל...  צריך לשמור אותו </a:t>
            </a:r>
          </a:p>
          <a:p>
            <a:pPr marL="109537" indent="0">
              <a:buNone/>
            </a:pPr>
            <a:r>
              <a:rPr lang="he-IL" dirty="0" smtClean="0"/>
              <a:t>אבל... גם השותף צריך </a:t>
            </a:r>
            <a:r>
              <a:rPr lang="he-IL" dirty="0" smtClean="0"/>
              <a:t>עותק עם השינויים</a:t>
            </a:r>
            <a:endParaRPr lang="he-IL" dirty="0" smtClean="0"/>
          </a:p>
          <a:p>
            <a:pPr marL="109537" indent="0">
              <a:buNone/>
            </a:pPr>
            <a:r>
              <a:rPr lang="he-IL" dirty="0" smtClean="0"/>
              <a:t>אבל... הוא עדיין לא מתקמפל או מלא באגים</a:t>
            </a:r>
          </a:p>
          <a:p>
            <a:pPr marL="109537" indent="0">
              <a:buNone/>
            </a:pPr>
            <a:r>
              <a:rPr lang="he-IL" dirty="0" smtClean="0"/>
              <a:t>...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לא נרצה לשמור ולפרסם גירסה חדשה </a:t>
            </a:r>
            <a:r>
              <a:rPr lang="he-IL" dirty="0" smtClean="0"/>
              <a:t>כשהיא </a:t>
            </a:r>
            <a:r>
              <a:rPr lang="he-IL" dirty="0" smtClean="0"/>
              <a:t>לא </a:t>
            </a:r>
            <a:r>
              <a:rPr lang="he-IL" dirty="0" smtClean="0"/>
              <a:t>עובדת.</a:t>
            </a:r>
          </a:p>
          <a:p>
            <a:pPr marL="109537" indent="0">
              <a:buNone/>
            </a:pPr>
            <a:r>
              <a:rPr lang="he-IL" dirty="0" smtClean="0"/>
              <a:t>נרצה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מסלול </a:t>
            </a:r>
            <a:r>
              <a:rPr lang="he-IL" b="1" dirty="0" smtClean="0"/>
              <a:t>גירסאות ראשי </a:t>
            </a:r>
            <a:r>
              <a:rPr lang="he-IL" dirty="0" smtClean="0"/>
              <a:t>עדכני ועובד.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מסלול </a:t>
            </a:r>
            <a:r>
              <a:rPr lang="he-IL" b="1" dirty="0" smtClean="0"/>
              <a:t>גירסאות פיתוח </a:t>
            </a:r>
            <a:r>
              <a:rPr lang="he-IL" dirty="0" smtClean="0"/>
              <a:t>(אחד או </a:t>
            </a:r>
            <a:r>
              <a:rPr lang="he-IL" dirty="0" smtClean="0"/>
              <a:t>יותר)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כשפיתוח </a:t>
            </a:r>
            <a:r>
              <a:rPr lang="he-IL" dirty="0" smtClean="0"/>
              <a:t>מודול מסתיים </a:t>
            </a:r>
            <a:r>
              <a:rPr lang="he-IL" b="1" dirty="0" smtClean="0"/>
              <a:t>למזג</a:t>
            </a:r>
            <a:r>
              <a:rPr lang="he-IL" dirty="0" smtClean="0"/>
              <a:t> את השינויים למסלול </a:t>
            </a:r>
            <a:r>
              <a:rPr lang="he-IL" dirty="0" smtClean="0"/>
              <a:t>הראשי</a:t>
            </a:r>
          </a:p>
          <a:p>
            <a:pPr marL="109537" indent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3400" y="36352"/>
            <a:ext cx="4800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עקרונות </a:t>
            </a:r>
            <a:r>
              <a:rPr lang="he-IL" dirty="0" smtClean="0">
                <a:solidFill>
                  <a:srgbClr val="002060"/>
                </a:solidFill>
              </a:rPr>
              <a:t>עבודה</a:t>
            </a:r>
            <a:br>
              <a:rPr lang="he-IL" dirty="0" smtClean="0">
                <a:solidFill>
                  <a:srgbClr val="002060"/>
                </a:solidFill>
              </a:rPr>
            </a:br>
            <a:r>
              <a:rPr lang="he-IL" dirty="0" smtClean="0"/>
              <a:t>ניהול </a:t>
            </a:r>
            <a:r>
              <a:rPr lang="he-IL" dirty="0" smtClean="0">
                <a:solidFill>
                  <a:srgbClr val="C00000"/>
                </a:solidFill>
              </a:rPr>
              <a:t>עץ</a:t>
            </a:r>
            <a:r>
              <a:rPr lang="he-IL" dirty="0" smtClean="0"/>
              <a:t> גרסאות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8" b="97508" l="6429" r="95357">
                        <a14:foregroundMark x1="28929" y1="31153" x2="28929" y2="31153"/>
                        <a14:foregroundMark x1="6607" y1="47975" x2="6607" y2="47975"/>
                        <a14:foregroundMark x1="64464" y1="68224" x2="64464" y2="68224"/>
                        <a14:foregroundMark x1="61607" y1="26480" x2="61607" y2="26480"/>
                        <a14:foregroundMark x1="26607" y1="6231" x2="31429" y2="6542"/>
                        <a14:foregroundMark x1="28750" y1="20249" x2="30357" y2="22118"/>
                        <a14:foregroundMark x1="28929" y1="18380" x2="29643" y2="18692"/>
                        <a14:foregroundMark x1="28929" y1="16511" x2="29821" y2="17757"/>
                        <a14:foregroundMark x1="29107" y1="48910" x2="29107" y2="48910"/>
                        <a14:foregroundMark x1="42321" y1="48598" x2="42321" y2="48598"/>
                        <a14:foregroundMark x1="65000" y1="48910" x2="65000" y2="48910"/>
                        <a14:foregroundMark x1="75714" y1="66978" x2="75714" y2="66978"/>
                        <a14:foregroundMark x1="88036" y1="66044" x2="88036" y2="66044"/>
                        <a14:foregroundMark x1="85179" y1="66978" x2="85179" y2="66978"/>
                        <a14:foregroundMark x1="83929" y1="67290" x2="83929" y2="67290"/>
                        <a14:foregroundMark x1="79643" y1="67290" x2="79643" y2="67290"/>
                        <a14:foregroundMark x1="73393" y1="67290" x2="73393" y2="67290"/>
                        <a14:foregroundMark x1="71250" y1="66978" x2="71250" y2="66978"/>
                        <a14:foregroundMark x1="60179" y1="66978" x2="60179" y2="66978"/>
                        <a14:foregroundMark x1="62143" y1="63863" x2="62143" y2="63863"/>
                        <a14:foregroundMark x1="9821" y1="49221" x2="27321" y2="49533"/>
                        <a14:foregroundMark x1="43214" y1="49221" x2="61786" y2="49533"/>
                        <a14:foregroundMark x1="50714" y1="49844" x2="52857" y2="53583"/>
                        <a14:foregroundMark x1="54286" y1="61994" x2="53214" y2="54517"/>
                        <a14:foregroundMark x1="61429" y1="66044" x2="67321" y2="67290"/>
                        <a14:foregroundMark x1="56429" y1="66355" x2="58393" y2="67290"/>
                        <a14:foregroundMark x1="26250" y1="31776" x2="22143" y2="31776"/>
                        <a14:foregroundMark x1="17679" y1="46106" x2="18929" y2="40810"/>
                        <a14:foregroundMark x1="19107" y1="39875" x2="19821" y2="35514"/>
                        <a14:foregroundMark x1="19821" y1="35514" x2="20000" y2="35202"/>
                        <a14:foregroundMark x1="58214" y1="23053" x2="69821" y2="24922"/>
                        <a14:foregroundMark x1="37500" y1="11526" x2="21429" y2="1558"/>
                        <a14:foregroundMark x1="80357" y1="87539" x2="95357" y2="97508"/>
                        <a14:foregroundMark x1="87857" y1="81931" x2="87857" y2="76636"/>
                        <a14:foregroundMark x1="64107" y1="34891" x2="64107" y2="39875"/>
                        <a14:backgroundMark x1="16786" y1="20249" x2="14821" y2="31153"/>
                        <a14:backgroundMark x1="18214" y1="66355" x2="60357" y2="76947"/>
                        <a14:backgroundMark x1="79286" y1="50467" x2="85536" y2="19626"/>
                        <a14:backgroundMark x1="41071" y1="29907" x2="60893" y2="10903"/>
                        <a14:backgroundMark x1="71964" y1="12150" x2="84821" y2="19938"/>
                        <a14:backgroundMark x1="74464" y1="80685" x2="82500" y2="781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200" y="0"/>
            <a:ext cx="4572000" cy="17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1400" y="1481138"/>
            <a:ext cx="5105400" cy="500062"/>
          </a:xfrm>
        </p:spPr>
        <p:txBody>
          <a:bodyPr/>
          <a:lstStyle/>
          <a:p>
            <a:r>
              <a:rPr lang="he-IL" dirty="0" smtClean="0"/>
              <a:t>המצב </a:t>
            </a:r>
            <a:r>
              <a:rPr lang="he-IL" dirty="0" smtClean="0"/>
              <a:t>הנוכחי, מסלול יציב.</a:t>
            </a:r>
            <a:endParaRPr lang="he-IL" dirty="0" smtClean="0"/>
          </a:p>
          <a:p>
            <a:pPr lvl="1"/>
            <a:r>
              <a:rPr lang="en-US" dirty="0" smtClean="0"/>
              <a:t>Master </a:t>
            </a:r>
            <a:r>
              <a:rPr lang="he-IL" dirty="0"/>
              <a:t> </a:t>
            </a:r>
            <a:r>
              <a:rPr lang="he-IL" dirty="0" smtClean="0"/>
              <a:t>מצביע על הגירסה </a:t>
            </a:r>
            <a:r>
              <a:rPr lang="he-IL" dirty="0" smtClean="0"/>
              <a:t>העדכנית</a:t>
            </a:r>
          </a:p>
          <a:p>
            <a:pPr marL="392113" lvl="1" indent="0">
              <a:buNone/>
            </a:pP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דוגמא - </a:t>
            </a:r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4" name="Picture 2" descr="A simple commit histor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86593"/>
            <a:ext cx="2740021" cy="79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ng a new branch pointer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4" y="2438400"/>
            <a:ext cx="2586209" cy="12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581400" y="23622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20713" indent="-228600" algn="r" rtl="1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2pPr>
            <a:lvl3pPr marL="858838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3pPr>
            <a:lvl4pPr marL="1143000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4pPr>
            <a:lvl5pPr marL="1371600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החלטתם לממש רכיב נוסף </a:t>
            </a:r>
            <a:r>
              <a:rPr lang="he-IL" dirty="0" smtClean="0"/>
              <a:t>במערכת, דרוש מסלול פיתוח.</a:t>
            </a:r>
            <a:endParaRPr lang="he-IL" dirty="0" smtClean="0"/>
          </a:p>
          <a:p>
            <a:pPr lvl="1"/>
            <a:r>
              <a:rPr lang="he-IL" dirty="0" smtClean="0"/>
              <a:t>ניצור מצביע נוסף שיעקוב אחרי פיתוח הקוד, </a:t>
            </a:r>
            <a:r>
              <a:rPr lang="en-US" dirty="0" smtClean="0"/>
              <a:t>iss53</a:t>
            </a:r>
            <a:r>
              <a:rPr lang="he-IL" dirty="0" smtClean="0"/>
              <a:t> </a:t>
            </a:r>
            <a:r>
              <a:rPr lang="he-IL" sz="1600" dirty="0" smtClean="0"/>
              <a:t>(שם המודול אותו אנחנו מפתחים)  </a:t>
            </a:r>
          </a:p>
          <a:p>
            <a:r>
              <a:rPr lang="he-IL" sz="2000" dirty="0" smtClean="0"/>
              <a:t>נבצע </a:t>
            </a:r>
            <a:r>
              <a:rPr lang="en-US" sz="2000" dirty="0" smtClean="0"/>
              <a:t>commit</a:t>
            </a:r>
            <a:r>
              <a:rPr lang="he-IL" sz="2000" dirty="0" smtClean="0"/>
              <a:t> של גרסה </a:t>
            </a:r>
            <a:r>
              <a:rPr lang="en-US" sz="2000" dirty="0" smtClean="0"/>
              <a:t>c3</a:t>
            </a:r>
            <a:endParaRPr lang="he-IL" sz="2000" dirty="0" smtClean="0"/>
          </a:p>
        </p:txBody>
      </p:sp>
      <p:pic>
        <p:nvPicPr>
          <p:cNvPr id="7170" name="Picture 2" descr="The iss53 branch has moved forward with your work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3273425" cy="11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577905" y="4399327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20713" indent="-228600" algn="r" rtl="1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2pPr>
            <a:lvl3pPr marL="858838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3pPr>
            <a:lvl4pPr marL="1143000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4pPr>
            <a:lvl5pPr marL="1371600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/>
              <a:t> </a:t>
            </a:r>
            <a:r>
              <a:rPr lang="he-IL" dirty="0" smtClean="0"/>
              <a:t>שימו לב שהמצביע </a:t>
            </a:r>
            <a:r>
              <a:rPr lang="en-US" dirty="0" smtClean="0"/>
              <a:t>master</a:t>
            </a:r>
            <a:r>
              <a:rPr lang="he-IL" dirty="0" smtClean="0"/>
              <a:t> עדיין מצביע על הגירסה היציבה האחרונה</a:t>
            </a:r>
          </a:p>
        </p:txBody>
      </p:sp>
      <p:sp>
        <p:nvSpPr>
          <p:cNvPr id="9" name="Oval 8"/>
          <p:cNvSpPr/>
          <p:nvPr/>
        </p:nvSpPr>
        <p:spPr>
          <a:xfrm>
            <a:off x="2057400" y="2818178"/>
            <a:ext cx="1060890" cy="99304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7000" y="4648200"/>
            <a:ext cx="910905" cy="117316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074738"/>
            <a:ext cx="1219199" cy="11049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מוטיבציה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ניהול גרסאות – </a:t>
            </a:r>
            <a:r>
              <a:rPr lang="en-US" dirty="0" smtClean="0">
                <a:solidFill>
                  <a:srgbClr val="002060"/>
                </a:solidFill>
              </a:rPr>
              <a:t>snapshots</a:t>
            </a:r>
            <a:endParaRPr lang="he-IL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עותק מקומי / מרוחק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עקרונות עבודה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מוסגי יסוד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עץ גרסאות - דוגמא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התקנה, נסו </a:t>
            </a:r>
            <a:r>
              <a:rPr lang="he-IL" dirty="0" smtClean="0">
                <a:solidFill>
                  <a:srgbClr val="002060"/>
                </a:solidFill>
              </a:rPr>
              <a:t>זאת בעצמכם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github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ההרצאה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1400" y="1481138"/>
            <a:ext cx="5105400" cy="500062"/>
          </a:xfrm>
        </p:spPr>
        <p:txBody>
          <a:bodyPr/>
          <a:lstStyle/>
          <a:p>
            <a:r>
              <a:rPr lang="he-IL" dirty="0" smtClean="0"/>
              <a:t>תוך כדי עבודה התגלה </a:t>
            </a:r>
            <a:r>
              <a:rPr lang="en-US" dirty="0" smtClean="0"/>
              <a:t>bug</a:t>
            </a:r>
            <a:r>
              <a:rPr lang="he-IL" dirty="0" smtClean="0"/>
              <a:t> בגירסה הראשית </a:t>
            </a:r>
          </a:p>
          <a:p>
            <a:pPr lvl="1"/>
            <a:r>
              <a:rPr lang="he-IL" dirty="0" smtClean="0"/>
              <a:t>ניצור מצביע נוסף </a:t>
            </a:r>
            <a:r>
              <a:rPr lang="en-US" dirty="0" smtClean="0"/>
              <a:t>hotfix</a:t>
            </a:r>
            <a:endParaRPr lang="he-IL" dirty="0" smtClean="0"/>
          </a:p>
          <a:p>
            <a:pPr lvl="1"/>
            <a:r>
              <a:rPr lang="he-IL" dirty="0" smtClean="0"/>
              <a:t>המצביע יעקוב אחרי השינויים בקוד – אבל </a:t>
            </a:r>
            <a:r>
              <a:rPr lang="en-US" dirty="0" smtClean="0"/>
              <a:t>master</a:t>
            </a:r>
            <a:r>
              <a:rPr lang="he-IL" dirty="0" smtClean="0"/>
              <a:t> לא ישונה עד לפתרון הבאג.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דוגמא – </a:t>
            </a:r>
            <a:r>
              <a:rPr lang="en-US" dirty="0" smtClean="0"/>
              <a:t>branches </a:t>
            </a:r>
            <a:r>
              <a:rPr lang="he-IL" dirty="0" smtClean="0"/>
              <a:t>(המשך)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733800" y="38862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620713" indent="-228600" algn="r" rtl="1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2pPr>
            <a:lvl3pPr marL="858838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3pPr>
            <a:lvl4pPr marL="1143000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4pPr>
            <a:lvl5pPr marL="1371600" indent="-228600" algn="r" rtl="1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Lucida Sans Unicode" pitchFamily="34" charset="0"/>
                <a:cs typeface="Arial" charset="0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/>
              <a:t> </a:t>
            </a:r>
            <a:r>
              <a:rPr lang="he-IL" dirty="0" smtClean="0"/>
              <a:t>כאשר הבאג נפתר ניתן לעדכן את </a:t>
            </a:r>
            <a:r>
              <a:rPr lang="en-US" dirty="0" smtClean="0"/>
              <a:t>master </a:t>
            </a:r>
            <a:r>
              <a:rPr lang="he-IL" dirty="0" smtClean="0"/>
              <a:t> בהתאם</a:t>
            </a:r>
          </a:p>
          <a:p>
            <a:pPr lvl="1"/>
            <a:r>
              <a:rPr lang="he-IL" dirty="0" smtClean="0"/>
              <a:t>ואף למחוק את המצביע </a:t>
            </a:r>
            <a:r>
              <a:rPr lang="en-US" dirty="0" smtClean="0"/>
              <a:t>hotfix</a:t>
            </a:r>
            <a:r>
              <a:rPr lang="he-IL" dirty="0" smtClean="0"/>
              <a:t> בהמשך</a:t>
            </a:r>
          </a:p>
        </p:txBody>
      </p:sp>
      <p:pic>
        <p:nvPicPr>
          <p:cNvPr id="9" name="Picture 6" descr="Hotfix branch based on `master`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52" y="1864122"/>
            <a:ext cx="2399073" cy="114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`master` is fast-forwarded to `hotfix`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2740025" cy="16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Work continues on `iss53`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29200"/>
            <a:ext cx="2944540" cy="140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2514600" y="3886200"/>
            <a:ext cx="826825" cy="10668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7000" y="1752600"/>
            <a:ext cx="762000" cy="6858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5219700"/>
            <a:ext cx="762000" cy="6858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066800"/>
            <a:ext cx="7696200" cy="45259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F0"/>
                </a:solidFill>
              </a:rPr>
              <a:t> branch</a:t>
            </a:r>
            <a:r>
              <a:rPr lang="he-IL" dirty="0" smtClean="0"/>
              <a:t> יצירת מצביע/ ענף חדש </a:t>
            </a:r>
            <a:endParaRPr lang="en-US" dirty="0" smtClean="0"/>
          </a:p>
          <a:p>
            <a:pPr algn="r"/>
            <a:r>
              <a:rPr lang="he-IL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Checkout</a:t>
            </a:r>
            <a:r>
              <a:rPr lang="he-IL" dirty="0" smtClean="0">
                <a:solidFill>
                  <a:srgbClr val="00B0F0"/>
                </a:solidFill>
              </a:rPr>
              <a:t> </a:t>
            </a:r>
            <a:r>
              <a:rPr lang="he-IL" dirty="0" smtClean="0"/>
              <a:t>–</a:t>
            </a:r>
            <a:r>
              <a:rPr lang="he-IL" dirty="0" smtClean="0">
                <a:solidFill>
                  <a:srgbClr val="00B0F0"/>
                </a:solidFill>
              </a:rPr>
              <a:t> </a:t>
            </a:r>
            <a:r>
              <a:rPr lang="he-IL" sz="2000" dirty="0" smtClean="0"/>
              <a:t>ראינו שניתן לעבור מגרסה לגרסה בעזרת פקודה זו.</a:t>
            </a:r>
            <a:endParaRPr lang="he-IL" dirty="0" smtClean="0"/>
          </a:p>
          <a:p>
            <a:pPr lvl="1"/>
            <a:r>
              <a:rPr lang="he-IL" dirty="0" smtClean="0"/>
              <a:t>נשתמש בה לבחירת הענף/ מצביע איתו נעבוד</a:t>
            </a:r>
          </a:p>
          <a:p>
            <a:pPr lvl="1"/>
            <a:r>
              <a:rPr lang="he-IL" dirty="0" smtClean="0"/>
              <a:t>גיסאות חדשות ישמרו בענף שבחרנו, ויעדכנו את המצביע של הענף לגירסה החדשה.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he-IL" dirty="0" smtClean="0">
                <a:solidFill>
                  <a:srgbClr val="002060"/>
                </a:solidFill>
              </a:rPr>
              <a:t>מושגים ב-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24522"/>
            <a:ext cx="3018409" cy="196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598656"/>
            <a:ext cx="3048000" cy="202522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0"/>
          </p:cNvCxnSpPr>
          <p:nvPr/>
        </p:nvCxnSpPr>
        <p:spPr>
          <a:xfrm flipV="1">
            <a:off x="3390900" y="4876800"/>
            <a:ext cx="571500" cy="91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0"/>
          </p:cNvCxnSpPr>
          <p:nvPr/>
        </p:nvCxnSpPr>
        <p:spPr>
          <a:xfrm flipV="1">
            <a:off x="7003002" y="4495800"/>
            <a:ext cx="1074198" cy="140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579539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 Master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57404" y="5898001"/>
            <a:ext cx="169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Checkout some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066800"/>
            <a:ext cx="7696200" cy="45259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Merge</a:t>
            </a:r>
            <a:r>
              <a:rPr lang="he-IL" dirty="0" smtClean="0">
                <a:solidFill>
                  <a:srgbClr val="00B0F0"/>
                </a:solidFill>
              </a:rPr>
              <a:t> </a:t>
            </a:r>
            <a:r>
              <a:rPr lang="he-IL" dirty="0" smtClean="0"/>
              <a:t>–</a:t>
            </a:r>
            <a:r>
              <a:rPr lang="he-IL" dirty="0" smtClean="0">
                <a:solidFill>
                  <a:srgbClr val="00B0F0"/>
                </a:solidFill>
              </a:rPr>
              <a:t> </a:t>
            </a:r>
            <a:r>
              <a:rPr lang="he-IL" dirty="0" smtClean="0"/>
              <a:t>אינטגרציה.</a:t>
            </a:r>
          </a:p>
          <a:p>
            <a:pPr lvl="1"/>
            <a:r>
              <a:rPr lang="he-IL" dirty="0" smtClean="0"/>
              <a:t>יצירת </a:t>
            </a:r>
            <a:r>
              <a:rPr lang="he-IL" dirty="0" smtClean="0"/>
              <a:t>גרסה חדשה </a:t>
            </a:r>
            <a:r>
              <a:rPr lang="he-IL" dirty="0" smtClean="0"/>
              <a:t>משותפת </a:t>
            </a:r>
            <a:r>
              <a:rPr lang="he-IL" dirty="0" smtClean="0"/>
              <a:t>ל 2 </a:t>
            </a:r>
            <a:r>
              <a:rPr lang="he-IL" dirty="0" smtClean="0"/>
              <a:t>הענפים, </a:t>
            </a:r>
            <a:r>
              <a:rPr lang="he-IL" dirty="0" smtClean="0"/>
              <a:t>תוך מיזוג השינויים.</a:t>
            </a:r>
          </a:p>
          <a:p>
            <a:pPr marL="109537" indent="0">
              <a:buNone/>
            </a:pPr>
            <a:endParaRPr lang="he-IL" dirty="0" smtClean="0"/>
          </a:p>
          <a:p>
            <a:pPr marL="109537" indent="0">
              <a:buNone/>
            </a:pPr>
            <a:endParaRPr lang="he-IL" dirty="0" smtClean="0"/>
          </a:p>
          <a:p>
            <a:pPr marL="109537" indent="0">
              <a:buNone/>
            </a:pPr>
            <a:r>
              <a:rPr lang="he-IL" dirty="0" smtClean="0"/>
              <a:t>נשתמש בפקודה זו בסיום מימוש ובדיקה של </a:t>
            </a:r>
            <a:r>
              <a:rPr lang="he-IL" dirty="0" smtClean="0"/>
              <a:t>תוספת הקוד שפותח </a:t>
            </a:r>
            <a:r>
              <a:rPr lang="he-IL" dirty="0" smtClean="0"/>
              <a:t>בענף </a:t>
            </a:r>
            <a:r>
              <a:rPr lang="he-IL" dirty="0" smtClean="0"/>
              <a:t>נפרד </a:t>
            </a:r>
            <a:r>
              <a:rPr lang="he-IL" dirty="0" smtClean="0"/>
              <a:t>ונרצה להוסיף אותו לגירסה הראשית.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r"/>
            <a:r>
              <a:rPr lang="he-IL" dirty="0" smtClean="0">
                <a:solidFill>
                  <a:srgbClr val="002060"/>
                </a:solidFill>
              </a:rPr>
              <a:t>מושגים ב-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1143000"/>
          </a:xfrm>
        </p:spPr>
        <p:txBody>
          <a:bodyPr/>
          <a:lstStyle/>
          <a:p>
            <a:r>
              <a:rPr lang="he-IL" dirty="0"/>
              <a:t>דוגמא - </a:t>
            </a:r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6156" name="Picture 12" descr="Three snapshots used in a typical mer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4483332" cy="21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A merge comm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57873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412" y="1524000"/>
            <a:ext cx="29306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 smtClean="0"/>
              <a:t>עם סיום הטיפול במימוש </a:t>
            </a:r>
            <a:r>
              <a:rPr lang="en-US" dirty="0" smtClean="0"/>
              <a:t>iss53</a:t>
            </a:r>
          </a:p>
          <a:p>
            <a:r>
              <a:rPr lang="he-IL" dirty="0" smtClean="0"/>
              <a:t>נרצה להוסיף את השינויים </a:t>
            </a:r>
          </a:p>
          <a:p>
            <a:r>
              <a:rPr lang="he-IL" dirty="0" smtClean="0"/>
              <a:t>לגירסה הראשית.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3449528"/>
            <a:ext cx="4691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נרצה לניצור </a:t>
            </a:r>
            <a:r>
              <a:rPr lang="he-IL" dirty="0" smtClean="0"/>
              <a:t>גירסה חדשה אחידה ל 2 המסלולים.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he-IL" dirty="0" smtClean="0"/>
              <a:t> </a:t>
            </a:r>
            <a:r>
              <a:rPr lang="he-IL" dirty="0" smtClean="0"/>
              <a:t>מנסה לאחד את השינויים </a:t>
            </a:r>
            <a:r>
              <a:rPr lang="he-IL" dirty="0" smtClean="0"/>
              <a:t>בעצמו</a:t>
            </a: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אם </a:t>
            </a:r>
            <a:r>
              <a:rPr lang="he-IL" dirty="0" smtClean="0"/>
              <a:t>השינויים </a:t>
            </a:r>
            <a:r>
              <a:rPr lang="he-IL" dirty="0" smtClean="0"/>
              <a:t>נעשו בקבצים שונים </a:t>
            </a:r>
            <a:r>
              <a:rPr lang="he-IL" dirty="0" smtClean="0"/>
              <a:t>אין </a:t>
            </a:r>
            <a:r>
              <a:rPr lang="he-IL" dirty="0" smtClean="0"/>
              <a:t>בעיה.</a:t>
            </a:r>
            <a:endParaRPr lang="he-IL" dirty="0"/>
          </a:p>
        </p:txBody>
      </p:sp>
      <p:sp>
        <p:nvSpPr>
          <p:cNvPr id="14" name="Oval 13"/>
          <p:cNvSpPr/>
          <p:nvPr/>
        </p:nvSpPr>
        <p:spPr>
          <a:xfrm>
            <a:off x="7543800" y="4712732"/>
            <a:ext cx="1295400" cy="110153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3367866"/>
            <a:ext cx="304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המיזוג הוא לא תמיד פשוט כלכך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מה קורה אם עבדתם על אותם קבצים ואותן שורות?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מה קורה אם השינויים סותרים זה את זה?</a:t>
            </a:r>
          </a:p>
        </p:txBody>
      </p:sp>
    </p:spTree>
    <p:extLst>
      <p:ext uri="{BB962C8B-B14F-4D97-AF65-F5344CB8AC3E}">
        <p14:creationId xmlns:p14="http://schemas.microsoft.com/office/powerpoint/2010/main" val="35204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02060"/>
                </a:solidFill>
              </a:rPr>
              <a:t>מוטיבציה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ניהול גרסאות – </a:t>
            </a:r>
            <a:r>
              <a:rPr lang="en-US" dirty="0" smtClean="0">
                <a:solidFill>
                  <a:srgbClr val="002060"/>
                </a:solidFill>
              </a:rPr>
              <a:t>snapshots</a:t>
            </a:r>
            <a:endParaRPr lang="he-IL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עותק מקומי / מרוחק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עקרונות עבודה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מוסגי יסוד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עץ גרסאות - דוגמא</a:t>
            </a:r>
          </a:p>
          <a:p>
            <a:r>
              <a:rPr lang="he-IL" dirty="0" smtClean="0">
                <a:solidFill>
                  <a:schemeClr val="accent6"/>
                </a:solidFill>
              </a:rPr>
              <a:t>התקנה, נסו </a:t>
            </a:r>
            <a:r>
              <a:rPr lang="he-IL" dirty="0" smtClean="0">
                <a:solidFill>
                  <a:schemeClr val="accent6"/>
                </a:solidFill>
              </a:rPr>
              <a:t>זאת בעצמכם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github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ההרצאה</a:t>
            </a:r>
          </a:p>
        </p:txBody>
      </p:sp>
    </p:spTree>
    <p:extLst>
      <p:ext uri="{BB962C8B-B14F-4D97-AF65-F5344CB8AC3E}">
        <p14:creationId xmlns:p14="http://schemas.microsoft.com/office/powerpoint/2010/main" val="21401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677" y="1905000"/>
            <a:ext cx="7592037" cy="2654300"/>
          </a:xfrm>
        </p:spPr>
        <p:txBody>
          <a:bodyPr/>
          <a:lstStyle/>
          <a:p>
            <a:r>
              <a:rPr lang="en-US" b="1" dirty="0" smtClean="0"/>
              <a:t>Download </a:t>
            </a:r>
            <a:r>
              <a:rPr lang="en-US" b="1" dirty="0" err="1"/>
              <a:t>git</a:t>
            </a:r>
            <a:r>
              <a:rPr lang="en-US" b="1" dirty="0"/>
              <a:t> for </a:t>
            </a:r>
            <a:r>
              <a:rPr lang="en-US" b="1" dirty="0" smtClean="0"/>
              <a:t>Windows</a:t>
            </a:r>
          </a:p>
          <a:p>
            <a:pPr lvl="1"/>
            <a:r>
              <a:rPr lang="en-US" dirty="0">
                <a:hlinkClick r:id="rId2"/>
              </a:rPr>
              <a:t>https://git-for-windows.github.io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b="1" dirty="0"/>
              <a:t>Download </a:t>
            </a:r>
            <a:r>
              <a:rPr lang="en-US" b="1" dirty="0" err="1"/>
              <a:t>git</a:t>
            </a:r>
            <a:r>
              <a:rPr lang="en-US" b="1" dirty="0"/>
              <a:t> for </a:t>
            </a:r>
            <a:r>
              <a:rPr lang="en-US" b="1" dirty="0" smtClean="0"/>
              <a:t>Linux</a:t>
            </a:r>
          </a:p>
          <a:p>
            <a:pPr lvl="1"/>
            <a:r>
              <a:rPr lang="en-US" sz="1800" dirty="0">
                <a:hlinkClick r:id="rId3"/>
              </a:rPr>
              <a:t>http://git-scm.com/book/en/Getting-Started-Installing-Git</a:t>
            </a:r>
            <a:endParaRPr lang="en-US" sz="1800" dirty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התקנה של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945" y="1295400"/>
            <a:ext cx="8229600" cy="10334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try.github.io/levels/1/challenges/1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נסו בעצמכן –תרחיש</a:t>
            </a:r>
            <a:r>
              <a:rPr lang="en-US" dirty="0" smtClean="0"/>
              <a:t> – online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81200"/>
            <a:ext cx="5449228" cy="3645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273" y="2895600"/>
            <a:ext cx="91440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shell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1430673" y="3218766"/>
            <a:ext cx="1007727" cy="5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686645"/>
            <a:ext cx="1410573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1562973" y="4871311"/>
            <a:ext cx="1007727" cy="31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6005160"/>
            <a:ext cx="1410573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Tips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7029886" y="5626264"/>
            <a:ext cx="1" cy="37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91" y="1920183"/>
            <a:ext cx="1611996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Walkthrough steps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2000687" y="2243348"/>
            <a:ext cx="361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6000" dirty="0" err="1" smtClean="0">
                <a:solidFill>
                  <a:schemeClr val="accent6"/>
                </a:solidFill>
              </a:rPr>
              <a:t>Init</a:t>
            </a:r>
            <a:endParaRPr lang="en-US" sz="6000" dirty="0" smtClean="0">
              <a:solidFill>
                <a:schemeClr val="accent6"/>
              </a:solidFill>
            </a:endParaRPr>
          </a:p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Status</a:t>
            </a:r>
          </a:p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add</a:t>
            </a:r>
          </a:p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commit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הדגמת הפקודות 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24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201150" cy="172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" y="4572000"/>
            <a:ext cx="5479409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4438650"/>
            <a:ext cx="3314700" cy="2419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6" y="2008850"/>
            <a:ext cx="9039504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4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" y="394258"/>
            <a:ext cx="5357947" cy="3339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76" y="4572000"/>
            <a:ext cx="59436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424" y="4550853"/>
            <a:ext cx="3257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defRPr/>
            </a:pPr>
            <a:r>
              <a:rPr lang="he-IL" dirty="0" smtClean="0">
                <a:solidFill>
                  <a:srgbClr val="002060"/>
                </a:solidFill>
              </a:rPr>
              <a:t>מוטיבציה - </a:t>
            </a:r>
            <a:r>
              <a:rPr lang="he-IL" dirty="0" smtClean="0">
                <a:solidFill>
                  <a:srgbClr val="0000FF"/>
                </a:solidFill>
              </a:rPr>
              <a:t>זוג </a:t>
            </a:r>
            <a:r>
              <a:rPr lang="he-IL" dirty="0">
                <a:solidFill>
                  <a:srgbClr val="0000FF"/>
                </a:solidFill>
              </a:rPr>
              <a:t>סטודנטים מפתחים קוד :</a:t>
            </a:r>
            <a:br>
              <a:rPr lang="he-IL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11273" name="Content Placeholder 2"/>
          <p:cNvSpPr>
            <a:spLocks noGrp="1"/>
          </p:cNvSpPr>
          <p:nvPr>
            <p:ph idx="1"/>
          </p:nvPr>
        </p:nvSpPr>
        <p:spPr>
          <a:xfrm>
            <a:off x="1295398" y="1147951"/>
            <a:ext cx="7772402" cy="5285463"/>
          </a:xfrm>
        </p:spPr>
        <p:txBody>
          <a:bodyPr/>
          <a:lstStyle/>
          <a:p>
            <a:pPr eaLnBrk="1" hangingPunct="1"/>
            <a:endParaRPr lang="he-IL" sz="16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he-IL" dirty="0" smtClean="0">
                <a:solidFill>
                  <a:srgbClr val="0000FF"/>
                </a:solidFill>
              </a:rPr>
              <a:t>כל אחד עובד על המחשב שלו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  <a:p>
            <a:pPr lvl="2" eaLnBrk="1" hangingPunct="1"/>
            <a:r>
              <a:rPr lang="he-IL" dirty="0" smtClean="0">
                <a:solidFill>
                  <a:srgbClr val="0000FF"/>
                </a:solidFill>
              </a:rPr>
              <a:t> </a:t>
            </a:r>
            <a:r>
              <a:rPr lang="he-IL" dirty="0" smtClean="0">
                <a:solidFill>
                  <a:srgbClr val="0000FF"/>
                </a:solidFill>
              </a:rPr>
              <a:t>יש צורך ב</a:t>
            </a:r>
            <a:r>
              <a:rPr lang="he-IL" dirty="0" smtClean="0"/>
              <a:t>סינכרון</a:t>
            </a:r>
            <a:r>
              <a:rPr lang="he-IL" dirty="0" smtClean="0">
                <a:solidFill>
                  <a:srgbClr val="0000FF"/>
                </a:solidFill>
              </a:rPr>
              <a:t> הקבצים בניהם</a:t>
            </a:r>
          </a:p>
          <a:p>
            <a:pPr lvl="1" eaLnBrk="1" hangingPunct="1"/>
            <a:r>
              <a:rPr lang="he-IL" dirty="0" smtClean="0">
                <a:solidFill>
                  <a:srgbClr val="0000FF"/>
                </a:solidFill>
              </a:rPr>
              <a:t>הקוד לא מתקמפל אחרי השינוי האחרון </a:t>
            </a:r>
            <a:endParaRPr lang="en-US" dirty="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he-IL" dirty="0" smtClean="0">
                <a:solidFill>
                  <a:srgbClr val="0000FF"/>
                </a:solidFill>
              </a:rPr>
              <a:t> </a:t>
            </a:r>
            <a:r>
              <a:rPr lang="he-IL" dirty="0" smtClean="0">
                <a:solidFill>
                  <a:srgbClr val="0000FF"/>
                </a:solidFill>
              </a:rPr>
              <a:t>צריך עותק של הגירסה היציבה.   </a:t>
            </a:r>
            <a:r>
              <a:rPr lang="he-IL" dirty="0" smtClean="0"/>
              <a:t>- גיבוי</a:t>
            </a:r>
          </a:p>
          <a:p>
            <a:pPr lvl="1" eaLnBrk="1" hangingPunct="1"/>
            <a:r>
              <a:rPr lang="he-IL" dirty="0" smtClean="0">
                <a:solidFill>
                  <a:srgbClr val="0000FF"/>
                </a:solidFill>
              </a:rPr>
              <a:t>תוספת קוד לא מוצלחת </a:t>
            </a:r>
            <a:endParaRPr lang="en-US" dirty="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he-IL" dirty="0" smtClean="0">
                <a:solidFill>
                  <a:srgbClr val="0000FF"/>
                </a:solidFill>
              </a:rPr>
              <a:t> </a:t>
            </a:r>
            <a:r>
              <a:rPr lang="he-IL" dirty="0" smtClean="0">
                <a:solidFill>
                  <a:srgbClr val="0000FF"/>
                </a:solidFill>
              </a:rPr>
              <a:t>צריך לחזור לגרסה ישנה יותר של הקוד (איזה?) </a:t>
            </a:r>
            <a:r>
              <a:rPr lang="he-IL" dirty="0" smtClean="0"/>
              <a:t>– שיחזור</a:t>
            </a:r>
          </a:p>
          <a:p>
            <a:pPr lvl="1" eaLnBrk="1" hangingPunct="1"/>
            <a:r>
              <a:rPr lang="he-IL" dirty="0" smtClean="0">
                <a:solidFill>
                  <a:srgbClr val="0000FF"/>
                </a:solidFill>
              </a:rPr>
              <a:t>המנחה מבקש עותק עובד של הקוד...</a:t>
            </a:r>
          </a:p>
          <a:p>
            <a:pPr lvl="1" eaLnBrk="1" hangingPunct="1"/>
            <a:endParaRPr lang="he-IL" dirty="0" smtClean="0">
              <a:solidFill>
                <a:srgbClr val="0000FF"/>
              </a:solidFill>
            </a:endParaRPr>
          </a:p>
          <a:p>
            <a:pPr marL="392113" lvl="1" indent="0" eaLnBrk="1" hangingPunct="1">
              <a:buNone/>
            </a:pPr>
            <a:r>
              <a:rPr lang="he-IL" dirty="0" smtClean="0"/>
              <a:t>ניהול כל העותקים של הקוד </a:t>
            </a:r>
            <a:r>
              <a:rPr lang="he-IL" dirty="0" smtClean="0"/>
              <a:t>ידנית </a:t>
            </a:r>
            <a:r>
              <a:rPr lang="he-IL" dirty="0" smtClean="0"/>
              <a:t>ועל ידי יותר ממפתח אחד, מתכון בטוח לבלאגן ובזבוז </a:t>
            </a:r>
            <a:r>
              <a:rPr lang="he-IL" dirty="0" smtClean="0"/>
              <a:t>זמן על נסיונות להבין על איזה עותק כדאי לעבוד עכשיו.</a:t>
            </a:r>
          </a:p>
          <a:p>
            <a:pPr marL="392113" lvl="1" indent="0" eaLnBrk="1" hangingPunct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endParaRPr lang="he-IL" dirty="0" smtClean="0">
              <a:solidFill>
                <a:srgbClr val="0000FF"/>
              </a:solidFill>
            </a:endParaRP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1"/>
            <a:ext cx="836295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" y="2601986"/>
            <a:ext cx="5572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85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7705725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" y="2133600"/>
            <a:ext cx="579120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0" y="5305687"/>
            <a:ext cx="3009900" cy="1476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743325"/>
            <a:ext cx="3276600" cy="311467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6054" y="914399"/>
            <a:ext cx="2564746" cy="50471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610" y="5867400"/>
            <a:ext cx="93099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10" y="3612160"/>
            <a:ext cx="1997790" cy="65504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" y="446151"/>
            <a:ext cx="9137009" cy="1495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" y="1960451"/>
            <a:ext cx="5660284" cy="2859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4507947"/>
            <a:ext cx="33623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59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" y="457200"/>
            <a:ext cx="72199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7212946" cy="502408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14400" y="4419600"/>
            <a:ext cx="3657600" cy="50471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" y="457200"/>
            <a:ext cx="9108160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9122"/>
            <a:ext cx="7696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7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0" y="378878"/>
            <a:ext cx="8993841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90800"/>
            <a:ext cx="726909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9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0" y="378878"/>
            <a:ext cx="8993841" cy="2124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800"/>
            <a:ext cx="5943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2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2" y="457200"/>
            <a:ext cx="878205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30454"/>
            <a:ext cx="4829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4525962"/>
          </a:xfrm>
        </p:spPr>
        <p:txBody>
          <a:bodyPr/>
          <a:lstStyle/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Log</a:t>
            </a:r>
          </a:p>
          <a:p>
            <a:pPr algn="l" rtl="0"/>
            <a:endParaRPr lang="en-US" sz="6000" dirty="0"/>
          </a:p>
          <a:p>
            <a:pPr algn="l" rtl="0"/>
            <a:r>
              <a:rPr lang="en-US" sz="6000" dirty="0" smtClean="0">
                <a:solidFill>
                  <a:srgbClr val="C00000"/>
                </a:solidFill>
              </a:rPr>
              <a:t>Remote</a:t>
            </a:r>
          </a:p>
          <a:p>
            <a:pPr algn="l" rtl="0"/>
            <a:r>
              <a:rPr lang="en-US" sz="6000" dirty="0" smtClean="0">
                <a:solidFill>
                  <a:srgbClr val="C00000"/>
                </a:solidFill>
              </a:rPr>
              <a:t>Push</a:t>
            </a:r>
          </a:p>
          <a:p>
            <a:pPr algn="l" rtl="0"/>
            <a:r>
              <a:rPr lang="en-US" sz="6000" dirty="0" smtClean="0">
                <a:solidFill>
                  <a:srgbClr val="C00000"/>
                </a:solidFill>
              </a:rPr>
              <a:t>Pull</a:t>
            </a:r>
          </a:p>
          <a:p>
            <a:pPr algn="l" rtl="0"/>
            <a:endParaRPr lang="en-US" sz="6000" dirty="0"/>
          </a:p>
          <a:p>
            <a:pPr algn="l" rtl="0"/>
            <a:endParaRPr lang="en-US" sz="6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הדגמת הפקודות 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9" y="378878"/>
            <a:ext cx="8953662" cy="2028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57400"/>
            <a:ext cx="42576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defRPr/>
            </a:pPr>
            <a:r>
              <a:rPr lang="he-IL" dirty="0" smtClean="0">
                <a:solidFill>
                  <a:srgbClr val="002060"/>
                </a:solidFill>
              </a:rPr>
              <a:t>כלים </a:t>
            </a:r>
            <a:r>
              <a:rPr lang="he-IL" dirty="0" smtClean="0">
                <a:solidFill>
                  <a:srgbClr val="002060"/>
                </a:solidFill>
              </a:rPr>
              <a:t>מוכרים, פתרון חלקי</a:t>
            </a:r>
            <a:endParaRPr lang="en-US" dirty="0"/>
          </a:p>
        </p:txBody>
      </p:sp>
      <p:sp>
        <p:nvSpPr>
          <p:cNvPr id="11273" name="Content Placeholder 2"/>
          <p:cNvSpPr>
            <a:spLocks noGrp="1"/>
          </p:cNvSpPr>
          <p:nvPr>
            <p:ph idx="1"/>
          </p:nvPr>
        </p:nvSpPr>
        <p:spPr>
          <a:xfrm>
            <a:off x="1295398" y="1147951"/>
            <a:ext cx="7772402" cy="5285463"/>
          </a:xfrm>
        </p:spPr>
        <p:txBody>
          <a:bodyPr/>
          <a:lstStyle/>
          <a:p>
            <a:pPr eaLnBrk="1" hangingPunct="1"/>
            <a:endParaRPr lang="he-IL" sz="16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Disk on key</a:t>
            </a:r>
            <a:r>
              <a:rPr lang="he-IL" dirty="0" smtClean="0">
                <a:solidFill>
                  <a:srgbClr val="0000FF"/>
                </a:solidFill>
              </a:rPr>
              <a:t> –גיבוי והפצה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Email</a:t>
            </a:r>
            <a:r>
              <a:rPr lang="he-IL" dirty="0" smtClean="0">
                <a:solidFill>
                  <a:srgbClr val="0000FF"/>
                </a:solidFill>
              </a:rPr>
              <a:t> – גיבוי והפצה</a:t>
            </a:r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Dropbox</a:t>
            </a:r>
            <a:r>
              <a:rPr lang="he-IL" dirty="0" smtClean="0">
                <a:solidFill>
                  <a:srgbClr val="0000FF"/>
                </a:solidFill>
              </a:rPr>
              <a:t> – שיתוף , גיבוי והפצה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Google Drive</a:t>
            </a:r>
            <a:r>
              <a:rPr lang="he-IL" dirty="0" smtClean="0">
                <a:solidFill>
                  <a:srgbClr val="0000FF"/>
                </a:solidFill>
              </a:rPr>
              <a:t> – שיתוף ,</a:t>
            </a:r>
            <a:r>
              <a:rPr lang="he-IL" dirty="0">
                <a:solidFill>
                  <a:srgbClr val="0000FF"/>
                </a:solidFill>
              </a:rPr>
              <a:t> שיתוף , גיבוי </a:t>
            </a:r>
            <a:r>
              <a:rPr lang="he-IL" dirty="0" smtClean="0">
                <a:solidFill>
                  <a:srgbClr val="0000FF"/>
                </a:solidFill>
              </a:rPr>
              <a:t>והפצה</a:t>
            </a:r>
          </a:p>
          <a:p>
            <a:pPr lvl="2" eaLnBrk="1" hangingPunct="1"/>
            <a:r>
              <a:rPr lang="he-IL" dirty="0" smtClean="0">
                <a:solidFill>
                  <a:srgbClr val="0000FF"/>
                </a:solidFill>
              </a:rPr>
              <a:t> ניהול גרסאות </a:t>
            </a:r>
            <a:r>
              <a:rPr lang="he-IL" dirty="0" smtClean="0">
                <a:solidFill>
                  <a:srgbClr val="0000FF"/>
                </a:solidFill>
              </a:rPr>
              <a:t>של קבצים.</a:t>
            </a:r>
          </a:p>
          <a:p>
            <a:pPr marL="392113" lvl="1" indent="0" eaLnBrk="1" hangingPunct="1">
              <a:buNone/>
            </a:pPr>
            <a:endParaRPr lang="he-IL" dirty="0" smtClean="0">
              <a:solidFill>
                <a:srgbClr val="0000FF"/>
              </a:solidFill>
            </a:endParaRPr>
          </a:p>
          <a:p>
            <a:pPr marL="392113" lvl="1" indent="0" eaLnBrk="1" hangingPunct="1">
              <a:buNone/>
            </a:pPr>
            <a:endParaRPr lang="he-IL" dirty="0" smtClean="0">
              <a:solidFill>
                <a:srgbClr val="0000FF"/>
              </a:solidFill>
            </a:endParaRPr>
          </a:p>
          <a:p>
            <a:pPr marL="392113" lvl="1" indent="0" eaLnBrk="1" hangingPunct="1">
              <a:buNone/>
            </a:pPr>
            <a:r>
              <a:rPr lang="he-IL" dirty="0" smtClean="0">
                <a:solidFill>
                  <a:srgbClr val="0000FF"/>
                </a:solidFill>
              </a:rPr>
              <a:t>אין </a:t>
            </a:r>
            <a:r>
              <a:rPr lang="he-IL" dirty="0" smtClean="0">
                <a:solidFill>
                  <a:srgbClr val="0000FF"/>
                </a:solidFill>
              </a:rPr>
              <a:t>ברשימה הנל</a:t>
            </a:r>
            <a:r>
              <a:rPr lang="he-IL" dirty="0" smtClean="0">
                <a:solidFill>
                  <a:srgbClr val="0000FF"/>
                </a:solidFill>
              </a:rPr>
              <a:t> </a:t>
            </a:r>
            <a:r>
              <a:rPr lang="he-IL" dirty="0" smtClean="0">
                <a:solidFill>
                  <a:srgbClr val="0000FF"/>
                </a:solidFill>
              </a:rPr>
              <a:t>פתרון מלא </a:t>
            </a:r>
            <a:r>
              <a:rPr lang="he-IL" dirty="0" smtClean="0">
                <a:solidFill>
                  <a:srgbClr val="0000FF"/>
                </a:solidFill>
              </a:rPr>
              <a:t>לניהול גרסאות, גיבוי, שיתוף, </a:t>
            </a:r>
            <a:r>
              <a:rPr lang="he-IL" dirty="0" smtClean="0">
                <a:solidFill>
                  <a:srgbClr val="0000FF"/>
                </a:solidFill>
              </a:rPr>
              <a:t>והפצה של פרוייקט שלם</a:t>
            </a:r>
          </a:p>
          <a:p>
            <a:pPr lvl="1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endParaRPr lang="he-IL" dirty="0" smtClean="0">
              <a:solidFill>
                <a:srgbClr val="0000FF"/>
              </a:solidFill>
            </a:endParaRP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010650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09850"/>
            <a:ext cx="60864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1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" y="457200"/>
            <a:ext cx="9117946" cy="2162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19375"/>
            <a:ext cx="5648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4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" y="378878"/>
            <a:ext cx="8731353" cy="20097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16778" y="774165"/>
            <a:ext cx="2607578" cy="3688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88653"/>
            <a:ext cx="371475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344499"/>
            <a:ext cx="2019300" cy="22098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105400" y="4012762"/>
            <a:ext cx="2607578" cy="3688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7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4525962"/>
          </a:xfrm>
        </p:spPr>
        <p:txBody>
          <a:bodyPr/>
          <a:lstStyle/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Branch</a:t>
            </a:r>
          </a:p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checkout</a:t>
            </a:r>
          </a:p>
          <a:p>
            <a:pPr algn="l" rtl="0"/>
            <a:endParaRPr lang="en-US" sz="6000" dirty="0"/>
          </a:p>
          <a:p>
            <a:pPr algn="l" rtl="0"/>
            <a:endParaRPr lang="en-US" sz="6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הדגמת הפקודות 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5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" y="457200"/>
            <a:ext cx="9041746" cy="196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466975"/>
            <a:ext cx="908685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962400"/>
            <a:ext cx="2971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8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9" y="378878"/>
            <a:ext cx="9068499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14600"/>
            <a:ext cx="4343400" cy="2881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147" y="3821388"/>
            <a:ext cx="431006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77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" y="378878"/>
            <a:ext cx="5514975" cy="177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32" y="2286000"/>
            <a:ext cx="67581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51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4525962"/>
          </a:xfrm>
        </p:spPr>
        <p:txBody>
          <a:bodyPr/>
          <a:lstStyle/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Merge</a:t>
            </a:r>
          </a:p>
          <a:p>
            <a:pPr algn="l" rtl="0"/>
            <a:r>
              <a:rPr lang="en-US" sz="6000" dirty="0" smtClean="0">
                <a:solidFill>
                  <a:srgbClr val="00B050"/>
                </a:solidFill>
              </a:rPr>
              <a:t>Branch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00000"/>
                </a:solidFill>
              </a:rPr>
              <a:t>–d</a:t>
            </a:r>
            <a:r>
              <a:rPr lang="en-US" sz="6000" dirty="0" smtClean="0"/>
              <a:t>   (delete)</a:t>
            </a:r>
          </a:p>
          <a:p>
            <a:pPr algn="l" rtl="0"/>
            <a:endParaRPr lang="en-US" sz="6000" dirty="0" smtClean="0"/>
          </a:p>
          <a:p>
            <a:pPr algn="l" rtl="0"/>
            <a:endParaRPr lang="en-US" sz="6000" dirty="0"/>
          </a:p>
          <a:p>
            <a:pPr algn="l" rtl="0"/>
            <a:endParaRPr lang="en-US" sz="6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הדגמת הפקודות 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2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" y="414531"/>
            <a:ext cx="9117946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14600"/>
            <a:ext cx="3876675" cy="2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3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878"/>
            <a:ext cx="9146241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88653"/>
            <a:ext cx="5012365" cy="2869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804" y="3276600"/>
            <a:ext cx="3309938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8400" y="3810000"/>
            <a:ext cx="2538462" cy="2638891"/>
          </a:xfrm>
        </p:spPr>
        <p:txBody>
          <a:bodyPr/>
          <a:lstStyle/>
          <a:p>
            <a:pPr marL="109537" indent="0">
              <a:buNone/>
            </a:pPr>
            <a:r>
              <a:rPr lang="he-IL" dirty="0" smtClean="0"/>
              <a:t>ניהול גרסאות של כל קובץ בנפרד לא נותן מענה לניהול גרסאות ברמת פרוייקט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עבור גרסה 3 של הפרוייקט, איזה גרסה צריך מכל אחד </a:t>
            </a:r>
            <a:r>
              <a:rPr lang="he-IL" dirty="0" smtClean="0"/>
              <a:t>מהקבצים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2209800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57450" y="2600552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78185" y="3234544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17818" y="3725502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4056899"/>
            <a:ext cx="2117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גרסה 3 של הפרוייקט צריכה להכיל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 גירסה שניה של </a:t>
            </a:r>
            <a:r>
              <a:rPr lang="en-US" dirty="0" smtClean="0"/>
              <a:t>A</a:t>
            </a:r>
            <a:r>
              <a:rPr lang="he-I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ראשונה של </a:t>
            </a:r>
            <a:r>
              <a:rPr lang="en-US" dirty="0" smtClean="0"/>
              <a:t>B</a:t>
            </a: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 ושלישית של 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5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4894"/>
            <a:ext cx="5638729" cy="21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" y="378878"/>
            <a:ext cx="9099215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10806"/>
            <a:ext cx="4681537" cy="16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80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" y="378878"/>
            <a:ext cx="9117946" cy="1885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4829175" cy="24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5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066800"/>
            <a:ext cx="8229600" cy="4525962"/>
          </a:xfrm>
        </p:spPr>
        <p:txBody>
          <a:bodyPr/>
          <a:lstStyle/>
          <a:p>
            <a:pPr marL="109537" indent="0" algn="l" rtl="0">
              <a:buNone/>
            </a:pPr>
            <a:endParaRPr lang="en-US" sz="6000" dirty="0"/>
          </a:p>
          <a:p>
            <a:pPr algn="l" rtl="0"/>
            <a:endParaRPr lang="en-US" sz="6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9600" y="2758281"/>
            <a:ext cx="8229600" cy="1143000"/>
          </a:xfrm>
        </p:spPr>
        <p:txBody>
          <a:bodyPr/>
          <a:lstStyle/>
          <a:p>
            <a:pPr algn="ctr"/>
            <a:r>
              <a:rPr lang="he-IL" dirty="0" smtClean="0"/>
              <a:t>דוגמא נוספת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תרחיש </a:t>
            </a:r>
            <a:r>
              <a:rPr lang="en-US" dirty="0" smtClean="0"/>
              <a:t>:</a:t>
            </a:r>
            <a:r>
              <a:rPr lang="he-IL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, me and my partner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תרחיש </a:t>
            </a:r>
            <a:r>
              <a:rPr lang="en-US" dirty="0" smtClean="0"/>
              <a:t>:</a:t>
            </a:r>
            <a:r>
              <a:rPr lang="he-IL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, me and my partner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53200" y="160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510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clone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1" idx="1"/>
          </p:cNvCxnSpPr>
          <p:nvPr/>
        </p:nvCxnSpPr>
        <p:spPr>
          <a:xfrm flipH="1" flipV="1">
            <a:off x="4876800" y="1722438"/>
            <a:ext cx="1676400" cy="6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098473" y="5301734"/>
            <a:ext cx="1676400" cy="6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תרחיש </a:t>
            </a:r>
            <a:r>
              <a:rPr lang="en-US" dirty="0" smtClean="0"/>
              <a:t>:</a:t>
            </a:r>
            <a:r>
              <a:rPr lang="he-IL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, me and my partner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53200" y="160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510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  x2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055591" y="1784866"/>
            <a:ext cx="789421" cy="1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450301" y="5516562"/>
            <a:ext cx="1103025" cy="13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תרחיש </a:t>
            </a:r>
            <a:r>
              <a:rPr lang="en-US" dirty="0" smtClean="0"/>
              <a:t>:</a:t>
            </a:r>
            <a:r>
              <a:rPr lang="he-IL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, me and my partner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53200" y="160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715000" y="1912836"/>
            <a:ext cx="1130013" cy="128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תרחיש </a:t>
            </a:r>
            <a:r>
              <a:rPr lang="en-US" dirty="0" smtClean="0"/>
              <a:t>:</a:t>
            </a:r>
            <a:r>
              <a:rPr lang="he-IL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, me and my partner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27091" y="514723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Git</a:t>
            </a:r>
            <a:r>
              <a:rPr lang="en-US" sz="2000" b="1" dirty="0" smtClean="0"/>
              <a:t> push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34382" y="3657600"/>
            <a:ext cx="99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268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תרחיש </a:t>
            </a:r>
            <a:r>
              <a:rPr lang="en-US" dirty="0" smtClean="0"/>
              <a:t>:</a:t>
            </a:r>
            <a:r>
              <a:rPr lang="he-IL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, me and my partner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24384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he-IL" dirty="0" smtClean="0"/>
              <a:t> לא יודע איך לבצע את הפקודה </a:t>
            </a:r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אם יבצע את השינוי הוא ידרוס את השינויים שלי.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098473" y="3238500"/>
            <a:ext cx="3810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60473" y="3238500"/>
            <a:ext cx="3810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17473" y="3314700"/>
            <a:ext cx="3810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79473" y="3314700"/>
            <a:ext cx="3810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8194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9" idx="0"/>
          </p:cNvCxnSpPr>
          <p:nvPr/>
        </p:nvCxnSpPr>
        <p:spPr>
          <a:xfrm>
            <a:off x="5295900" y="3200400"/>
            <a:ext cx="0" cy="2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7218" y="4358913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24" idx="0"/>
          </p:cNvCxnSpPr>
          <p:nvPr/>
        </p:nvCxnSpPr>
        <p:spPr>
          <a:xfrm flipH="1">
            <a:off x="6055591" y="4739913"/>
            <a:ext cx="6927" cy="47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4623" y="201100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  <a:endCxn id="27" idx="4"/>
          </p:cNvCxnSpPr>
          <p:nvPr/>
        </p:nvCxnSpPr>
        <p:spPr>
          <a:xfrm flipV="1">
            <a:off x="5269923" y="1805421"/>
            <a:ext cx="19050" cy="2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02673" y="-18472"/>
            <a:ext cx="8229600" cy="1143000"/>
          </a:xfrm>
        </p:spPr>
        <p:txBody>
          <a:bodyPr>
            <a:normAutofit/>
          </a:bodyPr>
          <a:lstStyle/>
          <a:p>
            <a:r>
              <a:rPr lang="he-IL" dirty="0" smtClean="0"/>
              <a:t>הבעיה נוצרה כי </a:t>
            </a:r>
            <a:r>
              <a:rPr lang="he-IL" dirty="0" smtClean="0"/>
              <a:t>עבדנו </a:t>
            </a:r>
            <a:r>
              <a:rPr lang="he-IL" dirty="0" smtClean="0"/>
              <a:t>על אותו ענף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43964" y="1739837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אם השותף היה עובד על ענף משלו, לא היתה בעיה.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15389" y="4978697"/>
            <a:ext cx="228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כפתרון, נעביר בדיעבד את השינויים של השותף  לענף אחר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3200" y="1571625"/>
            <a:ext cx="2538462" cy="2638891"/>
          </a:xfrm>
        </p:spPr>
        <p:txBody>
          <a:bodyPr/>
          <a:lstStyle/>
          <a:p>
            <a:pPr marL="109537" indent="0">
              <a:buNone/>
            </a:pPr>
            <a:r>
              <a:rPr lang="he-IL" dirty="0" smtClean="0"/>
              <a:t>בכל פעם שנשמור גרסה של </a:t>
            </a:r>
            <a:r>
              <a:rPr lang="he-IL" b="1" dirty="0" smtClean="0"/>
              <a:t>הפרוייקט</a:t>
            </a:r>
            <a:r>
              <a:rPr lang="he-IL" dirty="0" smtClean="0"/>
              <a:t>, נשייך את הגירסה הנוכחית של כל </a:t>
            </a:r>
            <a:r>
              <a:rPr lang="he-IL" b="1" dirty="0" smtClean="0"/>
              <a:t>הקבצים</a:t>
            </a:r>
            <a:r>
              <a:rPr lang="he-IL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ניהול גירסאות - </a:t>
            </a:r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3076" name="Picture 4" descr="Git stores data as snapshots of the project over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949730" cy="22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46400" y="5334000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he-IL" dirty="0" smtClean="0"/>
              <a:t>מאפשר – גיבוי </a:t>
            </a:r>
            <a:r>
              <a:rPr lang="he-IL" dirty="0" smtClean="0"/>
              <a:t>ושיחזור, </a:t>
            </a:r>
            <a:r>
              <a:rPr lang="he-IL" dirty="0" smtClean="0"/>
              <a:t>מעבר קל בין </a:t>
            </a:r>
            <a:r>
              <a:rPr lang="he-IL" dirty="0" smtClean="0"/>
              <a:t>גירסאות</a:t>
            </a:r>
            <a:endParaRPr lang="he-IL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2209800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57450" y="2600552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78185" y="3234544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17818" y="3725502"/>
            <a:ext cx="533400" cy="200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4056899"/>
            <a:ext cx="2117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גרסה 3 של הפרוייקט </a:t>
            </a:r>
            <a:r>
              <a:rPr lang="he-IL" b="1" dirty="0" smtClean="0"/>
              <a:t>כוללת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 גירסה שניה של </a:t>
            </a:r>
            <a:r>
              <a:rPr lang="en-US" dirty="0" smtClean="0"/>
              <a:t>A</a:t>
            </a:r>
            <a:r>
              <a:rPr lang="he-I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ראשונה של </a:t>
            </a:r>
            <a:r>
              <a:rPr lang="en-US" dirty="0" smtClean="0"/>
              <a:t>B</a:t>
            </a: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 ושלישית של 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8194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9" idx="0"/>
          </p:cNvCxnSpPr>
          <p:nvPr/>
        </p:nvCxnSpPr>
        <p:spPr>
          <a:xfrm>
            <a:off x="5295900" y="3200400"/>
            <a:ext cx="0" cy="2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7218" y="4358913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24" idx="0"/>
          </p:cNvCxnSpPr>
          <p:nvPr/>
        </p:nvCxnSpPr>
        <p:spPr>
          <a:xfrm flipH="1">
            <a:off x="6055591" y="4739913"/>
            <a:ext cx="6927" cy="47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02673" y="-1847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1.ניצור </a:t>
            </a:r>
            <a:r>
              <a:rPr lang="he-IL" dirty="0" smtClean="0"/>
              <a:t>ענף נוסף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9527" y="5898426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24" idx="4"/>
          </p:cNvCxnSpPr>
          <p:nvPr/>
        </p:nvCxnSpPr>
        <p:spPr>
          <a:xfrm flipH="1" flipV="1">
            <a:off x="6055591" y="5516562"/>
            <a:ext cx="6927" cy="38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74623" y="201100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0"/>
            <a:endCxn id="45" idx="4"/>
          </p:cNvCxnSpPr>
          <p:nvPr/>
        </p:nvCxnSpPr>
        <p:spPr>
          <a:xfrm flipV="1">
            <a:off x="5269923" y="1805421"/>
            <a:ext cx="19050" cy="2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81800" y="5105400"/>
            <a:ext cx="762000" cy="79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435891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8194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9" idx="0"/>
          </p:cNvCxnSpPr>
          <p:nvPr/>
        </p:nvCxnSpPr>
        <p:spPr>
          <a:xfrm>
            <a:off x="5295900" y="3200400"/>
            <a:ext cx="0" cy="2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27758" y="4361654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8" idx="0"/>
          </p:cNvCxnSpPr>
          <p:nvPr/>
        </p:nvCxnSpPr>
        <p:spPr>
          <a:xfrm>
            <a:off x="4523058" y="4742654"/>
            <a:ext cx="3915" cy="4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152400" y="278030"/>
            <a:ext cx="87630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smtClean="0"/>
              <a:t>2. נזיז </a:t>
            </a:r>
            <a:r>
              <a:rPr lang="he-IL" dirty="0" smtClean="0"/>
              <a:t>את </a:t>
            </a:r>
            <a:r>
              <a:rPr lang="en-US" dirty="0" smtClean="0"/>
              <a:t>master</a:t>
            </a:r>
            <a:r>
              <a:rPr lang="he-IL" dirty="0" smtClean="0"/>
              <a:t> "</a:t>
            </a:r>
            <a:r>
              <a:rPr lang="he-IL" dirty="0" smtClean="0"/>
              <a:t>2</a:t>
            </a:r>
            <a:r>
              <a:rPr lang="en-US" dirty="0" smtClean="0"/>
              <a:t> </a:t>
            </a:r>
            <a:r>
              <a:rPr lang="he-IL" dirty="0" smtClean="0"/>
              <a:t>צעדים  </a:t>
            </a:r>
            <a:r>
              <a:rPr lang="he-IL" dirty="0" smtClean="0"/>
              <a:t>אחורה</a:t>
            </a:r>
            <a:r>
              <a:rPr lang="he-IL" dirty="0" smtClean="0"/>
              <a:t>"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he-IL" dirty="0" smtClean="0"/>
              <a:t>למקום האחרון </a:t>
            </a:r>
            <a:r>
              <a:rPr lang="he-IL" dirty="0" smtClean="0"/>
              <a:t>בו </a:t>
            </a:r>
            <a:r>
              <a:rPr lang="he-IL" dirty="0" smtClean="0"/>
              <a:t>היינו מסונכרנים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9527" y="5898426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24" idx="4"/>
          </p:cNvCxnSpPr>
          <p:nvPr/>
        </p:nvCxnSpPr>
        <p:spPr>
          <a:xfrm flipH="1" flipV="1">
            <a:off x="6055591" y="5516562"/>
            <a:ext cx="6927" cy="38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21304" y="514723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reset </a:t>
            </a:r>
            <a:r>
              <a:rPr lang="en-US" dirty="0"/>
              <a:t>master~2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1400" y="30480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 smtClean="0">
                <a:solidFill>
                  <a:schemeClr val="accent2"/>
                </a:solidFill>
              </a:rPr>
              <a:t>פקודה חדשה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>
            <a:stCxn id="21" idx="2"/>
            <a:endCxn id="3" idx="0"/>
          </p:cNvCxnSpPr>
          <p:nvPr/>
        </p:nvCxnSpPr>
        <p:spPr>
          <a:xfrm flipH="1">
            <a:off x="7765821" y="4002107"/>
            <a:ext cx="235179" cy="11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74623" y="201100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0"/>
            <a:endCxn id="45" idx="4"/>
          </p:cNvCxnSpPr>
          <p:nvPr/>
        </p:nvCxnSpPr>
        <p:spPr>
          <a:xfrm flipV="1">
            <a:off x="5269923" y="1805421"/>
            <a:ext cx="19050" cy="2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1"/>
          </p:cNvCxnSpPr>
          <p:nvPr/>
        </p:nvCxnSpPr>
        <p:spPr>
          <a:xfrm flipH="1" flipV="1">
            <a:off x="5105401" y="4495800"/>
            <a:ext cx="1615903" cy="8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8194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9" idx="0"/>
          </p:cNvCxnSpPr>
          <p:nvPr/>
        </p:nvCxnSpPr>
        <p:spPr>
          <a:xfrm>
            <a:off x="5295900" y="3200400"/>
            <a:ext cx="0" cy="2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3833379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40" idx="6"/>
          </p:cNvCxnSpPr>
          <p:nvPr/>
        </p:nvCxnSpPr>
        <p:spPr>
          <a:xfrm flipH="1">
            <a:off x="5378483" y="4214379"/>
            <a:ext cx="603217" cy="29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85800" y="27803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smtClean="0"/>
              <a:t>3.נמשוך </a:t>
            </a:r>
            <a:r>
              <a:rPr lang="he-IL" dirty="0" smtClean="0"/>
              <a:t>עדכונים מ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9527" y="5898426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24" idx="4"/>
          </p:cNvCxnSpPr>
          <p:nvPr/>
        </p:nvCxnSpPr>
        <p:spPr>
          <a:xfrm flipH="1" flipV="1">
            <a:off x="6055591" y="5516562"/>
            <a:ext cx="6927" cy="38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266597" y="5147230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rot="19185233">
            <a:off x="4573105" y="4937262"/>
            <a:ext cx="678690" cy="127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8211113">
            <a:off x="5082787" y="4474582"/>
            <a:ext cx="381000" cy="3938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74623" y="201100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0"/>
            <a:endCxn id="47" idx="4"/>
          </p:cNvCxnSpPr>
          <p:nvPr/>
        </p:nvCxnSpPr>
        <p:spPr>
          <a:xfrm flipV="1">
            <a:off x="5269923" y="1805421"/>
            <a:ext cx="19050" cy="2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640442" y="4688175"/>
            <a:ext cx="2354837" cy="59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3429000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05200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435783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4400" y="3511983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8194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29" idx="0"/>
          </p:cNvCxnSpPr>
          <p:nvPr/>
        </p:nvCxnSpPr>
        <p:spPr>
          <a:xfrm>
            <a:off x="5295900" y="3200400"/>
            <a:ext cx="0" cy="2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81046" y="449628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873129" y="4877280"/>
            <a:ext cx="603217" cy="29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85800" y="27803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4. נמזג</a:t>
            </a:r>
            <a:r>
              <a:rPr lang="en-US" dirty="0" smtClean="0"/>
              <a:t> </a:t>
            </a:r>
            <a:r>
              <a:rPr lang="he-IL" dirty="0" smtClean="0"/>
              <a:t>בין גרסאות הקוד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43835" y="587317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829899" y="5491306"/>
            <a:ext cx="6927" cy="38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971646" y="51472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rot="19185233">
            <a:off x="4573105" y="4937262"/>
            <a:ext cx="678690" cy="127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8211113">
            <a:off x="5082787" y="4474582"/>
            <a:ext cx="381000" cy="3938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27091" y="518650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52528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263455">
            <a:off x="5398382" y="4972505"/>
            <a:ext cx="1317197" cy="78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38"/>
          <p:cNvSpPr txBox="1">
            <a:spLocks/>
          </p:cNvSpPr>
          <p:nvPr/>
        </p:nvSpPr>
        <p:spPr>
          <a:xfrm>
            <a:off x="-2199409" y="5516562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Arial" charset="0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9pPr>
            <a:extLst/>
          </a:lstStyle>
          <a:p>
            <a:pPr algn="r"/>
            <a:r>
              <a:rPr lang="he-IL" dirty="0" smtClean="0"/>
              <a:t>ולמחוק את </a:t>
            </a:r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774623" y="201100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0"/>
            <a:endCxn id="51" idx="4"/>
          </p:cNvCxnSpPr>
          <p:nvPr/>
        </p:nvCxnSpPr>
        <p:spPr>
          <a:xfrm flipV="1">
            <a:off x="5269923" y="1805421"/>
            <a:ext cx="19050" cy="2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81046" y="449628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873129" y="4877280"/>
            <a:ext cx="603217" cy="29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728377" y="6556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5.</a:t>
            </a:r>
            <a:r>
              <a:rPr lang="he-IL" dirty="0" smtClean="0"/>
              <a:t> השותף יכול לעדכן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25533" y="5147230"/>
            <a:ext cx="684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rot="19185233">
            <a:off x="4573105" y="4937262"/>
            <a:ext cx="678690" cy="127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8211113">
            <a:off x="5082787" y="4474582"/>
            <a:ext cx="381000" cy="3938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27091" y="518650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52528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263455">
            <a:off x="5398382" y="4972505"/>
            <a:ext cx="1317197" cy="78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43200" y="3351916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05200" y="3351916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67200" y="3351916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24200" y="3428116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6200" y="3428116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33818" y="335191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95818" y="335191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52818" y="342811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14818" y="342811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911773" y="2636434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flipH="1">
            <a:off x="6803856" y="3017434"/>
            <a:ext cx="603217" cy="29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9185233">
            <a:off x="4503832" y="3077416"/>
            <a:ext cx="678690" cy="127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18211113">
            <a:off x="5013514" y="2614736"/>
            <a:ext cx="381000" cy="3938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57818" y="3326660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83255" y="342811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263455">
            <a:off x="5329109" y="3112659"/>
            <a:ext cx="1317197" cy="78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098473" y="1500621"/>
            <a:ext cx="3810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17473" y="1576821"/>
            <a:ext cx="381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74623" y="201100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0"/>
            <a:endCxn id="66" idx="4"/>
          </p:cNvCxnSpPr>
          <p:nvPr/>
        </p:nvCxnSpPr>
        <p:spPr>
          <a:xfrm flipV="1">
            <a:off x="5269923" y="1805421"/>
            <a:ext cx="19050" cy="2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7772400" y="3810000"/>
            <a:ext cx="695535" cy="13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286000" cy="4525962"/>
          </a:xfrm>
        </p:spPr>
        <p:txBody>
          <a:bodyPr/>
          <a:lstStyle/>
          <a:p>
            <a:pPr algn="l" rtl="0"/>
            <a:r>
              <a:rPr lang="en-US" dirty="0" smtClean="0"/>
              <a:t>My PC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Partner PC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12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74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36473" y="5211762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3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5473" y="5287962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3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5091" y="5211762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2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4091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81046" y="449628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873129" y="4877280"/>
            <a:ext cx="603217" cy="29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728377" y="65566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6. ואני יכול להתעדכן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04712" y="1521714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rot="19185233">
            <a:off x="4573105" y="4937262"/>
            <a:ext cx="678690" cy="127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8211113">
            <a:off x="5082787" y="4474582"/>
            <a:ext cx="381000" cy="3938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27091" y="518650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52528" y="5287962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263455">
            <a:off x="5398382" y="4972505"/>
            <a:ext cx="1317197" cy="78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43200" y="3351916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05200" y="3351916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67200" y="3351916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24200" y="3428116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6200" y="3428116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33818" y="335191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95818" y="335191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52818" y="342811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14818" y="342811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911773" y="2636434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 flipH="1">
            <a:off x="6803856" y="3017434"/>
            <a:ext cx="603217" cy="29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9185233">
            <a:off x="4503832" y="3077416"/>
            <a:ext cx="678690" cy="127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18211113">
            <a:off x="5013514" y="2614736"/>
            <a:ext cx="381000" cy="3938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57818" y="3326660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83255" y="342811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263455">
            <a:off x="5329109" y="3112659"/>
            <a:ext cx="1317197" cy="78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12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74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36473" y="1493838"/>
            <a:ext cx="3810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93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55473" y="1570038"/>
            <a:ext cx="381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7834746" y="1695201"/>
            <a:ext cx="569966" cy="1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117242" y="158977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79242" y="1589776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736242" y="166597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98242" y="166597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995197" y="874294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 flipH="1">
            <a:off x="6887280" y="1255294"/>
            <a:ext cx="603217" cy="29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9185233">
            <a:off x="4587256" y="1315276"/>
            <a:ext cx="678690" cy="127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8211113">
            <a:off x="5096938" y="852596"/>
            <a:ext cx="381000" cy="3938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641242" y="1564520"/>
            <a:ext cx="3810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6679" y="1665976"/>
            <a:ext cx="3810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263455">
            <a:off x="5412533" y="1350519"/>
            <a:ext cx="1317197" cy="78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עבודה על ענף "פרטי"  </a:t>
            </a:r>
            <a:endParaRPr lang="en-US" dirty="0" smtClean="0"/>
          </a:p>
          <a:p>
            <a:pPr lvl="1"/>
            <a:r>
              <a:rPr lang="he-IL" dirty="0" smtClean="0"/>
              <a:t> </a:t>
            </a:r>
            <a:r>
              <a:rPr lang="he-IL" dirty="0" smtClean="0"/>
              <a:t>אין בעיה לעשות </a:t>
            </a:r>
            <a:r>
              <a:rPr lang="en-US" dirty="0" smtClean="0"/>
              <a:t>push</a:t>
            </a:r>
            <a:r>
              <a:rPr lang="he-IL" dirty="0" smtClean="0"/>
              <a:t> על</a:t>
            </a:r>
            <a:r>
              <a:rPr lang="en-US" dirty="0" smtClean="0"/>
              <a:t> </a:t>
            </a:r>
            <a:r>
              <a:rPr lang="he-IL" dirty="0" smtClean="0"/>
              <a:t>שינויים  בענף שרק אתם עובדים עליו.</a:t>
            </a:r>
          </a:p>
          <a:p>
            <a:r>
              <a:rPr lang="he-IL" dirty="0" smtClean="0"/>
              <a:t>כדאי </a:t>
            </a:r>
            <a:r>
              <a:rPr lang="he-IL" dirty="0" smtClean="0"/>
              <a:t>לא לפתוח פער גדול </a:t>
            </a:r>
            <a:r>
              <a:rPr lang="he-IL" dirty="0" smtClean="0"/>
              <a:t>מידיי</a:t>
            </a:r>
            <a:endParaRPr lang="en-US" dirty="0" smtClean="0"/>
          </a:p>
          <a:p>
            <a:pPr lvl="1"/>
            <a:r>
              <a:rPr lang="he-IL" dirty="0" smtClean="0"/>
              <a:t>כשיש </a:t>
            </a:r>
            <a:r>
              <a:rPr lang="he-IL" dirty="0" smtClean="0"/>
              <a:t>גרסה יציבה ובדוקה </a:t>
            </a:r>
            <a:endParaRPr lang="en-US" dirty="0" smtClean="0"/>
          </a:p>
          <a:p>
            <a:pPr lvl="2"/>
            <a:r>
              <a:rPr lang="he-IL" dirty="0" smtClean="0"/>
              <a:t>משכו</a:t>
            </a:r>
            <a:r>
              <a:rPr lang="he-IL" dirty="0" smtClean="0"/>
              <a:t> שינויים</a:t>
            </a:r>
          </a:p>
          <a:p>
            <a:pPr lvl="2"/>
            <a:r>
              <a:rPr lang="he-IL" dirty="0" smtClean="0"/>
              <a:t>מזגו</a:t>
            </a:r>
          </a:p>
          <a:p>
            <a:pPr lvl="2"/>
            <a:r>
              <a:rPr lang="he-IL" dirty="0" smtClean="0"/>
              <a:t>דחפו  </a:t>
            </a:r>
          </a:p>
          <a:p>
            <a:r>
              <a:rPr lang="he-IL" dirty="0" smtClean="0"/>
              <a:t>כדאי </a:t>
            </a:r>
            <a:r>
              <a:rPr lang="he-IL" dirty="0" smtClean="0"/>
              <a:t>למשוך שינויים בתדירות </a:t>
            </a:r>
            <a:r>
              <a:rPr lang="he-IL" dirty="0" smtClean="0"/>
              <a:t>גבהה</a:t>
            </a:r>
          </a:p>
          <a:p>
            <a:pPr lvl="1"/>
            <a:r>
              <a:rPr lang="he-IL" dirty="0" smtClean="0"/>
              <a:t>צורך </a:t>
            </a:r>
            <a:r>
              <a:rPr lang="he-IL" dirty="0" smtClean="0"/>
              <a:t>במיזוג </a:t>
            </a:r>
            <a:r>
              <a:rPr lang="he-IL" dirty="0" smtClean="0"/>
              <a:t>יתגלה בשלב </a:t>
            </a:r>
            <a:r>
              <a:rPr lang="he-IL" dirty="0" smtClean="0"/>
              <a:t>מוקדם ככל האפשר </a:t>
            </a:r>
            <a:endParaRPr lang="he-IL" dirty="0" smtClean="0"/>
          </a:p>
          <a:p>
            <a:pPr lvl="1"/>
            <a:r>
              <a:rPr lang="he-IL" dirty="0" smtClean="0"/>
              <a:t>המיזוג </a:t>
            </a:r>
            <a:r>
              <a:rPr lang="he-IL" dirty="0" smtClean="0"/>
              <a:t>יהיה פשוט </a:t>
            </a:r>
            <a:r>
              <a:rPr lang="he-IL" dirty="0" smtClean="0"/>
              <a:t>יותר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איך להימנע?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02060"/>
                </a:solidFill>
              </a:rPr>
              <a:t>מוטיבציה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ניהול גרסאות – </a:t>
            </a:r>
            <a:r>
              <a:rPr lang="en-US" dirty="0" smtClean="0">
                <a:solidFill>
                  <a:srgbClr val="002060"/>
                </a:solidFill>
              </a:rPr>
              <a:t>snapshots</a:t>
            </a:r>
            <a:endParaRPr lang="he-IL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עותק מקומי / מרוחק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עקרונות עבודה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מוסגי יסוד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עץ גרסאות - דוגמא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התקנה, נסו </a:t>
            </a:r>
            <a:r>
              <a:rPr lang="he-IL" dirty="0" smtClean="0">
                <a:solidFill>
                  <a:srgbClr val="002060"/>
                </a:solidFill>
              </a:rPr>
              <a:t>זאת בעצמכם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github</a:t>
            </a:r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ההרצאה</a:t>
            </a:r>
          </a:p>
        </p:txBody>
      </p:sp>
    </p:spTree>
    <p:extLst>
      <p:ext uri="{BB962C8B-B14F-4D97-AF65-F5344CB8AC3E}">
        <p14:creationId xmlns:p14="http://schemas.microsoft.com/office/powerpoint/2010/main" val="3182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652462"/>
          </a:xfrm>
        </p:spPr>
        <p:txBody>
          <a:bodyPr/>
          <a:lstStyle/>
          <a:p>
            <a:r>
              <a:rPr lang="he-IL" dirty="0" smtClean="0"/>
              <a:t>שרת </a:t>
            </a:r>
            <a:r>
              <a:rPr lang="he-IL" b="1" dirty="0" smtClean="0">
                <a:solidFill>
                  <a:srgbClr val="FF0000"/>
                </a:solidFill>
              </a:rPr>
              <a:t>מרכזי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he-IL" b="1" dirty="0" smtClean="0">
                <a:solidFill>
                  <a:srgbClr val="FF0000"/>
                </a:solidFill>
              </a:rPr>
              <a:t> מרוחק</a:t>
            </a:r>
            <a:r>
              <a:rPr lang="he-IL" dirty="0" smtClean="0"/>
              <a:t> לשמירה </a:t>
            </a:r>
            <a:r>
              <a:rPr lang="he-IL" b="1" u="sng" dirty="0" smtClean="0"/>
              <a:t>ושיתוף</a:t>
            </a:r>
            <a:r>
              <a:rPr lang="he-IL" dirty="0" smtClean="0"/>
              <a:t> </a:t>
            </a:r>
            <a:r>
              <a:rPr lang="en-US" dirty="0" smtClean="0"/>
              <a:t>repositories</a:t>
            </a:r>
            <a:r>
              <a:rPr lang="he-IL" dirty="0" smtClean="0"/>
              <a:t> של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he-IL" dirty="0" smtClean="0"/>
              <a:t>ממשק </a:t>
            </a:r>
            <a:r>
              <a:rPr lang="en-US" dirty="0" smtClean="0"/>
              <a:t>web</a:t>
            </a:r>
            <a:endParaRPr lang="he-IL" dirty="0" smtClean="0"/>
          </a:p>
          <a:p>
            <a:endParaRPr lang="he-IL" dirty="0"/>
          </a:p>
          <a:p>
            <a:r>
              <a:rPr lang="he-IL" dirty="0" smtClean="0"/>
              <a:t>לפני שימוש – ודאו עם המנחה כי ניתן לשתף את הפרוייקט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GitHub</a:t>
            </a:r>
            <a:endParaRPr lang="en-US" sz="8000" dirty="0"/>
          </a:p>
        </p:txBody>
      </p:sp>
      <p:pic>
        <p:nvPicPr>
          <p:cNvPr id="11266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954"/>
            <a:ext cx="21145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2484" y="1295400"/>
            <a:ext cx="8229600" cy="4525962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github.com/join</a:t>
            </a:r>
            <a:endParaRPr lang="he-IL" dirty="0" smtClean="0"/>
          </a:p>
          <a:p>
            <a:pPr algn="l"/>
            <a:endParaRPr lang="he-IL" dirty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רישום ל</a:t>
            </a:r>
            <a:r>
              <a:rPr lang="en-US" dirty="0" err="1" smtClean="0"/>
              <a:t>github</a:t>
            </a:r>
            <a:r>
              <a:rPr lang="he-IL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842" y="1752600"/>
            <a:ext cx="3962242" cy="4181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3400" y="243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השתמשו במייל הטכניוני</a:t>
            </a:r>
          </a:p>
        </p:txBody>
      </p:sp>
    </p:spTree>
    <p:extLst>
      <p:ext uri="{BB962C8B-B14F-4D97-AF65-F5344CB8AC3E}">
        <p14:creationId xmlns:p14="http://schemas.microsoft.com/office/powerpoint/2010/main" val="24958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002060"/>
                </a:solidFill>
              </a:rPr>
              <a:t>מוטיבציה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ניהול גרסאות – </a:t>
            </a:r>
            <a:r>
              <a:rPr lang="en-US" dirty="0" smtClean="0">
                <a:solidFill>
                  <a:srgbClr val="002060"/>
                </a:solidFill>
              </a:rPr>
              <a:t>snapshots</a:t>
            </a:r>
            <a:endParaRPr lang="he-IL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chemeClr val="accent6"/>
                </a:solidFill>
              </a:rPr>
              <a:t>עותק מקומי / מרוחק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עקרונות עבודה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מוסגי יסוד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he-IL" dirty="0" smtClean="0">
                <a:solidFill>
                  <a:srgbClr val="002060"/>
                </a:solidFill>
              </a:rPr>
              <a:t>עץ גרסאות - דוגמא</a:t>
            </a:r>
          </a:p>
          <a:p>
            <a:r>
              <a:rPr lang="he-IL" dirty="0" smtClean="0">
                <a:solidFill>
                  <a:srgbClr val="002060"/>
                </a:solidFill>
              </a:rPr>
              <a:t>התקנה, נסו </a:t>
            </a:r>
            <a:r>
              <a:rPr lang="he-IL" dirty="0" smtClean="0">
                <a:solidFill>
                  <a:srgbClr val="002060"/>
                </a:solidFill>
              </a:rPr>
              <a:t>זאת בעצמכם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github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ההרצאה</a:t>
            </a:r>
          </a:p>
        </p:txBody>
      </p:sp>
    </p:spTree>
    <p:extLst>
      <p:ext uri="{BB962C8B-B14F-4D97-AF65-F5344CB8AC3E}">
        <p14:creationId xmlns:p14="http://schemas.microsoft.com/office/powerpoint/2010/main" val="16158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</a:t>
            </a:r>
            <a:r>
              <a:rPr lang="en-US" dirty="0" smtClean="0"/>
              <a:t>repository </a:t>
            </a:r>
            <a:r>
              <a:rPr lang="he-IL" dirty="0" smtClean="0"/>
              <a:t> </a:t>
            </a:r>
            <a:r>
              <a:rPr lang="he-IL" dirty="0" smtClean="0"/>
              <a:t>חדש</a:t>
            </a:r>
            <a:r>
              <a:rPr lang="en-US" dirty="0">
                <a:solidFill>
                  <a:schemeClr val="accent2"/>
                </a:solidFill>
              </a:rPr>
              <a:t> take </a:t>
            </a:r>
            <a:r>
              <a:rPr lang="en-US" dirty="0" smtClean="0">
                <a:solidFill>
                  <a:schemeClr val="accent2"/>
                </a:solidFill>
              </a:rPr>
              <a:t>I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95400"/>
            <a:ext cx="4029075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3290622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3508156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</a:t>
            </a:r>
            <a:r>
              <a:rPr lang="he-IL" dirty="0" smtClean="0"/>
              <a:t> פתוח לציבור כולם יכולים לראות את הקוד, אבל  לא לשנות אותו (רק באישור שלכם)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</a:t>
            </a:r>
            <a:r>
              <a:rPr lang="he-IL" dirty="0" smtClean="0"/>
              <a:t> אפשרי רק בתשלום או חשבון אקדמי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בדקו אפשרות לחשבון אקדמי</a:t>
            </a:r>
            <a:endParaRPr lang="en-US" dirty="0"/>
          </a:p>
          <a:p>
            <a:r>
              <a:rPr lang="en-US" dirty="0">
                <a:hlinkClick r:id="rId4"/>
              </a:rPr>
              <a:t>https://education.github.com/</a:t>
            </a:r>
            <a:endParaRPr lang="en-US" dirty="0"/>
          </a:p>
          <a:p>
            <a:r>
              <a:rPr lang="en-US" dirty="0"/>
              <a:t>Click request a 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המערכת ממתינה ל </a:t>
            </a:r>
            <a:r>
              <a:rPr lang="en-US" dirty="0" smtClean="0"/>
              <a:t>commit</a:t>
            </a:r>
            <a:r>
              <a:rPr lang="he-IL" dirty="0" smtClean="0"/>
              <a:t> ראשון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5867400" cy="3582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800" y="1600200"/>
            <a:ext cx="17526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המערכת מקצה לינק אליו ניתן כעת לבצע </a:t>
            </a:r>
            <a:r>
              <a:rPr lang="en-US" dirty="0" smtClean="0"/>
              <a:t>commit</a:t>
            </a:r>
            <a:r>
              <a:rPr lang="he-IL" dirty="0" smtClean="0"/>
              <a:t>.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24" idx="3"/>
          </p:cNvCxnSpPr>
          <p:nvPr/>
        </p:nvCxnSpPr>
        <p:spPr>
          <a:xfrm flipH="1" flipV="1">
            <a:off x="3581401" y="1979851"/>
            <a:ext cx="3200399" cy="35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3260090"/>
            <a:ext cx="1752600" cy="23083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יש להשתמש בלינק זה עם הפקודה </a:t>
            </a:r>
            <a:r>
              <a:rPr lang="en-US" dirty="0" smtClean="0">
                <a:solidFill>
                  <a:srgbClr val="FF0000"/>
                </a:solidFill>
              </a:rPr>
              <a:t>remote</a:t>
            </a:r>
            <a:r>
              <a:rPr lang="he-IL" dirty="0" smtClean="0"/>
              <a:t> </a:t>
            </a:r>
          </a:p>
          <a:p>
            <a:r>
              <a:rPr lang="he-IL" dirty="0" smtClean="0"/>
              <a:t>כדי לקשר בין העותק המקומי שלנו לעותק ב </a:t>
            </a:r>
            <a:r>
              <a:rPr lang="en-US" dirty="0" err="1" smtClean="0"/>
              <a:t>github</a:t>
            </a:r>
            <a:endParaRPr lang="he-IL" dirty="0" smtClean="0"/>
          </a:p>
          <a:p>
            <a:endParaRPr lang="en-US" dirty="0"/>
          </a:p>
        </p:txBody>
      </p:sp>
      <p:cxnSp>
        <p:nvCxnSpPr>
          <p:cNvPr id="9" name="Straight Arrow Connector 8"/>
          <p:cNvCxnSpPr>
            <a:endCxn id="21" idx="3"/>
          </p:cNvCxnSpPr>
          <p:nvPr/>
        </p:nvCxnSpPr>
        <p:spPr>
          <a:xfrm flipH="1" flipV="1">
            <a:off x="3352799" y="3143191"/>
            <a:ext cx="3375871" cy="116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5212797"/>
            <a:ext cx="17526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בצעו </a:t>
            </a:r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he-IL" dirty="0" smtClean="0"/>
              <a:t> כדי לבצע "</a:t>
            </a:r>
            <a:r>
              <a:rPr lang="en-US" dirty="0" smtClean="0"/>
              <a:t>commit</a:t>
            </a:r>
            <a:r>
              <a:rPr lang="he-IL" dirty="0" smtClean="0"/>
              <a:t>" ראשון ב</a:t>
            </a:r>
            <a:r>
              <a:rPr lang="en-US" dirty="0" err="1" smtClean="0"/>
              <a:t>github</a:t>
            </a:r>
            <a:endParaRPr lang="he-IL" dirty="0" smtClean="0"/>
          </a:p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19" idx="2"/>
          </p:cNvCxnSpPr>
          <p:nvPr/>
        </p:nvCxnSpPr>
        <p:spPr>
          <a:xfrm flipH="1" flipV="1">
            <a:off x="962025" y="3352799"/>
            <a:ext cx="1362075" cy="185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3850" y="3246438"/>
            <a:ext cx="1276350" cy="1063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548" y="3077528"/>
            <a:ext cx="3028251" cy="1313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28801" y="1902302"/>
            <a:ext cx="1752600" cy="1550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</a:t>
            </a:r>
            <a:r>
              <a:rPr lang="en-US" dirty="0" smtClean="0"/>
              <a:t>repository </a:t>
            </a:r>
            <a:r>
              <a:rPr lang="he-IL" dirty="0" smtClean="0"/>
              <a:t> חדש </a:t>
            </a:r>
            <a:r>
              <a:rPr lang="en-US" dirty="0" smtClean="0">
                <a:solidFill>
                  <a:schemeClr val="accent2"/>
                </a:solidFill>
              </a:rPr>
              <a:t>take II   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95400"/>
            <a:ext cx="4029075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3290622" cy="3762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200400" y="4419600"/>
            <a:ext cx="1905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9200" y="396982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מוסיף קובץ </a:t>
            </a:r>
            <a:r>
              <a:rPr lang="en-US" dirty="0" smtClean="0"/>
              <a:t> readme</a:t>
            </a:r>
            <a:r>
              <a:rPr lang="he-IL" dirty="0" smtClean="0"/>
              <a:t> כגרסה ראשונית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מונע את הצורך ב</a:t>
            </a:r>
            <a:r>
              <a:rPr lang="en-US" dirty="0" smtClean="0"/>
              <a:t>commit </a:t>
            </a:r>
            <a:r>
              <a:rPr lang="he-IL" dirty="0" smtClean="0"/>
              <a:t> הראשון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אחרי שבוצע </a:t>
            </a:r>
            <a:r>
              <a:rPr lang="en-US" dirty="0" smtClean="0"/>
              <a:t>Commit </a:t>
            </a:r>
            <a:r>
              <a:rPr lang="he-IL" dirty="0" smtClean="0"/>
              <a:t> ראשוני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4" y="1295400"/>
            <a:ext cx="7772400" cy="3021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4572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ממשק דפדפן מאפשר ניהול פרוייקט נרחב – דיווח באגים , דפי </a:t>
            </a:r>
            <a:r>
              <a:rPr lang="en-US" dirty="0" smtClean="0"/>
              <a:t>wiki</a:t>
            </a:r>
            <a:r>
              <a:rPr lang="he-IL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39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18878"/>
            <a:ext cx="8229600" cy="1143000"/>
          </a:xfrm>
        </p:spPr>
        <p:txBody>
          <a:bodyPr/>
          <a:lstStyle/>
          <a:p>
            <a:pPr algn="r"/>
            <a:r>
              <a:rPr lang="he-IL" dirty="0" smtClean="0"/>
              <a:t>הוספת קובץ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6" y="1417638"/>
            <a:ext cx="7242654" cy="48722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7200" y="4724400"/>
            <a:ext cx="114300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05000" y="5410200"/>
            <a:ext cx="32766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381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ישירות לענף הראשי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 לענף נפרד </a:t>
            </a:r>
            <a:r>
              <a:rPr lang="he-IL" dirty="0" smtClean="0"/>
              <a:t>ולבקש </a:t>
            </a:r>
            <a:r>
              <a:rPr lang="he-IL" dirty="0" smtClean="0"/>
              <a:t>מיזוג ממנהל הפרוייקט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81" y="1481138"/>
            <a:ext cx="7712837" cy="45259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בקשה למיזוג ענף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696200" y="4724400"/>
            <a:ext cx="990600" cy="685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10200" y="914400"/>
            <a:ext cx="990600" cy="685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אישור בקשות מיזוג –ע"י המנהל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5133975" cy="38175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19400" y="2133600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5486400"/>
            <a:ext cx="1143000" cy="182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0408" y="2793023"/>
            <a:ext cx="3588391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בסיום - מחיקת מצביע הענף שמוזג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8172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hlinkClick r:id="rId2"/>
              </a:rPr>
              <a:t>https://desktop.github.com</a:t>
            </a:r>
            <a:r>
              <a:rPr lang="en-US" dirty="0" smtClean="0">
                <a:hlinkClick r:id="rId2"/>
              </a:rPr>
              <a:t>/</a:t>
            </a:r>
            <a:endParaRPr lang="he-IL" dirty="0" smtClean="0"/>
          </a:p>
          <a:p>
            <a:pPr algn="l"/>
            <a:endParaRPr lang="he-IL" dirty="0"/>
          </a:p>
          <a:p>
            <a:pPr marL="109537" indent="0" algn="l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he-IL" dirty="0" smtClean="0"/>
              <a:t>  אפשרי – אפליקצית </a:t>
            </a:r>
            <a:r>
              <a:rPr lang="en-US" dirty="0" smtClean="0"/>
              <a:t>desktop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09" y="2209800"/>
            <a:ext cx="6804581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התחברות ל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0242" name="Picture 2" descr="https://help.github.com/assets/images/help/desktop/choose-options-w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049884"/>
            <a:ext cx="1912772" cy="230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he Add account button in the Options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02" y="3141168"/>
            <a:ext cx="3543741" cy="16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GitHub and GitHub Enterprise lin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1" y="1828800"/>
            <a:ext cx="47244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sername and password fiel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1" y="4211636"/>
            <a:ext cx="45910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333846" y="9906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4400026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5657" y="5562600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2620" y="2800061"/>
            <a:ext cx="92278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81138"/>
            <a:ext cx="7696200" cy="3929062"/>
          </a:xfrm>
        </p:spPr>
        <p:txBody>
          <a:bodyPr/>
          <a:lstStyle/>
          <a:p>
            <a:r>
              <a:rPr lang="he-IL" dirty="0" smtClean="0"/>
              <a:t>ניהול הגרסאות מתבצע על ספריה </a:t>
            </a:r>
            <a:r>
              <a:rPr lang="he-IL" dirty="0" smtClean="0">
                <a:solidFill>
                  <a:srgbClr val="92D050"/>
                </a:solidFill>
              </a:rPr>
              <a:t>מקומית</a:t>
            </a:r>
            <a:r>
              <a:rPr lang="he-IL" dirty="0" smtClean="0"/>
              <a:t> במחשב שלכם.</a:t>
            </a:r>
          </a:p>
          <a:p>
            <a:r>
              <a:rPr lang="he-IL" dirty="0" smtClean="0"/>
              <a:t>פרסום הקוד בשרת </a:t>
            </a:r>
            <a:r>
              <a:rPr lang="he-IL" dirty="0" smtClean="0">
                <a:solidFill>
                  <a:srgbClr val="C00000"/>
                </a:solidFill>
              </a:rPr>
              <a:t>מרוחק</a:t>
            </a:r>
            <a:r>
              <a:rPr lang="he-IL" dirty="0" smtClean="0"/>
              <a:t> מאפשר למפתחים נוספים לפתח קוד ולהוסיף שינויים ותוספות משלהם</a:t>
            </a:r>
          </a:p>
          <a:p>
            <a:pPr lvl="1"/>
            <a:r>
              <a:rPr lang="he-IL" dirty="0" smtClean="0"/>
              <a:t>דרוש מנגנון סינכרון בין העותק </a:t>
            </a:r>
            <a:r>
              <a:rPr lang="he-IL" dirty="0">
                <a:solidFill>
                  <a:srgbClr val="92D050"/>
                </a:solidFill>
              </a:rPr>
              <a:t>מקומי</a:t>
            </a:r>
            <a:r>
              <a:rPr lang="he-IL" dirty="0" smtClean="0"/>
              <a:t> </a:t>
            </a:r>
            <a:r>
              <a:rPr lang="he-IL" dirty="0" smtClean="0"/>
              <a:t>לעותק </a:t>
            </a:r>
            <a:r>
              <a:rPr lang="he-IL" dirty="0" smtClean="0"/>
              <a:t>ה</a:t>
            </a:r>
            <a:r>
              <a:rPr lang="he-IL" dirty="0" smtClean="0">
                <a:solidFill>
                  <a:srgbClr val="C00000"/>
                </a:solidFill>
              </a:rPr>
              <a:t>מרוחק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Push </a:t>
            </a:r>
            <a:r>
              <a:rPr lang="en-US" dirty="0" smtClean="0">
                <a:solidFill>
                  <a:srgbClr val="C00000"/>
                </a:solidFill>
              </a:rPr>
              <a:t>/pull</a:t>
            </a:r>
            <a:endParaRPr lang="he-IL" dirty="0" smtClean="0">
              <a:solidFill>
                <a:srgbClr val="C00000"/>
              </a:solidFill>
            </a:endParaRPr>
          </a:p>
          <a:p>
            <a:r>
              <a:rPr lang="he-IL" dirty="0" smtClean="0">
                <a:solidFill>
                  <a:srgbClr val="C00000"/>
                </a:solidFill>
              </a:rPr>
              <a:t>עותק מרוחק </a:t>
            </a:r>
            <a:r>
              <a:rPr lang="he-IL" dirty="0" smtClean="0">
                <a:solidFill>
                  <a:srgbClr val="C00000"/>
                </a:solidFill>
              </a:rPr>
              <a:t>מולו מסתנכרנים לא בהכרח "מרכזי" </a:t>
            </a:r>
          </a:p>
          <a:p>
            <a:pPr lvl="1"/>
            <a:r>
              <a:rPr lang="he-IL" dirty="0"/>
              <a:t>למשל העותק יכול להיות על </a:t>
            </a:r>
            <a:r>
              <a:rPr lang="he-IL" dirty="0" smtClean="0"/>
              <a:t>המחשב של </a:t>
            </a:r>
            <a:r>
              <a:rPr lang="he-IL" dirty="0" smtClean="0"/>
              <a:t>השותף</a:t>
            </a:r>
          </a:p>
          <a:p>
            <a:pPr lvl="3"/>
            <a:r>
              <a:rPr lang="he-IL" dirty="0" smtClean="0"/>
              <a:t>הרשאות </a:t>
            </a:r>
            <a:r>
              <a:rPr lang="he-IL" dirty="0" smtClean="0"/>
              <a:t>גישה למחשב של השותף – סיפור בפני עצמו...</a:t>
            </a:r>
          </a:p>
          <a:p>
            <a:pPr marL="392113" lvl="1" indent="0">
              <a:buNone/>
            </a:pPr>
            <a:r>
              <a:rPr lang="en-US" dirty="0"/>
              <a:t>	</a:t>
            </a:r>
            <a:r>
              <a:rPr lang="he-IL" dirty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מקומי </a:t>
            </a:r>
            <a:r>
              <a:rPr lang="he-IL" dirty="0" smtClean="0"/>
              <a:t>/ מרוחק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יצירת </a:t>
            </a:r>
            <a:r>
              <a:rPr lang="en-US" dirty="0" smtClean="0"/>
              <a:t>repository</a:t>
            </a:r>
            <a:r>
              <a:rPr lang="he-IL" dirty="0" smtClean="0"/>
              <a:t> (עותק מקומי!)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00200"/>
            <a:ext cx="8534400" cy="35317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28800" y="2133600"/>
            <a:ext cx="16002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" y="1828800"/>
            <a:ext cx="457199" cy="3048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81200" y="3886200"/>
            <a:ext cx="15240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הוספת קבצים / ביצוע שינויים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557462"/>
            <a:ext cx="5715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changes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5924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עדכון גרסה חדשה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Doc/log and commit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00200"/>
            <a:ext cx="33242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עדכון / פרסום ה</a:t>
            </a:r>
            <a:r>
              <a:rPr lang="en-US" dirty="0" smtClean="0"/>
              <a:t>repository</a:t>
            </a:r>
            <a:r>
              <a:rPr lang="he-IL" dirty="0" smtClean="0"/>
              <a:t> ב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52587"/>
            <a:ext cx="4876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Push/Pull )</a:t>
            </a:r>
            <a:r>
              <a:rPr lang="he-IL" dirty="0" smtClean="0"/>
              <a:t>  )</a:t>
            </a:r>
            <a:r>
              <a:rPr lang="en-US" dirty="0"/>
              <a:t> </a:t>
            </a:r>
            <a:r>
              <a:rPr lang="he-IL" dirty="0" smtClean="0"/>
              <a:t>הסתנכרות מול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20757"/>
            <a:ext cx="5562600" cy="44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5943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ענף</a:t>
            </a:r>
            <a:r>
              <a:rPr lang="en-US" dirty="0" smtClean="0"/>
              <a:t>Checkout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3524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תצוגה גרפית של </a:t>
            </a:r>
            <a:r>
              <a:rPr lang="he-IL" dirty="0" smtClean="0"/>
              <a:t>ענפים,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מיזוג </a:t>
            </a:r>
            <a:r>
              <a:rPr lang="he-IL" dirty="0" smtClean="0"/>
              <a:t>(מקומי!) </a:t>
            </a:r>
            <a:r>
              <a:rPr lang="he-IL" dirty="0" smtClean="0"/>
              <a:t>ומעבר בין גרסאות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177212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9400"/>
            <a:ext cx="80391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88091"/>
            <a:ext cx="80391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410200"/>
            <a:ext cx="224790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5406007"/>
            <a:ext cx="2305050" cy="53759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2400" y="2552700"/>
            <a:ext cx="76200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419094" y="1796402"/>
            <a:ext cx="335560" cy="338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972" y="1894375"/>
            <a:ext cx="420149" cy="28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-76200" y="3429000"/>
            <a:ext cx="609600" cy="15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6200" y="3552661"/>
            <a:ext cx="990600" cy="18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4600" y="5175832"/>
            <a:ext cx="685800" cy="386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57500" y="5796968"/>
            <a:ext cx="1257300" cy="603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00550" y="5674804"/>
            <a:ext cx="247650" cy="734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מחיקת ענף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6419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גירסה </a:t>
            </a:r>
            <a:r>
              <a:rPr lang="he-IL" dirty="0" smtClean="0"/>
              <a:t>מקומית,  מרוחקת, </a:t>
            </a:r>
            <a:r>
              <a:rPr lang="he-IL" dirty="0" smtClean="0"/>
              <a:t>וגירסה בבניה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71700" y="3276600"/>
            <a:ext cx="8382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3276600"/>
            <a:ext cx="838200" cy="6858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1700" y="4876800"/>
            <a:ext cx="8382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17145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9900" y="3505200"/>
            <a:ext cx="19431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10" y="5105400"/>
            <a:ext cx="17145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1913572"/>
            <a:ext cx="1752600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גירסה אחרונה שנשמרה</a:t>
            </a:r>
            <a:endParaRPr lang="en-US" dirty="0" smtClean="0"/>
          </a:p>
          <a:p>
            <a:r>
              <a:rPr lang="en-US" dirty="0" smtClean="0"/>
              <a:t>Last Commit (HEAD)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2313665"/>
            <a:ext cx="144780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 smtClean="0"/>
              <a:t>גירסה בהכנה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9477" y="5588297"/>
            <a:ext cx="1539045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dirty="0"/>
              <a:t>גירסה אחרונה </a:t>
            </a:r>
            <a:r>
              <a:rPr lang="he-IL" dirty="0" smtClean="0"/>
              <a:t>שנשמרה</a:t>
            </a:r>
            <a:r>
              <a:rPr lang="en-US" dirty="0" smtClean="0"/>
              <a:t> </a:t>
            </a:r>
            <a:r>
              <a:rPr lang="he-IL" dirty="0" smtClean="0"/>
              <a:t> על שרת מרוחק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3429000" y="2514600"/>
            <a:ext cx="990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04210" y="1392572"/>
            <a:ext cx="116957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dirty="0" smtClean="0"/>
              <a:t>שינויים בקבצים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470" y="3276600"/>
            <a:ext cx="8382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470" y="4876800"/>
            <a:ext cx="8382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/>
              <a:t>בקשת מיזוג (מרוחק)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72520"/>
            <a:ext cx="2774659" cy="43107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19200" y="1522072"/>
            <a:ext cx="16002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400" y="2169772"/>
            <a:ext cx="24384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" y="4379572"/>
            <a:ext cx="24384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619500" y="1483972"/>
            <a:ext cx="4988216" cy="3276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Arial" charset="0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defRPr>
            </a:lvl9pPr>
            <a:extLst/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2000" b="0" dirty="0" smtClean="0">
                <a:solidFill>
                  <a:schemeClr val="tx1"/>
                </a:solidFill>
                <a:effectLst/>
              </a:rPr>
              <a:t>לעותק המרוחק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ב</a:t>
            </a:r>
            <a:r>
              <a:rPr lang="en-US" sz="2000" b="0" dirty="0" err="1" smtClean="0">
                <a:solidFill>
                  <a:schemeClr val="tx1"/>
                </a:solidFill>
                <a:effectLst/>
              </a:rPr>
              <a:t>github</a:t>
            </a:r>
            <a:r>
              <a:rPr lang="en-US" sz="20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  יש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"מנהל" 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2000" b="0" dirty="0" smtClean="0">
                <a:solidFill>
                  <a:schemeClr val="tx1"/>
                </a:solidFill>
                <a:effectLst/>
              </a:rPr>
              <a:t>שינויים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ועדכונים בין ענף לענף משפיעים על כל המפתחים שעובדים על הענף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הנ"ל,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ולכן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נדרש"אישור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מנהל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".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2000" b="0" dirty="0" smtClean="0">
                <a:solidFill>
                  <a:schemeClr val="tx1"/>
                </a:solidFill>
                <a:effectLst/>
              </a:rPr>
              <a:t>לכן, </a:t>
            </a:r>
            <a:r>
              <a:rPr lang="he-IL" sz="2000" dirty="0" smtClean="0">
                <a:solidFill>
                  <a:schemeClr val="tx1"/>
                </a:solidFill>
                <a:effectLst/>
              </a:rPr>
              <a:t>המנהל צריך ליזום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 את המיזוג בפועל.</a:t>
            </a:r>
            <a:endParaRPr lang="en-US" sz="2000" b="0" dirty="0" smtClean="0">
              <a:solidFill>
                <a:schemeClr val="tx1"/>
              </a:solidFill>
              <a:effectLst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tx1"/>
                </a:solidFill>
                <a:effectLst/>
              </a:rPr>
              <a:t>נבקש </a:t>
            </a:r>
            <a:r>
              <a:rPr lang="he-IL" sz="2000" dirty="0" smtClean="0">
                <a:solidFill>
                  <a:schemeClr val="tx1"/>
                </a:solidFill>
                <a:effectLst/>
              </a:rPr>
              <a:t>ממנו </a:t>
            </a:r>
            <a:r>
              <a:rPr lang="he-IL" sz="2000" b="0" dirty="0" smtClean="0">
                <a:solidFill>
                  <a:schemeClr val="tx1"/>
                </a:solidFill>
                <a:effectLst/>
              </a:rPr>
              <a:t>לבצע את המיזוג.</a:t>
            </a:r>
            <a:endParaRPr lang="en-US" sz="20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27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כמנהלים </a:t>
            </a:r>
            <a:r>
              <a:rPr lang="he-IL" dirty="0" smtClean="0"/>
              <a:t>ניהול </a:t>
            </a:r>
            <a:r>
              <a:rPr lang="he-IL" dirty="0" smtClean="0"/>
              <a:t>בקשות מיזוג </a:t>
            </a:r>
            <a:br>
              <a:rPr lang="he-IL" dirty="0" smtClean="0"/>
            </a:br>
            <a:r>
              <a:rPr lang="he-IL" dirty="0" smtClean="0"/>
              <a:t>נצפות בממשק הדפדפן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33600"/>
            <a:ext cx="49530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14800"/>
            <a:ext cx="1666875" cy="590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29000" y="2895600"/>
            <a:ext cx="36576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5763" y="1676400"/>
            <a:ext cx="1647825" cy="1752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95288" y="1752600"/>
            <a:ext cx="8382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מדריך מקוצר</a:t>
            </a:r>
            <a:endParaRPr lang="he-IL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://rogerdudler.github.io/git-guide</a:t>
            </a:r>
            <a:r>
              <a:rPr lang="en-US" dirty="0" smtClean="0">
                <a:hlinkClick r:id="rId2"/>
              </a:rPr>
              <a:t>/</a:t>
            </a:r>
            <a:endParaRPr lang="he-IL" dirty="0" smtClean="0"/>
          </a:p>
          <a:p>
            <a:endParaRPr lang="he-IL" dirty="0"/>
          </a:p>
          <a:p>
            <a:r>
              <a:rPr lang="en-US" dirty="0" smtClean="0"/>
              <a:t>Windows tools</a:t>
            </a:r>
          </a:p>
          <a:p>
            <a:pPr lvl="1"/>
            <a:r>
              <a:rPr lang="en-US" dirty="0"/>
              <a:t>https://git-for-windows.github.io/</a:t>
            </a:r>
            <a:endParaRPr lang="he-IL" dirty="0" smtClean="0"/>
          </a:p>
          <a:p>
            <a:r>
              <a:rPr lang="he-IL" i="1" dirty="0" smtClean="0"/>
              <a:t>מדריך נוסף</a:t>
            </a:r>
            <a:endParaRPr lang="en-US" i="1" dirty="0" smtClean="0"/>
          </a:p>
          <a:p>
            <a:pPr lvl="1"/>
            <a:r>
              <a:rPr lang="en-US" i="1" dirty="0" smtClean="0"/>
              <a:t>https</a:t>
            </a:r>
            <a:r>
              <a:rPr lang="en-US" i="1" dirty="0"/>
              <a:t>://www.biostat.wisc.edu/~kbroman/talks/</a:t>
            </a:r>
            <a:r>
              <a:rPr lang="en-US" b="1" i="1" dirty="0"/>
              <a:t>GitPrimer</a:t>
            </a:r>
            <a:r>
              <a:rPr lang="en-US" i="1" dirty="0"/>
              <a:t>.</a:t>
            </a:r>
            <a:r>
              <a:rPr lang="en-US" b="1" i="1" dirty="0"/>
              <a:t>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Usefull</a:t>
            </a:r>
            <a:r>
              <a:rPr lang="en-US" dirty="0" smtClean="0"/>
              <a:t>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362200"/>
            <a:ext cx="4343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בהצלחה !</a:t>
            </a:r>
            <a:endParaRPr lang="en-US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חב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רחבה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רחב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30907</TotalTime>
  <Words>1779</Words>
  <Application>Microsoft Office PowerPoint</Application>
  <PresentationFormat>On-screen Show (4:3)</PresentationFormat>
  <Paragraphs>490</Paragraphs>
  <Slides>93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רחבה</vt:lpstr>
      <vt:lpstr>Microsoft Drawing</vt:lpstr>
      <vt:lpstr>ניהול גרסאות GIT </vt:lpstr>
      <vt:lpstr>מבנה ההרצאה</vt:lpstr>
      <vt:lpstr>מוטיבציה - זוג סטודנטים מפתחים קוד : </vt:lpstr>
      <vt:lpstr>כלים מוכרים, פתרון חלקי</vt:lpstr>
      <vt:lpstr>עבור גרסה 3 של הפרוייקט, איזה גרסה צריך מכל אחד מהקבצים</vt:lpstr>
      <vt:lpstr>ניהול גירסאות - snapshots</vt:lpstr>
      <vt:lpstr>מבנה ההרצאה</vt:lpstr>
      <vt:lpstr>מקומי / מרוחק</vt:lpstr>
      <vt:lpstr>גירסה מקומית,  מרוחקת, וגירסה בבניה</vt:lpstr>
      <vt:lpstr>מצביעים</vt:lpstr>
      <vt:lpstr>מצביעים שמירת גירסה חדשה</vt:lpstr>
      <vt:lpstr>מבנה ההרצאה</vt:lpstr>
      <vt:lpstr>עקרונות עבודה</vt:lpstr>
      <vt:lpstr>מושגי יסוד ב-GIT תחילת עבודה </vt:lpstr>
      <vt:lpstr>מושגי יסוד ב-GIT </vt:lpstr>
      <vt:lpstr>מושגי יסוד ב-GIT </vt:lpstr>
      <vt:lpstr>מבנה ההרצאה</vt:lpstr>
      <vt:lpstr>עקרונות עבודה ניהול עץ גרסאות</vt:lpstr>
      <vt:lpstr>דוגמא - branches</vt:lpstr>
      <vt:lpstr>דוגמא – branches (המשך)</vt:lpstr>
      <vt:lpstr>מושגים ב-GIT</vt:lpstr>
      <vt:lpstr>מושגים ב-GIT</vt:lpstr>
      <vt:lpstr>דוגמא - Merge</vt:lpstr>
      <vt:lpstr>מבנה ההרצאה</vt:lpstr>
      <vt:lpstr>התקנה של Git </vt:lpstr>
      <vt:lpstr>נסו בעצמכן –תרחיש – online </vt:lpstr>
      <vt:lpstr>הדגמת הפקודות 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הדגמת הפקודות  :</vt:lpstr>
      <vt:lpstr>PowerPoint Presentation</vt:lpstr>
      <vt:lpstr>PowerPoint Presentation</vt:lpstr>
      <vt:lpstr>PowerPoint Presentation</vt:lpstr>
      <vt:lpstr>PowerPoint Presentation</vt:lpstr>
      <vt:lpstr>הדגמת הפקודות  :</vt:lpstr>
      <vt:lpstr>PowerPoint Presentation</vt:lpstr>
      <vt:lpstr>PowerPoint Presentation</vt:lpstr>
      <vt:lpstr>PowerPoint Presentation</vt:lpstr>
      <vt:lpstr>הדגמת הפקודות  :</vt:lpstr>
      <vt:lpstr>PowerPoint Presentation</vt:lpstr>
      <vt:lpstr>PowerPoint Presentation</vt:lpstr>
      <vt:lpstr>PowerPoint Presentation</vt:lpstr>
      <vt:lpstr>PowerPoint Presentation</vt:lpstr>
      <vt:lpstr>דוגמא נוספת</vt:lpstr>
      <vt:lpstr>תרחיש : github , me and my partner</vt:lpstr>
      <vt:lpstr>תרחיש : github , me and my partner</vt:lpstr>
      <vt:lpstr>תרחיש : github , me and my partner</vt:lpstr>
      <vt:lpstr>תרחיש : github , me and my partner</vt:lpstr>
      <vt:lpstr>תרחיש : github , me and my partner</vt:lpstr>
      <vt:lpstr>תרחיש : github , me and my partner</vt:lpstr>
      <vt:lpstr>הבעיה נוצרה כי עבדנו על אותו ענף</vt:lpstr>
      <vt:lpstr>1.ניצור ענף נוסף</vt:lpstr>
      <vt:lpstr>2. נזיז את master "2 צעדים  אחורה"   למקום האחרון בו היינו מסונכרנים  </vt:lpstr>
      <vt:lpstr>3.נמשוך עדכונים מ github </vt:lpstr>
      <vt:lpstr>4. נמזג בין גרסאות הקוד</vt:lpstr>
      <vt:lpstr>5. השותף יכול לעדכן</vt:lpstr>
      <vt:lpstr>6. ואני יכול להתעדכן</vt:lpstr>
      <vt:lpstr>איך להימנע?</vt:lpstr>
      <vt:lpstr>מבנה ההרצאה</vt:lpstr>
      <vt:lpstr>GitHub</vt:lpstr>
      <vt:lpstr>רישום לgithub </vt:lpstr>
      <vt:lpstr>יצירת repository  חדש take I  </vt:lpstr>
      <vt:lpstr>המערכת ממתינה ל commit ראשון</vt:lpstr>
      <vt:lpstr>יצירת repository  חדש take II    </vt:lpstr>
      <vt:lpstr>אחרי שבוצע Commit  ראשוני</vt:lpstr>
      <vt:lpstr>הוספת קובץ </vt:lpstr>
      <vt:lpstr>בקשה למיזוג ענף</vt:lpstr>
      <vt:lpstr>אישור בקשות מיזוג –ע"י המנהל</vt:lpstr>
      <vt:lpstr>בסיום - מחיקת מצביע הענף שמוזג</vt:lpstr>
      <vt:lpstr>GUI  אפשרי – אפליקצית desktop </vt:lpstr>
      <vt:lpstr>התחברות ל github</vt:lpstr>
      <vt:lpstr>יצירת repository (עותק מקומי!)</vt:lpstr>
      <vt:lpstr>הוספת קבצים / ביצוע שינויים</vt:lpstr>
      <vt:lpstr>Review changes</vt:lpstr>
      <vt:lpstr>עדכון גרסה חדשה - Doc/log and commit</vt:lpstr>
      <vt:lpstr>עדכון / פרסום הrepository ב github</vt:lpstr>
      <vt:lpstr>Push/Pull )  ) הסתנכרות מול github</vt:lpstr>
      <vt:lpstr>branching</vt:lpstr>
      <vt:lpstr>בחירת ענףCheckout </vt:lpstr>
      <vt:lpstr>תצוגה גרפית של ענפים, מיזוג (מקומי!) ומעבר בין גרסאות</vt:lpstr>
      <vt:lpstr>מחיקת ענף</vt:lpstr>
      <vt:lpstr>בקשת מיזוג (מרוחק)</vt:lpstr>
      <vt:lpstr>כמנהלים ניהול בקשות מיזוג  נצפות בממשק הדפדפן</vt:lpstr>
      <vt:lpstr>Usefull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ניהול גרסאות בעזרת</dc:title>
  <dc:creator>roym</dc:creator>
  <cp:lastModifiedBy>smokin uzi</cp:lastModifiedBy>
  <cp:revision>342</cp:revision>
  <dcterms:created xsi:type="dcterms:W3CDTF">2010-08-03T07:29:33Z</dcterms:created>
  <dcterms:modified xsi:type="dcterms:W3CDTF">2016-12-14T09:33:20Z</dcterms:modified>
</cp:coreProperties>
</file>