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2" d="100"/>
          <a:sy n="32" d="100"/>
        </p:scale>
        <p:origin x="1258" y="-29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</a:t>
            </a:r>
            <a:r>
              <a:rPr lang="en-US" sz="3000" b="0" dirty="0" smtClean="0">
                <a:solidFill>
                  <a:srgbClr val="002060"/>
                </a:solidFill>
              </a:rPr>
              <a:t>airport </a:t>
            </a:r>
            <a:r>
              <a:rPr lang="en-US" sz="3000" b="0" dirty="0">
                <a:solidFill>
                  <a:srgbClr val="002060"/>
                </a:solidFill>
              </a:rPr>
              <a:t>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</a:t>
            </a:r>
            <a:r>
              <a:rPr lang="en-US" sz="3000" b="0" dirty="0" smtClean="0">
                <a:solidFill>
                  <a:srgbClr val="002060"/>
                </a:solidFill>
              </a:rPr>
              <a:t>depend </a:t>
            </a:r>
            <a:r>
              <a:rPr lang="en-US" sz="3000" b="0" dirty="0">
                <a:solidFill>
                  <a:srgbClr val="002060"/>
                </a:solidFill>
              </a:rPr>
              <a:t>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</a:t>
            </a:r>
            <a:r>
              <a:rPr lang="en-US" sz="3000" b="0" dirty="0" smtClean="0">
                <a:solidFill>
                  <a:srgbClr val="002060"/>
                </a:solidFill>
              </a:rPr>
              <a:t>which is executed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</a:t>
            </a:r>
            <a:r>
              <a:rPr lang="en-US" sz="12000" dirty="0" smtClean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Takeoff and Landing Management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xmlns="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xmlns="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xmlns="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</a:t>
            </a:r>
            <a:r>
              <a:rPr lang="en-US" sz="3100" dirty="0" smtClean="0">
                <a:solidFill>
                  <a:srgbClr val="002060"/>
                </a:solidFill>
                <a:cs typeface="Arial" panose="020B0604020202020204" pitchFamily="34" charset="0"/>
              </a:rPr>
              <a:t>algorithm for </a:t>
            </a: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r>
              <a:rPr lang="en-US" sz="3000" b="0" i="0" dirty="0" smtClean="0">
                <a:solidFill>
                  <a:srgbClr val="002060"/>
                </a:solidFill>
                <a:effectLst/>
                <a:cs typeface="Assistant" pitchFamily="2" charset="-79"/>
              </a:rPr>
              <a:t>malfunctions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xmlns="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/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xmlns="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</a:t>
            </a:r>
            <a:r>
              <a:rPr lang="en-US" sz="3000" b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en-US" sz="3000" b="0" smtClean="0">
                <a:solidFill>
                  <a:srgbClr val="002060"/>
                </a:solidFill>
                <a:cs typeface="Arial" panose="020B0604020202020204" pitchFamily="34" charset="0"/>
              </a:rPr>
              <a:t>make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system inactive to the user with which he will be able to track the planes and lanes in real-time.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/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xmlns="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169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</a:t>
            </a:r>
            <a:r>
              <a:rPr lang="en-US" sz="3000" b="0" dirty="0" smtClean="0">
                <a:solidFill>
                  <a:srgbClr val="002060"/>
                </a:solidFill>
              </a:rPr>
              <a:t>constraints </a:t>
            </a:r>
            <a:r>
              <a:rPr lang="en-US" sz="3000" b="0" dirty="0">
                <a:solidFill>
                  <a:srgbClr val="002060"/>
                </a:solidFill>
              </a:rPr>
              <a:t>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xmlns="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</a:t>
            </a:r>
            <a:r>
              <a:rPr lang="en-US" sz="3000" b="0" i="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 actions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</a:t>
            </a:r>
            <a:r>
              <a:rPr lang="en-US" sz="3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STN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is a STN graph in a table </a:t>
            </a:r>
            <a:r>
              <a:rPr lang="en-US" sz="3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configuration.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</a:t>
            </a:r>
            <a:r>
              <a:rPr lang="en-US" sz="3000" b="0" dirty="0" smtClean="0">
                <a:solidFill>
                  <a:srgbClr val="002060"/>
                </a:solidFill>
              </a:rPr>
              <a:t>graph.</a:t>
            </a:r>
            <a:endParaRPr lang="en-US" sz="3000" b="0" dirty="0">
              <a:solidFill>
                <a:srgbClr val="002060"/>
              </a:solidFill>
            </a:endParaRP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xmlns="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3000" b="0" dirty="0" smtClean="0">
                <a:solidFill>
                  <a:srgbClr val="002060"/>
                </a:solidFill>
              </a:rPr>
              <a:t>simulates </a:t>
            </a:r>
            <a:r>
              <a:rPr lang="en-US" sz="3000" b="0" dirty="0">
                <a:solidFill>
                  <a:srgbClr val="002060"/>
                </a:solidFill>
              </a:rPr>
              <a:t>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</a:t>
            </a:r>
            <a:r>
              <a:rPr lang="en-US" sz="3000" b="0" dirty="0" smtClean="0">
                <a:solidFill>
                  <a:srgbClr val="002060"/>
                </a:solidFill>
              </a:rPr>
              <a:t>represents </a:t>
            </a:r>
            <a:r>
              <a:rPr lang="en-US" sz="3000" b="0" dirty="0">
                <a:solidFill>
                  <a:srgbClr val="002060"/>
                </a:solidFill>
              </a:rPr>
              <a:t>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</a:t>
            </a:r>
            <a:r>
              <a:rPr lang="en-US" sz="3000" b="0" dirty="0" smtClean="0">
                <a:solidFill>
                  <a:srgbClr val="002060"/>
                </a:solidFill>
              </a:rPr>
              <a:t>represents </a:t>
            </a:r>
            <a:r>
              <a:rPr lang="en-US" sz="3000" b="0" dirty="0">
                <a:solidFill>
                  <a:srgbClr val="002060"/>
                </a:solidFill>
              </a:rPr>
              <a:t>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</a:t>
            </a:r>
            <a:r>
              <a:rPr lang="en-US" sz="3000" b="0" dirty="0" smtClean="0">
                <a:solidFill>
                  <a:srgbClr val="002060"/>
                </a:solidFill>
              </a:rPr>
              <a:t>a </a:t>
            </a:r>
            <a:r>
              <a:rPr lang="en-US" sz="3000" b="0" dirty="0">
                <a:solidFill>
                  <a:srgbClr val="002060"/>
                </a:solidFill>
              </a:rPr>
              <a:t>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</a:t>
            </a:r>
            <a:r>
              <a:rPr lang="en-US" sz="3000" b="0" dirty="0" smtClean="0">
                <a:solidFill>
                  <a:srgbClr val="002060"/>
                </a:solidFill>
              </a:rPr>
              <a:t>produces </a:t>
            </a:r>
            <a:r>
              <a:rPr lang="en-US" sz="3000" b="0" dirty="0">
                <a:solidFill>
                  <a:srgbClr val="002060"/>
                </a:solidFill>
              </a:rPr>
              <a:t>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</a:t>
            </a:r>
            <a:r>
              <a:rPr lang="en-US" sz="3000" b="0" dirty="0" smtClean="0">
                <a:solidFill>
                  <a:srgbClr val="002060"/>
                </a:solidFill>
              </a:rPr>
              <a:t>Interrupt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 smtClean="0">
                <a:solidFill>
                  <a:srgbClr val="002060"/>
                </a:solidFill>
              </a:rPr>
              <a:t>Interrupt duration</a:t>
            </a: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xmlns="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xmlns="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xmlns="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2924" y="10904945"/>
            <a:ext cx="8338511" cy="554296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xmlns="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4000" y="17547322"/>
            <a:ext cx="6622643" cy="4540359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xmlns="" id="{F4A579EA-3E2B-4103-BD9A-FDD9ED48FA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915"/>
          <a:stretch/>
        </p:blipFill>
        <p:spPr>
          <a:xfrm>
            <a:off x="20959890" y="23158248"/>
            <a:ext cx="7967158" cy="4400279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xmlns="" id="{39C0F5B6-F685-4966-8722-1CB1BBF21D37}"/>
              </a:ext>
            </a:extLst>
          </p:cNvPr>
          <p:cNvSpPr txBox="1"/>
          <p:nvPr/>
        </p:nvSpPr>
        <p:spPr>
          <a:xfrm>
            <a:off x="20536820" y="1009615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cs typeface="Arial" panose="020B0604020202020204" pitchFamily="34" charset="0"/>
              </a:rPr>
              <a:t>Offline plan in the form of a table</a:t>
            </a:r>
            <a:r>
              <a:rPr lang="en-US" sz="3000" dirty="0">
                <a:solidFill>
                  <a:srgbClr val="002060"/>
                </a:solidFill>
              </a:rPr>
              <a:t>:</a:t>
            </a:r>
            <a:endParaRPr lang="he-IL" sz="3000" dirty="0">
              <a:solidFill>
                <a:srgbClr val="002060"/>
              </a:solidFill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xmlns="" id="{B54AFD36-AC5C-4BE7-893F-C8856DCFF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90806" y="31411326"/>
            <a:ext cx="5987041" cy="3781953"/>
          </a:xfrm>
          <a:prstGeom prst="rect">
            <a:avLst/>
          </a:prstGeom>
        </p:spPr>
      </p:pic>
      <p:grpSp>
        <p:nvGrpSpPr>
          <p:cNvPr id="46" name="קבוצה 45">
            <a:extLst>
              <a:ext uri="{FF2B5EF4-FFF2-40B4-BE49-F238E27FC236}">
                <a16:creationId xmlns:a16="http://schemas.microsoft.com/office/drawing/2014/main" xmlns="" id="{E03F66D5-4B96-4F4C-A67F-2D9491C49B70}"/>
              </a:ext>
            </a:extLst>
          </p:cNvPr>
          <p:cNvGrpSpPr/>
          <p:nvPr/>
        </p:nvGrpSpPr>
        <p:grpSpPr>
          <a:xfrm>
            <a:off x="20395509" y="29095013"/>
            <a:ext cx="3647264" cy="1512797"/>
            <a:chOff x="209839" y="1617344"/>
            <a:chExt cx="3372321" cy="1152686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xmlns="" id="{D83997ED-FE01-4CD8-A159-C4504C9F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xmlns="" id="{4C651E24-96C8-40E8-8781-841C1FF38772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xmlns="" id="{ECBB19A4-E398-4930-B4C2-395228D40F79}"/>
              </a:ext>
            </a:extLst>
          </p:cNvPr>
          <p:cNvGrpSpPr/>
          <p:nvPr/>
        </p:nvGrpSpPr>
        <p:grpSpPr>
          <a:xfrm>
            <a:off x="24147525" y="29082269"/>
            <a:ext cx="5274699" cy="1562318"/>
            <a:chOff x="209839" y="3678338"/>
            <a:chExt cx="6597361" cy="1562318"/>
          </a:xfrm>
        </p:grpSpPr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xmlns="" id="{8062D8C8-DB3D-408F-B58F-CBE5C43E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xmlns="" id="{95EBC4D6-0498-444D-8900-333ABEC4EA13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xmlns="" id="{8CC9D5A9-2E2E-42DA-BF0C-FEB2A7489067}"/>
              </a:ext>
            </a:extLst>
          </p:cNvPr>
          <p:cNvSpPr txBox="1"/>
          <p:nvPr/>
        </p:nvSpPr>
        <p:spPr>
          <a:xfrm>
            <a:off x="20536819" y="16695692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no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xmlns="" id="{3EEFA102-BDD9-4EF2-96A8-F92F17B7D0A5}"/>
              </a:ext>
            </a:extLst>
          </p:cNvPr>
          <p:cNvSpPr txBox="1"/>
          <p:nvPr/>
        </p:nvSpPr>
        <p:spPr>
          <a:xfrm>
            <a:off x="20552622" y="222239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xmlns="" id="{7E83D72A-B817-459B-A633-5D51237A073E}"/>
              </a:ext>
            </a:extLst>
          </p:cNvPr>
          <p:cNvSpPr txBox="1"/>
          <p:nvPr/>
        </p:nvSpPr>
        <p:spPr>
          <a:xfrm>
            <a:off x="20456920" y="277547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replanning: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xmlns="" id="{C17D7253-823A-4754-BD83-10121D390721}"/>
              </a:ext>
            </a:extLst>
          </p:cNvPr>
          <p:cNvSpPr txBox="1"/>
          <p:nvPr/>
        </p:nvSpPr>
        <p:spPr>
          <a:xfrm>
            <a:off x="20607801" y="28488481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config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xmlns="" id="{091F8A5C-445B-4467-843A-8BA4C93C9068}"/>
              </a:ext>
            </a:extLst>
          </p:cNvPr>
          <p:cNvSpPr txBox="1"/>
          <p:nvPr/>
        </p:nvSpPr>
        <p:spPr>
          <a:xfrm>
            <a:off x="24147525" y="28500385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offline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xmlns="" id="{E7EB19CF-05E1-4964-A326-1808C077D34F}"/>
              </a:ext>
            </a:extLst>
          </p:cNvPr>
          <p:cNvSpPr txBox="1"/>
          <p:nvPr/>
        </p:nvSpPr>
        <p:spPr>
          <a:xfrm>
            <a:off x="22925988" y="30758017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online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444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Assistant</vt:lpstr>
      <vt:lpstr>Courier New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2021-12-08T18:48:16Z</dcterms:modified>
</cp:coreProperties>
</file>