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9928225" cy="6797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מחבר" initials="א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2"/>
    <a:srgbClr val="124872"/>
    <a:srgbClr val="CC00FF"/>
    <a:srgbClr val="800080"/>
    <a:srgbClr val="CC00CC"/>
    <a:srgbClr val="6600CC"/>
    <a:srgbClr val="9900CC"/>
    <a:srgbClr val="629BBB"/>
    <a:srgbClr val="9AC1D6"/>
    <a:srgbClr val="9AD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FAE6F-34EA-4285-B135-F19FCB68D3B3}" v="30" dt="2021-12-01T14:56:0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308" autoAdjust="0"/>
    <p:restoredTop sz="95481" autoAdjust="0"/>
  </p:normalViewPr>
  <p:slideViewPr>
    <p:cSldViewPr>
      <p:cViewPr>
        <p:scale>
          <a:sx n="33" d="100"/>
          <a:sy n="33" d="100"/>
        </p:scale>
        <p:origin x="376" y="-1848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069" y="0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2413" y="511175"/>
            <a:ext cx="180181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75" y="3229926"/>
            <a:ext cx="7944719" cy="30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474"/>
            <a:ext cx="4301838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algn="l"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069" y="6456474"/>
            <a:ext cx="4303681" cy="33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840" tIns="49418" rIns="98840" bIns="49418" numCol="1" anchor="b" anchorCtr="0" compatLnSpc="1">
            <a:prstTxWarp prst="textNoShape">
              <a:avLst/>
            </a:prstTxWarp>
          </a:bodyPr>
          <a:lstStyle>
            <a:lvl1pPr defTabSz="988838" rtl="0" eaLnBrk="0" hangingPunct="0">
              <a:defRPr sz="1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8"/>
          <p:cNvSpPr/>
          <p:nvPr/>
        </p:nvSpPr>
        <p:spPr>
          <a:xfrm>
            <a:off x="20285999" y="35917091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ounded Rectangle 18"/>
          <p:cNvSpPr/>
          <p:nvPr/>
        </p:nvSpPr>
        <p:spPr>
          <a:xfrm>
            <a:off x="20301801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ounded Rectangle 18"/>
          <p:cNvSpPr/>
          <p:nvPr/>
        </p:nvSpPr>
        <p:spPr>
          <a:xfrm>
            <a:off x="10458000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ounded Rectangle 18"/>
          <p:cNvSpPr/>
          <p:nvPr/>
        </p:nvSpPr>
        <p:spPr>
          <a:xfrm>
            <a:off x="614198" y="32656046"/>
            <a:ext cx="9360000" cy="1014035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ounded Rectangle 18"/>
          <p:cNvSpPr/>
          <p:nvPr/>
        </p:nvSpPr>
        <p:spPr>
          <a:xfrm>
            <a:off x="629999" y="8623033"/>
            <a:ext cx="9360000" cy="1128962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68299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935890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An airport has a lot of operations everyday. 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Multiple planes that are simultaneously take off and land.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Operations that depend on other operations.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Unexpected problems create conflicts and may change the day plan</a:t>
            </a:r>
            <a:r>
              <a:rPr lang="en-US" sz="3000" dirty="0">
                <a:solidFill>
                  <a:srgbClr val="002060"/>
                </a:solidFill>
              </a:rPr>
              <a:t>. </a:t>
            </a:r>
          </a:p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Airport management is done with a day plan which is executed in </a:t>
            </a:r>
            <a:r>
              <a:rPr lang="en-US" sz="3000" dirty="0">
                <a:solidFill>
                  <a:srgbClr val="002060"/>
                </a:solidFill>
              </a:rPr>
              <a:t>REAL TIME</a:t>
            </a:r>
            <a:r>
              <a:rPr lang="en-US" sz="3000" b="0" dirty="0">
                <a:solidFill>
                  <a:srgbClr val="002060"/>
                </a:solidFill>
              </a:rPr>
              <a:t>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1020124" y="21867940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59387" y="28771757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754151" y="32713251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Schema</a:t>
            </a: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607801" y="868299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5977048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682990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Algorithm for Takeoff and Landing Management</a:t>
            </a:r>
            <a:endParaRPr lang="en-US" sz="12000" kern="0" baseline="30000" dirty="0">
              <a:solidFill>
                <a:srgbClr val="1248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271882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Yoav Cohen and Hodaya Cohen-Adiv, Supervised by Ayal Taitler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572303" y="21601523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</a:t>
            </a: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363" y="675481"/>
            <a:ext cx="4076043" cy="1646233"/>
          </a:xfrm>
          <a:prstGeom prst="rect">
            <a:avLst/>
          </a:prstGeom>
          <a:noFill/>
        </p:spPr>
      </p:pic>
      <p:cxnSp>
        <p:nvCxnSpPr>
          <p:cNvPr id="8" name="Straight Connector 7"/>
          <p:cNvCxnSpPr/>
          <p:nvPr/>
        </p:nvCxnSpPr>
        <p:spPr bwMode="auto">
          <a:xfrm>
            <a:off x="0" y="3266281"/>
            <a:ext cx="30275213" cy="0"/>
          </a:xfrm>
          <a:prstGeom prst="line">
            <a:avLst/>
          </a:prstGeom>
          <a:solidFill>
            <a:srgbClr val="000066"/>
          </a:solidFill>
          <a:ln w="88900" cap="flat" cmpd="sng" algn="ctr">
            <a:solidFill>
              <a:srgbClr val="12487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Rounded Rectangle 18"/>
          <p:cNvSpPr/>
          <p:nvPr/>
        </p:nvSpPr>
        <p:spPr>
          <a:xfrm>
            <a:off x="629999" y="8623033"/>
            <a:ext cx="9360000" cy="2355288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Rounded Rectangle 171"/>
          <p:cNvSpPr/>
          <p:nvPr/>
        </p:nvSpPr>
        <p:spPr>
          <a:xfrm>
            <a:off x="10458000" y="8623033"/>
            <a:ext cx="9360000" cy="16055448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ounded Rectangle 145"/>
          <p:cNvSpPr/>
          <p:nvPr/>
        </p:nvSpPr>
        <p:spPr>
          <a:xfrm>
            <a:off x="629999" y="32697852"/>
            <a:ext cx="9360000" cy="908564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ounded Rectangle 199"/>
          <p:cNvSpPr/>
          <p:nvPr/>
        </p:nvSpPr>
        <p:spPr>
          <a:xfrm>
            <a:off x="20286000" y="8682991"/>
            <a:ext cx="9360000" cy="9405775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55B8FF5-8C18-4736-BA9C-E834CBC81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7" y="687463"/>
            <a:ext cx="6764054" cy="194605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E8E910E-0E16-4DE4-A829-4A92CC20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844" y="694947"/>
            <a:ext cx="9797144" cy="2048284"/>
          </a:xfrm>
          <a:prstGeom prst="rect">
            <a:avLst/>
          </a:prstGeom>
        </p:spPr>
      </p:pic>
      <p:pic>
        <p:nvPicPr>
          <p:cNvPr id="3" name="תמונה 2" descr="תמונה שמכילה דשא, תובלה, כלי שיט, גדה&#10;&#10;התיאור נוצר באופן אוטומטי">
            <a:extLst>
              <a:ext uri="{FF2B5EF4-FFF2-40B4-BE49-F238E27FC236}">
                <a16:creationId xmlns:a16="http://schemas.microsoft.com/office/drawing/2014/main" id="{FCFD5DF4-2CAA-4D39-8CC0-107AD13C3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61" y="15672373"/>
            <a:ext cx="8959076" cy="583306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DF59D7-199B-4E9E-B5BA-26167C68AB29}"/>
              </a:ext>
            </a:extLst>
          </p:cNvPr>
          <p:cNvSpPr txBox="1"/>
          <p:nvPr/>
        </p:nvSpPr>
        <p:spPr>
          <a:xfrm>
            <a:off x="806508" y="22845002"/>
            <a:ext cx="9156638" cy="49859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100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for managing takeoffs and landings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Our algorithm ran the offline plan w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30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must decide whether the program can run with the different constraints or whether re-planning is needed.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3B4DEDE6-6F07-4A7A-9AA0-E99344606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482" y="34050359"/>
            <a:ext cx="4242932" cy="4721973"/>
          </a:xfrm>
          <a:prstGeom prst="rect">
            <a:avLst/>
          </a:prstGeom>
        </p:spPr>
      </p:pic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CBB6CE5-CC91-4166-9F27-408FDAC16789}"/>
              </a:ext>
            </a:extLst>
          </p:cNvPr>
          <p:cNvSpPr txBox="1"/>
          <p:nvPr/>
        </p:nvSpPr>
        <p:spPr>
          <a:xfrm>
            <a:off x="833361" y="38850296"/>
            <a:ext cx="9156638" cy="27767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Planner is the Offline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i="0" dirty="0"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The Executor is the Online Algorithm.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Environment is the testing module that simulates an airport with interrupts in real-time.</a:t>
            </a: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BB7250E8-0459-4B73-BC05-37042B8BE517}"/>
              </a:ext>
            </a:extLst>
          </p:cNvPr>
          <p:cNvSpPr txBox="1"/>
          <p:nvPr/>
        </p:nvSpPr>
        <p:spPr>
          <a:xfrm>
            <a:off x="20413861" y="37429622"/>
            <a:ext cx="9156638" cy="46233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types of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interrupts</a:t>
            </a:r>
            <a:r>
              <a:rPr lang="en-US" sz="3000" b="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simulate a more realistic world in a simulation.</a:t>
            </a:r>
          </a:p>
          <a:p>
            <a:pPr algn="l" rtl="0">
              <a:lnSpc>
                <a:spcPct val="150000"/>
              </a:lnSpc>
            </a:pPr>
            <a:endParaRPr lang="en-US" sz="140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Add a GUI </a:t>
            </a:r>
            <a:r>
              <a:rPr lang="en-US" sz="3000" b="0">
                <a:solidFill>
                  <a:srgbClr val="002060"/>
                </a:solidFill>
                <a:cs typeface="Arial" panose="020B0604020202020204" pitchFamily="34" charset="0"/>
              </a:rPr>
              <a:t>- make </a:t>
            </a: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system inactive to the user with which he will be able to track the planes and lanes in real-time.</a:t>
            </a:r>
            <a:br>
              <a:rPr lang="en-US" sz="3000" b="0" i="0" dirty="0">
                <a:solidFill>
                  <a:srgbClr val="002060"/>
                </a:solidFill>
                <a:effectLst/>
                <a:cs typeface="Assistant" pitchFamily="2" charset="-79"/>
              </a:rPr>
            </a:br>
            <a:endParaRPr lang="en-US" sz="30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812B2DA3-62F9-47B6-8241-D33A29C59357}"/>
              </a:ext>
            </a:extLst>
          </p:cNvPr>
          <p:cNvSpPr txBox="1"/>
          <p:nvPr/>
        </p:nvSpPr>
        <p:spPr>
          <a:xfrm>
            <a:off x="780314" y="29777442"/>
            <a:ext cx="8858357" cy="21698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Planning with times and constraints in real time.</a:t>
            </a:r>
            <a:endParaRPr lang="he-IL" sz="3000" b="0" dirty="0">
              <a:solidFill>
                <a:srgbClr val="002060"/>
              </a:solidFill>
            </a:endParaRP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Feedback from the online algorithm to the offline algorithm.</a:t>
            </a:r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3EEFA102-BDD9-4EF2-96A8-F92F17B7D0A5}"/>
              </a:ext>
            </a:extLst>
          </p:cNvPr>
          <p:cNvSpPr txBox="1"/>
          <p:nvPr/>
        </p:nvSpPr>
        <p:spPr>
          <a:xfrm>
            <a:off x="20552622" y="2222399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interrupts: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7E83D72A-B817-459B-A633-5D51237A073E}"/>
              </a:ext>
            </a:extLst>
          </p:cNvPr>
          <p:cNvSpPr txBox="1"/>
          <p:nvPr/>
        </p:nvSpPr>
        <p:spPr>
          <a:xfrm>
            <a:off x="20456920" y="27754798"/>
            <a:ext cx="8858357" cy="6992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002060"/>
                </a:solidFill>
              </a:rPr>
              <a:t>Online output with replanning: </a:t>
            </a:r>
            <a:endParaRPr lang="he-IL" sz="3000" dirty="0">
              <a:solidFill>
                <a:srgbClr val="002060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C17D7253-823A-4754-BD83-10121D390721}"/>
              </a:ext>
            </a:extLst>
          </p:cNvPr>
          <p:cNvSpPr txBox="1"/>
          <p:nvPr/>
        </p:nvSpPr>
        <p:spPr>
          <a:xfrm>
            <a:off x="20607801" y="28488481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config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091F8A5C-445B-4467-843A-8BA4C93C9068}"/>
              </a:ext>
            </a:extLst>
          </p:cNvPr>
          <p:cNvSpPr txBox="1"/>
          <p:nvPr/>
        </p:nvSpPr>
        <p:spPr>
          <a:xfrm>
            <a:off x="24147525" y="28500385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offline log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E7EB19CF-05E1-4964-A326-1808C077D34F}"/>
              </a:ext>
            </a:extLst>
          </p:cNvPr>
          <p:cNvSpPr txBox="1"/>
          <p:nvPr/>
        </p:nvSpPr>
        <p:spPr>
          <a:xfrm>
            <a:off x="22925988" y="30758017"/>
            <a:ext cx="3143146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0" dirty="0">
                <a:solidFill>
                  <a:srgbClr val="002060"/>
                </a:solidFill>
              </a:rPr>
              <a:t>New online log file</a:t>
            </a:r>
            <a:endParaRPr lang="he-IL" sz="2400" b="0" dirty="0">
              <a:solidFill>
                <a:srgbClr val="002060"/>
              </a:solidFill>
            </a:endParaRPr>
          </a:p>
        </p:txBody>
      </p:sp>
      <p:pic>
        <p:nvPicPr>
          <p:cNvPr id="63" name="תמונה 62">
            <a:extLst>
              <a:ext uri="{FF2B5EF4-FFF2-40B4-BE49-F238E27FC236}">
                <a16:creationId xmlns:a16="http://schemas.microsoft.com/office/drawing/2014/main" id="{1420617B-C4A0-47C4-A07D-4DAE225C42C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06" y="10098539"/>
            <a:ext cx="7696199" cy="4361557"/>
          </a:xfrm>
          <a:prstGeom prst="rect">
            <a:avLst/>
          </a:prstGeom>
        </p:spPr>
      </p:pic>
      <p:sp>
        <p:nvSpPr>
          <p:cNvPr id="64" name="Rectangle 4">
            <a:extLst>
              <a:ext uri="{FF2B5EF4-FFF2-40B4-BE49-F238E27FC236}">
                <a16:creationId xmlns:a16="http://schemas.microsoft.com/office/drawing/2014/main" id="{EC8470A8-B65C-4E21-AF69-75AA62FC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01" y="14381454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 – Block </a:t>
            </a:r>
            <a:r>
              <a:rPr lang="en-US" sz="2200" b="0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Diagran</a:t>
            </a: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4">
            <a:extLst>
              <a:ext uri="{FF2B5EF4-FFF2-40B4-BE49-F238E27FC236}">
                <a16:creationId xmlns:a16="http://schemas.microsoft.com/office/drawing/2014/main" id="{60156327-DA24-410B-8752-3AC0A16D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0" y="15145542"/>
            <a:ext cx="8820000" cy="155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Offline Planner input is a config file and the output is a STN graph.</a:t>
            </a: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67" name="Rectangle 3">
            <a:extLst>
              <a:ext uri="{FF2B5EF4-FFF2-40B4-BE49-F238E27FC236}">
                <a16:creationId xmlns:a16="http://schemas.microsoft.com/office/drawing/2014/main" id="{60BE6085-775E-4AC5-A5EA-EED44D0B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0" y="17079718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1248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GRAPH</a:t>
            </a:r>
          </a:p>
        </p:txBody>
      </p:sp>
      <p:pic>
        <p:nvPicPr>
          <p:cNvPr id="68" name="תמונה 67">
            <a:extLst>
              <a:ext uri="{FF2B5EF4-FFF2-40B4-BE49-F238E27FC236}">
                <a16:creationId xmlns:a16="http://schemas.microsoft.com/office/drawing/2014/main" id="{C8DBCDF2-B79D-4B8D-ADEE-D570CC84B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3889" y="21970879"/>
            <a:ext cx="9061090" cy="1812218"/>
          </a:xfrm>
          <a:prstGeom prst="rect">
            <a:avLst/>
          </a:prstGeom>
        </p:spPr>
      </p:pic>
      <p:sp>
        <p:nvSpPr>
          <p:cNvPr id="69" name="Rectangle 4">
            <a:extLst>
              <a:ext uri="{FF2B5EF4-FFF2-40B4-BE49-F238E27FC236}">
                <a16:creationId xmlns:a16="http://schemas.microsoft.com/office/drawing/2014/main" id="{0C7794D3-5112-414A-9D66-B6B5E593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8388" y="18088766"/>
            <a:ext cx="8820000" cy="306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planning problem under time constrains is an optimization problem that finds the optimal solution.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constrains are represented in data structure called STN graph.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000" b="0" dirty="0">
              <a:solidFill>
                <a:srgbClr val="002060"/>
              </a:solidFill>
            </a:endParaRPr>
          </a:p>
          <a:p>
            <a:pPr algn="l" rtl="0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7D285C3B-091C-4B95-B039-1E567C7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00" y="24018196"/>
            <a:ext cx="9119291" cy="42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STN example</a:t>
            </a:r>
          </a:p>
        </p:txBody>
      </p:sp>
      <p:sp>
        <p:nvSpPr>
          <p:cNvPr id="72" name="Rounded Rectangle 18">
            <a:extLst>
              <a:ext uri="{FF2B5EF4-FFF2-40B4-BE49-F238E27FC236}">
                <a16:creationId xmlns:a16="http://schemas.microsoft.com/office/drawing/2014/main" id="{E6095333-C459-4C1A-B051-1164E8126492}"/>
              </a:ext>
            </a:extLst>
          </p:cNvPr>
          <p:cNvSpPr/>
          <p:nvPr/>
        </p:nvSpPr>
        <p:spPr>
          <a:xfrm>
            <a:off x="10490982" y="25083077"/>
            <a:ext cx="9360000" cy="1208903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ounded Rectangle 145">
            <a:extLst>
              <a:ext uri="{FF2B5EF4-FFF2-40B4-BE49-F238E27FC236}">
                <a16:creationId xmlns:a16="http://schemas.microsoft.com/office/drawing/2014/main" id="{FCF7BDAB-6689-4DED-814F-836F2619AAE6}"/>
              </a:ext>
            </a:extLst>
          </p:cNvPr>
          <p:cNvSpPr/>
          <p:nvPr/>
        </p:nvSpPr>
        <p:spPr>
          <a:xfrm>
            <a:off x="10507569" y="25083076"/>
            <a:ext cx="9360000" cy="86288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2">
            <a:extLst>
              <a:ext uri="{FF2B5EF4-FFF2-40B4-BE49-F238E27FC236}">
                <a16:creationId xmlns:a16="http://schemas.microsoft.com/office/drawing/2014/main" id="{04A8F28B-218B-44CF-AC0D-3208BCFAA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114" y="25110640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Interrupts</a:t>
            </a:r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2C2D4546-1CF0-480F-BD20-C88E64BE936D}"/>
              </a:ext>
            </a:extLst>
          </p:cNvPr>
          <p:cNvSpPr txBox="1"/>
          <p:nvPr/>
        </p:nvSpPr>
        <p:spPr>
          <a:xfrm>
            <a:off x="10574166" y="26473614"/>
            <a:ext cx="8858357" cy="69317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interrupts module create random disorders which delay actions in real-time. This module is part of the Environment block.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</a:rPr>
              <a:t>The delays can be resolved in one of two ways:</a:t>
            </a:r>
          </a:p>
          <a:p>
            <a:pPr marL="514350" indent="-514350" algn="l" rtl="0">
              <a:lnSpc>
                <a:spcPct val="150000"/>
              </a:lnSpc>
              <a:buAutoNum type="arabicPeriod"/>
            </a:pPr>
            <a:r>
              <a:rPr lang="en-US" sz="3000" dirty="0">
                <a:solidFill>
                  <a:srgbClr val="002060"/>
                </a:solidFill>
              </a:rPr>
              <a:t>Stretching the STN graph </a:t>
            </a:r>
            <a:r>
              <a:rPr lang="en-US" sz="3000" b="0" dirty="0">
                <a:solidFill>
                  <a:srgbClr val="002060"/>
                </a:solidFill>
              </a:rPr>
              <a:t>- meaning that the delay causes a time shifting for all the graph, but the problem is still feasible.</a:t>
            </a:r>
          </a:p>
          <a:p>
            <a:pPr marL="514350" indent="-514350" algn="l" rtl="0">
              <a:lnSpc>
                <a:spcPct val="150000"/>
              </a:lnSpc>
              <a:buAutoNum type="arabicPeriod"/>
            </a:pPr>
            <a:r>
              <a:rPr lang="en-US" sz="3000" dirty="0">
                <a:solidFill>
                  <a:srgbClr val="002060"/>
                </a:solidFill>
              </a:rPr>
              <a:t>Replanning of the problem </a:t>
            </a:r>
            <a:r>
              <a:rPr lang="en-US" sz="3000" b="0" dirty="0">
                <a:solidFill>
                  <a:srgbClr val="002060"/>
                </a:solidFill>
              </a:rPr>
              <a:t>– the problem isn’t feasible, and we need to plan a new STN graph with the new delay.</a:t>
            </a:r>
          </a:p>
        </p:txBody>
      </p:sp>
      <p:sp>
        <p:nvSpPr>
          <p:cNvPr id="76" name="Rounded Rectangle 18">
            <a:extLst>
              <a:ext uri="{FF2B5EF4-FFF2-40B4-BE49-F238E27FC236}">
                <a16:creationId xmlns:a16="http://schemas.microsoft.com/office/drawing/2014/main" id="{46FE5675-BA5F-4978-BCEC-2CC868C32F65}"/>
              </a:ext>
            </a:extLst>
          </p:cNvPr>
          <p:cNvSpPr/>
          <p:nvPr/>
        </p:nvSpPr>
        <p:spPr>
          <a:xfrm>
            <a:off x="10497163" y="34180730"/>
            <a:ext cx="9320837" cy="1094694"/>
          </a:xfrm>
          <a:prstGeom prst="roundRect">
            <a:avLst>
              <a:gd name="adj" fmla="val 3718"/>
            </a:avLst>
          </a:prstGeom>
          <a:solidFill>
            <a:srgbClr val="124872"/>
          </a:solidFill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ounded Rectangle 145">
            <a:extLst>
              <a:ext uri="{FF2B5EF4-FFF2-40B4-BE49-F238E27FC236}">
                <a16:creationId xmlns:a16="http://schemas.microsoft.com/office/drawing/2014/main" id="{34C431F3-6F3B-4166-A677-E717216FFD30}"/>
              </a:ext>
            </a:extLst>
          </p:cNvPr>
          <p:cNvSpPr/>
          <p:nvPr/>
        </p:nvSpPr>
        <p:spPr>
          <a:xfrm>
            <a:off x="10495036" y="34180730"/>
            <a:ext cx="9360000" cy="7588628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124872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10C2173C-B314-4021-8A40-894E771A1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3243" y="34210538"/>
            <a:ext cx="8755594" cy="120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</a:t>
            </a:r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0906A5F5-36AA-4A9C-AA1D-A8C6D746EDD7}"/>
              </a:ext>
            </a:extLst>
          </p:cNvPr>
          <p:cNvSpPr txBox="1"/>
          <p:nvPr/>
        </p:nvSpPr>
        <p:spPr>
          <a:xfrm>
            <a:off x="10616115" y="35570493"/>
            <a:ext cx="9156638" cy="55467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Executor dispatches actions to the Environment.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For each action we verify: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All ancestors are done.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next sate of the environment is </a:t>
            </a:r>
            <a:r>
              <a:rPr lang="en-US" sz="3000" b="0" dirty="0">
                <a:solidFill>
                  <a:srgbClr val="002060"/>
                </a:solidFill>
              </a:rPr>
              <a:t>feasible.</a:t>
            </a:r>
          </a:p>
          <a:p>
            <a:pPr marL="899084" lvl="1" indent="-457200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The action is ready.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b="0" dirty="0">
                <a:solidFill>
                  <a:srgbClr val="002060"/>
                </a:solidFill>
                <a:cs typeface="Arial" panose="020B0604020202020204" pitchFamily="34" charset="0"/>
              </a:rPr>
              <a:t>If one of the verifications failed the algorithm will start replanning the problem.</a:t>
            </a:r>
          </a:p>
        </p:txBody>
      </p:sp>
      <p:pic>
        <p:nvPicPr>
          <p:cNvPr id="81" name="תמונה 80">
            <a:extLst>
              <a:ext uri="{FF2B5EF4-FFF2-40B4-BE49-F238E27FC236}">
                <a16:creationId xmlns:a16="http://schemas.microsoft.com/office/drawing/2014/main" id="{A90E4952-E3FC-43ED-967A-FAC8F899CD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92000" y="10287427"/>
            <a:ext cx="8536243" cy="4172669"/>
          </a:xfrm>
          <a:prstGeom prst="rect">
            <a:avLst/>
          </a:prstGeom>
        </p:spPr>
      </p:pic>
      <p:sp>
        <p:nvSpPr>
          <p:cNvPr id="83" name="Rectangle 4">
            <a:extLst>
              <a:ext uri="{FF2B5EF4-FFF2-40B4-BE49-F238E27FC236}">
                <a16:creationId xmlns:a16="http://schemas.microsoft.com/office/drawing/2014/main" id="{1A431C15-4268-4D4D-B729-23A2D92FB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0893" y="14237281"/>
            <a:ext cx="8820000" cy="58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lnSpc>
                <a:spcPct val="150000"/>
              </a:lnSpc>
            </a:pPr>
            <a:r>
              <a:rPr lang="en-US" sz="3000" b="0" dirty="0">
                <a:solidFill>
                  <a:srgbClr val="002060"/>
                </a:solidFill>
              </a:rPr>
              <a:t>Offline Planner – is the Offline </a:t>
            </a:r>
            <a:r>
              <a:rPr lang="en-US" sz="3000" b="0" dirty="0" err="1">
                <a:solidFill>
                  <a:srgbClr val="002060"/>
                </a:solidFill>
              </a:rPr>
              <a:t>Algorithm.Program</a:t>
            </a:r>
            <a:r>
              <a:rPr lang="en-US" sz="3000" b="0" dirty="0">
                <a:solidFill>
                  <a:srgbClr val="002060"/>
                </a:solidFill>
              </a:rPr>
              <a:t> manager – is the linking chain between the offline algorithm and the online algorithm. Responsible for creating the different modules and their </a:t>
            </a:r>
            <a:r>
              <a:rPr lang="en-US" sz="3000" b="0" dirty="0" err="1">
                <a:solidFill>
                  <a:srgbClr val="002060"/>
                </a:solidFill>
              </a:rPr>
              <a:t>connections.Controller</a:t>
            </a:r>
            <a:r>
              <a:rPr lang="en-US" sz="3000" b="0" dirty="0">
                <a:solidFill>
                  <a:srgbClr val="002060"/>
                </a:solidFill>
              </a:rPr>
              <a:t> – is the control tower. The controller decides on the next actions that will be sent to the environment for execution. The main data structure that it uses is a STN </a:t>
            </a:r>
            <a:r>
              <a:rPr lang="en-US" sz="3000" b="0" dirty="0" err="1">
                <a:solidFill>
                  <a:srgbClr val="002060"/>
                </a:solidFill>
              </a:rPr>
              <a:t>graph:The</a:t>
            </a:r>
            <a:r>
              <a:rPr lang="en-US" sz="3000" b="0" dirty="0">
                <a:solidFill>
                  <a:srgbClr val="002060"/>
                </a:solidFill>
              </a:rPr>
              <a:t> offline output is a STN graph in a table configuration. The controller transforms the table to an a-cyclic directed graph.</a:t>
            </a:r>
          </a:p>
          <a:p>
            <a:pPr marL="457200" indent="-457200" algn="l" rtl="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990" b="0" dirty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511</Words>
  <Application>Microsoft Office PowerPoint</Application>
  <PresentationFormat>מותאם אישית</PresentationFormat>
  <Paragraphs>51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Courier New</vt:lpstr>
      <vt:lpstr>Times New Roman</vt:lpstr>
      <vt:lpstr>Wingdings</vt:lpstr>
      <vt:lpstr>Blank Presentation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2016-09-01T09:00:45Z</dcterms:created>
  <dcterms:modified xsi:type="dcterms:W3CDTF">2021-12-14T18:17:41Z</dcterms:modified>
</cp:coreProperties>
</file>