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מחבר" initials="א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FAE6F-34EA-4285-B135-F19FCB68D3B3}" v="30" dt="2021-12-01T14:56:08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66" d="100"/>
          <a:sy n="66" d="100"/>
        </p:scale>
        <p:origin x="-5664" y="-11324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285999" y="3591709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301801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58000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13412" y="32697852"/>
            <a:ext cx="9360000" cy="1208903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0"/>
            <a:ext cx="8820000" cy="58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An Airport has a lot of operations everyday. 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Multiple planes that are simultaneously take off and land.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Operations that depends on other operations.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Unexpected problems create conflicts and may change the day plan</a:t>
            </a:r>
            <a:r>
              <a:rPr lang="en-US" sz="3000" dirty="0">
                <a:solidFill>
                  <a:srgbClr val="002060"/>
                </a:solidFill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Airport management is done with a day plan and executing it in </a:t>
            </a:r>
            <a:r>
              <a:rPr lang="en-US" sz="3000" dirty="0">
                <a:solidFill>
                  <a:srgbClr val="002060"/>
                </a:solidFill>
              </a:rPr>
              <a:t>REAL TIME</a:t>
            </a:r>
            <a:r>
              <a:rPr lang="en-US" sz="3000" b="0" dirty="0">
                <a:solidFill>
                  <a:srgbClr val="002060"/>
                </a:solidFill>
              </a:rPr>
              <a:t>.</a:t>
            </a: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1020124" y="2186794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59387" y="28771757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32794595"/>
            <a:ext cx="8755594" cy="120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Schema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607801" y="8682990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92000" y="359770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681778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Algorithm for Management Takeoffs and Landings</a:t>
            </a:r>
            <a:endParaRPr lang="en-US" sz="12000" kern="0" baseline="30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Yoav Cohen and Hodaya Cohen-Adiv, Supervised by Ayal Taitler</a:t>
            </a: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72303" y="21601523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Rounded Rectangle 18"/>
          <p:cNvSpPr/>
          <p:nvPr/>
        </p:nvSpPr>
        <p:spPr>
          <a:xfrm>
            <a:off x="629999" y="8623033"/>
            <a:ext cx="9360000" cy="2355288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8623032"/>
            <a:ext cx="9360000" cy="33160467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2697852"/>
            <a:ext cx="9360000" cy="908564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285999" y="35917091"/>
            <a:ext cx="9360000" cy="586641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286000" y="8682990"/>
            <a:ext cx="9360000" cy="26766101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3" name="תמונה 2" descr="תמונה שמכילה דשא, תובלה, כלי שיט, גדה&#10;&#10;התיאור נוצר באופן אוטומטי">
            <a:extLst>
              <a:ext uri="{FF2B5EF4-FFF2-40B4-BE49-F238E27FC236}">
                <a16:creationId xmlns:a16="http://schemas.microsoft.com/office/drawing/2014/main" id="{FCFD5DF4-2CAA-4D39-8CC0-107AD13C3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1" y="15672373"/>
            <a:ext cx="8959076" cy="5833067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ADF59D7-199B-4E9E-B5BA-26167C68AB29}"/>
              </a:ext>
            </a:extLst>
          </p:cNvPr>
          <p:cNvSpPr txBox="1"/>
          <p:nvPr/>
        </p:nvSpPr>
        <p:spPr>
          <a:xfrm>
            <a:off x="806508" y="22845002"/>
            <a:ext cx="9156638" cy="55928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sz="3100" dirty="0">
                <a:solidFill>
                  <a:srgbClr val="002060"/>
                </a:solidFill>
                <a:cs typeface="Arial" panose="020B0604020202020204" pitchFamily="34" charset="0"/>
              </a:rPr>
              <a:t>Creating an online Algorithm for managing takeoffs and landings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Our algorithm ran the offline plan w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hile</a:t>
            </a:r>
            <a:r>
              <a:rPr lang="en-US" sz="3000" b="0" i="0" dirty="0">
                <a:solidFill>
                  <a:srgbClr val="333333"/>
                </a:solidFill>
                <a:effectLst/>
                <a:cs typeface="Assistant" pitchFamily="2" charset="-79"/>
              </a:rPr>
              <a:t> 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dealing with real-time 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malfunctions and changes.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ssistant" pitchFamily="2" charset="-79"/>
              </a:rPr>
              <a:t>The algorithm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must decide whether the program can run with the different constraints or whether re-planning is needed.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271EFAD-1C2A-4370-9C55-3F406CE61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5562" y="10056738"/>
            <a:ext cx="8918173" cy="4211359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B4DEDE6-6F07-4A7A-9AA0-E99344606F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482" y="34050359"/>
            <a:ext cx="4242932" cy="4721973"/>
          </a:xfrm>
          <a:prstGeom prst="rect">
            <a:avLst/>
          </a:prstGeom>
        </p:spPr>
      </p:pic>
      <p:sp>
        <p:nvSpPr>
          <p:cNvPr id="112" name="תיבת טקסט 111">
            <a:extLst>
              <a:ext uri="{FF2B5EF4-FFF2-40B4-BE49-F238E27FC236}">
                <a16:creationId xmlns:a16="http://schemas.microsoft.com/office/drawing/2014/main" id="{ACBB6CE5-CC91-4166-9F27-408FDAC16789}"/>
              </a:ext>
            </a:extLst>
          </p:cNvPr>
          <p:cNvSpPr txBox="1"/>
          <p:nvPr/>
        </p:nvSpPr>
        <p:spPr>
          <a:xfrm>
            <a:off x="833361" y="38850296"/>
            <a:ext cx="9156638" cy="3469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Planner is the Offline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i="0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The Executor is the Online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Environment is the testing environment that simulates an airport with interrupts in real-time.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113" name="תיבת טקסט 112">
            <a:extLst>
              <a:ext uri="{FF2B5EF4-FFF2-40B4-BE49-F238E27FC236}">
                <a16:creationId xmlns:a16="http://schemas.microsoft.com/office/drawing/2014/main" id="{BB7250E8-0459-4B73-BC05-37042B8BE517}"/>
              </a:ext>
            </a:extLst>
          </p:cNvPr>
          <p:cNvSpPr txBox="1"/>
          <p:nvPr/>
        </p:nvSpPr>
        <p:spPr>
          <a:xfrm>
            <a:off x="20413861" y="37429622"/>
            <a:ext cx="9156638" cy="46233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more types of </a:t>
            </a: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interrupts</a:t>
            </a: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simulate a more realistic world in a simulation.</a:t>
            </a:r>
          </a:p>
          <a:p>
            <a:pPr algn="l" rtl="0">
              <a:lnSpc>
                <a:spcPct val="150000"/>
              </a:lnSpc>
            </a:pPr>
            <a:endParaRPr lang="en-US" sz="1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Add a GUI - Make the system inactive to the user with which he will be able to track the planes and lanes in real-time.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812B2DA3-62F9-47B6-8241-D33A29C59357}"/>
              </a:ext>
            </a:extLst>
          </p:cNvPr>
          <p:cNvSpPr txBox="1"/>
          <p:nvPr/>
        </p:nvSpPr>
        <p:spPr>
          <a:xfrm>
            <a:off x="780314" y="29777442"/>
            <a:ext cx="8858357" cy="20950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Planning with times and constrains in real time.</a:t>
            </a:r>
            <a:endParaRPr lang="he-IL" sz="3000" b="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Feedback from the online algorithm to the offline algorithm.</a:t>
            </a: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A41E4C47-AF34-48BA-BCC9-DE06FEC74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606" y="14577330"/>
            <a:ext cx="8820000" cy="918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Offline Planner </a:t>
            </a:r>
            <a:r>
              <a:rPr lang="en-US" sz="3000" b="0" dirty="0">
                <a:solidFill>
                  <a:srgbClr val="002060"/>
                </a:solidFill>
              </a:rPr>
              <a:t>– is the Offline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Program manager </a:t>
            </a:r>
            <a:r>
              <a:rPr lang="en-US" sz="3000" b="0" dirty="0">
                <a:solidFill>
                  <a:srgbClr val="002060"/>
                </a:solidFill>
              </a:rPr>
              <a:t>– is the linking chain between the offline algorithm and the online algorithm. Responsible for creating the different modules and their connections.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Controller</a:t>
            </a:r>
            <a:r>
              <a:rPr lang="en-US" sz="3000" b="0" dirty="0">
                <a:solidFill>
                  <a:srgbClr val="002060"/>
                </a:solidFill>
              </a:rPr>
              <a:t> – is the control tower. The controller </a:t>
            </a:r>
            <a:r>
              <a:rPr lang="en-US" sz="3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decides on the following actions that will be sent to the environment for 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execution. The main data structure that it uses is: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 graph:</a:t>
            </a:r>
          </a:p>
          <a:p>
            <a:pPr lvl="1"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000" b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Offline’s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 is a STN graph in a table configuration, </a:t>
            </a:r>
            <a:r>
              <a:rPr lang="en-US" sz="3000" b="0" dirty="0">
                <a:solidFill>
                  <a:srgbClr val="002060"/>
                </a:solidFill>
              </a:rPr>
              <a:t>The controller transforms the table to an a-cyclic directed graph</a:t>
            </a:r>
          </a:p>
          <a:p>
            <a:pPr lvl="1" algn="l" rtl="0">
              <a:lnSpc>
                <a:spcPct val="150000"/>
              </a:lnSpc>
            </a:pPr>
            <a:endParaRPr lang="en-US" sz="3000" b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000" b="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ED32E835-2B9D-43E3-86A9-B063266FB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860" y="30953445"/>
            <a:ext cx="8820000" cy="1046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 </a:t>
            </a: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3000" b="0" dirty="0">
                <a:solidFill>
                  <a:srgbClr val="002060"/>
                </a:solidFill>
              </a:rPr>
              <a:t>simulates the world. The simulator is the executing factor. It takes actions and orders and executes them.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State</a:t>
            </a:r>
            <a:r>
              <a:rPr lang="en-US" sz="3000" b="0" dirty="0">
                <a:solidFill>
                  <a:srgbClr val="002060"/>
                </a:solidFill>
              </a:rPr>
              <a:t> - Represents the state of the world at any given moment.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Clock</a:t>
            </a:r>
            <a:r>
              <a:rPr lang="en-US" sz="3000" b="0" dirty="0">
                <a:solidFill>
                  <a:srgbClr val="002060"/>
                </a:solidFill>
              </a:rPr>
              <a:t> - Represents the timeline that is discreetly represented. Is a global module.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Events</a:t>
            </a:r>
            <a:r>
              <a:rPr lang="en-US" sz="3000" b="0" dirty="0">
                <a:solidFill>
                  <a:srgbClr val="002060"/>
                </a:solidFill>
              </a:rPr>
              <a:t> - A list of signals through which all modules communicate. This is a communication protocol that we've created. Is a global module.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Interrupt</a:t>
            </a:r>
            <a:r>
              <a:rPr lang="en-US" sz="3000" b="0" dirty="0">
                <a:solidFill>
                  <a:srgbClr val="002060"/>
                </a:solidFill>
              </a:rPr>
              <a:t> - Produces Interrupts that are sent to the simulator. The module is random in two ways: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</a:rPr>
              <a:t>Frequency of Interrupt.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</a:rPr>
              <a:t>Interrupt’s duration.</a:t>
            </a:r>
          </a:p>
          <a:p>
            <a:pPr algn="l" rtl="0">
              <a:lnSpc>
                <a:spcPct val="150000"/>
              </a:lnSpc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תמונה 60">
            <a:extLst>
              <a:ext uri="{FF2B5EF4-FFF2-40B4-BE49-F238E27FC236}">
                <a16:creationId xmlns:a16="http://schemas.microsoft.com/office/drawing/2014/main" id="{0AE98BBF-7FBC-45C7-91BA-1FEBEEDE2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78021" y="24125076"/>
            <a:ext cx="4063451" cy="5720621"/>
          </a:xfrm>
          <a:prstGeom prst="rect">
            <a:avLst/>
          </a:prstGeom>
        </p:spPr>
      </p:pic>
      <p:sp>
        <p:nvSpPr>
          <p:cNvPr id="62" name="Rectangle 4">
            <a:extLst>
              <a:ext uri="{FF2B5EF4-FFF2-40B4-BE49-F238E27FC236}">
                <a16:creationId xmlns:a16="http://schemas.microsoft.com/office/drawing/2014/main" id="{8ADB7D53-9713-4D78-B769-91D58C2C9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844" y="30210089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 Graph</a:t>
            </a:r>
          </a:p>
        </p:txBody>
      </p:sp>
      <p:pic>
        <p:nvPicPr>
          <p:cNvPr id="39" name="תמונה 38">
            <a:extLst>
              <a:ext uri="{FF2B5EF4-FFF2-40B4-BE49-F238E27FC236}">
                <a16:creationId xmlns:a16="http://schemas.microsoft.com/office/drawing/2014/main" id="{F37D9133-F340-4B4A-BF4E-9B1644FBF8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28531" y="11155738"/>
            <a:ext cx="8338511" cy="5542967"/>
          </a:xfrm>
          <a:prstGeom prst="rect">
            <a:avLst/>
          </a:prstGeom>
        </p:spPr>
      </p:pic>
      <p:pic>
        <p:nvPicPr>
          <p:cNvPr id="40" name="תמונה 39">
            <a:extLst>
              <a:ext uri="{FF2B5EF4-FFF2-40B4-BE49-F238E27FC236}">
                <a16:creationId xmlns:a16="http://schemas.microsoft.com/office/drawing/2014/main" id="{973FBD27-5ECD-4115-B35A-4035B0553B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46387" y="17547322"/>
            <a:ext cx="6622643" cy="4540359"/>
          </a:xfrm>
          <a:prstGeom prst="rect">
            <a:avLst/>
          </a:prstGeom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F4A579EA-3E2B-4103-BD9A-FDD9ED48FAB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7915"/>
          <a:stretch/>
        </p:blipFill>
        <p:spPr>
          <a:xfrm>
            <a:off x="21081206" y="23173311"/>
            <a:ext cx="7967158" cy="4400279"/>
          </a:xfrm>
          <a:prstGeom prst="rect">
            <a:avLst/>
          </a:prstGeom>
        </p:spPr>
      </p:pic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39C0F5B6-F685-4966-8722-1CB1BBF21D37}"/>
              </a:ext>
            </a:extLst>
          </p:cNvPr>
          <p:cNvSpPr txBox="1"/>
          <p:nvPr/>
        </p:nvSpPr>
        <p:spPr>
          <a:xfrm>
            <a:off x="20516856" y="9883083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offline plan in the form of a Table</a:t>
            </a:r>
            <a:r>
              <a:rPr lang="en-US" sz="3000" b="0" dirty="0">
                <a:solidFill>
                  <a:srgbClr val="002060"/>
                </a:solidFill>
              </a:rPr>
              <a:t>:</a:t>
            </a:r>
            <a:endParaRPr lang="he-IL" sz="3000" b="0" dirty="0">
              <a:solidFill>
                <a:srgbClr val="002060"/>
              </a:solidFill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B54AFD36-AC5C-4BE7-893F-C8856DCFF9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832225" y="31527651"/>
            <a:ext cx="5987041" cy="3781953"/>
          </a:xfrm>
          <a:prstGeom prst="rect">
            <a:avLst/>
          </a:prstGeom>
        </p:spPr>
      </p:pic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E03F66D5-4B96-4F4C-A67F-2D9491C49B70}"/>
              </a:ext>
            </a:extLst>
          </p:cNvPr>
          <p:cNvGrpSpPr/>
          <p:nvPr/>
        </p:nvGrpSpPr>
        <p:grpSpPr>
          <a:xfrm>
            <a:off x="20560942" y="29607243"/>
            <a:ext cx="3372321" cy="1152686"/>
            <a:chOff x="209839" y="1617344"/>
            <a:chExt cx="3372321" cy="1152686"/>
          </a:xfrm>
        </p:grpSpPr>
        <p:pic>
          <p:nvPicPr>
            <p:cNvPr id="47" name="תמונה 46">
              <a:extLst>
                <a:ext uri="{FF2B5EF4-FFF2-40B4-BE49-F238E27FC236}">
                  <a16:creationId xmlns:a16="http://schemas.microsoft.com/office/drawing/2014/main" id="{D83997ED-FE01-4CD8-A159-C4504C9F3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9839" y="1617344"/>
              <a:ext cx="3372321" cy="1152686"/>
            </a:xfrm>
            <a:prstGeom prst="rect">
              <a:avLst/>
            </a:prstGeom>
          </p:spPr>
        </p:pic>
        <p:sp>
          <p:nvSpPr>
            <p:cNvPr id="48" name="מלבן 47">
              <a:extLst>
                <a:ext uri="{FF2B5EF4-FFF2-40B4-BE49-F238E27FC236}">
                  <a16:creationId xmlns:a16="http://schemas.microsoft.com/office/drawing/2014/main" id="{4C651E24-96C8-40E8-8781-841C1FF38772}"/>
                </a:ext>
              </a:extLst>
            </p:cNvPr>
            <p:cNvSpPr/>
            <p:nvPr/>
          </p:nvSpPr>
          <p:spPr>
            <a:xfrm>
              <a:off x="2019300" y="1633955"/>
              <a:ext cx="1054100" cy="2063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9" name="קבוצה 48">
            <a:extLst>
              <a:ext uri="{FF2B5EF4-FFF2-40B4-BE49-F238E27FC236}">
                <a16:creationId xmlns:a16="http://schemas.microsoft.com/office/drawing/2014/main" id="{ECBB19A4-E398-4930-B4C2-395228D40F79}"/>
              </a:ext>
            </a:extLst>
          </p:cNvPr>
          <p:cNvGrpSpPr/>
          <p:nvPr/>
        </p:nvGrpSpPr>
        <p:grpSpPr>
          <a:xfrm>
            <a:off x="24152282" y="29472238"/>
            <a:ext cx="5274699" cy="1562318"/>
            <a:chOff x="209839" y="3678338"/>
            <a:chExt cx="6597361" cy="1562318"/>
          </a:xfrm>
        </p:grpSpPr>
        <p:pic>
          <p:nvPicPr>
            <p:cNvPr id="50" name="תמונה 49">
              <a:extLst>
                <a:ext uri="{FF2B5EF4-FFF2-40B4-BE49-F238E27FC236}">
                  <a16:creationId xmlns:a16="http://schemas.microsoft.com/office/drawing/2014/main" id="{8062D8C8-DB3D-408F-B58F-CBE5C43E4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09839" y="3678338"/>
              <a:ext cx="6597361" cy="1562318"/>
            </a:xfrm>
            <a:prstGeom prst="rect">
              <a:avLst/>
            </a:prstGeom>
          </p:spPr>
        </p:pic>
        <p:sp>
          <p:nvSpPr>
            <p:cNvPr id="51" name="מלבן 50">
              <a:extLst>
                <a:ext uri="{FF2B5EF4-FFF2-40B4-BE49-F238E27FC236}">
                  <a16:creationId xmlns:a16="http://schemas.microsoft.com/office/drawing/2014/main" id="{95EBC4D6-0498-444D-8900-333ABEC4EA13}"/>
                </a:ext>
              </a:extLst>
            </p:cNvPr>
            <p:cNvSpPr/>
            <p:nvPr/>
          </p:nvSpPr>
          <p:spPr>
            <a:xfrm>
              <a:off x="1803400" y="3678339"/>
              <a:ext cx="1270000" cy="2459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8CC9D5A9-2E2E-42DA-BF0C-FEB2A7489067}"/>
              </a:ext>
            </a:extLst>
          </p:cNvPr>
          <p:cNvSpPr txBox="1"/>
          <p:nvPr/>
        </p:nvSpPr>
        <p:spPr>
          <a:xfrm>
            <a:off x="20728531" y="16831481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Online output with no interrupts: </a:t>
            </a:r>
            <a:endParaRPr lang="he-IL" sz="3000" b="0" dirty="0">
              <a:solidFill>
                <a:srgbClr val="002060"/>
              </a:solidFill>
            </a:endParaRPr>
          </a:p>
        </p:txBody>
      </p: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3EEFA102-BDD9-4EF2-96A8-F92F17B7D0A5}"/>
              </a:ext>
            </a:extLst>
          </p:cNvPr>
          <p:cNvSpPr txBox="1"/>
          <p:nvPr/>
        </p:nvSpPr>
        <p:spPr>
          <a:xfrm>
            <a:off x="20728531" y="22240081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Online output with interrupts: </a:t>
            </a:r>
            <a:endParaRPr lang="he-IL" sz="3000" b="0" dirty="0">
              <a:solidFill>
                <a:srgbClr val="002060"/>
              </a:solidFill>
            </a:endParaRPr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7E83D72A-B817-459B-A633-5D51237A073E}"/>
              </a:ext>
            </a:extLst>
          </p:cNvPr>
          <p:cNvSpPr txBox="1"/>
          <p:nvPr/>
        </p:nvSpPr>
        <p:spPr>
          <a:xfrm>
            <a:off x="20757460" y="28240801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Online output with replanning: </a:t>
            </a:r>
            <a:endParaRPr lang="he-IL" sz="3000" b="0" dirty="0">
              <a:solidFill>
                <a:srgbClr val="002060"/>
              </a:solidFill>
            </a:endParaRPr>
          </a:p>
        </p:txBody>
      </p: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C17D7253-823A-4754-BD83-10121D390721}"/>
              </a:ext>
            </a:extLst>
          </p:cNvPr>
          <p:cNvSpPr txBox="1"/>
          <p:nvPr/>
        </p:nvSpPr>
        <p:spPr>
          <a:xfrm>
            <a:off x="20639850" y="29150765"/>
            <a:ext cx="3143146" cy="496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b="0" dirty="0">
                <a:solidFill>
                  <a:srgbClr val="002060"/>
                </a:solidFill>
              </a:rPr>
              <a:t>New config file</a:t>
            </a:r>
            <a:endParaRPr lang="he-IL" sz="2000" b="0" dirty="0">
              <a:solidFill>
                <a:srgbClr val="002060"/>
              </a:solidFill>
            </a:endParaRPr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091F8A5C-445B-4467-843A-8BA4C93C9068}"/>
              </a:ext>
            </a:extLst>
          </p:cNvPr>
          <p:cNvSpPr txBox="1"/>
          <p:nvPr/>
        </p:nvSpPr>
        <p:spPr>
          <a:xfrm>
            <a:off x="24136846" y="28945264"/>
            <a:ext cx="3143146" cy="496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b="0" dirty="0">
                <a:solidFill>
                  <a:srgbClr val="002060"/>
                </a:solidFill>
              </a:rPr>
              <a:t>New offline log file</a:t>
            </a:r>
            <a:endParaRPr lang="he-IL" sz="2000" b="0" dirty="0">
              <a:solidFill>
                <a:srgbClr val="002060"/>
              </a:solidFill>
            </a:endParaRPr>
          </a:p>
        </p:txBody>
      </p: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E7EB19CF-05E1-4964-A326-1808C077D34F}"/>
              </a:ext>
            </a:extLst>
          </p:cNvPr>
          <p:cNvSpPr txBox="1"/>
          <p:nvPr/>
        </p:nvSpPr>
        <p:spPr>
          <a:xfrm>
            <a:off x="23238638" y="31022346"/>
            <a:ext cx="3143146" cy="496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b="0">
                <a:solidFill>
                  <a:srgbClr val="002060"/>
                </a:solidFill>
              </a:rPr>
              <a:t>New online </a:t>
            </a:r>
            <a:r>
              <a:rPr lang="en-US" sz="2000" b="0" dirty="0">
                <a:solidFill>
                  <a:srgbClr val="002060"/>
                </a:solidFill>
              </a:rPr>
              <a:t>log file</a:t>
            </a:r>
            <a:endParaRPr lang="he-IL" sz="2000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449</Words>
  <Application>Microsoft Office PowerPoint</Application>
  <PresentationFormat>מותאם אישית</PresentationFormat>
  <Paragraphs>49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Courier New</vt:lpstr>
      <vt:lpstr>Times New Roman</vt:lpstr>
      <vt:lpstr>Wingdings</vt:lpstr>
      <vt:lpstr>Blank Presentation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2021-12-08T12:24:50Z</dcterms:modified>
</cp:coreProperties>
</file>