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376" y="-49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3412" y="32697852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depends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and executing it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2794595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Management Takeoffs and Landings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2"/>
            <a:ext cx="9360000" cy="3316046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0"/>
            <a:ext cx="9360000" cy="2676610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55928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271EFAD-1C2A-4370-9C55-3F406CE61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5562" y="10056738"/>
            <a:ext cx="8918173" cy="421135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3469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environment that simulates an airport with interrupts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- Make 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095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41E4C47-AF34-48BA-BCC9-DE06FEC7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606" y="14577330"/>
            <a:ext cx="8820000" cy="918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Offline Planner </a:t>
            </a:r>
            <a:r>
              <a:rPr lang="en-US" sz="3000" b="0" dirty="0">
                <a:solidFill>
                  <a:srgbClr val="002060"/>
                </a:solidFill>
              </a:rPr>
              <a:t>–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Program manager </a:t>
            </a:r>
            <a:r>
              <a:rPr lang="en-US" sz="3000" b="0" dirty="0">
                <a:solidFill>
                  <a:srgbClr val="002060"/>
                </a:solidFill>
              </a:rPr>
              <a:t>– is the linking chain between the offline algorithm and the online algorithm. Responsible for creating the different modules and their connections.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</a:t>
            </a:r>
            <a:r>
              <a:rPr lang="en-US" sz="3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 on the following actions that will be sent to the environment for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execution. The main data structure that it uses is: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graph:</a:t>
            </a:r>
          </a:p>
          <a:p>
            <a:pPr lvl="1"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000" b="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Offline’s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is a STN graph in a table configuration, </a:t>
            </a:r>
            <a:r>
              <a:rPr lang="en-US" sz="3000" b="0" dirty="0">
                <a:solidFill>
                  <a:srgbClr val="002060"/>
                </a:solidFill>
              </a:rPr>
              <a:t>The controller transforms the table to an a-cyclic directed graph</a:t>
            </a:r>
          </a:p>
          <a:p>
            <a:pPr lvl="1" algn="l" rtl="0">
              <a:lnSpc>
                <a:spcPct val="150000"/>
              </a:lnSpc>
            </a:pPr>
            <a:endParaRPr lang="en-US" sz="3000" b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ED32E835-2B9D-43E3-86A9-B063266FB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860" y="30953445"/>
            <a:ext cx="8820000" cy="104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 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0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000" b="0" dirty="0">
                <a:solidFill>
                  <a:srgbClr val="002060"/>
                </a:solidFill>
              </a:rPr>
              <a:t>simulates the world. The simulator is the executing factor. It takes actions and orders and executes them.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State</a:t>
            </a:r>
            <a:r>
              <a:rPr lang="en-US" sz="3000" b="0" dirty="0">
                <a:solidFill>
                  <a:srgbClr val="002060"/>
                </a:solidFill>
              </a:rPr>
              <a:t> - Represents the state of the world at any given moment.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Clock</a:t>
            </a:r>
            <a:r>
              <a:rPr lang="en-US" sz="3000" b="0" dirty="0">
                <a:solidFill>
                  <a:srgbClr val="002060"/>
                </a:solidFill>
              </a:rPr>
              <a:t> - Represents the timeline that is discreetly represented.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Events</a:t>
            </a:r>
            <a:r>
              <a:rPr lang="en-US" sz="3000" b="0" dirty="0">
                <a:solidFill>
                  <a:srgbClr val="002060"/>
                </a:solidFill>
              </a:rPr>
              <a:t> - A list of signals through which all modules communicate. This is a communication protocol that we've created. Is a global module.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Interrupt</a:t>
            </a:r>
            <a:r>
              <a:rPr lang="en-US" sz="3000" b="0" dirty="0">
                <a:solidFill>
                  <a:srgbClr val="002060"/>
                </a:solidFill>
              </a:rPr>
              <a:t> - Produces Interrupts that are sent to the simulator. The module is random in two ways: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Frequency of Interrupt.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</a:rPr>
              <a:t>Interrupt’s duration.</a:t>
            </a:r>
          </a:p>
          <a:p>
            <a:pPr algn="l" rtl="0">
              <a:lnSpc>
                <a:spcPct val="150000"/>
              </a:lnSpc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0AE98BBF-7FBC-45C7-91BA-1FEBEEDE2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8021" y="24125076"/>
            <a:ext cx="4063451" cy="5720621"/>
          </a:xfrm>
          <a:prstGeom prst="rect">
            <a:avLst/>
          </a:prstGeom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8ADB7D53-9713-4D78-B769-91D58C2C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844" y="30210089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37D9133-F340-4B4A-BF4E-9B1644FBF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8531" y="11155738"/>
            <a:ext cx="8338511" cy="5542967"/>
          </a:xfrm>
          <a:prstGeom prst="rect">
            <a:avLst/>
          </a:prstGeom>
        </p:spPr>
      </p:pic>
      <p:pic>
        <p:nvPicPr>
          <p:cNvPr id="40" name="תמונה 39">
            <a:extLst>
              <a:ext uri="{FF2B5EF4-FFF2-40B4-BE49-F238E27FC236}">
                <a16:creationId xmlns:a16="http://schemas.microsoft.com/office/drawing/2014/main" id="{973FBD27-5ECD-4115-B35A-4035B0553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46387" y="17547322"/>
            <a:ext cx="6622643" cy="4540359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F4A579EA-3E2B-4103-BD9A-FDD9ED48FA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915"/>
          <a:stretch/>
        </p:blipFill>
        <p:spPr>
          <a:xfrm>
            <a:off x="21081206" y="23173311"/>
            <a:ext cx="7967158" cy="4400279"/>
          </a:xfrm>
          <a:prstGeom prst="rect">
            <a:avLst/>
          </a:prstGeom>
        </p:spPr>
      </p:pic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39C0F5B6-F685-4966-8722-1CB1BBF21D37}"/>
              </a:ext>
            </a:extLst>
          </p:cNvPr>
          <p:cNvSpPr txBox="1"/>
          <p:nvPr/>
        </p:nvSpPr>
        <p:spPr>
          <a:xfrm>
            <a:off x="20516856" y="9883083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offline plan in the form of a Table</a:t>
            </a:r>
            <a:r>
              <a:rPr lang="en-US" sz="3000" b="0" dirty="0">
                <a:solidFill>
                  <a:srgbClr val="002060"/>
                </a:solidFill>
              </a:rPr>
              <a:t>:</a:t>
            </a:r>
            <a:endParaRPr lang="he-IL" sz="3000" b="0" dirty="0">
              <a:solidFill>
                <a:srgbClr val="002060"/>
              </a:solidFill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B54AFD36-AC5C-4BE7-893F-C8856DCFF9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36000" y="31226340"/>
            <a:ext cx="5987041" cy="3781953"/>
          </a:xfrm>
          <a:prstGeom prst="rect">
            <a:avLst/>
          </a:prstGeom>
        </p:spPr>
      </p:pic>
      <p:grpSp>
        <p:nvGrpSpPr>
          <p:cNvPr id="46" name="קבוצה 45">
            <a:extLst>
              <a:ext uri="{FF2B5EF4-FFF2-40B4-BE49-F238E27FC236}">
                <a16:creationId xmlns:a16="http://schemas.microsoft.com/office/drawing/2014/main" id="{E03F66D5-4B96-4F4C-A67F-2D9491C49B70}"/>
              </a:ext>
            </a:extLst>
          </p:cNvPr>
          <p:cNvGrpSpPr/>
          <p:nvPr/>
        </p:nvGrpSpPr>
        <p:grpSpPr>
          <a:xfrm>
            <a:off x="20560942" y="29607243"/>
            <a:ext cx="3372321" cy="1152686"/>
            <a:chOff x="209839" y="1617344"/>
            <a:chExt cx="3372321" cy="1152686"/>
          </a:xfrm>
        </p:grpSpPr>
        <p:pic>
          <p:nvPicPr>
            <p:cNvPr id="47" name="תמונה 46">
              <a:extLst>
                <a:ext uri="{FF2B5EF4-FFF2-40B4-BE49-F238E27FC236}">
                  <a16:creationId xmlns:a16="http://schemas.microsoft.com/office/drawing/2014/main" id="{D83997ED-FE01-4CD8-A159-C4504C9F3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9839" y="1617344"/>
              <a:ext cx="3372321" cy="1152686"/>
            </a:xfrm>
            <a:prstGeom prst="rect">
              <a:avLst/>
            </a:prstGeom>
          </p:spPr>
        </p:pic>
        <p:sp>
          <p:nvSpPr>
            <p:cNvPr id="48" name="מלבן 47">
              <a:extLst>
                <a:ext uri="{FF2B5EF4-FFF2-40B4-BE49-F238E27FC236}">
                  <a16:creationId xmlns:a16="http://schemas.microsoft.com/office/drawing/2014/main" id="{4C651E24-96C8-40E8-8781-841C1FF38772}"/>
                </a:ext>
              </a:extLst>
            </p:cNvPr>
            <p:cNvSpPr/>
            <p:nvPr/>
          </p:nvSpPr>
          <p:spPr>
            <a:xfrm>
              <a:off x="2019300" y="1633955"/>
              <a:ext cx="1054100" cy="206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ECBB19A4-E398-4930-B4C2-395228D40F79}"/>
              </a:ext>
            </a:extLst>
          </p:cNvPr>
          <p:cNvGrpSpPr/>
          <p:nvPr/>
        </p:nvGrpSpPr>
        <p:grpSpPr>
          <a:xfrm>
            <a:off x="24136845" y="29276281"/>
            <a:ext cx="5274699" cy="1562318"/>
            <a:chOff x="209839" y="3678338"/>
            <a:chExt cx="6597361" cy="1562318"/>
          </a:xfrm>
        </p:grpSpPr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8062D8C8-DB3D-408F-B58F-CBE5C43E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09839" y="3678338"/>
              <a:ext cx="6597361" cy="1562318"/>
            </a:xfrm>
            <a:prstGeom prst="rect">
              <a:avLst/>
            </a:prstGeom>
          </p:spPr>
        </p:pic>
        <p:sp>
          <p:nvSpPr>
            <p:cNvPr id="51" name="מלבן 50">
              <a:extLst>
                <a:ext uri="{FF2B5EF4-FFF2-40B4-BE49-F238E27FC236}">
                  <a16:creationId xmlns:a16="http://schemas.microsoft.com/office/drawing/2014/main" id="{95EBC4D6-0498-444D-8900-333ABEC4EA13}"/>
                </a:ext>
              </a:extLst>
            </p:cNvPr>
            <p:cNvSpPr/>
            <p:nvPr/>
          </p:nvSpPr>
          <p:spPr>
            <a:xfrm>
              <a:off x="1803400" y="3678339"/>
              <a:ext cx="1270000" cy="2459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8CC9D5A9-2E2E-42DA-BF0C-FEB2A7489067}"/>
              </a:ext>
            </a:extLst>
          </p:cNvPr>
          <p:cNvSpPr txBox="1"/>
          <p:nvPr/>
        </p:nvSpPr>
        <p:spPr>
          <a:xfrm>
            <a:off x="20728531" y="1683148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no interrupts: </a:t>
            </a:r>
            <a:endParaRPr lang="he-IL" sz="3000" b="0" dirty="0">
              <a:solidFill>
                <a:srgbClr val="002060"/>
              </a:solidFill>
            </a:endParaRP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3EEFA102-BDD9-4EF2-96A8-F92F17B7D0A5}"/>
              </a:ext>
            </a:extLst>
          </p:cNvPr>
          <p:cNvSpPr txBox="1"/>
          <p:nvPr/>
        </p:nvSpPr>
        <p:spPr>
          <a:xfrm>
            <a:off x="20728531" y="2224008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interrupts: </a:t>
            </a:r>
            <a:endParaRPr lang="he-IL" sz="3000" b="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7E83D72A-B817-459B-A633-5D51237A073E}"/>
              </a:ext>
            </a:extLst>
          </p:cNvPr>
          <p:cNvSpPr txBox="1"/>
          <p:nvPr/>
        </p:nvSpPr>
        <p:spPr>
          <a:xfrm>
            <a:off x="20757460" y="28240801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Online output with replanning: </a:t>
            </a:r>
            <a:endParaRPr lang="he-IL" sz="3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438</Words>
  <Application>Microsoft Office PowerPoint</Application>
  <PresentationFormat>מותאם אישית</PresentationFormat>
  <Paragraphs>46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2021-12-07T17:13:39Z</dcterms:modified>
</cp:coreProperties>
</file>