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FAE6F-34EA-4285-B135-F19FCB68D3B3}" v="30" dt="2021-12-01T14:56:08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25" d="100"/>
          <a:sy n="25" d="100"/>
        </p:scale>
        <p:origin x="1104" y="-1284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285999" y="35917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301801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13412" y="32697852"/>
            <a:ext cx="9360000" cy="1208903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0"/>
            <a:ext cx="8820000" cy="58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An Airport has a lot of operations everyday. 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Multiple planes that are simultaneously take off and land.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Operations that depends on other operations.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Unexpected problems create conflicts and may change the day plan</a:t>
            </a:r>
            <a:r>
              <a:rPr lang="en-US" sz="3000" dirty="0">
                <a:solidFill>
                  <a:srgbClr val="002060"/>
                </a:solidFill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Airport management is done with a day plan and executing it in </a:t>
            </a:r>
            <a:r>
              <a:rPr lang="en-US" sz="3000" dirty="0">
                <a:solidFill>
                  <a:srgbClr val="002060"/>
                </a:solidFill>
              </a:rPr>
              <a:t>REAL TIME</a:t>
            </a:r>
            <a:r>
              <a:rPr lang="en-US" sz="3000" b="0" dirty="0">
                <a:solidFill>
                  <a:srgbClr val="002060"/>
                </a:solidFill>
              </a:rPr>
              <a:t>.</a:t>
            </a: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1020124" y="2186794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59387" y="28771757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2794595"/>
            <a:ext cx="8755594" cy="120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Schema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07801" y="8682990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59770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Algorithm for Management Takeoffs and Landings</a:t>
            </a:r>
            <a:endParaRPr lang="en-US" sz="120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Yoav Cohen and Hodaya Cohen-Adiv, Supervised by Ayal Taitler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72303" y="21601523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Rounded Rectangle 18"/>
          <p:cNvSpPr/>
          <p:nvPr/>
        </p:nvSpPr>
        <p:spPr>
          <a:xfrm>
            <a:off x="629999" y="8623033"/>
            <a:ext cx="9360000" cy="2355288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2"/>
            <a:ext cx="9360000" cy="33160467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2697852"/>
            <a:ext cx="9360000" cy="9085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85999" y="35917091"/>
            <a:ext cx="9360000" cy="58664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286000" y="8682990"/>
            <a:ext cx="9360000" cy="26766101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3" name="תמונה 2" descr="תמונה שמכילה דשא, תובלה, כלי שיט, גדה&#10;&#10;התיאור נוצר באופן אוטומטי">
            <a:extLst>
              <a:ext uri="{FF2B5EF4-FFF2-40B4-BE49-F238E27FC236}">
                <a16:creationId xmlns:a16="http://schemas.microsoft.com/office/drawing/2014/main" id="{FCFD5DF4-2CAA-4D39-8CC0-107AD13C3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1" y="15672373"/>
            <a:ext cx="8959076" cy="583306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DF59D7-199B-4E9E-B5BA-26167C68AB29}"/>
              </a:ext>
            </a:extLst>
          </p:cNvPr>
          <p:cNvSpPr txBox="1"/>
          <p:nvPr/>
        </p:nvSpPr>
        <p:spPr>
          <a:xfrm>
            <a:off x="806508" y="22845002"/>
            <a:ext cx="9156638" cy="5592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3100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for managing takeoffs and landings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Our algorithm ran the offline plan w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30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malfunctions and changes.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must decide whether the program can run with the different constraints or whether re-planning is needed.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271EFAD-1C2A-4370-9C55-3F406CE61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5562" y="10056738"/>
            <a:ext cx="8918173" cy="4211359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B4DEDE6-6F07-4A7A-9AA0-E99344606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482" y="34050359"/>
            <a:ext cx="4242932" cy="4721973"/>
          </a:xfrm>
          <a:prstGeom prst="rect">
            <a:avLst/>
          </a:prstGeom>
        </p:spPr>
      </p:pic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ACBB6CE5-CC91-4166-9F27-408FDAC16789}"/>
              </a:ext>
            </a:extLst>
          </p:cNvPr>
          <p:cNvSpPr txBox="1"/>
          <p:nvPr/>
        </p:nvSpPr>
        <p:spPr>
          <a:xfrm>
            <a:off x="833361" y="38850296"/>
            <a:ext cx="9156638" cy="3469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Planner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i="0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The Executor is the Online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Environment is the testing environment that simulates an airport with interrupts in real-time.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id="{BB7250E8-0459-4B73-BC05-37042B8BE517}"/>
              </a:ext>
            </a:extLst>
          </p:cNvPr>
          <p:cNvSpPr txBox="1"/>
          <p:nvPr/>
        </p:nvSpPr>
        <p:spPr>
          <a:xfrm>
            <a:off x="20413861" y="37429622"/>
            <a:ext cx="9156638" cy="46233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more types of </a:t>
            </a: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interrupts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simulate a more realistic world in a simulation.</a:t>
            </a:r>
          </a:p>
          <a:p>
            <a:pPr algn="l" rtl="0">
              <a:lnSpc>
                <a:spcPct val="150000"/>
              </a:lnSpc>
            </a:pPr>
            <a:endParaRPr lang="en-US" sz="1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Add a GUI - Make the system inactive to the user with which he will be able to track the planes and lanes in real-time.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812B2DA3-62F9-47B6-8241-D33A29C59357}"/>
              </a:ext>
            </a:extLst>
          </p:cNvPr>
          <p:cNvSpPr txBox="1"/>
          <p:nvPr/>
        </p:nvSpPr>
        <p:spPr>
          <a:xfrm>
            <a:off x="780314" y="29777442"/>
            <a:ext cx="8858357" cy="20950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Planning with times and constrains in real time.</a:t>
            </a:r>
            <a:endParaRPr lang="he-IL" sz="3000" b="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Feedback from the online algorithm to the offline algorithm.</a:t>
            </a: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A41E4C47-AF34-48BA-BCC9-DE06FEC74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606" y="14577330"/>
            <a:ext cx="8820000" cy="918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Offline Planner </a:t>
            </a:r>
            <a:r>
              <a:rPr lang="en-US" sz="3000" b="0" dirty="0">
                <a:solidFill>
                  <a:srgbClr val="002060"/>
                </a:solidFill>
              </a:rPr>
              <a:t>–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Program manager </a:t>
            </a:r>
            <a:r>
              <a:rPr lang="en-US" sz="3000" b="0" dirty="0">
                <a:solidFill>
                  <a:srgbClr val="002060"/>
                </a:solidFill>
              </a:rPr>
              <a:t>– is the linking chain between the offline algorithm and the online algorithm. Responsible for creating the different modules and their connections.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Controller</a:t>
            </a:r>
            <a:r>
              <a:rPr lang="en-US" sz="3000" b="0" dirty="0">
                <a:solidFill>
                  <a:srgbClr val="002060"/>
                </a:solidFill>
              </a:rPr>
              <a:t> – is the control tower. The controller </a:t>
            </a:r>
            <a:r>
              <a:rPr lang="en-US" sz="3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decides on the following actions that will be sent to the environment for 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execution. The main data structure that it uses is: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graph:</a:t>
            </a:r>
          </a:p>
          <a:p>
            <a:pPr lvl="1"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000" b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Offline’s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is a STN graph in a table configuration, </a:t>
            </a:r>
            <a:r>
              <a:rPr lang="en-US" sz="3000" b="0" dirty="0">
                <a:solidFill>
                  <a:srgbClr val="002060"/>
                </a:solidFill>
              </a:rPr>
              <a:t>The controller transforms the table to an a-cyclic directed graph</a:t>
            </a:r>
          </a:p>
          <a:p>
            <a:pPr lvl="1" algn="l" rtl="0">
              <a:lnSpc>
                <a:spcPct val="150000"/>
              </a:lnSpc>
            </a:pPr>
            <a:endParaRPr lang="en-US" sz="3000" b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000" b="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ED32E835-2B9D-43E3-86A9-B063266FB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860" y="30953445"/>
            <a:ext cx="8820000" cy="1046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 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3000" b="0" dirty="0">
                <a:solidFill>
                  <a:srgbClr val="002060"/>
                </a:solidFill>
              </a:rPr>
              <a:t>simulates the world. The simulator is the executing factor. It takes actions and orders and executes them.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State</a:t>
            </a:r>
            <a:r>
              <a:rPr lang="en-US" sz="3000" b="0" dirty="0">
                <a:solidFill>
                  <a:srgbClr val="002060"/>
                </a:solidFill>
              </a:rPr>
              <a:t> - Represents the state of the world at any given moment.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Clock</a:t>
            </a:r>
            <a:r>
              <a:rPr lang="en-US" sz="3000" b="0" dirty="0">
                <a:solidFill>
                  <a:srgbClr val="002060"/>
                </a:solidFill>
              </a:rPr>
              <a:t> - Represents the timeline that is discreetly represented. Is a global module.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Events</a:t>
            </a:r>
            <a:r>
              <a:rPr lang="en-US" sz="3000" b="0" dirty="0">
                <a:solidFill>
                  <a:srgbClr val="002060"/>
                </a:solidFill>
              </a:rPr>
              <a:t> - A list of signals through which all modules communicate. This is a communication protocol that we've created. Is a global module.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Interrupt</a:t>
            </a:r>
            <a:r>
              <a:rPr lang="en-US" sz="3000" b="0" dirty="0">
                <a:solidFill>
                  <a:srgbClr val="002060"/>
                </a:solidFill>
              </a:rPr>
              <a:t> - Produces Interrupts that are sent to the simulator. The module is random in two ways: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</a:rPr>
              <a:t>Frequency of Interrupt.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</a:rPr>
              <a:t>Interrupt’s duration.</a:t>
            </a:r>
          </a:p>
          <a:p>
            <a:pPr algn="l" rtl="0">
              <a:lnSpc>
                <a:spcPct val="150000"/>
              </a:lnSpc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תמונה 60">
            <a:extLst>
              <a:ext uri="{FF2B5EF4-FFF2-40B4-BE49-F238E27FC236}">
                <a16:creationId xmlns:a16="http://schemas.microsoft.com/office/drawing/2014/main" id="{0AE98BBF-7FBC-45C7-91BA-1FEBEEDE2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8021" y="24125076"/>
            <a:ext cx="4063451" cy="5720621"/>
          </a:xfrm>
          <a:prstGeom prst="rect">
            <a:avLst/>
          </a:prstGeom>
        </p:spPr>
      </p:pic>
      <p:sp>
        <p:nvSpPr>
          <p:cNvPr id="62" name="Rectangle 4">
            <a:extLst>
              <a:ext uri="{FF2B5EF4-FFF2-40B4-BE49-F238E27FC236}">
                <a16:creationId xmlns:a16="http://schemas.microsoft.com/office/drawing/2014/main" id="{8ADB7D53-9713-4D78-B769-91D58C2C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844" y="30210089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Graph</a:t>
            </a:r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id="{F37D9133-F340-4B4A-BF4E-9B1644FBF8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33606" y="10316579"/>
            <a:ext cx="7461993" cy="5452378"/>
          </a:xfrm>
          <a:prstGeom prst="rect">
            <a:avLst/>
          </a:prstGeom>
        </p:spPr>
      </p:pic>
      <p:pic>
        <p:nvPicPr>
          <p:cNvPr id="40" name="תמונה 39">
            <a:extLst>
              <a:ext uri="{FF2B5EF4-FFF2-40B4-BE49-F238E27FC236}">
                <a16:creationId xmlns:a16="http://schemas.microsoft.com/office/drawing/2014/main" id="{973FBD27-5ECD-4115-B35A-4035B0553B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88206" y="16044369"/>
            <a:ext cx="5807947" cy="67901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413</Words>
  <Application>Microsoft Office PowerPoint</Application>
  <PresentationFormat>מותאם אישית</PresentationFormat>
  <Paragraphs>42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Courier New</vt:lpstr>
      <vt:lpstr>Times New Roman</vt:lpstr>
      <vt:lpstr>Wingdings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2021-12-07T16:57:30Z</dcterms:modified>
</cp:coreProperties>
</file>