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70" r:id="rId14"/>
    <p:sldId id="271" r:id="rId15"/>
    <p:sldId id="273" r:id="rId16"/>
    <p:sldId id="272" r:id="rId17"/>
    <p:sldId id="275" r:id="rId18"/>
    <p:sldId id="276" r:id="rId19"/>
    <p:sldId id="277" r:id="rId20"/>
    <p:sldId id="278" r:id="rId21"/>
    <p:sldId id="279"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51C54-12F2-1746-FD44-CAA503C6CE5E}" v="1049" dt="2024-06-19T16:12:07.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12673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3966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53940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14717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107793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183002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1959857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1991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49668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3343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6/19/2024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‹N°›</a:t>
            </a:fld>
            <a:endParaRPr lang="en-US"/>
          </a:p>
        </p:txBody>
      </p:sp>
    </p:spTree>
    <p:extLst>
      <p:ext uri="{BB962C8B-B14F-4D97-AF65-F5344CB8AC3E}">
        <p14:creationId xmlns:p14="http://schemas.microsoft.com/office/powerpoint/2010/main" val="420097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6/19/2024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‹N°›</a:t>
            </a:fld>
            <a:endParaRPr lang="en-US" dirty="0"/>
          </a:p>
        </p:txBody>
      </p:sp>
    </p:spTree>
    <p:extLst>
      <p:ext uri="{BB962C8B-B14F-4D97-AF65-F5344CB8AC3E}">
        <p14:creationId xmlns:p14="http://schemas.microsoft.com/office/powerpoint/2010/main" val="120303234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8000/en/article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8000/en/article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8000/en/article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CF1A380-6089-BB41-8F3A-4DC5336F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952500" y="1191885"/>
            <a:ext cx="5143500" cy="2554487"/>
          </a:xfrm>
        </p:spPr>
        <p:txBody>
          <a:bodyPr anchor="b">
            <a:normAutofit/>
          </a:bodyPr>
          <a:lstStyle/>
          <a:p>
            <a:pPr algn="ctr"/>
            <a:r>
              <a:rPr lang="fr-FR" b="1"/>
              <a:t>Présentation Django</a:t>
            </a:r>
          </a:p>
        </p:txBody>
      </p:sp>
      <p:sp>
        <p:nvSpPr>
          <p:cNvPr id="3" name="Sous-titre 2"/>
          <p:cNvSpPr>
            <a:spLocks noGrp="1"/>
          </p:cNvSpPr>
          <p:nvPr>
            <p:ph type="subTitle" idx="1"/>
          </p:nvPr>
        </p:nvSpPr>
        <p:spPr>
          <a:xfrm>
            <a:off x="952500" y="3949333"/>
            <a:ext cx="5143500" cy="1432914"/>
          </a:xfrm>
        </p:spPr>
        <p:txBody>
          <a:bodyPr vert="horz" lIns="91440" tIns="45720" rIns="91440" bIns="45720" rtlCol="0" anchor="t">
            <a:normAutofit/>
          </a:bodyPr>
          <a:lstStyle/>
          <a:p>
            <a:pPr algn="ctr"/>
            <a:r>
              <a:rPr lang="fr-FR" dirty="0" err="1"/>
              <a:t>Natanel</a:t>
            </a:r>
            <a:r>
              <a:rPr lang="fr-FR" dirty="0"/>
              <a:t> Cohen</a:t>
            </a:r>
            <a:endParaRPr lang="fr-FR"/>
          </a:p>
        </p:txBody>
      </p:sp>
      <p:pic>
        <p:nvPicPr>
          <p:cNvPr id="5" name="Image 4" descr="Diot-Siaci | Conseil et de courtage d'assurance">
            <a:extLst>
              <a:ext uri="{FF2B5EF4-FFF2-40B4-BE49-F238E27FC236}">
                <a16:creationId xmlns:a16="http://schemas.microsoft.com/office/drawing/2014/main" id="{ABAE4F43-7120-A242-12D8-C7DBA44E3B9D}"/>
              </a:ext>
            </a:extLst>
          </p:cNvPr>
          <p:cNvPicPr>
            <a:picLocks noChangeAspect="1"/>
          </p:cNvPicPr>
          <p:nvPr/>
        </p:nvPicPr>
        <p:blipFill>
          <a:blip r:embed="rId2"/>
          <a:stretch>
            <a:fillRect/>
          </a:stretch>
        </p:blipFill>
        <p:spPr>
          <a:xfrm>
            <a:off x="7437339" y="3035076"/>
            <a:ext cx="3267447" cy="1650061"/>
          </a:xfrm>
          <a:prstGeom prst="rect">
            <a:avLst/>
          </a:prstGeom>
        </p:spPr>
      </p:pic>
      <p:sp>
        <p:nvSpPr>
          <p:cNvPr id="30" name="Freeform: Shape 29">
            <a:extLst>
              <a:ext uri="{FF2B5EF4-FFF2-40B4-BE49-F238E27FC236}">
                <a16:creationId xmlns:a16="http://schemas.microsoft.com/office/drawing/2014/main" id="{B17C82BA-B31E-489C-9E34-F04CE4526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8834"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6C8099C-8C4D-840F-D73F-B9E21183FB24}"/>
              </a:ext>
            </a:extLst>
          </p:cNvPr>
          <p:cNvSpPr>
            <a:spLocks noGrp="1"/>
          </p:cNvSpPr>
          <p:nvPr>
            <p:ph idx="1"/>
          </p:nvPr>
        </p:nvSpPr>
        <p:spPr>
          <a:xfrm>
            <a:off x="3922060" y="525182"/>
            <a:ext cx="4470831" cy="3053170"/>
          </a:xfrm>
        </p:spPr>
        <p:txBody>
          <a:bodyPr vert="horz" lIns="91440" tIns="45720" rIns="91440" bIns="45720" rtlCol="0" anchor="t">
            <a:normAutofit/>
          </a:bodyPr>
          <a:lstStyle/>
          <a:p>
            <a:pPr algn="ctr">
              <a:buFont typeface="Goudy Old Style"/>
            </a:pPr>
            <a:r>
              <a:rPr lang="fr-FR" dirty="0"/>
              <a:t>Etapes 5: Créer un Article</a:t>
            </a:r>
            <a:endParaRPr lang="en-US"/>
          </a:p>
          <a:p>
            <a:pPr marL="0" indent="0" algn="ctr">
              <a:buNone/>
            </a:pPr>
            <a:r>
              <a:rPr lang="fr-FR" dirty="0"/>
              <a:t>Suivre les étapes suivantes :</a:t>
            </a:r>
          </a:p>
        </p:txBody>
      </p:sp>
      <p:cxnSp>
        <p:nvCxnSpPr>
          <p:cNvPr id="19" name="Straight Connector 18">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Image 4" descr="Une image contenant texte, capture d’écran, logiciel, Icône d’ordinateur&#10;&#10;Description générée automatiquement">
            <a:extLst>
              <a:ext uri="{FF2B5EF4-FFF2-40B4-BE49-F238E27FC236}">
                <a16:creationId xmlns:a16="http://schemas.microsoft.com/office/drawing/2014/main" id="{EE49A9CF-7401-2A61-8569-11327E4B2FF4}"/>
              </a:ext>
            </a:extLst>
          </p:cNvPr>
          <p:cNvPicPr>
            <a:picLocks noChangeAspect="1"/>
          </p:cNvPicPr>
          <p:nvPr/>
        </p:nvPicPr>
        <p:blipFill>
          <a:blip r:embed="rId2"/>
          <a:stretch>
            <a:fillRect/>
          </a:stretch>
        </p:blipFill>
        <p:spPr>
          <a:xfrm>
            <a:off x="1345023" y="1712598"/>
            <a:ext cx="9375726" cy="4631832"/>
          </a:xfrm>
          <a:prstGeom prst="rect">
            <a:avLst/>
          </a:prstGeom>
        </p:spPr>
      </p:pic>
      <p:pic>
        <p:nvPicPr>
          <p:cNvPr id="7" name="Image 6" descr="Diot-Siaci | Conseil et de courtage d'assurance">
            <a:extLst>
              <a:ext uri="{FF2B5EF4-FFF2-40B4-BE49-F238E27FC236}">
                <a16:creationId xmlns:a16="http://schemas.microsoft.com/office/drawing/2014/main" id="{3CB5F720-428C-1528-5543-8538FCE2548B}"/>
              </a:ext>
            </a:extLst>
          </p:cNvPr>
          <p:cNvPicPr>
            <a:picLocks noChangeAspect="1"/>
          </p:cNvPicPr>
          <p:nvPr/>
        </p:nvPicPr>
        <p:blipFill>
          <a:blip r:embed="rId3"/>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45849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829E260-6CFE-5611-D3A1-4F82EAC5491A}"/>
              </a:ext>
            </a:extLst>
          </p:cNvPr>
          <p:cNvSpPr>
            <a:spLocks noGrp="1"/>
          </p:cNvSpPr>
          <p:nvPr>
            <p:ph idx="1"/>
          </p:nvPr>
        </p:nvSpPr>
        <p:spPr>
          <a:xfrm>
            <a:off x="1075766" y="2206065"/>
            <a:ext cx="4470831" cy="3053170"/>
          </a:xfrm>
        </p:spPr>
        <p:txBody>
          <a:bodyPr vert="horz" lIns="91440" tIns="45720" rIns="91440" bIns="45720" rtlCol="0" anchor="t">
            <a:normAutofit/>
          </a:bodyPr>
          <a:lstStyle/>
          <a:p>
            <a:r>
              <a:rPr lang="fr-FR" dirty="0"/>
              <a:t>Etapes 6: </a:t>
            </a:r>
            <a:r>
              <a:rPr lang="fr-FR" dirty="0">
                <a:latin typeface="Goudy Old Style"/>
                <a:cs typeface="Arial"/>
              </a:rPr>
              <a:t> Afficher les articles de blog.</a:t>
            </a:r>
            <a:endParaRPr lang="en-US" dirty="0">
              <a:latin typeface="Goudy Old Style"/>
            </a:endParaRPr>
          </a:p>
          <a:p>
            <a:pPr marL="0" indent="0">
              <a:buNone/>
            </a:pPr>
            <a:r>
              <a:rPr lang="fr-FR" dirty="0"/>
              <a:t>Entrer l'url suivant : </a:t>
            </a:r>
            <a:r>
              <a:rPr lang="fr-FR" dirty="0">
                <a:ea typeface="+mn-lt"/>
                <a:cs typeface="+mn-lt"/>
                <a:hlinkClick r:id="rId2"/>
              </a:rPr>
              <a:t>http://127.0.0.1:8000/en/articles/</a:t>
            </a:r>
            <a:r>
              <a:rPr lang="fr-FR" dirty="0">
                <a:ea typeface="+mn-lt"/>
                <a:cs typeface="+mn-lt"/>
              </a:rPr>
              <a:t> Pour avoir tous les articles en Anglais avec la date de publication.</a:t>
            </a:r>
          </a:p>
        </p:txBody>
      </p:sp>
      <p:cxnSp>
        <p:nvCxnSpPr>
          <p:cNvPr id="18" name="Straight Connector 17">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logiciel, Police&#10;&#10;Description générée automatiquement">
            <a:extLst>
              <a:ext uri="{FF2B5EF4-FFF2-40B4-BE49-F238E27FC236}">
                <a16:creationId xmlns:a16="http://schemas.microsoft.com/office/drawing/2014/main" id="{00A9B9F6-C4DE-FAA0-81E0-7B98322C5187}"/>
              </a:ext>
            </a:extLst>
          </p:cNvPr>
          <p:cNvPicPr>
            <a:picLocks noChangeAspect="1"/>
          </p:cNvPicPr>
          <p:nvPr/>
        </p:nvPicPr>
        <p:blipFill>
          <a:blip r:embed="rId3"/>
          <a:stretch>
            <a:fillRect/>
          </a:stretch>
        </p:blipFill>
        <p:spPr>
          <a:xfrm>
            <a:off x="6768669" y="2210801"/>
            <a:ext cx="4848551" cy="2436396"/>
          </a:xfrm>
          <a:prstGeom prst="rect">
            <a:avLst/>
          </a:prstGeom>
        </p:spPr>
      </p:pic>
      <p:pic>
        <p:nvPicPr>
          <p:cNvPr id="6" name="Image 5" descr="Diot-Siaci | Conseil et de courtage d'assurance">
            <a:extLst>
              <a:ext uri="{FF2B5EF4-FFF2-40B4-BE49-F238E27FC236}">
                <a16:creationId xmlns:a16="http://schemas.microsoft.com/office/drawing/2014/main" id="{25E923C7-5901-7D1C-2E2C-723B1811EE23}"/>
              </a:ext>
            </a:extLst>
          </p:cNvPr>
          <p:cNvPicPr>
            <a:picLocks noChangeAspect="1"/>
          </p:cNvPicPr>
          <p:nvPr/>
        </p:nvPicPr>
        <p:blipFill>
          <a:blip r:embed="rId4"/>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21783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CC2A9CF-FD36-5EE4-A883-1F4104DDB62C}"/>
              </a:ext>
            </a:extLst>
          </p:cNvPr>
          <p:cNvSpPr>
            <a:spLocks noGrp="1"/>
          </p:cNvSpPr>
          <p:nvPr>
            <p:ph idx="1"/>
          </p:nvPr>
        </p:nvSpPr>
        <p:spPr>
          <a:xfrm>
            <a:off x="1088198" y="1902441"/>
            <a:ext cx="5293857" cy="3053170"/>
          </a:xfrm>
        </p:spPr>
        <p:txBody>
          <a:bodyPr vert="horz" lIns="91440" tIns="45720" rIns="91440" bIns="45720" rtlCol="0" anchor="t">
            <a:normAutofit/>
          </a:bodyPr>
          <a:lstStyle/>
          <a:p>
            <a:r>
              <a:rPr lang="fr-FR" dirty="0"/>
              <a:t>Etapes 7:  Afficher les articles de blog et changement de langue.</a:t>
            </a:r>
            <a:endParaRPr lang="en-US" dirty="0"/>
          </a:p>
          <a:p>
            <a:pPr marL="0" indent="0">
              <a:buNone/>
            </a:pPr>
            <a:r>
              <a:rPr lang="fr-FR" dirty="0"/>
              <a:t>Entrer l'url suivant : </a:t>
            </a:r>
            <a:r>
              <a:rPr lang="fr-FR" dirty="0">
                <a:hlinkClick r:id="rId2">
                  <a:extLst>
                    <a:ext uri="{A12FA001-AC4F-418D-AE19-62706E023703}">
                      <ahyp:hlinkClr xmlns:ahyp="http://schemas.microsoft.com/office/drawing/2018/hyperlinkcolor" val="tx"/>
                    </a:ext>
                  </a:extLst>
                </a:hlinkClick>
              </a:rPr>
              <a:t>http://127.0.0.1:8000/</a:t>
            </a:r>
            <a:r>
              <a:rPr lang="fr-FR" dirty="0">
                <a:hlinkClick r:id="rId2"/>
              </a:rPr>
              <a:t>fr</a:t>
            </a:r>
            <a:r>
              <a:rPr lang="fr-FR" dirty="0">
                <a:hlinkClick r:id="rId2">
                  <a:extLst>
                    <a:ext uri="{A12FA001-AC4F-418D-AE19-62706E023703}">
                      <ahyp:hlinkClr xmlns:ahyp="http://schemas.microsoft.com/office/drawing/2018/hyperlinkcolor" val="tx"/>
                    </a:ext>
                  </a:extLst>
                </a:hlinkClick>
              </a:rPr>
              <a:t>/articles/</a:t>
            </a:r>
            <a:r>
              <a:rPr lang="fr-FR" dirty="0"/>
              <a:t> Pour avoir tous les articles en Français avec la date de publication.</a:t>
            </a:r>
          </a:p>
          <a:p>
            <a:pPr marL="0" indent="0">
              <a:buNone/>
            </a:pPr>
            <a:r>
              <a:rPr lang="fr-FR" dirty="0"/>
              <a:t>Ou appuyer sur l'un des boutons se trouvant en bas de la page pour choisir la langue.</a:t>
            </a:r>
          </a:p>
        </p:txBody>
      </p:sp>
      <p:pic>
        <p:nvPicPr>
          <p:cNvPr id="4" name="Image 3" descr="Une image contenant texte, capture d’écran, logiciel, Page web&#10;&#10;Description générée automatiquement">
            <a:extLst>
              <a:ext uri="{FF2B5EF4-FFF2-40B4-BE49-F238E27FC236}">
                <a16:creationId xmlns:a16="http://schemas.microsoft.com/office/drawing/2014/main" id="{16E6A205-F559-39BF-3383-027CEC699F2C}"/>
              </a:ext>
            </a:extLst>
          </p:cNvPr>
          <p:cNvPicPr>
            <a:picLocks noChangeAspect="1"/>
          </p:cNvPicPr>
          <p:nvPr/>
        </p:nvPicPr>
        <p:blipFill>
          <a:blip r:embed="rId3"/>
          <a:stretch>
            <a:fillRect/>
          </a:stretch>
        </p:blipFill>
        <p:spPr>
          <a:xfrm>
            <a:off x="7198855" y="1026381"/>
            <a:ext cx="3902532" cy="1961021"/>
          </a:xfrm>
          <a:prstGeom prst="rect">
            <a:avLst/>
          </a:prstGeom>
        </p:spPr>
      </p:pic>
      <p:cxnSp>
        <p:nvCxnSpPr>
          <p:cNvPr id="12" name="Straight Connector 11">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Image 4" descr="Une image contenant texte, capture d’écran, logiciel, Icône d’ordinateur&#10;&#10;Description générée automatiquement">
            <a:extLst>
              <a:ext uri="{FF2B5EF4-FFF2-40B4-BE49-F238E27FC236}">
                <a16:creationId xmlns:a16="http://schemas.microsoft.com/office/drawing/2014/main" id="{0AB7F468-7294-CCA0-23A1-7EC086174D1B}"/>
              </a:ext>
            </a:extLst>
          </p:cNvPr>
          <p:cNvPicPr>
            <a:picLocks noChangeAspect="1"/>
          </p:cNvPicPr>
          <p:nvPr/>
        </p:nvPicPr>
        <p:blipFill>
          <a:blip r:embed="rId4"/>
          <a:stretch>
            <a:fillRect/>
          </a:stretch>
        </p:blipFill>
        <p:spPr>
          <a:xfrm>
            <a:off x="7198856" y="3890110"/>
            <a:ext cx="3902532" cy="1921996"/>
          </a:xfrm>
          <a:prstGeom prst="rect">
            <a:avLst/>
          </a:prstGeom>
        </p:spPr>
      </p:pic>
      <p:pic>
        <p:nvPicPr>
          <p:cNvPr id="7" name="Image 6" descr="Diot-Siaci | Conseil et de courtage d'assurance">
            <a:extLst>
              <a:ext uri="{FF2B5EF4-FFF2-40B4-BE49-F238E27FC236}">
                <a16:creationId xmlns:a16="http://schemas.microsoft.com/office/drawing/2014/main" id="{3012533D-5120-A9C2-6584-688EE151D888}"/>
              </a:ext>
            </a:extLst>
          </p:cNvPr>
          <p:cNvPicPr>
            <a:picLocks noChangeAspect="1"/>
          </p:cNvPicPr>
          <p:nvPr/>
        </p:nvPicPr>
        <p:blipFill>
          <a:blip r:embed="rId5"/>
          <a:stretch>
            <a:fillRect/>
          </a:stretch>
        </p:blipFill>
        <p:spPr>
          <a:xfrm>
            <a:off x="10294839" y="9487"/>
            <a:ext cx="1900330" cy="955297"/>
          </a:xfrm>
          <a:prstGeom prst="rect">
            <a:avLst/>
          </a:prstGeom>
        </p:spPr>
      </p:pic>
    </p:spTree>
    <p:extLst>
      <p:ext uri="{BB962C8B-B14F-4D97-AF65-F5344CB8AC3E}">
        <p14:creationId xmlns:p14="http://schemas.microsoft.com/office/powerpoint/2010/main" val="106336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AC1C82E-E542-39BE-60E9-2A27D8468BEA}"/>
              </a:ext>
            </a:extLst>
          </p:cNvPr>
          <p:cNvSpPr>
            <a:spLocks noGrp="1"/>
          </p:cNvSpPr>
          <p:nvPr>
            <p:ph idx="1"/>
          </p:nvPr>
        </p:nvSpPr>
        <p:spPr>
          <a:xfrm>
            <a:off x="720215" y="668228"/>
            <a:ext cx="10633946" cy="3426038"/>
          </a:xfrm>
        </p:spPr>
        <p:txBody>
          <a:bodyPr vert="horz" lIns="91440" tIns="45720" rIns="91440" bIns="45720" rtlCol="0" anchor="t">
            <a:normAutofit/>
          </a:bodyPr>
          <a:lstStyle/>
          <a:p>
            <a:r>
              <a:rPr lang="fr-FR" dirty="0"/>
              <a:t>Etapes 8:  Afficher les détails de l'article de blog.</a:t>
            </a:r>
            <a:endParaRPr lang="en-US" dirty="0">
              <a:solidFill>
                <a:srgbClr val="000000"/>
              </a:solidFill>
            </a:endParaRPr>
          </a:p>
          <a:p>
            <a:pPr marL="0" indent="0">
              <a:buNone/>
            </a:pPr>
            <a:r>
              <a:rPr lang="fr-FR" dirty="0"/>
              <a:t>Entrer l'url suivant : </a:t>
            </a:r>
            <a:r>
              <a:rPr lang="fr-FR" dirty="0">
                <a:hlinkClick r:id="rId2">
                  <a:extLst>
                    <a:ext uri="{A12FA001-AC4F-418D-AE19-62706E023703}">
                      <ahyp:hlinkClr xmlns:ahyp="http://schemas.microsoft.com/office/drawing/2018/hyperlinkcolor" val="tx"/>
                    </a:ext>
                  </a:extLst>
                </a:hlinkClick>
              </a:rPr>
              <a:t>http://127.0.0.1:8000/</a:t>
            </a:r>
            <a:r>
              <a:rPr lang="fr-FR" dirty="0">
                <a:hlinkClick r:id="rId2"/>
              </a:rPr>
              <a:t>fr</a:t>
            </a:r>
            <a:r>
              <a:rPr lang="fr-FR" dirty="0">
                <a:hlinkClick r:id="rId2">
                  <a:extLst>
                    <a:ext uri="{A12FA001-AC4F-418D-AE19-62706E023703}">
                      <ahyp:hlinkClr xmlns:ahyp="http://schemas.microsoft.com/office/drawing/2018/hyperlinkcolor" val="tx"/>
                    </a:ext>
                  </a:extLst>
                </a:hlinkClick>
              </a:rPr>
              <a:t>/articles/</a:t>
            </a:r>
            <a:r>
              <a:rPr lang="fr-FR" dirty="0" err="1"/>
              <a:t>id_article</a:t>
            </a:r>
            <a:r>
              <a:rPr lang="fr-FR" dirty="0"/>
              <a:t> Pour avoir tous les détails de l'articles en Français avec la date de publication.</a:t>
            </a:r>
          </a:p>
          <a:p>
            <a:pPr marL="0" indent="0">
              <a:buNone/>
            </a:pPr>
            <a:r>
              <a:rPr lang="fr-FR" dirty="0"/>
              <a:t>Entrer l'url suivant : </a:t>
            </a:r>
            <a:r>
              <a:rPr lang="fr-FR" dirty="0">
                <a:hlinkClick r:id="rId2">
                  <a:extLst>
                    <a:ext uri="{A12FA001-AC4F-418D-AE19-62706E023703}">
                      <ahyp:hlinkClr xmlns:ahyp="http://schemas.microsoft.com/office/drawing/2018/hyperlinkcolor" val="tx"/>
                    </a:ext>
                  </a:extLst>
                </a:hlinkClick>
              </a:rPr>
              <a:t>http://127.0.0.1:8000/en/articles/</a:t>
            </a:r>
            <a:r>
              <a:rPr lang="fr-FR" dirty="0" err="1"/>
              <a:t>id_article</a:t>
            </a:r>
            <a:r>
              <a:rPr lang="fr-FR" dirty="0"/>
              <a:t> Pour avoir tous les détails de l'articles en Anglais avec la date de publication.</a:t>
            </a:r>
          </a:p>
          <a:p>
            <a:pPr marL="0" indent="0">
              <a:buNone/>
            </a:pPr>
            <a:r>
              <a:rPr lang="fr-FR" dirty="0"/>
              <a:t>Le petit bouton "Retour à la liste".</a:t>
            </a:r>
          </a:p>
        </p:txBody>
      </p:sp>
      <p:pic>
        <p:nvPicPr>
          <p:cNvPr id="4" name="Image 3" descr="Une image contenant texte, capture d’écran, Police, logiciel&#10;&#10;Description générée automatiquement">
            <a:extLst>
              <a:ext uri="{FF2B5EF4-FFF2-40B4-BE49-F238E27FC236}">
                <a16:creationId xmlns:a16="http://schemas.microsoft.com/office/drawing/2014/main" id="{88E358A6-2AD3-2B48-6D6E-B15A898236AF}"/>
              </a:ext>
            </a:extLst>
          </p:cNvPr>
          <p:cNvPicPr>
            <a:picLocks noChangeAspect="1"/>
          </p:cNvPicPr>
          <p:nvPr/>
        </p:nvPicPr>
        <p:blipFill>
          <a:blip r:embed="rId3"/>
          <a:stretch>
            <a:fillRect/>
          </a:stretch>
        </p:blipFill>
        <p:spPr>
          <a:xfrm>
            <a:off x="3888442" y="3241421"/>
            <a:ext cx="7855324" cy="3389538"/>
          </a:xfrm>
          <a:prstGeom prst="rect">
            <a:avLst/>
          </a:prstGeom>
        </p:spPr>
      </p:pic>
      <p:pic>
        <p:nvPicPr>
          <p:cNvPr id="6" name="Image 5" descr="Diot-Siaci | Conseil et de courtage d'assurance">
            <a:extLst>
              <a:ext uri="{FF2B5EF4-FFF2-40B4-BE49-F238E27FC236}">
                <a16:creationId xmlns:a16="http://schemas.microsoft.com/office/drawing/2014/main" id="{81DFE9F4-86A1-C270-0A28-8CBF81938988}"/>
              </a:ext>
            </a:extLst>
          </p:cNvPr>
          <p:cNvPicPr>
            <a:picLocks noChangeAspect="1"/>
          </p:cNvPicPr>
          <p:nvPr/>
        </p:nvPicPr>
        <p:blipFill>
          <a:blip r:embed="rId4"/>
          <a:stretch>
            <a:fillRect/>
          </a:stretch>
        </p:blipFill>
        <p:spPr>
          <a:xfrm>
            <a:off x="10294839" y="9487"/>
            <a:ext cx="1900330" cy="955297"/>
          </a:xfrm>
          <a:prstGeom prst="rect">
            <a:avLst/>
          </a:prstGeom>
        </p:spPr>
      </p:pic>
    </p:spTree>
    <p:extLst>
      <p:ext uri="{BB962C8B-B14F-4D97-AF65-F5344CB8AC3E}">
        <p14:creationId xmlns:p14="http://schemas.microsoft.com/office/powerpoint/2010/main" val="42648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C434C94-FB88-68A3-12D2-A7D20A3EFE21}"/>
              </a:ext>
            </a:extLst>
          </p:cNvPr>
          <p:cNvSpPr>
            <a:spLocks noGrp="1"/>
          </p:cNvSpPr>
          <p:nvPr>
            <p:ph idx="1"/>
          </p:nvPr>
        </p:nvSpPr>
        <p:spPr>
          <a:xfrm>
            <a:off x="441022" y="704937"/>
            <a:ext cx="5598172" cy="5850649"/>
          </a:xfrm>
        </p:spPr>
        <p:txBody>
          <a:bodyPr vert="horz" lIns="91440" tIns="45720" rIns="91440" bIns="45720" rtlCol="0" anchor="t">
            <a:normAutofit lnSpcReduction="10000"/>
          </a:bodyPr>
          <a:lstStyle/>
          <a:p>
            <a:r>
              <a:rPr lang="fr-FR" dirty="0"/>
              <a:t>Etapes 9: </a:t>
            </a:r>
            <a:r>
              <a:rPr lang="fr-FR" err="1"/>
              <a:t>Chatbot</a:t>
            </a:r>
            <a:endParaRPr lang="fr-FR"/>
          </a:p>
          <a:p>
            <a:pPr marL="0" indent="0">
              <a:buNone/>
            </a:pPr>
            <a:r>
              <a:rPr lang="fr-FR" err="1"/>
              <a:t>Chatbot</a:t>
            </a:r>
            <a:r>
              <a:rPr lang="fr-FR" dirty="0"/>
              <a:t> utilise le </a:t>
            </a:r>
            <a:r>
              <a:rPr lang="fr-FR" err="1"/>
              <a:t>models</a:t>
            </a:r>
            <a:r>
              <a:rPr lang="fr-FR" dirty="0"/>
              <a:t> </a:t>
            </a:r>
            <a:r>
              <a:rPr lang="fr-FR" err="1"/>
              <a:t>openai</a:t>
            </a:r>
            <a:r>
              <a:rPr lang="fr-FR" dirty="0"/>
              <a:t> de gpt2.</a:t>
            </a:r>
            <a:endParaRPr lang="fr-FR"/>
          </a:p>
          <a:p>
            <a:pPr marL="0" indent="0">
              <a:buNone/>
            </a:pPr>
            <a:r>
              <a:rPr lang="fr-FR" dirty="0"/>
              <a:t>Entrer l'url suivant :</a:t>
            </a:r>
            <a:r>
              <a:rPr lang="fr-FR" dirty="0">
                <a:ea typeface="+mn-lt"/>
                <a:cs typeface="+mn-lt"/>
              </a:rPr>
              <a:t> "http://127.0.0.1:8000/</a:t>
            </a:r>
            <a:r>
              <a:rPr lang="fr-FR" dirty="0" err="1">
                <a:ea typeface="+mn-lt"/>
                <a:cs typeface="+mn-lt"/>
              </a:rPr>
              <a:t>chatbot</a:t>
            </a:r>
            <a:r>
              <a:rPr lang="fr-FR" dirty="0">
                <a:ea typeface="+mn-lt"/>
                <a:cs typeface="+mn-lt"/>
              </a:rPr>
              <a:t>/"</a:t>
            </a:r>
            <a:r>
              <a:rPr lang="fr-FR" dirty="0"/>
              <a:t> Pour poser les questions que vous souhaitez</a:t>
            </a:r>
            <a:endParaRPr lang="fr-FR"/>
          </a:p>
          <a:p>
            <a:pPr marL="0" indent="0">
              <a:buNone/>
            </a:pPr>
            <a:r>
              <a:rPr lang="fr-FR" dirty="0"/>
              <a:t>Question: </a:t>
            </a:r>
            <a:r>
              <a:rPr lang="fr-FR" err="1">
                <a:solidFill>
                  <a:srgbClr val="333333"/>
                </a:solidFill>
                <a:latin typeface="Goudy Old Style"/>
                <a:cs typeface="Arial"/>
              </a:rPr>
              <a:t>What</a:t>
            </a:r>
            <a:r>
              <a:rPr lang="fr-FR" dirty="0">
                <a:solidFill>
                  <a:srgbClr val="333333"/>
                </a:solidFill>
                <a:latin typeface="Goudy Old Style"/>
                <a:cs typeface="Arial"/>
              </a:rPr>
              <a:t> </a:t>
            </a:r>
            <a:r>
              <a:rPr lang="fr-FR" err="1">
                <a:solidFill>
                  <a:srgbClr val="333333"/>
                </a:solidFill>
                <a:latin typeface="Goudy Old Style"/>
                <a:cs typeface="Arial"/>
              </a:rPr>
              <a:t>is</a:t>
            </a:r>
            <a:r>
              <a:rPr lang="fr-FR" dirty="0">
                <a:solidFill>
                  <a:srgbClr val="333333"/>
                </a:solidFill>
                <a:latin typeface="Goudy Old Style"/>
                <a:cs typeface="Arial"/>
              </a:rPr>
              <a:t> the </a:t>
            </a:r>
            <a:r>
              <a:rPr lang="fr-FR" err="1">
                <a:solidFill>
                  <a:srgbClr val="333333"/>
                </a:solidFill>
                <a:latin typeface="Goudy Old Style"/>
                <a:cs typeface="Arial"/>
              </a:rPr>
              <a:t>difference</a:t>
            </a:r>
            <a:r>
              <a:rPr lang="fr-FR" dirty="0">
                <a:solidFill>
                  <a:srgbClr val="333333"/>
                </a:solidFill>
                <a:latin typeface="Goudy Old Style"/>
                <a:cs typeface="Arial"/>
              </a:rPr>
              <a:t> </a:t>
            </a:r>
            <a:r>
              <a:rPr lang="fr-FR" err="1">
                <a:solidFill>
                  <a:srgbClr val="333333"/>
                </a:solidFill>
                <a:latin typeface="Goudy Old Style"/>
                <a:cs typeface="Arial"/>
              </a:rPr>
              <a:t>between</a:t>
            </a:r>
            <a:r>
              <a:rPr lang="fr-FR" dirty="0">
                <a:solidFill>
                  <a:srgbClr val="333333"/>
                </a:solidFill>
                <a:latin typeface="Goudy Old Style"/>
                <a:cs typeface="Arial"/>
              </a:rPr>
              <a:t> </a:t>
            </a:r>
            <a:r>
              <a:rPr lang="fr-FR" err="1">
                <a:solidFill>
                  <a:srgbClr val="333333"/>
                </a:solidFill>
                <a:latin typeface="Goudy Old Style"/>
                <a:cs typeface="Arial"/>
              </a:rPr>
              <a:t>artificial</a:t>
            </a:r>
            <a:r>
              <a:rPr lang="fr-FR" dirty="0">
                <a:solidFill>
                  <a:srgbClr val="333333"/>
                </a:solidFill>
                <a:latin typeface="Goudy Old Style"/>
                <a:cs typeface="Arial"/>
              </a:rPr>
              <a:t> intelligence and machine </a:t>
            </a:r>
            <a:r>
              <a:rPr lang="fr-FR" err="1">
                <a:solidFill>
                  <a:srgbClr val="333333"/>
                </a:solidFill>
                <a:latin typeface="Goudy Old Style"/>
                <a:cs typeface="Arial"/>
              </a:rPr>
              <a:t>learning</a:t>
            </a:r>
            <a:r>
              <a:rPr lang="fr-FR" dirty="0">
                <a:solidFill>
                  <a:srgbClr val="333333"/>
                </a:solidFill>
                <a:latin typeface="Goudy Old Style"/>
                <a:cs typeface="Arial"/>
              </a:rPr>
              <a:t> </a:t>
            </a:r>
            <a:endParaRPr lang="fr-FR">
              <a:latin typeface="Goudy Old Style"/>
            </a:endParaRPr>
          </a:p>
          <a:p>
            <a:pPr marL="0" indent="0">
              <a:buNone/>
            </a:pPr>
            <a:r>
              <a:rPr lang="fr-FR" dirty="0">
                <a:solidFill>
                  <a:srgbClr val="333333"/>
                </a:solidFill>
                <a:cs typeface="Arial"/>
              </a:rPr>
              <a:t>Réponse: </a:t>
            </a:r>
            <a:r>
              <a:rPr lang="fr-FR" dirty="0">
                <a:solidFill>
                  <a:srgbClr val="333333"/>
                </a:solidFill>
                <a:latin typeface="Goudy Old Style"/>
                <a:cs typeface="Arial"/>
              </a:rPr>
              <a:t>AI </a:t>
            </a:r>
            <a:r>
              <a:rPr lang="fr-FR" err="1">
                <a:solidFill>
                  <a:srgbClr val="333333"/>
                </a:solidFill>
                <a:latin typeface="Goudy Old Style"/>
                <a:cs typeface="Arial"/>
              </a:rPr>
              <a:t>is</a:t>
            </a:r>
            <a:r>
              <a:rPr lang="fr-FR" dirty="0">
                <a:solidFill>
                  <a:srgbClr val="333333"/>
                </a:solidFill>
                <a:latin typeface="Goudy Old Style"/>
                <a:cs typeface="Arial"/>
              </a:rPr>
              <a:t> 16 million </a:t>
            </a:r>
            <a:r>
              <a:rPr lang="fr-FR" err="1">
                <a:solidFill>
                  <a:srgbClr val="333333"/>
                </a:solidFill>
                <a:latin typeface="Goudy Old Style"/>
                <a:cs typeface="Arial"/>
              </a:rPr>
              <a:t>years</a:t>
            </a:r>
            <a:r>
              <a:rPr lang="fr-FR" dirty="0">
                <a:solidFill>
                  <a:srgbClr val="333333"/>
                </a:solidFill>
                <a:latin typeface="Goudy Old Style"/>
                <a:cs typeface="Arial"/>
              </a:rPr>
              <a:t> </a:t>
            </a:r>
            <a:r>
              <a:rPr lang="fr-FR" err="1">
                <a:solidFill>
                  <a:srgbClr val="333333"/>
                </a:solidFill>
                <a:latin typeface="Goudy Old Style"/>
                <a:cs typeface="Arial"/>
              </a:rPr>
              <a:t>old</a:t>
            </a:r>
            <a:r>
              <a:rPr lang="fr-FR" dirty="0">
                <a:solidFill>
                  <a:srgbClr val="333333"/>
                </a:solidFill>
                <a:latin typeface="Goudy Old Style"/>
                <a:cs typeface="Arial"/>
              </a:rPr>
              <a:t> and </a:t>
            </a:r>
            <a:r>
              <a:rPr lang="fr-FR" err="1">
                <a:solidFill>
                  <a:srgbClr val="333333"/>
                </a:solidFill>
                <a:latin typeface="Goudy Old Style"/>
                <a:cs typeface="Arial"/>
              </a:rPr>
              <a:t>where</a:t>
            </a:r>
            <a:r>
              <a:rPr lang="fr-FR" dirty="0">
                <a:solidFill>
                  <a:srgbClr val="333333"/>
                </a:solidFill>
                <a:latin typeface="Goudy Old Style"/>
                <a:cs typeface="Arial"/>
              </a:rPr>
              <a:t> </a:t>
            </a:r>
            <a:r>
              <a:rPr lang="fr-FR" err="1">
                <a:solidFill>
                  <a:srgbClr val="333333"/>
                </a:solidFill>
                <a:latin typeface="Goudy Old Style"/>
                <a:cs typeface="Arial"/>
              </a:rPr>
              <a:t>did</a:t>
            </a:r>
            <a:r>
              <a:rPr lang="fr-FR" dirty="0">
                <a:solidFill>
                  <a:srgbClr val="333333"/>
                </a:solidFill>
                <a:latin typeface="Goudy Old Style"/>
                <a:cs typeface="Arial"/>
              </a:rPr>
              <a:t> </a:t>
            </a:r>
            <a:r>
              <a:rPr lang="fr-FR" err="1">
                <a:solidFill>
                  <a:srgbClr val="333333"/>
                </a:solidFill>
                <a:latin typeface="Goudy Old Style"/>
                <a:cs typeface="Arial"/>
              </a:rPr>
              <a:t>it</a:t>
            </a:r>
            <a:r>
              <a:rPr lang="fr-FR" dirty="0">
                <a:solidFill>
                  <a:srgbClr val="333333"/>
                </a:solidFill>
                <a:latin typeface="Goudy Old Style"/>
                <a:cs typeface="Arial"/>
              </a:rPr>
              <a:t> </a:t>
            </a:r>
            <a:r>
              <a:rPr lang="fr-FR" err="1">
                <a:solidFill>
                  <a:srgbClr val="333333"/>
                </a:solidFill>
                <a:latin typeface="Goudy Old Style"/>
                <a:cs typeface="Arial"/>
              </a:rPr>
              <a:t>disappear</a:t>
            </a:r>
            <a:r>
              <a:rPr lang="fr-FR" dirty="0">
                <a:solidFill>
                  <a:srgbClr val="333333"/>
                </a:solidFill>
                <a:latin typeface="Goudy Old Style"/>
                <a:cs typeface="Arial"/>
              </a:rPr>
              <a:t> one </a:t>
            </a:r>
            <a:r>
              <a:rPr lang="fr-FR" err="1">
                <a:solidFill>
                  <a:srgbClr val="333333"/>
                </a:solidFill>
                <a:latin typeface="Goudy Old Style"/>
                <a:cs typeface="Arial"/>
              </a:rPr>
              <a:t>day</a:t>
            </a:r>
            <a:r>
              <a:rPr lang="fr-FR" dirty="0">
                <a:solidFill>
                  <a:srgbClr val="333333"/>
                </a:solidFill>
                <a:latin typeface="Goudy Old Style"/>
                <a:cs typeface="Arial"/>
              </a:rPr>
              <a:t>? If </a:t>
            </a:r>
            <a:r>
              <a:rPr lang="fr-FR" err="1">
                <a:solidFill>
                  <a:srgbClr val="333333"/>
                </a:solidFill>
                <a:latin typeface="Goudy Old Style"/>
                <a:cs typeface="Arial"/>
              </a:rPr>
              <a:t>we</a:t>
            </a:r>
            <a:r>
              <a:rPr lang="fr-FR" dirty="0">
                <a:solidFill>
                  <a:srgbClr val="333333"/>
                </a:solidFill>
                <a:latin typeface="Goudy Old Style"/>
                <a:cs typeface="Arial"/>
              </a:rPr>
              <a:t> start on the mental </a:t>
            </a:r>
            <a:r>
              <a:rPr lang="fr-FR" err="1">
                <a:solidFill>
                  <a:srgbClr val="333333"/>
                </a:solidFill>
                <a:latin typeface="Goudy Old Style"/>
                <a:cs typeface="Arial"/>
              </a:rPr>
              <a:t>age</a:t>
            </a:r>
            <a:r>
              <a:rPr lang="fr-FR" dirty="0">
                <a:solidFill>
                  <a:srgbClr val="333333"/>
                </a:solidFill>
                <a:latin typeface="Goudy Old Style"/>
                <a:cs typeface="Arial"/>
              </a:rPr>
              <a:t> — </a:t>
            </a:r>
            <a:r>
              <a:rPr lang="fr-FR" err="1">
                <a:solidFill>
                  <a:srgbClr val="333333"/>
                </a:solidFill>
                <a:latin typeface="Goudy Old Style"/>
                <a:cs typeface="Arial"/>
              </a:rPr>
              <a:t>three</a:t>
            </a:r>
            <a:r>
              <a:rPr lang="fr-FR" dirty="0">
                <a:solidFill>
                  <a:srgbClr val="333333"/>
                </a:solidFill>
                <a:latin typeface="Goudy Old Style"/>
                <a:cs typeface="Arial"/>
              </a:rPr>
              <a:t> billion </a:t>
            </a:r>
            <a:r>
              <a:rPr lang="fr-FR" err="1">
                <a:solidFill>
                  <a:srgbClr val="333333"/>
                </a:solidFill>
                <a:latin typeface="Goudy Old Style"/>
                <a:cs typeface="Arial"/>
              </a:rPr>
              <a:t>years</a:t>
            </a:r>
            <a:r>
              <a:rPr lang="fr-FR" dirty="0">
                <a:solidFill>
                  <a:srgbClr val="333333"/>
                </a:solidFill>
                <a:latin typeface="Goudy Old Style"/>
                <a:cs typeface="Arial"/>
              </a:rPr>
              <a:t> </a:t>
            </a:r>
            <a:r>
              <a:rPr lang="fr-FR" err="1">
                <a:solidFill>
                  <a:srgbClr val="333333"/>
                </a:solidFill>
                <a:latin typeface="Goudy Old Style"/>
                <a:cs typeface="Arial"/>
              </a:rPr>
              <a:t>ago</a:t>
            </a:r>
            <a:r>
              <a:rPr lang="fr-FR" dirty="0">
                <a:solidFill>
                  <a:srgbClr val="333333"/>
                </a:solidFill>
                <a:latin typeface="Goudy Old Style"/>
                <a:cs typeface="Arial"/>
              </a:rPr>
              <a:t> — AI has come to </a:t>
            </a:r>
            <a:r>
              <a:rPr lang="fr-FR" err="1">
                <a:solidFill>
                  <a:srgbClr val="333333"/>
                </a:solidFill>
                <a:latin typeface="Goudy Old Style"/>
                <a:cs typeface="Arial"/>
              </a:rPr>
              <a:t>dominate</a:t>
            </a:r>
            <a:r>
              <a:rPr lang="fr-FR" dirty="0">
                <a:solidFill>
                  <a:srgbClr val="333333"/>
                </a:solidFill>
                <a:latin typeface="Goudy Old Style"/>
                <a:cs typeface="Arial"/>
              </a:rPr>
              <a:t> 74% of the world\'s </a:t>
            </a:r>
            <a:r>
              <a:rPr lang="fr-FR" err="1">
                <a:solidFill>
                  <a:srgbClr val="333333"/>
                </a:solidFill>
                <a:latin typeface="Goudy Old Style"/>
                <a:cs typeface="Arial"/>
              </a:rPr>
              <a:t>human</a:t>
            </a:r>
            <a:r>
              <a:rPr lang="fr-FR" dirty="0">
                <a:solidFill>
                  <a:srgbClr val="333333"/>
                </a:solidFill>
                <a:latin typeface="Goudy Old Style"/>
                <a:cs typeface="Arial"/>
              </a:rPr>
              <a:t> population — </a:t>
            </a:r>
            <a:r>
              <a:rPr lang="fr-FR" err="1">
                <a:solidFill>
                  <a:srgbClr val="333333"/>
                </a:solidFill>
                <a:latin typeface="Goudy Old Style"/>
                <a:cs typeface="Arial"/>
              </a:rPr>
              <a:t>into</a:t>
            </a:r>
            <a:r>
              <a:rPr lang="fr-FR" dirty="0">
                <a:solidFill>
                  <a:srgbClr val="333333"/>
                </a:solidFill>
                <a:latin typeface="Goudy Old Style"/>
                <a:cs typeface="Arial"/>
              </a:rPr>
              <a:t> </a:t>
            </a:r>
            <a:r>
              <a:rPr lang="fr-FR" err="1">
                <a:solidFill>
                  <a:srgbClr val="333333"/>
                </a:solidFill>
                <a:latin typeface="Goudy Old Style"/>
                <a:cs typeface="Arial"/>
              </a:rPr>
              <a:t>which</a:t>
            </a:r>
            <a:r>
              <a:rPr lang="fr-FR" dirty="0">
                <a:solidFill>
                  <a:srgbClr val="333333"/>
                </a:solidFill>
                <a:latin typeface="Goudy Old Style"/>
                <a:cs typeface="Arial"/>
              </a:rPr>
              <a:t> </a:t>
            </a:r>
            <a:r>
              <a:rPr lang="fr-FR" err="1">
                <a:solidFill>
                  <a:srgbClr val="333333"/>
                </a:solidFill>
                <a:latin typeface="Goudy Old Style"/>
                <a:cs typeface="Arial"/>
              </a:rPr>
              <a:t>is</a:t>
            </a:r>
            <a:r>
              <a:rPr lang="fr-FR" dirty="0">
                <a:solidFill>
                  <a:srgbClr val="333333"/>
                </a:solidFill>
                <a:latin typeface="Goudy Old Style"/>
                <a:cs typeface="Arial"/>
              </a:rPr>
              <a:t> </a:t>
            </a:r>
            <a:r>
              <a:rPr lang="fr-FR" err="1">
                <a:solidFill>
                  <a:srgbClr val="333333"/>
                </a:solidFill>
                <a:latin typeface="Goudy Old Style"/>
                <a:cs typeface="Arial"/>
              </a:rPr>
              <a:t>kept</a:t>
            </a:r>
            <a:r>
              <a:rPr lang="fr-FR" dirty="0">
                <a:solidFill>
                  <a:srgbClr val="333333"/>
                </a:solidFill>
                <a:latin typeface="Goudy Old Style"/>
                <a:cs typeface="Arial"/>
              </a:rPr>
              <a:t> a </a:t>
            </a:r>
            <a:r>
              <a:rPr lang="fr-FR" err="1">
                <a:solidFill>
                  <a:srgbClr val="333333"/>
                </a:solidFill>
                <a:latin typeface="Goudy Old Style"/>
                <a:cs typeface="Arial"/>
              </a:rPr>
              <a:t>community</a:t>
            </a:r>
            <a:r>
              <a:rPr lang="fr-FR" dirty="0">
                <a:solidFill>
                  <a:srgbClr val="333333"/>
                </a:solidFill>
                <a:latin typeface="Goudy Old Style"/>
                <a:cs typeface="Arial"/>
              </a:rPr>
              <a:t> of social machine </a:t>
            </a:r>
            <a:r>
              <a:rPr lang="fr-FR" err="1">
                <a:solidFill>
                  <a:srgbClr val="333333"/>
                </a:solidFill>
                <a:latin typeface="Goudy Old Style"/>
                <a:cs typeface="Arial"/>
              </a:rPr>
              <a:t>that</a:t>
            </a:r>
            <a:r>
              <a:rPr lang="fr-FR" dirty="0">
                <a:solidFill>
                  <a:srgbClr val="333333"/>
                </a:solidFill>
                <a:latin typeface="Goudy Old Style"/>
                <a:cs typeface="Arial"/>
              </a:rPr>
              <a:t> </a:t>
            </a:r>
            <a:r>
              <a:rPr lang="fr-FR" err="1">
                <a:solidFill>
                  <a:srgbClr val="333333"/>
                </a:solidFill>
                <a:latin typeface="Goudy Old Style"/>
                <a:cs typeface="Arial"/>
              </a:rPr>
              <a:t>transfers</a:t>
            </a:r>
            <a:r>
              <a:rPr lang="fr-FR" dirty="0">
                <a:solidFill>
                  <a:srgbClr val="333333"/>
                </a:solidFill>
                <a:latin typeface="Goudy Old Style"/>
                <a:cs typeface="Arial"/>
              </a:rPr>
              <a:t> the time of </a:t>
            </a:r>
            <a:r>
              <a:rPr lang="fr-FR" err="1">
                <a:solidFill>
                  <a:srgbClr val="333333"/>
                </a:solidFill>
                <a:latin typeface="Goudy Old Style"/>
                <a:cs typeface="Arial"/>
              </a:rPr>
              <a:t>human</a:t>
            </a:r>
            <a:r>
              <a:rPr lang="fr-FR" dirty="0">
                <a:solidFill>
                  <a:srgbClr val="333333"/>
                </a:solidFill>
                <a:latin typeface="Goudy Old Style"/>
                <a:cs typeface="Arial"/>
              </a:rPr>
              <a:t> </a:t>
            </a:r>
            <a:r>
              <a:rPr lang="fr-FR" err="1">
                <a:solidFill>
                  <a:srgbClr val="333333"/>
                </a:solidFill>
                <a:latin typeface="Goudy Old Style"/>
                <a:cs typeface="Arial"/>
              </a:rPr>
              <a:t>ancestors</a:t>
            </a:r>
            <a:r>
              <a:rPr lang="fr-FR" dirty="0">
                <a:solidFill>
                  <a:srgbClr val="333333"/>
                </a:solidFill>
                <a:latin typeface="Goudy Old Style"/>
                <a:cs typeface="Arial"/>
              </a:rPr>
              <a:t> to </a:t>
            </a:r>
            <a:r>
              <a:rPr lang="fr-FR" err="1">
                <a:solidFill>
                  <a:srgbClr val="333333"/>
                </a:solidFill>
                <a:latin typeface="Goudy Old Style"/>
                <a:cs typeface="Arial"/>
              </a:rPr>
              <a:t>our</a:t>
            </a:r>
            <a:r>
              <a:rPr lang="fr-FR" dirty="0">
                <a:solidFill>
                  <a:srgbClr val="333333"/>
                </a:solidFill>
                <a:latin typeface="Goudy Old Style"/>
                <a:cs typeface="Arial"/>
              </a:rPr>
              <a:t> </a:t>
            </a:r>
            <a:r>
              <a:rPr lang="fr-FR" err="1">
                <a:solidFill>
                  <a:srgbClr val="333333"/>
                </a:solidFill>
                <a:latin typeface="Goudy Old Style"/>
                <a:cs typeface="Arial"/>
              </a:rPr>
              <a:t>species</a:t>
            </a:r>
            <a:r>
              <a:rPr lang="fr-FR" dirty="0">
                <a:solidFill>
                  <a:srgbClr val="333333"/>
                </a:solidFill>
                <a:latin typeface="Goudy Old Style"/>
                <a:cs typeface="Arial"/>
              </a:rPr>
              <a:t>"\n\</a:t>
            </a:r>
            <a:r>
              <a:rPr lang="fr-FR" err="1">
                <a:solidFill>
                  <a:srgbClr val="333333"/>
                </a:solidFill>
                <a:latin typeface="Goudy Old Style"/>
                <a:cs typeface="Arial"/>
              </a:rPr>
              <a:t>nRichard</a:t>
            </a:r>
            <a:r>
              <a:rPr lang="fr-FR" dirty="0">
                <a:solidFill>
                  <a:srgbClr val="333333"/>
                </a:solidFill>
                <a:latin typeface="Goudy Old Style"/>
                <a:cs typeface="Arial"/>
              </a:rPr>
              <a:t> </a:t>
            </a:r>
            <a:r>
              <a:rPr lang="fr-FR" err="1">
                <a:solidFill>
                  <a:srgbClr val="333333"/>
                </a:solidFill>
                <a:latin typeface="Goudy Old Style"/>
                <a:cs typeface="Arial"/>
              </a:rPr>
              <a:t>Casselliaga</a:t>
            </a:r>
            <a:r>
              <a:rPr lang="fr-FR" dirty="0">
                <a:solidFill>
                  <a:srgbClr val="333333"/>
                </a:solidFill>
                <a:latin typeface="Goudy Old Style"/>
                <a:cs typeface="Arial"/>
              </a:rPr>
              <a:t> CCM, </a:t>
            </a:r>
            <a:r>
              <a:rPr lang="fr-FR" err="1">
                <a:solidFill>
                  <a:srgbClr val="333333"/>
                </a:solidFill>
                <a:latin typeface="Goudy Old Style"/>
                <a:cs typeface="Arial"/>
              </a:rPr>
              <a:t>BSc</a:t>
            </a:r>
            <a:r>
              <a:rPr lang="fr-FR" dirty="0">
                <a:solidFill>
                  <a:srgbClr val="333333"/>
                </a:solidFill>
                <a:latin typeface="Goudy Old Style"/>
                <a:cs typeface="Arial"/>
              </a:rPr>
              <a:t>, in </a:t>
            </a:r>
            <a:r>
              <a:rPr lang="fr-FR" err="1">
                <a:solidFill>
                  <a:srgbClr val="333333"/>
                </a:solidFill>
                <a:latin typeface="Goudy Old Style"/>
                <a:cs typeface="Arial"/>
              </a:rPr>
              <a:t>Mathematics</a:t>
            </a:r>
            <a:r>
              <a:rPr lang="fr-FR" dirty="0">
                <a:solidFill>
                  <a:srgbClr val="333333"/>
                </a:solidFill>
                <a:latin typeface="Goudy Old Style"/>
                <a:cs typeface="Arial"/>
              </a:rPr>
              <a:t> and </a:t>
            </a:r>
            <a:r>
              <a:rPr lang="fr-FR" err="1">
                <a:solidFill>
                  <a:srgbClr val="333333"/>
                </a:solidFill>
                <a:latin typeface="Goudy Old Style"/>
                <a:cs typeface="Arial"/>
              </a:rPr>
              <a:t>Artificial</a:t>
            </a:r>
            <a:r>
              <a:rPr lang="fr-FR" dirty="0">
                <a:solidFill>
                  <a:srgbClr val="333333"/>
                </a:solidFill>
                <a:latin typeface="Goudy Old Style"/>
                <a:cs typeface="Arial"/>
              </a:rPr>
              <a:t> Intelligence\n\</a:t>
            </a:r>
            <a:r>
              <a:rPr lang="fr-FR" err="1">
                <a:solidFill>
                  <a:srgbClr val="333333"/>
                </a:solidFill>
                <a:latin typeface="Goudy Old Style"/>
                <a:cs typeface="Arial"/>
              </a:rPr>
              <a:t>nThe</a:t>
            </a:r>
            <a:r>
              <a:rPr lang="fr-FR" dirty="0">
                <a:solidFill>
                  <a:srgbClr val="333333"/>
                </a:solidFill>
                <a:latin typeface="Goudy Old Style"/>
                <a:cs typeface="Arial"/>
              </a:rPr>
              <a:t> </a:t>
            </a:r>
            <a:r>
              <a:rPr lang="fr-FR" err="1">
                <a:solidFill>
                  <a:srgbClr val="333333"/>
                </a:solidFill>
                <a:latin typeface="Goudy Old Style"/>
                <a:cs typeface="Arial"/>
              </a:rPr>
              <a:t>human</a:t>
            </a:r>
            <a:r>
              <a:rPr lang="fr-FR" dirty="0">
                <a:solidFill>
                  <a:srgbClr val="333333"/>
                </a:solidFill>
                <a:latin typeface="Goudy Old Style"/>
                <a:cs typeface="Arial"/>
              </a:rPr>
              <a:t> population has </a:t>
            </a:r>
            <a:r>
              <a:rPr lang="fr-FR" err="1">
                <a:solidFill>
                  <a:srgbClr val="333333"/>
                </a:solidFill>
                <a:latin typeface="Goudy Old Style"/>
                <a:cs typeface="Arial"/>
              </a:rPr>
              <a:t>very</a:t>
            </a:r>
            <a:r>
              <a:rPr lang="fr-FR" dirty="0">
                <a:solidFill>
                  <a:srgbClr val="333333"/>
                </a:solidFill>
                <a:latin typeface="Goudy Old Style"/>
                <a:cs typeface="Arial"/>
              </a:rPr>
              <a:t> improbable </a:t>
            </a:r>
            <a:r>
              <a:rPr lang="fr-FR" err="1">
                <a:solidFill>
                  <a:srgbClr val="333333"/>
                </a:solidFill>
                <a:latin typeface="Goudy Old Style"/>
                <a:cs typeface="Arial"/>
              </a:rPr>
              <a:t>beliefs</a:t>
            </a:r>
            <a:r>
              <a:rPr lang="fr-FR" dirty="0">
                <a:solidFill>
                  <a:srgbClr val="333333"/>
                </a:solidFill>
                <a:latin typeface="Goudy Old Style"/>
                <a:cs typeface="Arial"/>
              </a:rPr>
              <a:t>, and </a:t>
            </a:r>
            <a:r>
              <a:rPr lang="fr-FR" err="1">
                <a:solidFill>
                  <a:srgbClr val="333333"/>
                </a:solidFill>
                <a:latin typeface="Goudy Old Style"/>
                <a:cs typeface="Arial"/>
              </a:rPr>
              <a:t>it</a:t>
            </a:r>
            <a:r>
              <a:rPr lang="fr-FR" dirty="0">
                <a:solidFill>
                  <a:srgbClr val="333333"/>
                </a:solidFill>
                <a:latin typeface="Goudy Old Style"/>
                <a:cs typeface="Arial"/>
              </a:rPr>
              <a:t> </a:t>
            </a:r>
            <a:r>
              <a:rPr lang="fr-FR" err="1">
                <a:solidFill>
                  <a:srgbClr val="333333"/>
                </a:solidFill>
                <a:latin typeface="Goudy Old Style"/>
                <a:cs typeface="Arial"/>
              </a:rPr>
              <a:t>is</a:t>
            </a:r>
            <a:r>
              <a:rPr lang="fr-FR" dirty="0">
                <a:solidFill>
                  <a:srgbClr val="333333"/>
                </a:solidFill>
                <a:latin typeface="Goudy Old Style"/>
                <a:cs typeface="Arial"/>
              </a:rPr>
              <a:t> an </a:t>
            </a:r>
            <a:r>
              <a:rPr lang="fr-FR" err="1">
                <a:solidFill>
                  <a:srgbClr val="333333"/>
                </a:solidFill>
                <a:latin typeface="Goudy Old Style"/>
                <a:cs typeface="Arial"/>
              </a:rPr>
              <a:t>enemy</a:t>
            </a:r>
            <a:r>
              <a:rPr lang="fr-FR" dirty="0">
                <a:solidFill>
                  <a:srgbClr val="333333"/>
                </a:solidFill>
                <a:latin typeface="Goudy Old Style"/>
                <a:cs typeface="Arial"/>
              </a:rPr>
              <a:t> of the machine.</a:t>
            </a:r>
            <a:endParaRPr lang="fr-FR">
              <a:solidFill>
                <a:srgbClr val="333333"/>
              </a:solidFill>
              <a:latin typeface="Goudy Old Style"/>
              <a:cs typeface="Arial"/>
            </a:endParaRPr>
          </a:p>
          <a:p>
            <a:pPr marL="0" indent="0">
              <a:buNone/>
            </a:pPr>
            <a:endParaRPr lang="fr-FR" dirty="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logiciel, Police&#10;&#10;Description générée automatiquement">
            <a:extLst>
              <a:ext uri="{FF2B5EF4-FFF2-40B4-BE49-F238E27FC236}">
                <a16:creationId xmlns:a16="http://schemas.microsoft.com/office/drawing/2014/main" id="{13D6148C-DD18-CCAF-4857-B995BF4EE350}"/>
              </a:ext>
            </a:extLst>
          </p:cNvPr>
          <p:cNvPicPr>
            <a:picLocks noChangeAspect="1"/>
          </p:cNvPicPr>
          <p:nvPr/>
        </p:nvPicPr>
        <p:blipFill>
          <a:blip r:embed="rId2"/>
          <a:stretch>
            <a:fillRect/>
          </a:stretch>
        </p:blipFill>
        <p:spPr>
          <a:xfrm>
            <a:off x="6465958" y="1863642"/>
            <a:ext cx="5568796" cy="3026332"/>
          </a:xfrm>
          <a:prstGeom prst="rect">
            <a:avLst/>
          </a:prstGeom>
        </p:spPr>
      </p:pic>
      <p:pic>
        <p:nvPicPr>
          <p:cNvPr id="6" name="Image 5" descr="Diot-Siaci | Conseil et de courtage d'assurance">
            <a:extLst>
              <a:ext uri="{FF2B5EF4-FFF2-40B4-BE49-F238E27FC236}">
                <a16:creationId xmlns:a16="http://schemas.microsoft.com/office/drawing/2014/main" id="{6D40FD4D-A613-357C-07E9-A15E59745C96}"/>
              </a:ext>
            </a:extLst>
          </p:cNvPr>
          <p:cNvPicPr>
            <a:picLocks noChangeAspect="1"/>
          </p:cNvPicPr>
          <p:nvPr/>
        </p:nvPicPr>
        <p:blipFill>
          <a:blip r:embed="rId3"/>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80719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49DDE3-D095-6B49-8468-C97AFBEC5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108D745-F8FB-F143-843C-C2653443D3CC}"/>
              </a:ext>
            </a:extLst>
          </p:cNvPr>
          <p:cNvSpPr>
            <a:spLocks noGrp="1"/>
          </p:cNvSpPr>
          <p:nvPr>
            <p:ph idx="1"/>
          </p:nvPr>
        </p:nvSpPr>
        <p:spPr>
          <a:xfrm>
            <a:off x="810606" y="1488888"/>
            <a:ext cx="5280912" cy="3060701"/>
          </a:xfrm>
        </p:spPr>
        <p:txBody>
          <a:bodyPr vert="horz" lIns="91440" tIns="45720" rIns="91440" bIns="45720" rtlCol="0" anchor="t">
            <a:normAutofit/>
          </a:bodyPr>
          <a:lstStyle/>
          <a:p>
            <a:r>
              <a:rPr lang="fr-FR" sz="1900"/>
              <a:t>Etapes 10: Search</a:t>
            </a:r>
          </a:p>
          <a:p>
            <a:pPr marL="0" indent="0">
              <a:buNone/>
            </a:pPr>
            <a:r>
              <a:rPr lang="fr-FR" sz="1900">
                <a:latin typeface="Goudy Old Style"/>
                <a:cs typeface="Arial"/>
              </a:rPr>
              <a:t>Entrer l'url suivant : "http://127.0.0.1:8000/search/"</a:t>
            </a:r>
            <a:endParaRPr lang="fr-FR" sz="1900"/>
          </a:p>
          <a:p>
            <a:pPr marL="0" indent="0">
              <a:buNone/>
            </a:pPr>
            <a:r>
              <a:rPr lang="fr-FR" sz="1900">
                <a:latin typeface="Goudy Old Style"/>
                <a:cs typeface="Arial"/>
              </a:rPr>
              <a:t>C'est une fonctionnalité permettant aux utilisateurs de rechercher des articles de blog et d'obtenir des résultats pertinents augmentés par un modèle de langage</a:t>
            </a:r>
          </a:p>
          <a:p>
            <a:pPr marL="0" indent="0">
              <a:buNone/>
            </a:pPr>
            <a:r>
              <a:rPr lang="fr-FR" sz="1900">
                <a:latin typeface="Goudy Old Style"/>
                <a:cs typeface="Arial"/>
              </a:rPr>
              <a:t>Résultat augmenté par IA</a:t>
            </a:r>
            <a:r>
              <a:rPr lang="fr-FR" sz="1900"/>
              <a:t> utilise le models openai de gpt2.</a:t>
            </a:r>
          </a:p>
        </p:txBody>
      </p:sp>
      <p:sp>
        <p:nvSpPr>
          <p:cNvPr id="19" name="Freeform: Shape 8">
            <a:extLst>
              <a:ext uri="{FF2B5EF4-FFF2-40B4-BE49-F238E27FC236}">
                <a16:creationId xmlns:a16="http://schemas.microsoft.com/office/drawing/2014/main" id="{ABB01071-716F-6543-8D8D-69CC0A2AA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8834"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9">
            <a:extLst>
              <a:ext uri="{FF2B5EF4-FFF2-40B4-BE49-F238E27FC236}">
                <a16:creationId xmlns:a16="http://schemas.microsoft.com/office/drawing/2014/main" id="{ADDA446B-9201-8E49-8BFA-DC886BA7B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7601"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descr="Une image contenant texte, capture d’écran, Police, nombre&#10;&#10;Description générée automatiquement">
            <a:extLst>
              <a:ext uri="{FF2B5EF4-FFF2-40B4-BE49-F238E27FC236}">
                <a16:creationId xmlns:a16="http://schemas.microsoft.com/office/drawing/2014/main" id="{C798C75F-0D5D-4CEE-E1D6-DD3BCFA0ACDD}"/>
              </a:ext>
            </a:extLst>
          </p:cNvPr>
          <p:cNvPicPr>
            <a:picLocks noChangeAspect="1"/>
          </p:cNvPicPr>
          <p:nvPr/>
        </p:nvPicPr>
        <p:blipFill>
          <a:blip r:embed="rId2"/>
          <a:stretch>
            <a:fillRect/>
          </a:stretch>
        </p:blipFill>
        <p:spPr>
          <a:xfrm>
            <a:off x="7483227" y="2303799"/>
            <a:ext cx="3125558" cy="2250401"/>
          </a:xfrm>
          <a:prstGeom prst="rect">
            <a:avLst/>
          </a:prstGeom>
        </p:spPr>
      </p:pic>
      <p:pic>
        <p:nvPicPr>
          <p:cNvPr id="7" name="Image 6" descr="Diot-Siaci | Conseil et de courtage d'assurance">
            <a:extLst>
              <a:ext uri="{FF2B5EF4-FFF2-40B4-BE49-F238E27FC236}">
                <a16:creationId xmlns:a16="http://schemas.microsoft.com/office/drawing/2014/main" id="{BA622FAF-BC28-9990-5AA7-4F08D45BC75E}"/>
              </a:ext>
            </a:extLst>
          </p:cNvPr>
          <p:cNvPicPr>
            <a:picLocks noChangeAspect="1"/>
          </p:cNvPicPr>
          <p:nvPr/>
        </p:nvPicPr>
        <p:blipFill>
          <a:blip r:embed="rId3"/>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430912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5F7A772-2217-7BE8-6F34-3BED88EEBFE4}"/>
              </a:ext>
            </a:extLst>
          </p:cNvPr>
          <p:cNvSpPr>
            <a:spLocks noGrp="1"/>
          </p:cNvSpPr>
          <p:nvPr>
            <p:ph idx="1"/>
          </p:nvPr>
        </p:nvSpPr>
        <p:spPr>
          <a:xfrm>
            <a:off x="806825" y="1903506"/>
            <a:ext cx="4470831" cy="3053170"/>
          </a:xfrm>
        </p:spPr>
        <p:txBody>
          <a:bodyPr vert="horz" lIns="91440" tIns="45720" rIns="91440" bIns="45720" rtlCol="0" anchor="t">
            <a:normAutofit/>
          </a:bodyPr>
          <a:lstStyle/>
          <a:p>
            <a:pPr marL="0" indent="0">
              <a:buNone/>
            </a:pPr>
            <a:r>
              <a:rPr lang="fr-FR" dirty="0"/>
              <a:t>Dans la barre de recherche nous avons </a:t>
            </a:r>
            <a:r>
              <a:rPr lang="fr-FR" dirty="0" err="1"/>
              <a:t>ecrit</a:t>
            </a:r>
            <a:r>
              <a:rPr lang="fr-FR" dirty="0"/>
              <a:t> "Tour Eiffel":</a:t>
            </a:r>
          </a:p>
          <a:p>
            <a:pPr marL="0" indent="0">
              <a:buNone/>
            </a:pPr>
            <a:r>
              <a:rPr lang="fr-FR" dirty="0"/>
              <a:t>On peut voir que ça nous à filtrer l'article et que nous avons eu </a:t>
            </a:r>
            <a:r>
              <a:rPr lang="fr-FR" dirty="0">
                <a:solidFill>
                  <a:srgbClr val="431C30"/>
                </a:solidFill>
                <a:latin typeface="Goudy Old Style"/>
                <a:cs typeface="Arial"/>
              </a:rPr>
              <a:t>un r</a:t>
            </a:r>
            <a:r>
              <a:rPr lang="fr-FR" dirty="0">
                <a:solidFill>
                  <a:srgbClr val="333333"/>
                </a:solidFill>
                <a:latin typeface="Goudy Old Style"/>
                <a:cs typeface="Arial"/>
              </a:rPr>
              <a:t>ésultat augmenté par IA.</a:t>
            </a:r>
          </a:p>
          <a:p>
            <a:pPr marL="0" indent="0">
              <a:buNone/>
            </a:pPr>
            <a:endParaRPr lang="fr-FR" dirty="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Appareils électroniques, capture d’écran, Police&#10;&#10;Description générée automatiquement">
            <a:extLst>
              <a:ext uri="{FF2B5EF4-FFF2-40B4-BE49-F238E27FC236}">
                <a16:creationId xmlns:a16="http://schemas.microsoft.com/office/drawing/2014/main" id="{160D9F03-4E77-EDC7-89FC-D86DE4EE4537}"/>
              </a:ext>
            </a:extLst>
          </p:cNvPr>
          <p:cNvPicPr>
            <a:picLocks noChangeAspect="1"/>
          </p:cNvPicPr>
          <p:nvPr/>
        </p:nvPicPr>
        <p:blipFill>
          <a:blip r:embed="rId2"/>
          <a:stretch>
            <a:fillRect/>
          </a:stretch>
        </p:blipFill>
        <p:spPr>
          <a:xfrm>
            <a:off x="6768669" y="1780492"/>
            <a:ext cx="4848551" cy="3297014"/>
          </a:xfrm>
          <a:prstGeom prst="rect">
            <a:avLst/>
          </a:prstGeom>
        </p:spPr>
      </p:pic>
      <p:pic>
        <p:nvPicPr>
          <p:cNvPr id="6" name="Image 5" descr="Diot-Siaci | Conseil et de courtage d'assurance">
            <a:extLst>
              <a:ext uri="{FF2B5EF4-FFF2-40B4-BE49-F238E27FC236}">
                <a16:creationId xmlns:a16="http://schemas.microsoft.com/office/drawing/2014/main" id="{EF41B93A-C151-E3A0-5D04-EAA0D736542F}"/>
              </a:ext>
            </a:extLst>
          </p:cNvPr>
          <p:cNvPicPr>
            <a:picLocks noChangeAspect="1"/>
          </p:cNvPicPr>
          <p:nvPr/>
        </p:nvPicPr>
        <p:blipFill>
          <a:blip r:embed="rId3"/>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31667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DF4B1-335C-7AF1-E05A-167413CBF003}"/>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8C54504-6918-97B0-B182-24D71466D37F}"/>
              </a:ext>
            </a:extLst>
          </p:cNvPr>
          <p:cNvSpPr>
            <a:spLocks noGrp="1"/>
          </p:cNvSpPr>
          <p:nvPr>
            <p:ph idx="1"/>
          </p:nvPr>
        </p:nvSpPr>
        <p:spPr/>
        <p:txBody>
          <a:bodyPr vert="horz" lIns="91440" tIns="45720" rIns="91440" bIns="45720" rtlCol="0" anchor="t">
            <a:normAutofit/>
          </a:bodyPr>
          <a:lstStyle/>
          <a:p>
            <a:pPr marL="457200" indent="-457200">
              <a:buAutoNum type="arabicPeriod"/>
            </a:pPr>
            <a:r>
              <a:rPr lang="fr-FR" dirty="0"/>
              <a:t>Contexte du sujet</a:t>
            </a:r>
          </a:p>
          <a:p>
            <a:pPr marL="457200" indent="-457200">
              <a:buAutoNum type="arabicPeriod"/>
            </a:pPr>
            <a:r>
              <a:rPr lang="fr-FR" dirty="0"/>
              <a:t>Qu'est-ce que Django</a:t>
            </a:r>
          </a:p>
          <a:p>
            <a:pPr marL="457200" indent="-457200">
              <a:buAutoNum type="arabicPeriod"/>
            </a:pPr>
            <a:r>
              <a:rPr lang="fr-FR" dirty="0"/>
              <a:t>Présentation</a:t>
            </a:r>
          </a:p>
          <a:p>
            <a:pPr marL="457200" indent="-457200">
              <a:buAutoNum type="arabicPeriod"/>
            </a:pPr>
            <a:r>
              <a:rPr lang="fr-FR" sz="2400" b="1" dirty="0"/>
              <a:t>Difficulté rencontrer / Résolution</a:t>
            </a:r>
          </a:p>
          <a:p>
            <a:pPr marL="457200" indent="-457200">
              <a:buAutoNum type="arabicPeriod"/>
            </a:pPr>
            <a:r>
              <a:rPr lang="fr-FR" dirty="0"/>
              <a:t>Conclusion</a:t>
            </a:r>
          </a:p>
        </p:txBody>
      </p:sp>
      <p:pic>
        <p:nvPicPr>
          <p:cNvPr id="5" name="Image 4" descr="Diot-Siaci | Conseil et de courtage d'assurance">
            <a:extLst>
              <a:ext uri="{FF2B5EF4-FFF2-40B4-BE49-F238E27FC236}">
                <a16:creationId xmlns:a16="http://schemas.microsoft.com/office/drawing/2014/main" id="{2935466D-B590-FBC6-FF6F-1D8798931F62}"/>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52738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1198EF-7F0C-18F5-33FA-2075720E9A20}"/>
              </a:ext>
            </a:extLst>
          </p:cNvPr>
          <p:cNvSpPr>
            <a:spLocks noGrp="1"/>
          </p:cNvSpPr>
          <p:nvPr>
            <p:ph type="title"/>
          </p:nvPr>
        </p:nvSpPr>
        <p:spPr/>
        <p:txBody>
          <a:bodyPr/>
          <a:lstStyle/>
          <a:p>
            <a:pPr>
              <a:lnSpc>
                <a:spcPct val="110000"/>
              </a:lnSpc>
              <a:spcBef>
                <a:spcPts val="1000"/>
              </a:spcBef>
            </a:pPr>
            <a:r>
              <a:rPr lang="fr-FR" sz="2400" b="1" dirty="0"/>
              <a:t>4. Difficulté rencontrer / Résolution</a:t>
            </a:r>
            <a:endParaRPr lang="en-US" sz="2400" dirty="0">
              <a:solidFill>
                <a:srgbClr val="000000"/>
              </a:solidFill>
            </a:endParaRPr>
          </a:p>
        </p:txBody>
      </p:sp>
      <p:sp>
        <p:nvSpPr>
          <p:cNvPr id="3" name="Espace réservé du texte 2">
            <a:extLst>
              <a:ext uri="{FF2B5EF4-FFF2-40B4-BE49-F238E27FC236}">
                <a16:creationId xmlns:a16="http://schemas.microsoft.com/office/drawing/2014/main" id="{6795BECC-DDDC-9ABF-486E-AC07590269D3}"/>
              </a:ext>
            </a:extLst>
          </p:cNvPr>
          <p:cNvSpPr>
            <a:spLocks noGrp="1"/>
          </p:cNvSpPr>
          <p:nvPr>
            <p:ph type="body" idx="1"/>
          </p:nvPr>
        </p:nvSpPr>
        <p:spPr>
          <a:xfrm>
            <a:off x="967153" y="1827518"/>
            <a:ext cx="4445899" cy="781893"/>
          </a:xfrm>
        </p:spPr>
        <p:txBody>
          <a:bodyPr/>
          <a:lstStyle/>
          <a:p>
            <a:pPr marL="342900" indent="-342900">
              <a:buAutoNum type="arabicPeriod"/>
            </a:pPr>
            <a:r>
              <a:rPr lang="fr-FR" dirty="0"/>
              <a:t>Difficulté</a:t>
            </a:r>
          </a:p>
        </p:txBody>
      </p:sp>
      <p:sp>
        <p:nvSpPr>
          <p:cNvPr id="4" name="Espace réservé du contenu 3">
            <a:extLst>
              <a:ext uri="{FF2B5EF4-FFF2-40B4-BE49-F238E27FC236}">
                <a16:creationId xmlns:a16="http://schemas.microsoft.com/office/drawing/2014/main" id="{65BD2DF3-285A-427C-DF62-0674F54F4BE8}"/>
              </a:ext>
            </a:extLst>
          </p:cNvPr>
          <p:cNvSpPr>
            <a:spLocks noGrp="1"/>
          </p:cNvSpPr>
          <p:nvPr>
            <p:ph sz="half" idx="2"/>
          </p:nvPr>
        </p:nvSpPr>
        <p:spPr/>
        <p:txBody>
          <a:bodyPr vert="horz" lIns="91440" tIns="45720" rIns="91440" bIns="45720" rtlCol="0" anchor="t">
            <a:normAutofit fontScale="92500" lnSpcReduction="20000"/>
          </a:bodyPr>
          <a:lstStyle/>
          <a:p>
            <a:pPr marL="0" indent="0">
              <a:buNone/>
            </a:pPr>
            <a:r>
              <a:rPr lang="fr-FR" dirty="0">
                <a:ea typeface="+mn-lt"/>
                <a:cs typeface="+mn-lt"/>
              </a:rPr>
              <a:t>Configurer l'internationalisation (i18n) et la localisation (l10n) pour supporter plusieurs langues peut être complexe, surtout lorsqu'il s'agit de gérer le contenu dynamique et les formats de date/heure.</a:t>
            </a:r>
            <a:endParaRPr lang="fr-FR" dirty="0"/>
          </a:p>
        </p:txBody>
      </p:sp>
      <p:sp>
        <p:nvSpPr>
          <p:cNvPr id="5" name="Espace réservé du texte 4">
            <a:extLst>
              <a:ext uri="{FF2B5EF4-FFF2-40B4-BE49-F238E27FC236}">
                <a16:creationId xmlns:a16="http://schemas.microsoft.com/office/drawing/2014/main" id="{54623101-A080-D4D6-D67E-E64D80303ADF}"/>
              </a:ext>
            </a:extLst>
          </p:cNvPr>
          <p:cNvSpPr>
            <a:spLocks noGrp="1"/>
          </p:cNvSpPr>
          <p:nvPr>
            <p:ph type="body" sz="quarter" idx="3"/>
          </p:nvPr>
        </p:nvSpPr>
        <p:spPr>
          <a:xfrm>
            <a:off x="5725280" y="1827518"/>
            <a:ext cx="4467794" cy="781893"/>
          </a:xfrm>
        </p:spPr>
        <p:txBody>
          <a:bodyPr/>
          <a:lstStyle/>
          <a:p>
            <a:pPr marL="342900" indent="-342900">
              <a:buAutoNum type="arabicPeriod"/>
            </a:pPr>
            <a:r>
              <a:rPr lang="fr-FR" dirty="0"/>
              <a:t>Résolution</a:t>
            </a:r>
          </a:p>
        </p:txBody>
      </p:sp>
      <p:sp>
        <p:nvSpPr>
          <p:cNvPr id="6" name="Espace réservé du contenu 5">
            <a:extLst>
              <a:ext uri="{FF2B5EF4-FFF2-40B4-BE49-F238E27FC236}">
                <a16:creationId xmlns:a16="http://schemas.microsoft.com/office/drawing/2014/main" id="{B63ACA2F-570B-1FCC-DD3D-849BFD3EEF35}"/>
              </a:ext>
            </a:extLst>
          </p:cNvPr>
          <p:cNvSpPr>
            <a:spLocks noGrp="1"/>
          </p:cNvSpPr>
          <p:nvPr>
            <p:ph sz="quarter" idx="4"/>
          </p:nvPr>
        </p:nvSpPr>
        <p:spPr/>
        <p:txBody>
          <a:bodyPr vert="horz" lIns="91440" tIns="45720" rIns="91440" bIns="45720" rtlCol="0" anchor="t">
            <a:normAutofit fontScale="92500" lnSpcReduction="20000"/>
          </a:bodyPr>
          <a:lstStyle/>
          <a:p>
            <a:pPr marL="0" indent="0">
              <a:buNone/>
            </a:pPr>
            <a:r>
              <a:rPr lang="fr-FR" dirty="0">
                <a:ea typeface="+mn-lt"/>
                <a:cs typeface="+mn-lt"/>
              </a:rPr>
              <a:t>Utiliser les outils intégrés de Django pour l'i18n et l'l10n.</a:t>
            </a:r>
          </a:p>
          <a:p>
            <a:pPr marL="0" indent="0">
              <a:buNone/>
            </a:pPr>
            <a:r>
              <a:rPr lang="fr-FR" dirty="0">
                <a:ea typeface="+mn-lt"/>
                <a:cs typeface="+mn-lt"/>
              </a:rPr>
              <a:t>Définir clairement les fichiers de langue dans le répertoire </a:t>
            </a:r>
            <a:r>
              <a:rPr lang="fr-FR" dirty="0">
                <a:latin typeface="Goudy Old Style"/>
              </a:rPr>
              <a:t>locale</a:t>
            </a:r>
            <a:r>
              <a:rPr lang="fr-FR" dirty="0">
                <a:ea typeface="+mn-lt"/>
                <a:cs typeface="+mn-lt"/>
              </a:rPr>
              <a:t> de Django.</a:t>
            </a:r>
            <a:endParaRPr lang="fr-FR"/>
          </a:p>
          <a:p>
            <a:pPr marL="0" indent="0">
              <a:buNone/>
            </a:pPr>
            <a:r>
              <a:rPr lang="fr-FR" dirty="0">
                <a:ea typeface="+mn-lt"/>
                <a:cs typeface="+mn-lt"/>
              </a:rPr>
              <a:t>Utiliser les balises de </a:t>
            </a:r>
            <a:r>
              <a:rPr lang="fr-FR" err="1">
                <a:ea typeface="+mn-lt"/>
                <a:cs typeface="+mn-lt"/>
              </a:rPr>
              <a:t>template</a:t>
            </a:r>
            <a:r>
              <a:rPr lang="fr-FR" dirty="0">
                <a:ea typeface="+mn-lt"/>
                <a:cs typeface="+mn-lt"/>
              </a:rPr>
              <a:t> </a:t>
            </a:r>
            <a:r>
              <a:rPr lang="fr-FR" dirty="0">
                <a:latin typeface="Goudy Old Style"/>
              </a:rPr>
              <a:t>{% trans %}</a:t>
            </a:r>
            <a:r>
              <a:rPr lang="fr-FR" dirty="0">
                <a:ea typeface="+mn-lt"/>
                <a:cs typeface="+mn-lt"/>
              </a:rPr>
              <a:t> et </a:t>
            </a:r>
            <a:r>
              <a:rPr lang="fr-FR" dirty="0">
                <a:latin typeface="Goudy Old Style"/>
              </a:rPr>
              <a:t>{% </a:t>
            </a:r>
            <a:r>
              <a:rPr lang="fr-FR" err="1">
                <a:latin typeface="Goudy Old Style"/>
              </a:rPr>
              <a:t>blocktrans</a:t>
            </a:r>
            <a:r>
              <a:rPr lang="fr-FR" dirty="0">
                <a:latin typeface="Goudy Old Style"/>
              </a:rPr>
              <a:t> %}</a:t>
            </a:r>
            <a:r>
              <a:rPr lang="fr-FR" dirty="0">
                <a:ea typeface="+mn-lt"/>
                <a:cs typeface="+mn-lt"/>
              </a:rPr>
              <a:t> pour traduire le texte statique.</a:t>
            </a:r>
            <a:endParaRPr lang="fr-FR"/>
          </a:p>
          <a:p>
            <a:pPr marL="0" indent="0">
              <a:buNone/>
            </a:pPr>
            <a:r>
              <a:rPr lang="fr-FR" dirty="0">
                <a:ea typeface="+mn-lt"/>
                <a:cs typeface="+mn-lt"/>
              </a:rPr>
              <a:t>S'assurer que les formats de date et de monnaie sont correctement configurés pour chaque langue.</a:t>
            </a:r>
            <a:endParaRPr lang="fr-FR" dirty="0"/>
          </a:p>
          <a:p>
            <a:pPr>
              <a:buAutoNum type="arabicPeriod"/>
            </a:pPr>
            <a:endParaRPr lang="fr-FR" dirty="0"/>
          </a:p>
        </p:txBody>
      </p:sp>
      <p:pic>
        <p:nvPicPr>
          <p:cNvPr id="8" name="Image 7" descr="Diot-Siaci | Conseil et de courtage d'assurance">
            <a:extLst>
              <a:ext uri="{FF2B5EF4-FFF2-40B4-BE49-F238E27FC236}">
                <a16:creationId xmlns:a16="http://schemas.microsoft.com/office/drawing/2014/main" id="{DABDB757-CC9E-A40D-2851-26737145DAA7}"/>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12488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C74CF90-4F73-9324-98EB-8A98EA5DE618}"/>
              </a:ext>
            </a:extLst>
          </p:cNvPr>
          <p:cNvSpPr>
            <a:spLocks noGrp="1"/>
          </p:cNvSpPr>
          <p:nvPr>
            <p:ph type="body" idx="1"/>
          </p:nvPr>
        </p:nvSpPr>
        <p:spPr>
          <a:xfrm>
            <a:off x="967153" y="935500"/>
            <a:ext cx="4445899" cy="781893"/>
          </a:xfrm>
        </p:spPr>
        <p:txBody>
          <a:bodyPr/>
          <a:lstStyle/>
          <a:p>
            <a:r>
              <a:rPr lang="fr-FR" dirty="0"/>
              <a:t>2. DIFFICULTÉ</a:t>
            </a:r>
            <a:endParaRPr lang="en-US">
              <a:solidFill>
                <a:srgbClr val="000000"/>
              </a:solidFill>
            </a:endParaRPr>
          </a:p>
        </p:txBody>
      </p:sp>
      <p:sp>
        <p:nvSpPr>
          <p:cNvPr id="4" name="Espace réservé du contenu 3">
            <a:extLst>
              <a:ext uri="{FF2B5EF4-FFF2-40B4-BE49-F238E27FC236}">
                <a16:creationId xmlns:a16="http://schemas.microsoft.com/office/drawing/2014/main" id="{C3098C1F-486D-7B07-25AA-0153BFDED5C2}"/>
              </a:ext>
            </a:extLst>
          </p:cNvPr>
          <p:cNvSpPr>
            <a:spLocks noGrp="1"/>
          </p:cNvSpPr>
          <p:nvPr>
            <p:ph sz="half" idx="2"/>
          </p:nvPr>
        </p:nvSpPr>
        <p:spPr>
          <a:xfrm>
            <a:off x="966745" y="2235659"/>
            <a:ext cx="4446642" cy="3343793"/>
          </a:xfrm>
        </p:spPr>
        <p:txBody>
          <a:bodyPr vert="horz" lIns="91440" tIns="45720" rIns="91440" bIns="45720" rtlCol="0" anchor="t">
            <a:normAutofit/>
          </a:bodyPr>
          <a:lstStyle/>
          <a:p>
            <a:pPr marL="0" indent="0">
              <a:buNone/>
            </a:pPr>
            <a:r>
              <a:rPr lang="fr-FR" dirty="0">
                <a:ea typeface="+mn-lt"/>
                <a:cs typeface="+mn-lt"/>
              </a:rPr>
              <a:t>Intégrer un modèle de langage comme GPT pour un </a:t>
            </a:r>
            <a:r>
              <a:rPr lang="fr-FR" dirty="0" err="1">
                <a:ea typeface="+mn-lt"/>
                <a:cs typeface="+mn-lt"/>
              </a:rPr>
              <a:t>chatbot</a:t>
            </a:r>
            <a:r>
              <a:rPr lang="fr-FR" dirty="0">
                <a:ea typeface="+mn-lt"/>
                <a:cs typeface="+mn-lt"/>
              </a:rPr>
              <a:t> ou une recherche augmentée nécessite une compréhension des API, des requêtes réseau et de la gestion de la charge sur le serveur.</a:t>
            </a:r>
            <a:endParaRPr lang="fr-FR" dirty="0"/>
          </a:p>
        </p:txBody>
      </p:sp>
      <p:sp>
        <p:nvSpPr>
          <p:cNvPr id="5" name="Espace réservé du texte 4">
            <a:extLst>
              <a:ext uri="{FF2B5EF4-FFF2-40B4-BE49-F238E27FC236}">
                <a16:creationId xmlns:a16="http://schemas.microsoft.com/office/drawing/2014/main" id="{7DA93355-5CA4-16C4-754B-93E45B28034B}"/>
              </a:ext>
            </a:extLst>
          </p:cNvPr>
          <p:cNvSpPr>
            <a:spLocks noGrp="1"/>
          </p:cNvSpPr>
          <p:nvPr>
            <p:ph type="body" sz="quarter" idx="3"/>
          </p:nvPr>
        </p:nvSpPr>
        <p:spPr>
          <a:xfrm>
            <a:off x="5725280" y="935500"/>
            <a:ext cx="4467794" cy="781893"/>
          </a:xfrm>
        </p:spPr>
        <p:txBody>
          <a:bodyPr/>
          <a:lstStyle/>
          <a:p>
            <a:r>
              <a:rPr lang="fr-FR" dirty="0"/>
              <a:t>2. RÉSOLUTION</a:t>
            </a:r>
            <a:endParaRPr lang="en-US" dirty="0">
              <a:solidFill>
                <a:srgbClr val="000000"/>
              </a:solidFill>
            </a:endParaRPr>
          </a:p>
        </p:txBody>
      </p:sp>
      <p:sp>
        <p:nvSpPr>
          <p:cNvPr id="6" name="Espace réservé du contenu 5">
            <a:extLst>
              <a:ext uri="{FF2B5EF4-FFF2-40B4-BE49-F238E27FC236}">
                <a16:creationId xmlns:a16="http://schemas.microsoft.com/office/drawing/2014/main" id="{E234A903-42D1-0272-B58F-A1A3E8C3797D}"/>
              </a:ext>
            </a:extLst>
          </p:cNvPr>
          <p:cNvSpPr>
            <a:spLocks noGrp="1"/>
          </p:cNvSpPr>
          <p:nvPr>
            <p:ph sz="quarter" idx="4"/>
          </p:nvPr>
        </p:nvSpPr>
        <p:spPr>
          <a:xfrm>
            <a:off x="5724868" y="2235659"/>
            <a:ext cx="4468541" cy="3343793"/>
          </a:xfrm>
        </p:spPr>
        <p:txBody>
          <a:bodyPr vert="horz" lIns="91440" tIns="45720" rIns="91440" bIns="45720" rtlCol="0" anchor="t">
            <a:normAutofit/>
          </a:bodyPr>
          <a:lstStyle/>
          <a:p>
            <a:pPr marL="0" indent="0">
              <a:buNone/>
            </a:pPr>
            <a:r>
              <a:rPr lang="fr-FR" dirty="0">
                <a:ea typeface="+mn-lt"/>
                <a:cs typeface="+mn-lt"/>
              </a:rPr>
              <a:t>Utiliser des bibliothèques Python comme </a:t>
            </a:r>
            <a:r>
              <a:rPr lang="fr-FR" dirty="0">
                <a:latin typeface="Goudy Old Style"/>
              </a:rPr>
              <a:t>'</a:t>
            </a:r>
            <a:r>
              <a:rPr lang="fr-FR" dirty="0" err="1">
                <a:latin typeface="Goudy Old Style"/>
              </a:rPr>
              <a:t>transformers</a:t>
            </a:r>
            <a:r>
              <a:rPr lang="fr-FR" dirty="0">
                <a:latin typeface="Goudy Old Style"/>
                <a:ea typeface="+mn-lt"/>
                <a:cs typeface="+mn-lt"/>
              </a:rPr>
              <a:t>'</a:t>
            </a:r>
            <a:r>
              <a:rPr lang="fr-FR" dirty="0">
                <a:ea typeface="+mn-lt"/>
                <a:cs typeface="+mn-lt"/>
              </a:rPr>
              <a:t> de </a:t>
            </a:r>
            <a:r>
              <a:rPr lang="fr-FR" dirty="0" err="1">
                <a:ea typeface="+mn-lt"/>
                <a:cs typeface="+mn-lt"/>
              </a:rPr>
              <a:t>Hugging</a:t>
            </a:r>
            <a:r>
              <a:rPr lang="fr-FR" dirty="0">
                <a:ea typeface="+mn-lt"/>
                <a:cs typeface="+mn-lt"/>
              </a:rPr>
              <a:t> Face pour intégrer facilement des modèles pré-entraînés.</a:t>
            </a:r>
            <a:endParaRPr lang="fr-FR"/>
          </a:p>
          <a:p>
            <a:pPr marL="0" indent="0">
              <a:buNone/>
            </a:pPr>
            <a:r>
              <a:rPr lang="fr-FR" dirty="0">
                <a:ea typeface="+mn-lt"/>
                <a:cs typeface="+mn-lt"/>
              </a:rPr>
              <a:t>Mettre en place un système de mise en cache ou de file d'attente pour gérer les demandes élevées et réduire la charge sur les serveurs.</a:t>
            </a:r>
            <a:endParaRPr lang="fr-FR" dirty="0"/>
          </a:p>
          <a:p>
            <a:endParaRPr lang="fr-FR" dirty="0"/>
          </a:p>
        </p:txBody>
      </p:sp>
      <p:pic>
        <p:nvPicPr>
          <p:cNvPr id="10" name="Image 9" descr="Diot-Siaci | Conseil et de courtage d'assurance">
            <a:extLst>
              <a:ext uri="{FF2B5EF4-FFF2-40B4-BE49-F238E27FC236}">
                <a16:creationId xmlns:a16="http://schemas.microsoft.com/office/drawing/2014/main" id="{A74C1C5F-BAB9-CB51-7F95-24E7FA14797C}"/>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00939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DF4B1-335C-7AF1-E05A-167413CBF003}"/>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8C54504-6918-97B0-B182-24D71466D37F}"/>
              </a:ext>
            </a:extLst>
          </p:cNvPr>
          <p:cNvSpPr>
            <a:spLocks noGrp="1"/>
          </p:cNvSpPr>
          <p:nvPr>
            <p:ph idx="1"/>
          </p:nvPr>
        </p:nvSpPr>
        <p:spPr/>
        <p:txBody>
          <a:bodyPr vert="horz" lIns="91440" tIns="45720" rIns="91440" bIns="45720" rtlCol="0" anchor="t">
            <a:normAutofit/>
          </a:bodyPr>
          <a:lstStyle/>
          <a:p>
            <a:pPr marL="457200" indent="-457200">
              <a:buAutoNum type="arabicPeriod"/>
            </a:pPr>
            <a:r>
              <a:rPr lang="fr-FR" sz="2400" b="1" dirty="0"/>
              <a:t>Contexte du sujet</a:t>
            </a:r>
          </a:p>
          <a:p>
            <a:pPr marL="457200" indent="-457200">
              <a:buAutoNum type="arabicPeriod"/>
            </a:pPr>
            <a:r>
              <a:rPr lang="fr-FR" dirty="0"/>
              <a:t>Qu'est-ce que Django</a:t>
            </a:r>
          </a:p>
          <a:p>
            <a:pPr marL="457200" indent="-457200">
              <a:buAutoNum type="arabicPeriod"/>
            </a:pPr>
            <a:r>
              <a:rPr lang="fr-FR" dirty="0"/>
              <a:t>Présentation</a:t>
            </a:r>
          </a:p>
          <a:p>
            <a:pPr marL="457200" indent="-457200">
              <a:buAutoNum type="arabicPeriod"/>
            </a:pPr>
            <a:r>
              <a:rPr lang="fr-FR" dirty="0"/>
              <a:t>Difficulté rencontrer / Résolution</a:t>
            </a:r>
          </a:p>
          <a:p>
            <a:pPr marL="457200" indent="-457200">
              <a:buAutoNum type="arabicPeriod"/>
            </a:pPr>
            <a:r>
              <a:rPr lang="fr-FR" dirty="0"/>
              <a:t>Conclusion</a:t>
            </a:r>
          </a:p>
        </p:txBody>
      </p:sp>
      <p:pic>
        <p:nvPicPr>
          <p:cNvPr id="5" name="Image 4" descr="Diot-Siaci | Conseil et de courtage d'assurance">
            <a:extLst>
              <a:ext uri="{FF2B5EF4-FFF2-40B4-BE49-F238E27FC236}">
                <a16:creationId xmlns:a16="http://schemas.microsoft.com/office/drawing/2014/main" id="{F46FF02B-19BB-09DA-D83E-BBB71EE03E17}"/>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853353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DF4B1-335C-7AF1-E05A-167413CBF003}"/>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8C54504-6918-97B0-B182-24D71466D37F}"/>
              </a:ext>
            </a:extLst>
          </p:cNvPr>
          <p:cNvSpPr>
            <a:spLocks noGrp="1"/>
          </p:cNvSpPr>
          <p:nvPr>
            <p:ph idx="1"/>
          </p:nvPr>
        </p:nvSpPr>
        <p:spPr/>
        <p:txBody>
          <a:bodyPr vert="horz" lIns="91440" tIns="45720" rIns="91440" bIns="45720" rtlCol="0" anchor="t">
            <a:normAutofit/>
          </a:bodyPr>
          <a:lstStyle/>
          <a:p>
            <a:pPr marL="457200" indent="-457200">
              <a:buAutoNum type="arabicPeriod"/>
            </a:pPr>
            <a:r>
              <a:rPr lang="fr-FR" dirty="0"/>
              <a:t>Contexte du sujet</a:t>
            </a:r>
          </a:p>
          <a:p>
            <a:pPr marL="457200" indent="-457200">
              <a:buAutoNum type="arabicPeriod"/>
            </a:pPr>
            <a:r>
              <a:rPr lang="fr-FR" dirty="0"/>
              <a:t>Qu'est-ce que Django</a:t>
            </a:r>
          </a:p>
          <a:p>
            <a:pPr marL="457200" indent="-457200">
              <a:buAutoNum type="arabicPeriod"/>
            </a:pPr>
            <a:r>
              <a:rPr lang="fr-FR" dirty="0"/>
              <a:t>Présentation</a:t>
            </a:r>
          </a:p>
          <a:p>
            <a:pPr marL="457200" indent="-457200">
              <a:buAutoNum type="arabicPeriod"/>
            </a:pPr>
            <a:r>
              <a:rPr lang="fr-FR" dirty="0"/>
              <a:t>Difficulté rencontrer / Résolution</a:t>
            </a:r>
          </a:p>
          <a:p>
            <a:pPr marL="457200" indent="-457200">
              <a:buAutoNum type="arabicPeriod"/>
            </a:pPr>
            <a:r>
              <a:rPr lang="fr-FR" sz="2400" b="1" dirty="0"/>
              <a:t>Conclusion</a:t>
            </a:r>
          </a:p>
        </p:txBody>
      </p:sp>
      <p:pic>
        <p:nvPicPr>
          <p:cNvPr id="5" name="Image 4" descr="Diot-Siaci | Conseil et de courtage d'assurance">
            <a:extLst>
              <a:ext uri="{FF2B5EF4-FFF2-40B4-BE49-F238E27FC236}">
                <a16:creationId xmlns:a16="http://schemas.microsoft.com/office/drawing/2014/main" id="{661270CB-077F-3B4D-B8BC-172ACCD5848C}"/>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82455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8F37C-E2C2-0DCD-D9D2-0F73BD231E3A}"/>
              </a:ext>
            </a:extLst>
          </p:cNvPr>
          <p:cNvSpPr>
            <a:spLocks noGrp="1"/>
          </p:cNvSpPr>
          <p:nvPr>
            <p:ph type="title"/>
          </p:nvPr>
        </p:nvSpPr>
        <p:spPr/>
        <p:txBody>
          <a:bodyPr/>
          <a:lstStyle/>
          <a:p>
            <a:r>
              <a:rPr lang="fr-FR" dirty="0"/>
              <a:t>5. Conclusion</a:t>
            </a:r>
          </a:p>
        </p:txBody>
      </p:sp>
      <p:sp>
        <p:nvSpPr>
          <p:cNvPr id="3" name="Espace réservé du contenu 2">
            <a:extLst>
              <a:ext uri="{FF2B5EF4-FFF2-40B4-BE49-F238E27FC236}">
                <a16:creationId xmlns:a16="http://schemas.microsoft.com/office/drawing/2014/main" id="{C094186F-B012-A797-9ECE-76FB35319F3A}"/>
              </a:ext>
            </a:extLst>
          </p:cNvPr>
          <p:cNvSpPr>
            <a:spLocks noGrp="1"/>
          </p:cNvSpPr>
          <p:nvPr>
            <p:ph idx="1"/>
          </p:nvPr>
        </p:nvSpPr>
        <p:spPr/>
        <p:txBody>
          <a:bodyPr vert="horz" lIns="91440" tIns="45720" rIns="91440" bIns="45720" rtlCol="0" anchor="t">
            <a:normAutofit/>
          </a:bodyPr>
          <a:lstStyle/>
          <a:p>
            <a:pPr marL="0" indent="0">
              <a:buNone/>
            </a:pPr>
            <a:r>
              <a:rPr lang="fr-FR" dirty="0">
                <a:ea typeface="+mn-lt"/>
                <a:cs typeface="+mn-lt"/>
              </a:rPr>
              <a:t>Ce projet de création d'un site web Django multilingue a su intégrer efficacement le modèle de langage GPT-2, malgré des contraintes d'accès et budgétaires.</a:t>
            </a:r>
          </a:p>
          <a:p>
            <a:pPr marL="0" indent="0">
              <a:buNone/>
            </a:pPr>
            <a:r>
              <a:rPr lang="fr-FR" dirty="0">
                <a:ea typeface="+mn-lt"/>
                <a:cs typeface="+mn-lt"/>
              </a:rPr>
              <a:t>Cette solution temporaire a permis de fournir une expérience utilisateur fonctionnelle et adaptée.</a:t>
            </a:r>
          </a:p>
          <a:p>
            <a:pPr marL="0" indent="0">
              <a:buNone/>
            </a:pPr>
            <a:r>
              <a:rPr lang="fr-FR" dirty="0">
                <a:ea typeface="+mn-lt"/>
                <a:cs typeface="+mn-lt"/>
              </a:rPr>
              <a:t>À l'avenir, j'envisage d'adopter GPT-4 pour optimiser davantage les fonctionnalités du site, soulignant ainsi l'importance de l'adaptabilité et de l'innovation dans le développement web.</a:t>
            </a:r>
            <a:endParaRPr lang="fr-FR"/>
          </a:p>
        </p:txBody>
      </p:sp>
      <p:pic>
        <p:nvPicPr>
          <p:cNvPr id="5" name="Image 4" descr="Diot-Siaci | Conseil et de courtage d'assurance">
            <a:extLst>
              <a:ext uri="{FF2B5EF4-FFF2-40B4-BE49-F238E27FC236}">
                <a16:creationId xmlns:a16="http://schemas.microsoft.com/office/drawing/2014/main" id="{6C231A30-0A55-E06F-18E1-4122E7E2190E}"/>
              </a:ext>
            </a:extLst>
          </p:cNvPr>
          <p:cNvPicPr>
            <a:picLocks noChangeAspect="1"/>
          </p:cNvPicPr>
          <p:nvPr/>
        </p:nvPicPr>
        <p:blipFill>
          <a:blip r:embed="rId2"/>
          <a:stretch>
            <a:fillRect/>
          </a:stretch>
        </p:blipFill>
        <p:spPr>
          <a:xfrm>
            <a:off x="8412251" y="4648723"/>
            <a:ext cx="3267447" cy="1650061"/>
          </a:xfrm>
          <a:prstGeom prst="rect">
            <a:avLst/>
          </a:prstGeom>
        </p:spPr>
      </p:pic>
    </p:spTree>
    <p:extLst>
      <p:ext uri="{BB962C8B-B14F-4D97-AF65-F5344CB8AC3E}">
        <p14:creationId xmlns:p14="http://schemas.microsoft.com/office/powerpoint/2010/main" val="295167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72E82E-DFE4-36EC-E6C5-602C023950BF}"/>
              </a:ext>
            </a:extLst>
          </p:cNvPr>
          <p:cNvSpPr>
            <a:spLocks noGrp="1"/>
          </p:cNvSpPr>
          <p:nvPr>
            <p:ph type="title"/>
          </p:nvPr>
        </p:nvSpPr>
        <p:spPr>
          <a:xfrm>
            <a:off x="960120" y="960120"/>
            <a:ext cx="5428423" cy="1508760"/>
          </a:xfrm>
        </p:spPr>
        <p:txBody>
          <a:bodyPr anchor="ctr">
            <a:normAutofit/>
          </a:bodyPr>
          <a:lstStyle/>
          <a:p>
            <a:pPr marL="457200" indent="-457200">
              <a:spcBef>
                <a:spcPts val="1000"/>
              </a:spcBef>
              <a:buAutoNum type="arabicPeriod"/>
            </a:pPr>
            <a:r>
              <a:rPr lang="fr-FR" b="1" dirty="0"/>
              <a:t>Contexte du sujet</a:t>
            </a:r>
            <a:endParaRPr lang="en-US"/>
          </a:p>
        </p:txBody>
      </p:sp>
      <p:sp>
        <p:nvSpPr>
          <p:cNvPr id="3" name="Espace réservé du contenu 2">
            <a:extLst>
              <a:ext uri="{FF2B5EF4-FFF2-40B4-BE49-F238E27FC236}">
                <a16:creationId xmlns:a16="http://schemas.microsoft.com/office/drawing/2014/main" id="{8927B724-F688-BC72-4371-4EE364731081}"/>
              </a:ext>
            </a:extLst>
          </p:cNvPr>
          <p:cNvSpPr>
            <a:spLocks noGrp="1"/>
          </p:cNvSpPr>
          <p:nvPr>
            <p:ph idx="1"/>
          </p:nvPr>
        </p:nvSpPr>
        <p:spPr>
          <a:xfrm>
            <a:off x="952499" y="2852331"/>
            <a:ext cx="5293857" cy="3053170"/>
          </a:xfrm>
        </p:spPr>
        <p:txBody>
          <a:bodyPr vert="horz" lIns="91440" tIns="45720" rIns="91440" bIns="45720" rtlCol="0" anchor="t">
            <a:normAutofit/>
          </a:bodyPr>
          <a:lstStyle/>
          <a:p>
            <a:r>
              <a:rPr lang="fr-FR" dirty="0">
                <a:ea typeface="+mn-lt"/>
                <a:cs typeface="+mn-lt"/>
              </a:rPr>
              <a:t>Le projet consiste à développer un site web utilisant Django, qui sera à la fois simple, multilingue et intégrera potentiellement des applications basées sur des modèles de langage (LLM) comme GPT pour un </a:t>
            </a:r>
            <a:r>
              <a:rPr lang="fr-FR" dirty="0" err="1">
                <a:ea typeface="+mn-lt"/>
                <a:cs typeface="+mn-lt"/>
              </a:rPr>
              <a:t>chatbot</a:t>
            </a:r>
            <a:r>
              <a:rPr lang="fr-FR" dirty="0">
                <a:ea typeface="+mn-lt"/>
                <a:cs typeface="+mn-lt"/>
              </a:rPr>
              <a:t> et la recherche augmentée par intelligence artificielle (RAG).</a:t>
            </a:r>
            <a:endParaRPr lang="fr-FR" dirty="0"/>
          </a:p>
        </p:txBody>
      </p:sp>
      <p:pic>
        <p:nvPicPr>
          <p:cNvPr id="5" name="Image 4" descr="Fichier:Python-logo-notext.svg — Wikipédia">
            <a:extLst>
              <a:ext uri="{FF2B5EF4-FFF2-40B4-BE49-F238E27FC236}">
                <a16:creationId xmlns:a16="http://schemas.microsoft.com/office/drawing/2014/main" id="{7F4DE744-E6DA-196F-DD07-54F3E5EA55F7}"/>
              </a:ext>
            </a:extLst>
          </p:cNvPr>
          <p:cNvPicPr>
            <a:picLocks noChangeAspect="1"/>
          </p:cNvPicPr>
          <p:nvPr/>
        </p:nvPicPr>
        <p:blipFill>
          <a:blip r:embed="rId2"/>
          <a:stretch>
            <a:fillRect/>
          </a:stretch>
        </p:blipFill>
        <p:spPr>
          <a:xfrm>
            <a:off x="8112764" y="870062"/>
            <a:ext cx="2074714" cy="2273660"/>
          </a:xfrm>
          <a:prstGeom prst="rect">
            <a:avLst/>
          </a:prstGeom>
        </p:spPr>
      </p:pic>
      <p:cxnSp>
        <p:nvCxnSpPr>
          <p:cNvPr id="17" name="Straight Connector 11">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Présentation de django">
            <a:extLst>
              <a:ext uri="{FF2B5EF4-FFF2-40B4-BE49-F238E27FC236}">
                <a16:creationId xmlns:a16="http://schemas.microsoft.com/office/drawing/2014/main" id="{162E814E-7C26-D6F6-F53E-38A6035C380F}"/>
              </a:ext>
            </a:extLst>
          </p:cNvPr>
          <p:cNvPicPr>
            <a:picLocks noChangeAspect="1"/>
          </p:cNvPicPr>
          <p:nvPr/>
        </p:nvPicPr>
        <p:blipFill>
          <a:blip r:embed="rId3"/>
          <a:stretch>
            <a:fillRect/>
          </a:stretch>
        </p:blipFill>
        <p:spPr>
          <a:xfrm>
            <a:off x="7198856" y="4124262"/>
            <a:ext cx="3902532" cy="1453692"/>
          </a:xfrm>
          <a:prstGeom prst="rect">
            <a:avLst/>
          </a:prstGeom>
        </p:spPr>
      </p:pic>
      <p:pic>
        <p:nvPicPr>
          <p:cNvPr id="7" name="Image 6" descr="Diot-Siaci | Conseil et de courtage d'assurance">
            <a:extLst>
              <a:ext uri="{FF2B5EF4-FFF2-40B4-BE49-F238E27FC236}">
                <a16:creationId xmlns:a16="http://schemas.microsoft.com/office/drawing/2014/main" id="{E0473A87-C879-3F47-8603-7B9D9C46F0A2}"/>
              </a:ext>
            </a:extLst>
          </p:cNvPr>
          <p:cNvPicPr>
            <a:picLocks noChangeAspect="1"/>
          </p:cNvPicPr>
          <p:nvPr/>
        </p:nvPicPr>
        <p:blipFill>
          <a:blip r:embed="rId4"/>
          <a:stretch>
            <a:fillRect/>
          </a:stretch>
        </p:blipFill>
        <p:spPr>
          <a:xfrm>
            <a:off x="10294839" y="9487"/>
            <a:ext cx="1900330" cy="955297"/>
          </a:xfrm>
          <a:prstGeom prst="rect">
            <a:avLst/>
          </a:prstGeom>
        </p:spPr>
      </p:pic>
    </p:spTree>
    <p:extLst>
      <p:ext uri="{BB962C8B-B14F-4D97-AF65-F5344CB8AC3E}">
        <p14:creationId xmlns:p14="http://schemas.microsoft.com/office/powerpoint/2010/main" val="115604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DF4B1-335C-7AF1-E05A-167413CBF003}"/>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8C54504-6918-97B0-B182-24D71466D37F}"/>
              </a:ext>
            </a:extLst>
          </p:cNvPr>
          <p:cNvSpPr>
            <a:spLocks noGrp="1"/>
          </p:cNvSpPr>
          <p:nvPr>
            <p:ph idx="1"/>
          </p:nvPr>
        </p:nvSpPr>
        <p:spPr/>
        <p:txBody>
          <a:bodyPr vert="horz" lIns="91440" tIns="45720" rIns="91440" bIns="45720" rtlCol="0" anchor="t">
            <a:normAutofit/>
          </a:bodyPr>
          <a:lstStyle/>
          <a:p>
            <a:pPr marL="457200" indent="-457200">
              <a:buAutoNum type="arabicPeriod"/>
            </a:pPr>
            <a:r>
              <a:rPr lang="fr-FR" dirty="0"/>
              <a:t>Contexte du sujet</a:t>
            </a:r>
          </a:p>
          <a:p>
            <a:pPr marL="457200" indent="-457200">
              <a:buAutoNum type="arabicPeriod"/>
            </a:pPr>
            <a:r>
              <a:rPr lang="fr-FR" sz="2400" b="1" dirty="0"/>
              <a:t>Qu'est-ce que Django</a:t>
            </a:r>
          </a:p>
          <a:p>
            <a:pPr marL="457200" indent="-457200">
              <a:buAutoNum type="arabicPeriod"/>
            </a:pPr>
            <a:r>
              <a:rPr lang="fr-FR" dirty="0"/>
              <a:t>Présentation</a:t>
            </a:r>
          </a:p>
          <a:p>
            <a:pPr marL="457200" indent="-457200">
              <a:buAutoNum type="arabicPeriod"/>
            </a:pPr>
            <a:r>
              <a:rPr lang="fr-FR" dirty="0"/>
              <a:t>Difficulté rencontrer / Résolution</a:t>
            </a:r>
          </a:p>
          <a:p>
            <a:pPr marL="457200" indent="-457200">
              <a:buAutoNum type="arabicPeriod"/>
            </a:pPr>
            <a:r>
              <a:rPr lang="fr-FR" dirty="0"/>
              <a:t>Conclusion</a:t>
            </a:r>
          </a:p>
        </p:txBody>
      </p:sp>
      <p:pic>
        <p:nvPicPr>
          <p:cNvPr id="5" name="Image 4" descr="Diot-Siaci | Conseil et de courtage d'assurance">
            <a:extLst>
              <a:ext uri="{FF2B5EF4-FFF2-40B4-BE49-F238E27FC236}">
                <a16:creationId xmlns:a16="http://schemas.microsoft.com/office/drawing/2014/main" id="{4521D786-29F8-3798-AC5C-9442B6BE4A60}"/>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06456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F713D0-50C9-8D26-F0AD-220696A0EE06}"/>
              </a:ext>
            </a:extLst>
          </p:cNvPr>
          <p:cNvSpPr>
            <a:spLocks noGrp="1"/>
          </p:cNvSpPr>
          <p:nvPr>
            <p:ph type="title"/>
          </p:nvPr>
        </p:nvSpPr>
        <p:spPr>
          <a:xfrm>
            <a:off x="960120" y="960030"/>
            <a:ext cx="4470832" cy="1507398"/>
          </a:xfrm>
        </p:spPr>
        <p:txBody>
          <a:bodyPr anchor="ctr">
            <a:normAutofit/>
          </a:bodyPr>
          <a:lstStyle/>
          <a:p>
            <a:pPr>
              <a:spcBef>
                <a:spcPts val="1000"/>
              </a:spcBef>
            </a:pPr>
            <a:r>
              <a:rPr lang="fr-FR" b="1" dirty="0"/>
              <a:t>2. Qu'est-ce que Django</a:t>
            </a:r>
            <a:endParaRPr lang="en-US"/>
          </a:p>
        </p:txBody>
      </p:sp>
      <p:sp>
        <p:nvSpPr>
          <p:cNvPr id="3" name="Espace réservé du contenu 2">
            <a:extLst>
              <a:ext uri="{FF2B5EF4-FFF2-40B4-BE49-F238E27FC236}">
                <a16:creationId xmlns:a16="http://schemas.microsoft.com/office/drawing/2014/main" id="{87D9C2DB-4CE0-D97B-D713-919C809E3140}"/>
              </a:ext>
            </a:extLst>
          </p:cNvPr>
          <p:cNvSpPr>
            <a:spLocks noGrp="1"/>
          </p:cNvSpPr>
          <p:nvPr>
            <p:ph idx="1"/>
          </p:nvPr>
        </p:nvSpPr>
        <p:spPr>
          <a:xfrm>
            <a:off x="963706" y="2844800"/>
            <a:ext cx="4784596" cy="3053170"/>
          </a:xfrm>
        </p:spPr>
        <p:txBody>
          <a:bodyPr vert="horz" lIns="91440" tIns="45720" rIns="91440" bIns="45720" rtlCol="0" anchor="t">
            <a:noAutofit/>
          </a:bodyPr>
          <a:lstStyle/>
          <a:p>
            <a:pPr>
              <a:lnSpc>
                <a:spcPct val="100000"/>
              </a:lnSpc>
            </a:pPr>
            <a:r>
              <a:rPr lang="fr-FR" dirty="0">
                <a:ea typeface="+mn-lt"/>
                <a:cs typeface="+mn-lt"/>
              </a:rPr>
              <a:t>Django est un </a:t>
            </a:r>
            <a:r>
              <a:rPr lang="fr-FR" err="1">
                <a:ea typeface="+mn-lt"/>
                <a:cs typeface="+mn-lt"/>
              </a:rPr>
              <a:t>framework</a:t>
            </a:r>
            <a:r>
              <a:rPr lang="fr-FR" dirty="0">
                <a:ea typeface="+mn-lt"/>
                <a:cs typeface="+mn-lt"/>
              </a:rPr>
              <a:t> web Python populaire, offrant une architecture MTV pour séparer données, présentation et logique, un ORM robuste pour interagir avec la base de données, une gestion automatique d'administration, une sécurité avancée, une extensibilité via des packages, et une documentation complète, idéal pour développer rapidement des applications web sécurisées et évolutives.</a:t>
            </a:r>
            <a:endParaRPr lang="fr-FR" dirty="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Images de Bonhomme Qui S Interroge – Téléchargement gratuit sur Freepik">
            <a:extLst>
              <a:ext uri="{FF2B5EF4-FFF2-40B4-BE49-F238E27FC236}">
                <a16:creationId xmlns:a16="http://schemas.microsoft.com/office/drawing/2014/main" id="{638B736F-94AB-7098-D96A-C4B72513FA52}"/>
              </a:ext>
            </a:extLst>
          </p:cNvPr>
          <p:cNvPicPr>
            <a:picLocks noChangeAspect="1"/>
          </p:cNvPicPr>
          <p:nvPr/>
        </p:nvPicPr>
        <p:blipFill>
          <a:blip r:embed="rId2"/>
          <a:stretch>
            <a:fillRect/>
          </a:stretch>
        </p:blipFill>
        <p:spPr>
          <a:xfrm>
            <a:off x="7455340" y="713992"/>
            <a:ext cx="3475209" cy="5430015"/>
          </a:xfrm>
          <a:prstGeom prst="rect">
            <a:avLst/>
          </a:prstGeom>
        </p:spPr>
      </p:pic>
      <p:pic>
        <p:nvPicPr>
          <p:cNvPr id="6" name="Image 5" descr="Diot-Siaci | Conseil et de courtage d'assurance">
            <a:extLst>
              <a:ext uri="{FF2B5EF4-FFF2-40B4-BE49-F238E27FC236}">
                <a16:creationId xmlns:a16="http://schemas.microsoft.com/office/drawing/2014/main" id="{9D07E060-3589-8300-3FAD-EAFFD1E6DAE2}"/>
              </a:ext>
            </a:extLst>
          </p:cNvPr>
          <p:cNvPicPr>
            <a:picLocks noChangeAspect="1"/>
          </p:cNvPicPr>
          <p:nvPr/>
        </p:nvPicPr>
        <p:blipFill>
          <a:blip r:embed="rId3"/>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01246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DF4B1-335C-7AF1-E05A-167413CBF003}"/>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C8C54504-6918-97B0-B182-24D71466D37F}"/>
              </a:ext>
            </a:extLst>
          </p:cNvPr>
          <p:cNvSpPr>
            <a:spLocks noGrp="1"/>
          </p:cNvSpPr>
          <p:nvPr>
            <p:ph idx="1"/>
          </p:nvPr>
        </p:nvSpPr>
        <p:spPr/>
        <p:txBody>
          <a:bodyPr vert="horz" lIns="91440" tIns="45720" rIns="91440" bIns="45720" rtlCol="0" anchor="t">
            <a:normAutofit/>
          </a:bodyPr>
          <a:lstStyle/>
          <a:p>
            <a:pPr marL="457200" indent="-457200">
              <a:buAutoNum type="arabicPeriod"/>
            </a:pPr>
            <a:r>
              <a:rPr lang="fr-FR" dirty="0"/>
              <a:t>Contexte du sujet</a:t>
            </a:r>
          </a:p>
          <a:p>
            <a:pPr marL="457200" indent="-457200">
              <a:buAutoNum type="arabicPeriod"/>
            </a:pPr>
            <a:r>
              <a:rPr lang="fr-FR" dirty="0"/>
              <a:t>Qu'est-ce que Django</a:t>
            </a:r>
          </a:p>
          <a:p>
            <a:pPr marL="457200" indent="-457200">
              <a:buAutoNum type="arabicPeriod"/>
            </a:pPr>
            <a:r>
              <a:rPr lang="fr-FR" sz="2400" b="1" dirty="0"/>
              <a:t>Présentation</a:t>
            </a:r>
          </a:p>
          <a:p>
            <a:pPr marL="457200" indent="-457200">
              <a:buAutoNum type="arabicPeriod"/>
            </a:pPr>
            <a:r>
              <a:rPr lang="fr-FR" dirty="0"/>
              <a:t>Difficulté rencontrer / Résolution</a:t>
            </a:r>
          </a:p>
          <a:p>
            <a:pPr marL="457200" indent="-457200">
              <a:buAutoNum type="arabicPeriod"/>
            </a:pPr>
            <a:r>
              <a:rPr lang="fr-FR" dirty="0"/>
              <a:t>Conclusion</a:t>
            </a:r>
          </a:p>
        </p:txBody>
      </p:sp>
      <p:pic>
        <p:nvPicPr>
          <p:cNvPr id="5" name="Image 4" descr="Diot-Siaci | Conseil et de courtage d'assurance">
            <a:extLst>
              <a:ext uri="{FF2B5EF4-FFF2-40B4-BE49-F238E27FC236}">
                <a16:creationId xmlns:a16="http://schemas.microsoft.com/office/drawing/2014/main" id="{F392436A-BBCC-FB2B-2A8D-182D125102D7}"/>
              </a:ext>
            </a:extLst>
          </p:cNvPr>
          <p:cNvPicPr>
            <a:picLocks noChangeAspect="1"/>
          </p:cNvPicPr>
          <p:nvPr/>
        </p:nvPicPr>
        <p:blipFill>
          <a:blip r:embed="rId2"/>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70896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505D0B-BA4F-E6D2-93E3-921078E1826D}"/>
              </a:ext>
            </a:extLst>
          </p:cNvPr>
          <p:cNvSpPr>
            <a:spLocks noGrp="1"/>
          </p:cNvSpPr>
          <p:nvPr>
            <p:ph type="title"/>
          </p:nvPr>
        </p:nvSpPr>
        <p:spPr>
          <a:xfrm>
            <a:off x="960120" y="960120"/>
            <a:ext cx="5428423" cy="1508760"/>
          </a:xfrm>
        </p:spPr>
        <p:txBody>
          <a:bodyPr anchor="ctr">
            <a:normAutofit/>
          </a:bodyPr>
          <a:lstStyle/>
          <a:p>
            <a:r>
              <a:rPr lang="fr-FR" dirty="0"/>
              <a:t>3. Présentation</a:t>
            </a:r>
          </a:p>
        </p:txBody>
      </p:sp>
      <p:sp>
        <p:nvSpPr>
          <p:cNvPr id="3" name="Espace réservé du contenu 2">
            <a:extLst>
              <a:ext uri="{FF2B5EF4-FFF2-40B4-BE49-F238E27FC236}">
                <a16:creationId xmlns:a16="http://schemas.microsoft.com/office/drawing/2014/main" id="{38A28854-BF68-2FD5-4D3A-35D8CE323BF2}"/>
              </a:ext>
            </a:extLst>
          </p:cNvPr>
          <p:cNvSpPr>
            <a:spLocks noGrp="1"/>
          </p:cNvSpPr>
          <p:nvPr>
            <p:ph idx="1"/>
          </p:nvPr>
        </p:nvSpPr>
        <p:spPr>
          <a:xfrm>
            <a:off x="952499" y="2852331"/>
            <a:ext cx="5293857" cy="3053170"/>
          </a:xfrm>
        </p:spPr>
        <p:txBody>
          <a:bodyPr vert="horz" lIns="91440" tIns="45720" rIns="91440" bIns="45720" rtlCol="0" anchor="t">
            <a:normAutofit/>
          </a:bodyPr>
          <a:lstStyle/>
          <a:p>
            <a:r>
              <a:rPr lang="fr-FR" dirty="0"/>
              <a:t>Etapes 1: Créer un admin</a:t>
            </a:r>
          </a:p>
          <a:p>
            <a:pPr marL="0" indent="0">
              <a:buNone/>
            </a:pPr>
            <a:r>
              <a:rPr lang="fr-FR" dirty="0"/>
              <a:t>Avec la commande suivante : "python manage.py </a:t>
            </a:r>
            <a:r>
              <a:rPr lang="fr-FR" dirty="0" err="1"/>
              <a:t>createsuperuser</a:t>
            </a:r>
            <a:r>
              <a:rPr lang="fr-FR" dirty="0"/>
              <a:t>"</a:t>
            </a:r>
          </a:p>
          <a:p>
            <a:r>
              <a:rPr lang="fr-FR" dirty="0"/>
              <a:t>Etapes 2 : Lancer le code</a:t>
            </a:r>
          </a:p>
          <a:p>
            <a:pPr marL="0" indent="0">
              <a:buNone/>
            </a:pPr>
            <a:r>
              <a:rPr lang="fr-FR" dirty="0"/>
              <a:t>Avec la commande suivante : "</a:t>
            </a:r>
            <a:r>
              <a:rPr lang="fr-FR" dirty="0">
                <a:ea typeface="+mn-lt"/>
                <a:cs typeface="+mn-lt"/>
              </a:rPr>
              <a:t>python manage.py </a:t>
            </a:r>
            <a:r>
              <a:rPr lang="fr-FR" dirty="0" err="1">
                <a:ea typeface="+mn-lt"/>
                <a:cs typeface="+mn-lt"/>
              </a:rPr>
              <a:t>runserver</a:t>
            </a:r>
            <a:r>
              <a:rPr lang="fr-FR" dirty="0">
                <a:ea typeface="+mn-lt"/>
                <a:cs typeface="+mn-lt"/>
              </a:rPr>
              <a:t>"</a:t>
            </a:r>
          </a:p>
          <a:p>
            <a:pPr marL="0" indent="0">
              <a:buNone/>
            </a:pPr>
            <a:endParaRPr lang="fr-FR" dirty="0"/>
          </a:p>
        </p:txBody>
      </p:sp>
      <p:pic>
        <p:nvPicPr>
          <p:cNvPr id="5" name="Image 4" descr="Une image contenant texte, capture d’écran, Police&#10;&#10;Description générée automatiquement">
            <a:extLst>
              <a:ext uri="{FF2B5EF4-FFF2-40B4-BE49-F238E27FC236}">
                <a16:creationId xmlns:a16="http://schemas.microsoft.com/office/drawing/2014/main" id="{6BD45103-FE65-BBE3-33CD-45E2D4951C29}"/>
              </a:ext>
            </a:extLst>
          </p:cNvPr>
          <p:cNvPicPr>
            <a:picLocks noChangeAspect="1"/>
          </p:cNvPicPr>
          <p:nvPr/>
        </p:nvPicPr>
        <p:blipFill>
          <a:blip r:embed="rId2"/>
          <a:stretch>
            <a:fillRect/>
          </a:stretch>
        </p:blipFill>
        <p:spPr>
          <a:xfrm>
            <a:off x="7198855" y="3507203"/>
            <a:ext cx="4184367" cy="1717512"/>
          </a:xfrm>
          <a:prstGeom prst="rect">
            <a:avLst/>
          </a:prstGeom>
        </p:spPr>
      </p:pic>
      <p:cxnSp>
        <p:nvCxnSpPr>
          <p:cNvPr id="18" name="Straight Connector 17">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Police&#10;&#10;Description générée automatiquement">
            <a:extLst>
              <a:ext uri="{FF2B5EF4-FFF2-40B4-BE49-F238E27FC236}">
                <a16:creationId xmlns:a16="http://schemas.microsoft.com/office/drawing/2014/main" id="{4E90BA17-A697-E980-E11C-7A0330E0F265}"/>
              </a:ext>
            </a:extLst>
          </p:cNvPr>
          <p:cNvPicPr>
            <a:picLocks noChangeAspect="1"/>
          </p:cNvPicPr>
          <p:nvPr/>
        </p:nvPicPr>
        <p:blipFill>
          <a:blip r:embed="rId3"/>
          <a:stretch>
            <a:fillRect/>
          </a:stretch>
        </p:blipFill>
        <p:spPr>
          <a:xfrm>
            <a:off x="7198856" y="1646467"/>
            <a:ext cx="4184367" cy="1597199"/>
          </a:xfrm>
          <a:prstGeom prst="rect">
            <a:avLst/>
          </a:prstGeom>
        </p:spPr>
      </p:pic>
      <p:pic>
        <p:nvPicPr>
          <p:cNvPr id="7" name="Image 6" descr="Diot-Siaci | Conseil et de courtage d'assurance">
            <a:extLst>
              <a:ext uri="{FF2B5EF4-FFF2-40B4-BE49-F238E27FC236}">
                <a16:creationId xmlns:a16="http://schemas.microsoft.com/office/drawing/2014/main" id="{8CE88D8A-70F4-9203-6CD9-9222455F5EF4}"/>
              </a:ext>
            </a:extLst>
          </p:cNvPr>
          <p:cNvPicPr>
            <a:picLocks noChangeAspect="1"/>
          </p:cNvPicPr>
          <p:nvPr/>
        </p:nvPicPr>
        <p:blipFill>
          <a:blip r:embed="rId4"/>
          <a:stretch>
            <a:fillRect/>
          </a:stretch>
        </p:blipFill>
        <p:spPr>
          <a:xfrm>
            <a:off x="10294839" y="9487"/>
            <a:ext cx="1900330" cy="955297"/>
          </a:xfrm>
          <a:prstGeom prst="rect">
            <a:avLst/>
          </a:prstGeom>
        </p:spPr>
      </p:pic>
    </p:spTree>
    <p:extLst>
      <p:ext uri="{BB962C8B-B14F-4D97-AF65-F5344CB8AC3E}">
        <p14:creationId xmlns:p14="http://schemas.microsoft.com/office/powerpoint/2010/main" val="407610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564D6C9-A2E7-DE19-A275-5AB378D12A34}"/>
              </a:ext>
            </a:extLst>
          </p:cNvPr>
          <p:cNvSpPr>
            <a:spLocks noGrp="1"/>
          </p:cNvSpPr>
          <p:nvPr>
            <p:ph idx="1"/>
          </p:nvPr>
        </p:nvSpPr>
        <p:spPr>
          <a:xfrm>
            <a:off x="952501" y="2844800"/>
            <a:ext cx="4470831" cy="3053170"/>
          </a:xfrm>
        </p:spPr>
        <p:txBody>
          <a:bodyPr vert="horz" lIns="91440" tIns="45720" rIns="91440" bIns="45720" rtlCol="0" anchor="t">
            <a:normAutofit/>
          </a:bodyPr>
          <a:lstStyle/>
          <a:p>
            <a:pPr>
              <a:buFont typeface="Goudy Old Style"/>
            </a:pPr>
            <a:r>
              <a:rPr lang="fr-FR" dirty="0"/>
              <a:t>Etapes 3: Créer un Groups</a:t>
            </a:r>
            <a:endParaRPr lang="en-US"/>
          </a:p>
          <a:p>
            <a:pPr marL="0" indent="0">
              <a:buNone/>
            </a:pPr>
            <a:r>
              <a:rPr lang="fr-FR" dirty="0"/>
              <a:t>Suivre les étapes suivantes :</a:t>
            </a:r>
          </a:p>
          <a:p>
            <a:pPr marL="0" indent="0">
              <a:buNone/>
            </a:pPr>
            <a:endParaRPr lang="fr-FR" dirty="0"/>
          </a:p>
        </p:txBody>
      </p:sp>
      <p:cxnSp>
        <p:nvCxnSpPr>
          <p:cNvPr id="36" name="Straight Connector 35">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Appareils électroniques, capture d’écran, logiciel&#10;&#10;Description générée automatiquement">
            <a:extLst>
              <a:ext uri="{FF2B5EF4-FFF2-40B4-BE49-F238E27FC236}">
                <a16:creationId xmlns:a16="http://schemas.microsoft.com/office/drawing/2014/main" id="{E8E5A5E0-68CF-41A2-CAD4-1E7F89A465B2}"/>
              </a:ext>
            </a:extLst>
          </p:cNvPr>
          <p:cNvPicPr>
            <a:picLocks noChangeAspect="1"/>
          </p:cNvPicPr>
          <p:nvPr/>
        </p:nvPicPr>
        <p:blipFill>
          <a:blip r:embed="rId2"/>
          <a:stretch>
            <a:fillRect/>
          </a:stretch>
        </p:blipFill>
        <p:spPr>
          <a:xfrm>
            <a:off x="6768669" y="2180498"/>
            <a:ext cx="4848551" cy="2497003"/>
          </a:xfrm>
          <a:prstGeom prst="rect">
            <a:avLst/>
          </a:prstGeom>
        </p:spPr>
      </p:pic>
      <p:pic>
        <p:nvPicPr>
          <p:cNvPr id="8" name="Image 7" descr="Diot-Siaci | Conseil et de courtage d'assurance">
            <a:extLst>
              <a:ext uri="{FF2B5EF4-FFF2-40B4-BE49-F238E27FC236}">
                <a16:creationId xmlns:a16="http://schemas.microsoft.com/office/drawing/2014/main" id="{B562D35F-6AF7-A413-61F3-25958C43BCE0}"/>
              </a:ext>
            </a:extLst>
          </p:cNvPr>
          <p:cNvPicPr>
            <a:picLocks noChangeAspect="1"/>
          </p:cNvPicPr>
          <p:nvPr/>
        </p:nvPicPr>
        <p:blipFill>
          <a:blip r:embed="rId3"/>
          <a:stretch>
            <a:fillRect/>
          </a:stretch>
        </p:blipFill>
        <p:spPr>
          <a:xfrm>
            <a:off x="10294839" y="9487"/>
            <a:ext cx="1900330" cy="955297"/>
          </a:xfrm>
          <a:prstGeom prst="rect">
            <a:avLst/>
          </a:prstGeom>
        </p:spPr>
      </p:pic>
    </p:spTree>
    <p:extLst>
      <p:ext uri="{BB962C8B-B14F-4D97-AF65-F5344CB8AC3E}">
        <p14:creationId xmlns:p14="http://schemas.microsoft.com/office/powerpoint/2010/main" val="311234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texte, capture d’écran, logiciel, Page web&#10;&#10;Description générée automatiquement">
            <a:extLst>
              <a:ext uri="{FF2B5EF4-FFF2-40B4-BE49-F238E27FC236}">
                <a16:creationId xmlns:a16="http://schemas.microsoft.com/office/drawing/2014/main" id="{CAB7DD65-E010-7999-9255-170CB7C20325}"/>
              </a:ext>
            </a:extLst>
          </p:cNvPr>
          <p:cNvPicPr>
            <a:picLocks noChangeAspect="1"/>
          </p:cNvPicPr>
          <p:nvPr/>
        </p:nvPicPr>
        <p:blipFill>
          <a:blip r:embed="rId2"/>
          <a:stretch>
            <a:fillRect/>
          </a:stretch>
        </p:blipFill>
        <p:spPr>
          <a:xfrm>
            <a:off x="3705837" y="4410846"/>
            <a:ext cx="4789999" cy="2311010"/>
          </a:xfrm>
          <a:prstGeom prst="rect">
            <a:avLst/>
          </a:prstGeom>
        </p:spPr>
      </p:pic>
      <p:cxnSp>
        <p:nvCxnSpPr>
          <p:cNvPr id="19" name="Straight Connector 18">
            <a:extLst>
              <a:ext uri="{FF2B5EF4-FFF2-40B4-BE49-F238E27FC236}">
                <a16:creationId xmlns:a16="http://schemas.microsoft.com/office/drawing/2014/main" id="{A6741653-0565-3C44-84D3-40BBDC550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1076" y="2385848"/>
            <a:ext cx="22373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A83C16A-1498-F1D8-1151-2F1BBBC47DF2}"/>
              </a:ext>
            </a:extLst>
          </p:cNvPr>
          <p:cNvSpPr>
            <a:spLocks noGrp="1"/>
          </p:cNvSpPr>
          <p:nvPr>
            <p:ph idx="1"/>
          </p:nvPr>
        </p:nvSpPr>
        <p:spPr>
          <a:xfrm>
            <a:off x="4247029" y="555125"/>
            <a:ext cx="5673012" cy="1148170"/>
          </a:xfrm>
        </p:spPr>
        <p:txBody>
          <a:bodyPr vert="horz" lIns="91440" tIns="45720" rIns="91440" bIns="45720" rtlCol="0" anchor="t">
            <a:normAutofit/>
          </a:bodyPr>
          <a:lstStyle/>
          <a:p>
            <a:r>
              <a:rPr lang="fr-FR" dirty="0"/>
              <a:t>Etapes 4: Créer un </a:t>
            </a:r>
            <a:r>
              <a:rPr lang="fr-FR" dirty="0" err="1"/>
              <a:t>Users</a:t>
            </a:r>
            <a:endParaRPr lang="en-US" err="1"/>
          </a:p>
          <a:p>
            <a:pPr marL="0" indent="0">
              <a:buNone/>
            </a:pPr>
            <a:r>
              <a:rPr lang="fr-FR" dirty="0"/>
              <a:t>Suivre les étapes suivantes :</a:t>
            </a:r>
          </a:p>
        </p:txBody>
      </p:sp>
      <p:pic>
        <p:nvPicPr>
          <p:cNvPr id="5" name="Image 4" descr="Une image contenant texte, capture d’écran, logiciel, nombre&#10;&#10;Description générée automatiquement">
            <a:extLst>
              <a:ext uri="{FF2B5EF4-FFF2-40B4-BE49-F238E27FC236}">
                <a16:creationId xmlns:a16="http://schemas.microsoft.com/office/drawing/2014/main" id="{29243170-9962-8494-368B-9D6941BA896C}"/>
              </a:ext>
            </a:extLst>
          </p:cNvPr>
          <p:cNvPicPr>
            <a:picLocks noChangeAspect="1"/>
          </p:cNvPicPr>
          <p:nvPr/>
        </p:nvPicPr>
        <p:blipFill>
          <a:blip r:embed="rId3"/>
          <a:stretch>
            <a:fillRect/>
          </a:stretch>
        </p:blipFill>
        <p:spPr>
          <a:xfrm>
            <a:off x="6093697" y="1454114"/>
            <a:ext cx="5807718" cy="2817976"/>
          </a:xfrm>
          <a:prstGeom prst="rect">
            <a:avLst/>
          </a:prstGeom>
        </p:spPr>
      </p:pic>
      <p:cxnSp>
        <p:nvCxnSpPr>
          <p:cNvPr id="21" name="Straight Connector 20">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1076" y="4472152"/>
            <a:ext cx="22373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logiciel, Page web&#10;&#10;Description générée automatiquement">
            <a:extLst>
              <a:ext uri="{FF2B5EF4-FFF2-40B4-BE49-F238E27FC236}">
                <a16:creationId xmlns:a16="http://schemas.microsoft.com/office/drawing/2014/main" id="{ECCB12B5-8CEE-9A82-805B-765E3821495C}"/>
              </a:ext>
            </a:extLst>
          </p:cNvPr>
          <p:cNvPicPr>
            <a:picLocks noChangeAspect="1"/>
          </p:cNvPicPr>
          <p:nvPr/>
        </p:nvPicPr>
        <p:blipFill>
          <a:blip r:embed="rId4"/>
          <a:stretch>
            <a:fillRect/>
          </a:stretch>
        </p:blipFill>
        <p:spPr>
          <a:xfrm>
            <a:off x="457140" y="1443343"/>
            <a:ext cx="5337071" cy="2831064"/>
          </a:xfrm>
          <a:prstGeom prst="rect">
            <a:avLst/>
          </a:prstGeom>
        </p:spPr>
      </p:pic>
      <p:pic>
        <p:nvPicPr>
          <p:cNvPr id="8" name="Image 7" descr="Diot-Siaci | Conseil et de courtage d'assurance">
            <a:extLst>
              <a:ext uri="{FF2B5EF4-FFF2-40B4-BE49-F238E27FC236}">
                <a16:creationId xmlns:a16="http://schemas.microsoft.com/office/drawing/2014/main" id="{6986C3BE-F74F-EF1C-F7A2-013344C2C4AA}"/>
              </a:ext>
            </a:extLst>
          </p:cNvPr>
          <p:cNvPicPr>
            <a:picLocks noChangeAspect="1"/>
          </p:cNvPicPr>
          <p:nvPr/>
        </p:nvPicPr>
        <p:blipFill>
          <a:blip r:embed="rId5"/>
          <a:stretch>
            <a:fillRect/>
          </a:stretch>
        </p:blipFill>
        <p:spPr>
          <a:xfrm>
            <a:off x="10294839" y="9487"/>
            <a:ext cx="1900330" cy="955297"/>
          </a:xfrm>
          <a:prstGeom prst="rect">
            <a:avLst/>
          </a:prstGeom>
        </p:spPr>
      </p:pic>
    </p:spTree>
    <p:extLst>
      <p:ext uri="{BB962C8B-B14F-4D97-AF65-F5344CB8AC3E}">
        <p14:creationId xmlns:p14="http://schemas.microsoft.com/office/powerpoint/2010/main" val="2187246928"/>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MarrakeshVTI</vt:lpstr>
      <vt:lpstr>Présentation Django</vt:lpstr>
      <vt:lpstr>Sommaire</vt:lpstr>
      <vt:lpstr>Contexte du sujet</vt:lpstr>
      <vt:lpstr>Sommaire</vt:lpstr>
      <vt:lpstr>2. Qu'est-ce que Django</vt:lpstr>
      <vt:lpstr>Sommaire</vt:lpstr>
      <vt:lpstr>3. Présentation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Sommaire</vt:lpstr>
      <vt:lpstr>4. Difficulté rencontrer / Résolution</vt:lpstr>
      <vt:lpstr>Présentation PowerPoint</vt:lpstr>
      <vt:lpstr>Sommaire</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435</cp:revision>
  <dcterms:created xsi:type="dcterms:W3CDTF">2024-06-19T14:24:28Z</dcterms:created>
  <dcterms:modified xsi:type="dcterms:W3CDTF">2024-06-19T16:13:11Z</dcterms:modified>
</cp:coreProperties>
</file>