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96DD15-D0CA-4B81-AF72-6D0794236F5C}">
  <a:tblStyle styleId="{7696DD15-D0CA-4B81-AF72-6D0794236F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the output is such a plotting where we have three classes of devices under which we have patients they are appropriate for. Very similar or even the same predictions for medical device were made for each patient. However, at this stage, the main difference I am trying to highlight is one of approach. Indeed, machine learning algorithms are being more rapdily developed than their statistical counterpart and there is a legitimate arguement to be had where ml algos are more powerful and scalable.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602375" y="1570250"/>
            <a:ext cx="54333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Data Science? What is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457200" lvl="0" marL="1828800" rtl="0">
              <a:spcBef>
                <a:spcPts val="0"/>
              </a:spcBef>
              <a:spcAft>
                <a:spcPts val="0"/>
              </a:spcAft>
              <a:buNone/>
            </a:pPr>
            <a:r>
              <a:rPr lang="en"/>
              <a:t>Pre-requisites</a:t>
            </a:r>
            <a:endParaRPr/>
          </a:p>
        </p:txBody>
      </p:sp>
      <p:sp>
        <p:nvSpPr>
          <p:cNvPr id="188" name="Shape 188"/>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Intermediate level Python</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Understanding of inferential and descriptive statistics</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Basic Linear Algebra</a:t>
            </a:r>
            <a:endParaRPr sz="19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Say...</a:t>
            </a:r>
            <a:endParaRPr/>
          </a:p>
        </p:txBody>
      </p:sp>
      <p:graphicFrame>
        <p:nvGraphicFramePr>
          <p:cNvPr id="194" name="Shape 194"/>
          <p:cNvGraphicFramePr/>
          <p:nvPr/>
        </p:nvGraphicFramePr>
        <p:xfrm>
          <a:off x="1221300" y="1029975"/>
          <a:ext cx="3000000" cy="3000000"/>
        </p:xfrm>
        <a:graphic>
          <a:graphicData uri="http://schemas.openxmlformats.org/drawingml/2006/table">
            <a:tbl>
              <a:tblPr>
                <a:noFill/>
                <a:tableStyleId>{7696DD15-D0CA-4B81-AF72-6D0794236F5C}</a:tableStyleId>
              </a:tblPr>
              <a:tblGrid>
                <a:gridCol w="1934325"/>
                <a:gridCol w="2161475"/>
                <a:gridCol w="1707175"/>
                <a:gridCol w="1934325"/>
              </a:tblGrid>
              <a:tr h="1163425">
                <a:tc>
                  <a:txBody>
                    <a:bodyPr>
                      <a:noAutofit/>
                    </a:bodyPr>
                    <a:lstStyle/>
                    <a:p>
                      <a:pPr indent="0" lvl="0" marL="0" rtl="0">
                        <a:spcBef>
                          <a:spcPts val="0"/>
                        </a:spcBef>
                        <a:spcAft>
                          <a:spcPts val="0"/>
                        </a:spcAft>
                        <a:buNone/>
                      </a:pPr>
                      <a:r>
                        <a:rPr b="1" lang="en">
                          <a:solidFill>
                            <a:schemeClr val="lt1"/>
                          </a:solidFill>
                          <a:latin typeface="Montserrat"/>
                          <a:ea typeface="Montserrat"/>
                          <a:cs typeface="Montserrat"/>
                          <a:sym typeface="Montserrat"/>
                        </a:rPr>
                        <a:t>Device_Class</a:t>
                      </a:r>
                      <a:endParaRPr b="1">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Montserrat"/>
                          <a:ea typeface="Montserrat"/>
                          <a:cs typeface="Montserrat"/>
                          <a:sym typeface="Montserrat"/>
                        </a:rPr>
                        <a:t>Patient_Blood_Pressure</a:t>
                      </a:r>
                      <a:endParaRPr b="1">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Montserrat"/>
                          <a:ea typeface="Montserrat"/>
                          <a:cs typeface="Montserrat"/>
                          <a:sym typeface="Montserrat"/>
                        </a:rPr>
                        <a:t>Patient_Red_Blood_Cell_Count</a:t>
                      </a:r>
                      <a:endParaRPr b="1">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Montserrat"/>
                          <a:ea typeface="Montserrat"/>
                          <a:cs typeface="Montserrat"/>
                          <a:sym typeface="Montserrat"/>
                        </a:rPr>
                        <a:t>etc.</a:t>
                      </a:r>
                      <a:endParaRPr b="1">
                        <a:solidFill>
                          <a:schemeClr val="lt1"/>
                        </a:solidFill>
                        <a:latin typeface="Montserrat"/>
                        <a:ea typeface="Montserrat"/>
                        <a:cs typeface="Montserrat"/>
                        <a:sym typeface="Montserrat"/>
                      </a:endParaRPr>
                    </a:p>
                  </a:txBody>
                  <a:tcPr marT="91425" marB="91425" marR="91425" marL="91425"/>
                </a:tc>
              </a:tr>
              <a:tr h="736350">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0</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120/80</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4.33 million</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r>
              <a:tr h="736350">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2</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160/100</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6.1 million</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r>
              <a:tr h="736350">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latin typeface="Montserrat"/>
                          <a:ea typeface="Montserrat"/>
                          <a:cs typeface="Montserrat"/>
                          <a:sym typeface="Montserrat"/>
                        </a:rPr>
                        <a:t>etc.</a:t>
                      </a:r>
                      <a:endParaRPr>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Say...</a:t>
            </a:r>
            <a:endParaRPr/>
          </a:p>
        </p:txBody>
      </p:sp>
      <p:sp>
        <p:nvSpPr>
          <p:cNvPr id="200" name="Shape 200"/>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A statistician would stare at the table and ask himself or herself? What </a:t>
            </a:r>
            <a:r>
              <a:rPr b="1" lang="en" sz="1900">
                <a:solidFill>
                  <a:srgbClr val="FFFFFF"/>
                </a:solidFill>
                <a:latin typeface="Montserrat"/>
                <a:ea typeface="Montserrat"/>
                <a:cs typeface="Montserrat"/>
                <a:sym typeface="Montserrat"/>
              </a:rPr>
              <a:t>model</a:t>
            </a:r>
            <a:r>
              <a:rPr lang="en" sz="1900">
                <a:solidFill>
                  <a:srgbClr val="FFFFFF"/>
                </a:solidFill>
                <a:latin typeface="Montserrat"/>
                <a:ea typeface="Montserrat"/>
                <a:cs typeface="Montserrat"/>
                <a:sym typeface="Montserrat"/>
              </a:rPr>
              <a:t> should I use to</a:t>
            </a:r>
            <a:r>
              <a:rPr b="1" lang="en" sz="1900">
                <a:solidFill>
                  <a:srgbClr val="FFFFFF"/>
                </a:solidFill>
                <a:latin typeface="Montserrat"/>
                <a:ea typeface="Montserrat"/>
                <a:cs typeface="Montserrat"/>
                <a:sym typeface="Montserrat"/>
              </a:rPr>
              <a:t> </a:t>
            </a:r>
            <a:r>
              <a:rPr lang="en" sz="1900">
                <a:solidFill>
                  <a:srgbClr val="FFFFFF"/>
                </a:solidFill>
                <a:latin typeface="Montserrat"/>
                <a:ea typeface="Montserrat"/>
                <a:cs typeface="Montserrat"/>
                <a:sym typeface="Montserrat"/>
              </a:rPr>
              <a:t>approximate the relationship between the choice of device and the various variables? The consequent output may be:</a:t>
            </a:r>
            <a:endParaRPr sz="1900">
              <a:solidFill>
                <a:srgbClr val="FFFFFF"/>
              </a:solidFill>
              <a:latin typeface="Montserrat"/>
              <a:ea typeface="Montserrat"/>
              <a:cs typeface="Montserrat"/>
              <a:sym typeface="Montserrat"/>
            </a:endParaRPr>
          </a:p>
          <a:p>
            <a:pPr indent="0" lvl="0" marL="0" rtl="0">
              <a:spcBef>
                <a:spcPts val="1600"/>
              </a:spcBef>
              <a:spcAft>
                <a:spcPts val="0"/>
              </a:spcAft>
              <a:buNone/>
            </a:pPr>
            <a:r>
              <a:t/>
            </a:r>
            <a:endParaRPr sz="1900">
              <a:solidFill>
                <a:srgbClr val="FFFFFF"/>
              </a:solidFill>
              <a:latin typeface="Montserrat"/>
              <a:ea typeface="Montserrat"/>
              <a:cs typeface="Montserrat"/>
              <a:sym typeface="Montserrat"/>
            </a:endParaRPr>
          </a:p>
          <a:p>
            <a:pPr indent="-349250" lvl="0" marL="457200" rtl="0">
              <a:spcBef>
                <a:spcPts val="160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For a computer scientist,  the data are not thought in terms of having been generated by that model. Instead, the primary concern is to identify the algorithm to learn the best segmentation of patients by device class. </a:t>
            </a:r>
            <a:endParaRPr sz="1900">
              <a:solidFill>
                <a:srgbClr val="FFFFFF"/>
              </a:solidFill>
              <a:latin typeface="Montserrat"/>
              <a:ea typeface="Montserrat"/>
              <a:cs typeface="Montserrat"/>
              <a:sym typeface="Montserrat"/>
            </a:endParaRPr>
          </a:p>
          <a:p>
            <a:pPr indent="0" lvl="0" marL="0" rtl="0">
              <a:spcBef>
                <a:spcPts val="1600"/>
              </a:spcBef>
              <a:spcAft>
                <a:spcPts val="0"/>
              </a:spcAft>
              <a:buNone/>
            </a:pPr>
            <a:r>
              <a:rPr lang="en" sz="1900">
                <a:solidFill>
                  <a:srgbClr val="FFFFFF"/>
                </a:solidFill>
                <a:latin typeface="Montserrat"/>
                <a:ea typeface="Montserrat"/>
                <a:cs typeface="Montserrat"/>
                <a:sym typeface="Montserrat"/>
              </a:rPr>
              <a:t>				</a:t>
            </a:r>
            <a:endParaRPr sz="1900">
              <a:solidFill>
                <a:srgbClr val="FFFFFF"/>
              </a:solidFill>
              <a:latin typeface="Montserrat"/>
              <a:ea typeface="Montserrat"/>
              <a:cs typeface="Montserrat"/>
              <a:sym typeface="Montserrat"/>
            </a:endParaRPr>
          </a:p>
          <a:p>
            <a:pPr indent="0" lvl="0" marL="0" rtl="0">
              <a:spcBef>
                <a:spcPts val="1600"/>
              </a:spcBef>
              <a:spcAft>
                <a:spcPts val="0"/>
              </a:spcAft>
              <a:buNone/>
            </a:pPr>
            <a:r>
              <a:t/>
            </a:r>
            <a:endParaRPr sz="1900">
              <a:solidFill>
                <a:srgbClr val="FFFFFF"/>
              </a:solidFill>
              <a:latin typeface="Montserrat"/>
              <a:ea typeface="Montserrat"/>
              <a:cs typeface="Montserrat"/>
              <a:sym typeface="Montserrat"/>
            </a:endParaRPr>
          </a:p>
          <a:p>
            <a:pPr indent="0" lvl="0" marL="0" rtl="0">
              <a:spcBef>
                <a:spcPts val="1600"/>
              </a:spcBef>
              <a:spcAft>
                <a:spcPts val="1600"/>
              </a:spcAft>
              <a:buNone/>
            </a:pPr>
            <a:r>
              <a:t/>
            </a:r>
            <a:endParaRPr sz="1900">
              <a:solidFill>
                <a:srgbClr val="FFFFFF"/>
              </a:solidFill>
              <a:latin typeface="Montserrat"/>
              <a:ea typeface="Montserrat"/>
              <a:cs typeface="Montserrat"/>
              <a:sym typeface="Montserrat"/>
            </a:endParaRPr>
          </a:p>
        </p:txBody>
      </p:sp>
      <p:sp>
        <p:nvSpPr>
          <p:cNvPr id="201" name="Shape 201"/>
          <p:cNvSpPr txBox="1"/>
          <p:nvPr/>
        </p:nvSpPr>
        <p:spPr>
          <a:xfrm>
            <a:off x="2408975" y="2183700"/>
            <a:ext cx="4752900" cy="643800"/>
          </a:xfrm>
          <a:prstGeom prst="rect">
            <a:avLst/>
          </a:prstGeom>
          <a:noFill/>
          <a:ln cap="flat" cmpd="sng" w="9525">
            <a:solidFill>
              <a:srgbClr val="7F6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200">
                <a:solidFill>
                  <a:srgbClr val="FFFFFF"/>
                </a:solidFill>
                <a:latin typeface="Montserrat"/>
                <a:ea typeface="Montserrat"/>
                <a:cs typeface="Montserrat"/>
                <a:sym typeface="Montserrat"/>
              </a:rPr>
              <a:t>    Y</a:t>
            </a:r>
            <a:r>
              <a:rPr baseline="-25000" lang="en" sz="2200">
                <a:solidFill>
                  <a:srgbClr val="FFFFFF"/>
                </a:solidFill>
                <a:latin typeface="Montserrat"/>
                <a:ea typeface="Montserrat"/>
                <a:cs typeface="Montserrat"/>
                <a:sym typeface="Montserrat"/>
              </a:rPr>
              <a:t>approx.</a:t>
            </a:r>
            <a:r>
              <a:rPr lang="en" sz="2200">
                <a:solidFill>
                  <a:srgbClr val="FFFFFF"/>
                </a:solidFill>
                <a:latin typeface="Montserrat"/>
                <a:ea typeface="Montserrat"/>
                <a:cs typeface="Montserrat"/>
                <a:sym typeface="Montserrat"/>
              </a:rPr>
              <a:t> = B</a:t>
            </a:r>
            <a:r>
              <a:rPr baseline="-25000" lang="en" sz="2200">
                <a:solidFill>
                  <a:srgbClr val="FFFFFF"/>
                </a:solidFill>
                <a:latin typeface="Montserrat"/>
                <a:ea typeface="Montserrat"/>
                <a:cs typeface="Montserrat"/>
                <a:sym typeface="Montserrat"/>
              </a:rPr>
              <a:t>1</a:t>
            </a:r>
            <a:r>
              <a:rPr lang="en" sz="2200">
                <a:solidFill>
                  <a:srgbClr val="FFFFFF"/>
                </a:solidFill>
                <a:latin typeface="Montserrat"/>
                <a:ea typeface="Montserrat"/>
                <a:cs typeface="Montserrat"/>
                <a:sym typeface="Montserrat"/>
              </a:rPr>
              <a:t>X</a:t>
            </a:r>
            <a:r>
              <a:rPr baseline="-25000" lang="en" sz="2200">
                <a:solidFill>
                  <a:srgbClr val="FFFFFF"/>
                </a:solidFill>
                <a:latin typeface="Montserrat"/>
                <a:ea typeface="Montserrat"/>
                <a:cs typeface="Montserrat"/>
                <a:sym typeface="Montserrat"/>
              </a:rPr>
              <a:t>1 </a:t>
            </a:r>
            <a:r>
              <a:rPr lang="en" sz="2200">
                <a:solidFill>
                  <a:srgbClr val="FFFFFF"/>
                </a:solidFill>
                <a:latin typeface="Montserrat"/>
                <a:ea typeface="Montserrat"/>
                <a:cs typeface="Montserrat"/>
                <a:sym typeface="Montserrat"/>
              </a:rPr>
              <a:t>+ B</a:t>
            </a:r>
            <a:r>
              <a:rPr baseline="-25000" lang="en" sz="2200">
                <a:solidFill>
                  <a:srgbClr val="FFFFFF"/>
                </a:solidFill>
                <a:latin typeface="Montserrat"/>
                <a:ea typeface="Montserrat"/>
                <a:cs typeface="Montserrat"/>
                <a:sym typeface="Montserrat"/>
              </a:rPr>
              <a:t>1</a:t>
            </a:r>
            <a:r>
              <a:rPr lang="en" sz="2200">
                <a:solidFill>
                  <a:srgbClr val="FFFFFF"/>
                </a:solidFill>
                <a:latin typeface="Montserrat"/>
                <a:ea typeface="Montserrat"/>
                <a:cs typeface="Montserrat"/>
                <a:sym typeface="Montserrat"/>
              </a:rPr>
              <a:t>X</a:t>
            </a:r>
            <a:r>
              <a:rPr baseline="-25000" lang="en" sz="2200">
                <a:solidFill>
                  <a:srgbClr val="FFFFFF"/>
                </a:solidFill>
                <a:latin typeface="Montserrat"/>
                <a:ea typeface="Montserrat"/>
                <a:cs typeface="Montserrat"/>
                <a:sym typeface="Montserrat"/>
              </a:rPr>
              <a:t>2 </a:t>
            </a:r>
            <a:r>
              <a:rPr lang="en" sz="2200">
                <a:solidFill>
                  <a:srgbClr val="FFFFFF"/>
                </a:solidFill>
                <a:latin typeface="Montserrat"/>
                <a:ea typeface="Montserrat"/>
                <a:cs typeface="Montserrat"/>
                <a:sym typeface="Montserrat"/>
              </a:rPr>
              <a:t>+ … + B</a:t>
            </a:r>
            <a:r>
              <a:rPr baseline="-25000" lang="en" sz="2200">
                <a:solidFill>
                  <a:srgbClr val="FFFFFF"/>
                </a:solidFill>
                <a:latin typeface="Montserrat"/>
                <a:ea typeface="Montserrat"/>
                <a:cs typeface="Montserrat"/>
                <a:sym typeface="Montserrat"/>
              </a:rPr>
              <a:t>n</a:t>
            </a:r>
            <a:r>
              <a:rPr lang="en" sz="2200">
                <a:solidFill>
                  <a:srgbClr val="FFFFFF"/>
                </a:solidFill>
                <a:latin typeface="Montserrat"/>
                <a:ea typeface="Montserrat"/>
                <a:cs typeface="Montserrat"/>
                <a:sym typeface="Montserrat"/>
              </a:rPr>
              <a:t>X</a:t>
            </a:r>
            <a:r>
              <a:rPr baseline="-25000" lang="en" sz="2200">
                <a:solidFill>
                  <a:srgbClr val="FFFFFF"/>
                </a:solidFill>
                <a:latin typeface="Montserrat"/>
                <a:ea typeface="Montserrat"/>
                <a:cs typeface="Montserrat"/>
                <a:sym typeface="Montserrat"/>
              </a:rPr>
              <a:t>n</a:t>
            </a:r>
            <a:endParaRPr sz="22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Same Output, Different Approaches</a:t>
            </a:r>
            <a:endParaRPr/>
          </a:p>
        </p:txBody>
      </p:sp>
      <p:pic>
        <p:nvPicPr>
          <p:cNvPr id="207" name="Shape 207"/>
          <p:cNvPicPr preferRelativeResize="0"/>
          <p:nvPr/>
        </p:nvPicPr>
        <p:blipFill>
          <a:blip r:embed="rId3">
            <a:alphaModFix/>
          </a:blip>
          <a:stretch>
            <a:fillRect/>
          </a:stretch>
        </p:blipFill>
        <p:spPr>
          <a:xfrm>
            <a:off x="1221300" y="1112625"/>
            <a:ext cx="7143750" cy="331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221300" y="225225"/>
            <a:ext cx="7038900" cy="73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have heard</a:t>
            </a:r>
            <a:r>
              <a:rPr lang="en"/>
              <a:t>...</a:t>
            </a:r>
            <a:r>
              <a:rPr lang="en"/>
              <a:t>.</a:t>
            </a:r>
            <a:endParaRPr/>
          </a:p>
        </p:txBody>
      </p:sp>
      <p:sp>
        <p:nvSpPr>
          <p:cNvPr id="140" name="Shape 140"/>
          <p:cNvSpPr txBox="1"/>
          <p:nvPr>
            <p:ph idx="1" type="body"/>
          </p:nvPr>
        </p:nvSpPr>
        <p:spPr>
          <a:xfrm>
            <a:off x="1066075" y="1216775"/>
            <a:ext cx="7737300" cy="36915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Font typeface="Montserrat"/>
              <a:buChar char="●"/>
            </a:pPr>
            <a:r>
              <a:rPr lang="en" sz="1900">
                <a:latin typeface="Montserrat"/>
                <a:ea typeface="Montserrat"/>
                <a:cs typeface="Montserrat"/>
                <a:sym typeface="Montserrat"/>
              </a:rPr>
              <a:t>Netflix has a great </a:t>
            </a:r>
            <a:r>
              <a:rPr lang="en" sz="1900">
                <a:latin typeface="Montserrat"/>
                <a:ea typeface="Montserrat"/>
                <a:cs typeface="Montserrat"/>
                <a:sym typeface="Montserrat"/>
              </a:rPr>
              <a:t>recommendation</a:t>
            </a:r>
            <a:r>
              <a:rPr lang="en" sz="1900">
                <a:latin typeface="Montserrat"/>
                <a:ea typeface="Montserrat"/>
                <a:cs typeface="Montserrat"/>
                <a:sym typeface="Montserrat"/>
              </a:rPr>
              <a:t> engine telling us which movies to watch when?  We hear that data science and machine learning is behind it all.</a:t>
            </a:r>
            <a:endParaRPr sz="1900">
              <a:latin typeface="Montserrat"/>
              <a:ea typeface="Montserrat"/>
              <a:cs typeface="Montserrat"/>
              <a:sym typeface="Montserrat"/>
            </a:endParaRPr>
          </a:p>
          <a:p>
            <a:pPr indent="-349250" lvl="0" marL="457200" rtl="0">
              <a:spcBef>
                <a:spcPts val="0"/>
              </a:spcBef>
              <a:spcAft>
                <a:spcPts val="0"/>
              </a:spcAft>
              <a:buClr>
                <a:srgbClr val="4A86E8"/>
              </a:buClr>
              <a:buSzPts val="1900"/>
              <a:buFont typeface="Montserrat"/>
              <a:buChar char="●"/>
            </a:pPr>
            <a:r>
              <a:rPr lang="en" sz="1900">
                <a:latin typeface="Montserrat"/>
                <a:ea typeface="Montserrat"/>
                <a:cs typeface="Montserrat"/>
                <a:sym typeface="Montserrat"/>
              </a:rPr>
              <a:t>Our Facebook newsfeed is filled with (mostly) relevant advertisements which generate most of Facebook’s revenue. Again, we hear data science underpins this.</a:t>
            </a:r>
            <a:endParaRPr sz="1900">
              <a:latin typeface="Montserrat"/>
              <a:ea typeface="Montserrat"/>
              <a:cs typeface="Montserrat"/>
              <a:sym typeface="Montserrat"/>
            </a:endParaRPr>
          </a:p>
          <a:p>
            <a:pPr indent="-349250" lvl="0" marL="457200">
              <a:spcBef>
                <a:spcPts val="0"/>
              </a:spcBef>
              <a:spcAft>
                <a:spcPts val="0"/>
              </a:spcAft>
              <a:buClr>
                <a:srgbClr val="4A86E8"/>
              </a:buClr>
              <a:buSzPts val="1900"/>
              <a:buFont typeface="Montserrat"/>
              <a:buChar char="●"/>
            </a:pPr>
            <a:r>
              <a:rPr lang="en" sz="1900">
                <a:latin typeface="Montserrat"/>
                <a:ea typeface="Montserrat"/>
                <a:cs typeface="Montserrat"/>
                <a:sym typeface="Montserrat"/>
              </a:rPr>
              <a:t>So, what exactly is Data Science? Where does it begin and where does it end? Is machine learning a subset of data science or vice-versa? </a:t>
            </a:r>
            <a:endParaRPr sz="19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221300" y="225225"/>
            <a:ext cx="70389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definitions</a:t>
            </a:r>
            <a:endParaRPr/>
          </a:p>
        </p:txBody>
      </p:sp>
      <p:sp>
        <p:nvSpPr>
          <p:cNvPr id="146" name="Shape 146"/>
          <p:cNvSpPr txBox="1"/>
          <p:nvPr>
            <p:ph idx="1" type="body"/>
          </p:nvPr>
        </p:nvSpPr>
        <p:spPr>
          <a:xfrm>
            <a:off x="1073400" y="1040950"/>
            <a:ext cx="7737300" cy="39927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Font typeface="Montserrat"/>
              <a:buChar char="●"/>
            </a:pPr>
            <a:r>
              <a:rPr lang="en" sz="1900">
                <a:latin typeface="Montserrat"/>
                <a:ea typeface="Montserrat"/>
                <a:cs typeface="Montserrat"/>
                <a:sym typeface="Montserrat"/>
              </a:rPr>
              <a:t>A vague but wholistic formal definition:</a:t>
            </a:r>
            <a:endParaRPr sz="1900">
              <a:latin typeface="Montserrat"/>
              <a:ea typeface="Montserrat"/>
              <a:cs typeface="Montserrat"/>
              <a:sym typeface="Montserrat"/>
            </a:endParaRPr>
          </a:p>
          <a:p>
            <a:pPr indent="0" lvl="0" marL="457200" rtl="0">
              <a:spcBef>
                <a:spcPts val="1600"/>
              </a:spcBef>
              <a:spcAft>
                <a:spcPts val="0"/>
              </a:spcAft>
              <a:buNone/>
            </a:pPr>
            <a:r>
              <a:rPr lang="en" sz="1900">
                <a:latin typeface="Montserrat"/>
                <a:ea typeface="Montserrat"/>
                <a:cs typeface="Montserrat"/>
                <a:sym typeface="Montserrat"/>
              </a:rPr>
              <a:t>Data science is an interdisciplinary field which unifies concepts of “statistics, data analysis, machine learning and other related methods” with to goal of “understanding and analysing actual phenomenon” with data. (Hayashi Chikio, 1998)</a:t>
            </a:r>
            <a:endParaRPr sz="1900">
              <a:latin typeface="Montserrat"/>
              <a:ea typeface="Montserrat"/>
              <a:cs typeface="Montserrat"/>
              <a:sym typeface="Montserrat"/>
            </a:endParaRPr>
          </a:p>
          <a:p>
            <a:pPr indent="-349250" lvl="0" marL="457200" rtl="0">
              <a:spcBef>
                <a:spcPts val="1600"/>
              </a:spcBef>
              <a:spcAft>
                <a:spcPts val="0"/>
              </a:spcAft>
              <a:buClr>
                <a:srgbClr val="4A86E8"/>
              </a:buClr>
              <a:buSzPts val="1900"/>
              <a:buFont typeface="Montserrat"/>
              <a:buChar char="●"/>
            </a:pPr>
            <a:r>
              <a:rPr lang="en" sz="1900">
                <a:latin typeface="Montserrat"/>
                <a:ea typeface="Montserrat"/>
                <a:cs typeface="Montserrat"/>
                <a:sym typeface="Montserrat"/>
              </a:rPr>
              <a:t>In my words:</a:t>
            </a:r>
            <a:endParaRPr sz="1900">
              <a:latin typeface="Montserrat"/>
              <a:ea typeface="Montserrat"/>
              <a:cs typeface="Montserrat"/>
              <a:sym typeface="Montserrat"/>
            </a:endParaRPr>
          </a:p>
          <a:p>
            <a:pPr indent="0" lvl="0" marL="457200" rtl="0">
              <a:spcBef>
                <a:spcPts val="1600"/>
              </a:spcBef>
              <a:spcAft>
                <a:spcPts val="0"/>
              </a:spcAft>
              <a:buNone/>
            </a:pPr>
            <a:r>
              <a:rPr lang="en" sz="1900">
                <a:latin typeface="Montserrat"/>
                <a:ea typeface="Montserrat"/>
                <a:cs typeface="Montserrat"/>
                <a:sym typeface="Montserrat"/>
              </a:rPr>
              <a:t>Data science is the </a:t>
            </a:r>
            <a:r>
              <a:rPr b="1" lang="en" sz="1900" u="sng">
                <a:latin typeface="Montserrat"/>
                <a:ea typeface="Montserrat"/>
                <a:cs typeface="Montserrat"/>
                <a:sym typeface="Montserrat"/>
              </a:rPr>
              <a:t>process</a:t>
            </a:r>
            <a:r>
              <a:rPr lang="en" sz="1900">
                <a:latin typeface="Montserrat"/>
                <a:ea typeface="Montserrat"/>
                <a:cs typeface="Montserrat"/>
                <a:sym typeface="Montserrat"/>
              </a:rPr>
              <a:t> of programmatically summarizing or  inferring from data using modern machine learning algorithms and statistical techniques. </a:t>
            </a:r>
            <a:endParaRPr sz="1900">
              <a:latin typeface="Montserrat"/>
              <a:ea typeface="Montserrat"/>
              <a:cs typeface="Montserrat"/>
              <a:sym typeface="Montserrat"/>
            </a:endParaRPr>
          </a:p>
          <a:p>
            <a:pPr indent="0" lvl="0" marL="0" rtl="0">
              <a:spcBef>
                <a:spcPts val="1600"/>
              </a:spcBef>
              <a:spcAft>
                <a:spcPts val="1600"/>
              </a:spcAft>
              <a:buNone/>
            </a:pPr>
            <a:r>
              <a:t/>
            </a:r>
            <a:endParaRPr sz="19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21300" y="225225"/>
            <a:ext cx="70389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definitions</a:t>
            </a:r>
            <a:endParaRPr/>
          </a:p>
        </p:txBody>
      </p:sp>
      <p:sp>
        <p:nvSpPr>
          <p:cNvPr id="152" name="Shape 152"/>
          <p:cNvSpPr txBox="1"/>
          <p:nvPr>
            <p:ph idx="1" type="body"/>
          </p:nvPr>
        </p:nvSpPr>
        <p:spPr>
          <a:xfrm>
            <a:off x="1073400" y="1040950"/>
            <a:ext cx="7737300" cy="39927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Font typeface="Montserrat"/>
              <a:buChar char="●"/>
            </a:pPr>
            <a:r>
              <a:rPr lang="en" sz="1900">
                <a:latin typeface="Montserrat"/>
                <a:ea typeface="Montserrat"/>
                <a:cs typeface="Montserrat"/>
                <a:sym typeface="Montserrat"/>
              </a:rPr>
              <a:t>The term “machine learning” was used in both definitions. Let’s again use a formal definition and then a looser interpretation. </a:t>
            </a:r>
            <a:endParaRPr sz="1900">
              <a:latin typeface="Montserrat"/>
              <a:ea typeface="Montserrat"/>
              <a:cs typeface="Montserrat"/>
              <a:sym typeface="Montserrat"/>
            </a:endParaRPr>
          </a:p>
          <a:p>
            <a:pPr indent="-349250" lvl="0" marL="457200" rtl="0">
              <a:spcBef>
                <a:spcPts val="0"/>
              </a:spcBef>
              <a:spcAft>
                <a:spcPts val="0"/>
              </a:spcAft>
              <a:buClr>
                <a:srgbClr val="4A86E8"/>
              </a:buClr>
              <a:buSzPts val="1900"/>
              <a:buChar char="●"/>
            </a:pPr>
            <a:r>
              <a:rPr lang="en" sz="1900">
                <a:latin typeface="Montserrat"/>
                <a:ea typeface="Montserrat"/>
                <a:cs typeface="Montserrat"/>
                <a:sym typeface="Montserrat"/>
              </a:rPr>
              <a:t>According to Tom Mitchell, famous computer scientist at Carnegie Melon, “ </a:t>
            </a:r>
            <a:r>
              <a:rPr i="1" lang="en" sz="1900">
                <a:solidFill>
                  <a:srgbClr val="4A86E8"/>
                </a:solidFill>
                <a:latin typeface="Montserrat"/>
                <a:ea typeface="Montserrat"/>
                <a:cs typeface="Montserrat"/>
                <a:sym typeface="Montserrat"/>
              </a:rPr>
              <a:t>A computer program is said to learn from experience E with respect to some class of tasks T and performance measure P, if its performance at tasks in T, as measured by P, improves with experience E. </a:t>
            </a:r>
            <a:r>
              <a:rPr i="1" lang="en" sz="1900">
                <a:solidFill>
                  <a:srgbClr val="FFFFFF"/>
                </a:solidFill>
                <a:latin typeface="Montserrat"/>
                <a:ea typeface="Montserrat"/>
                <a:cs typeface="Montserrat"/>
                <a:sym typeface="Montserrat"/>
              </a:rPr>
              <a:t>” </a:t>
            </a:r>
            <a:endParaRPr i="1" sz="1900">
              <a:solidFill>
                <a:srgbClr val="FFFFFF"/>
              </a:solidFill>
              <a:latin typeface="Montserrat"/>
              <a:ea typeface="Montserrat"/>
              <a:cs typeface="Montserrat"/>
              <a:sym typeface="Montserrat"/>
            </a:endParaRPr>
          </a:p>
          <a:p>
            <a:pPr indent="-349250" lvl="0" marL="457200" rtl="0">
              <a:spcBef>
                <a:spcPts val="0"/>
              </a:spcBef>
              <a:spcAft>
                <a:spcPts val="0"/>
              </a:spcAft>
              <a:buClr>
                <a:srgbClr val="4A86E8"/>
              </a:buClr>
              <a:buSzPts val="1900"/>
              <a:buChar char="●"/>
            </a:pPr>
            <a:r>
              <a:rPr lang="en" sz="1900">
                <a:solidFill>
                  <a:srgbClr val="FFFFFF"/>
                </a:solidFill>
                <a:latin typeface="Montserrat"/>
                <a:ea typeface="Montserrat"/>
                <a:cs typeface="Montserrat"/>
                <a:sym typeface="Montserrat"/>
              </a:rPr>
              <a:t>My definition: Machine learning refers to the autonomous identification of useful patterns in data whereby this identification is improved with respect to some feedback or error. </a:t>
            </a:r>
            <a:endParaRPr sz="19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give some volume to the scant definitions</a:t>
            </a:r>
            <a:endParaRPr/>
          </a:p>
        </p:txBody>
      </p:sp>
      <p:sp>
        <p:nvSpPr>
          <p:cNvPr id="158" name="Shape 158"/>
          <p:cNvSpPr txBox="1"/>
          <p:nvPr>
            <p:ph idx="1" type="body"/>
          </p:nvPr>
        </p:nvSpPr>
        <p:spPr>
          <a:xfrm>
            <a:off x="1063050" y="884025"/>
            <a:ext cx="7737300" cy="39927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Char char="●"/>
            </a:pPr>
            <a:r>
              <a:rPr lang="en" sz="1900">
                <a:solidFill>
                  <a:srgbClr val="FFFFFF"/>
                </a:solidFill>
                <a:latin typeface="Montserrat"/>
                <a:ea typeface="Montserrat"/>
                <a:cs typeface="Montserrat"/>
                <a:sym typeface="Montserrat"/>
              </a:rPr>
              <a:t>What are the statistical techniques spoken of: Linear Regression, Logistic Regression, Regularization</a:t>
            </a:r>
            <a:r>
              <a:rPr b="1" i="1" lang="en" sz="1900">
                <a:solidFill>
                  <a:srgbClr val="FFFFFF"/>
                </a:solidFill>
                <a:latin typeface="Montserrat"/>
                <a:ea typeface="Montserrat"/>
                <a:cs typeface="Montserrat"/>
                <a:sym typeface="Montserrat"/>
              </a:rPr>
              <a:t> and more</a:t>
            </a:r>
            <a:endParaRPr b="1" i="1" sz="1900">
              <a:solidFill>
                <a:srgbClr val="FFFFFF"/>
              </a:solidFill>
              <a:latin typeface="Montserrat"/>
              <a:ea typeface="Montserrat"/>
              <a:cs typeface="Montserrat"/>
              <a:sym typeface="Montserrat"/>
            </a:endParaRPr>
          </a:p>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Machine Learning Algorithms: Decision Trees, Support Vector Machines, Single-layer Neural Networks </a:t>
            </a:r>
            <a:r>
              <a:rPr b="1" i="1" lang="en" sz="1900">
                <a:solidFill>
                  <a:srgbClr val="FFFFFF"/>
                </a:solidFill>
                <a:latin typeface="Montserrat"/>
                <a:ea typeface="Montserrat"/>
                <a:cs typeface="Montserrat"/>
                <a:sym typeface="Montserrat"/>
              </a:rPr>
              <a:t>and more</a:t>
            </a:r>
            <a:endParaRPr b="1" i="1" sz="1900">
              <a:solidFill>
                <a:srgbClr val="FFFFFF"/>
              </a:solidFill>
              <a:latin typeface="Montserrat"/>
              <a:ea typeface="Montserrat"/>
              <a:cs typeface="Montserrat"/>
              <a:sym typeface="Montserrat"/>
            </a:endParaRPr>
          </a:p>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While both techniques can give similar outputs, there are tradeoffs. </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Statistical techniques are simpler, provide for easy interpretation,  and are relatively computationally inexpensive.</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On the other hand, machine learning algorithms scale well for large amounts of data and do better with tasks like image recognition. </a:t>
            </a:r>
            <a:endParaRPr sz="19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457200" lvl="0" marL="914400" rtl="0">
              <a:spcBef>
                <a:spcPts val="0"/>
              </a:spcBef>
              <a:spcAft>
                <a:spcPts val="0"/>
              </a:spcAft>
              <a:buNone/>
            </a:pPr>
            <a:r>
              <a:rPr lang="en"/>
              <a:t>Types of Machine Learning </a:t>
            </a:r>
            <a:endParaRPr/>
          </a:p>
        </p:txBody>
      </p:sp>
      <p:sp>
        <p:nvSpPr>
          <p:cNvPr id="164" name="Shape 164"/>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4A86E8"/>
              </a:buClr>
              <a:buSzPts val="1900"/>
              <a:buFont typeface="Montserrat"/>
              <a:buChar char="●"/>
            </a:pPr>
            <a:r>
              <a:rPr lang="en" sz="1900">
                <a:solidFill>
                  <a:srgbClr val="FFFFFF"/>
                </a:solidFill>
                <a:latin typeface="Montserrat"/>
                <a:ea typeface="Montserrat"/>
                <a:cs typeface="Montserrat"/>
                <a:sym typeface="Montserrat"/>
              </a:rPr>
              <a:t>There are 4 main types of machine learning:</a:t>
            </a:r>
            <a:endParaRPr sz="1900">
              <a:solidFill>
                <a:srgbClr val="FFFFFF"/>
              </a:solidFill>
              <a:latin typeface="Montserrat"/>
              <a:ea typeface="Montserrat"/>
              <a:cs typeface="Montserrat"/>
              <a:sym typeface="Montserrat"/>
            </a:endParaRPr>
          </a:p>
          <a:p>
            <a:pPr indent="0" lvl="0" marL="0" rtl="0">
              <a:spcBef>
                <a:spcPts val="1600"/>
              </a:spcBef>
              <a:spcAft>
                <a:spcPts val="0"/>
              </a:spcAft>
              <a:buNone/>
            </a:pPr>
            <a:r>
              <a:rPr lang="en" sz="1900">
                <a:solidFill>
                  <a:srgbClr val="FFFFFF"/>
                </a:solidFill>
                <a:latin typeface="Montserrat"/>
                <a:ea typeface="Montserrat"/>
                <a:cs typeface="Montserrat"/>
                <a:sym typeface="Montserrat"/>
              </a:rPr>
              <a:t>	- </a:t>
            </a:r>
            <a:r>
              <a:rPr b="1" lang="en" sz="1900">
                <a:solidFill>
                  <a:srgbClr val="FFFFFF"/>
                </a:solidFill>
                <a:latin typeface="Montserrat"/>
                <a:ea typeface="Montserrat"/>
                <a:cs typeface="Montserrat"/>
                <a:sym typeface="Montserrat"/>
              </a:rPr>
              <a:t>Supervised Learning</a:t>
            </a:r>
            <a:r>
              <a:rPr lang="en" sz="1900">
                <a:solidFill>
                  <a:srgbClr val="FFFFFF"/>
                </a:solidFill>
                <a:latin typeface="Montserrat"/>
                <a:ea typeface="Montserrat"/>
                <a:cs typeface="Montserrat"/>
                <a:sym typeface="Montserrat"/>
              </a:rPr>
              <a:t>: Training data set includes desired outputs (Labels included)</a:t>
            </a:r>
            <a:endParaRPr sz="1900">
              <a:solidFill>
                <a:srgbClr val="FFFFFF"/>
              </a:solidFill>
              <a:latin typeface="Montserrat"/>
              <a:ea typeface="Montserrat"/>
              <a:cs typeface="Montserrat"/>
              <a:sym typeface="Montserrat"/>
            </a:endParaRPr>
          </a:p>
          <a:p>
            <a:pPr indent="457200" lvl="0" marL="0" rtl="0">
              <a:spcBef>
                <a:spcPts val="1600"/>
              </a:spcBef>
              <a:spcAft>
                <a:spcPts val="0"/>
              </a:spcAft>
              <a:buNone/>
            </a:pPr>
            <a:r>
              <a:rPr lang="en" sz="1900">
                <a:solidFill>
                  <a:srgbClr val="FFFFFF"/>
                </a:solidFill>
                <a:latin typeface="Montserrat"/>
                <a:ea typeface="Montserrat"/>
                <a:cs typeface="Montserrat"/>
                <a:sym typeface="Montserrat"/>
              </a:rPr>
              <a:t>- </a:t>
            </a:r>
            <a:r>
              <a:rPr b="1" lang="en" sz="1900">
                <a:solidFill>
                  <a:srgbClr val="FFFFFF"/>
                </a:solidFill>
                <a:latin typeface="Montserrat"/>
                <a:ea typeface="Montserrat"/>
                <a:cs typeface="Montserrat"/>
                <a:sym typeface="Montserrat"/>
              </a:rPr>
              <a:t>Unsupervised Learning</a:t>
            </a:r>
            <a:r>
              <a:rPr lang="en" sz="1900">
                <a:solidFill>
                  <a:srgbClr val="FFFFFF"/>
                </a:solidFill>
                <a:latin typeface="Montserrat"/>
                <a:ea typeface="Montserrat"/>
                <a:cs typeface="Montserrat"/>
                <a:sym typeface="Montserrat"/>
              </a:rPr>
              <a:t>: Training data set does not include desired outputs (no labels included)</a:t>
            </a:r>
            <a:endParaRPr sz="1900">
              <a:solidFill>
                <a:srgbClr val="FFFFFF"/>
              </a:solidFill>
              <a:latin typeface="Montserrat"/>
              <a:ea typeface="Montserrat"/>
              <a:cs typeface="Montserrat"/>
              <a:sym typeface="Montserrat"/>
            </a:endParaRPr>
          </a:p>
          <a:p>
            <a:pPr indent="457200" lvl="0" marL="0" rtl="0">
              <a:spcBef>
                <a:spcPts val="1600"/>
              </a:spcBef>
              <a:spcAft>
                <a:spcPts val="0"/>
              </a:spcAft>
              <a:buNone/>
            </a:pPr>
            <a:r>
              <a:rPr lang="en" sz="1900">
                <a:solidFill>
                  <a:srgbClr val="FFFFFF"/>
                </a:solidFill>
                <a:latin typeface="Montserrat"/>
                <a:ea typeface="Montserrat"/>
                <a:cs typeface="Montserrat"/>
                <a:sym typeface="Montserrat"/>
              </a:rPr>
              <a:t>- </a:t>
            </a:r>
            <a:r>
              <a:rPr b="1" lang="en" sz="1900">
                <a:solidFill>
                  <a:srgbClr val="FFFFFF"/>
                </a:solidFill>
                <a:latin typeface="Montserrat"/>
                <a:ea typeface="Montserrat"/>
                <a:cs typeface="Montserrat"/>
                <a:sym typeface="Montserrat"/>
              </a:rPr>
              <a:t>Semi-Supervised Learning</a:t>
            </a:r>
            <a:r>
              <a:rPr lang="en" sz="1900">
                <a:solidFill>
                  <a:srgbClr val="FFFFFF"/>
                </a:solidFill>
                <a:latin typeface="Montserrat"/>
                <a:ea typeface="Montserrat"/>
                <a:cs typeface="Montserrat"/>
                <a:sym typeface="Montserrat"/>
              </a:rPr>
              <a:t>: Training data includes a few desired outputs </a:t>
            </a:r>
            <a:endParaRPr sz="1900">
              <a:solidFill>
                <a:srgbClr val="FFFFFF"/>
              </a:solidFill>
              <a:latin typeface="Montserrat"/>
              <a:ea typeface="Montserrat"/>
              <a:cs typeface="Montserrat"/>
              <a:sym typeface="Montserrat"/>
            </a:endParaRPr>
          </a:p>
          <a:p>
            <a:pPr indent="457200" lvl="0" marL="0" rtl="0">
              <a:spcBef>
                <a:spcPts val="1600"/>
              </a:spcBef>
              <a:spcAft>
                <a:spcPts val="0"/>
              </a:spcAft>
              <a:buNone/>
            </a:pPr>
            <a:r>
              <a:rPr lang="en" sz="1900">
                <a:solidFill>
                  <a:srgbClr val="FFFFFF"/>
                </a:solidFill>
                <a:latin typeface="Montserrat"/>
                <a:ea typeface="Montserrat"/>
                <a:cs typeface="Montserrat"/>
                <a:sym typeface="Montserrat"/>
              </a:rPr>
              <a:t>- </a:t>
            </a:r>
            <a:r>
              <a:rPr b="1" lang="en" sz="1900">
                <a:solidFill>
                  <a:srgbClr val="FFFFFF"/>
                </a:solidFill>
                <a:latin typeface="Montserrat"/>
                <a:ea typeface="Montserrat"/>
                <a:cs typeface="Montserrat"/>
                <a:sym typeface="Montserrat"/>
              </a:rPr>
              <a:t>Reinforcement Learning</a:t>
            </a:r>
            <a:r>
              <a:rPr lang="en" sz="1900">
                <a:solidFill>
                  <a:srgbClr val="FFFFFF"/>
                </a:solidFill>
                <a:latin typeface="Montserrat"/>
                <a:ea typeface="Montserrat"/>
                <a:cs typeface="Montserrat"/>
                <a:sym typeface="Montserrat"/>
              </a:rPr>
              <a:t>: Rewards from sequence of actions</a:t>
            </a:r>
            <a:br>
              <a:rPr lang="en" sz="1900">
                <a:solidFill>
                  <a:srgbClr val="FFFFFF"/>
                </a:solidFill>
                <a:latin typeface="Montserrat"/>
                <a:ea typeface="Montserrat"/>
                <a:cs typeface="Montserrat"/>
                <a:sym typeface="Montserrat"/>
              </a:rPr>
            </a:br>
            <a:br>
              <a:rPr lang="en" sz="1900">
                <a:solidFill>
                  <a:srgbClr val="FFFFFF"/>
                </a:solidFill>
                <a:latin typeface="Montserrat"/>
                <a:ea typeface="Montserrat"/>
                <a:cs typeface="Montserrat"/>
                <a:sym typeface="Montserrat"/>
              </a:rPr>
            </a:br>
            <a:endParaRPr sz="1900">
              <a:solidFill>
                <a:srgbClr val="FFFFFF"/>
              </a:solidFill>
              <a:latin typeface="Montserrat"/>
              <a:ea typeface="Montserrat"/>
              <a:cs typeface="Montserrat"/>
              <a:sym typeface="Montserrat"/>
            </a:endParaRPr>
          </a:p>
          <a:p>
            <a:pPr indent="457200" lvl="0" marL="0" rtl="0">
              <a:spcBef>
                <a:spcPts val="1600"/>
              </a:spcBef>
              <a:spcAft>
                <a:spcPts val="0"/>
              </a:spcAft>
              <a:buNone/>
            </a:pPr>
            <a:r>
              <a:t/>
            </a:r>
            <a:endParaRPr sz="1900">
              <a:solidFill>
                <a:srgbClr val="FFFFFF"/>
              </a:solidFill>
              <a:latin typeface="Montserrat"/>
              <a:ea typeface="Montserrat"/>
              <a:cs typeface="Montserrat"/>
              <a:sym typeface="Montserrat"/>
            </a:endParaRPr>
          </a:p>
          <a:p>
            <a:pPr indent="457200" lvl="0" marL="0" rtl="0">
              <a:spcBef>
                <a:spcPts val="1600"/>
              </a:spcBef>
              <a:spcAft>
                <a:spcPts val="1600"/>
              </a:spcAft>
              <a:buNone/>
            </a:pPr>
            <a:br>
              <a:rPr lang="en" sz="1900">
                <a:solidFill>
                  <a:srgbClr val="FFFFFF"/>
                </a:solidFill>
                <a:latin typeface="Montserrat"/>
                <a:ea typeface="Montserrat"/>
                <a:cs typeface="Montserrat"/>
                <a:sym typeface="Montserrat"/>
              </a:rPr>
            </a:br>
            <a:br>
              <a:rPr lang="en" sz="1900">
                <a:solidFill>
                  <a:srgbClr val="FFFFFF"/>
                </a:solidFill>
                <a:latin typeface="Montserrat"/>
                <a:ea typeface="Montserrat"/>
                <a:cs typeface="Montserrat"/>
                <a:sym typeface="Montserrat"/>
              </a:rPr>
            </a:br>
            <a:r>
              <a:rPr lang="en" sz="1900">
                <a:solidFill>
                  <a:srgbClr val="FFFFFF"/>
                </a:solidFill>
                <a:latin typeface="Montserrat"/>
                <a:ea typeface="Montserrat"/>
                <a:cs typeface="Montserrat"/>
                <a:sym typeface="Montserrat"/>
              </a:rPr>
              <a:t>                                                                       </a:t>
            </a:r>
            <a:endParaRPr sz="19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457200" lvl="0" marL="914400" rtl="0">
              <a:spcBef>
                <a:spcPts val="0"/>
              </a:spcBef>
              <a:spcAft>
                <a:spcPts val="0"/>
              </a:spcAft>
              <a:buNone/>
            </a:pPr>
            <a:r>
              <a:rPr lang="en"/>
              <a:t>Where does Data Science start?</a:t>
            </a:r>
            <a:endParaRPr/>
          </a:p>
        </p:txBody>
      </p:sp>
      <p:sp>
        <p:nvSpPr>
          <p:cNvPr id="170" name="Shape 170"/>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Collection of data is NOT strictly a part of data science. Data collection, web scraping and storing data in databases comes under </a:t>
            </a:r>
            <a:r>
              <a:rPr b="1" lang="en" sz="1900">
                <a:solidFill>
                  <a:srgbClr val="FFFFFF"/>
                </a:solidFill>
                <a:latin typeface="Montserrat"/>
                <a:ea typeface="Montserrat"/>
                <a:cs typeface="Montserrat"/>
                <a:sym typeface="Montserrat"/>
              </a:rPr>
              <a:t>data engineering.</a:t>
            </a:r>
            <a:endParaRPr b="1"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 Once we have a file (Excel, CSV, log file etc) or database that is when we are truly in the realm of data science. </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Now, our tasks may include data cleaning, data visualization, data exploration, feature engineering, model evaluation and variants of prediction and analysis for insights or as part of a larger product.</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Web-development, server-side computing and the infrastructure that may support data science work is NOT strictly a part of data science</a:t>
            </a:r>
            <a:endParaRPr sz="19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457200" lvl="0" marL="914400" rtl="0">
              <a:spcBef>
                <a:spcPts val="0"/>
              </a:spcBef>
              <a:spcAft>
                <a:spcPts val="0"/>
              </a:spcAft>
              <a:buNone/>
            </a:pPr>
            <a:r>
              <a:rPr lang="en"/>
              <a:t>So, what are we going to do?</a:t>
            </a:r>
            <a:endParaRPr/>
          </a:p>
        </p:txBody>
      </p:sp>
      <p:sp>
        <p:nvSpPr>
          <p:cNvPr id="176" name="Shape 176"/>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In this course, we are going to learn about where and how Python helps in data science and machine learning.</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We will also be learning the inner workings of two commonly used supervised learning techniques for both numerical prediction and classification. </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We will engage with statistical theory as well as grapple with Python for computation. </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We will go through exciting, real-world data sets to practice. The course will also define challenges designed to test understanding and implementation of all the learned concepts in a real-world context. </a:t>
            </a:r>
            <a:endParaRPr sz="19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21300" y="225225"/>
            <a:ext cx="7420800" cy="735000"/>
          </a:xfrm>
          <a:prstGeom prst="rect">
            <a:avLst/>
          </a:prstGeom>
        </p:spPr>
        <p:txBody>
          <a:bodyPr anchorCtr="0" anchor="t" bIns="91425" lIns="91425" spcFirstLastPara="1" rIns="91425" wrap="square" tIns="91425">
            <a:noAutofit/>
          </a:bodyPr>
          <a:lstStyle/>
          <a:p>
            <a:pPr indent="457200" lvl="0" marL="914400" rtl="0">
              <a:spcBef>
                <a:spcPts val="0"/>
              </a:spcBef>
              <a:spcAft>
                <a:spcPts val="0"/>
              </a:spcAft>
              <a:buNone/>
            </a:pPr>
            <a:r>
              <a:rPr lang="en"/>
              <a:t>Other courses in the series</a:t>
            </a:r>
            <a:endParaRPr/>
          </a:p>
        </p:txBody>
      </p:sp>
      <p:sp>
        <p:nvSpPr>
          <p:cNvPr id="182" name="Shape 182"/>
          <p:cNvSpPr txBox="1"/>
          <p:nvPr>
            <p:ph idx="1" type="body"/>
          </p:nvPr>
        </p:nvSpPr>
        <p:spPr>
          <a:xfrm>
            <a:off x="1095375" y="747850"/>
            <a:ext cx="7737300" cy="4317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Intermediate Data Science: Old and Recent Supervised Methods</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Dealing with Text Data: Natural Language Processing</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Advanced Data Science: Unsupervised and Deep Learning</a:t>
            </a:r>
            <a:endParaRPr sz="1900">
              <a:solidFill>
                <a:srgbClr val="FFFFFF"/>
              </a:solidFill>
              <a:latin typeface="Montserrat"/>
              <a:ea typeface="Montserrat"/>
              <a:cs typeface="Montserrat"/>
              <a:sym typeface="Montserrat"/>
            </a:endParaRPr>
          </a:p>
          <a:p>
            <a:pPr indent="-349250" lvl="0" marL="457200" rtl="0">
              <a:spcBef>
                <a:spcPts val="0"/>
              </a:spcBef>
              <a:spcAft>
                <a:spcPts val="0"/>
              </a:spcAft>
              <a:buClr>
                <a:srgbClr val="FFFFFF"/>
              </a:buClr>
              <a:buSzPts val="1900"/>
              <a:buFont typeface="Montserrat"/>
              <a:buChar char="-"/>
            </a:pPr>
            <a:r>
              <a:rPr lang="en" sz="1900">
                <a:solidFill>
                  <a:srgbClr val="FFFFFF"/>
                </a:solidFill>
                <a:latin typeface="Montserrat"/>
                <a:ea typeface="Montserrat"/>
                <a:cs typeface="Montserrat"/>
                <a:sym typeface="Montserrat"/>
              </a:rPr>
              <a:t>Practical Deep Learning Course </a:t>
            </a:r>
            <a:endParaRPr sz="19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