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nSpc>
                <a:spcPct val="90000"/>
              </a:lnSpc>
              <a:spcBef>
                <a:spcPts val="1000"/>
              </a:spcBef>
              <a:spcAft>
                <a:spcPts val="0"/>
              </a:spcAft>
              <a:buClr>
                <a:schemeClr val="dk1"/>
              </a:buClr>
              <a:buSzPts val="1100"/>
              <a:buFont typeface="Arial"/>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To find the prob. (P(X=x))  = </a:t>
            </a:r>
            <a:r>
              <a:rPr baseline="30000" lang="en-US">
                <a:solidFill>
                  <a:schemeClr val="dk1"/>
                </a:solidFill>
                <a:latin typeface="Calibri"/>
                <a:ea typeface="Calibri"/>
                <a:cs typeface="Calibri"/>
                <a:sym typeface="Calibri"/>
              </a:rPr>
              <a:t>k</a:t>
            </a:r>
            <a:r>
              <a:rPr lang="en-US">
                <a:solidFill>
                  <a:schemeClr val="dk1"/>
                </a:solidFill>
                <a:latin typeface="Calibri"/>
                <a:ea typeface="Calibri"/>
                <a:cs typeface="Calibri"/>
                <a:sym typeface="Calibri"/>
              </a:rPr>
              <a:t>C</a:t>
            </a:r>
            <a:r>
              <a:rPr baseline="-25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 P(x)</a:t>
            </a:r>
            <a:r>
              <a:rPr baseline="30000" lang="en-US">
                <a:solidFill>
                  <a:schemeClr val="dk1"/>
                </a:solidFill>
                <a:latin typeface="Calibri"/>
                <a:ea typeface="Calibri"/>
                <a:cs typeface="Calibri"/>
                <a:sym typeface="Calibri"/>
              </a:rPr>
              <a:t>x </a:t>
            </a:r>
            <a:r>
              <a:rPr lang="en-US">
                <a:solidFill>
                  <a:schemeClr val="dk1"/>
                </a:solidFill>
                <a:latin typeface="Calibri"/>
                <a:ea typeface="Calibri"/>
                <a:cs typeface="Calibri"/>
                <a:sym typeface="Calibri"/>
              </a:rPr>
              <a:t>(1-p)</a:t>
            </a:r>
            <a:r>
              <a:rPr baseline="30000" lang="en-US">
                <a:solidFill>
                  <a:schemeClr val="dk1"/>
                </a:solidFill>
                <a:latin typeface="Calibri"/>
                <a:ea typeface="Calibri"/>
                <a:cs typeface="Calibri"/>
                <a:sym typeface="Calibri"/>
              </a:rPr>
              <a:t>K-x</a:t>
            </a:r>
            <a:endParaRPr baseline="30000">
              <a:solidFill>
                <a:schemeClr val="dk1"/>
              </a:solidFill>
              <a:latin typeface="Calibri"/>
              <a:ea typeface="Calibri"/>
              <a:cs typeface="Calibri"/>
              <a:sym typeface="Calibri"/>
            </a:endParaRPr>
          </a:p>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5choose1 ways *  ((⅔) * (⅓)*(⅓)*(⅓)*(⅓)</a:t>
            </a:r>
            <a:endParaRPr>
              <a:solidFill>
                <a:schemeClr val="dk1"/>
              </a:solidFill>
              <a:latin typeface="Calibri"/>
              <a:ea typeface="Calibri"/>
              <a:cs typeface="Calibri"/>
              <a:sym typeface="Calibri"/>
            </a:endParaRPr>
          </a:p>
          <a:p>
            <a:pPr indent="0" lvl="0" marL="0" rtl="0">
              <a:lnSpc>
                <a:spcPct val="90000"/>
              </a:lnSpc>
              <a:spcBef>
                <a:spcPts val="1000"/>
              </a:spcBef>
              <a:spcAft>
                <a:spcPts val="0"/>
              </a:spcAft>
              <a:buNone/>
            </a:pPr>
            <a:r>
              <a:rPr lang="en-US">
                <a:solidFill>
                  <a:schemeClr val="dk1"/>
                </a:solidFill>
                <a:latin typeface="Calibri"/>
                <a:ea typeface="Calibri"/>
                <a:cs typeface="Calibri"/>
                <a:sym typeface="Calibri"/>
              </a:rPr>
              <a:t>(5!/(1!4!)      * ((⅔)^1 * (⅓)^4 = 0.04</a:t>
            </a:r>
            <a:endParaRPr baseline="30000">
              <a:solidFill>
                <a:schemeClr val="dk1"/>
              </a:solidFill>
              <a:latin typeface="Calibri"/>
              <a:ea typeface="Calibri"/>
              <a:cs typeface="Calibri"/>
              <a:sym typeface="Calibri"/>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100">
                <a:solidFill>
                  <a:schemeClr val="dk1"/>
                </a:solidFill>
                <a:highlight>
                  <a:srgbClr val="FFFFFF"/>
                </a:highlight>
                <a:latin typeface="Verdana"/>
                <a:ea typeface="Verdana"/>
                <a:cs typeface="Verdana"/>
                <a:sym typeface="Verdana"/>
              </a:rPr>
              <a:t>If repeated samples were taken and the 95% confidence interval computed for each sample, 95% of the intervals would contain the population mean. Naturally, 5% of the intervals would not contain the population mean.</a:t>
            </a:r>
            <a:endParaRPr/>
          </a:p>
        </p:txBody>
      </p:sp>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8" name="Shape 15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9" name="Shape 159"/>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 (Discrete)</a:t>
            </a:r>
            <a:endParaRPr sz="1800">
              <a:solidFill>
                <a:schemeClr val="dk1"/>
              </a:solidFill>
              <a:latin typeface="Calibri"/>
              <a:ea typeface="Calibri"/>
              <a:cs typeface="Calibri"/>
              <a:sym typeface="Calibri"/>
            </a:endParaRPr>
          </a:p>
        </p:txBody>
      </p:sp>
      <p:sp>
        <p:nvSpPr>
          <p:cNvPr id="167" name="Shape 16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Used to describe situation where there are: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n </a:t>
            </a:r>
            <a:r>
              <a:rPr lang="en-US" sz="2800">
                <a:solidFill>
                  <a:srgbClr val="FEE599"/>
                </a:solidFill>
                <a:latin typeface="Calibri"/>
                <a:ea typeface="Calibri"/>
                <a:cs typeface="Calibri"/>
                <a:sym typeface="Calibri"/>
              </a:rPr>
              <a:t>identical trials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2 possible outcomes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   Prob. of success is same for each trial</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rtl="0">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Mean = ∑np (where n is # of trial, and p is prob. of each trial)</a:t>
            </a:r>
            <a:endParaRPr sz="2800">
              <a:solidFill>
                <a:srgbClr val="FFD966"/>
              </a:solidFill>
              <a:latin typeface="Calibri"/>
              <a:ea typeface="Calibri"/>
              <a:cs typeface="Calibri"/>
              <a:sym typeface="Calibri"/>
            </a:endParaRPr>
          </a:p>
          <a:p>
            <a:pPr indent="0" lvl="0" marL="0" rtl="0">
              <a:lnSpc>
                <a:spcPct val="90000"/>
              </a:lnSpc>
              <a:spcBef>
                <a:spcPts val="1000"/>
              </a:spcBef>
              <a:spcAft>
                <a:spcPts val="0"/>
              </a:spcAft>
              <a:buClr>
                <a:schemeClr val="dk1"/>
              </a:buClr>
              <a:buSzPts val="1100"/>
              <a:buFont typeface="Arial"/>
              <a:buNone/>
            </a:pPr>
            <a:r>
              <a:rPr lang="en-US" sz="2800">
                <a:solidFill>
                  <a:srgbClr val="FFD966"/>
                </a:solidFill>
                <a:latin typeface="Calibri"/>
                <a:ea typeface="Calibri"/>
                <a:cs typeface="Calibri"/>
                <a:sym typeface="Calibri"/>
              </a:rPr>
              <a:t>Standard deviation = ∑sqrt(np(1-p))</a:t>
            </a:r>
            <a:endParaRPr sz="2800">
              <a:solidFill>
                <a:srgbClr val="FFD96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3" name="Shape 173"/>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Binomial Distribution</a:t>
            </a:r>
            <a:endParaRPr sz="1800">
              <a:solidFill>
                <a:schemeClr val="dk1"/>
              </a:solidFill>
              <a:latin typeface="Calibri"/>
              <a:ea typeface="Calibri"/>
              <a:cs typeface="Calibri"/>
              <a:sym typeface="Calibri"/>
            </a:endParaRPr>
          </a:p>
        </p:txBody>
      </p:sp>
      <p:sp>
        <p:nvSpPr>
          <p:cNvPr id="174" name="Shape 17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1000"/>
              </a:spcBef>
              <a:spcAft>
                <a:spcPts val="0"/>
              </a:spcAft>
              <a:buNone/>
            </a:pPr>
            <a:r>
              <a:rPr lang="en-US" sz="2800">
                <a:solidFill>
                  <a:srgbClr val="FFD966"/>
                </a:solidFill>
                <a:latin typeface="Calibri"/>
                <a:ea typeface="Calibri"/>
                <a:cs typeface="Calibri"/>
                <a:sym typeface="Calibri"/>
              </a:rPr>
              <a:t>We Pick 5 balls (X=5), what is the probability of picking 1 Black and 4 red ?  There are ⅔ black balls and ⅓ red balls.</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 </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Poisson Distribution</a:t>
            </a:r>
            <a:endParaRPr sz="1800">
              <a:solidFill>
                <a:schemeClr val="dk1"/>
              </a:solidFill>
              <a:latin typeface="Calibri"/>
              <a:ea typeface="Calibri"/>
              <a:cs typeface="Calibri"/>
              <a:sym typeface="Calibri"/>
            </a:endParaRPr>
          </a:p>
        </p:txBody>
      </p:sp>
      <p:sp>
        <p:nvSpPr>
          <p:cNvPr id="181" name="Shape 181"/>
          <p:cNvSpPr txBox="1"/>
          <p:nvPr/>
        </p:nvSpPr>
        <p:spPr>
          <a:xfrm>
            <a:off x="2177150" y="9879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1000"/>
              </a:spcBef>
              <a:spcAft>
                <a:spcPts val="0"/>
              </a:spcAft>
              <a:buNone/>
            </a:pPr>
            <a:r>
              <a:rPr lang="en-US" sz="2800">
                <a:solidFill>
                  <a:srgbClr val="FFD966"/>
                </a:solidFill>
                <a:latin typeface="Calibri"/>
                <a:ea typeface="Calibri"/>
                <a:cs typeface="Calibri"/>
                <a:sym typeface="Calibri"/>
              </a:rPr>
              <a:t>What if we have a situation where events randomly occur across time or intervals. What we ask here is, “What is the probability of observing X=x events in a given interval”.</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P(X=x) =  (e</a:t>
            </a:r>
            <a:r>
              <a:rPr baseline="30000" lang="en-US" sz="2800">
                <a:solidFill>
                  <a:srgbClr val="FFD966"/>
                </a:solidFill>
                <a:latin typeface="Calibri"/>
                <a:ea typeface="Calibri"/>
                <a:cs typeface="Calibri"/>
                <a:sym typeface="Calibri"/>
              </a:rPr>
              <a:t>-ƛ</a:t>
            </a:r>
            <a:r>
              <a:rPr lang="en-US" sz="2800">
                <a:solidFill>
                  <a:srgbClr val="FFD966"/>
                </a:solidFill>
                <a:latin typeface="Calibri"/>
                <a:ea typeface="Calibri"/>
                <a:cs typeface="Calibri"/>
                <a:sym typeface="Calibri"/>
              </a:rPr>
              <a:t> * ƛx) / x! [ e = 2.79]</a:t>
            </a:r>
            <a:endParaRPr sz="2800">
              <a:solidFill>
                <a:srgbClr val="FFD966"/>
              </a:solidFill>
              <a:latin typeface="Calibri"/>
              <a:ea typeface="Calibri"/>
              <a:cs typeface="Calibri"/>
              <a:sym typeface="Calibri"/>
            </a:endParaRPr>
          </a:p>
          <a:p>
            <a:pPr indent="0" lvl="0" marL="0" rtl="0">
              <a:lnSpc>
                <a:spcPct val="90000"/>
              </a:lnSpc>
              <a:spcBef>
                <a:spcPts val="1000"/>
              </a:spcBef>
              <a:spcAft>
                <a:spcPts val="0"/>
              </a:spcAft>
              <a:buNone/>
            </a:pPr>
            <a:r>
              <a:rPr lang="en-US" sz="2800">
                <a:solidFill>
                  <a:srgbClr val="FFD966"/>
                </a:solidFill>
                <a:latin typeface="Calibri"/>
                <a:ea typeface="Calibri"/>
                <a:cs typeface="Calibri"/>
                <a:sym typeface="Calibri"/>
              </a:rPr>
              <a:t>Mean = ƛ</a:t>
            </a:r>
            <a:endParaRPr sz="2800">
              <a:solidFill>
                <a:srgbClr val="FFD966"/>
              </a:solidFill>
              <a:latin typeface="Calibri"/>
              <a:ea typeface="Calibri"/>
              <a:cs typeface="Calibri"/>
              <a:sym typeface="Calibri"/>
            </a:endParaRPr>
          </a:p>
          <a:p>
            <a:pPr indent="0" lvl="0" marL="0" rtl="0">
              <a:lnSpc>
                <a:spcPct val="90000"/>
              </a:lnSpc>
              <a:spcBef>
                <a:spcPts val="1000"/>
              </a:spcBef>
              <a:spcAft>
                <a:spcPts val="0"/>
              </a:spcAft>
              <a:buNone/>
            </a:pPr>
            <a:r>
              <a:rPr lang="en-US" sz="2800">
                <a:solidFill>
                  <a:srgbClr val="FFD966"/>
                </a:solidFill>
                <a:latin typeface="Calibri"/>
                <a:ea typeface="Calibri"/>
                <a:cs typeface="Calibri"/>
                <a:sym typeface="Calibri"/>
              </a:rPr>
              <a:t>Standard Deviation = ƛ</a:t>
            </a:r>
            <a:endParaRPr baseline="30000" sz="2800">
              <a:solidFill>
                <a:srgbClr val="FFD966"/>
              </a:solidFill>
              <a:latin typeface="Calibri"/>
              <a:ea typeface="Calibri"/>
              <a:cs typeface="Calibri"/>
              <a:sym typeface="Calibri"/>
            </a:endParaRPr>
          </a:p>
          <a:p>
            <a:pPr indent="0" lvl="0" marL="0" rtl="0">
              <a:lnSpc>
                <a:spcPct val="90000"/>
              </a:lnSpc>
              <a:spcBef>
                <a:spcPts val="1000"/>
              </a:spcBef>
              <a:spcAft>
                <a:spcPts val="0"/>
              </a:spcAft>
              <a:buNone/>
            </a:pPr>
            <a:r>
              <a:rPr lang="en-US" sz="2800">
                <a:solidFill>
                  <a:srgbClr val="FFD966"/>
                </a:solidFill>
                <a:latin typeface="Calibri"/>
                <a:ea typeface="Calibri"/>
                <a:cs typeface="Calibri"/>
                <a:sym typeface="Calibri"/>
              </a:rPr>
              <a:t>Lambda is the mean number of events per interval. </a:t>
            </a:r>
            <a:endParaRPr sz="2800">
              <a:solidFill>
                <a:srgbClr val="FFD966"/>
              </a:solidFill>
              <a:latin typeface="Calibri"/>
              <a:ea typeface="Calibri"/>
              <a:cs typeface="Calibri"/>
              <a:sym typeface="Calibri"/>
            </a:endParaRPr>
          </a:p>
          <a:p>
            <a:pPr indent="0" lvl="0" marL="0" rtl="0">
              <a:lnSpc>
                <a:spcPct val="90000"/>
              </a:lnSpc>
              <a:spcBef>
                <a:spcPts val="1000"/>
              </a:spcBef>
              <a:spcAft>
                <a:spcPts val="0"/>
              </a:spcAft>
              <a:buNone/>
            </a:pP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4 birth per interval (given mean is 1.8)?</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2 or more births per interval?</a:t>
            </a:r>
            <a:br>
              <a:rPr lang="en-US" sz="2800">
                <a:solidFill>
                  <a:srgbClr val="FFD966"/>
                </a:solidFill>
                <a:latin typeface="Calibri"/>
                <a:ea typeface="Calibri"/>
                <a:cs typeface="Calibri"/>
                <a:sym typeface="Calibri"/>
              </a:rPr>
            </a:br>
            <a:r>
              <a:rPr lang="en-US" sz="2800">
                <a:solidFill>
                  <a:srgbClr val="FFD966"/>
                </a:solidFill>
                <a:latin typeface="Calibri"/>
                <a:ea typeface="Calibri"/>
                <a:cs typeface="Calibri"/>
                <a:sym typeface="Calibri"/>
              </a:rPr>
              <a:t>What is the prob. of observing 5 births in 2 hours?</a:t>
            </a: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br>
              <a:rPr lang="en-US" sz="2800">
                <a:solidFill>
                  <a:srgbClr val="FFD966"/>
                </a:solidFill>
                <a:latin typeface="Calibri"/>
                <a:ea typeface="Calibri"/>
                <a:cs typeface="Calibri"/>
                <a:sym typeface="Calibri"/>
              </a:rPr>
            </a:br>
            <a:endParaRPr sz="2800">
              <a:solidFill>
                <a:srgbClr val="FFD9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7" name="Shape 18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188" name="Shape 18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189" name="Shape 189"/>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190" name="Shape 190"/>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191" name="Shape 191"/>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192" name="Shape 192"/>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8" name="Shape 19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99" name="Shape 19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200" name="Shape 200"/>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6" name="Shape 20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07" name="Shape 20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3" name="Shape 213"/>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14" name="Shape 214"/>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 their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0" name="Shape 220"/>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21" name="Shape 221"/>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X</a:t>
            </a:r>
            <a:r>
              <a:rPr baseline="-25000" i="1"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from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22" name="Shape 222"/>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8" name="Shape 22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29" name="Shape 229"/>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230" name="Shape 230"/>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Stats for DS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6" name="Shape 23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37" name="Shape 237"/>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3" name="Shape 243"/>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244" name="Shape 244"/>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0" name="Shape 250"/>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51" name="Shape 251"/>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7" name="Shape 25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58" name="Shape 25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259" name="Shape 259"/>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Shape 2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5" name="Shape 26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266" name="Shape 266"/>
          <p:cNvSpPr txBox="1"/>
          <p:nvPr/>
        </p:nvSpPr>
        <p:spPr>
          <a:xfrm>
            <a:off x="2128500" y="102837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we say that if repeated samples were taken and the 95% confidence interval computed for each sample, 95% of the intervals would contain the population mean. Naturally, 5% of the intervals would not contain the population mean.</a:t>
            </a:r>
            <a:br>
              <a:rPr lang="en-US" sz="2400">
                <a:solidFill>
                  <a:srgbClr val="FEE599"/>
                </a:solidFill>
              </a:rPr>
            </a:br>
            <a:endParaRPr sz="2400">
              <a:solidFill>
                <a:srgbClr val="FEE5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Shape 27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2" name="Shape 272"/>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273" name="Shape 273"/>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274" name="Shape 274"/>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0" name="Shape 28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1" name="Shape 281"/>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A group of 30 foot surgery patients had a mean weight of 240 pounds. The  standard deviation for foot patients is  25 pounds. Find a confidence interval for a sample for the true mean weight of all foot surgery patients. Find a 95% CI.</a:t>
            </a:r>
            <a:endParaRPr sz="2400">
              <a:solidFill>
                <a:srgbClr val="FEE599"/>
              </a:solidFill>
            </a:endParaRPr>
          </a:p>
          <a:p>
            <a:pPr indent="0" lvl="0" marL="0" rtl="0">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30-1 = 29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2.045</a:t>
            </a:r>
            <a:br>
              <a:rPr lang="en-US" sz="2400">
                <a:solidFill>
                  <a:srgbClr val="FEE599"/>
                </a:solidFill>
              </a:rPr>
            </a:br>
            <a:r>
              <a:rPr lang="en-US" sz="2400">
                <a:solidFill>
                  <a:srgbClr val="FEE599"/>
                </a:solidFill>
              </a:rPr>
              <a:t>Step 4: Calculate sample standard error  = 25/sq.root(30) = 4.5</a:t>
            </a:r>
            <a:br>
              <a:rPr lang="en-US" sz="2400">
                <a:solidFill>
                  <a:srgbClr val="FEE599"/>
                </a:solidFill>
              </a:rPr>
            </a:b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7" name="Shape 28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288" name="Shape 288"/>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a:t>
            </a:r>
            <a:r>
              <a:rPr lang="en-US" sz="2400" u="sng">
                <a:solidFill>
                  <a:srgbClr val="FEE599"/>
                </a:solidFill>
              </a:rPr>
              <a:t>+</a:t>
            </a:r>
            <a:r>
              <a:rPr lang="en-US" sz="2400">
                <a:solidFill>
                  <a:srgbClr val="FEE599"/>
                </a:solidFill>
              </a:rPr>
              <a:t> 2.045(4.5) </a:t>
            </a:r>
            <a:br>
              <a:rPr lang="en-US" sz="2400">
                <a:solidFill>
                  <a:srgbClr val="FEE599"/>
                </a:solidFill>
              </a:rPr>
            </a:b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The lowerbound is  230.8 and the upper is 248.2. Now we can say that if repated samples and confidence intervals were taken, 95% of the intervals would contain a mean between these two numbers.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+ 2.75(4.5)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Shape 29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4" name="Shape 294"/>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95" name="Shape 295"/>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1" name="Shape 301"/>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02" name="Shape 302"/>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control</a:t>
            </a:r>
            <a:r>
              <a:rPr lang="en-US" sz="2400">
                <a:solidFill>
                  <a:srgbClr val="FEE599"/>
                </a:solidFill>
              </a:rPr>
              <a:t> = B</a:t>
            </a:r>
            <a:r>
              <a:rPr baseline="-25000" lang="en-US" sz="2400">
                <a:solidFill>
                  <a:srgbClr val="FEE599"/>
                </a:solidFill>
              </a:rPr>
              <a:t>intervention</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control</a:t>
            </a:r>
            <a:r>
              <a:rPr lang="en-US" sz="2400">
                <a:solidFill>
                  <a:srgbClr val="FEE599"/>
                </a:solidFill>
              </a:rPr>
              <a:t> </a:t>
            </a:r>
            <a:r>
              <a:rPr lang="en-US" sz="2400">
                <a:solidFill>
                  <a:srgbClr val="FEE599"/>
                </a:solidFill>
              </a:rPr>
              <a:t>≄</a:t>
            </a:r>
            <a:r>
              <a:rPr lang="en-US" sz="2400">
                <a:solidFill>
                  <a:srgbClr val="FEE599"/>
                </a:solidFill>
              </a:rPr>
              <a:t>B</a:t>
            </a:r>
            <a:r>
              <a:rPr baseline="-25000" lang="en-US" sz="2400">
                <a:solidFill>
                  <a:srgbClr val="FEE599"/>
                </a:solidFill>
              </a:rPr>
              <a:t>intervention</a:t>
            </a:r>
            <a:endParaRPr baseline="-25000" sz="2400">
              <a:solidFill>
                <a:srgbClr val="FEE5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Where does statistics fit into DS?</a:t>
            </a:r>
            <a:endParaRPr sz="1800">
              <a:solidFill>
                <a:schemeClr val="dk1"/>
              </a:solidFill>
              <a:latin typeface="Calibri"/>
              <a:ea typeface="Calibri"/>
              <a:cs typeface="Calibri"/>
              <a:sym typeface="Calibri"/>
            </a:endParaRPr>
          </a:p>
        </p:txBody>
      </p:sp>
      <p:sp>
        <p:nvSpPr>
          <p:cNvPr id="100" name="Shape 10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During our journey through Data Science, statistical concepts will be frequently making appearances.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Important/frequent concepts: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Probability Distributions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Descriptive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Inferential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Bayesian Statistics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Today we are going to speak about probability distributions.</a:t>
            </a:r>
            <a:endParaRPr sz="2800">
              <a:solidFill>
                <a:srgbClr val="FEE59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8" name="Shape 308"/>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09" name="Shape 309"/>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310" name="Shape 310"/>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311" name="Shape 311"/>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7" name="Shape 31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318" name="Shape 318"/>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Shape 3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4" name="Shape 324"/>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325" name="Shape 325"/>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1" name="Shape 331"/>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32" name="Shape 332"/>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8" name="Shape 338"/>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339" name="Shape 339"/>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 Delta = 0</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 DELTA &gt; 0</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Critical t : 1.699</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Shape 34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5" name="Shape 345"/>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46" name="Shape 346"/>
          <p:cNvSpPr txBox="1"/>
          <p:nvPr/>
        </p:nvSpPr>
        <p:spPr>
          <a:xfrm>
            <a:off x="2232300" y="825150"/>
            <a:ext cx="9797100" cy="5835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  = sqrt(SE</a:t>
            </a:r>
            <a:r>
              <a:rPr baseline="-25000" lang="en-US" sz="2400">
                <a:solidFill>
                  <a:srgbClr val="FEE599"/>
                </a:solidFill>
              </a:rPr>
              <a:t>no-diet</a:t>
            </a:r>
            <a:r>
              <a:rPr baseline="30000" lang="en-US" sz="2400">
                <a:solidFill>
                  <a:srgbClr val="FEE599"/>
                </a:solidFill>
              </a:rPr>
              <a:t>2</a:t>
            </a:r>
            <a:r>
              <a:rPr lang="en-US" sz="2400">
                <a:solidFill>
                  <a:srgbClr val="FEE599"/>
                </a:solidFill>
              </a:rPr>
              <a:t> + SE</a:t>
            </a:r>
            <a:r>
              <a:rPr baseline="-25000" lang="en-US" sz="2400">
                <a:solidFill>
                  <a:srgbClr val="FEE599"/>
                </a:solidFill>
              </a:rPr>
              <a:t>diet</a:t>
            </a:r>
            <a:r>
              <a:rPr baseline="30000" lang="en-US" sz="2400">
                <a:solidFill>
                  <a:srgbClr val="FEE599"/>
                </a:solidFill>
              </a:rPr>
              <a:t>2</a:t>
            </a:r>
            <a:r>
              <a:rPr lang="en-US" sz="2400">
                <a:solidFill>
                  <a:srgbClr val="FEE599"/>
                </a:solidFill>
              </a:rPr>
              <a:t>)</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B</a:t>
            </a:r>
            <a:r>
              <a:rPr baseline="-25000" lang="en-US" sz="2400">
                <a:solidFill>
                  <a:srgbClr val="FEE599"/>
                </a:solidFill>
              </a:rPr>
              <a:t>1      			</a:t>
            </a:r>
            <a:r>
              <a:rPr lang="en-US" sz="2400">
                <a:solidFill>
                  <a:srgbClr val="FEE599"/>
                </a:solidFill>
              </a:rPr>
              <a:t>0.04 (p-value)  = we will reject null.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B</a:t>
            </a:r>
            <a:r>
              <a:rPr baseline="-25000" lang="en-US" sz="2400">
                <a:solidFill>
                  <a:srgbClr val="FEE599"/>
                </a:solidFill>
              </a:rPr>
              <a:t>2</a:t>
            </a:r>
            <a:r>
              <a:rPr lang="en-US" sz="2400">
                <a:solidFill>
                  <a:srgbClr val="FEE599"/>
                </a:solidFill>
              </a:rPr>
              <a:t>                  0.(p-value) = we cannot reject the null</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B</a:t>
            </a:r>
            <a:r>
              <a:rPr baseline="-25000" lang="en-US" sz="2400">
                <a:solidFill>
                  <a:srgbClr val="FEE599"/>
                </a:solidFill>
              </a:rPr>
              <a:t>3</a:t>
            </a:r>
            <a:r>
              <a:rPr lang="en-US" sz="2400">
                <a:solidFill>
                  <a:srgbClr val="FEE599"/>
                </a:solidFill>
              </a:rPr>
              <a:t>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t/>
            </a:r>
            <a:endParaRPr sz="2400">
              <a:solidFill>
                <a:srgbClr val="FEE599"/>
              </a:solidFill>
            </a:endParaRPr>
          </a:p>
          <a:p>
            <a:pPr indent="457200" lvl="0" marL="3657600" rtl="0">
              <a:lnSpc>
                <a:spcPct val="115000"/>
              </a:lnSpc>
              <a:spcBef>
                <a:spcPts val="1600"/>
              </a:spcBef>
              <a:spcAft>
                <a:spcPts val="0"/>
              </a:spcAft>
              <a:buClr>
                <a:schemeClr val="dk1"/>
              </a:buClr>
              <a:buSzPts val="1100"/>
              <a:buFont typeface="Arial"/>
              <a:buNone/>
            </a:pPr>
            <a:r>
              <a:t/>
            </a:r>
            <a:endParaRPr baseline="-25000" sz="2400">
              <a:solidFill>
                <a:srgbClr val="FEE599"/>
              </a:solidFill>
            </a:endParaRPr>
          </a:p>
          <a:p>
            <a:pPr indent="0" lvl="0" marL="0" rtl="0">
              <a:lnSpc>
                <a:spcPct val="115000"/>
              </a:lnSpc>
              <a:spcBef>
                <a:spcPts val="1600"/>
              </a:spcBef>
              <a:spcAft>
                <a:spcPts val="0"/>
              </a:spcAft>
              <a:buClr>
                <a:schemeClr val="dk1"/>
              </a:buClr>
              <a:buSzPts val="1100"/>
              <a:buFont typeface="Arial"/>
              <a:buNone/>
            </a:pPr>
            <a:r>
              <a:t/>
            </a:r>
            <a:endParaRPr sz="2400">
              <a:solidFill>
                <a:srgbClr val="FEE599"/>
              </a:solidFill>
            </a:endParaRPr>
          </a:p>
          <a:p>
            <a:pPr indent="0" lvl="0" marL="0" rtl="0">
              <a:lnSpc>
                <a:spcPct val="115000"/>
              </a:lnSpc>
              <a:spcBef>
                <a:spcPts val="1600"/>
              </a:spcBef>
              <a:spcAft>
                <a:spcPts val="1600"/>
              </a:spcAft>
              <a:buClr>
                <a:schemeClr val="dk1"/>
              </a:buClr>
              <a:buSzPts val="1100"/>
              <a:buFont typeface="Arial"/>
              <a:buNone/>
            </a:pPr>
            <a:r>
              <a:t/>
            </a:r>
            <a:endParaRPr sz="2400">
              <a:solidFill>
                <a:srgbClr val="FEE5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Shape 35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2" name="Shape 352"/>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353" name="Shape 353"/>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Shape 35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Probability distributions </a:t>
            </a:r>
            <a:endParaRPr sz="1800">
              <a:solidFill>
                <a:schemeClr val="dk1"/>
              </a:solidFill>
              <a:latin typeface="Calibri"/>
              <a:ea typeface="Calibri"/>
              <a:cs typeface="Calibri"/>
              <a:sym typeface="Calibri"/>
            </a:endParaRPr>
          </a:p>
        </p:txBody>
      </p:sp>
      <p:sp>
        <p:nvSpPr>
          <p:cNvPr id="107" name="Shape 10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distributions summarize for some possible outcomes, their probability of occurrence.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use a popular example, a probability distribution helps us answer the question, “If I flip a coin 10 times, what are the chances of observing heads, 8 times?”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a more concrete example, if we have a dataset of consumer spending on a e-commerce website, we ask the question, “What is probability of observing a consumer who spends $1000/month?”</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14" name="Shape 114"/>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15" name="Shape 11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Shape 121"/>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22" name="Shape 1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29" name="Shape 12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137" name="Shape 137"/>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138" name="Shape 13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139" name="Shape 139"/>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140" name="Shape 140"/>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solidFill>
                  <a:srgbClr val="FEE599"/>
                </a:solidFill>
              </a:rPr>
              <a:t>Mean</a:t>
            </a:r>
            <a:endParaRPr sz="2800">
              <a:solidFill>
                <a:srgbClr val="FEE599"/>
              </a:solidFill>
            </a:endParaRPr>
          </a:p>
        </p:txBody>
      </p:sp>
      <p:cxnSp>
        <p:nvCxnSpPr>
          <p:cNvPr id="141" name="Shape 141"/>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142" name="Shape 142"/>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143" name="Shape 143"/>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Shape 14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0" name="Shape 15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1" name="Shape 151"/>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