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statisticshowto.com/mean/" TargetMode="External"/><Relationship Id="rId4" Type="http://schemas.openxmlformats.org/officeDocument/2006/relationships/hyperlink" Target="http://www.statisticshowto.com/probability-and-statistics/standard-deviation/"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lang="en"/>
              <a:t>Hypothesis Testing</a:t>
            </a:r>
          </a:p>
          <a:p>
            <a:pPr indent="0" lvl="0" marL="0" algn="l">
              <a:spcBef>
                <a:spcPts val="0"/>
              </a:spcBef>
              <a:buNone/>
            </a:pPr>
            <a:r>
              <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Students t-distribution</a:t>
            </a:r>
          </a:p>
        </p:txBody>
      </p:sp>
      <p:sp>
        <p:nvSpPr>
          <p:cNvPr id="120" name="Shape 12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A statistician, Gosset, found that sample distributions, for samples larger than 30, were also normally distributed. This means that now we can use the normal distribution to determine the </a:t>
            </a:r>
            <a:r>
              <a:rPr lang="en"/>
              <a:t>likelihood</a:t>
            </a:r>
            <a:r>
              <a:rPr lang="en"/>
              <a:t> of an event </a:t>
            </a:r>
            <a:r>
              <a:rPr lang="en"/>
              <a:t>occurring</a:t>
            </a:r>
            <a:r>
              <a:rPr lang="en"/>
              <a:t>.</a:t>
            </a:r>
          </a:p>
          <a:p>
            <a:pPr indent="0" lvl="0" marL="0">
              <a:spcBef>
                <a:spcPts val="0"/>
              </a:spcBef>
              <a:buNone/>
            </a:pPr>
            <a:r>
              <a:rPr lang="en"/>
              <a:t>In the example we will take, we will analyze the </a:t>
            </a:r>
            <a:r>
              <a:rPr lang="en"/>
              <a:t>likelihood</a:t>
            </a:r>
            <a:r>
              <a:rPr lang="en"/>
              <a:t> of a sample mean </a:t>
            </a:r>
            <a:r>
              <a:rPr lang="en"/>
              <a:t>occurring</a:t>
            </a:r>
            <a:r>
              <a:rPr lang="en"/>
              <a:t>. Specifically, we will create an interval such that we want to be 95%  (or some other %-level) sure that our interval encompasses the true population mean.</a:t>
            </a:r>
          </a:p>
          <a:p>
            <a:pPr indent="0" lvl="0" marL="0">
              <a:spcBef>
                <a:spcPts val="0"/>
              </a:spcBef>
              <a:buNone/>
            </a:pPr>
            <a:r>
              <a:rPr lang="en"/>
              <a:t>So given a sample mean, we are evaluating its proximity to the true mean by creating an interval in which there is say, a 0.95 probability that our true population will be somewhere in this interval. </a:t>
            </a:r>
          </a:p>
        </p:txBody>
      </p:sp>
      <p:pic>
        <p:nvPicPr>
          <p:cNvPr id="121" name="Shape 121"/>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233763"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CI formula</a:t>
            </a:r>
          </a:p>
        </p:txBody>
      </p:sp>
      <p:sp>
        <p:nvSpPr>
          <p:cNvPr id="127" name="Shape 127"/>
          <p:cNvSpPr txBox="1"/>
          <p:nvPr>
            <p:ph idx="1" type="body"/>
          </p:nvPr>
        </p:nvSpPr>
        <p:spPr>
          <a:xfrm>
            <a:off x="233775"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rtl="0">
              <a:spcBef>
                <a:spcPts val="0"/>
              </a:spcBef>
              <a:buNone/>
            </a:pPr>
            <a:r>
              <a:rPr lang="en"/>
              <a:t>So we are standardizing our sample data. Then we are choosing a level of confidence we want (how sure we want to be of our results) and then we use the above formula. </a:t>
            </a:r>
          </a:p>
        </p:txBody>
      </p:sp>
      <p:pic>
        <p:nvPicPr>
          <p:cNvPr id="128" name="Shape 128"/>
          <p:cNvPicPr preferRelativeResize="0"/>
          <p:nvPr/>
        </p:nvPicPr>
        <p:blipFill>
          <a:blip r:embed="rId3">
            <a:alphaModFix/>
          </a:blip>
          <a:stretch>
            <a:fillRect/>
          </a:stretch>
        </p:blipFill>
        <p:spPr>
          <a:xfrm>
            <a:off x="1961275" y="1526975"/>
            <a:ext cx="5065575" cy="1056825"/>
          </a:xfrm>
          <a:prstGeom prst="rect">
            <a:avLst/>
          </a:prstGeom>
          <a:noFill/>
          <a:ln>
            <a:noFill/>
          </a:ln>
        </p:spPr>
      </p:pic>
      <p:pic>
        <p:nvPicPr>
          <p:cNvPr id="129" name="Shape 129"/>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628900" cy="910200"/>
          </a:xfrm>
          <a:prstGeom prst="rect">
            <a:avLst/>
          </a:prstGeom>
        </p:spPr>
        <p:txBody>
          <a:bodyPr anchorCtr="0" anchor="t" bIns="91425" lIns="91425" rIns="91425" wrap="square" tIns="91425">
            <a:noAutofit/>
          </a:bodyPr>
          <a:lstStyle/>
          <a:p>
            <a:pPr indent="0" lvl="0" marL="0">
              <a:spcBef>
                <a:spcPts val="0"/>
              </a:spcBef>
              <a:buNone/>
            </a:pPr>
            <a:r>
              <a:rPr lang="en"/>
              <a:t>Example: Creating a 95% and 99% confidence interval</a:t>
            </a:r>
          </a:p>
        </p:txBody>
      </p:sp>
      <p:sp>
        <p:nvSpPr>
          <p:cNvPr id="135" name="Shape 135"/>
          <p:cNvSpPr txBox="1"/>
          <p:nvPr>
            <p:ph idx="1" type="body"/>
          </p:nvPr>
        </p:nvSpPr>
        <p:spPr>
          <a:xfrm>
            <a:off x="311700" y="1430750"/>
            <a:ext cx="8520600" cy="3138000"/>
          </a:xfrm>
          <a:prstGeom prst="rect">
            <a:avLst/>
          </a:prstGeom>
        </p:spPr>
        <p:txBody>
          <a:bodyPr anchorCtr="0" anchor="t" bIns="91425" lIns="91425" rIns="91425" wrap="square" tIns="91425">
            <a:noAutofit/>
          </a:bodyPr>
          <a:lstStyle/>
          <a:p>
            <a:pPr indent="0" lvl="0" marL="0">
              <a:spcBef>
                <a:spcPts val="0"/>
              </a:spcBef>
              <a:buNone/>
            </a:pPr>
            <a:r>
              <a:rPr i="1" lang="en">
                <a:solidFill>
                  <a:srgbClr val="777777"/>
                </a:solidFill>
                <a:highlight>
                  <a:srgbClr val="F9F9F9"/>
                </a:highlight>
              </a:rPr>
              <a:t>A group of 10 foot surgery patients had a </a:t>
            </a:r>
            <a:r>
              <a:rPr i="1" lang="en" u="sng">
                <a:solidFill>
                  <a:srgbClr val="05A9C5"/>
                </a:solidFill>
                <a:highlight>
                  <a:srgbClr val="F9F9F9"/>
                </a:highlight>
                <a:hlinkClick r:id="rId3"/>
              </a:rPr>
              <a:t>mean </a:t>
            </a:r>
            <a:r>
              <a:rPr i="1" lang="en">
                <a:solidFill>
                  <a:srgbClr val="777777"/>
                </a:solidFill>
                <a:highlight>
                  <a:srgbClr val="F9F9F9"/>
                </a:highlight>
              </a:rPr>
              <a:t>weight of 240 pounds. The sample</a:t>
            </a:r>
            <a:r>
              <a:rPr i="1" lang="en" u="sng">
                <a:solidFill>
                  <a:srgbClr val="05A9C5"/>
                </a:solidFill>
                <a:highlight>
                  <a:srgbClr val="F9F9F9"/>
                </a:highlight>
                <a:hlinkClick r:id="rId4"/>
              </a:rPr>
              <a:t> standard deviation</a:t>
            </a:r>
            <a:r>
              <a:rPr i="1" lang="en">
                <a:solidFill>
                  <a:srgbClr val="777777"/>
                </a:solidFill>
                <a:highlight>
                  <a:srgbClr val="F9F9F9"/>
                </a:highlight>
              </a:rPr>
              <a:t> was 25 pounds. Find a confidence interval for a sample for the true mean weight of all foot surgery patients. Find a 95% CI.</a:t>
            </a:r>
          </a:p>
          <a:p>
            <a:pPr indent="0" lvl="0" marL="0">
              <a:spcBef>
                <a:spcPts val="0"/>
              </a:spcBef>
              <a:buNone/>
            </a:pPr>
            <a:r>
              <a:rPr i="1" lang="en">
                <a:solidFill>
                  <a:srgbClr val="777777"/>
                </a:solidFill>
                <a:highlight>
                  <a:srgbClr val="F9F9F9"/>
                </a:highlight>
              </a:rPr>
              <a:t>Step 1: Find Degrees of Freedom = N-1 = 10-1 = </a:t>
            </a:r>
            <a:r>
              <a:rPr b="1" i="1" lang="en">
                <a:solidFill>
                  <a:srgbClr val="777777"/>
                </a:solidFill>
                <a:highlight>
                  <a:srgbClr val="F9F9F9"/>
                </a:highlight>
              </a:rPr>
              <a:t>9</a:t>
            </a:r>
          </a:p>
          <a:p>
            <a:pPr indent="0" lvl="0" marL="0">
              <a:spcBef>
                <a:spcPts val="0"/>
              </a:spcBef>
              <a:buNone/>
            </a:pPr>
            <a:r>
              <a:rPr i="1" lang="en">
                <a:solidFill>
                  <a:srgbClr val="777777"/>
                </a:solidFill>
                <a:highlight>
                  <a:srgbClr val="F9F9F9"/>
                </a:highlight>
              </a:rPr>
              <a:t>Step 2: Choose a confidence level (0.05) and divide by 2 = </a:t>
            </a:r>
            <a:r>
              <a:rPr b="1" i="1" lang="en">
                <a:solidFill>
                  <a:srgbClr val="777777"/>
                </a:solidFill>
                <a:highlight>
                  <a:srgbClr val="F9F9F9"/>
                </a:highlight>
              </a:rPr>
              <a:t>0.025</a:t>
            </a:r>
          </a:p>
          <a:p>
            <a:pPr indent="0" lvl="0" marL="0">
              <a:spcBef>
                <a:spcPts val="0"/>
              </a:spcBef>
              <a:buNone/>
            </a:pPr>
            <a:r>
              <a:rPr i="1" lang="en">
                <a:solidFill>
                  <a:srgbClr val="777777"/>
                </a:solidFill>
                <a:highlight>
                  <a:srgbClr val="F9F9F9"/>
                </a:highlight>
              </a:rPr>
              <a:t>Step 3: Identify a critical t using Students t- table = </a:t>
            </a:r>
            <a:r>
              <a:rPr b="1" i="1" lang="en">
                <a:solidFill>
                  <a:srgbClr val="777777"/>
                </a:solidFill>
                <a:highlight>
                  <a:srgbClr val="F9F9F9"/>
                </a:highlight>
              </a:rPr>
              <a:t>2.262</a:t>
            </a:r>
          </a:p>
          <a:p>
            <a:pPr indent="-69850" lvl="0" marL="0">
              <a:spcBef>
                <a:spcPts val="0"/>
              </a:spcBef>
              <a:buClr>
                <a:schemeClr val="dk1"/>
              </a:buClr>
              <a:buSzPts val="1100"/>
              <a:buFont typeface="Arial"/>
              <a:buNone/>
            </a:pPr>
            <a:r>
              <a:rPr i="1" lang="en">
                <a:solidFill>
                  <a:srgbClr val="777777"/>
                </a:solidFill>
                <a:highlight>
                  <a:srgbClr val="F9F9F9"/>
                </a:highlight>
              </a:rPr>
              <a:t>Step 4: Calculate sample standard error  = 25/sq.root(10) = </a:t>
            </a:r>
            <a:r>
              <a:rPr b="1" i="1" lang="en">
                <a:solidFill>
                  <a:srgbClr val="777777"/>
                </a:solidFill>
                <a:highlight>
                  <a:srgbClr val="F9F9F9"/>
                </a:highlight>
              </a:rPr>
              <a:t>7.9</a:t>
            </a:r>
          </a:p>
        </p:txBody>
      </p:sp>
      <p:pic>
        <p:nvPicPr>
          <p:cNvPr id="136" name="Shape 136"/>
          <p:cNvPicPr preferRelativeResize="0"/>
          <p:nvPr/>
        </p:nvPicPr>
        <p:blipFill>
          <a:blip r:embed="rId5">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contd.</a:t>
            </a:r>
          </a:p>
        </p:txBody>
      </p:sp>
      <p:sp>
        <p:nvSpPr>
          <p:cNvPr id="142" name="Shape 142"/>
          <p:cNvSpPr txBox="1"/>
          <p:nvPr>
            <p:ph idx="1" type="body"/>
          </p:nvPr>
        </p:nvSpPr>
        <p:spPr>
          <a:xfrm>
            <a:off x="311700" y="1152475"/>
            <a:ext cx="8520600" cy="3874200"/>
          </a:xfrm>
          <a:prstGeom prst="rect">
            <a:avLst/>
          </a:prstGeom>
        </p:spPr>
        <p:txBody>
          <a:bodyPr anchorCtr="0" anchor="t" bIns="91425" lIns="91425" rIns="91425" wrap="square" tIns="91425">
            <a:noAutofit/>
          </a:bodyPr>
          <a:lstStyle/>
          <a:p>
            <a:pPr indent="0" lvl="0" marL="0">
              <a:spcBef>
                <a:spcPts val="0"/>
              </a:spcBef>
              <a:buNone/>
            </a:pPr>
            <a:r>
              <a:rPr i="1" lang="en"/>
              <a:t>Step 5:  Plug in the values to the formula</a:t>
            </a:r>
          </a:p>
          <a:p>
            <a:pPr indent="0" lvl="0" marL="0">
              <a:spcBef>
                <a:spcPts val="0"/>
              </a:spcBef>
              <a:buNone/>
            </a:pPr>
            <a:r>
              <a:rPr i="1" lang="en"/>
              <a:t>240 </a:t>
            </a:r>
            <a:r>
              <a:rPr i="1" lang="en" u="sng"/>
              <a:t>+ </a:t>
            </a:r>
            <a:r>
              <a:rPr lang="en"/>
              <a:t>2.62(7.9) </a:t>
            </a:r>
          </a:p>
          <a:p>
            <a:pPr indent="0" lvl="0" marL="0">
              <a:spcBef>
                <a:spcPts val="0"/>
              </a:spcBef>
              <a:buNone/>
            </a:pPr>
            <a:r>
              <a:rPr lang="en">
                <a:solidFill>
                  <a:srgbClr val="666666"/>
                </a:solidFill>
              </a:rPr>
              <a:t>The lowerbound is </a:t>
            </a:r>
            <a:r>
              <a:rPr lang="en">
                <a:solidFill>
                  <a:srgbClr val="666666"/>
                </a:solidFill>
                <a:highlight>
                  <a:srgbClr val="FFFFFF"/>
                </a:highlight>
              </a:rPr>
              <a:t> 222.117 and the upper is 257.8. Now we can say that there is a 0.95 probability that the sample average will be between these two numbers if we re-sampled and calculated the interval a 100 times. </a:t>
            </a:r>
          </a:p>
          <a:p>
            <a:pPr indent="0" lvl="0" marL="0">
              <a:spcBef>
                <a:spcPts val="0"/>
              </a:spcBef>
              <a:buNone/>
            </a:pPr>
            <a:r>
              <a:rPr lang="en">
                <a:solidFill>
                  <a:srgbClr val="666666"/>
                </a:solidFill>
                <a:highlight>
                  <a:srgbClr val="FFFFFF"/>
                </a:highlight>
              </a:rPr>
              <a:t>For the 99% level, </a:t>
            </a:r>
          </a:p>
          <a:p>
            <a:pPr indent="0" lvl="0" marL="0">
              <a:spcBef>
                <a:spcPts val="0"/>
              </a:spcBef>
              <a:buNone/>
            </a:pPr>
            <a:r>
              <a:rPr i="1" lang="en"/>
              <a:t>240 </a:t>
            </a:r>
            <a:r>
              <a:rPr i="1" lang="en" u="sng"/>
              <a:t>+ </a:t>
            </a:r>
            <a:r>
              <a:rPr lang="en"/>
              <a:t>3.25(7.9) </a:t>
            </a:r>
          </a:p>
          <a:p>
            <a:pPr indent="-69850" lvl="0" marL="0">
              <a:spcBef>
                <a:spcPts val="0"/>
              </a:spcBef>
              <a:buClr>
                <a:schemeClr val="dk1"/>
              </a:buClr>
              <a:buSzPts val="1100"/>
              <a:buFont typeface="Arial"/>
              <a:buNone/>
            </a:pPr>
            <a:r>
              <a:rPr lang="en"/>
              <a:t>We notice that if we want to be more sure of our result we have a wider interval. </a:t>
            </a:r>
          </a:p>
          <a:p>
            <a:pPr indent="0" lvl="0" marL="0">
              <a:spcBef>
                <a:spcPts val="0"/>
              </a:spcBef>
              <a:buNone/>
            </a:pPr>
            <a:r>
              <a:t/>
            </a:r>
            <a:endParaRPr>
              <a:solidFill>
                <a:srgbClr val="666666"/>
              </a:solidFill>
              <a:highlight>
                <a:srgbClr val="FFFFFF"/>
              </a:highlight>
            </a:endParaRPr>
          </a:p>
        </p:txBody>
      </p:sp>
      <p:pic>
        <p:nvPicPr>
          <p:cNvPr id="143" name="Shape 143"/>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Hypothesis Testing</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In Hypothesis testing, our goal is to evaluate our results. Specifically, to understand if our </a:t>
            </a:r>
            <a:r>
              <a:rPr lang="en"/>
              <a:t>results are</a:t>
            </a:r>
            <a:r>
              <a:rPr lang="en"/>
              <a:t> </a:t>
            </a:r>
            <a:r>
              <a:rPr lang="en"/>
              <a:t>statistically</a:t>
            </a:r>
            <a:r>
              <a:rPr lang="en"/>
              <a:t> significant or not. Is it likely that our results could have been obtained by chance?</a:t>
            </a:r>
          </a:p>
          <a:p>
            <a:pPr indent="0" lvl="0" marL="0">
              <a:spcBef>
                <a:spcPts val="0"/>
              </a:spcBef>
              <a:buNone/>
            </a:pPr>
            <a:r>
              <a:rPr lang="en"/>
              <a:t>Example: While licensing new medicines, the Central Drugs Standard Control test the medicines for side effects. If the sample of people exposed to the new product shows some side effect significantly more frequently than would be expected to occur by chance, the product is held back. </a:t>
            </a:r>
          </a:p>
          <a:p>
            <a:pPr indent="0" lvl="0" marL="0">
              <a:spcBef>
                <a:spcPts val="0"/>
              </a:spcBef>
              <a:buNone/>
            </a:pPr>
            <a:r>
              <a:rPr lang="en"/>
              <a:t>This is not PROOF that the medicines have side effects, but with a certain level of confidence/</a:t>
            </a:r>
            <a:r>
              <a:rPr lang="en"/>
              <a:t>significance</a:t>
            </a:r>
            <a:r>
              <a:rPr lang="en"/>
              <a:t> (95%) we can state these results are unlikely “normal”.</a:t>
            </a:r>
          </a:p>
          <a:p>
            <a:pPr indent="-69850" lvl="0" marL="0">
              <a:spcBef>
                <a:spcPts val="0"/>
              </a:spcBef>
              <a:buClr>
                <a:schemeClr val="dk1"/>
              </a:buClr>
              <a:buSzPts val="1100"/>
              <a:buFont typeface="Arial"/>
              <a:buNone/>
            </a:pPr>
            <a:r>
              <a:rPr lang="en"/>
              <a:t>				</a:t>
            </a:r>
          </a:p>
          <a:p>
            <a:pPr indent="-69850" lvl="0" marL="0">
              <a:spcBef>
                <a:spcPts val="0"/>
              </a:spcBef>
              <a:buClr>
                <a:schemeClr val="dk1"/>
              </a:buClr>
              <a:buSzPts val="1100"/>
              <a:buFont typeface="Arial"/>
              <a:buNone/>
            </a:pPr>
            <a:r>
              <a:rPr lang="en"/>
              <a:t>			</a:t>
            </a:r>
          </a:p>
          <a:p>
            <a:pPr indent="-69850" lvl="0" marL="0">
              <a:spcBef>
                <a:spcPts val="0"/>
              </a:spcBef>
              <a:buClr>
                <a:schemeClr val="dk1"/>
              </a:buClr>
              <a:buSzPts val="1100"/>
              <a:buFont typeface="Arial"/>
              <a:buNone/>
            </a:pPr>
            <a:r>
              <a:rPr lang="en"/>
              <a:t>		</a:t>
            </a:r>
          </a:p>
          <a:p>
            <a:pPr indent="0" lvl="0" marL="0">
              <a:spcBef>
                <a:spcPts val="0"/>
              </a:spcBef>
              <a:buNone/>
            </a:pPr>
            <a:r>
              <a:t/>
            </a:r>
            <a:endParaRPr/>
          </a:p>
        </p:txBody>
      </p:sp>
      <p:pic>
        <p:nvPicPr>
          <p:cNvPr id="150" name="Shape 150"/>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Setting up: Null and </a:t>
            </a:r>
            <a:r>
              <a:rPr lang="en"/>
              <a:t>Alternative</a:t>
            </a:r>
            <a:r>
              <a:rPr lang="en"/>
              <a:t> Hypothesis </a:t>
            </a:r>
          </a:p>
        </p:txBody>
      </p:sp>
      <p:sp>
        <p:nvSpPr>
          <p:cNvPr id="156" name="Shape 156"/>
          <p:cNvSpPr txBox="1"/>
          <p:nvPr>
            <p:ph idx="1" type="body"/>
          </p:nvPr>
        </p:nvSpPr>
        <p:spPr>
          <a:xfrm>
            <a:off x="311700" y="1152475"/>
            <a:ext cx="8520600" cy="3874200"/>
          </a:xfrm>
          <a:prstGeom prst="rect">
            <a:avLst/>
          </a:prstGeom>
        </p:spPr>
        <p:txBody>
          <a:bodyPr anchorCtr="0" anchor="t" bIns="91425" lIns="91425" rIns="91425" wrap="square" tIns="91425">
            <a:noAutofit/>
          </a:bodyPr>
          <a:lstStyle/>
          <a:p>
            <a:pPr indent="0" lvl="0" marL="0">
              <a:spcBef>
                <a:spcPts val="0"/>
              </a:spcBef>
              <a:buNone/>
            </a:pPr>
            <a:r>
              <a:rPr lang="en"/>
              <a:t>H</a:t>
            </a:r>
            <a:r>
              <a:rPr baseline="-25000" lang="en"/>
              <a:t>0</a:t>
            </a:r>
            <a:r>
              <a:rPr lang="en"/>
              <a:t>: The Null Hypothesis states the “default”. For example, in the medicines our default is that the medicines have no side-effects. This may be proxied by saying that blood pressure levels are “normal/average”. </a:t>
            </a:r>
          </a:p>
          <a:p>
            <a:pPr indent="0" lvl="0" marL="0">
              <a:spcBef>
                <a:spcPts val="0"/>
              </a:spcBef>
              <a:buNone/>
            </a:pPr>
            <a:r>
              <a:rPr lang="en"/>
              <a:t>H</a:t>
            </a:r>
            <a:r>
              <a:rPr baseline="-25000" lang="en"/>
              <a:t>a</a:t>
            </a:r>
            <a:r>
              <a:rPr lang="en"/>
              <a:t>: The Alternative Hypothesis is the opposite of the default. In our example, this may be that blood pressure level are NOT “normal/average”. Another valid alternative hypothesis is that the  blood pressure level are ABOVE “normal/average”. </a:t>
            </a:r>
          </a:p>
          <a:p>
            <a:pPr indent="0" lvl="0" marL="0">
              <a:spcBef>
                <a:spcPts val="0"/>
              </a:spcBef>
              <a:buNone/>
            </a:pPr>
            <a:r>
              <a:rPr lang="en"/>
              <a:t>H</a:t>
            </a:r>
            <a:r>
              <a:rPr baseline="-25000" lang="en"/>
              <a:t>0</a:t>
            </a:r>
            <a:r>
              <a:rPr lang="en"/>
              <a:t>: B</a:t>
            </a:r>
            <a:r>
              <a:rPr baseline="-25000" lang="en"/>
              <a:t>pre-medicine </a:t>
            </a:r>
            <a:r>
              <a:rPr lang="en"/>
              <a:t>= B</a:t>
            </a:r>
            <a:r>
              <a:rPr baseline="-25000" lang="en"/>
              <a:t>post-medicine </a:t>
            </a:r>
          </a:p>
          <a:p>
            <a:pPr indent="-69850" lvl="0" marL="0">
              <a:spcBef>
                <a:spcPts val="0"/>
              </a:spcBef>
              <a:buClr>
                <a:schemeClr val="dk1"/>
              </a:buClr>
              <a:buSzPts val="1100"/>
              <a:buFont typeface="Arial"/>
              <a:buNone/>
            </a:pPr>
            <a:r>
              <a:rPr lang="en"/>
              <a:t>H</a:t>
            </a:r>
            <a:r>
              <a:rPr baseline="-25000" lang="en"/>
              <a:t>a</a:t>
            </a:r>
            <a:r>
              <a:rPr lang="en"/>
              <a:t>:B</a:t>
            </a:r>
            <a:r>
              <a:rPr baseline="-25000" lang="en"/>
              <a:t>pre-medicine </a:t>
            </a:r>
            <a:r>
              <a:rPr lang="en"/>
              <a:t> ≄B</a:t>
            </a:r>
            <a:r>
              <a:rPr baseline="-25000" lang="en"/>
              <a:t>post-medicine</a:t>
            </a:r>
          </a:p>
          <a:p>
            <a:pPr indent="0" lvl="0" marL="0">
              <a:spcBef>
                <a:spcPts val="0"/>
              </a:spcBef>
              <a:buNone/>
            </a:pPr>
            <a:r>
              <a:t/>
            </a:r>
            <a:endParaRPr/>
          </a:p>
          <a:p>
            <a:pPr indent="0" lvl="0" marL="0">
              <a:spcBef>
                <a:spcPts val="0"/>
              </a:spcBef>
              <a:buNone/>
            </a:pPr>
            <a:r>
              <a:t/>
            </a:r>
            <a:endParaRPr/>
          </a:p>
        </p:txBody>
      </p:sp>
      <p:pic>
        <p:nvPicPr>
          <p:cNvPr id="157" name="Shape 15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302150"/>
            <a:ext cx="8520600" cy="217500"/>
          </a:xfrm>
          <a:prstGeom prst="rect">
            <a:avLst/>
          </a:prstGeom>
        </p:spPr>
        <p:txBody>
          <a:bodyPr anchorCtr="0" anchor="t" bIns="91425" lIns="91425" rIns="91425" wrap="square" tIns="91425">
            <a:noAutofit/>
          </a:bodyPr>
          <a:lstStyle/>
          <a:p>
            <a:pPr indent="0" lvl="0" marL="0">
              <a:spcBef>
                <a:spcPts val="0"/>
              </a:spcBef>
              <a:buNone/>
            </a:pPr>
            <a:r>
              <a:rPr lang="en"/>
              <a:t>Setting up: contd.</a:t>
            </a:r>
          </a:p>
        </p:txBody>
      </p:sp>
      <p:sp>
        <p:nvSpPr>
          <p:cNvPr id="163" name="Shape 163"/>
          <p:cNvSpPr txBox="1"/>
          <p:nvPr>
            <p:ph idx="1" type="body"/>
          </p:nvPr>
        </p:nvSpPr>
        <p:spPr>
          <a:xfrm>
            <a:off x="311700" y="870250"/>
            <a:ext cx="8520600" cy="4087800"/>
          </a:xfrm>
          <a:prstGeom prst="rect">
            <a:avLst/>
          </a:prstGeom>
        </p:spPr>
        <p:txBody>
          <a:bodyPr anchorCtr="0" anchor="t" bIns="91425" lIns="91425" rIns="91425" wrap="square" tIns="91425">
            <a:noAutofit/>
          </a:bodyPr>
          <a:lstStyle/>
          <a:p>
            <a:pPr indent="0" lvl="0" marL="0">
              <a:spcBef>
                <a:spcPts val="0"/>
              </a:spcBef>
              <a:buNone/>
            </a:pPr>
            <a:r>
              <a:rPr lang="en"/>
              <a:t>There are two types of alternative hypothesis. One where we are “agnostic” and do not suppose to know the direction of change. </a:t>
            </a:r>
            <a:r>
              <a:rPr b="1" lang="en"/>
              <a:t>This is a two-sided test. </a:t>
            </a:r>
          </a:p>
          <a:p>
            <a:pPr indent="0" lvl="0" marL="0">
              <a:spcBef>
                <a:spcPts val="0"/>
              </a:spcBef>
              <a:buNone/>
            </a:pPr>
            <a:r>
              <a:t/>
            </a:r>
            <a:endParaRPr b="1"/>
          </a:p>
          <a:p>
            <a:pPr indent="0" lvl="0" marL="0">
              <a:spcBef>
                <a:spcPts val="0"/>
              </a:spcBef>
              <a:buNone/>
            </a:pPr>
            <a:r>
              <a:t/>
            </a:r>
            <a:endParaRPr b="1"/>
          </a:p>
          <a:p>
            <a:pPr indent="0" lvl="0" marL="0">
              <a:spcBef>
                <a:spcPts val="0"/>
              </a:spcBef>
              <a:buNone/>
            </a:pPr>
            <a:r>
              <a:t/>
            </a:r>
            <a:endParaRPr b="1"/>
          </a:p>
          <a:p>
            <a:pPr indent="0" lvl="0" marL="0">
              <a:spcBef>
                <a:spcPts val="0"/>
              </a:spcBef>
              <a:buNone/>
            </a:pPr>
            <a:r>
              <a:t/>
            </a:r>
            <a:endParaRPr b="1"/>
          </a:p>
          <a:p>
            <a:pPr indent="0" lvl="0" marL="0">
              <a:spcBef>
                <a:spcPts val="0"/>
              </a:spcBef>
              <a:buNone/>
            </a:pPr>
            <a:r>
              <a:t/>
            </a:r>
            <a:endParaRPr/>
          </a:p>
          <a:p>
            <a:pPr indent="0" lvl="0" marL="0">
              <a:spcBef>
                <a:spcPts val="0"/>
              </a:spcBef>
              <a:buNone/>
            </a:pPr>
            <a:r>
              <a:rPr lang="en"/>
              <a:t>On the other hand, we may have a </a:t>
            </a:r>
            <a:r>
              <a:rPr lang="en"/>
              <a:t>suspicion</a:t>
            </a:r>
            <a:r>
              <a:rPr lang="en"/>
              <a:t> (for example that the medicine increases blood pressure and test for that specifically. This is a </a:t>
            </a:r>
            <a:r>
              <a:rPr b="1" lang="en"/>
              <a:t>one-sided test. </a:t>
            </a:r>
          </a:p>
        </p:txBody>
      </p:sp>
      <p:pic>
        <p:nvPicPr>
          <p:cNvPr id="164" name="Shape 164"/>
          <p:cNvPicPr preferRelativeResize="0"/>
          <p:nvPr/>
        </p:nvPicPr>
        <p:blipFill>
          <a:blip r:embed="rId3">
            <a:alphaModFix/>
          </a:blip>
          <a:stretch>
            <a:fillRect/>
          </a:stretch>
        </p:blipFill>
        <p:spPr>
          <a:xfrm>
            <a:off x="311700" y="1634775"/>
            <a:ext cx="4520050" cy="2558750"/>
          </a:xfrm>
          <a:prstGeom prst="rect">
            <a:avLst/>
          </a:prstGeom>
          <a:noFill/>
          <a:ln>
            <a:noFill/>
          </a:ln>
        </p:spPr>
      </p:pic>
      <p:pic>
        <p:nvPicPr>
          <p:cNvPr id="165" name="Shape 165"/>
          <p:cNvPicPr preferRelativeResize="0"/>
          <p:nvPr/>
        </p:nvPicPr>
        <p:blipFill>
          <a:blip r:embed="rId4">
            <a:alphaModFix/>
          </a:blip>
          <a:stretch>
            <a:fillRect/>
          </a:stretch>
        </p:blipFill>
        <p:spPr>
          <a:xfrm>
            <a:off x="4987625" y="1571625"/>
            <a:ext cx="4046401" cy="2740600"/>
          </a:xfrm>
          <a:prstGeom prst="rect">
            <a:avLst/>
          </a:prstGeom>
          <a:noFill/>
          <a:ln>
            <a:noFill/>
          </a:ln>
        </p:spPr>
      </p:pic>
      <p:pic>
        <p:nvPicPr>
          <p:cNvPr id="166" name="Shape 166"/>
          <p:cNvPicPr preferRelativeResize="0"/>
          <p:nvPr/>
        </p:nvPicPr>
        <p:blipFill>
          <a:blip r:embed="rId5">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Type I and Type II error</a:t>
            </a:r>
          </a:p>
        </p:txBody>
      </p:sp>
      <p:sp>
        <p:nvSpPr>
          <p:cNvPr id="172" name="Shape 17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We can possibly make one of two errors in hypothesis testing:</a:t>
            </a:r>
            <a:r>
              <a:rPr lang="en"/>
              <a:t>					</a:t>
            </a:r>
          </a:p>
          <a:p>
            <a:pPr indent="-69850" lvl="0" marL="0">
              <a:spcBef>
                <a:spcPts val="0"/>
              </a:spcBef>
              <a:buClr>
                <a:schemeClr val="dk1"/>
              </a:buClr>
              <a:buSzPts val="1100"/>
              <a:buFont typeface="Arial"/>
              <a:buNone/>
            </a:pPr>
            <a:r>
              <a:rPr lang="en"/>
              <a:t>Type I: We reject a true null hypothesis.</a:t>
            </a:r>
          </a:p>
          <a:p>
            <a:pPr indent="0" lvl="0" marL="0">
              <a:spcBef>
                <a:spcPts val="0"/>
              </a:spcBef>
              <a:buNone/>
            </a:pPr>
            <a:r>
              <a:rPr lang="en"/>
              <a:t>Type II: We do not reject a false null hypothesis. </a:t>
            </a:r>
          </a:p>
          <a:p>
            <a:pPr indent="-342900" lvl="0" marL="457200">
              <a:spcBef>
                <a:spcPts val="0"/>
              </a:spcBef>
              <a:spcAft>
                <a:spcPts val="0"/>
              </a:spcAft>
              <a:buSzPts val="1800"/>
              <a:buChar char="-"/>
            </a:pPr>
            <a:r>
              <a:rPr lang="en"/>
              <a:t>So in our medicinces example, a type I error would be reject the null hypothesis that there is no blood pressure variation when in fact the opposite was true.</a:t>
            </a:r>
          </a:p>
          <a:p>
            <a:pPr indent="-342900" lvl="0" marL="457200" rtl="0">
              <a:spcBef>
                <a:spcPts val="0"/>
              </a:spcBef>
              <a:spcAft>
                <a:spcPts val="0"/>
              </a:spcAft>
              <a:buSzPts val="1800"/>
              <a:buChar char="-"/>
            </a:pPr>
            <a:r>
              <a:rPr lang="en"/>
              <a:t>A type II error would be to not reject the Null when we should have. </a:t>
            </a:r>
          </a:p>
          <a:p>
            <a:pPr indent="-342900" lvl="0" marL="457200">
              <a:spcBef>
                <a:spcPts val="0"/>
              </a:spcBef>
              <a:buSzPts val="1800"/>
              <a:buChar char="-"/>
            </a:pPr>
            <a:r>
              <a:rPr lang="en"/>
              <a:t>A type II error is usually more critical to avoid than Type I.</a:t>
            </a:r>
          </a:p>
          <a:p>
            <a:pPr indent="-69850" lvl="0" marL="0">
              <a:spcBef>
                <a:spcPts val="0"/>
              </a:spcBef>
              <a:buClr>
                <a:schemeClr val="dk1"/>
              </a:buClr>
              <a:buSzPts val="1100"/>
              <a:buFont typeface="Arial"/>
              <a:buNone/>
            </a:pPr>
            <a:r>
              <a:rPr lang="en"/>
              <a:t>				</a:t>
            </a:r>
          </a:p>
          <a:p>
            <a:pPr indent="-69850" lvl="0" marL="0">
              <a:spcBef>
                <a:spcPts val="0"/>
              </a:spcBef>
              <a:buClr>
                <a:schemeClr val="dk1"/>
              </a:buClr>
              <a:buSzPts val="1100"/>
              <a:buFont typeface="Arial"/>
              <a:buNone/>
            </a:pPr>
            <a:r>
              <a:rPr lang="en"/>
              <a:t>			</a:t>
            </a:r>
          </a:p>
          <a:p>
            <a:pPr indent="-69850" lvl="0" marL="0">
              <a:spcBef>
                <a:spcPts val="0"/>
              </a:spcBef>
              <a:buClr>
                <a:schemeClr val="dk1"/>
              </a:buClr>
              <a:buSzPts val="1100"/>
              <a:buFont typeface="Arial"/>
              <a:buNone/>
            </a:pPr>
            <a:r>
              <a:rPr lang="en"/>
              <a:t>		</a:t>
            </a:r>
          </a:p>
          <a:p>
            <a:pPr indent="0" lvl="0" marL="0">
              <a:spcBef>
                <a:spcPts val="0"/>
              </a:spcBef>
              <a:buNone/>
            </a:pPr>
            <a:r>
              <a:t/>
            </a:r>
            <a:endParaRPr/>
          </a:p>
        </p:txBody>
      </p:sp>
      <p:pic>
        <p:nvPicPr>
          <p:cNvPr id="173" name="Shape 173"/>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129875" y="445025"/>
            <a:ext cx="9014100" cy="572700"/>
          </a:xfrm>
          <a:prstGeom prst="rect">
            <a:avLst/>
          </a:prstGeom>
        </p:spPr>
        <p:txBody>
          <a:bodyPr anchorCtr="0" anchor="t" bIns="91425" lIns="91425" rIns="91425" wrap="square" tIns="91425">
            <a:noAutofit/>
          </a:bodyPr>
          <a:lstStyle/>
          <a:p>
            <a:pPr indent="0" lvl="0" marL="0">
              <a:spcBef>
                <a:spcPts val="0"/>
              </a:spcBef>
              <a:buNone/>
            </a:pPr>
            <a:r>
              <a:rPr lang="en"/>
              <a:t>Making a decision: Accepting or Rejecting the Null</a:t>
            </a:r>
          </a:p>
        </p:txBody>
      </p:sp>
      <p:sp>
        <p:nvSpPr>
          <p:cNvPr id="179" name="Shape 179"/>
          <p:cNvSpPr txBox="1"/>
          <p:nvPr>
            <p:ph idx="1" type="body"/>
          </p:nvPr>
        </p:nvSpPr>
        <p:spPr>
          <a:xfrm>
            <a:off x="311700" y="1152475"/>
            <a:ext cx="8520600" cy="3887100"/>
          </a:xfrm>
          <a:prstGeom prst="rect">
            <a:avLst/>
          </a:prstGeom>
        </p:spPr>
        <p:txBody>
          <a:bodyPr anchorCtr="0" anchor="t" bIns="91425" lIns="91425" rIns="91425" wrap="square" tIns="91425">
            <a:noAutofit/>
          </a:bodyPr>
          <a:lstStyle/>
          <a:p>
            <a:pPr indent="0" lvl="0" marL="0">
              <a:spcBef>
                <a:spcPts val="0"/>
              </a:spcBef>
              <a:buNone/>
            </a:pPr>
            <a:r>
              <a:rPr lang="en">
                <a:solidFill>
                  <a:srgbClr val="000000"/>
                </a:solidFill>
              </a:rPr>
              <a:t>To accept or reject the null hypothesis we need a critical t-value.</a:t>
            </a:r>
            <a:r>
              <a:rPr lang="en">
                <a:solidFill>
                  <a:srgbClr val="000000"/>
                </a:solidFill>
              </a:rPr>
              <a:t>A </a:t>
            </a:r>
            <a:r>
              <a:rPr b="1" lang="en">
                <a:solidFill>
                  <a:srgbClr val="000000"/>
                </a:solidFill>
              </a:rPr>
              <a:t>critical </a:t>
            </a:r>
            <a:r>
              <a:rPr b="1" i="1" lang="en">
                <a:solidFill>
                  <a:srgbClr val="000000"/>
                </a:solidFill>
              </a:rPr>
              <a:t>t</a:t>
            </a:r>
            <a:r>
              <a:rPr b="1" lang="en">
                <a:solidFill>
                  <a:srgbClr val="000000"/>
                </a:solidFill>
              </a:rPr>
              <a:t>-value </a:t>
            </a:r>
            <a:r>
              <a:rPr lang="en">
                <a:solidFill>
                  <a:srgbClr val="000000"/>
                </a:solidFill>
              </a:rPr>
              <a:t>is the value that distinguishes the “acceptance” region from the rejection region.</a:t>
            </a:r>
          </a:p>
          <a:p>
            <a:pPr indent="0" lvl="0" marL="0">
              <a:spcBef>
                <a:spcPts val="0"/>
              </a:spcBef>
              <a:buNone/>
            </a:pPr>
            <a:r>
              <a:rPr b="1" lang="en">
                <a:solidFill>
                  <a:srgbClr val="000000"/>
                </a:solidFill>
              </a:rPr>
              <a:t>The rejection region measures the probability of a Type I Error if the null hypothesis is true. </a:t>
            </a:r>
            <a:r>
              <a:rPr lang="en">
                <a:solidFill>
                  <a:srgbClr val="000000"/>
                </a:solidFill>
              </a:rPr>
              <a:t>Unfortunately, decreasing the chance of a Type I Error means increasing the chance of a Type II Error since if you make the rejection region so small that you almost never reject a true null hypothesis, then you’re going to be unable to reject almost every null hypothesis, whether they’re true or not! </a:t>
            </a:r>
          </a:p>
          <a:p>
            <a:pPr indent="0" lvl="0" marL="0">
              <a:spcBef>
                <a:spcPts val="0"/>
              </a:spcBef>
              <a:buNone/>
            </a:pPr>
            <a:r>
              <a:rPr lang="en">
                <a:solidFill>
                  <a:srgbClr val="000000"/>
                </a:solidFill>
              </a:rPr>
              <a:t>So, after choosing a critical t, we the t-value for our particular observation (t</a:t>
            </a:r>
            <a:r>
              <a:rPr baseline="-25000" lang="en">
                <a:solidFill>
                  <a:schemeClr val="dk1"/>
                </a:solidFill>
              </a:rPr>
              <a:t>k</a:t>
            </a:r>
            <a:r>
              <a:rPr lang="en">
                <a:solidFill>
                  <a:srgbClr val="000000"/>
                </a:solidFill>
              </a:rPr>
              <a:t>) and compare it with the critical t.</a:t>
            </a:r>
            <a:r>
              <a:rPr b="1" lang="en">
                <a:solidFill>
                  <a:srgbClr val="000000"/>
                </a:solidFill>
              </a:rPr>
              <a:t> We </a:t>
            </a:r>
            <a:r>
              <a:rPr b="1" lang="en">
                <a:solidFill>
                  <a:schemeClr val="dk1"/>
                </a:solidFill>
              </a:rPr>
              <a:t>Reject H</a:t>
            </a:r>
            <a:r>
              <a:rPr b="1" baseline="-25000" lang="en">
                <a:solidFill>
                  <a:schemeClr val="dk1"/>
                </a:solidFill>
              </a:rPr>
              <a:t>0</a:t>
            </a:r>
            <a:r>
              <a:rPr b="1" lang="en">
                <a:solidFill>
                  <a:schemeClr val="dk1"/>
                </a:solidFill>
              </a:rPr>
              <a:t> if |t</a:t>
            </a:r>
            <a:r>
              <a:rPr b="1" baseline="-25000" lang="en">
                <a:solidFill>
                  <a:schemeClr val="dk1"/>
                </a:solidFill>
              </a:rPr>
              <a:t>k</a:t>
            </a:r>
            <a:r>
              <a:rPr b="1" lang="en">
                <a:solidFill>
                  <a:schemeClr val="dk1"/>
                </a:solidFill>
              </a:rPr>
              <a:t>| 􏰑&gt; t</a:t>
            </a:r>
            <a:r>
              <a:rPr b="1" baseline="-25000" lang="en">
                <a:solidFill>
                  <a:schemeClr val="dk1"/>
                </a:solidFill>
              </a:rPr>
              <a:t>c</a:t>
            </a:r>
            <a:r>
              <a:rPr b="1" lang="en">
                <a:solidFill>
                  <a:schemeClr val="dk1"/>
                </a:solidFill>
              </a:rPr>
              <a:t> and if t</a:t>
            </a:r>
            <a:r>
              <a:rPr b="1" baseline="-25000" lang="en">
                <a:solidFill>
                  <a:schemeClr val="dk1"/>
                </a:solidFill>
              </a:rPr>
              <a:t>k</a:t>
            </a:r>
            <a:r>
              <a:rPr b="1" lang="en">
                <a:solidFill>
                  <a:schemeClr val="dk1"/>
                </a:solidFill>
              </a:rPr>
              <a:t> also has the sign implied by H</a:t>
            </a:r>
            <a:r>
              <a:rPr b="1" baseline="-25000" lang="en">
                <a:solidFill>
                  <a:schemeClr val="dk1"/>
                </a:solidFill>
              </a:rPr>
              <a:t>A</a:t>
            </a:r>
            <a:r>
              <a:rPr b="1" lang="en">
                <a:solidFill>
                  <a:schemeClr val="dk1"/>
                </a:solidFill>
              </a:rPr>
              <a:t>. Do not reject H</a:t>
            </a:r>
            <a:r>
              <a:rPr b="1" baseline="-25000" lang="en">
                <a:solidFill>
                  <a:schemeClr val="dk1"/>
                </a:solidFill>
              </a:rPr>
              <a:t>0</a:t>
            </a:r>
            <a:r>
              <a:rPr b="1" lang="en">
                <a:solidFill>
                  <a:schemeClr val="dk1"/>
                </a:solidFill>
              </a:rPr>
              <a:t> otherwise. </a:t>
            </a:r>
          </a:p>
          <a:p>
            <a:pPr indent="-69850" lvl="0" marL="0">
              <a:spcBef>
                <a:spcPts val="0"/>
              </a:spcBef>
              <a:buClr>
                <a:schemeClr val="dk1"/>
              </a:buClr>
              <a:buSzPts val="1100"/>
              <a:buFont typeface="Arial"/>
              <a:buNone/>
            </a:pPr>
            <a:r>
              <a:rPr lang="en" sz="1100">
                <a:solidFill>
                  <a:schemeClr val="dk1"/>
                </a:solidFill>
              </a:rPr>
              <a:t>				</a:t>
            </a:r>
          </a:p>
          <a:p>
            <a:pPr indent="-69850" lvl="0" marL="0">
              <a:spcBef>
                <a:spcPts val="0"/>
              </a:spcBef>
              <a:buClr>
                <a:schemeClr val="dk1"/>
              </a:buClr>
              <a:buSzPts val="1100"/>
              <a:buFont typeface="Arial"/>
              <a:buNone/>
            </a:pPr>
            <a:r>
              <a:rPr lang="en" sz="1100">
                <a:solidFill>
                  <a:schemeClr val="dk1"/>
                </a:solidFill>
              </a:rPr>
              <a:t>			</a:t>
            </a:r>
          </a:p>
          <a:p>
            <a:pPr indent="-69850" lvl="0" marL="0">
              <a:spcBef>
                <a:spcPts val="0"/>
              </a:spcBef>
              <a:buClr>
                <a:schemeClr val="dk1"/>
              </a:buClr>
              <a:buSzPts val="1100"/>
              <a:buFont typeface="Arial"/>
              <a:buNone/>
            </a:pPr>
            <a:r>
              <a:rPr lang="en" sz="1100">
                <a:solidFill>
                  <a:schemeClr val="dk1"/>
                </a:solidFill>
              </a:rPr>
              <a:t>		</a:t>
            </a:r>
          </a:p>
          <a:p>
            <a:pPr indent="0" lvl="0" marL="0">
              <a:spcBef>
                <a:spcPts val="0"/>
              </a:spcBef>
              <a:buNone/>
            </a:pPr>
            <a:r>
              <a:t/>
            </a:r>
            <a:endParaRPr>
              <a:solidFill>
                <a:srgbClr val="000000"/>
              </a:solidFill>
            </a:endParaRPr>
          </a:p>
          <a:p>
            <a:pPr indent="-69850" lvl="0" marL="0">
              <a:spcBef>
                <a:spcPts val="0"/>
              </a:spcBef>
              <a:buClr>
                <a:schemeClr val="dk1"/>
              </a:buClr>
              <a:buSzPts val="1100"/>
              <a:buFont typeface="Arial"/>
              <a:buNone/>
            </a:pPr>
            <a:r>
              <a:rPr lang="en">
                <a:solidFill>
                  <a:srgbClr val="000000"/>
                </a:solidFill>
              </a:rPr>
              <a:t>				</a:t>
            </a:r>
          </a:p>
          <a:p>
            <a:pPr indent="-69850" lvl="0" marL="0">
              <a:spcBef>
                <a:spcPts val="0"/>
              </a:spcBef>
              <a:buClr>
                <a:schemeClr val="dk1"/>
              </a:buClr>
              <a:buSzPts val="1100"/>
              <a:buFont typeface="Arial"/>
              <a:buNone/>
            </a:pPr>
            <a:r>
              <a:rPr lang="en">
                <a:solidFill>
                  <a:srgbClr val="000000"/>
                </a:solidFill>
              </a:rPr>
              <a:t>			</a:t>
            </a:r>
          </a:p>
          <a:p>
            <a:pPr indent="-69850" lvl="0" marL="0">
              <a:spcBef>
                <a:spcPts val="0"/>
              </a:spcBef>
              <a:buClr>
                <a:schemeClr val="dk1"/>
              </a:buClr>
              <a:buSzPts val="1100"/>
              <a:buFont typeface="Arial"/>
              <a:buNone/>
            </a:pPr>
            <a:r>
              <a:rPr lang="en">
                <a:solidFill>
                  <a:srgbClr val="000000"/>
                </a:solidFill>
              </a:rPr>
              <a:t>		</a:t>
            </a:r>
          </a:p>
          <a:p>
            <a:pPr indent="0" lvl="0" marL="0">
              <a:spcBef>
                <a:spcPts val="0"/>
              </a:spcBef>
              <a:buNone/>
            </a:pPr>
            <a:r>
              <a:t/>
            </a:r>
            <a:endParaRPr>
              <a:solidFill>
                <a:srgbClr val="000000"/>
              </a:solidFill>
            </a:endParaRPr>
          </a:p>
          <a:p>
            <a:pPr indent="0" lvl="0" marL="0">
              <a:spcBef>
                <a:spcPts val="0"/>
              </a:spcBef>
              <a:buNone/>
            </a:pPr>
            <a:r>
              <a:rPr lang="en" sz="1100">
                <a:solidFill>
                  <a:srgbClr val="000000"/>
                </a:solidFill>
              </a:rPr>
              <a:t>			</a:t>
            </a:r>
          </a:p>
          <a:p>
            <a:pPr indent="-69850" lvl="0" marL="0">
              <a:spcBef>
                <a:spcPts val="0"/>
              </a:spcBef>
              <a:buClr>
                <a:schemeClr val="dk1"/>
              </a:buClr>
              <a:buSzPts val="1100"/>
              <a:buFont typeface="Arial"/>
              <a:buNone/>
            </a:pPr>
            <a:r>
              <a:rPr lang="en" sz="1100">
                <a:solidFill>
                  <a:schemeClr val="dk1"/>
                </a:solidFill>
              </a:rPr>
              <a:t>			</a:t>
            </a:r>
          </a:p>
          <a:p>
            <a:pPr indent="-69850" lvl="0" marL="0">
              <a:spcBef>
                <a:spcPts val="0"/>
              </a:spcBef>
              <a:buClr>
                <a:schemeClr val="dk1"/>
              </a:buClr>
              <a:buSzPts val="1100"/>
              <a:buFont typeface="Arial"/>
              <a:buNone/>
            </a:pPr>
            <a:r>
              <a:rPr lang="en" sz="1100">
                <a:solidFill>
                  <a:schemeClr val="dk1"/>
                </a:solidFill>
              </a:rPr>
              <a:t>		</a:t>
            </a:r>
          </a:p>
          <a:p>
            <a:pPr indent="0" lvl="0" marL="0">
              <a:spcBef>
                <a:spcPts val="0"/>
              </a:spcBef>
              <a:buNone/>
            </a:pPr>
            <a:r>
              <a:t/>
            </a:r>
            <a:endParaRPr/>
          </a:p>
        </p:txBody>
      </p:sp>
      <p:pic>
        <p:nvPicPr>
          <p:cNvPr id="180" name="Shape 180"/>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Example: One sided t-test </a:t>
            </a:r>
          </a:p>
        </p:txBody>
      </p:sp>
      <p:sp>
        <p:nvSpPr>
          <p:cNvPr id="186" name="Shape 186"/>
          <p:cNvSpPr txBox="1"/>
          <p:nvPr>
            <p:ph idx="1" type="body"/>
          </p:nvPr>
        </p:nvSpPr>
        <p:spPr>
          <a:xfrm>
            <a:off x="311700" y="1017725"/>
            <a:ext cx="8520600" cy="3848100"/>
          </a:xfrm>
          <a:prstGeom prst="rect">
            <a:avLst/>
          </a:prstGeom>
        </p:spPr>
        <p:txBody>
          <a:bodyPr anchorCtr="0" anchor="t" bIns="91425" lIns="91425" rIns="91425" wrap="square" tIns="91425">
            <a:noAutofit/>
          </a:bodyPr>
          <a:lstStyle/>
          <a:p>
            <a:pPr indent="0" lvl="0" marL="0">
              <a:spcBef>
                <a:spcPts val="0"/>
              </a:spcBef>
              <a:buNone/>
            </a:pPr>
            <a:r>
              <a:rPr lang="en"/>
              <a:t>Suppose we want to evaluate the impact of a diet plan. We have two groups of 30 people each, one which underwent to diet (control) and the other that underwent diet (intervention).</a:t>
            </a:r>
          </a:p>
          <a:p>
            <a:pPr indent="0" lvl="0" marL="0">
              <a:spcBef>
                <a:spcPts val="0"/>
              </a:spcBef>
              <a:buNone/>
            </a:pPr>
            <a:r>
              <a:rPr lang="en"/>
              <a:t>Prior to the study, each member of the group was 65kg. Below are the summary statistics of the two groups post the study. </a:t>
            </a:r>
          </a:p>
          <a:p>
            <a:pPr indent="0" lvl="0" marL="0">
              <a:spcBef>
                <a:spcPts val="0"/>
              </a:spcBef>
              <a:buNone/>
            </a:pPr>
            <a:r>
              <a:rPr lang="en" u="sng"/>
              <a:t>No Diet									Diet</a:t>
            </a:r>
          </a:p>
          <a:p>
            <a:pPr indent="0" lvl="0" marL="0">
              <a:spcBef>
                <a:spcPts val="0"/>
              </a:spcBef>
              <a:buNone/>
            </a:pPr>
            <a:r>
              <a:rPr b="1" lang="en"/>
              <a:t>Mean weight = 65					Mean weight = 64.1</a:t>
            </a:r>
          </a:p>
          <a:p>
            <a:pPr indent="0" lvl="0" marL="0">
              <a:spcBef>
                <a:spcPts val="0"/>
              </a:spcBef>
              <a:buNone/>
            </a:pPr>
            <a:r>
              <a:rPr b="1" lang="en"/>
              <a:t>S.D = 3.8							S.D = 3.4</a:t>
            </a:r>
          </a:p>
          <a:p>
            <a:pPr indent="0" lvl="0" marL="0">
              <a:spcBef>
                <a:spcPts val="0"/>
              </a:spcBef>
              <a:buNone/>
            </a:pPr>
            <a:r>
              <a:rPr b="1" lang="en"/>
              <a:t>S.E = 3.8/sq.root(30)					S.E = 3.4/sq.root(30)	</a:t>
            </a:r>
          </a:p>
        </p:txBody>
      </p:sp>
      <p:pic>
        <p:nvPicPr>
          <p:cNvPr id="187" name="Shape 18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Re-cap: Probability Distributions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Probabiltity distributions describe the probabilities of all values of a random variable [X] occuring. So, the below is the prob. Distribution for a die</a:t>
            </a:r>
          </a:p>
          <a:p>
            <a:pPr indent="0" lvl="0" marL="0">
              <a:spcBef>
                <a:spcPts val="0"/>
              </a:spcBef>
              <a:buNone/>
            </a:pPr>
            <a:r>
              <a:t/>
            </a:r>
            <a:endParaRPr/>
          </a:p>
        </p:txBody>
      </p:sp>
      <p:pic>
        <p:nvPicPr>
          <p:cNvPr id="62" name="Shape 62" title="Points scored"/>
          <p:cNvPicPr preferRelativeResize="0"/>
          <p:nvPr/>
        </p:nvPicPr>
        <p:blipFill>
          <a:blip r:embed="rId3">
            <a:alphaModFix/>
          </a:blip>
          <a:stretch>
            <a:fillRect/>
          </a:stretch>
        </p:blipFill>
        <p:spPr>
          <a:xfrm>
            <a:off x="1527925" y="1891475"/>
            <a:ext cx="5331750" cy="3010450"/>
          </a:xfrm>
          <a:prstGeom prst="rect">
            <a:avLst/>
          </a:prstGeom>
          <a:noFill/>
          <a:ln>
            <a:noFill/>
          </a:ln>
        </p:spPr>
      </p:pic>
      <p:pic>
        <p:nvPicPr>
          <p:cNvPr id="63" name="Shape 63"/>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Example: contd.</a:t>
            </a:r>
          </a:p>
        </p:txBody>
      </p:sp>
      <p:sp>
        <p:nvSpPr>
          <p:cNvPr id="193" name="Shape 1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What is our null and alternative hypothesis here?</a:t>
            </a:r>
          </a:p>
          <a:p>
            <a:pPr indent="0" lvl="0" marL="0">
              <a:spcBef>
                <a:spcPts val="0"/>
              </a:spcBef>
              <a:buNone/>
            </a:pPr>
            <a:r>
              <a:rPr b="1" lang="en"/>
              <a:t>Null hypothesis :</a:t>
            </a:r>
            <a:r>
              <a:rPr lang="en"/>
              <a:t> No difference in weight loss between diet and no-diet</a:t>
            </a:r>
          </a:p>
          <a:p>
            <a:pPr indent="0" lvl="0" marL="0">
              <a:spcBef>
                <a:spcPts val="0"/>
              </a:spcBef>
              <a:buNone/>
            </a:pPr>
            <a:r>
              <a:rPr b="1" lang="en"/>
              <a:t>Alternative: </a:t>
            </a:r>
            <a:r>
              <a:rPr lang="en"/>
              <a:t>Diet-takes </a:t>
            </a:r>
            <a:r>
              <a:rPr lang="en"/>
              <a:t>experienced</a:t>
            </a:r>
            <a:r>
              <a:rPr lang="en"/>
              <a:t> more weight loss than non-diet takers (ONE-SIDED)</a:t>
            </a:r>
          </a:p>
          <a:p>
            <a:pPr indent="0" lvl="0" marL="0">
              <a:spcBef>
                <a:spcPts val="0"/>
              </a:spcBef>
              <a:buNone/>
            </a:pPr>
            <a:r>
              <a:rPr b="1" lang="en"/>
              <a:t>Critical t :</a:t>
            </a:r>
            <a:r>
              <a:rPr lang="en"/>
              <a:t> 1.6973</a:t>
            </a:r>
          </a:p>
          <a:p>
            <a:pPr indent="0" lvl="0" marL="0">
              <a:spcBef>
                <a:spcPts val="0"/>
              </a:spcBef>
              <a:buNone/>
            </a:pPr>
            <a:r>
              <a:t/>
            </a:r>
            <a:endParaRPr/>
          </a:p>
        </p:txBody>
      </p:sp>
      <p:pic>
        <p:nvPicPr>
          <p:cNvPr id="194" name="Shape 19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Example: contd.</a:t>
            </a:r>
          </a:p>
        </p:txBody>
      </p:sp>
      <p:sp>
        <p:nvSpPr>
          <p:cNvPr id="200" name="Shape 200"/>
          <p:cNvSpPr txBox="1"/>
          <p:nvPr>
            <p:ph idx="1" type="body"/>
          </p:nvPr>
        </p:nvSpPr>
        <p:spPr>
          <a:xfrm>
            <a:off x="311700" y="1152475"/>
            <a:ext cx="8520600" cy="3990900"/>
          </a:xfrm>
          <a:prstGeom prst="rect">
            <a:avLst/>
          </a:prstGeom>
        </p:spPr>
        <p:txBody>
          <a:bodyPr anchorCtr="0" anchor="t" bIns="91425" lIns="91425" rIns="91425" wrap="square" tIns="91425">
            <a:noAutofit/>
          </a:bodyPr>
          <a:lstStyle/>
          <a:p>
            <a:pPr indent="0" lvl="0" marL="0">
              <a:spcBef>
                <a:spcPts val="0"/>
              </a:spcBef>
              <a:buNone/>
            </a:pPr>
            <a:r>
              <a:rPr lang="en">
                <a:solidFill>
                  <a:srgbClr val="666666"/>
                </a:solidFill>
              </a:rPr>
              <a:t>Now we need to calculate our t-value </a:t>
            </a:r>
            <a:r>
              <a:rPr lang="en">
                <a:solidFill>
                  <a:srgbClr val="666666"/>
                </a:solidFill>
              </a:rPr>
              <a:t> (t</a:t>
            </a:r>
            <a:r>
              <a:rPr baseline="-25000" lang="en">
                <a:solidFill>
                  <a:srgbClr val="666666"/>
                </a:solidFill>
              </a:rPr>
              <a:t>k</a:t>
            </a:r>
            <a:r>
              <a:rPr lang="en">
                <a:solidFill>
                  <a:srgbClr val="666666"/>
                </a:solidFill>
              </a:rPr>
              <a:t>) . This gives us the likelyhood of observing our mean values. </a:t>
            </a:r>
          </a:p>
          <a:p>
            <a:pPr indent="0" lvl="0" marL="0">
              <a:spcBef>
                <a:spcPts val="0"/>
              </a:spcBef>
              <a:buNone/>
            </a:pPr>
            <a:r>
              <a:rPr lang="en">
                <a:solidFill>
                  <a:srgbClr val="666666"/>
                </a:solidFill>
              </a:rPr>
              <a:t>The total weight loss was 0.9kg. Was this significant?</a:t>
            </a:r>
          </a:p>
          <a:p>
            <a:pPr indent="0" lvl="0" marL="0">
              <a:spcBef>
                <a:spcPts val="0"/>
              </a:spcBef>
              <a:buNone/>
            </a:pPr>
            <a:r>
              <a:rPr lang="en">
                <a:solidFill>
                  <a:srgbClr val="666666"/>
                </a:solidFill>
              </a:rPr>
              <a:t>T</a:t>
            </a:r>
            <a:r>
              <a:rPr baseline="-25000" lang="en">
                <a:solidFill>
                  <a:srgbClr val="666666"/>
                </a:solidFill>
              </a:rPr>
              <a:t>k </a:t>
            </a:r>
            <a:r>
              <a:rPr lang="en">
                <a:solidFill>
                  <a:srgbClr val="666666"/>
                </a:solidFill>
              </a:rPr>
              <a:t>=              </a:t>
            </a:r>
            <a:r>
              <a:rPr lang="en" u="sng">
                <a:solidFill>
                  <a:srgbClr val="666666"/>
                </a:solidFill>
              </a:rPr>
              <a:t>0.9 - 0</a:t>
            </a:r>
            <a:r>
              <a:rPr lang="en">
                <a:solidFill>
                  <a:srgbClr val="666666"/>
                </a:solidFill>
              </a:rPr>
              <a:t>          =</a:t>
            </a:r>
            <a:r>
              <a:rPr lang="en" u="sng">
                <a:solidFill>
                  <a:srgbClr val="666666"/>
                </a:solidFill>
              </a:rPr>
              <a:t> </a:t>
            </a:r>
            <a:r>
              <a:rPr b="1" lang="en">
                <a:solidFill>
                  <a:srgbClr val="666666"/>
                </a:solidFill>
              </a:rPr>
              <a:t> 0.96</a:t>
            </a:r>
          </a:p>
          <a:p>
            <a:pPr indent="0" lvl="0" marL="0">
              <a:spcBef>
                <a:spcPts val="0"/>
              </a:spcBef>
              <a:buNone/>
            </a:pPr>
            <a:r>
              <a:t/>
            </a:r>
            <a:endParaRPr b="1">
              <a:solidFill>
                <a:srgbClr val="666666"/>
              </a:solidFill>
            </a:endParaRPr>
          </a:p>
          <a:p>
            <a:pPr indent="0" lvl="0" marL="0">
              <a:spcBef>
                <a:spcPts val="0"/>
              </a:spcBef>
              <a:buNone/>
            </a:pPr>
            <a:r>
              <a:rPr b="1" lang="en">
                <a:solidFill>
                  <a:srgbClr val="666666"/>
                </a:solidFill>
              </a:rPr>
              <a:t>Since our </a:t>
            </a:r>
            <a:r>
              <a:rPr lang="en">
                <a:solidFill>
                  <a:srgbClr val="666666"/>
                </a:solidFill>
              </a:rPr>
              <a:t>(t</a:t>
            </a:r>
            <a:r>
              <a:rPr baseline="-25000" lang="en">
                <a:solidFill>
                  <a:srgbClr val="666666"/>
                </a:solidFill>
              </a:rPr>
              <a:t>k</a:t>
            </a:r>
            <a:r>
              <a:rPr lang="en">
                <a:solidFill>
                  <a:srgbClr val="666666"/>
                </a:solidFill>
              </a:rPr>
              <a:t>)  of 0.96 is less than our t</a:t>
            </a:r>
            <a:r>
              <a:rPr baseline="-25000" lang="en">
                <a:solidFill>
                  <a:srgbClr val="666666"/>
                </a:solidFill>
              </a:rPr>
              <a:t>c</a:t>
            </a:r>
            <a:r>
              <a:rPr lang="en">
                <a:solidFill>
                  <a:srgbClr val="666666"/>
                </a:solidFill>
              </a:rPr>
              <a:t> of 1.69, we cannot reject the null. </a:t>
            </a:r>
          </a:p>
          <a:p>
            <a:pPr indent="0" lvl="0" marL="0">
              <a:spcBef>
                <a:spcPts val="0"/>
              </a:spcBef>
              <a:buNone/>
            </a:pPr>
            <a:r>
              <a:rPr lang="en">
                <a:solidFill>
                  <a:srgbClr val="666666"/>
                </a:solidFill>
              </a:rPr>
              <a:t>                      </a:t>
            </a:r>
          </a:p>
          <a:p>
            <a:pPr indent="0" lvl="0" marL="0">
              <a:lnSpc>
                <a:spcPct val="100000"/>
              </a:lnSpc>
              <a:spcBef>
                <a:spcPts val="0"/>
              </a:spcBef>
              <a:buNone/>
            </a:pPr>
            <a:r>
              <a:t/>
            </a:r>
            <a:endParaRPr u="sng">
              <a:solidFill>
                <a:srgbClr val="666666"/>
              </a:solidFill>
            </a:endParaRPr>
          </a:p>
          <a:p>
            <a:pPr indent="-69850" lvl="0" marL="0">
              <a:spcBef>
                <a:spcPts val="0"/>
              </a:spcBef>
              <a:buClr>
                <a:schemeClr val="dk1"/>
              </a:buClr>
              <a:buSzPts val="1100"/>
              <a:buFont typeface="Arial"/>
              <a:buNone/>
            </a:pPr>
            <a:r>
              <a:rPr lang="en" u="sng">
                <a:solidFill>
                  <a:srgbClr val="666666"/>
                </a:solidFill>
              </a:rPr>
              <a:t>	</a:t>
            </a:r>
          </a:p>
          <a:p>
            <a:pPr indent="-69850" lvl="0" marL="0">
              <a:spcBef>
                <a:spcPts val="0"/>
              </a:spcBef>
              <a:buClr>
                <a:srgbClr val="000000"/>
              </a:buClr>
              <a:buSzPts val="1100"/>
              <a:buFont typeface="Arial"/>
              <a:buNone/>
            </a:pPr>
            <a:r>
              <a:t/>
            </a:r>
            <a:endParaRPr>
              <a:solidFill>
                <a:srgbClr val="666666"/>
              </a:solidFill>
            </a:endParaRPr>
          </a:p>
          <a:p>
            <a:pPr indent="0" lvl="0" marL="0">
              <a:spcBef>
                <a:spcPts val="0"/>
              </a:spcBef>
              <a:buNone/>
            </a:pPr>
            <a:r>
              <a:t/>
            </a:r>
            <a:endParaRPr>
              <a:solidFill>
                <a:srgbClr val="666666"/>
              </a:solidFill>
            </a:endParaRPr>
          </a:p>
        </p:txBody>
      </p:sp>
      <p:sp>
        <p:nvSpPr>
          <p:cNvPr id="201" name="Shape 201"/>
          <p:cNvSpPr txBox="1"/>
          <p:nvPr/>
        </p:nvSpPr>
        <p:spPr>
          <a:xfrm>
            <a:off x="1675525" y="2861575"/>
            <a:ext cx="675300" cy="5727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solidFill>
                  <a:srgbClr val="666666"/>
                </a:solidFill>
              </a:rPr>
              <a:t>0.93</a:t>
            </a:r>
          </a:p>
        </p:txBody>
      </p:sp>
      <p:pic>
        <p:nvPicPr>
          <p:cNvPr id="202" name="Shape 20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Hypothesis Testing: Another Way</a:t>
            </a:r>
          </a:p>
        </p:txBody>
      </p:sp>
      <p:sp>
        <p:nvSpPr>
          <p:cNvPr id="208" name="Shape 208"/>
          <p:cNvSpPr txBox="1"/>
          <p:nvPr>
            <p:ph idx="1" type="body"/>
          </p:nvPr>
        </p:nvSpPr>
        <p:spPr>
          <a:xfrm>
            <a:off x="311700" y="1017725"/>
            <a:ext cx="8520600" cy="39909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A </a:t>
            </a:r>
            <a:r>
              <a:rPr b="1" i="1" lang="en">
                <a:solidFill>
                  <a:schemeClr val="dk1"/>
                </a:solidFill>
              </a:rPr>
              <a:t>p</a:t>
            </a:r>
            <a:r>
              <a:rPr lang="en">
                <a:solidFill>
                  <a:schemeClr val="dk1"/>
                </a:solidFill>
              </a:rPr>
              <a:t>-</a:t>
            </a:r>
            <a:r>
              <a:rPr b="1" lang="en">
                <a:solidFill>
                  <a:schemeClr val="dk1"/>
                </a:solidFill>
              </a:rPr>
              <a:t>value </a:t>
            </a:r>
            <a:r>
              <a:rPr lang="en">
                <a:solidFill>
                  <a:schemeClr val="dk1"/>
                </a:solidFill>
              </a:rPr>
              <a:t>for a </a:t>
            </a:r>
            <a:r>
              <a:rPr i="1" lang="en">
                <a:solidFill>
                  <a:schemeClr val="dk1"/>
                </a:solidFill>
              </a:rPr>
              <a:t>t</a:t>
            </a:r>
            <a:r>
              <a:rPr lang="en">
                <a:solidFill>
                  <a:schemeClr val="dk1"/>
                </a:solidFill>
              </a:rPr>
              <a:t>-score is the probability of observing a </a:t>
            </a:r>
            <a:r>
              <a:rPr i="1" lang="en">
                <a:solidFill>
                  <a:schemeClr val="dk1"/>
                </a:solidFill>
              </a:rPr>
              <a:t>t</a:t>
            </a:r>
            <a:r>
              <a:rPr lang="en">
                <a:solidFill>
                  <a:schemeClr val="dk1"/>
                </a:solidFill>
              </a:rPr>
              <a:t>-score that size or larger </a:t>
            </a:r>
          </a:p>
          <a:p>
            <a:pPr indent="0" lvl="0" marL="0">
              <a:spcBef>
                <a:spcPts val="0"/>
              </a:spcBef>
              <a:buNone/>
            </a:pPr>
            <a:r>
              <a:rPr lang="en">
                <a:solidFill>
                  <a:schemeClr val="dk1"/>
                </a:solidFill>
              </a:rPr>
              <a:t>We don’t need to caclulate it as Sklearn and Statsmodel provide them for us.</a:t>
            </a:r>
          </a:p>
          <a:p>
            <a:pPr indent="0" lvl="0" marL="0">
              <a:spcBef>
                <a:spcPts val="0"/>
              </a:spcBef>
              <a:buNone/>
            </a:pPr>
            <a:r>
              <a:rPr lang="en">
                <a:solidFill>
                  <a:schemeClr val="dk1"/>
                </a:solidFill>
              </a:rPr>
              <a:t>It tells us the lowest level of significance at which we could reject the null hypothesis  </a:t>
            </a:r>
          </a:p>
          <a:p>
            <a:pPr indent="0" lvl="0" marL="0">
              <a:spcBef>
                <a:spcPts val="0"/>
              </a:spcBef>
              <a:buNone/>
            </a:pPr>
            <a:r>
              <a:rPr lang="en">
                <a:solidFill>
                  <a:schemeClr val="dk1"/>
                </a:solidFill>
              </a:rPr>
              <a:t>So, if a p-value, always between 0 and 1, is low it is casting doubt on the null hypothesis and a high p-value is agreeing with null hypothesis. Here again, to reject or accept the null, we need a critical value and the common one is 0.05.</a:t>
            </a:r>
          </a:p>
          <a:p>
            <a:pPr indent="-69850" lvl="0" marL="0">
              <a:spcBef>
                <a:spcPts val="0"/>
              </a:spcBef>
              <a:buClr>
                <a:schemeClr val="dk1"/>
              </a:buClr>
              <a:buSzPts val="1100"/>
              <a:buFont typeface="Arial"/>
              <a:buNone/>
            </a:pPr>
            <a:r>
              <a:rPr lang="en">
                <a:solidFill>
                  <a:schemeClr val="dk1"/>
                </a:solidFill>
              </a:rPr>
              <a:t>In our diet example, t</a:t>
            </a:r>
            <a:r>
              <a:rPr lang="en">
                <a:solidFill>
                  <a:schemeClr val="dk1"/>
                </a:solidFill>
                <a:latin typeface="Times New Roman"/>
                <a:ea typeface="Times New Roman"/>
                <a:cs typeface="Times New Roman"/>
                <a:sym typeface="Times New Roman"/>
              </a:rPr>
              <a:t>he </a:t>
            </a:r>
            <a:r>
              <a:rPr i="1" lang="en">
                <a:solidFill>
                  <a:schemeClr val="dk1"/>
                </a:solidFill>
                <a:latin typeface="Times New Roman"/>
                <a:ea typeface="Times New Roman"/>
                <a:cs typeface="Times New Roman"/>
                <a:sym typeface="Times New Roman"/>
              </a:rPr>
              <a:t>P</a:t>
            </a:r>
            <a:r>
              <a:rPr lang="en">
                <a:solidFill>
                  <a:schemeClr val="dk1"/>
                </a:solidFill>
                <a:latin typeface="Times New Roman"/>
                <a:ea typeface="Times New Roman"/>
                <a:cs typeface="Times New Roman"/>
                <a:sym typeface="Times New Roman"/>
              </a:rPr>
              <a:t>-value for conducting the </a:t>
            </a:r>
            <a:r>
              <a:rPr b="1" lang="en">
                <a:solidFill>
                  <a:schemeClr val="dk1"/>
                </a:solidFill>
                <a:latin typeface="Times New Roman"/>
                <a:ea typeface="Times New Roman"/>
                <a:cs typeface="Times New Roman"/>
                <a:sym typeface="Times New Roman"/>
              </a:rPr>
              <a:t>one-sided </a:t>
            </a:r>
            <a:r>
              <a:rPr lang="en">
                <a:solidFill>
                  <a:schemeClr val="dk1"/>
                </a:solidFill>
                <a:latin typeface="Times New Roman"/>
                <a:ea typeface="Times New Roman"/>
                <a:cs typeface="Times New Roman"/>
                <a:sym typeface="Times New Roman"/>
              </a:rPr>
              <a:t> test </a:t>
            </a:r>
            <a:r>
              <a:rPr i="1" lang="en">
                <a:solidFill>
                  <a:schemeClr val="dk1"/>
                </a:solidFill>
                <a:latin typeface="Times New Roman"/>
                <a:ea typeface="Times New Roman"/>
                <a:cs typeface="Times New Roman"/>
                <a:sym typeface="Times New Roman"/>
              </a:rPr>
              <a:t>H</a:t>
            </a:r>
            <a:r>
              <a:rPr baseline="-25000" lang="en">
                <a:solidFill>
                  <a:schemeClr val="dk1"/>
                </a:solidFill>
                <a:latin typeface="Times New Roman"/>
                <a:ea typeface="Times New Roman"/>
                <a:cs typeface="Times New Roman"/>
                <a:sym typeface="Times New Roman"/>
              </a:rPr>
              <a:t>0</a:t>
            </a:r>
            <a:r>
              <a:rPr lang="en">
                <a:solidFill>
                  <a:schemeClr val="dk1"/>
                </a:solidFill>
                <a:latin typeface="Times New Roman"/>
                <a:ea typeface="Times New Roman"/>
                <a:cs typeface="Times New Roman"/>
                <a:sym typeface="Times New Roman"/>
              </a:rPr>
              <a:t> : </a:t>
            </a:r>
            <a:r>
              <a:rPr i="1" lang="en">
                <a:solidFill>
                  <a:schemeClr val="dk1"/>
                </a:solidFill>
                <a:latin typeface="Times New Roman"/>
                <a:ea typeface="Times New Roman"/>
                <a:cs typeface="Times New Roman"/>
                <a:sym typeface="Times New Roman"/>
              </a:rPr>
              <a:t>μ</a:t>
            </a:r>
            <a:r>
              <a:rPr baseline="-25000" i="1" lang="en">
                <a:solidFill>
                  <a:schemeClr val="dk1"/>
                </a:solidFill>
                <a:latin typeface="Times New Roman"/>
                <a:ea typeface="Times New Roman"/>
                <a:cs typeface="Times New Roman"/>
                <a:sym typeface="Times New Roman"/>
              </a:rPr>
              <a:t>pre-diet</a:t>
            </a:r>
            <a:r>
              <a:rPr lang="en">
                <a:solidFill>
                  <a:schemeClr val="dk1"/>
                </a:solidFill>
                <a:latin typeface="Times New Roman"/>
                <a:ea typeface="Times New Roman"/>
                <a:cs typeface="Times New Roman"/>
                <a:sym typeface="Times New Roman"/>
              </a:rPr>
              <a:t> = </a:t>
            </a:r>
            <a:r>
              <a:rPr i="1" lang="en">
                <a:solidFill>
                  <a:schemeClr val="dk1"/>
                </a:solidFill>
                <a:latin typeface="Times New Roman"/>
                <a:ea typeface="Times New Roman"/>
                <a:cs typeface="Times New Roman"/>
                <a:sym typeface="Times New Roman"/>
              </a:rPr>
              <a:t>μ</a:t>
            </a:r>
            <a:r>
              <a:rPr baseline="-25000" i="1" lang="en">
                <a:solidFill>
                  <a:schemeClr val="dk1"/>
                </a:solidFill>
                <a:latin typeface="Times New Roman"/>
                <a:ea typeface="Times New Roman"/>
                <a:cs typeface="Times New Roman"/>
                <a:sym typeface="Times New Roman"/>
              </a:rPr>
              <a:t>post-diet</a:t>
            </a:r>
            <a:r>
              <a:rPr lang="en">
                <a:solidFill>
                  <a:schemeClr val="dk1"/>
                </a:solidFill>
                <a:latin typeface="Times New Roman"/>
                <a:ea typeface="Times New Roman"/>
                <a:cs typeface="Times New Roman"/>
                <a:sym typeface="Times New Roman"/>
              </a:rPr>
              <a:t>versus </a:t>
            </a:r>
            <a:r>
              <a:rPr i="1" lang="en">
                <a:solidFill>
                  <a:schemeClr val="dk1"/>
                </a:solidFill>
                <a:latin typeface="Times New Roman"/>
                <a:ea typeface="Times New Roman"/>
                <a:cs typeface="Times New Roman"/>
                <a:sym typeface="Times New Roman"/>
              </a:rPr>
              <a:t>H</a:t>
            </a:r>
            <a:r>
              <a:rPr baseline="-25000" lang="en">
                <a:solidFill>
                  <a:schemeClr val="dk1"/>
                </a:solidFill>
                <a:latin typeface="Times New Roman"/>
                <a:ea typeface="Times New Roman"/>
                <a:cs typeface="Times New Roman"/>
                <a:sym typeface="Times New Roman"/>
              </a:rPr>
              <a:t>A</a:t>
            </a:r>
            <a:r>
              <a:rPr lang="en">
                <a:solidFill>
                  <a:schemeClr val="dk1"/>
                </a:solidFill>
                <a:latin typeface="Times New Roman"/>
                <a:ea typeface="Times New Roman"/>
                <a:cs typeface="Times New Roman"/>
                <a:sym typeface="Times New Roman"/>
              </a:rPr>
              <a:t> : </a:t>
            </a:r>
            <a:r>
              <a:rPr i="1" lang="en">
                <a:solidFill>
                  <a:schemeClr val="dk1"/>
                </a:solidFill>
                <a:latin typeface="Times New Roman"/>
                <a:ea typeface="Times New Roman"/>
                <a:cs typeface="Times New Roman"/>
                <a:sym typeface="Times New Roman"/>
              </a:rPr>
              <a:t>μ</a:t>
            </a:r>
            <a:r>
              <a:rPr baseline="-25000" i="1" lang="en">
                <a:solidFill>
                  <a:schemeClr val="dk1"/>
                </a:solidFill>
                <a:latin typeface="Times New Roman"/>
                <a:ea typeface="Times New Roman"/>
                <a:cs typeface="Times New Roman"/>
                <a:sym typeface="Times New Roman"/>
              </a:rPr>
              <a:t>pre-diet</a:t>
            </a:r>
            <a:r>
              <a:rPr lang="en">
                <a:solidFill>
                  <a:schemeClr val="dk1"/>
                </a:solidFill>
                <a:latin typeface="Times New Roman"/>
                <a:ea typeface="Times New Roman"/>
                <a:cs typeface="Times New Roman"/>
                <a:sym typeface="Times New Roman"/>
              </a:rPr>
              <a:t> &lt; </a:t>
            </a:r>
            <a:r>
              <a:rPr i="1" lang="en">
                <a:solidFill>
                  <a:schemeClr val="dk1"/>
                </a:solidFill>
                <a:latin typeface="Times New Roman"/>
                <a:ea typeface="Times New Roman"/>
                <a:cs typeface="Times New Roman"/>
                <a:sym typeface="Times New Roman"/>
              </a:rPr>
              <a:t>μ</a:t>
            </a:r>
            <a:r>
              <a:rPr baseline="-25000" i="1" lang="en">
                <a:solidFill>
                  <a:schemeClr val="dk1"/>
                </a:solidFill>
                <a:latin typeface="Times New Roman"/>
                <a:ea typeface="Times New Roman"/>
                <a:cs typeface="Times New Roman"/>
                <a:sym typeface="Times New Roman"/>
              </a:rPr>
              <a:t>post-diet</a:t>
            </a:r>
            <a:r>
              <a:rPr lang="en">
                <a:solidFill>
                  <a:schemeClr val="dk1"/>
                </a:solidFill>
                <a:latin typeface="Times New Roman"/>
                <a:ea typeface="Times New Roman"/>
                <a:cs typeface="Times New Roman"/>
                <a:sym typeface="Times New Roman"/>
              </a:rPr>
              <a:t> is the probability that we would observe a test statistic greater than </a:t>
            </a:r>
            <a:r>
              <a:rPr i="1" lang="en">
                <a:solidFill>
                  <a:schemeClr val="dk1"/>
                </a:solidFill>
                <a:latin typeface="Times New Roman"/>
                <a:ea typeface="Times New Roman"/>
                <a:cs typeface="Times New Roman"/>
                <a:sym typeface="Times New Roman"/>
              </a:rPr>
              <a:t>t</a:t>
            </a:r>
            <a:r>
              <a:rPr lang="en">
                <a:solidFill>
                  <a:schemeClr val="dk1"/>
                </a:solidFill>
                <a:latin typeface="Times New Roman"/>
                <a:ea typeface="Times New Roman"/>
                <a:cs typeface="Times New Roman"/>
                <a:sym typeface="Times New Roman"/>
              </a:rPr>
              <a:t>* = 1.69 if the pre-diet mean μ was really equal to post-diet mean. </a:t>
            </a:r>
          </a:p>
          <a:p>
            <a:pPr indent="-69850" lvl="0" marL="0">
              <a:spcBef>
                <a:spcPts val="0"/>
              </a:spcBef>
              <a:buClr>
                <a:schemeClr val="dk1"/>
              </a:buClr>
              <a:buSzPts val="1100"/>
              <a:buFont typeface="Arial"/>
              <a:buNone/>
            </a:pPr>
            <a:r>
              <a:rPr lang="en">
                <a:solidFill>
                  <a:schemeClr val="dk1"/>
                </a:solidFill>
              </a:rPr>
              <a:t>				</a:t>
            </a:r>
          </a:p>
          <a:p>
            <a:pPr indent="-69850" lvl="0" marL="0">
              <a:spcBef>
                <a:spcPts val="0"/>
              </a:spcBef>
              <a:buClr>
                <a:schemeClr val="dk1"/>
              </a:buClr>
              <a:buSzPts val="1100"/>
              <a:buFont typeface="Arial"/>
              <a:buNone/>
            </a:pPr>
            <a:r>
              <a:rPr lang="en">
                <a:solidFill>
                  <a:schemeClr val="dk1"/>
                </a:solidFill>
              </a:rPr>
              <a:t>			</a:t>
            </a:r>
          </a:p>
          <a:p>
            <a:pPr indent="-69850" lvl="0" marL="0">
              <a:spcBef>
                <a:spcPts val="0"/>
              </a:spcBef>
              <a:buClr>
                <a:schemeClr val="dk1"/>
              </a:buClr>
              <a:buSzPts val="1100"/>
              <a:buFont typeface="Arial"/>
              <a:buNone/>
            </a:pPr>
            <a:r>
              <a:rPr lang="en">
                <a:solidFill>
                  <a:schemeClr val="dk1"/>
                </a:solidFill>
              </a:rPr>
              <a:t>		</a:t>
            </a:r>
          </a:p>
          <a:p>
            <a:pPr indent="0" lvl="0" marL="0">
              <a:spcBef>
                <a:spcPts val="0"/>
              </a:spcBef>
              <a:buNone/>
            </a:pPr>
            <a:r>
              <a:t/>
            </a:r>
            <a:endParaRPr/>
          </a:p>
        </p:txBody>
      </p:sp>
      <p:pic>
        <p:nvPicPr>
          <p:cNvPr id="209" name="Shape 209"/>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Standardized Variables</a:t>
            </a:r>
          </a:p>
        </p:txBody>
      </p:sp>
      <p:sp>
        <p:nvSpPr>
          <p:cNvPr id="69" name="Shape 69"/>
          <p:cNvSpPr txBox="1"/>
          <p:nvPr>
            <p:ph idx="1" type="body"/>
          </p:nvPr>
        </p:nvSpPr>
        <p:spPr>
          <a:xfrm>
            <a:off x="311700" y="1152475"/>
            <a:ext cx="8520600" cy="3833400"/>
          </a:xfrm>
          <a:prstGeom prst="rect">
            <a:avLst/>
          </a:prstGeom>
        </p:spPr>
        <p:txBody>
          <a:bodyPr anchorCtr="0" anchor="t" bIns="91425" lIns="91425" rIns="91425" wrap="square" tIns="91425">
            <a:noAutofit/>
          </a:bodyPr>
          <a:lstStyle/>
          <a:p>
            <a:pPr indent="0" lvl="0" marL="0">
              <a:spcBef>
                <a:spcPts val="0"/>
              </a:spcBef>
              <a:buNone/>
            </a:pPr>
            <a:r>
              <a:rPr lang="en"/>
              <a:t>Two ways of describing probability distributions:</a:t>
            </a:r>
          </a:p>
          <a:p>
            <a:pPr indent="-342900" lvl="0" marL="457200" rtl="0">
              <a:spcBef>
                <a:spcPts val="0"/>
              </a:spcBef>
              <a:buSzPts val="1800"/>
              <a:buChar char="-"/>
            </a:pPr>
            <a:r>
              <a:rPr lang="en"/>
              <a:t>Mean and Standard deviation</a:t>
            </a:r>
          </a:p>
          <a:p>
            <a:pPr indent="0" lvl="0" marL="0" rtl="0">
              <a:spcBef>
                <a:spcPts val="0"/>
              </a:spcBef>
              <a:buNone/>
            </a:pPr>
            <a:r>
              <a:rPr lang="en"/>
              <a:t>i</a:t>
            </a:r>
            <a:r>
              <a:rPr lang="en"/>
              <a:t>f two or more random variables have the same mean and standard deviation, they are said to be </a:t>
            </a:r>
            <a:r>
              <a:rPr b="1" i="1" lang="en"/>
              <a:t>standardized. </a:t>
            </a:r>
          </a:p>
          <a:p>
            <a:pPr indent="0" lvl="0" marL="0" rtl="0">
              <a:spcBef>
                <a:spcPts val="0"/>
              </a:spcBef>
              <a:buNone/>
            </a:pPr>
            <a:r>
              <a:rPr lang="en"/>
              <a:t>To standardize a random variable, we substract its mean, and then divide it by its standard deviation :</a:t>
            </a:r>
          </a:p>
          <a:p>
            <a:pPr indent="0" lvl="0" marL="0">
              <a:spcBef>
                <a:spcPts val="0"/>
              </a:spcBef>
              <a:buNone/>
            </a:pPr>
            <a:r>
              <a:rPr lang="en"/>
              <a:t>		Insert formula here </a:t>
            </a:r>
          </a:p>
          <a:p>
            <a:pPr indent="0" lvl="0" marL="0">
              <a:spcBef>
                <a:spcPts val="0"/>
              </a:spcBef>
              <a:buNone/>
            </a:pPr>
            <a:r>
              <a:rPr lang="en" u="sng"/>
              <a:t>			</a:t>
            </a:r>
          </a:p>
          <a:p>
            <a:pPr indent="0" lvl="0" marL="0" rtl="0">
              <a:spcBef>
                <a:spcPts val="0"/>
              </a:spcBef>
              <a:buNone/>
            </a:pPr>
            <a:r>
              <a:rPr lang="en"/>
              <a:t>		</a:t>
            </a:r>
          </a:p>
          <a:p>
            <a:pPr indent="0" lvl="0" marL="0">
              <a:spcBef>
                <a:spcPts val="0"/>
              </a:spcBef>
              <a:buNone/>
            </a:pPr>
            <a:r>
              <a:t/>
            </a:r>
            <a:endParaRPr baseline="-25000"/>
          </a:p>
        </p:txBody>
      </p:sp>
      <p:pic>
        <p:nvPicPr>
          <p:cNvPr id="70" name="Shape 70"/>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Standardized Variables (contd.) </a:t>
            </a:r>
          </a:p>
        </p:txBody>
      </p:sp>
      <p:sp>
        <p:nvSpPr>
          <p:cNvPr id="76" name="Shape 7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No matter what the initial units of X, the </a:t>
            </a:r>
            <a:r>
              <a:rPr b="1" lang="en">
                <a:solidFill>
                  <a:schemeClr val="dk1"/>
                </a:solidFill>
              </a:rPr>
              <a:t>standardized random variable Z </a:t>
            </a:r>
            <a:r>
              <a:rPr lang="en">
                <a:solidFill>
                  <a:schemeClr val="dk1"/>
                </a:solidFill>
              </a:rPr>
              <a:t>has a mean of 0 and a standard deviation of 1. 						</a:t>
            </a:r>
          </a:p>
          <a:p>
            <a:pPr indent="-342900" lvl="0" marL="457200" rtl="0">
              <a:spcBef>
                <a:spcPts val="0"/>
              </a:spcBef>
              <a:spcAft>
                <a:spcPts val="0"/>
              </a:spcAft>
              <a:buClr>
                <a:schemeClr val="dk1"/>
              </a:buClr>
              <a:buSzPts val="1800"/>
              <a:buChar char="-"/>
            </a:pPr>
            <a:r>
              <a:rPr lang="en">
                <a:solidFill>
                  <a:schemeClr val="dk1"/>
                </a:solidFill>
              </a:rPr>
              <a:t>The standardized variable Z measures how many standard deviations X is above or below its mean.  		 	 	 							</a:t>
            </a:r>
          </a:p>
          <a:p>
            <a:pPr indent="-342900" lvl="0" marL="457200" rtl="0">
              <a:spcBef>
                <a:spcPts val="0"/>
              </a:spcBef>
              <a:buClr>
                <a:schemeClr val="dk1"/>
              </a:buClr>
              <a:buSzPts val="1800"/>
              <a:buChar char="-"/>
            </a:pPr>
            <a:r>
              <a:rPr lang="en">
                <a:solidFill>
                  <a:schemeClr val="dk1"/>
                </a:solidFill>
              </a:rPr>
              <a:t>Instead of saying that a woman is 71 inches tall (which is useful for some purposes, such as clothing sizes), we can say that her height is two standard deviations above the mean (which is useful for other purposes, such as com- paring her height with the heights of other women).</a:t>
            </a:r>
          </a:p>
          <a:p>
            <a:pPr indent="-69850" lvl="0" marL="0">
              <a:spcBef>
                <a:spcPts val="0"/>
              </a:spcBef>
              <a:buClr>
                <a:schemeClr val="dk1"/>
              </a:buClr>
              <a:buSzPts val="1100"/>
              <a:buFont typeface="Arial"/>
              <a:buNone/>
            </a:pPr>
            <a:r>
              <a:rPr lang="en" sz="1100">
                <a:solidFill>
                  <a:schemeClr val="dk1"/>
                </a:solidFill>
              </a:rPr>
              <a:t>				</a:t>
            </a:r>
          </a:p>
          <a:p>
            <a:pPr indent="-69850" lvl="0" marL="0">
              <a:spcBef>
                <a:spcPts val="0"/>
              </a:spcBef>
              <a:buClr>
                <a:schemeClr val="dk1"/>
              </a:buClr>
              <a:buSzPts val="1100"/>
              <a:buFont typeface="Arial"/>
              <a:buNone/>
            </a:pPr>
            <a:r>
              <a:rPr lang="en" sz="1100">
                <a:solidFill>
                  <a:schemeClr val="dk1"/>
                </a:solidFill>
              </a:rPr>
              <a:t>			</a:t>
            </a:r>
          </a:p>
          <a:p>
            <a:pPr indent="-69850" lvl="0" marL="0">
              <a:spcBef>
                <a:spcPts val="0"/>
              </a:spcBef>
              <a:buClr>
                <a:schemeClr val="dk1"/>
              </a:buClr>
              <a:buSzPts val="1100"/>
              <a:buFont typeface="Arial"/>
              <a:buNone/>
            </a:pPr>
            <a:r>
              <a:rPr lang="en" sz="1100">
                <a:solidFill>
                  <a:schemeClr val="dk1"/>
                </a:solidFill>
              </a:rPr>
              <a:t>		</a:t>
            </a:r>
          </a:p>
          <a:p>
            <a:pPr indent="0" lvl="0" marL="0">
              <a:spcBef>
                <a:spcPts val="0"/>
              </a:spcBef>
              <a:buNone/>
            </a:pPr>
            <a:r>
              <a:t/>
            </a:r>
            <a:endParaRPr/>
          </a:p>
        </p:txBody>
      </p:sp>
      <p:pic>
        <p:nvPicPr>
          <p:cNvPr id="77" name="Shape 7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Normal distribution and the Central Limit Theorem</a:t>
            </a:r>
          </a:p>
        </p:txBody>
      </p:sp>
      <p:sp>
        <p:nvSpPr>
          <p:cNvPr id="83" name="Shape 8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The theorem states that if Z is a standardized sum of N independent, identically distributed (discrete or continuous) random variables with a finite, nonzero standard deviation, then the probability distribution of Z approaches the normal distribution as N increases. </a:t>
            </a:r>
          </a:p>
          <a:p>
            <a:pPr indent="-342900" lvl="0" marL="457200" rtl="0">
              <a:spcBef>
                <a:spcPts val="0"/>
              </a:spcBef>
              <a:buSzPts val="1800"/>
              <a:buChar char="-"/>
            </a:pPr>
            <a:r>
              <a:rPr lang="en"/>
              <a:t>A normal distribution is just a bell shaped curve				</a:t>
            </a:r>
          </a:p>
          <a:p>
            <a:pPr indent="0" lvl="0" marL="0" rtl="0">
              <a:spcBef>
                <a:spcPts val="0"/>
              </a:spcBef>
              <a:buNone/>
            </a:pPr>
            <a:r>
              <a:rPr lang="en"/>
              <a:t>			</a:t>
            </a:r>
          </a:p>
          <a:p>
            <a:pPr indent="0" lvl="0" marL="0" rtl="0">
              <a:spcBef>
                <a:spcPts val="0"/>
              </a:spcBef>
              <a:buNone/>
            </a:pPr>
            <a:r>
              <a:rPr lang="en"/>
              <a:t>		</a:t>
            </a:r>
          </a:p>
          <a:p>
            <a:pPr indent="0" lvl="0" marL="0">
              <a:spcBef>
                <a:spcPts val="0"/>
              </a:spcBef>
              <a:buNone/>
            </a:pPr>
            <a:r>
              <a:t/>
            </a:r>
            <a:endParaRPr/>
          </a:p>
        </p:txBody>
      </p:sp>
      <p:pic>
        <p:nvPicPr>
          <p:cNvPr id="84" name="Shape 84"/>
          <p:cNvPicPr preferRelativeResize="0"/>
          <p:nvPr/>
        </p:nvPicPr>
        <p:blipFill>
          <a:blip r:embed="rId3">
            <a:alphaModFix/>
          </a:blip>
          <a:stretch>
            <a:fillRect/>
          </a:stretch>
        </p:blipFill>
        <p:spPr>
          <a:xfrm>
            <a:off x="2284325" y="2837650"/>
            <a:ext cx="4140275" cy="2212275"/>
          </a:xfrm>
          <a:prstGeom prst="rect">
            <a:avLst/>
          </a:prstGeom>
          <a:noFill/>
          <a:ln>
            <a:noFill/>
          </a:ln>
        </p:spPr>
      </p:pic>
      <p:pic>
        <p:nvPicPr>
          <p:cNvPr id="85" name="Shape 85"/>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contd...</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The normal distribution is important because it so often appears even when N is quite small. An N above 30 is usually sufficient to achieve a normal distribution. </a:t>
            </a:r>
          </a:p>
          <a:p>
            <a:pPr indent="0" lvl="0" marL="0">
              <a:spcBef>
                <a:spcPts val="0"/>
              </a:spcBef>
              <a:buNone/>
            </a:pPr>
            <a:r>
              <a:rPr lang="en"/>
              <a:t>The 68,95,99 rule:</a:t>
            </a:r>
          </a:p>
          <a:p>
            <a:pPr indent="-342900" lvl="0" marL="457200">
              <a:spcBef>
                <a:spcPts val="0"/>
              </a:spcBef>
              <a:spcAft>
                <a:spcPts val="0"/>
              </a:spcAft>
              <a:buSzPts val="1800"/>
              <a:buChar char="-"/>
            </a:pPr>
            <a:r>
              <a:rPr lang="en"/>
              <a:t>P[-1 &lt; Z &lt;1]= 0.68</a:t>
            </a:r>
          </a:p>
          <a:p>
            <a:pPr indent="-342900" lvl="0" marL="457200">
              <a:spcBef>
                <a:spcPts val="0"/>
              </a:spcBef>
              <a:spcAft>
                <a:spcPts val="0"/>
              </a:spcAft>
              <a:buSzPts val="1800"/>
              <a:buChar char="-"/>
            </a:pPr>
            <a:r>
              <a:rPr lang="en"/>
              <a:t>P[-2 &lt; Z &lt; 2]= 0.95</a:t>
            </a:r>
          </a:p>
          <a:p>
            <a:pPr indent="-342900" lvl="0" marL="457200">
              <a:spcBef>
                <a:spcPts val="0"/>
              </a:spcBef>
              <a:buSzPts val="1800"/>
              <a:buChar char="-"/>
            </a:pPr>
            <a:r>
              <a:rPr lang="en"/>
              <a:t>P[-3 &lt; Z &lt; 3] = 0.99 </a:t>
            </a:r>
          </a:p>
          <a:p>
            <a:pPr indent="0" lvl="0" marL="0">
              <a:spcBef>
                <a:spcPts val="0"/>
              </a:spcBef>
              <a:buNone/>
            </a:pPr>
            <a:r>
              <a:rPr lang="en"/>
              <a:t>				</a:t>
            </a:r>
          </a:p>
          <a:p>
            <a:pPr indent="0" lvl="0" marL="0">
              <a:spcBef>
                <a:spcPts val="0"/>
              </a:spcBef>
              <a:buNone/>
            </a:pPr>
            <a:r>
              <a:rPr lang="en"/>
              <a:t>			</a:t>
            </a:r>
          </a:p>
          <a:p>
            <a:pPr indent="0" lvl="0" marL="0">
              <a:spcBef>
                <a:spcPts val="0"/>
              </a:spcBef>
              <a:buNone/>
            </a:pPr>
            <a:r>
              <a:rPr lang="en"/>
              <a:t>		</a:t>
            </a:r>
          </a:p>
          <a:p>
            <a:pPr indent="-69850" lvl="0" marL="0">
              <a:spcBef>
                <a:spcPts val="0"/>
              </a:spcBef>
              <a:buClr>
                <a:schemeClr val="dk1"/>
              </a:buClr>
              <a:buSzPts val="1100"/>
              <a:buFont typeface="Arial"/>
              <a:buNone/>
            </a:pPr>
            <a:r>
              <a:t/>
            </a:r>
            <a:endParaRPr/>
          </a:p>
          <a:p>
            <a:pPr indent="-69850" lvl="0" marL="0">
              <a:spcBef>
                <a:spcPts val="0"/>
              </a:spcBef>
              <a:buClr>
                <a:schemeClr val="dk1"/>
              </a:buClr>
              <a:buSzPts val="1100"/>
              <a:buFont typeface="Arial"/>
              <a:buNone/>
            </a:pPr>
            <a:r>
              <a:rPr lang="en"/>
              <a:t>				</a:t>
            </a:r>
          </a:p>
          <a:p>
            <a:pPr indent="-69850" lvl="0" marL="0">
              <a:spcBef>
                <a:spcPts val="0"/>
              </a:spcBef>
              <a:buClr>
                <a:schemeClr val="dk1"/>
              </a:buClr>
              <a:buSzPts val="1100"/>
              <a:buFont typeface="Arial"/>
              <a:buNone/>
            </a:pPr>
            <a:r>
              <a:rPr lang="en"/>
              <a:t>			</a:t>
            </a:r>
          </a:p>
          <a:p>
            <a:pPr indent="-69850" lvl="0" marL="0">
              <a:spcBef>
                <a:spcPts val="0"/>
              </a:spcBef>
              <a:buClr>
                <a:schemeClr val="dk1"/>
              </a:buClr>
              <a:buSzPts val="1100"/>
              <a:buFont typeface="Arial"/>
              <a:buNone/>
            </a:pPr>
            <a:r>
              <a:rPr lang="en"/>
              <a:t>		</a:t>
            </a:r>
          </a:p>
          <a:p>
            <a:pPr indent="0" lvl="0" marL="0">
              <a:spcBef>
                <a:spcPts val="0"/>
              </a:spcBef>
              <a:buNone/>
            </a:pPr>
            <a:r>
              <a:t/>
            </a:r>
            <a:endParaRPr/>
          </a:p>
        </p:txBody>
      </p:sp>
      <p:pic>
        <p:nvPicPr>
          <p:cNvPr id="92" name="Shape 9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Sampling</a:t>
            </a:r>
          </a:p>
        </p:txBody>
      </p:sp>
      <p:sp>
        <p:nvSpPr>
          <p:cNvPr id="98" name="Shape 98"/>
          <p:cNvSpPr txBox="1"/>
          <p:nvPr>
            <p:ph idx="1" type="body"/>
          </p:nvPr>
        </p:nvSpPr>
        <p:spPr>
          <a:xfrm>
            <a:off x="311700" y="1152475"/>
            <a:ext cx="8520600" cy="3990900"/>
          </a:xfrm>
          <a:prstGeom prst="rect">
            <a:avLst/>
          </a:prstGeom>
        </p:spPr>
        <p:txBody>
          <a:bodyPr anchorCtr="0" anchor="t" bIns="91425" lIns="91425" rIns="91425" wrap="square" tIns="91425">
            <a:noAutofit/>
          </a:bodyPr>
          <a:lstStyle/>
          <a:p>
            <a:pPr indent="0" lvl="0" marL="0">
              <a:spcBef>
                <a:spcPts val="0"/>
              </a:spcBef>
              <a:buNone/>
            </a:pPr>
            <a:r>
              <a:rPr lang="en"/>
              <a:t>Until now, our discussions of probability distributions, means and standard deviatios have been actually about the </a:t>
            </a:r>
            <a:r>
              <a:rPr b="1" lang="en"/>
              <a:t>Population. </a:t>
            </a:r>
            <a:r>
              <a:rPr lang="en"/>
              <a:t>The population is the entire group of items that interests us. </a:t>
            </a:r>
          </a:p>
          <a:p>
            <a:pPr indent="0" lvl="0" marL="0">
              <a:spcBef>
                <a:spcPts val="0"/>
              </a:spcBef>
              <a:buNone/>
            </a:pPr>
            <a:r>
              <a:rPr lang="en"/>
              <a:t>To say the “mean height of indian men” can either imply</a:t>
            </a:r>
          </a:p>
          <a:p>
            <a:pPr indent="-342900" lvl="0" marL="457200" rtl="0">
              <a:spcBef>
                <a:spcPts val="0"/>
              </a:spcBef>
              <a:spcAft>
                <a:spcPts val="0"/>
              </a:spcAft>
              <a:buSzPts val="1800"/>
              <a:buAutoNum type="arabicParenR"/>
            </a:pPr>
            <a:r>
              <a:rPr lang="en"/>
              <a:t>The enitire </a:t>
            </a:r>
            <a:r>
              <a:rPr b="1" lang="en"/>
              <a:t>population </a:t>
            </a:r>
            <a:r>
              <a:rPr lang="en"/>
              <a:t>of indian was used to determine the mean</a:t>
            </a:r>
          </a:p>
          <a:p>
            <a:pPr indent="-342900" lvl="0" marL="457200" rtl="0">
              <a:spcBef>
                <a:spcPts val="0"/>
              </a:spcBef>
              <a:buSzPts val="1800"/>
              <a:buAutoNum type="arabicParenR"/>
            </a:pPr>
            <a:r>
              <a:rPr lang="en"/>
              <a:t>A </a:t>
            </a:r>
            <a:r>
              <a:rPr b="1" lang="en"/>
              <a:t>sample </a:t>
            </a:r>
            <a:r>
              <a:rPr lang="en"/>
              <a:t>of indian men were randomly selected to be repesentational of the population. </a:t>
            </a:r>
          </a:p>
          <a:p>
            <a:pPr indent="0" lvl="0" marL="0">
              <a:spcBef>
                <a:spcPts val="0"/>
              </a:spcBef>
              <a:buNone/>
            </a:pPr>
            <a:r>
              <a:rPr lang="en"/>
              <a:t>Often we are unable to measure the entire population and are left taking samples of the population. </a:t>
            </a:r>
            <a:r>
              <a:rPr i="1" lang="en"/>
              <a:t>Care must be taken in infering or estimating from the sample.</a:t>
            </a:r>
          </a:p>
          <a:p>
            <a:pPr indent="-69850" lvl="0" marL="0">
              <a:spcBef>
                <a:spcPts val="0"/>
              </a:spcBef>
              <a:buClr>
                <a:schemeClr val="dk1"/>
              </a:buClr>
              <a:buSzPts val="1100"/>
              <a:buFont typeface="Arial"/>
              <a:buNone/>
            </a:pPr>
            <a:r>
              <a:rPr lang="en"/>
              <a:t>				</a:t>
            </a:r>
          </a:p>
          <a:p>
            <a:pPr indent="-69850" lvl="0" marL="0">
              <a:spcBef>
                <a:spcPts val="0"/>
              </a:spcBef>
              <a:buClr>
                <a:schemeClr val="dk1"/>
              </a:buClr>
              <a:buSzPts val="1100"/>
              <a:buFont typeface="Arial"/>
              <a:buNone/>
            </a:pPr>
            <a:r>
              <a:rPr lang="en"/>
              <a:t>			</a:t>
            </a:r>
          </a:p>
          <a:p>
            <a:pPr indent="-69850" lvl="0" marL="0">
              <a:spcBef>
                <a:spcPts val="0"/>
              </a:spcBef>
              <a:buClr>
                <a:schemeClr val="dk1"/>
              </a:buClr>
              <a:buSzPts val="1100"/>
              <a:buFont typeface="Arial"/>
              <a:buNone/>
            </a:pPr>
            <a:r>
              <a:rPr lang="en"/>
              <a:t>		</a:t>
            </a:r>
          </a:p>
          <a:p>
            <a:pPr indent="0" lvl="0" marL="0">
              <a:spcBef>
                <a:spcPts val="0"/>
              </a:spcBef>
              <a:buNone/>
            </a:pPr>
            <a:r>
              <a:t/>
            </a:r>
            <a:endParaRPr/>
          </a:p>
        </p:txBody>
      </p:sp>
      <p:pic>
        <p:nvPicPr>
          <p:cNvPr id="99" name="Shape 99"/>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Estimation</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buNone/>
            </a:pPr>
            <a:r>
              <a:rPr lang="en"/>
              <a:t>Let X</a:t>
            </a:r>
            <a:r>
              <a:rPr baseline="-25000" lang="en"/>
              <a:t>bytemean</a:t>
            </a:r>
            <a:r>
              <a:rPr lang="en"/>
              <a:t> be the “sample average” of the 30 students in our class. This was calculated using 	 	 	 		</a:t>
            </a:r>
          </a:p>
          <a:p>
            <a:pPr indent="0" lvl="0" marL="0">
              <a:spcBef>
                <a:spcPts val="0"/>
              </a:spcBef>
              <a:buNone/>
            </a:pPr>
            <a:r>
              <a:rPr lang="en"/>
              <a:t>It is tempting to regard a sample average as definitive. </a:t>
            </a:r>
            <a:r>
              <a:rPr lang="en"/>
              <a:t>Our particular sample is just one of many samples that might have been selected; other samples would yield somewhat different sample averages.  </a:t>
            </a:r>
          </a:p>
          <a:p>
            <a:pPr indent="0" lvl="0" marL="0">
              <a:spcBef>
                <a:spcPts val="0"/>
              </a:spcBef>
              <a:buNone/>
            </a:pPr>
            <a:r>
              <a:rPr lang="en"/>
              <a:t>But we can use probabilities to deduce how likely it is that a sample will be selected whose mean is close to the population mean. </a:t>
            </a:r>
          </a:p>
          <a:p>
            <a:pPr indent="0" lvl="0" marL="0">
              <a:spcBef>
                <a:spcPts val="0"/>
              </a:spcBef>
              <a:buNone/>
            </a:pPr>
            <a:r>
              <a:rPr lang="en"/>
              <a:t>				</a:t>
            </a:r>
          </a:p>
          <a:p>
            <a:pPr indent="0" lvl="0" marL="0">
              <a:spcBef>
                <a:spcPts val="0"/>
              </a:spcBef>
              <a:buNone/>
            </a:pPr>
            <a:r>
              <a:rPr lang="en"/>
              <a:t>			</a:t>
            </a:r>
          </a:p>
          <a:p>
            <a:pPr indent="0" lvl="0" marL="0">
              <a:spcBef>
                <a:spcPts val="0"/>
              </a:spcBef>
              <a:buNone/>
            </a:pPr>
            <a:r>
              <a:rPr lang="en"/>
              <a:t>		</a:t>
            </a:r>
          </a:p>
          <a:p>
            <a:pPr indent="0" lvl="0" marL="0">
              <a:spcBef>
                <a:spcPts val="0"/>
              </a:spcBef>
              <a:buNone/>
            </a:pPr>
            <a:r>
              <a:t/>
            </a:r>
            <a:endParaRPr/>
          </a:p>
          <a:p>
            <a:pPr indent="0" lvl="0" marL="0">
              <a:spcBef>
                <a:spcPts val="0"/>
              </a:spcBef>
              <a:buNone/>
            </a:pPr>
            <a:r>
              <a:rPr lang="en"/>
              <a:t>				</a:t>
            </a:r>
          </a:p>
          <a:p>
            <a:pPr indent="0" lvl="0" marL="0">
              <a:spcBef>
                <a:spcPts val="0"/>
              </a:spcBef>
              <a:buNone/>
            </a:pPr>
            <a:r>
              <a:rPr lang="en"/>
              <a:t>			</a:t>
            </a:r>
          </a:p>
          <a:p>
            <a:pPr indent="0" lvl="0" marL="0">
              <a:spcBef>
                <a:spcPts val="0"/>
              </a:spcBef>
              <a:buNone/>
            </a:pPr>
            <a:r>
              <a:rPr lang="en"/>
              <a:t>		</a:t>
            </a:r>
          </a:p>
          <a:p>
            <a:pPr indent="-69850" lvl="0" marL="0" rtl="0">
              <a:spcBef>
                <a:spcPts val="0"/>
              </a:spcBef>
              <a:buClr>
                <a:schemeClr val="dk1"/>
              </a:buClr>
              <a:buSzPts val="1100"/>
              <a:buFont typeface="Arial"/>
              <a:buNone/>
            </a:pPr>
            <a:r>
              <a:t/>
            </a:r>
            <a:endParaRPr/>
          </a:p>
          <a:p>
            <a:pPr indent="-69850" lvl="0" marL="0" rtl="0">
              <a:spcBef>
                <a:spcPts val="0"/>
              </a:spcBef>
              <a:buClr>
                <a:schemeClr val="dk1"/>
              </a:buClr>
              <a:buSzPts val="1100"/>
              <a:buFont typeface="Arial"/>
              <a:buNone/>
            </a:pPr>
            <a:r>
              <a:rPr lang="en"/>
              <a:t>				</a:t>
            </a:r>
          </a:p>
          <a:p>
            <a:pPr indent="-69850" lvl="0" marL="0" rtl="0">
              <a:spcBef>
                <a:spcPts val="0"/>
              </a:spcBef>
              <a:buClr>
                <a:schemeClr val="dk1"/>
              </a:buClr>
              <a:buSzPts val="1100"/>
              <a:buFont typeface="Arial"/>
              <a:buNone/>
            </a:pPr>
            <a:r>
              <a:rPr lang="en"/>
              <a:t>			</a:t>
            </a:r>
          </a:p>
          <a:p>
            <a:pPr indent="-69850" lvl="0" marL="0" rtl="0">
              <a:spcBef>
                <a:spcPts val="0"/>
              </a:spcBef>
              <a:buClr>
                <a:schemeClr val="dk1"/>
              </a:buClr>
              <a:buSzPts val="1100"/>
              <a:buFont typeface="Arial"/>
              <a:buNone/>
            </a:pPr>
            <a:r>
              <a:rPr lang="en"/>
              <a:t>		</a:t>
            </a:r>
          </a:p>
          <a:p>
            <a:pPr indent="0" lvl="0" marL="0">
              <a:spcBef>
                <a:spcPts val="0"/>
              </a:spcBef>
              <a:buNone/>
            </a:pPr>
            <a:r>
              <a:t/>
            </a:r>
            <a:endParaRPr/>
          </a:p>
        </p:txBody>
      </p:sp>
      <p:pic>
        <p:nvPicPr>
          <p:cNvPr id="106" name="Shape 106"/>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Sample mean and standard deivation</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The mean and standard deviation of our sample are similar to the population mean and standard deviation:</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rPr lang="en"/>
              <a:t>We will use these to determine the</a:t>
            </a:r>
            <a:r>
              <a:rPr b="1" lang="en"/>
              <a:t> confidence interval </a:t>
            </a:r>
            <a:r>
              <a:rPr lang="en"/>
              <a:t> that the sample mean is close to the population mean. </a:t>
            </a:r>
          </a:p>
        </p:txBody>
      </p:sp>
      <p:pic>
        <p:nvPicPr>
          <p:cNvPr id="113" name="Shape 113"/>
          <p:cNvPicPr preferRelativeResize="0"/>
          <p:nvPr/>
        </p:nvPicPr>
        <p:blipFill>
          <a:blip r:embed="rId3">
            <a:alphaModFix/>
          </a:blip>
          <a:stretch>
            <a:fillRect/>
          </a:stretch>
        </p:blipFill>
        <p:spPr>
          <a:xfrm>
            <a:off x="2057400" y="1925638"/>
            <a:ext cx="4294725" cy="1292225"/>
          </a:xfrm>
          <a:prstGeom prst="rect">
            <a:avLst/>
          </a:prstGeom>
          <a:noFill/>
          <a:ln>
            <a:noFill/>
          </a:ln>
        </p:spPr>
      </p:pic>
      <p:pic>
        <p:nvPicPr>
          <p:cNvPr id="114" name="Shape 114"/>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