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sz="1000">
                <a:solidFill>
                  <a:schemeClr val="dk1"/>
                </a:solidFill>
              </a:rPr>
              <a:t>Consequently, all of the bagged trees will look quite similar to each other. Hence the predictions from the bagged trees will be highly correlated. Un- fortunately, averaging many highly correlated quantities does not lead to as large of a reduction in variance as averaging many uncorrelated quanti- ties. In particular, this means that bagging will not le </a:t>
            </a:r>
            <a:endParaRPr sz="1000">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In other words, in building a random forest, at each split in the tree, the algorithm is not even allowed to consider a majority of the available predictors.</a:t>
            </a:r>
            <a:endParaRPr>
              <a:solidFill>
                <a:schemeClr val="dk1"/>
              </a:solidFill>
            </a:endParaRPr>
          </a:p>
          <a:p>
            <a:pPr indent="0" lvl="0" marL="0">
              <a:spcBef>
                <a:spcPts val="0"/>
              </a:spcBef>
              <a:spcAft>
                <a:spcPts val="0"/>
              </a:spcAft>
              <a:buNone/>
            </a:pPr>
            <a:r>
              <a:rPr lang="en">
                <a:solidFill>
                  <a:schemeClr val="dk1"/>
                </a:solidFill>
              </a:rPr>
              <a:t>Suppose that there is one very strong predictor in the data set, along with a num- ber of other moderately strong predictors. Then in the collection of bagged trees, most or all of the trees will use this strong predictor in the top split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Correcting Overfitting in Decision Trees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Bagging and Random Forest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Combined Trees: A mini forest</a:t>
            </a:r>
            <a:endParaRPr/>
          </a:p>
        </p:txBody>
      </p:sp>
      <p:sp>
        <p:nvSpPr>
          <p:cNvPr id="111" name="Shape 111"/>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chemeClr val="dk1"/>
                </a:solidFill>
                <a:highlight>
                  <a:srgbClr val="FFFFFF"/>
                </a:highlight>
              </a:rPr>
              <a:t>It is clear that in some places, the two trees produce consistent results (e.g., in the four corners), while in other places, the two trees give very different classifications (e.g., in the regions between any two clusters). The inconsistencies tend to happen where the classification is less certain, and thus by using information from </a:t>
            </a:r>
            <a:r>
              <a:rPr i="1" lang="en">
                <a:solidFill>
                  <a:schemeClr val="dk1"/>
                </a:solidFill>
                <a:highlight>
                  <a:srgbClr val="FFFFFF"/>
                </a:highlight>
              </a:rPr>
              <a:t>both</a:t>
            </a:r>
            <a:r>
              <a:rPr lang="en">
                <a:solidFill>
                  <a:schemeClr val="dk1"/>
                </a:solidFill>
                <a:highlight>
                  <a:srgbClr val="FFFFFF"/>
                </a:highlight>
              </a:rPr>
              <a:t> of these trees, we might come up with a better result!</a:t>
            </a:r>
            <a:endParaRPr/>
          </a:p>
        </p:txBody>
      </p:sp>
      <p:pic>
        <p:nvPicPr>
          <p:cNvPr id="112" name="Shape 112"/>
          <p:cNvPicPr preferRelativeResize="0"/>
          <p:nvPr/>
        </p:nvPicPr>
        <p:blipFill>
          <a:blip r:embed="rId3">
            <a:alphaModFix/>
          </a:blip>
          <a:stretch>
            <a:fillRect/>
          </a:stretch>
        </p:blipFill>
        <p:spPr>
          <a:xfrm>
            <a:off x="2669686" y="2352574"/>
            <a:ext cx="4183539" cy="29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Random Forests Contd.</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In other words, in building a random forest, at each split in the tree, the algorithm i</a:t>
            </a:r>
            <a:r>
              <a:rPr i="1" lang="en">
                <a:solidFill>
                  <a:srgbClr val="000000"/>
                </a:solidFill>
              </a:rPr>
              <a:t>s not even allowed to consider </a:t>
            </a:r>
            <a:r>
              <a:rPr lang="en">
                <a:solidFill>
                  <a:srgbClr val="000000"/>
                </a:solidFill>
              </a:rPr>
              <a:t>a majority of the available predictors. </a:t>
            </a:r>
            <a:r>
              <a:rPr b="1" lang="en">
                <a:solidFill>
                  <a:srgbClr val="000000"/>
                </a:solidFill>
              </a:rPr>
              <a:t>That’s weird, why would we do that?</a:t>
            </a:r>
            <a:endParaRPr b="1">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So, the primary impact of ensemble methods is to </a:t>
            </a:r>
            <a:r>
              <a:rPr i="1" lang="en">
                <a:solidFill>
                  <a:srgbClr val="000000"/>
                </a:solidFill>
              </a:rPr>
              <a:t>reduce variance </a:t>
            </a:r>
            <a:r>
              <a:rPr lang="en">
                <a:solidFill>
                  <a:srgbClr val="000000"/>
                </a:solidFill>
              </a:rPr>
              <a:t>by averaging.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In classification, this is achieved by </a:t>
            </a:r>
            <a:r>
              <a:rPr i="1" lang="en">
                <a:solidFill>
                  <a:srgbClr val="000000"/>
                </a:solidFill>
              </a:rPr>
              <a:t>majority</a:t>
            </a:r>
            <a:r>
              <a:rPr lang="en">
                <a:solidFill>
                  <a:srgbClr val="000000"/>
                </a:solidFill>
              </a:rPr>
              <a:t> </a:t>
            </a:r>
            <a:r>
              <a:rPr i="1" lang="en">
                <a:solidFill>
                  <a:srgbClr val="000000"/>
                </a:solidFill>
              </a:rPr>
              <a:t>voting</a:t>
            </a:r>
            <a:r>
              <a:rPr lang="en">
                <a:solidFill>
                  <a:srgbClr val="000000"/>
                </a:solidFill>
              </a:rPr>
              <a:t> and in regression by taking the </a:t>
            </a:r>
            <a:r>
              <a:rPr i="1" lang="en">
                <a:solidFill>
                  <a:srgbClr val="000000"/>
                </a:solidFill>
              </a:rPr>
              <a:t>mean or mode</a:t>
            </a:r>
            <a:r>
              <a:rPr lang="en">
                <a:solidFill>
                  <a:srgbClr val="000000"/>
                </a:solidFill>
              </a:rPr>
              <a:t>.</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 think of this process as </a:t>
            </a:r>
            <a:r>
              <a:rPr b="1" i="1" lang="en">
                <a:solidFill>
                  <a:srgbClr val="000000"/>
                </a:solidFill>
              </a:rPr>
              <a:t>decorrelating </a:t>
            </a:r>
            <a:r>
              <a:rPr lang="en">
                <a:solidFill>
                  <a:srgbClr val="000000"/>
                </a:solidFill>
              </a:rPr>
              <a:t>the trees, thereby making the average of the resulting trees less variable and hence more reliable.</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Comparing Bagging and Random Forests</a:t>
            </a:r>
            <a:endParaRPr/>
          </a:p>
        </p:txBody>
      </p:sp>
      <p:pic>
        <p:nvPicPr>
          <p:cNvPr id="124" name="Shape 124"/>
          <p:cNvPicPr preferRelativeResize="0"/>
          <p:nvPr/>
        </p:nvPicPr>
        <p:blipFill>
          <a:blip r:embed="rId3">
            <a:alphaModFix/>
          </a:blip>
          <a:stretch>
            <a:fillRect/>
          </a:stretch>
        </p:blipFill>
        <p:spPr>
          <a:xfrm>
            <a:off x="2124075" y="1095725"/>
            <a:ext cx="4895850" cy="355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 to Boosting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Recall that bagging involves creating multiple copies of the original training data set using the bootstrap, fitting a separate decision tree to each copy, and then combining all of the trees in order to create a single predictive model. Notably, each tree is built on a bootstrap data set, independent.</a:t>
            </a:r>
            <a:endParaRPr/>
          </a:p>
          <a:p>
            <a:pPr indent="0" lvl="0" marL="0">
              <a:spcBef>
                <a:spcPts val="1600"/>
              </a:spcBef>
              <a:spcAft>
                <a:spcPts val="0"/>
              </a:spcAft>
              <a:buNone/>
            </a:pPr>
            <a:r>
              <a:t/>
            </a:r>
            <a:endParaRPr/>
          </a:p>
          <a:p>
            <a:pPr indent="-342900" lvl="0" marL="457200">
              <a:spcBef>
                <a:spcPts val="1600"/>
              </a:spcBef>
              <a:spcAft>
                <a:spcPts val="0"/>
              </a:spcAft>
              <a:buSzPts val="1800"/>
              <a:buChar char="-"/>
            </a:pPr>
            <a:r>
              <a:rPr b="1" i="1" lang="en"/>
              <a:t>Boosting</a:t>
            </a:r>
            <a:r>
              <a:rPr lang="en"/>
              <a:t> works in a similar way, except that the trees are grown sequentially:each tree is grown using information from previously grown trees. Boosting does not involve bootstrap sampling; instead each tree is fit on a modified version of the original data 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Boosting</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Unlike fitting a single large decision tree to the data, which amounts to fitting the data hard and potentially overfitting, the boosting approach instead learns slowly.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Gradient Boosting Steps</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arenR"/>
            </a:pPr>
            <a:r>
              <a:rPr lang="en"/>
              <a:t>We fit a regular decision tree on our data. Post-fitting we have an idea of our error and in the case of regressions, we have our residuals. Then we, fit another decision tree to the residuals of the previous model. </a:t>
            </a:r>
            <a:endParaRPr/>
          </a:p>
          <a:p>
            <a:pPr indent="-342900" lvl="0" marL="457200" rtl="0">
              <a:spcBef>
                <a:spcPts val="0"/>
              </a:spcBef>
              <a:spcAft>
                <a:spcPts val="0"/>
              </a:spcAft>
              <a:buSzPts val="1800"/>
              <a:buAutoNum type="arabicParenR"/>
            </a:pPr>
            <a:r>
              <a:rPr lang="en"/>
              <a:t>T</a:t>
            </a:r>
            <a:r>
              <a:rPr lang="en"/>
              <a:t>hat is, we fit a tree using the current residuals, rather than the outcome Y , as the response.</a:t>
            </a:r>
            <a:endParaRPr/>
          </a:p>
          <a:p>
            <a:pPr indent="-342900" lvl="0" marL="457200" rtl="0">
              <a:spcBef>
                <a:spcPts val="0"/>
              </a:spcBef>
              <a:spcAft>
                <a:spcPts val="0"/>
              </a:spcAft>
              <a:buSzPts val="1800"/>
              <a:buAutoNum type="arabicParenR"/>
            </a:pPr>
            <a:r>
              <a:rPr lang="en"/>
              <a:t>We then add this new decision tree into the fitted function in order to update the residuals.</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1: Fit a model using Decision Tree Regressor</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This will not result in a great model and is to simple to fit the shape of the data</a:t>
            </a:r>
            <a:endParaRPr/>
          </a:p>
        </p:txBody>
      </p:sp>
      <p:pic>
        <p:nvPicPr>
          <p:cNvPr id="149" name="Shape 149"/>
          <p:cNvPicPr preferRelativeResize="0"/>
          <p:nvPr/>
        </p:nvPicPr>
        <p:blipFill>
          <a:blip r:embed="rId3">
            <a:alphaModFix/>
          </a:blip>
          <a:stretch>
            <a:fillRect/>
          </a:stretch>
        </p:blipFill>
        <p:spPr>
          <a:xfrm>
            <a:off x="2250275" y="1536450"/>
            <a:ext cx="4629150" cy="351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2: Calculate and Print the Residuals</a:t>
            </a:r>
            <a:endParaRPr/>
          </a:p>
        </p:txBody>
      </p:sp>
      <p:pic>
        <p:nvPicPr>
          <p:cNvPr id="155" name="Shape 155"/>
          <p:cNvPicPr preferRelativeResize="0"/>
          <p:nvPr/>
        </p:nvPicPr>
        <p:blipFill>
          <a:blip r:embed="rId3">
            <a:alphaModFix/>
          </a:blip>
          <a:stretch>
            <a:fillRect/>
          </a:stretch>
        </p:blipFill>
        <p:spPr>
          <a:xfrm>
            <a:off x="1928800" y="789125"/>
            <a:ext cx="5233525" cy="379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3: Fit models to residuals (Not Y)</a:t>
            </a:r>
            <a:endParaRPr/>
          </a:p>
        </p:txBody>
      </p:sp>
      <p:pic>
        <p:nvPicPr>
          <p:cNvPr id="161" name="Shape 161"/>
          <p:cNvPicPr preferRelativeResize="0"/>
          <p:nvPr/>
        </p:nvPicPr>
        <p:blipFill>
          <a:blip r:embed="rId3">
            <a:alphaModFix/>
          </a:blip>
          <a:stretch>
            <a:fillRect/>
          </a:stretch>
        </p:blipFill>
        <p:spPr>
          <a:xfrm>
            <a:off x="2476500" y="1086313"/>
            <a:ext cx="4191000" cy="383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Combine predictors, Lets see what we have so far...</a:t>
            </a:r>
            <a:endParaRPr/>
          </a:p>
        </p:txBody>
      </p:sp>
      <p:pic>
        <p:nvPicPr>
          <p:cNvPr id="167" name="Shape 167"/>
          <p:cNvPicPr preferRelativeResize="0"/>
          <p:nvPr/>
        </p:nvPicPr>
        <p:blipFill>
          <a:blip r:embed="rId3">
            <a:alphaModFix/>
          </a:blip>
          <a:stretch>
            <a:fillRect/>
          </a:stretch>
        </p:blipFill>
        <p:spPr>
          <a:xfrm>
            <a:off x="1954525" y="1124950"/>
            <a:ext cx="4706300" cy="362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Pros and Cons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a:solidFill>
                  <a:srgbClr val="000000"/>
                </a:solidFill>
              </a:rPr>
              <a:t>Pro: </a:t>
            </a:r>
            <a:r>
              <a:rPr lang="en">
                <a:solidFill>
                  <a:srgbClr val="000000"/>
                </a:solidFill>
              </a:rPr>
              <a:t>Very easy to interpret (we can literally print out the tree!)</a:t>
            </a:r>
            <a:endParaRPr>
              <a:solidFill>
                <a:srgbClr val="000000"/>
              </a:solidFill>
            </a:endParaRPr>
          </a:p>
          <a:p>
            <a:pPr indent="-342900" lvl="0" marL="457200" rtl="0">
              <a:spcBef>
                <a:spcPts val="0"/>
              </a:spcBef>
              <a:spcAft>
                <a:spcPts val="0"/>
              </a:spcAft>
              <a:buClr>
                <a:srgbClr val="000000"/>
              </a:buClr>
              <a:buSzPts val="1800"/>
              <a:buChar char="-"/>
            </a:pPr>
            <a:r>
              <a:rPr b="1" lang="en">
                <a:solidFill>
                  <a:srgbClr val="000000"/>
                </a:solidFill>
              </a:rPr>
              <a:t>Cons:</a:t>
            </a:r>
            <a:r>
              <a:rPr lang="en">
                <a:solidFill>
                  <a:srgbClr val="000000"/>
                </a:solidFill>
              </a:rPr>
              <a:t> </a:t>
            </a:r>
            <a:r>
              <a:rPr lang="en">
                <a:solidFill>
                  <a:srgbClr val="000000"/>
                </a:solidFill>
              </a:rPr>
              <a:t> Unfortunately, trees generally do not have the same level of predictive accuracy as some of the other regression and classification approaches seen (LDA, Logistic etc.)</a:t>
            </a:r>
            <a:endParaRPr>
              <a:solidFill>
                <a:srgbClr val="000000"/>
              </a:solidFill>
            </a:endParaRPr>
          </a:p>
          <a:p>
            <a:pPr indent="0" lvl="0" marL="0">
              <a:spcBef>
                <a:spcPts val="1600"/>
              </a:spcBef>
              <a:spcAft>
                <a:spcPts val="0"/>
              </a:spcAft>
              <a:buNone/>
            </a:pPr>
            <a:r>
              <a:rPr lang="en">
                <a:solidFill>
                  <a:srgbClr val="000000"/>
                </a:solidFill>
              </a:rPr>
              <a:t>However, by aggregating many decision trees, using methods like bagging, random forests, and boosting, the predictive performance of trees can be substantially improved.</a:t>
            </a:r>
            <a:endParaRPr>
              <a:solidFill>
                <a:srgbClr val="000000"/>
              </a:solidFill>
            </a:endParaRPr>
          </a:p>
          <a:p>
            <a:pPr indent="0" lvl="0" marL="0" rtl="0">
              <a:spcBef>
                <a:spcPts val="1600"/>
              </a:spcBef>
              <a:spcAft>
                <a:spcPts val="0"/>
              </a:spcAft>
              <a:buNone/>
            </a:pPr>
            <a:r>
              <a:rPr lang="en">
                <a:solidFill>
                  <a:srgbClr val="000000"/>
                </a:solidFill>
              </a:rPr>
              <a:t>These methods of combining weak models to make strong ones are called </a:t>
            </a:r>
            <a:r>
              <a:rPr i="1" lang="en">
                <a:solidFill>
                  <a:srgbClr val="000000"/>
                </a:solidFill>
              </a:rPr>
              <a:t>ensemble methods</a:t>
            </a:r>
            <a:r>
              <a:rPr lang="en">
                <a:solidFill>
                  <a:srgbClr val="000000"/>
                </a:solidFill>
              </a:rPr>
              <a:t>. </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0"/>
              </a:spcAft>
              <a:buNone/>
            </a:pPr>
            <a:r>
              <a:rPr lang="en" sz="1100">
                <a:solidFill>
                  <a:srgbClr val="000000"/>
                </a:solidFill>
              </a:rPr>
              <a:t>			</a:t>
            </a:r>
            <a:endParaRPr sz="1100">
              <a:solidFill>
                <a:srgbClr val="000000"/>
              </a:solidFill>
            </a:endParaRPr>
          </a:p>
          <a:p>
            <a:pPr indent="0" lvl="0" marL="0" rtl="0">
              <a:spcBef>
                <a:spcPts val="1600"/>
              </a:spcBef>
              <a:spcAft>
                <a:spcPts val="160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few iterations show that….</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4" name="Shape 174"/>
          <p:cNvPicPr preferRelativeResize="0"/>
          <p:nvPr/>
        </p:nvPicPr>
        <p:blipFill>
          <a:blip r:embed="rId3">
            <a:alphaModFix/>
          </a:blip>
          <a:stretch>
            <a:fillRect/>
          </a:stretch>
        </p:blipFill>
        <p:spPr>
          <a:xfrm>
            <a:off x="0" y="1095164"/>
            <a:ext cx="9144001" cy="33787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whats going on under the hood?</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First we make a set of predictions y_pred</a:t>
            </a:r>
            <a:r>
              <a:rPr baseline="-25000" lang="en"/>
              <a:t>i</a:t>
            </a:r>
            <a:endParaRPr/>
          </a:p>
          <a:p>
            <a:pPr indent="-342900" lvl="0" marL="457200" rtl="0">
              <a:spcBef>
                <a:spcPts val="0"/>
              </a:spcBef>
              <a:spcAft>
                <a:spcPts val="0"/>
              </a:spcAft>
              <a:buSzPts val="1800"/>
              <a:buChar char="-"/>
            </a:pPr>
            <a:r>
              <a:rPr lang="en"/>
              <a:t>The  total error per observation cab described by the following cost function J(y_actual,y_pred) = MSE = ∑ (y_actual - y_pred)</a:t>
            </a:r>
            <a:r>
              <a:rPr baseline="30000" lang="en"/>
              <a:t>2</a:t>
            </a:r>
            <a:endParaRPr/>
          </a:p>
          <a:p>
            <a:pPr indent="-342900" lvl="0" marL="457200" rtl="0">
              <a:spcBef>
                <a:spcPts val="0"/>
              </a:spcBef>
              <a:spcAft>
                <a:spcPts val="0"/>
              </a:spcAft>
              <a:buSzPts val="1800"/>
              <a:buChar char="-"/>
            </a:pPr>
            <a:r>
              <a:rPr lang="en"/>
              <a:t>If we want to learn from our errors and adjust the y_pred, we need some measure of change</a:t>
            </a:r>
            <a:endParaRPr/>
          </a:p>
          <a:p>
            <a:pPr indent="-342900" lvl="0" marL="457200" rtl="0">
              <a:spcBef>
                <a:spcPts val="0"/>
              </a:spcBef>
              <a:spcAft>
                <a:spcPts val="0"/>
              </a:spcAft>
              <a:buSzPts val="1800"/>
              <a:buChar char="-"/>
            </a:pPr>
            <a:r>
              <a:rPr lang="en"/>
              <a:t>So if we take the derivative of J(y,y_pred) with respect to y_pred, what will we get f(i) = (y_actual - y_pred). This gives us the error residual, so now our new y_pred</a:t>
            </a:r>
            <a:r>
              <a:rPr baseline="30000" lang="en"/>
              <a:t>*</a:t>
            </a:r>
            <a:r>
              <a:rPr lang="en"/>
              <a:t> is the old y_pred plus (or minus) my error residual. </a:t>
            </a:r>
            <a:endParaRPr/>
          </a:p>
          <a:p>
            <a:pPr indent="-342900" lvl="0" marL="457200" rtl="0">
              <a:spcBef>
                <a:spcPts val="0"/>
              </a:spcBef>
              <a:spcAft>
                <a:spcPts val="0"/>
              </a:spcAft>
              <a:buSzPts val="1800"/>
              <a:buChar char="-"/>
            </a:pPr>
            <a:r>
              <a:rPr lang="en"/>
              <a:t>Y_pred_new = y_pred + alpha* f(i)</a:t>
            </a:r>
            <a:endParaRPr/>
          </a:p>
          <a:p>
            <a:pPr indent="-342900" lvl="0" marL="457200" rtl="0">
              <a:spcBef>
                <a:spcPts val="0"/>
              </a:spcBef>
              <a:spcAft>
                <a:spcPts val="0"/>
              </a:spcAft>
              <a:buSzPts val="1800"/>
              <a:buChar char="-"/>
            </a:pPr>
            <a:r>
              <a:rPr lang="en"/>
              <a:t>Alpha is a constant and called the learning rate, it controls the rate on convergence to the minimum</a:t>
            </a:r>
            <a:endParaRPr/>
          </a:p>
          <a:p>
            <a:pPr indent="0" lvl="0" mar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t>Boosting has three tuning parameters:</a:t>
            </a:r>
            <a:endParaRPr/>
          </a:p>
        </p:txBody>
      </p:sp>
      <p:sp>
        <p:nvSpPr>
          <p:cNvPr id="186" name="Shape 186"/>
          <p:cNvSpPr txBox="1"/>
          <p:nvPr>
            <p:ph idx="1" type="body"/>
          </p:nvPr>
        </p:nvSpPr>
        <p:spPr>
          <a:xfrm>
            <a:off x="311700" y="863550"/>
            <a:ext cx="8520600" cy="4119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chemeClr val="dk1"/>
                </a:solidFill>
              </a:rPr>
              <a:t>1. </a:t>
            </a:r>
            <a:r>
              <a:rPr b="1" lang="en">
                <a:solidFill>
                  <a:schemeClr val="dk1"/>
                </a:solidFill>
              </a:rPr>
              <a:t>The number of trees B.</a:t>
            </a:r>
            <a:r>
              <a:rPr lang="en">
                <a:solidFill>
                  <a:schemeClr val="dk1"/>
                </a:solidFill>
              </a:rPr>
              <a:t> Unlike bagging and random forests, boosting can overfit if B is too large, although this overfitting tends to occur slowly if at all. We use cross-validation to select B.</a:t>
            </a:r>
            <a:br>
              <a:rPr lang="en">
                <a:solidFill>
                  <a:schemeClr val="dk1"/>
                </a:solidFill>
              </a:rPr>
            </a:br>
            <a:r>
              <a:rPr lang="en">
                <a:solidFill>
                  <a:schemeClr val="dk1"/>
                </a:solidFill>
              </a:rPr>
              <a:t>2. </a:t>
            </a:r>
            <a:r>
              <a:rPr b="1" lang="en">
                <a:solidFill>
                  <a:schemeClr val="dk1"/>
                </a:solidFill>
              </a:rPr>
              <a:t>Alpha.</a:t>
            </a:r>
            <a:r>
              <a:rPr lang="en">
                <a:solidFill>
                  <a:schemeClr val="dk1"/>
                </a:solidFill>
              </a:rPr>
              <a:t> This controls the rate at which boosting learns. Typical values are 0.01 or 0.001, and the right choice can depend on the problem. Very small alpha can require using a very large value of B in order to achieve good performance.</a:t>
            </a:r>
            <a:br>
              <a:rPr lang="en">
                <a:solidFill>
                  <a:schemeClr val="dk1"/>
                </a:solidFill>
              </a:rPr>
            </a:br>
            <a:r>
              <a:rPr lang="en">
                <a:solidFill>
                  <a:schemeClr val="dk1"/>
                </a:solidFill>
              </a:rPr>
              <a:t>3. T</a:t>
            </a:r>
            <a:r>
              <a:rPr b="1" lang="en">
                <a:solidFill>
                  <a:schemeClr val="dk1"/>
                </a:solidFill>
              </a:rPr>
              <a:t>he number </a:t>
            </a:r>
            <a:r>
              <a:rPr b="1" i="1" lang="en">
                <a:solidFill>
                  <a:schemeClr val="dk1"/>
                </a:solidFill>
              </a:rPr>
              <a:t>d</a:t>
            </a:r>
            <a:r>
              <a:rPr b="1" lang="en">
                <a:solidFill>
                  <a:schemeClr val="dk1"/>
                </a:solidFill>
              </a:rPr>
              <a:t> of splits in each tree</a:t>
            </a:r>
            <a:r>
              <a:rPr lang="en">
                <a:solidFill>
                  <a:schemeClr val="dk1"/>
                </a:solidFill>
              </a:rPr>
              <a:t>, which controls the complexity of the boosted ensemble. Often d = 1 works well, in which case each tree is a stump, consisting of a single split. In this case, the boosted ensemble is fitting an additive model, since each term involves only a single variable. More generally d is the interaction depth, and controls the interaction order of the boosted model, since d splits can involve at most d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re-cap...</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Decision trees tend to overfit as tree depth increases. N</a:t>
            </a:r>
            <a:r>
              <a:rPr lang="en">
                <a:solidFill>
                  <a:srgbClr val="000000"/>
                </a:solidFill>
                <a:highlight>
                  <a:srgbClr val="FFFFFF"/>
                </a:highlight>
              </a:rPr>
              <a:t>otice that as the depth increases, we tend to get very strangely shaped classification regions. Here is an example with a depth of 5 (5 splits on the data) </a:t>
            </a:r>
            <a:endParaRPr>
              <a:solidFill>
                <a:srgbClr val="000000"/>
              </a:solidFill>
              <a:highlight>
                <a:srgbClr val="FFFFFF"/>
              </a:highlight>
            </a:endParaRPr>
          </a:p>
          <a:p>
            <a:pPr indent="0" lvl="0" marL="0">
              <a:spcBef>
                <a:spcPts val="1600"/>
              </a:spcBef>
              <a:spcAft>
                <a:spcPts val="1600"/>
              </a:spcAft>
              <a:buNone/>
            </a:pPr>
            <a:r>
              <a:t/>
            </a:r>
            <a:endParaRPr>
              <a:solidFill>
                <a:srgbClr val="000000"/>
              </a:solidFill>
              <a:highlight>
                <a:srgbClr val="FFFFFF"/>
              </a:highlight>
            </a:endParaRPr>
          </a:p>
        </p:txBody>
      </p:sp>
      <p:pic>
        <p:nvPicPr>
          <p:cNvPr id="68" name="Shape 68"/>
          <p:cNvPicPr preferRelativeResize="0"/>
          <p:nvPr/>
        </p:nvPicPr>
        <p:blipFill>
          <a:blip r:embed="rId3">
            <a:alphaModFix/>
          </a:blip>
          <a:stretch>
            <a:fillRect/>
          </a:stretch>
        </p:blipFill>
        <p:spPr>
          <a:xfrm>
            <a:off x="2761700" y="2160250"/>
            <a:ext cx="4091525" cy="287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precise problem?</a:t>
            </a:r>
            <a:endParaRPr/>
          </a:p>
        </p:txBody>
      </p:sp>
      <p:sp>
        <p:nvSpPr>
          <p:cNvPr id="74" name="Shape 74"/>
          <p:cNvSpPr txBox="1"/>
          <p:nvPr>
            <p:ph idx="1" type="body"/>
          </p:nvPr>
        </p:nvSpPr>
        <p:spPr>
          <a:xfrm>
            <a:off x="311700" y="1152475"/>
            <a:ext cx="8520600" cy="369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exact problem is one of variance as we discussed, since decision trees want naturally grow until the leaf node is </a:t>
            </a:r>
            <a:r>
              <a:rPr lang="en"/>
              <a:t>completely</a:t>
            </a:r>
            <a:r>
              <a:rPr lang="en"/>
              <a:t> pure where there will be very few observations left. </a:t>
            </a:r>
            <a:endParaRPr/>
          </a:p>
          <a:p>
            <a:pPr indent="-342900" lvl="0" marL="457200" rtl="0">
              <a:spcBef>
                <a:spcPts val="0"/>
              </a:spcBef>
              <a:spcAft>
                <a:spcPts val="0"/>
              </a:spcAft>
              <a:buSzPts val="1800"/>
              <a:buChar char="-"/>
            </a:pPr>
            <a:r>
              <a:rPr lang="en"/>
              <a:t>A la KNN, we know that averaging a set of observations reduces variance. So, we know that theoretically, combining decision trees will reduce my variance. In other words, we could calculate fˆ</a:t>
            </a:r>
            <a:r>
              <a:rPr baseline="30000" lang="en"/>
              <a:t>1</a:t>
            </a:r>
            <a:r>
              <a:rPr lang="en"/>
              <a:t>(x),fˆ</a:t>
            </a:r>
            <a:r>
              <a:rPr baseline="30000" lang="en"/>
              <a:t>2</a:t>
            </a:r>
            <a:r>
              <a:rPr lang="en"/>
              <a:t>(x),...,fˆ</a:t>
            </a:r>
            <a:r>
              <a:rPr baseline="30000" lang="en"/>
              <a:t>B</a:t>
            </a:r>
            <a:r>
              <a:rPr lang="en"/>
              <a:t>(x) using B separate training sets, average the models and get a low-variance outcome. THIS IS CALLED BAGGING.</a:t>
            </a:r>
            <a:endParaRPr/>
          </a:p>
          <a:p>
            <a:pPr indent="-342900" lvl="0" marL="457200" rtl="0">
              <a:spcBef>
                <a:spcPts val="0"/>
              </a:spcBef>
              <a:spcAft>
                <a:spcPts val="0"/>
              </a:spcAft>
              <a:buSzPts val="1800"/>
              <a:buChar char="-"/>
            </a:pPr>
            <a:r>
              <a:rPr lang="en"/>
              <a:t>But how do we build multiple decision trees? We generally do not have access to multiple training sets. </a:t>
            </a:r>
            <a:endParaRPr/>
          </a:p>
          <a:p>
            <a:pPr indent="-342900" lvl="0" marL="457200">
              <a:spcBef>
                <a:spcPts val="0"/>
              </a:spcBef>
              <a:spcAft>
                <a:spcPts val="0"/>
              </a:spcAft>
              <a:buSzPts val="1800"/>
              <a:buChar char="-"/>
            </a:pPr>
            <a:r>
              <a:rPr lang="en"/>
              <a:t>What we can do instead is </a:t>
            </a:r>
            <a:r>
              <a:rPr lang="en"/>
              <a:t>called</a:t>
            </a:r>
            <a:r>
              <a:rPr lang="en"/>
              <a:t> bootstrapping.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Bootstrapping: A re-sampling method</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Bootstrapping is the process of taking repeated samples from a single training data set. </a:t>
            </a:r>
            <a:endParaRPr/>
          </a:p>
          <a:p>
            <a:pPr indent="0" lvl="0" marL="0">
              <a:spcBef>
                <a:spcPts val="1600"/>
              </a:spcBef>
              <a:spcAft>
                <a:spcPts val="1600"/>
              </a:spcAft>
              <a:buNone/>
            </a:pPr>
            <a:r>
              <a:t/>
            </a:r>
            <a:endParaRPr/>
          </a:p>
        </p:txBody>
      </p:sp>
      <p:pic>
        <p:nvPicPr>
          <p:cNvPr id="81" name="Shape 81"/>
          <p:cNvPicPr preferRelativeResize="0"/>
          <p:nvPr/>
        </p:nvPicPr>
        <p:blipFill>
          <a:blip r:embed="rId3">
            <a:alphaModFix/>
          </a:blip>
          <a:stretch>
            <a:fillRect/>
          </a:stretch>
        </p:blipFill>
        <p:spPr>
          <a:xfrm>
            <a:off x="1332825" y="1888725"/>
            <a:ext cx="6388075" cy="300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 to Bagging...</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t>
            </a:r>
            <a:r>
              <a:rPr lang="en"/>
              <a:t>he key to bagging is that trees are repeatedly fit to bootstrapped subsets of the observations.</a:t>
            </a:r>
            <a:endParaRPr/>
          </a:p>
          <a:p>
            <a:pPr indent="-342900" lvl="0" marL="457200" rtl="0">
              <a:spcBef>
                <a:spcPts val="0"/>
              </a:spcBef>
              <a:spcAft>
                <a:spcPts val="0"/>
              </a:spcAft>
              <a:buSzPts val="1800"/>
              <a:buChar char="-"/>
            </a:pPr>
            <a:r>
              <a:rPr lang="en"/>
              <a:t>On average, each bagged tree makes use of around two-thirds of the observations (why?).</a:t>
            </a:r>
            <a:endParaRPr/>
          </a:p>
          <a:p>
            <a:pPr indent="-342900" lvl="0" marL="457200" rtl="0">
              <a:spcBef>
                <a:spcPts val="0"/>
              </a:spcBef>
              <a:spcAft>
                <a:spcPts val="0"/>
              </a:spcAft>
              <a:buSzPts val="1800"/>
              <a:buChar char="-"/>
            </a:pPr>
            <a:r>
              <a:rPr lang="en"/>
              <a:t>The remaining one-third of the observations not used to fit a given bagged tree are referred to as the</a:t>
            </a:r>
            <a:r>
              <a:rPr b="1" i="1" lang="en"/>
              <a:t> out-of-bag (OOB) observations</a:t>
            </a:r>
            <a:r>
              <a:rPr lang="en"/>
              <a:t>.</a:t>
            </a:r>
            <a:endParaRPr/>
          </a:p>
          <a:p>
            <a:pPr indent="-342900" lvl="0" marL="457200" rtl="0">
              <a:spcBef>
                <a:spcPts val="0"/>
              </a:spcBef>
              <a:spcAft>
                <a:spcPts val="0"/>
              </a:spcAft>
              <a:buSzPts val="1800"/>
              <a:buChar char="-"/>
            </a:pPr>
            <a:r>
              <a:rPr lang="en"/>
              <a:t>We can predict the response for the i</a:t>
            </a:r>
            <a:r>
              <a:rPr baseline="30000" lang="en"/>
              <a:t>th</a:t>
            </a:r>
            <a:r>
              <a:rPr lang="en"/>
              <a:t> observation using each of the trees in which that observation was OOB. This will yield around B/3 predictions for the ith observation. In order to obtain a single prediction for the i</a:t>
            </a:r>
            <a:r>
              <a:rPr baseline="30000" lang="en"/>
              <a:t>th</a:t>
            </a:r>
            <a:r>
              <a:rPr lang="en"/>
              <a:t> observation, we can average these predicted responses (if regression is the goal) or can take a majority vote (if classification is the goal).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with Bagging?</a:t>
            </a:r>
            <a:endParaRPr/>
          </a:p>
        </p:txBody>
      </p:sp>
      <p:sp>
        <p:nvSpPr>
          <p:cNvPr id="93" name="Shape 93"/>
          <p:cNvSpPr txBox="1"/>
          <p:nvPr>
            <p:ph idx="1" type="body"/>
          </p:nvPr>
        </p:nvSpPr>
        <p:spPr>
          <a:xfrm>
            <a:off x="311700" y="5605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As we have discussed, bagging typically results in improved accuracy over prediction using a single tree. Unfortunately, however, it can be difficult to interpret the resulting model since we dont know which variables are important.</a:t>
            </a:r>
            <a:endParaRPr/>
          </a:p>
          <a:p>
            <a:pPr indent="-342900" lvl="0" marL="457200" rtl="0">
              <a:spcBef>
                <a:spcPts val="0"/>
              </a:spcBef>
              <a:spcAft>
                <a:spcPts val="0"/>
              </a:spcAft>
              <a:buSzPts val="1800"/>
              <a:buChar char="-"/>
            </a:pPr>
            <a:r>
              <a:rPr lang="en"/>
              <a:t>Although bagged trees are much more difficult to interpret than a single tree, one can obtain an overall summary of the importance of each predictor using the RSS (for bagging regression trees) or the Gini index (for bagging classification trees)</a:t>
            </a:r>
            <a:endParaRPr/>
          </a:p>
          <a:p>
            <a:pPr indent="-342900" lvl="0" marL="457200">
              <a:spcBef>
                <a:spcPts val="0"/>
              </a:spcBef>
              <a:spcAft>
                <a:spcPts val="0"/>
              </a:spcAft>
              <a:buSzPts val="1800"/>
              <a:buChar char="-"/>
            </a:pPr>
            <a:r>
              <a:rPr lang="en"/>
              <a:t>In regression trees, we can record the amount RSS decreases due to  different splits over a given predictor, averaged over all B trees. A large value indicates an important predictor. Similarly, in the context of bagging classification trees, we can add up the total amount that the Gini index is decreased by splits over a given predictor, averaged over all B trees.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13" y="268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 importance </a:t>
            </a:r>
            <a:endParaRPr/>
          </a:p>
        </p:txBody>
      </p:sp>
      <p:pic>
        <p:nvPicPr>
          <p:cNvPr id="99" name="Shape 99"/>
          <p:cNvPicPr preferRelativeResize="0"/>
          <p:nvPr/>
        </p:nvPicPr>
        <p:blipFill>
          <a:blip r:embed="rId3">
            <a:alphaModFix/>
          </a:blip>
          <a:stretch>
            <a:fillRect/>
          </a:stretch>
        </p:blipFill>
        <p:spPr>
          <a:xfrm>
            <a:off x="2237975" y="993900"/>
            <a:ext cx="4668059" cy="399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Improving Bagging: Random Forests</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1D1F22"/>
              </a:buClr>
              <a:buSzPts val="1600"/>
              <a:buChar char="-"/>
            </a:pPr>
            <a:r>
              <a:rPr lang="en" sz="1600">
                <a:solidFill>
                  <a:srgbClr val="1D1F22"/>
                </a:solidFill>
                <a:highlight>
                  <a:srgbClr val="FFFFFF"/>
                </a:highlight>
              </a:rPr>
              <a:t>As in bagging, we build a number of decision trees on bootstrapped training samples. But when building these decision trees, each time a split in a tree is considered, a random sample of m predictors is chosen as split candidates from the full set of p predictors.</a:t>
            </a:r>
            <a:endParaRPr sz="1600">
              <a:solidFill>
                <a:srgbClr val="1D1F22"/>
              </a:solidFill>
              <a:highlight>
                <a:srgbClr val="FFFFFF"/>
              </a:highlight>
            </a:endParaRPr>
          </a:p>
          <a:p>
            <a:pPr indent="-330200" lvl="0" marL="457200" rtl="0">
              <a:spcBef>
                <a:spcPts val="0"/>
              </a:spcBef>
              <a:spcAft>
                <a:spcPts val="0"/>
              </a:spcAft>
              <a:buClr>
                <a:srgbClr val="1D1F22"/>
              </a:buClr>
              <a:buSzPts val="1600"/>
              <a:buChar char="-"/>
            </a:pPr>
            <a:r>
              <a:rPr lang="en" sz="1600">
                <a:solidFill>
                  <a:srgbClr val="1D1F22"/>
                </a:solidFill>
                <a:highlight>
                  <a:schemeClr val="lt1"/>
                </a:highlight>
              </a:rPr>
              <a:t>As a result of this randomness, the </a:t>
            </a:r>
            <a:r>
              <a:rPr b="1" lang="en" sz="1600">
                <a:solidFill>
                  <a:srgbClr val="1D1F22"/>
                </a:solidFill>
                <a:highlight>
                  <a:schemeClr val="lt1"/>
                </a:highlight>
              </a:rPr>
              <a:t>bias </a:t>
            </a:r>
            <a:r>
              <a:rPr lang="en" sz="1600">
                <a:solidFill>
                  <a:srgbClr val="1D1F22"/>
                </a:solidFill>
                <a:highlight>
                  <a:schemeClr val="lt1"/>
                </a:highlight>
              </a:rPr>
              <a:t>of the forest usually slightly increases (with respect to the bias of a single non-random tree) but, due to averaging, its variance also decreases, usually more than compensating for the increase in bias, hence yielding an overall better model.</a:t>
            </a:r>
            <a:endParaRPr sz="1600">
              <a:solidFill>
                <a:srgbClr val="1D1F22"/>
              </a:solidFill>
              <a:highlight>
                <a:schemeClr val="lt1"/>
              </a:highlight>
            </a:endParaRPr>
          </a:p>
          <a:p>
            <a:pPr indent="-330200" lvl="0" marL="457200">
              <a:spcBef>
                <a:spcPts val="0"/>
              </a:spcBef>
              <a:spcAft>
                <a:spcPts val="0"/>
              </a:spcAft>
              <a:buClr>
                <a:srgbClr val="1D1F22"/>
              </a:buClr>
              <a:buSzPts val="1600"/>
              <a:buChar char="-"/>
            </a:pPr>
            <a:r>
              <a:rPr lang="en" sz="1600">
                <a:solidFill>
                  <a:srgbClr val="1D1F22"/>
                </a:solidFill>
                <a:highlight>
                  <a:srgbClr val="FFFFFF"/>
                </a:highlight>
              </a:rPr>
              <a:t>A fresh sample of </a:t>
            </a:r>
            <a:r>
              <a:rPr i="1" lang="en" sz="1600">
                <a:solidFill>
                  <a:srgbClr val="1D1F22"/>
                </a:solidFill>
                <a:highlight>
                  <a:srgbClr val="FFFFFF"/>
                </a:highlight>
              </a:rPr>
              <a:t>m</a:t>
            </a:r>
            <a:r>
              <a:rPr lang="en" sz="1600">
                <a:solidFill>
                  <a:srgbClr val="1D1F22"/>
                </a:solidFill>
                <a:highlight>
                  <a:srgbClr val="FFFFFF"/>
                </a:highlight>
              </a:rPr>
              <a:t> predictors is taken at each split, and typically we choose m ≈ √p</a:t>
            </a:r>
            <a:endParaRPr sz="1600">
              <a:solidFill>
                <a:srgbClr val="1D1F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