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inputs are the coordinates of our points.</a:t>
            </a:r>
            <a:br>
              <a:rPr lang="en"/>
            </a:br>
            <a:r>
              <a:rPr lang="en"/>
              <a:t> The expected outputs are the colors of our points.</a:t>
            </a:r>
            <a:br>
              <a:rPr lang="en"/>
            </a:br>
            <a:r>
              <a:rPr lang="en"/>
              <a:t> A way to measure whether our algorithm is doing a</a:t>
            </a:r>
            <a:br>
              <a:rPr lang="en"/>
            </a:br>
            <a:r>
              <a:rPr lang="en"/>
              <a:t>good job could be, for instance, the percentage of points that are being correctly classified.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hese opera- tions can be coordinate changes, as you just saw, or linear projections (which may destroy information), translations, nonlinear operations (such as “select all points such that x &gt; 0”), and so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7.png"/><Relationship Id="rId8"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Deep learning? Perceptrons and multiple layers</a:t>
            </a:r>
            <a:endParaRPr/>
          </a:p>
        </p:txBody>
      </p:sp>
      <p:pic>
        <p:nvPicPr>
          <p:cNvPr id="55" name="Shape 55"/>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Transformations</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specification of what a </a:t>
            </a:r>
            <a:r>
              <a:rPr i="1" lang="en"/>
              <a:t>layer</a:t>
            </a:r>
            <a:r>
              <a:rPr lang="en"/>
              <a:t> does to its input data is stored in the layer’s weights, which in essence are a bunch of numbers (think of log-transformations for example)</a:t>
            </a:r>
            <a:endParaRPr/>
          </a:p>
          <a:p>
            <a:pPr indent="-342900" lvl="0" marL="457200" rtl="0">
              <a:spcBef>
                <a:spcPts val="0"/>
              </a:spcBef>
              <a:spcAft>
                <a:spcPts val="0"/>
              </a:spcAft>
              <a:buSzPts val="1800"/>
              <a:buChar char="-"/>
            </a:pPr>
            <a:r>
              <a:rPr lang="en"/>
              <a:t>In this context, learning means finding a set of values for the weights of all layers in a network, such that the network will correctly map example inputs to their associated targets.</a:t>
            </a:r>
            <a:endParaRPr/>
          </a:p>
          <a:p>
            <a:pPr indent="-342900" lvl="0" marL="457200">
              <a:spcBef>
                <a:spcPts val="0"/>
              </a:spcBef>
              <a:spcAft>
                <a:spcPts val="0"/>
              </a:spcAft>
              <a:buSzPts val="1800"/>
              <a:buChar char="-"/>
            </a:pPr>
            <a:r>
              <a:rPr lang="en"/>
              <a:t>But here’s the thing: a deep neural network can contain tens of millions of parameters. Finding the correct value for all of them may seem like a daunting task.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3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estimate the weights?</a:t>
            </a:r>
            <a:endParaRPr/>
          </a:p>
        </p:txBody>
      </p:sp>
      <p:sp>
        <p:nvSpPr>
          <p:cNvPr id="123" name="Shape 123"/>
          <p:cNvSpPr txBox="1"/>
          <p:nvPr>
            <p:ph idx="1" type="body"/>
          </p:nvPr>
        </p:nvSpPr>
        <p:spPr>
          <a:xfrm>
            <a:off x="311713" y="7091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know how closer or far our selection of weights gets us to our true answer, we must have a measure for error.</a:t>
            </a:r>
            <a:endParaRPr/>
          </a:p>
          <a:p>
            <a:pPr indent="-342900" lvl="0" marL="457200">
              <a:spcBef>
                <a:spcPts val="0"/>
              </a:spcBef>
              <a:spcAft>
                <a:spcPts val="0"/>
              </a:spcAft>
              <a:buSzPts val="1800"/>
              <a:buChar char="-"/>
            </a:pPr>
            <a:r>
              <a:rPr lang="en"/>
              <a:t> The</a:t>
            </a:r>
            <a:r>
              <a:rPr i="1" lang="en"/>
              <a:t> loss function</a:t>
            </a:r>
            <a:r>
              <a:rPr lang="en"/>
              <a:t> takes the predictions of the network and the true target and computes a distance score, capturing how well the network has done. </a:t>
            </a:r>
            <a:endParaRPr/>
          </a:p>
        </p:txBody>
      </p:sp>
      <p:pic>
        <p:nvPicPr>
          <p:cNvPr id="124" name="Shape 124"/>
          <p:cNvPicPr preferRelativeResize="0"/>
          <p:nvPr/>
        </p:nvPicPr>
        <p:blipFill>
          <a:blip r:embed="rId3">
            <a:alphaModFix/>
          </a:blip>
          <a:stretch>
            <a:fillRect/>
          </a:stretch>
        </p:blipFill>
        <p:spPr>
          <a:xfrm>
            <a:off x="2750563" y="2053838"/>
            <a:ext cx="3362325" cy="29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estimate weights?</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trick in deep learning is to use this score as a feedback signal to adjust the value of the weights in a direction that will lower the loss score. This adjustment is the job of the optimizer, which implements what’s called the </a:t>
            </a:r>
            <a:r>
              <a:rPr b="1" i="1" lang="en"/>
              <a:t>Backpropagation algorithm:</a:t>
            </a:r>
            <a:r>
              <a:rPr lang="en"/>
              <a:t> the central algorithm in deep learning.</a:t>
            </a:r>
            <a:endParaRPr/>
          </a:p>
          <a:p>
            <a:pPr indent="-342900" lvl="0" marL="457200">
              <a:spcBef>
                <a:spcPts val="0"/>
              </a:spcBef>
              <a:spcAft>
                <a:spcPts val="0"/>
              </a:spcAft>
              <a:buSzPts val="1800"/>
              <a:buChar char="-"/>
            </a:pPr>
            <a:r>
              <a:rPr lang="en"/>
              <a:t>With every example the network processes, the weights are adjusted a little in the correct direction, and the loss score decreases.This is the training loop, which, typically tens of iterations over thousands of examples, yields weight values that minimize the loss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Example with Single layer n. network (perceptron) </a:t>
            </a:r>
            <a:endParaRPr/>
          </a:p>
          <a:p>
            <a:pPr indent="0" lvl="0" marL="0" rtl="0">
              <a:spcBef>
                <a:spcPts val="0"/>
              </a:spcBef>
              <a:spcAft>
                <a:spcPts val="0"/>
              </a:spcAft>
              <a:buNone/>
            </a:pPr>
            <a:r>
              <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We are going to think of our learning algorithm as a single neuron. It receives input from D-many other neurons, one for each input feature.</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strength of these inputs are the feature values (like beta values). This is shown schematically in the Figure. Each incoming connection has a weight and the neuron simply sums up all the weighted inputs on the </a:t>
            </a:r>
            <a:r>
              <a:rPr b="1" lang="en" sz="1600">
                <a:solidFill>
                  <a:schemeClr val="dk1"/>
                </a:solidFill>
              </a:rPr>
              <a:t>hidden unit</a:t>
            </a:r>
            <a:r>
              <a:rPr lang="en" sz="1600">
                <a:solidFill>
                  <a:schemeClr val="dk1"/>
                </a:solidFill>
              </a:rPr>
              <a:t>. Based on this sum, it decides whether to “fire” or not. </a:t>
            </a:r>
            <a:endParaRPr sz="1600">
              <a:solidFill>
                <a:schemeClr val="dk1"/>
              </a:solidFill>
            </a:endParaRPr>
          </a:p>
        </p:txBody>
      </p:sp>
      <p:pic>
        <p:nvPicPr>
          <p:cNvPr id="137" name="Shape 137"/>
          <p:cNvPicPr preferRelativeResize="0"/>
          <p:nvPr/>
        </p:nvPicPr>
        <p:blipFill>
          <a:blip r:embed="rId3">
            <a:alphaModFix/>
          </a:blip>
          <a:stretch>
            <a:fillRect/>
          </a:stretch>
        </p:blipFill>
        <p:spPr>
          <a:xfrm>
            <a:off x="4130675" y="2600100"/>
            <a:ext cx="2661125" cy="2533300"/>
          </a:xfrm>
          <a:prstGeom prst="rect">
            <a:avLst/>
          </a:prstGeom>
          <a:noFill/>
          <a:ln>
            <a:noFill/>
          </a:ln>
        </p:spPr>
      </p:pic>
      <p:pic>
        <p:nvPicPr>
          <p:cNvPr id="138" name="Shape 138"/>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58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with Single layer n. network (perceptron) </a:t>
            </a:r>
            <a:endParaRPr/>
          </a:p>
        </p:txBody>
      </p:sp>
      <p:sp>
        <p:nvSpPr>
          <p:cNvPr id="144" name="Shape 144"/>
          <p:cNvSpPr txBox="1"/>
          <p:nvPr>
            <p:ph idx="1" type="body"/>
          </p:nvPr>
        </p:nvSpPr>
        <p:spPr>
          <a:xfrm>
            <a:off x="311700" y="863550"/>
            <a:ext cx="8520600" cy="4093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If the weighted sum is positive, it “fires” and otherwise it doesn’t fire.This can be formalized by </a:t>
            </a:r>
            <a:endParaRPr i="1" sz="1600">
              <a:solidFill>
                <a:schemeClr val="dk1"/>
              </a:solidFill>
            </a:endParaRPr>
          </a:p>
          <a:p>
            <a:pPr indent="0" lvl="0" marL="0" rtl="0">
              <a:spcBef>
                <a:spcPts val="1600"/>
              </a:spcBef>
              <a:spcAft>
                <a:spcPts val="0"/>
              </a:spcAft>
              <a:buNone/>
            </a:pPr>
            <a:r>
              <a:rPr lang="en" sz="1600">
                <a:solidFill>
                  <a:schemeClr val="dk1"/>
                </a:solidFill>
              </a:rPr>
              <a:t>				</a:t>
            </a:r>
            <a:endParaRPr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“a” computes the activation.If this activation is positive (i.e., a &gt; 0) it predicts that this example is a positive example. Otherwise it predicts a negative example.</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It is often convenient to have a non-zero threshold. In other words, we might want to predict positive if a &gt; q for some value q. The way that is most convenient to achieve this is to introduce a bias term into the neuron, so that the activation is always increased by some fixed value b.</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perceptron computes a non-linear function of their inputs for the hidden layer. This is usually called the activation function.</a:t>
            </a:r>
            <a:br>
              <a:rPr lang="en" sz="1600">
                <a:solidFill>
                  <a:schemeClr val="dk1"/>
                </a:solidFill>
              </a:rPr>
            </a:br>
            <a:r>
              <a:rPr lang="en" sz="1600">
                <a:solidFill>
                  <a:schemeClr val="dk1"/>
                </a:solidFill>
              </a:rPr>
              <a:t>A popular activation function is the sigmoid function. Yes, this is our old friend the logistic function. </a:t>
            </a:r>
            <a:br>
              <a:rPr lang="en" sz="1600">
                <a:solidFill>
                  <a:schemeClr val="dk1"/>
                </a:solidFill>
              </a:rPr>
            </a:b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rPr lang="en" sz="1600">
                <a:solidFill>
                  <a:schemeClr val="dk1"/>
                </a:solidFill>
              </a:rPr>
              <a:t>		</a:t>
            </a:r>
            <a:endParaRPr sz="1600">
              <a:solidFill>
                <a:schemeClr val="dk1"/>
              </a:solidFill>
            </a:endParaRPr>
          </a:p>
          <a:p>
            <a:pPr indent="0" lvl="0" marL="0">
              <a:spcBef>
                <a:spcPts val="1600"/>
              </a:spcBef>
              <a:spcAft>
                <a:spcPts val="1600"/>
              </a:spcAft>
              <a:buNone/>
            </a:pPr>
            <a:r>
              <a:t/>
            </a:r>
            <a:endParaRPr sz="1600"/>
          </a:p>
        </p:txBody>
      </p:sp>
      <p:pic>
        <p:nvPicPr>
          <p:cNvPr id="145" name="Shape 145"/>
          <p:cNvPicPr preferRelativeResize="0"/>
          <p:nvPr/>
        </p:nvPicPr>
        <p:blipFill>
          <a:blip r:embed="rId3">
            <a:alphaModFix/>
          </a:blip>
          <a:stretch>
            <a:fillRect/>
          </a:stretch>
        </p:blipFill>
        <p:spPr>
          <a:xfrm>
            <a:off x="2931800" y="1224900"/>
            <a:ext cx="1962125" cy="989450"/>
          </a:xfrm>
          <a:prstGeom prst="rect">
            <a:avLst/>
          </a:prstGeom>
          <a:noFill/>
          <a:ln>
            <a:noFill/>
          </a:ln>
        </p:spPr>
      </p:pic>
      <p:pic>
        <p:nvPicPr>
          <p:cNvPr id="146" name="Shape 146"/>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Optimization for a single layer neural network</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t>
            </a:r>
            <a:r>
              <a:rPr lang="en">
                <a:solidFill>
                  <a:srgbClr val="555555"/>
                </a:solidFill>
                <a:highlight>
                  <a:srgbClr val="FFFFFF"/>
                </a:highlight>
              </a:rPr>
              <a:t>in this way, the Perceptron is a classification algorithm for problems with two classes (0 and 1) where a linear equation (like or hyperplane) can be used to separate the two classes.</a:t>
            </a:r>
            <a:endParaRPr>
              <a:solidFill>
                <a:srgbClr val="555555"/>
              </a:solidFill>
              <a:highlight>
                <a:srgbClr val="FFFFFF"/>
              </a:highlight>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But how do we compute the aforementioned weights? Stochastic Gradient Descent. </a:t>
            </a:r>
            <a:endParaRPr>
              <a:solidFill>
                <a:srgbClr val="555555"/>
              </a:solidFill>
              <a:highlight>
                <a:srgbClr val="FFFFFF"/>
              </a:highlight>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Specifically, </a:t>
            </a:r>
            <a:r>
              <a:rPr lang="en" sz="1400">
                <a:solidFill>
                  <a:srgbClr val="000000"/>
                </a:solidFill>
                <a:highlight>
                  <a:srgbClr val="FDFDFD"/>
                </a:highlight>
                <a:latin typeface="Courier New"/>
                <a:ea typeface="Courier New"/>
                <a:cs typeface="Courier New"/>
                <a:sym typeface="Courier New"/>
              </a:rPr>
              <a:t>w(t+1)= w(t) + learning_rate * (expected(t) - predicted(t)) * x(t)</a:t>
            </a:r>
            <a:endParaRPr sz="1400">
              <a:solidFill>
                <a:srgbClr val="000000"/>
              </a:solidFill>
              <a:highlight>
                <a:srgbClr val="FDFDFD"/>
              </a:highlight>
              <a:latin typeface="Courier New"/>
              <a:ea typeface="Courier New"/>
              <a:cs typeface="Courier New"/>
              <a:sym typeface="Courier New"/>
            </a:endParaRPr>
          </a:p>
          <a:p>
            <a:pPr indent="-342900" lvl="0" marL="457200" rtl="0">
              <a:spcBef>
                <a:spcPts val="0"/>
              </a:spcBef>
              <a:spcAft>
                <a:spcPts val="0"/>
              </a:spcAft>
              <a:buClr>
                <a:srgbClr val="555555"/>
              </a:buClr>
              <a:buSzPts val="1800"/>
              <a:buChar char="-"/>
            </a:pPr>
            <a:r>
              <a:rPr lang="en">
                <a:solidFill>
                  <a:srgbClr val="555555"/>
                </a:solidFill>
                <a:highlight>
                  <a:srgbClr val="FFFFFF"/>
                </a:highlight>
              </a:rPr>
              <a:t>The bias is calculated similarly. </a:t>
            </a:r>
            <a:r>
              <a:rPr lang="en" sz="1400">
                <a:solidFill>
                  <a:schemeClr val="dk1"/>
                </a:solidFill>
                <a:highlight>
                  <a:srgbClr val="FDFDFD"/>
                </a:highlight>
                <a:latin typeface="Courier New"/>
                <a:ea typeface="Courier New"/>
                <a:cs typeface="Courier New"/>
                <a:sym typeface="Courier New"/>
              </a:rPr>
              <a:t>bias(t+1) = bias(t) + learning_rate * (expected(t) - predicted(t)).</a:t>
            </a:r>
            <a:endParaRPr sz="1400">
              <a:solidFill>
                <a:schemeClr val="dk1"/>
              </a:solidFill>
              <a:highlight>
                <a:srgbClr val="FDFDFD"/>
              </a:highlight>
              <a:latin typeface="Courier New"/>
              <a:ea typeface="Courier New"/>
              <a:cs typeface="Courier New"/>
              <a:sym typeface="Courier New"/>
            </a:endParaRPr>
          </a:p>
          <a:p>
            <a:pPr indent="-342900" lvl="0" marL="457200">
              <a:spcBef>
                <a:spcPts val="0"/>
              </a:spcBef>
              <a:spcAft>
                <a:spcPts val="0"/>
              </a:spcAft>
              <a:buClr>
                <a:schemeClr val="dk1"/>
              </a:buClr>
              <a:buSzPts val="1800"/>
              <a:buChar char="-"/>
            </a:pPr>
            <a:r>
              <a:rPr lang="en">
                <a:solidFill>
                  <a:schemeClr val="dk1"/>
                </a:solidFill>
                <a:highlight>
                  <a:srgbClr val="FDFDFD"/>
                </a:highlight>
              </a:rPr>
              <a:t>Lets work through an example by hand</a:t>
            </a:r>
            <a:endParaRPr>
              <a:solidFill>
                <a:schemeClr val="dk1"/>
              </a:solidFill>
              <a:highlight>
                <a:srgbClr val="FDFDFD"/>
              </a:highlight>
            </a:endParaRPr>
          </a:p>
        </p:txBody>
      </p:sp>
      <p:pic>
        <p:nvPicPr>
          <p:cNvPr id="153" name="Shape 15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Assume these initial input values and weights</a:t>
            </a:r>
            <a:endParaRPr/>
          </a:p>
        </p:txBody>
      </p:sp>
      <p:pic>
        <p:nvPicPr>
          <p:cNvPr id="159" name="Shape 159"/>
          <p:cNvPicPr preferRelativeResize="0"/>
          <p:nvPr/>
        </p:nvPicPr>
        <p:blipFill>
          <a:blip r:embed="rId3">
            <a:alphaModFix/>
          </a:blip>
          <a:stretch>
            <a:fillRect/>
          </a:stretch>
        </p:blipFill>
        <p:spPr>
          <a:xfrm>
            <a:off x="2373975" y="1225713"/>
            <a:ext cx="4152900" cy="353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Step 1</a:t>
            </a:r>
            <a:r>
              <a:rPr lang="en"/>
              <a:t>: </a:t>
            </a:r>
            <a:r>
              <a:rPr lang="en"/>
              <a:t>Calculate</a:t>
            </a:r>
            <a:r>
              <a:rPr lang="en"/>
              <a:t> activation on hidden layer 1</a:t>
            </a:r>
            <a:endParaRPr/>
          </a:p>
          <a:p>
            <a:pPr indent="0" lvl="0" marL="0">
              <a:spcBef>
                <a:spcPts val="1600"/>
              </a:spcBef>
              <a:spcAft>
                <a:spcPts val="0"/>
              </a:spcAft>
              <a:buNone/>
            </a:pPr>
            <a:r>
              <a:t/>
            </a:r>
            <a:endParaRPr/>
          </a:p>
          <a:p>
            <a:pPr indent="0" lvl="0" marL="0">
              <a:spcBef>
                <a:spcPts val="1600"/>
              </a:spcBef>
              <a:spcAft>
                <a:spcPts val="0"/>
              </a:spcAft>
              <a:buNone/>
            </a:pPr>
            <a:r>
              <a:rPr b="1" lang="en"/>
              <a:t>Step 2</a:t>
            </a:r>
            <a:r>
              <a:rPr lang="en"/>
              <a:t>: Squash it using the logistic function</a:t>
            </a:r>
            <a:endParaRPr/>
          </a:p>
          <a:p>
            <a:pPr indent="0" lvl="0" marL="0">
              <a:spcBef>
                <a:spcPts val="1600"/>
              </a:spcBef>
              <a:spcAft>
                <a:spcPts val="0"/>
              </a:spcAft>
              <a:buNone/>
            </a:pPr>
            <a:r>
              <a:rPr lang="en"/>
              <a:t>Doing the same for hidden layer 2 we get, </a:t>
            </a:r>
            <a:endParaRPr/>
          </a:p>
          <a:p>
            <a:pPr indent="0" lvl="0" marL="0">
              <a:spcBef>
                <a:spcPts val="1600"/>
              </a:spcBef>
              <a:spcAft>
                <a:spcPts val="0"/>
              </a:spcAft>
              <a:buNone/>
            </a:pPr>
            <a:r>
              <a:rPr b="1" lang="en"/>
              <a:t>Step 3: </a:t>
            </a:r>
            <a:r>
              <a:rPr lang="en"/>
              <a:t>Calculate input to final layer</a:t>
            </a:r>
            <a:endParaRPr/>
          </a:p>
          <a:p>
            <a:pPr indent="0" lvl="0" marL="0">
              <a:spcBef>
                <a:spcPts val="1600"/>
              </a:spcBef>
              <a:spcAft>
                <a:spcPts val="0"/>
              </a:spcAft>
              <a:buNone/>
            </a:pPr>
            <a:r>
              <a:t/>
            </a:r>
            <a:endParaRPr/>
          </a:p>
          <a:p>
            <a:pPr indent="0" lvl="0" marL="0">
              <a:spcBef>
                <a:spcPts val="1600"/>
              </a:spcBef>
              <a:spcAft>
                <a:spcPts val="0"/>
              </a:spcAft>
              <a:buNone/>
            </a:pPr>
            <a:r>
              <a:rPr lang="en"/>
              <a:t>Step 4: Calculate error. Error on 01 = </a:t>
            </a:r>
            <a:endParaRPr/>
          </a:p>
          <a:p>
            <a:pPr indent="0" lvl="0" marL="0">
              <a:spcBef>
                <a:spcPts val="1600"/>
              </a:spcBef>
              <a:spcAft>
                <a:spcPts val="1600"/>
              </a:spcAft>
              <a:buNone/>
            </a:pPr>
            <a:r>
              <a:t/>
            </a:r>
            <a:endParaRPr/>
          </a:p>
        </p:txBody>
      </p:sp>
      <p:pic>
        <p:nvPicPr>
          <p:cNvPr id="166" name="Shape 166"/>
          <p:cNvPicPr preferRelativeResize="0"/>
          <p:nvPr/>
        </p:nvPicPr>
        <p:blipFill>
          <a:blip r:embed="rId3">
            <a:alphaModFix/>
          </a:blip>
          <a:stretch>
            <a:fillRect/>
          </a:stretch>
        </p:blipFill>
        <p:spPr>
          <a:xfrm>
            <a:off x="5052775" y="1251750"/>
            <a:ext cx="3878350" cy="347700"/>
          </a:xfrm>
          <a:prstGeom prst="rect">
            <a:avLst/>
          </a:prstGeom>
          <a:noFill/>
          <a:ln>
            <a:noFill/>
          </a:ln>
        </p:spPr>
      </p:pic>
      <p:pic>
        <p:nvPicPr>
          <p:cNvPr id="167" name="Shape 167"/>
          <p:cNvPicPr preferRelativeResize="0"/>
          <p:nvPr/>
        </p:nvPicPr>
        <p:blipFill>
          <a:blip r:embed="rId4">
            <a:alphaModFix/>
          </a:blip>
          <a:stretch>
            <a:fillRect/>
          </a:stretch>
        </p:blipFill>
        <p:spPr>
          <a:xfrm>
            <a:off x="432950" y="1728700"/>
            <a:ext cx="5192100" cy="216775"/>
          </a:xfrm>
          <a:prstGeom prst="rect">
            <a:avLst/>
          </a:prstGeom>
          <a:noFill/>
          <a:ln>
            <a:noFill/>
          </a:ln>
        </p:spPr>
      </p:pic>
      <p:pic>
        <p:nvPicPr>
          <p:cNvPr id="168" name="Shape 168"/>
          <p:cNvPicPr preferRelativeResize="0"/>
          <p:nvPr/>
        </p:nvPicPr>
        <p:blipFill>
          <a:blip r:embed="rId5">
            <a:alphaModFix/>
          </a:blip>
          <a:stretch>
            <a:fillRect/>
          </a:stretch>
        </p:blipFill>
        <p:spPr>
          <a:xfrm>
            <a:off x="4996650" y="2216675"/>
            <a:ext cx="3691300" cy="430175"/>
          </a:xfrm>
          <a:prstGeom prst="rect">
            <a:avLst/>
          </a:prstGeom>
          <a:noFill/>
          <a:ln>
            <a:noFill/>
          </a:ln>
        </p:spPr>
      </p:pic>
      <p:pic>
        <p:nvPicPr>
          <p:cNvPr id="169" name="Shape 169"/>
          <p:cNvPicPr preferRelativeResize="0"/>
          <p:nvPr/>
        </p:nvPicPr>
        <p:blipFill>
          <a:blip r:embed="rId6">
            <a:alphaModFix/>
          </a:blip>
          <a:stretch>
            <a:fillRect/>
          </a:stretch>
        </p:blipFill>
        <p:spPr>
          <a:xfrm>
            <a:off x="4809600" y="2722750"/>
            <a:ext cx="2176325" cy="347700"/>
          </a:xfrm>
          <a:prstGeom prst="rect">
            <a:avLst/>
          </a:prstGeom>
          <a:noFill/>
          <a:ln>
            <a:noFill/>
          </a:ln>
        </p:spPr>
      </p:pic>
      <p:pic>
        <p:nvPicPr>
          <p:cNvPr id="170" name="Shape 170"/>
          <p:cNvPicPr preferRelativeResize="0"/>
          <p:nvPr/>
        </p:nvPicPr>
        <p:blipFill>
          <a:blip r:embed="rId7">
            <a:alphaModFix/>
          </a:blip>
          <a:stretch>
            <a:fillRect/>
          </a:stretch>
        </p:blipFill>
        <p:spPr>
          <a:xfrm>
            <a:off x="872500" y="3748700"/>
            <a:ext cx="7375925" cy="300925"/>
          </a:xfrm>
          <a:prstGeom prst="rect">
            <a:avLst/>
          </a:prstGeom>
          <a:noFill/>
          <a:ln>
            <a:noFill/>
          </a:ln>
        </p:spPr>
      </p:pic>
      <p:pic>
        <p:nvPicPr>
          <p:cNvPr id="171" name="Shape 171"/>
          <p:cNvPicPr preferRelativeResize="0"/>
          <p:nvPr/>
        </p:nvPicPr>
        <p:blipFill>
          <a:blip r:embed="rId8">
            <a:alphaModFix/>
          </a:blip>
          <a:stretch>
            <a:fillRect/>
          </a:stretch>
        </p:blipFill>
        <p:spPr>
          <a:xfrm>
            <a:off x="4267200" y="4378375"/>
            <a:ext cx="4748050" cy="34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Weight updation</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5: Update ALL weights.  Lets start with </a:t>
            </a:r>
            <a:r>
              <a:rPr i="1" lang="en"/>
              <a:t>w</a:t>
            </a:r>
            <a:r>
              <a:rPr baseline="-25000" i="1" lang="en"/>
              <a:t>5</a:t>
            </a:r>
            <a:r>
              <a:rPr baseline="-25000" lang="en"/>
              <a:t> . </a:t>
            </a:r>
            <a:r>
              <a:rPr lang="en"/>
              <a:t>By the chain rule we know  </a:t>
            </a:r>
            <a:endParaRPr/>
          </a:p>
          <a:p>
            <a:pPr indent="0" lvl="0" marL="0">
              <a:spcBef>
                <a:spcPts val="1600"/>
              </a:spcBef>
              <a:spcAft>
                <a:spcPts val="0"/>
              </a:spcAft>
              <a:buNone/>
            </a:pPr>
            <a:r>
              <a:t/>
            </a:r>
            <a:endParaRPr/>
          </a:p>
          <a:p>
            <a:pPr indent="0" lvl="0" marL="0">
              <a:spcBef>
                <a:spcPts val="1600"/>
              </a:spcBef>
              <a:spcAft>
                <a:spcPts val="0"/>
              </a:spcAft>
              <a:buNone/>
            </a:pPr>
            <a:r>
              <a:rPr lang="en"/>
              <a:t>So, the question we are asking here is how does change in weights affect the output. </a:t>
            </a:r>
            <a:endParaRPr/>
          </a:p>
          <a:p>
            <a:pPr indent="0" lvl="0" marL="0">
              <a:spcBef>
                <a:spcPts val="1600"/>
              </a:spcBef>
              <a:spcAft>
                <a:spcPts val="0"/>
              </a:spcAft>
              <a:buNone/>
            </a:pPr>
            <a:r>
              <a:rPr lang="en"/>
              <a:t>First part </a:t>
            </a:r>
            <a:endParaRPr/>
          </a:p>
          <a:p>
            <a:pPr indent="0" lvl="0" marL="0">
              <a:spcBef>
                <a:spcPts val="1600"/>
              </a:spcBef>
              <a:spcAft>
                <a:spcPts val="1600"/>
              </a:spcAft>
              <a:buNone/>
            </a:pPr>
            <a:r>
              <a:rPr lang="en"/>
              <a:t>                                                         </a:t>
            </a:r>
            <a:endParaRPr/>
          </a:p>
        </p:txBody>
      </p:sp>
      <p:pic>
        <p:nvPicPr>
          <p:cNvPr id="178" name="Shape 178"/>
          <p:cNvPicPr preferRelativeResize="0"/>
          <p:nvPr/>
        </p:nvPicPr>
        <p:blipFill>
          <a:blip r:embed="rId3">
            <a:alphaModFix/>
          </a:blip>
          <a:stretch>
            <a:fillRect/>
          </a:stretch>
        </p:blipFill>
        <p:spPr>
          <a:xfrm>
            <a:off x="573300" y="1657475"/>
            <a:ext cx="2578425" cy="531150"/>
          </a:xfrm>
          <a:prstGeom prst="rect">
            <a:avLst/>
          </a:prstGeom>
          <a:noFill/>
          <a:ln>
            <a:noFill/>
          </a:ln>
        </p:spPr>
      </p:pic>
      <p:pic>
        <p:nvPicPr>
          <p:cNvPr id="179" name="Shape 179"/>
          <p:cNvPicPr preferRelativeResize="0"/>
          <p:nvPr/>
        </p:nvPicPr>
        <p:blipFill>
          <a:blip r:embed="rId4">
            <a:alphaModFix/>
          </a:blip>
          <a:stretch>
            <a:fillRect/>
          </a:stretch>
        </p:blipFill>
        <p:spPr>
          <a:xfrm>
            <a:off x="1760900" y="3122100"/>
            <a:ext cx="3504275" cy="291600"/>
          </a:xfrm>
          <a:prstGeom prst="rect">
            <a:avLst/>
          </a:prstGeom>
          <a:noFill/>
          <a:ln>
            <a:noFill/>
          </a:ln>
        </p:spPr>
      </p:pic>
      <p:pic>
        <p:nvPicPr>
          <p:cNvPr id="180" name="Shape 180"/>
          <p:cNvPicPr preferRelativeResize="0"/>
          <p:nvPr/>
        </p:nvPicPr>
        <p:blipFill>
          <a:blip r:embed="rId5">
            <a:alphaModFix/>
          </a:blip>
          <a:stretch>
            <a:fillRect/>
          </a:stretch>
        </p:blipFill>
        <p:spPr>
          <a:xfrm>
            <a:off x="1854425" y="3580350"/>
            <a:ext cx="3120850" cy="338350"/>
          </a:xfrm>
          <a:prstGeom prst="rect">
            <a:avLst/>
          </a:prstGeom>
          <a:noFill/>
          <a:ln>
            <a:noFill/>
          </a:ln>
        </p:spPr>
      </p:pic>
      <p:pic>
        <p:nvPicPr>
          <p:cNvPr id="181" name="Shape 181"/>
          <p:cNvPicPr preferRelativeResize="0"/>
          <p:nvPr/>
        </p:nvPicPr>
        <p:blipFill>
          <a:blip r:embed="rId6">
            <a:alphaModFix/>
          </a:blip>
          <a:stretch>
            <a:fillRect/>
          </a:stretch>
        </p:blipFill>
        <p:spPr>
          <a:xfrm>
            <a:off x="1714125" y="4085350"/>
            <a:ext cx="5094100" cy="33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Weight updation</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 part - This part is about how the output changes with </a:t>
            </a:r>
            <a:r>
              <a:rPr lang="en"/>
              <a:t>respect</a:t>
            </a:r>
            <a:r>
              <a:rPr lang="en"/>
              <a:t> to input layer activation</a:t>
            </a:r>
            <a:endParaRPr/>
          </a:p>
          <a:p>
            <a:pPr indent="0" lvl="0" marL="0">
              <a:spcBef>
                <a:spcPts val="1600"/>
              </a:spcBef>
              <a:spcAft>
                <a:spcPts val="0"/>
              </a:spcAft>
              <a:buNone/>
            </a:pPr>
            <a:r>
              <a:rPr lang="en"/>
              <a:t>			</a:t>
            </a:r>
            <a:endParaRPr/>
          </a:p>
          <a:p>
            <a:pPr indent="0" lvl="0" marL="0">
              <a:spcBef>
                <a:spcPts val="1600"/>
              </a:spcBef>
              <a:spcAft>
                <a:spcPts val="0"/>
              </a:spcAft>
              <a:buNone/>
            </a:pPr>
            <a:r>
              <a:t/>
            </a:r>
            <a:endParaRPr/>
          </a:p>
          <a:p>
            <a:pPr indent="0" lvl="0" marL="0">
              <a:spcBef>
                <a:spcPts val="1600"/>
              </a:spcBef>
              <a:spcAft>
                <a:spcPts val="0"/>
              </a:spcAft>
              <a:buNone/>
            </a:pPr>
            <a:r>
              <a:rPr lang="en"/>
              <a:t>The third part - how much does the total net input of o1 change with respect to w5?</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88" name="Shape 188"/>
          <p:cNvPicPr preferRelativeResize="0"/>
          <p:nvPr/>
        </p:nvPicPr>
        <p:blipFill>
          <a:blip r:embed="rId3">
            <a:alphaModFix/>
          </a:blip>
          <a:stretch>
            <a:fillRect/>
          </a:stretch>
        </p:blipFill>
        <p:spPr>
          <a:xfrm>
            <a:off x="2247200" y="1653900"/>
            <a:ext cx="2117325" cy="347675"/>
          </a:xfrm>
          <a:prstGeom prst="rect">
            <a:avLst/>
          </a:prstGeom>
          <a:noFill/>
          <a:ln>
            <a:noFill/>
          </a:ln>
        </p:spPr>
      </p:pic>
      <p:pic>
        <p:nvPicPr>
          <p:cNvPr id="189" name="Shape 189"/>
          <p:cNvPicPr preferRelativeResize="0"/>
          <p:nvPr/>
        </p:nvPicPr>
        <p:blipFill>
          <a:blip r:embed="rId4">
            <a:alphaModFix/>
          </a:blip>
          <a:stretch>
            <a:fillRect/>
          </a:stretch>
        </p:blipFill>
        <p:spPr>
          <a:xfrm>
            <a:off x="2247200" y="2280450"/>
            <a:ext cx="6552950" cy="347675"/>
          </a:xfrm>
          <a:prstGeom prst="rect">
            <a:avLst/>
          </a:prstGeom>
          <a:noFill/>
          <a:ln>
            <a:noFill/>
          </a:ln>
        </p:spPr>
      </p:pic>
      <p:pic>
        <p:nvPicPr>
          <p:cNvPr id="190" name="Shape 190"/>
          <p:cNvPicPr preferRelativeResize="0"/>
          <p:nvPr/>
        </p:nvPicPr>
        <p:blipFill>
          <a:blip r:embed="rId5">
            <a:alphaModFix/>
          </a:blip>
          <a:stretch>
            <a:fillRect/>
          </a:stretch>
        </p:blipFill>
        <p:spPr>
          <a:xfrm>
            <a:off x="2097575" y="3477475"/>
            <a:ext cx="5028625" cy="44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Formal definition of deep learning</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1"/>
                </a:solidFill>
              </a:rPr>
              <a:t>“ Deep learning is a subfield of machine learning: a new take on learning representations from data that puts an emphasis on learning successive </a:t>
            </a:r>
            <a:r>
              <a:rPr i="1" lang="en" sz="1600">
                <a:solidFill>
                  <a:schemeClr val="dk1"/>
                </a:solidFill>
              </a:rPr>
              <a:t>layers </a:t>
            </a:r>
            <a:r>
              <a:rPr lang="en" sz="1600">
                <a:solidFill>
                  <a:schemeClr val="dk1"/>
                </a:solidFill>
              </a:rPr>
              <a:t>of increasingly meaningful representations.” - </a:t>
            </a:r>
            <a:r>
              <a:rPr i="1" lang="en" sz="1600">
                <a:solidFill>
                  <a:schemeClr val="dk1"/>
                </a:solidFill>
              </a:rPr>
              <a:t>Francois Cholet </a:t>
            </a:r>
            <a:endParaRPr i="1"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How is this different from the type of learning we have been doing so far? In machine learning we had i) Input data points ii) expected outputs iii) a measure of error - aka, distance between our predicted outputs and correct outputs</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The learning task here was to search for meaningful representations of some input data, within a predefined space of possibilities (dimension) using guidance from a feedback signal (Error).</a:t>
            </a:r>
            <a:endParaRPr sz="1600">
              <a:solidFill>
                <a:schemeClr val="dk1"/>
              </a:solidFill>
            </a:endParaRPr>
          </a:p>
          <a:p>
            <a:pPr indent="-330200" lvl="0" marL="457200" rtl="0">
              <a:spcBef>
                <a:spcPts val="0"/>
              </a:spcBef>
              <a:spcAft>
                <a:spcPts val="0"/>
              </a:spcAft>
              <a:buClr>
                <a:schemeClr val="dk1"/>
              </a:buClr>
              <a:buSzPts val="1600"/>
              <a:buChar char="-"/>
            </a:pPr>
            <a:r>
              <a:rPr lang="en" sz="1600">
                <a:solidFill>
                  <a:schemeClr val="dk1"/>
                </a:solidFill>
              </a:rPr>
              <a:t>What’s a representation? At its core, it’s a different way to look at data—to represent or encode data. For instance, a color image can be encoded in the RGB format (red-green-blue) or in the HSV format (hue-saturation-value): these are two different representations of the same data.</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pic>
        <p:nvPicPr>
          <p:cNvPr id="62" name="Shape 62"/>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Putting it all together</a:t>
            </a: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
              <a:t>Now we have what we need to update weight</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97" name="Shape 197"/>
          <p:cNvPicPr preferRelativeResize="0"/>
          <p:nvPr/>
        </p:nvPicPr>
        <p:blipFill>
          <a:blip r:embed="rId3">
            <a:alphaModFix/>
          </a:blip>
          <a:stretch>
            <a:fillRect/>
          </a:stretch>
        </p:blipFill>
        <p:spPr>
          <a:xfrm>
            <a:off x="620000" y="1317200"/>
            <a:ext cx="4168250" cy="478650"/>
          </a:xfrm>
          <a:prstGeom prst="rect">
            <a:avLst/>
          </a:prstGeom>
          <a:noFill/>
          <a:ln>
            <a:noFill/>
          </a:ln>
        </p:spPr>
      </p:pic>
      <p:pic>
        <p:nvPicPr>
          <p:cNvPr id="198" name="Shape 198"/>
          <p:cNvPicPr preferRelativeResize="0"/>
          <p:nvPr/>
        </p:nvPicPr>
        <p:blipFill>
          <a:blip r:embed="rId4">
            <a:alphaModFix/>
          </a:blip>
          <a:stretch>
            <a:fillRect/>
          </a:stretch>
        </p:blipFill>
        <p:spPr>
          <a:xfrm>
            <a:off x="620000" y="2095325"/>
            <a:ext cx="4963150" cy="420600"/>
          </a:xfrm>
          <a:prstGeom prst="rect">
            <a:avLst/>
          </a:prstGeom>
          <a:noFill/>
          <a:ln>
            <a:noFill/>
          </a:ln>
        </p:spPr>
      </p:pic>
      <p:pic>
        <p:nvPicPr>
          <p:cNvPr id="199" name="Shape 199"/>
          <p:cNvPicPr preferRelativeResize="0"/>
          <p:nvPr/>
        </p:nvPicPr>
        <p:blipFill>
          <a:blip r:embed="rId5">
            <a:alphaModFix/>
          </a:blip>
          <a:stretch>
            <a:fillRect/>
          </a:stretch>
        </p:blipFill>
        <p:spPr>
          <a:xfrm>
            <a:off x="432950" y="3309150"/>
            <a:ext cx="7974450" cy="47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Keras?</a:t>
            </a:r>
            <a:endParaRPr/>
          </a:p>
        </p:txBody>
      </p:sp>
      <p:sp>
        <p:nvSpPr>
          <p:cNvPr id="205" name="Shape 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Keras is a deep-learning framework for Python that provides a convenient way to define and train almost any kind of deep-learning model.</a:t>
            </a:r>
            <a:endParaRPr/>
          </a:p>
          <a:p>
            <a:pPr indent="-342900" lvl="0" marL="457200" rtl="0">
              <a:spcBef>
                <a:spcPts val="0"/>
              </a:spcBef>
              <a:spcAft>
                <a:spcPts val="0"/>
              </a:spcAft>
              <a:buSzPts val="1800"/>
              <a:buChar char="-"/>
            </a:pPr>
            <a:r>
              <a:rPr lang="en"/>
              <a:t>It has built-in support for convolutional networks (for computer vision), recur-</a:t>
            </a:r>
            <a:br>
              <a:rPr lang="en"/>
            </a:br>
            <a:r>
              <a:rPr lang="en"/>
              <a:t>rent networks (for sequence processing), and any combination of both.</a:t>
            </a:r>
            <a:endParaRPr/>
          </a:p>
          <a:p>
            <a:pPr indent="-342900" lvl="0" marL="457200" rtl="0">
              <a:spcBef>
                <a:spcPts val="0"/>
              </a:spcBef>
              <a:spcAft>
                <a:spcPts val="0"/>
              </a:spcAft>
              <a:buSzPts val="1800"/>
              <a:buChar char="-"/>
            </a:pPr>
            <a:r>
              <a:rPr lang="en"/>
              <a:t>Keras is a model-level library, providing high-level building blocks for developing deep-learning models. It doesn’t handle low-level operations such as tensor manipulation and differentiation.</a:t>
            </a:r>
            <a:endParaRPr/>
          </a:p>
          <a:p>
            <a:pPr indent="-342900" lvl="0" marL="457200" rtl="0">
              <a:spcBef>
                <a:spcPts val="0"/>
              </a:spcBef>
              <a:spcAft>
                <a:spcPts val="0"/>
              </a:spcAft>
              <a:buSzPts val="1800"/>
              <a:buChar char="-"/>
            </a:pPr>
            <a:r>
              <a:rPr lang="en"/>
              <a:t>This is what TensorFlow is for as is Theano.		 	 	 		</a:t>
            </a:r>
            <a:endParaRPr/>
          </a:p>
          <a:p>
            <a:pPr indent="0" lvl="0" marL="0" rtl="0">
              <a:spcBef>
                <a:spcPts val="1600"/>
              </a:spcBef>
              <a:spcAft>
                <a:spcPts val="1600"/>
              </a:spcAft>
              <a:buNone/>
            </a:pPr>
            <a:r>
              <a:t/>
            </a:r>
            <a:endParaRPr/>
          </a:p>
        </p:txBody>
      </p:sp>
      <p:pic>
        <p:nvPicPr>
          <p:cNvPr id="206" name="Shape 206"/>
          <p:cNvPicPr preferRelativeResize="0"/>
          <p:nvPr/>
        </p:nvPicPr>
        <p:blipFill>
          <a:blip r:embed="rId3">
            <a:alphaModFix/>
          </a:blip>
          <a:stretch>
            <a:fillRect/>
          </a:stretch>
        </p:blipFill>
        <p:spPr>
          <a:xfrm>
            <a:off x="5656550" y="3161200"/>
            <a:ext cx="2994000" cy="159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Tensor?</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t>
            </a:r>
            <a:r>
              <a:rPr lang="en"/>
              <a:t>ensors, the data-storing objects going into the network. </a:t>
            </a:r>
            <a:endParaRPr/>
          </a:p>
          <a:p>
            <a:pPr indent="-342900" lvl="0" marL="457200" rtl="0">
              <a:spcBef>
                <a:spcPts val="0"/>
              </a:spcBef>
              <a:spcAft>
                <a:spcPts val="0"/>
              </a:spcAft>
              <a:buSzPts val="1800"/>
              <a:buChar char="-"/>
            </a:pPr>
            <a:r>
              <a:rPr lang="en"/>
              <a:t>tensor is a container for data—almost always numerical data.</a:t>
            </a:r>
            <a:endParaRPr/>
          </a:p>
          <a:p>
            <a:pPr indent="-342900" lvl="0" marL="457200" rtl="0">
              <a:spcBef>
                <a:spcPts val="0"/>
              </a:spcBef>
              <a:spcAft>
                <a:spcPts val="0"/>
              </a:spcAft>
              <a:buSzPts val="1800"/>
              <a:buChar char="-"/>
            </a:pPr>
            <a:r>
              <a:rPr lang="en"/>
              <a:t>An array of numbers is called a vector, or 1D tensor.</a:t>
            </a:r>
            <a:endParaRPr/>
          </a:p>
          <a:p>
            <a:pPr indent="-342900" lvl="0" marL="457200" rtl="0">
              <a:spcBef>
                <a:spcPts val="0"/>
              </a:spcBef>
              <a:spcAft>
                <a:spcPts val="0"/>
              </a:spcAft>
              <a:buSzPts val="1800"/>
              <a:buChar char="-"/>
            </a:pPr>
            <a:r>
              <a:rPr lang="en"/>
              <a:t>Below is a 3D tensor.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A tensor is defined by number of axis (3), shape (3, 3, 5), data type. </a:t>
            </a:r>
            <a:endParaRPr/>
          </a:p>
        </p:txBody>
      </p:sp>
      <p:pic>
        <p:nvPicPr>
          <p:cNvPr id="213" name="Shape 213"/>
          <p:cNvPicPr preferRelativeResize="0"/>
          <p:nvPr/>
        </p:nvPicPr>
        <p:blipFill>
          <a:blip r:embed="rId3">
            <a:alphaModFix/>
          </a:blip>
          <a:stretch>
            <a:fillRect/>
          </a:stretch>
        </p:blipFill>
        <p:spPr>
          <a:xfrm>
            <a:off x="2496250" y="2447525"/>
            <a:ext cx="3735900" cy="212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57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10,000ft view</a:t>
            </a:r>
            <a:endParaRPr/>
          </a:p>
        </p:txBody>
      </p:sp>
      <p:sp>
        <p:nvSpPr>
          <p:cNvPr id="68" name="Shape 68"/>
          <p:cNvSpPr txBox="1"/>
          <p:nvPr>
            <p:ph idx="1" type="body"/>
          </p:nvPr>
        </p:nvSpPr>
        <p:spPr>
          <a:xfrm>
            <a:off x="353275" y="863550"/>
            <a:ext cx="8520600" cy="3750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Consider an x-axis, a y-axis, and some points represented by their coordinates in the (x, y)</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 want to develop a decsion making system that can take the coordinates (x, y) of a point and output whether that point is likely to be black or to be white.</a:t>
            </a:r>
            <a:endParaRPr/>
          </a:p>
          <a:p>
            <a:pPr indent="-342900" lvl="0" marL="457200">
              <a:spcBef>
                <a:spcPts val="0"/>
              </a:spcBef>
              <a:spcAft>
                <a:spcPts val="0"/>
              </a:spcAft>
              <a:buSzPts val="1800"/>
              <a:buChar char="-"/>
            </a:pPr>
            <a:r>
              <a:rPr lang="en"/>
              <a:t>What we need here is a new representation of our data that cleanly separates the white points from the black points (think SVM)</a:t>
            </a:r>
            <a:endParaRPr/>
          </a:p>
        </p:txBody>
      </p:sp>
      <p:pic>
        <p:nvPicPr>
          <p:cNvPr id="69" name="Shape 69"/>
          <p:cNvPicPr preferRelativeResize="0"/>
          <p:nvPr/>
        </p:nvPicPr>
        <p:blipFill>
          <a:blip r:embed="rId3">
            <a:alphaModFix/>
          </a:blip>
          <a:stretch>
            <a:fillRect/>
          </a:stretch>
        </p:blipFill>
        <p:spPr>
          <a:xfrm>
            <a:off x="4338200" y="1766875"/>
            <a:ext cx="1485900" cy="160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10,00ft view</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Char char="-"/>
            </a:pPr>
            <a:r>
              <a:rPr lang="en">
                <a:solidFill>
                  <a:srgbClr val="000000"/>
                </a:solidFill>
              </a:rPr>
              <a:t>So, what happened here? We systematically searched for different possible coordinate changes, and used as feedback the percentage of points being correctly classified. </a:t>
            </a:r>
            <a:r>
              <a:rPr i="1" lang="en">
                <a:solidFill>
                  <a:srgbClr val="000000"/>
                </a:solidFill>
              </a:rPr>
              <a:t>Learning,</a:t>
            </a:r>
            <a:r>
              <a:rPr lang="en">
                <a:solidFill>
                  <a:srgbClr val="000000"/>
                </a:solidFill>
              </a:rPr>
              <a:t> in the context of machine learning, describes an automatic search process for better representations. </a:t>
            </a:r>
            <a:endParaRPr>
              <a:solidFill>
                <a:srgbClr val="000000"/>
              </a:solidFill>
            </a:endParaRPr>
          </a:p>
        </p:txBody>
      </p:sp>
      <p:pic>
        <p:nvPicPr>
          <p:cNvPr id="76" name="Shape 76"/>
          <p:cNvPicPr preferRelativeResize="0"/>
          <p:nvPr/>
        </p:nvPicPr>
        <p:blipFill>
          <a:blip r:embed="rId3">
            <a:alphaModFix/>
          </a:blip>
          <a:stretch>
            <a:fillRect/>
          </a:stretch>
        </p:blipFill>
        <p:spPr>
          <a:xfrm>
            <a:off x="1319700" y="1351150"/>
            <a:ext cx="5902024" cy="188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6661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that is learning in machine learning, what is ‘deep’?</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 we described earlier, deep learning is a process of ‘learning successive layers of increasingly meaningful representations’.</a:t>
            </a:r>
            <a:endParaRPr/>
          </a:p>
          <a:p>
            <a:pPr indent="-342900" lvl="0" marL="457200" rtl="0">
              <a:spcBef>
                <a:spcPts val="0"/>
              </a:spcBef>
              <a:spcAft>
                <a:spcPts val="0"/>
              </a:spcAft>
              <a:buSzPts val="1800"/>
              <a:buChar char="-"/>
            </a:pPr>
            <a:r>
              <a:rPr lang="en"/>
              <a:t>T</a:t>
            </a:r>
            <a:r>
              <a:rPr lang="en"/>
              <a:t>he ‘deep’ in deep learning isn’t a reference to any kind of deeper understanding achieved by the approach; rather, it stands for this idea of</a:t>
            </a:r>
            <a:r>
              <a:rPr b="1" lang="en"/>
              <a:t> suc- cessive layers of representations.</a:t>
            </a:r>
            <a:endParaRPr b="1"/>
          </a:p>
          <a:p>
            <a:pPr indent="-342900" lvl="0" marL="457200">
              <a:spcBef>
                <a:spcPts val="0"/>
              </a:spcBef>
              <a:spcAft>
                <a:spcPts val="0"/>
              </a:spcAft>
              <a:buSzPts val="1800"/>
              <a:buChar char="-"/>
            </a:pPr>
            <a:r>
              <a:rPr lang="en"/>
              <a:t>In deep learning, these layered representations are learned via models called neural networks.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Neural Networks: </a:t>
            </a:r>
            <a:r>
              <a:rPr lang="en"/>
              <a:t>Inspired by the brain?</a:t>
            </a:r>
            <a:endParaRPr/>
          </a:p>
        </p:txBody>
      </p:sp>
      <p:sp>
        <p:nvSpPr>
          <p:cNvPr id="88" name="Shape 88"/>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Our brains are made up of little units, called neurons, that send electrical signals to one another. The rate of firing tells us how “activated” a neuron is. A single neuron, like that shown  below might have two incoming neurons.</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330200" lvl="0" marL="457200" rtl="0">
              <a:spcBef>
                <a:spcPts val="1600"/>
              </a:spcBef>
              <a:spcAft>
                <a:spcPts val="0"/>
              </a:spcAft>
              <a:buClr>
                <a:schemeClr val="dk1"/>
              </a:buClr>
              <a:buSzPts val="1600"/>
              <a:buChar char="-"/>
            </a:pPr>
            <a:r>
              <a:rPr lang="en" sz="1600">
                <a:solidFill>
                  <a:schemeClr val="dk1"/>
                </a:solidFill>
              </a:rPr>
              <a:t>These incoming neurons are firing at different rates (i.e., have different activations). Based on how much these incoming neurons are firing, and how “strong” the neural connections are, our main neuron will “decide” how strongly </a:t>
            </a:r>
            <a:r>
              <a:rPr b="1" lang="en" sz="1600">
                <a:solidFill>
                  <a:schemeClr val="dk1"/>
                </a:solidFill>
              </a:rPr>
              <a:t>it </a:t>
            </a:r>
            <a:r>
              <a:rPr lang="en" sz="1600">
                <a:solidFill>
                  <a:schemeClr val="dk1"/>
                </a:solidFill>
              </a:rPr>
              <a:t>wants to fire</a:t>
            </a:r>
            <a:endParaRPr sz="1600">
              <a:solidFill>
                <a:schemeClr val="dk1"/>
              </a:solidFill>
            </a:endParaRPr>
          </a:p>
        </p:txBody>
      </p:sp>
      <p:pic>
        <p:nvPicPr>
          <p:cNvPr id="89" name="Shape 89"/>
          <p:cNvPicPr preferRelativeResize="0"/>
          <p:nvPr/>
        </p:nvPicPr>
        <p:blipFill>
          <a:blip r:embed="rId3">
            <a:alphaModFix/>
          </a:blip>
          <a:stretch>
            <a:fillRect/>
          </a:stretch>
        </p:blipFill>
        <p:spPr>
          <a:xfrm>
            <a:off x="3609725" y="2048075"/>
            <a:ext cx="2571750" cy="2199700"/>
          </a:xfrm>
          <a:prstGeom prst="rect">
            <a:avLst/>
          </a:prstGeom>
          <a:noFill/>
          <a:ln>
            <a:noFill/>
          </a:ln>
        </p:spPr>
      </p:pic>
      <p:pic>
        <p:nvPicPr>
          <p:cNvPr id="90" name="Shape 90"/>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Closer Look</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Char char="-"/>
            </a:pPr>
            <a:r>
              <a:rPr lang="en" sz="1600">
                <a:solidFill>
                  <a:schemeClr val="dk1"/>
                </a:solidFill>
              </a:rPr>
              <a:t>We are going to think of our learning algorithm as a single neuron. It receives input from D-many other neurons, one for each input feature.</a:t>
            </a:r>
            <a:endParaRPr sz="1600">
              <a:solidFill>
                <a:schemeClr val="dk1"/>
              </a:solidFill>
            </a:endParaRPr>
          </a:p>
          <a:p>
            <a:pPr indent="-330200" lvl="0" marL="457200">
              <a:spcBef>
                <a:spcPts val="0"/>
              </a:spcBef>
              <a:spcAft>
                <a:spcPts val="0"/>
              </a:spcAft>
              <a:buClr>
                <a:schemeClr val="dk1"/>
              </a:buClr>
              <a:buSzPts val="1600"/>
              <a:buChar char="-"/>
            </a:pPr>
            <a:r>
              <a:rPr lang="en" sz="1600">
                <a:solidFill>
                  <a:schemeClr val="dk1"/>
                </a:solidFill>
              </a:rPr>
              <a:t>The strength of these inputs are the feature values (like beta values). This is shown schematically in the Figure. Each incoming connection has a weight and the neuron simply sums up all the weighted inputs. Based on this sum, it decides whether to “fire” or</a:t>
            </a:r>
            <a:endParaRPr sz="1600">
              <a:solidFill>
                <a:schemeClr val="dk1"/>
              </a:solidFill>
            </a:endParaRPr>
          </a:p>
        </p:txBody>
      </p:sp>
      <p:pic>
        <p:nvPicPr>
          <p:cNvPr id="97" name="Shape 97"/>
          <p:cNvPicPr preferRelativeResize="0"/>
          <p:nvPr/>
        </p:nvPicPr>
        <p:blipFill>
          <a:blip r:embed="rId3">
            <a:alphaModFix/>
          </a:blip>
          <a:stretch>
            <a:fillRect/>
          </a:stretch>
        </p:blipFill>
        <p:spPr>
          <a:xfrm>
            <a:off x="4130675" y="2699250"/>
            <a:ext cx="2661125" cy="2434150"/>
          </a:xfrm>
          <a:prstGeom prst="rect">
            <a:avLst/>
          </a:prstGeom>
          <a:noFill/>
          <a:ln>
            <a:noFill/>
          </a:ln>
        </p:spPr>
      </p:pic>
      <p:pic>
        <p:nvPicPr>
          <p:cNvPr id="98" name="Shape 98"/>
          <p:cNvPicPr preferRelativeResize="0"/>
          <p:nvPr/>
        </p:nvPicPr>
        <p:blipFill>
          <a:blip r:embed="rId4">
            <a:alphaModFix/>
          </a:blip>
          <a:stretch>
            <a:fillRect/>
          </a:stretch>
        </p:blipFill>
        <p:spPr>
          <a:xfrm>
            <a:off x="8302175" y="411300"/>
            <a:ext cx="659925" cy="5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13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Multi-layer representations</a:t>
            </a:r>
            <a:endParaRPr/>
          </a:p>
        </p:txBody>
      </p:sp>
      <p:sp>
        <p:nvSpPr>
          <p:cNvPr id="104" name="Shape 10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chemeClr val="dk1"/>
                </a:solidFill>
              </a:rPr>
              <a:t>What we saw is called the “perceptron” model, it is a single layer neural network. We have input x → data transformation → output.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In deep learning,we have multiple layers. Here is an example of one: </a:t>
            </a:r>
            <a:endParaRPr>
              <a:solidFill>
                <a:schemeClr val="dk1"/>
              </a:solidFill>
            </a:endParaRPr>
          </a:p>
          <a:p>
            <a:pPr indent="0" lvl="0" marL="0" rtl="0">
              <a:spcBef>
                <a:spcPts val="1600"/>
              </a:spcBef>
              <a:spcAft>
                <a:spcPts val="0"/>
              </a:spcAft>
              <a:buNone/>
            </a:pPr>
            <a:r>
              <a:t/>
            </a:r>
            <a:endParaRPr>
              <a:solidFill>
                <a:schemeClr val="dk1"/>
              </a:solidFill>
            </a:endParaRPr>
          </a:p>
          <a:p>
            <a:pPr indent="0" lvl="0" marL="0" rtl="0">
              <a:spcBef>
                <a:spcPts val="1600"/>
              </a:spcBef>
              <a:spcAft>
                <a:spcPts val="0"/>
              </a:spcAft>
              <a:buNone/>
            </a:pPr>
            <a:r>
              <a:t/>
            </a:r>
            <a:endParaRPr>
              <a:solidFill>
                <a:schemeClr val="dk1"/>
              </a:solidFill>
            </a:endParaRPr>
          </a:p>
          <a:p>
            <a:pPr indent="0" lvl="0" marL="0" marR="0" rtl="0" algn="l">
              <a:lnSpc>
                <a:spcPct val="115000"/>
              </a:lnSpc>
              <a:spcBef>
                <a:spcPts val="1600"/>
              </a:spcBef>
              <a:spcAft>
                <a:spcPts val="1600"/>
              </a:spcAft>
              <a:buNone/>
            </a:pPr>
            <a:r>
              <a:t/>
            </a:r>
            <a:endParaRPr>
              <a:solidFill>
                <a:schemeClr val="dk1"/>
              </a:solidFill>
            </a:endParaRPr>
          </a:p>
        </p:txBody>
      </p:sp>
      <p:pic>
        <p:nvPicPr>
          <p:cNvPr id="105" name="Shape 105"/>
          <p:cNvPicPr preferRelativeResize="0"/>
          <p:nvPr/>
        </p:nvPicPr>
        <p:blipFill>
          <a:blip r:embed="rId3">
            <a:alphaModFix/>
          </a:blip>
          <a:stretch>
            <a:fillRect/>
          </a:stretch>
        </p:blipFill>
        <p:spPr>
          <a:xfrm>
            <a:off x="1971675" y="1937900"/>
            <a:ext cx="520065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did we see?</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network transforms the digit image into representations that are increasingly different from the original image and increasingly informative about the final result. So, deep learning here is a multistage information-distillation operation, where information goes through successive filters and comes out increasingly </a:t>
            </a:r>
            <a:r>
              <a:rPr i="1" lang="en">
                <a:solidFill>
                  <a:schemeClr val="dk1"/>
                </a:solidFill>
              </a:rPr>
              <a:t>purified</a:t>
            </a:r>
            <a:r>
              <a:rPr lang="en">
                <a:solidFill>
                  <a:schemeClr val="dk1"/>
                </a:solidFill>
              </a:rPr>
              <a:t> (that is, useful with regard to some task).</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The question now is, how do we get our first representation and subsequent ones? Lets look at how this is done concretely.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