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Linear Discriminant Analysis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Quadratic Discriminant Analysis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t>
            </a:r>
            <a:r>
              <a:rPr lang="en"/>
              <a:t>DA assumes that the observations within each class are drawn from a multivariate Gaussian distribution with a class- specific mean vector and a covariance matrix that is common to all K classes.</a:t>
            </a:r>
            <a:endParaRPr/>
          </a:p>
          <a:p>
            <a:pPr indent="-342900" lvl="0" marL="457200" rtl="0">
              <a:spcBef>
                <a:spcPts val="0"/>
              </a:spcBef>
              <a:spcAft>
                <a:spcPts val="0"/>
              </a:spcAft>
              <a:buSzPts val="1800"/>
              <a:buChar char="-"/>
            </a:pPr>
            <a:r>
              <a:rPr lang="en"/>
              <a:t>To indicate that a p-dimensional random variable X has a multivariate Gaussian distribution, we wrote X ∼ N(μ,Σ). Here E(X) = μ is the mean of X (a vector with p components), and Cov(X) = Σ is the p × p covariance matrix of X.</a:t>
            </a:r>
            <a:endParaRPr/>
          </a:p>
          <a:p>
            <a:pPr indent="-342900" lvl="0" marL="457200" rtl="0">
              <a:spcBef>
                <a:spcPts val="0"/>
              </a:spcBef>
              <a:spcAft>
                <a:spcPts val="0"/>
              </a:spcAft>
              <a:buSzPts val="1800"/>
              <a:buChar char="-"/>
            </a:pPr>
            <a:r>
              <a:rPr lang="en"/>
              <a:t>In QDA, it assumes that an observation from the kth class is of the form X ∼ N(μ</a:t>
            </a:r>
            <a:r>
              <a:rPr baseline="-25000" lang="en"/>
              <a:t>k</a:t>
            </a:r>
            <a:r>
              <a:rPr lang="en"/>
              <a:t>,Σ</a:t>
            </a:r>
            <a:r>
              <a:rPr baseline="-25000" lang="en"/>
              <a:t>k</a:t>
            </a:r>
            <a:r>
              <a:rPr lang="en"/>
              <a:t>), where Σ</a:t>
            </a:r>
            <a:r>
              <a:rPr baseline="-25000" lang="en"/>
              <a:t>k</a:t>
            </a:r>
            <a:r>
              <a:rPr lang="en"/>
              <a:t> is a covariance matrix for the kth class.</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the big deal?</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it matter whether or not we assume that the K classes share a common covariance matrix? Again, let's look at this through the Bias-Variance Tradeoff. </a:t>
            </a:r>
            <a:endParaRPr/>
          </a:p>
          <a:p>
            <a:pPr indent="-342900" lvl="0" marL="457200" rtl="0">
              <a:spcBef>
                <a:spcPts val="0"/>
              </a:spcBef>
              <a:spcAft>
                <a:spcPts val="0"/>
              </a:spcAft>
              <a:buSzPts val="1800"/>
              <a:buChar char="-"/>
            </a:pPr>
            <a:r>
              <a:rPr lang="en"/>
              <a:t>By assuming a shared variance, LDA produces a linear decision boundary as K(classes)*p(predictors) linear coefficients have to be predicted. </a:t>
            </a:r>
            <a:endParaRPr/>
          </a:p>
          <a:p>
            <a:pPr indent="-342900" lvl="0" marL="457200" rtl="0">
              <a:spcBef>
                <a:spcPts val="0"/>
              </a:spcBef>
              <a:spcAft>
                <a:spcPts val="0"/>
              </a:spcAft>
              <a:buSzPts val="1800"/>
              <a:buChar char="-"/>
            </a:pPr>
            <a:r>
              <a:rPr lang="en"/>
              <a:t>For this our decision rule was :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When we no longer share variance terms, we get: </a:t>
            </a:r>
            <a:endParaRPr/>
          </a:p>
        </p:txBody>
      </p:sp>
      <p:pic>
        <p:nvPicPr>
          <p:cNvPr id="125" name="Shape 125"/>
          <p:cNvPicPr preferRelativeResize="0"/>
          <p:nvPr/>
        </p:nvPicPr>
        <p:blipFill>
          <a:blip r:embed="rId3">
            <a:alphaModFix/>
          </a:blip>
          <a:stretch>
            <a:fillRect/>
          </a:stretch>
        </p:blipFill>
        <p:spPr>
          <a:xfrm>
            <a:off x="4046850" y="2782525"/>
            <a:ext cx="3212725" cy="965400"/>
          </a:xfrm>
          <a:prstGeom prst="rect">
            <a:avLst/>
          </a:prstGeom>
          <a:noFill/>
          <a:ln>
            <a:noFill/>
          </a:ln>
        </p:spPr>
      </p:pic>
      <p:pic>
        <p:nvPicPr>
          <p:cNvPr id="126" name="Shape 126"/>
          <p:cNvPicPr preferRelativeResize="0"/>
          <p:nvPr/>
        </p:nvPicPr>
        <p:blipFill>
          <a:blip r:embed="rId4">
            <a:alphaModFix/>
          </a:blip>
          <a:stretch>
            <a:fillRect/>
          </a:stretch>
        </p:blipFill>
        <p:spPr>
          <a:xfrm>
            <a:off x="2266950" y="4152150"/>
            <a:ext cx="4610100" cy="8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(green line) vs. LDA (black dashed line)</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That QDA decision rule (and boundry) is quadratic in nature (which is where QDA gets is name).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33" name="Shape 133"/>
          <p:cNvPicPr preferRelativeResize="0"/>
          <p:nvPr/>
        </p:nvPicPr>
        <p:blipFill>
          <a:blip r:embed="rId3">
            <a:alphaModFix/>
          </a:blip>
          <a:stretch>
            <a:fillRect/>
          </a:stretch>
        </p:blipFill>
        <p:spPr>
          <a:xfrm>
            <a:off x="1585800" y="1871025"/>
            <a:ext cx="5810376" cy="26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vs. LDA</a:t>
            </a:r>
            <a:endParaRPr/>
          </a:p>
        </p:txBody>
      </p:sp>
      <p:sp>
        <p:nvSpPr>
          <p:cNvPr id="139" name="Shape 139"/>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t>
            </a:r>
            <a:r>
              <a:rPr lang="en"/>
              <a:t>LDA is linear it is a much less flexible classifier than QDA, and so has substantially lower variance. This can potentially lead to improved prediction performance.</a:t>
            </a:r>
            <a:endParaRPr/>
          </a:p>
          <a:p>
            <a:pPr indent="-342900" lvl="0" marL="457200">
              <a:spcBef>
                <a:spcPts val="0"/>
              </a:spcBef>
              <a:spcAft>
                <a:spcPts val="0"/>
              </a:spcAft>
              <a:buSzPts val="1800"/>
              <a:buChar char="-"/>
            </a:pPr>
            <a:r>
              <a:rPr lang="en"/>
              <a:t>However, if the assumption of shared variance and therefore the assumption that the data can be separated by a linear decision boundry is off, QDA is better. </a:t>
            </a:r>
            <a:endParaRPr/>
          </a:p>
          <a:p>
            <a:pPr indent="-342900" lvl="0" marL="457200">
              <a:spcBef>
                <a:spcPts val="0"/>
              </a:spcBef>
              <a:spcAft>
                <a:spcPts val="0"/>
              </a:spcAft>
              <a:buSzPts val="1800"/>
              <a:buChar char="-"/>
            </a:pPr>
            <a:r>
              <a:rPr lang="en"/>
              <a:t>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unviable.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Again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Naive Bayes and in the examples yesterday, we did not assume that P(X|Y) came from any particular distribution and </a:t>
            </a:r>
            <a:r>
              <a:rPr lang="en"/>
              <a:t>calculate</a:t>
            </a:r>
            <a:r>
              <a:rPr lang="en"/>
              <a:t> P(Y|X) directly. </a:t>
            </a:r>
            <a:endParaRPr/>
          </a:p>
          <a:p>
            <a:pPr indent="-342900" lvl="0" marL="457200" rtl="0">
              <a:spcBef>
                <a:spcPts val="0"/>
              </a:spcBef>
              <a:spcAft>
                <a:spcPts val="0"/>
              </a:spcAft>
              <a:buSzPts val="1800"/>
              <a:buChar char="-"/>
            </a:pPr>
            <a:r>
              <a:rPr lang="en"/>
              <a:t>In Linear Discriminant Analysis, we will first estimate P(X|Y) by assuming some distribution and then use Bayes theorem to flip these estimates into estimates of P(Y|X). </a:t>
            </a:r>
            <a:endParaRPr/>
          </a:p>
          <a:p>
            <a:pPr indent="-342900" lvl="0" marL="457200">
              <a:spcBef>
                <a:spcPts val="0"/>
              </a:spcBef>
              <a:spcAft>
                <a:spcPts val="0"/>
              </a:spcAft>
              <a:buSzPts val="1800"/>
              <a:buChar char="-"/>
            </a:pPr>
            <a:r>
              <a:rPr lang="en"/>
              <a:t>Remember, Bayes’s theorem is </a:t>
            </a:r>
            <a:endParaRPr/>
          </a:p>
        </p:txBody>
      </p:sp>
      <p:pic>
        <p:nvPicPr>
          <p:cNvPr id="62" name="Shape 62"/>
          <p:cNvPicPr preferRelativeResize="0"/>
          <p:nvPr/>
        </p:nvPicPr>
        <p:blipFill>
          <a:blip r:embed="rId3">
            <a:alphaModFix/>
          </a:blip>
          <a:stretch>
            <a:fillRect/>
          </a:stretch>
        </p:blipFill>
        <p:spPr>
          <a:xfrm>
            <a:off x="4101450" y="2591800"/>
            <a:ext cx="4730850" cy="238850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only 1 predictor X</a:t>
            </a:r>
            <a:r>
              <a:rPr baseline="-25000" lang="en"/>
              <a:t>1</a:t>
            </a:r>
            <a:endParaRPr baseline="-25000"/>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P(X|Y), also is called the </a:t>
            </a:r>
            <a:r>
              <a:rPr i="1" lang="en"/>
              <a:t>likelihood</a:t>
            </a:r>
            <a:r>
              <a:rPr lang="en"/>
              <a:t> and asks the question: Given the response, what is the distribution of the inputs? To phrase this another way, given a class, what is the probability of observing a particular point from X</a:t>
            </a:r>
            <a:r>
              <a:rPr baseline="-25000" lang="en"/>
              <a:t>1</a:t>
            </a:r>
            <a:endParaRPr baseline="-25000"/>
          </a:p>
          <a:p>
            <a:pPr indent="-342900" lvl="0" marL="457200" rtl="0">
              <a:spcBef>
                <a:spcPts val="0"/>
              </a:spcBef>
              <a:spcAft>
                <a:spcPts val="0"/>
              </a:spcAft>
              <a:buSzPts val="1800"/>
              <a:buChar char="-"/>
            </a:pPr>
            <a:r>
              <a:rPr lang="en"/>
              <a:t>To answer this, we can assume that the </a:t>
            </a:r>
            <a:r>
              <a:rPr i="1" lang="en"/>
              <a:t>likelihood</a:t>
            </a:r>
            <a:r>
              <a:rPr lang="en"/>
              <a:t> come from a normal distribution. This is the density function of a normal distribution.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With this assumption, P(X|Y) now is equal to the above and μ</a:t>
            </a:r>
            <a:r>
              <a:rPr baseline="-25000" lang="en"/>
              <a:t>k</a:t>
            </a:r>
            <a:r>
              <a:rPr lang="en"/>
              <a:t> and σ</a:t>
            </a:r>
            <a:r>
              <a:rPr baseline="-25000" lang="en"/>
              <a:t>k</a:t>
            </a:r>
            <a:r>
              <a:rPr baseline="30000" lang="en"/>
              <a:t>2</a:t>
            </a:r>
            <a:r>
              <a:rPr lang="en"/>
              <a:t> are the mean and variance parameters for the kth class.</a:t>
            </a:r>
            <a:endParaRPr/>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71" name="Shape 71"/>
          <p:cNvPicPr preferRelativeResize="0"/>
          <p:nvPr/>
        </p:nvPicPr>
        <p:blipFill>
          <a:blip r:embed="rId4">
            <a:alphaModFix/>
          </a:blip>
          <a:stretch>
            <a:fillRect/>
          </a:stretch>
        </p:blipFill>
        <p:spPr>
          <a:xfrm>
            <a:off x="3139550" y="2779125"/>
            <a:ext cx="2885700" cy="92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77" name="Shape 77"/>
          <p:cNvSpPr txBox="1"/>
          <p:nvPr>
            <p:ph idx="1" type="body"/>
          </p:nvPr>
        </p:nvSpPr>
        <p:spPr>
          <a:xfrm>
            <a:off x="311700" y="831850"/>
            <a:ext cx="8520600" cy="424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now, we make a simple assumption that σ</a:t>
            </a:r>
            <a:r>
              <a:rPr baseline="-25000" lang="en"/>
              <a:t>1</a:t>
            </a:r>
            <a:r>
              <a:rPr baseline="30000" lang="en"/>
              <a:t>2</a:t>
            </a:r>
            <a:r>
              <a:rPr lang="en"/>
              <a:t> = . . . = σ</a:t>
            </a:r>
            <a:r>
              <a:rPr baseline="-25000" lang="en"/>
              <a:t>K</a:t>
            </a:r>
            <a:r>
              <a:rPr baseline="30000" lang="en"/>
              <a:t>2</a:t>
            </a:r>
            <a:r>
              <a:rPr lang="en"/>
              <a:t> : that is, there is a shared variance term across all K classes, which for simplicity we can denote by σ</a:t>
            </a:r>
            <a:r>
              <a:rPr baseline="30000" lang="en"/>
              <a:t>2</a:t>
            </a:r>
            <a:r>
              <a:rPr lang="en"/>
              <a:t>. </a:t>
            </a:r>
            <a:endParaRPr/>
          </a:p>
          <a:p>
            <a:pPr indent="-342900" lvl="0" marL="457200" rtl="0">
              <a:spcBef>
                <a:spcPts val="0"/>
              </a:spcBef>
              <a:spcAft>
                <a:spcPts val="0"/>
              </a:spcAft>
              <a:buSzPts val="1800"/>
              <a:buChar char="-"/>
            </a:pPr>
            <a:r>
              <a:rPr lang="en"/>
              <a:t>If we plug this equation back into the Bayes’ theorem, take the log of the theorem and rearrange the terms we get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what we did was take the mean of the X</a:t>
            </a:r>
            <a:r>
              <a:rPr baseline="-25000" lang="en"/>
              <a:t>1 </a:t>
            </a:r>
            <a:r>
              <a:rPr lang="en"/>
              <a:t>values </a:t>
            </a:r>
            <a:r>
              <a:rPr i="1" lang="en"/>
              <a:t>per class</a:t>
            </a:r>
            <a:r>
              <a:rPr lang="en"/>
              <a:t>, assumed a common variance among all classes and then we assigning the observation to the class for which the above equation is the largest. The last term there is simply the </a:t>
            </a:r>
            <a:r>
              <a:rPr i="1" lang="en"/>
              <a:t>class prior </a:t>
            </a:r>
            <a:r>
              <a:rPr lang="en"/>
              <a:t>P(Y). </a:t>
            </a:r>
            <a:endParaRPr/>
          </a:p>
        </p:txBody>
      </p:sp>
      <p:pic>
        <p:nvPicPr>
          <p:cNvPr id="78" name="Shape 78"/>
          <p:cNvPicPr preferRelativeResize="0"/>
          <p:nvPr/>
        </p:nvPicPr>
        <p:blipFill>
          <a:blip r:embed="rId3">
            <a:alphaModFix/>
          </a:blip>
          <a:stretch>
            <a:fillRect/>
          </a:stretch>
        </p:blipFill>
        <p:spPr>
          <a:xfrm>
            <a:off x="3019300" y="2707050"/>
            <a:ext cx="3212725" cy="965400"/>
          </a:xfrm>
          <a:prstGeom prst="rect">
            <a:avLst/>
          </a:prstGeom>
          <a:noFill/>
          <a:ln>
            <a:noFill/>
          </a:ln>
        </p:spPr>
      </p:pic>
      <p:pic>
        <p:nvPicPr>
          <p:cNvPr id="79" name="Shape 7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85" name="Shape 8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mean and the </a:t>
            </a:r>
            <a:r>
              <a:rPr lang="en"/>
              <a:t>variance</a:t>
            </a:r>
            <a:r>
              <a:rPr lang="en"/>
              <a:t> before are calculated using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where n is the total number of training observations, and nk is the number of training observations in the kth class. The estimate for μ</a:t>
            </a:r>
            <a:r>
              <a:rPr baseline="-25000" lang="en"/>
              <a:t>k</a:t>
            </a:r>
            <a:r>
              <a:rPr lang="en"/>
              <a:t> is simply the average of all the training observations from the kth class, while σˆ</a:t>
            </a:r>
            <a:r>
              <a:rPr baseline="30000" lang="en"/>
              <a:t>2</a:t>
            </a:r>
            <a:r>
              <a:rPr lang="en"/>
              <a:t> can be seen as a weighted average of the sample variances for each of the K classes.</a:t>
            </a:r>
            <a:endParaRPr/>
          </a:p>
        </p:txBody>
      </p:sp>
      <p:pic>
        <p:nvPicPr>
          <p:cNvPr id="86" name="Shape 86"/>
          <p:cNvPicPr preferRelativeResize="0"/>
          <p:nvPr/>
        </p:nvPicPr>
        <p:blipFill>
          <a:blip r:embed="rId3">
            <a:alphaModFix/>
          </a:blip>
          <a:stretch>
            <a:fillRect/>
          </a:stretch>
        </p:blipFill>
        <p:spPr>
          <a:xfrm>
            <a:off x="2551700" y="1636525"/>
            <a:ext cx="4048000" cy="170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LDA Decision </a:t>
            </a:r>
            <a:r>
              <a:rPr lang="en"/>
              <a:t>Boundary</a:t>
            </a:r>
            <a:r>
              <a:rPr lang="en"/>
              <a:t> </a:t>
            </a:r>
            <a:endParaRPr/>
          </a:p>
        </p:txBody>
      </p:sp>
      <p:sp>
        <p:nvSpPr>
          <p:cNvPr id="92" name="Shape 92"/>
          <p:cNvSpPr txBox="1"/>
          <p:nvPr>
            <p:ph idx="1" type="body"/>
          </p:nvPr>
        </p:nvSpPr>
        <p:spPr>
          <a:xfrm>
            <a:off x="311700" y="619075"/>
            <a:ext cx="8520600" cy="38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we have computed the means and the variance, we now have the normal distributions we seeked at the </a:t>
            </a:r>
            <a:r>
              <a:rPr lang="en"/>
              <a:t>beginning</a:t>
            </a: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In the above image, for our 1 predictor and K = 2 classes, we now have 2 normal distributions from which different probabilities of X</a:t>
            </a:r>
            <a:r>
              <a:rPr baseline="-25000" lang="en"/>
              <a:t>1</a:t>
            </a:r>
            <a:r>
              <a:rPr lang="en"/>
              <a:t> are observed. </a:t>
            </a:r>
            <a:endParaRPr/>
          </a:p>
          <a:p>
            <a:pPr indent="-342900" lvl="0" marL="457200">
              <a:spcBef>
                <a:spcPts val="0"/>
              </a:spcBef>
              <a:spcAft>
                <a:spcPts val="0"/>
              </a:spcAft>
              <a:buSzPts val="1800"/>
              <a:buChar char="-"/>
            </a:pPr>
            <a:r>
              <a:rPr lang="en"/>
              <a:t>Here we have set the class priors to 0.5 and we can see that if x&lt;0 the observation belongs to one class and if x&gt;0 it belongs to the other. </a:t>
            </a:r>
            <a:endParaRPr/>
          </a:p>
        </p:txBody>
      </p:sp>
      <p:pic>
        <p:nvPicPr>
          <p:cNvPr id="93" name="Shape 93"/>
          <p:cNvPicPr preferRelativeResize="0"/>
          <p:nvPr/>
        </p:nvPicPr>
        <p:blipFill>
          <a:blip r:embed="rId3">
            <a:alphaModFix/>
          </a:blip>
          <a:stretch>
            <a:fillRect/>
          </a:stretch>
        </p:blipFill>
        <p:spPr>
          <a:xfrm>
            <a:off x="2792175" y="1323975"/>
            <a:ext cx="3486900" cy="231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a:t>
            </a:r>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reiterate, the LDA classifier results from assuming that the observations within each class come from a normal distribution with a class-specific mean vector and a common variance σ2, and plugging estimates for these parameters into the Bayes classifier.</a:t>
            </a:r>
            <a:endParaRPr/>
          </a:p>
          <a:p>
            <a:pPr indent="-342900" lvl="0" marL="457200">
              <a:spcBef>
                <a:spcPts val="0"/>
              </a:spcBef>
              <a:spcAft>
                <a:spcPts val="0"/>
              </a:spcAft>
              <a:buSzPts val="1800"/>
              <a:buChar char="-"/>
            </a:pPr>
            <a:r>
              <a:rPr lang="en"/>
              <a:t>The term </a:t>
            </a:r>
            <a:r>
              <a:rPr i="1" lang="en"/>
              <a:t>linear </a:t>
            </a:r>
            <a:r>
              <a:rPr lang="en"/>
              <a:t>in LDA, then, refers to the fact that this method can only compute a linear separator and not one of a more complex shape. The term discriminant comes from the fact the two normal distribution functions help us discriminate between classes.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more than 1 predictor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case of 1 predictor, we could assume a common variance however as we increase our predictors this assumption is unrealistic. </a:t>
            </a:r>
            <a:endParaRPr/>
          </a:p>
          <a:p>
            <a:pPr indent="-342900" lvl="0" marL="457200" rtl="0">
              <a:spcBef>
                <a:spcPts val="0"/>
              </a:spcBef>
              <a:spcAft>
                <a:spcPts val="0"/>
              </a:spcAft>
              <a:buSzPts val="1800"/>
              <a:buChar char="-"/>
            </a:pPr>
            <a:r>
              <a:rPr lang="en"/>
              <a:t>With more predictors, we have to compute the class-specific variance, σ</a:t>
            </a:r>
            <a:r>
              <a:rPr baseline="-25000" lang="en"/>
              <a:t>k</a:t>
            </a:r>
            <a:r>
              <a:rPr baseline="30000" lang="en"/>
              <a:t>2</a:t>
            </a:r>
            <a:r>
              <a:rPr lang="en"/>
              <a:t> for the observations of a certain feature belonging to a certain class. </a:t>
            </a:r>
            <a:endParaRPr/>
          </a:p>
          <a:p>
            <a:pPr indent="-342900" lvl="0" marL="457200">
              <a:spcBef>
                <a:spcPts val="0"/>
              </a:spcBef>
              <a:spcAft>
                <a:spcPts val="0"/>
              </a:spcAft>
              <a:buSzPts val="1800"/>
              <a:buChar char="-"/>
            </a:pPr>
            <a:r>
              <a:rPr lang="en"/>
              <a:t>To do this we assume that (X1,X2,...,Xp) is drawn from a multivariate normal distribution. The multivariate normal distribution assumes that there is some correlation between each pair of predictors (UNLIKE NAIVE BAYES)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3 classes and 2 predictors</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rPr lang="en"/>
              <a:t>- Here we see that LDA that three decision boundries have been created. </a:t>
            </a:r>
            <a:endParaRPr/>
          </a:p>
        </p:txBody>
      </p:sp>
      <p:pic>
        <p:nvPicPr>
          <p:cNvPr id="112" name="Shape 112"/>
          <p:cNvPicPr preferRelativeResize="0"/>
          <p:nvPr/>
        </p:nvPicPr>
        <p:blipFill>
          <a:blip r:embed="rId3">
            <a:alphaModFix/>
          </a:blip>
          <a:stretch>
            <a:fillRect/>
          </a:stretch>
        </p:blipFill>
        <p:spPr>
          <a:xfrm>
            <a:off x="1800225" y="1271588"/>
            <a:ext cx="5543550" cy="26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