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p>
          <a:p>
            <a:pPr indent="-298450" lvl="0" marL="457200" rtl="0">
              <a:lnSpc>
                <a:spcPct val="115000"/>
              </a:lnSpc>
              <a:spcBef>
                <a:spcPts val="0"/>
              </a:spcBef>
              <a:spcAft>
                <a:spcPts val="0"/>
              </a:spcAft>
              <a:buSzPts val="1100"/>
              <a:buChar char="-"/>
            </a:pPr>
            <a:r>
              <a:rPr lang="en" sz="1800">
                <a:solidFill>
                  <a:schemeClr val="dk1"/>
                </a:solidFill>
              </a:rPr>
              <a:t>	</a:t>
            </a:r>
          </a:p>
          <a:p>
            <a:pPr indent="-298450" lvl="0" marL="457200" rtl="0">
              <a:lnSpc>
                <a:spcPct val="115000"/>
              </a:lnSpc>
              <a:spcBef>
                <a:spcPts val="0"/>
              </a:spcBef>
              <a:spcAft>
                <a:spcPts val="0"/>
              </a:spcAft>
              <a:buSzPts val="1100"/>
              <a:buChar char="-"/>
            </a:pPr>
            <a:r>
              <a:rPr lang="en" sz="1800">
                <a:solidFill>
                  <a:schemeClr val="dk1"/>
                </a:solidFill>
              </a:rPr>
              <a:t>			</a:t>
            </a:r>
          </a:p>
          <a:p>
            <a:pPr indent="-298450" lvl="0" marL="457200" rtl="0">
              <a:lnSpc>
                <a:spcPct val="115000"/>
              </a:lnSpc>
              <a:spcBef>
                <a:spcPts val="0"/>
              </a:spcBef>
              <a:spcAft>
                <a:spcPts val="0"/>
              </a:spcAft>
              <a:buSzPts val="1100"/>
              <a:buChar char="-"/>
            </a:pPr>
            <a:r>
              <a:rPr lang="en" sz="1800">
                <a:solidFill>
                  <a:schemeClr val="dk1"/>
                </a:solidFill>
              </a:rPr>
              <a:t>		</a:t>
            </a:r>
          </a:p>
          <a:p>
            <a:pPr indent="-342900" lvl="0" marL="457200" rtl="0">
              <a:lnSpc>
                <a:spcPct val="115000"/>
              </a:lnSpc>
              <a:spcBef>
                <a:spcPts val="0"/>
              </a:spcBef>
              <a:spcAft>
                <a:spcPts val="160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In pyhton we do that by : </a:t>
            </a:r>
            <a:r>
              <a:rPr lang="en"/>
              <a:t>df['lagprice'] = df['price'].shift(-1)</a:t>
            </a:r>
            <a:r>
              <a:rPr lang="en"/>
              <a:t>	</a:t>
            </a:r>
          </a:p>
          <a:p>
            <a:pPr indent="-69850" lvl="0" marL="0">
              <a:spcBef>
                <a:spcPts val="0"/>
              </a:spcBef>
              <a:buClr>
                <a:schemeClr val="dk1"/>
              </a:buClr>
              <a:buSzPts val="1100"/>
              <a:buFont typeface="Arial"/>
              <a:buNone/>
            </a:pPr>
            <a:r>
              <a:rPr lang="en"/>
              <a:t>		</a:t>
            </a:r>
          </a:p>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 VIF factor under 10 represents little to no collinearity where as values for greater than 10 </a:t>
            </a:r>
            <a:r>
              <a:rPr lang="en"/>
              <a:t>indicate</a:t>
            </a:r>
            <a:r>
              <a:rPr lang="en"/>
              <a:t> multicollinearity. 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457200" lvl="0" marL="914400" rtl="0" algn="l">
              <a:spcBef>
                <a:spcPts val="0"/>
              </a:spcBef>
              <a:buNone/>
            </a:pPr>
            <a:r>
              <a:rPr lang="en"/>
              <a:t>Linear Regression - II</a:t>
            </a:r>
          </a:p>
          <a:p>
            <a:pPr indent="457200" lvl="0" marL="914400" algn="l">
              <a:spcBef>
                <a:spcPts val="0"/>
              </a:spcBef>
              <a:buNone/>
            </a:pPr>
            <a:r>
              <a:rPr lang="en" sz="2400"/>
              <a:t>    </a:t>
            </a:r>
            <a:r>
              <a:rPr lang="en" sz="2400"/>
              <a:t>Classical Assumptions and Non-Linearity</a:t>
            </a: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67100"/>
            <a:ext cx="8520600" cy="572700"/>
          </a:xfrm>
          <a:prstGeom prst="rect">
            <a:avLst/>
          </a:prstGeom>
        </p:spPr>
        <p:txBody>
          <a:bodyPr anchorCtr="0" anchor="t" bIns="91425" lIns="91425" rIns="91425" wrap="square" tIns="91425">
            <a:noAutofit/>
          </a:bodyPr>
          <a:lstStyle/>
          <a:p>
            <a:pPr indent="0" lvl="0" marL="0">
              <a:spcBef>
                <a:spcPts val="0"/>
              </a:spcBef>
              <a:buNone/>
            </a:pPr>
            <a:r>
              <a:rPr lang="en" sz="2200"/>
              <a:t>Assumption 5: Response variables are uncorrelated with error term</a:t>
            </a:r>
          </a:p>
          <a:p>
            <a:pPr indent="0" lvl="0" marL="0">
              <a:spcBef>
                <a:spcPts val="0"/>
              </a:spcBef>
              <a:buNone/>
            </a:pPr>
            <a:r>
              <a:rPr lang="en" sz="2200"/>
              <a:t>(Domain knowledge)</a:t>
            </a:r>
          </a:p>
        </p:txBody>
      </p:sp>
      <p:sp>
        <p:nvSpPr>
          <p:cNvPr id="123" name="Shape 123"/>
          <p:cNvSpPr txBox="1"/>
          <p:nvPr>
            <p:ph idx="1" type="body"/>
          </p:nvPr>
        </p:nvSpPr>
        <p:spPr>
          <a:xfrm>
            <a:off x="311700" y="1152475"/>
            <a:ext cx="8520600" cy="37572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If X1 and X2 are correlated and X2 is omitted from the equation, then the OLS estimation procedure will attribute to X1 variations in Y actually caused by X2, and a biased estimate of 􏰀βˆ</a:t>
            </a:r>
            <a:r>
              <a:rPr baseline="-25000" lang="en">
                <a:solidFill>
                  <a:schemeClr val="dk1"/>
                </a:solidFill>
              </a:rPr>
              <a:t>1</a:t>
            </a:r>
            <a:r>
              <a:rPr lang="en">
                <a:solidFill>
                  <a:schemeClr val="dk1"/>
                </a:solidFill>
              </a:rPr>
              <a:t>  will result.</a:t>
            </a:r>
          </a:p>
          <a:p>
            <a:pPr indent="-342900" lvl="0" marL="457200" rtl="0">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p>
          <a:p>
            <a:pPr indent="-342900" lvl="0" marL="457200" rtl="0">
              <a:spcBef>
                <a:spcPts val="0"/>
              </a:spcBef>
              <a:spcAft>
                <a:spcPts val="0"/>
              </a:spcAft>
              <a:buClr>
                <a:schemeClr val="dk1"/>
              </a:buClr>
              <a:buSzPts val="1800"/>
              <a:buChar char="-"/>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Take the example of a simple production function:  Output = Capital + Labour</a:t>
            </a:r>
          </a:p>
          <a:p>
            <a:pPr indent="-342900" lvl="0" marL="457200" rtl="0">
              <a:spcBef>
                <a:spcPts val="0"/>
              </a:spcBef>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p>
          <a:p>
            <a:pPr indent="0" lvl="0" marL="0" rtl="0">
              <a:spcBef>
                <a:spcPts val="0"/>
              </a:spcBef>
              <a:buNone/>
            </a:pPr>
            <a:r>
              <a:t/>
            </a:r>
            <a:endParaRPr>
              <a:solidFill>
                <a:schemeClr val="dk1"/>
              </a:solidFill>
            </a:endParaRPr>
          </a:p>
          <a:p>
            <a:pPr indent="0" lvl="0" marL="0">
              <a:spcBef>
                <a:spcPts val="0"/>
              </a:spcBef>
              <a:buNone/>
            </a:pPr>
            <a:r>
              <a:rPr lang="en">
                <a:solidFill>
                  <a:schemeClr val="dk1"/>
                </a:solidFill>
              </a:rPr>
              <a:t>				</a:t>
            </a:r>
          </a:p>
          <a:p>
            <a:pPr indent="0" lvl="0" marL="0">
              <a:spcBef>
                <a:spcPts val="0"/>
              </a:spcBef>
              <a:buNone/>
            </a:pPr>
            <a:r>
              <a:rPr lang="en">
                <a:solidFill>
                  <a:schemeClr val="dk1"/>
                </a:solidFill>
              </a:rPr>
              <a:t>			</a:t>
            </a:r>
          </a:p>
          <a:p>
            <a:pPr indent="0" lvl="0" marL="0">
              <a:spcBef>
                <a:spcPts val="0"/>
              </a:spcBef>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0" lvl="0" marL="0">
              <a:spcBef>
                <a:spcPts val="0"/>
              </a:spcBef>
              <a:buNone/>
            </a:pPr>
            <a:r>
              <a:t/>
            </a:r>
            <a:endParaRPr/>
          </a:p>
        </p:txBody>
      </p:sp>
      <p:pic>
        <p:nvPicPr>
          <p:cNvPr id="124" name="Shape 12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754300" cy="572700"/>
          </a:xfrm>
          <a:prstGeom prst="rect">
            <a:avLst/>
          </a:prstGeom>
        </p:spPr>
        <p:txBody>
          <a:bodyPr anchorCtr="0" anchor="t" bIns="91425" lIns="91425" rIns="91425" wrap="square" tIns="91425">
            <a:noAutofit/>
          </a:bodyPr>
          <a:lstStyle/>
          <a:p>
            <a:pPr indent="0" lvl="0" marL="0">
              <a:spcBef>
                <a:spcPts val="0"/>
              </a:spcBef>
              <a:buNone/>
            </a:pPr>
            <a:r>
              <a:rPr lang="en"/>
              <a:t>Fixing specification: Creating new but important terms </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p>
          <a:p>
            <a:pPr indent="-342900" lvl="0" marL="457200" rtl="0">
              <a:spcBef>
                <a:spcPts val="0"/>
              </a:spcBef>
              <a:buClr>
                <a:schemeClr val="dk1"/>
              </a:buClr>
              <a:buSzPts val="1800"/>
              <a:buChar char="-"/>
            </a:pPr>
            <a:r>
              <a:rPr lang="en">
                <a:solidFill>
                  <a:schemeClr val="dk1"/>
                </a:solidFill>
              </a:rPr>
              <a:t>Example, the interactive impact of alcoholic consumption and altitude on traffic fatalities. </a:t>
            </a:r>
          </a:p>
          <a:p>
            <a:pPr indent="0" lvl="0" marL="0">
              <a:spcBef>
                <a:spcPts val="0"/>
              </a:spcBef>
              <a:buNone/>
            </a:pPr>
            <a:r>
              <a:t/>
            </a:r>
            <a:endParaRPr>
              <a:solidFill>
                <a:schemeClr val="dk1"/>
              </a:solidFill>
            </a:endParaRPr>
          </a:p>
          <a:p>
            <a:pPr indent="-342900" lvl="0" marL="457200">
              <a:spcBef>
                <a:spcPts val="0"/>
              </a:spcBef>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p>
          <a:p>
            <a:pPr indent="-69850" lvl="0" marL="0">
              <a:spcBef>
                <a:spcPts val="0"/>
              </a:spcBef>
              <a:buClr>
                <a:schemeClr val="dk1"/>
              </a:buClr>
              <a:buSzPts val="1100"/>
              <a:buFont typeface="Arial"/>
              <a:buNone/>
            </a:pPr>
            <a:r>
              <a:rPr lang="en">
                <a:solidFill>
                  <a:schemeClr val="dk1"/>
                </a:solidFill>
              </a:rPr>
              <a:t>					</a:t>
            </a:r>
          </a:p>
          <a:p>
            <a:pPr indent="0" lvl="0" marL="0">
              <a:spcBef>
                <a:spcPts val="0"/>
              </a:spcBef>
              <a:buNone/>
            </a:pPr>
            <a:r>
              <a:t/>
            </a:r>
            <a:endParaRPr/>
          </a:p>
        </p:txBody>
      </p:sp>
      <p:pic>
        <p:nvPicPr>
          <p:cNvPr id="131" name="Shape 131"/>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Shape 132"/>
          <p:cNvSpPr/>
          <p:nvPr/>
        </p:nvSpPr>
        <p:spPr>
          <a:xfrm>
            <a:off x="6312475" y="2560725"/>
            <a:ext cx="974100" cy="363600"/>
          </a:xfrm>
          <a:prstGeom prst="ellipse">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Fixing specification: Choose the right functional form</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p>
          <a:p>
            <a:pPr indent="-342900" lvl="0" marL="457200" rtl="0">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p>
          <a:p>
            <a:pPr indent="-342900" lvl="0" marL="457200" rtl="0">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p>
          <a:p>
            <a:pPr indent="-342900" lvl="0" marL="457200" rtl="0">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p>
          <a:p>
            <a:pPr indent="-342900" lvl="0" marL="457200" rtl="0">
              <a:spcBef>
                <a:spcPts val="0"/>
              </a:spcBef>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p>
          <a:p>
            <a:pPr indent="-298450" lvl="0" marL="457200" rtl="0">
              <a:spcBef>
                <a:spcPts val="0"/>
              </a:spcBef>
              <a:buClr>
                <a:srgbClr val="000000"/>
              </a:buClr>
              <a:buSzPts val="1100"/>
              <a:buFont typeface="Arial"/>
              <a:buNone/>
            </a:pPr>
            <a:r>
              <a:rPr lang="en" sz="1100">
                <a:solidFill>
                  <a:srgbClr val="000000"/>
                </a:solidFill>
              </a:rPr>
              <a:t>			</a:t>
            </a:r>
          </a:p>
          <a:p>
            <a:pPr indent="-298450" lvl="0" marL="457200" rtl="0">
              <a:spcBef>
                <a:spcPts val="0"/>
              </a:spcBef>
              <a:buClr>
                <a:srgbClr val="000000"/>
              </a:buClr>
              <a:buSzPts val="1100"/>
              <a:buFont typeface="Arial"/>
              <a:buNone/>
            </a:pPr>
            <a:r>
              <a:rPr lang="en" sz="1100">
                <a:solidFill>
                  <a:srgbClr val="000000"/>
                </a:solidFill>
              </a:rPr>
              <a:t>		</a:t>
            </a:r>
          </a:p>
          <a:p>
            <a:pPr indent="0" lvl="0" marL="0">
              <a:spcBef>
                <a:spcPts val="0"/>
              </a:spcBef>
              <a:buNone/>
            </a:pPr>
            <a:r>
              <a:t/>
            </a:r>
            <a:endParaRPr>
              <a:solidFill>
                <a:srgbClr val="000000"/>
              </a:solidFill>
            </a:endParaRPr>
          </a:p>
        </p:txBody>
      </p:sp>
      <p:pic>
        <p:nvPicPr>
          <p:cNvPr id="139" name="Shape 139"/>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lgn="ctr">
              <a:spcBef>
                <a:spcPts val="0"/>
              </a:spcBef>
              <a:buNone/>
            </a:pPr>
            <a:r>
              <a:rPr lang="en"/>
              <a:t>Wage vs. Age</a:t>
            </a:r>
          </a:p>
        </p:txBody>
      </p:sp>
      <p:pic>
        <p:nvPicPr>
          <p:cNvPr id="145" name="Shape 145"/>
          <p:cNvPicPr preferRelativeResize="0"/>
          <p:nvPr/>
        </p:nvPicPr>
        <p:blipFill>
          <a:blip r:embed="rId3">
            <a:alphaModFix/>
          </a:blip>
          <a:stretch>
            <a:fillRect/>
          </a:stretch>
        </p:blipFill>
        <p:spPr>
          <a:xfrm>
            <a:off x="2714625" y="1410934"/>
            <a:ext cx="3558900" cy="303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What are “Classical Assumptions”</a:t>
            </a:r>
          </a:p>
        </p:txBody>
      </p:sp>
      <p:sp>
        <p:nvSpPr>
          <p:cNvPr id="61" name="Shape 61"/>
          <p:cNvSpPr txBox="1"/>
          <p:nvPr>
            <p:ph idx="1" type="body"/>
          </p:nvPr>
        </p:nvSpPr>
        <p:spPr>
          <a:xfrm>
            <a:off x="311700" y="1152475"/>
            <a:ext cx="8520600" cy="39909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p>
          <a:p>
            <a:pPr indent="-342900" lvl="0" marL="457200" rtl="0">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p>
          <a:p>
            <a:pPr indent="-342900" lvl="0" marL="457200" rtl="0">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p>
          <a:p>
            <a:pPr indent="-342900" lvl="0" marL="457200">
              <a:spcBef>
                <a:spcPts val="0"/>
              </a:spcBef>
              <a:buClr>
                <a:srgbClr val="000000"/>
              </a:buClr>
              <a:buSzPts val="1800"/>
              <a:buChar char="-"/>
            </a:pPr>
            <a:r>
              <a:rPr lang="en">
                <a:solidFill>
                  <a:srgbClr val="000000"/>
                </a:solidFill>
              </a:rPr>
              <a:t>There are 6 assumptions and we will discuss each.</a:t>
            </a: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Assumption 1: A Linear Relationship Exists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p>
          <a:p>
            <a:pPr indent="-342900" lvl="0" marL="457200" rtl="0">
              <a:spcBef>
                <a:spcPts val="0"/>
              </a:spcBef>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p>
          <a:p>
            <a:pPr indent="0" lvl="0" marL="0" rtl="0">
              <a:spcBef>
                <a:spcPts val="0"/>
              </a:spcBef>
              <a:buNone/>
            </a:pPr>
            <a:r>
              <a:rPr lang="en" sz="1100">
                <a:solidFill>
                  <a:schemeClr val="dk1"/>
                </a:solidFill>
              </a:rPr>
              <a:t>				</a:t>
            </a:r>
          </a:p>
          <a:p>
            <a:pPr indent="0" lvl="0" marL="0" rtl="0">
              <a:spcBef>
                <a:spcPts val="0"/>
              </a:spcBef>
              <a:buNone/>
            </a:pPr>
            <a:r>
              <a:rPr lang="en" sz="1100">
                <a:solidFill>
                  <a:schemeClr val="dk1"/>
                </a:solidFill>
              </a:rPr>
              <a:t>			</a:t>
            </a:r>
          </a:p>
          <a:p>
            <a:pPr indent="0" lvl="0" marL="0" rtl="0">
              <a:spcBef>
                <a:spcPts val="0"/>
              </a:spcBef>
              <a:buNone/>
            </a:pPr>
            <a:r>
              <a:rPr lang="en" sz="1100">
                <a:solidFill>
                  <a:schemeClr val="dk1"/>
                </a:solidFill>
              </a:rPr>
              <a:t>		</a:t>
            </a:r>
          </a:p>
          <a:p>
            <a:pPr indent="0" lvl="0" marL="0">
              <a:spcBef>
                <a:spcPts val="0"/>
              </a:spcBef>
              <a:buNone/>
            </a:pPr>
            <a:r>
              <a:t/>
            </a:r>
            <a:endParaRPr>
              <a:solidFill>
                <a:schemeClr val="dk1"/>
              </a:solidFill>
            </a:endParaRP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0" lvl="0" marL="0">
              <a:spcBef>
                <a:spcPts val="0"/>
              </a:spcBef>
              <a:buNone/>
            </a:pPr>
            <a:r>
              <a:t/>
            </a:r>
            <a:endParaRPr/>
          </a:p>
        </p:txBody>
      </p:sp>
      <p:pic>
        <p:nvPicPr>
          <p:cNvPr id="69" name="Shape 69"/>
          <p:cNvPicPr preferRelativeResize="0"/>
          <p:nvPr/>
        </p:nvPicPr>
        <p:blipFill>
          <a:blip r:embed="rId3">
            <a:alphaModFix/>
          </a:blip>
          <a:stretch>
            <a:fillRect/>
          </a:stretch>
        </p:blipFill>
        <p:spPr>
          <a:xfrm>
            <a:off x="2636700" y="2480825"/>
            <a:ext cx="5719874" cy="258475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Assumption 1: Continued</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p>
          <a:p>
            <a:pPr indent="-342900" lvl="0" marL="457200" rtl="0">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p>
          <a:p>
            <a:pPr indent="-342900" lvl="0" marL="457200" rtl="0">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p>
          <a:p>
            <a:pPr indent="-342900" lvl="0" marL="457200" rtl="0">
              <a:spcBef>
                <a:spcPts val="0"/>
              </a:spcBef>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p>
          <a:p>
            <a:pPr indent="0" lvl="0" marL="0" rtl="0">
              <a:spcBef>
                <a:spcPts val="0"/>
              </a:spcBef>
              <a:buNone/>
            </a:pPr>
            <a:r>
              <a:t/>
            </a:r>
            <a:endParaRPr b="1">
              <a:solidFill>
                <a:schemeClr val="dk1"/>
              </a:solidFill>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Assumption 2: Non-Correlation of error terms</a:t>
            </a:r>
          </a:p>
        </p:txBody>
      </p:sp>
      <p:sp>
        <p:nvSpPr>
          <p:cNvPr id="83" name="Shape 83"/>
          <p:cNvSpPr txBox="1"/>
          <p:nvPr>
            <p:ph idx="1" type="body"/>
          </p:nvPr>
        </p:nvSpPr>
        <p:spPr>
          <a:xfrm>
            <a:off x="311700" y="1152475"/>
            <a:ext cx="8520600" cy="36015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p>
          <a:p>
            <a:pPr indent="-342900" lvl="0" marL="457200" rtl="0">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p>
          <a:p>
            <a:pPr indent="-342900" lvl="0" marL="457200" rtl="0">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p>
          <a:p>
            <a:pPr indent="-342900" lvl="0" marL="457200" rtl="0">
              <a:spcBef>
                <a:spcPts val="0"/>
              </a:spcBef>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p>
          <a:p>
            <a:pPr indent="0" lvl="0" marL="0" rtl="0">
              <a:spcBef>
                <a:spcPts val="0"/>
              </a:spcBef>
              <a:buNone/>
            </a:pPr>
            <a:r>
              <a:rPr lang="en" sz="1100">
                <a:solidFill>
                  <a:schemeClr val="dk1"/>
                </a:solidFill>
              </a:rPr>
              <a:t>	</a:t>
            </a:r>
          </a:p>
          <a:p>
            <a:pPr indent="0" lvl="0" marL="0" rtl="0">
              <a:spcBef>
                <a:spcPts val="0"/>
              </a:spcBef>
              <a:buNone/>
            </a:pPr>
            <a:r>
              <a:rPr i="1" lang="en" sz="1100">
                <a:solidFill>
                  <a:schemeClr val="dk1"/>
                </a:solidFill>
              </a:rPr>
              <a:t>					</a:t>
            </a:r>
          </a:p>
          <a:p>
            <a:pPr indent="0" lvl="0" marL="0" rtl="0">
              <a:spcBef>
                <a:spcPts val="0"/>
              </a:spcBef>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Assumption 2: Continued</a:t>
            </a:r>
          </a:p>
        </p:txBody>
      </p:sp>
      <p:sp>
        <p:nvSpPr>
          <p:cNvPr id="90" name="Shape 90"/>
          <p:cNvSpPr txBox="1"/>
          <p:nvPr>
            <p:ph idx="1" type="body"/>
          </p:nvPr>
        </p:nvSpPr>
        <p:spPr>
          <a:xfrm>
            <a:off x="311700" y="1152475"/>
            <a:ext cx="8520600" cy="3913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p>
          <a:p>
            <a:pPr indent="-342900" lvl="0" marL="457200" rtl="0">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p>
          <a:p>
            <a:pPr indent="-342900" lvl="0" marL="457200" rtl="0">
              <a:spcBef>
                <a:spcPts val="0"/>
              </a:spcBef>
              <a:spcAft>
                <a:spcPts val="0"/>
              </a:spcAft>
              <a:buSzPts val="1800"/>
              <a:buChar char="-"/>
            </a:pPr>
            <a:r>
              <a:rPr lang="en">
                <a:solidFill>
                  <a:srgbClr val="000000"/>
                </a:solidFill>
              </a:rPr>
              <a:t> How do we fix for it? So, a serially correlated error term is </a:t>
            </a:r>
          </a:p>
          <a:p>
            <a:pPr indent="-342900" lvl="0" marL="457200" rtl="0">
              <a:spcBef>
                <a:spcPts val="0"/>
              </a:spcBef>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p>
        </p:txBody>
      </p:sp>
      <p:pic>
        <p:nvPicPr>
          <p:cNvPr id="91" name="Shape 91"/>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Shape 92"/>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Shape 9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Assumption 3: Multicollinearity</a:t>
            </a:r>
          </a:p>
        </p:txBody>
      </p:sp>
      <p:sp>
        <p:nvSpPr>
          <p:cNvPr id="99" name="Shape 99"/>
          <p:cNvSpPr txBox="1"/>
          <p:nvPr>
            <p:ph idx="1" type="body"/>
          </p:nvPr>
        </p:nvSpPr>
        <p:spPr>
          <a:xfrm>
            <a:off x="311700" y="1152475"/>
            <a:ext cx="8520600" cy="3926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p>
          <a:p>
            <a:pPr indent="-342900" lvl="0" marL="457200" rtl="0">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p>
          <a:p>
            <a:pPr indent="-342900" lvl="0" marL="457200" rtl="0">
              <a:spcBef>
                <a:spcPts val="0"/>
              </a:spcBef>
              <a:buSzPts val="1800"/>
              <a:buChar char="-"/>
            </a:pPr>
            <a:r>
              <a:rPr lang="en"/>
              <a:t>The other is the Variance Inflation Factor (VIF) test. Here each response variable is regressed against all other response variables. What we get is: </a:t>
            </a:r>
          </a:p>
          <a:p>
            <a:pPr indent="0" lvl="0" marL="0">
              <a:spcBef>
                <a:spcPts val="0"/>
              </a:spcBef>
              <a:buNone/>
            </a:pPr>
            <a:r>
              <a:t/>
            </a:r>
            <a:endParaRPr/>
          </a:p>
        </p:txBody>
      </p:sp>
      <p:pic>
        <p:nvPicPr>
          <p:cNvPr id="100" name="Shape 100"/>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Shape 101"/>
          <p:cNvSpPr txBox="1"/>
          <p:nvPr/>
        </p:nvSpPr>
        <p:spPr>
          <a:xfrm>
            <a:off x="4429125" y="2467850"/>
            <a:ext cx="39000" cy="14676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pic>
        <p:nvPicPr>
          <p:cNvPr id="102" name="Shape 10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sz="2600"/>
              <a:t>Assumption 4: </a:t>
            </a:r>
            <a:r>
              <a:rPr lang="en" sz="2600"/>
              <a:t>Non-constant Variance of Error Terms</a:t>
            </a:r>
          </a:p>
        </p:txBody>
      </p:sp>
      <p:sp>
        <p:nvSpPr>
          <p:cNvPr id="108" name="Shape 108"/>
          <p:cNvSpPr txBox="1"/>
          <p:nvPr>
            <p:ph idx="1" type="body"/>
          </p:nvPr>
        </p:nvSpPr>
        <p:spPr>
          <a:xfrm>
            <a:off x="311700" y="1152475"/>
            <a:ext cx="8520600" cy="3822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σ2. </a:t>
            </a:r>
          </a:p>
          <a:p>
            <a:pPr indent="-342900" lvl="0" marL="457200" rtl="0">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p>
          <a:p>
            <a:pPr indent="-342900" lvl="0" marL="457200" rtl="0">
              <a:spcBef>
                <a:spcPts val="0"/>
              </a:spcBef>
              <a:buSzPts val="1800"/>
              <a:buChar char="-"/>
            </a:pPr>
            <a:r>
              <a:rPr lang="en">
                <a:solidFill>
                  <a:schemeClr val="dk1"/>
                </a:solidFill>
              </a:rPr>
              <a:t>Again, a common way to identify if its present is to plot the residuals.</a:t>
            </a:r>
          </a:p>
          <a:p>
            <a:pPr indent="0" lvl="0" marL="0" rtl="0">
              <a:spcBef>
                <a:spcPts val="0"/>
              </a:spcBef>
              <a:buNone/>
            </a:pPr>
            <a:r>
              <a:rPr i="1" lang="en">
                <a:solidFill>
                  <a:schemeClr val="dk1"/>
                </a:solidFill>
              </a:rPr>
              <a:t>	</a:t>
            </a:r>
            <a:r>
              <a:rPr lang="en">
                <a:solidFill>
                  <a:schemeClr val="dk1"/>
                </a:solidFill>
              </a:rPr>
              <a:t>			</a:t>
            </a:r>
          </a:p>
        </p:txBody>
      </p:sp>
      <p:pic>
        <p:nvPicPr>
          <p:cNvPr id="109" name="Shape 109"/>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Shape 11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Assumption 4: Continued </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Non-constant variances usually show up in cross-sectional studies. </a:t>
            </a:r>
            <a:r>
              <a:rPr lang="en"/>
              <a:t>					</a:t>
            </a:r>
          </a:p>
          <a:p>
            <a:pPr indent="-342900" lvl="0" marL="457200" rtl="0">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p>
          <a:p>
            <a:pPr indent="-342900" lvl="0" marL="457200" rtl="0">
              <a:spcBef>
                <a:spcPts val="0"/>
              </a:spcBef>
              <a:spcAft>
                <a:spcPts val="0"/>
              </a:spcAft>
              <a:buSzPts val="1800"/>
              <a:buChar char="-"/>
            </a:pPr>
            <a:r>
              <a:rPr lang="en"/>
              <a:t>The other way to identify is to conduct a breusch - pagan test. In this test, a hypothesis test is conducted where the null is that Variance is constant and the alternative is that variance is not constant. </a:t>
            </a:r>
          </a:p>
          <a:p>
            <a:pPr indent="-342900" lvl="0" marL="457200" rtl="0">
              <a:spcBef>
                <a:spcPts val="0"/>
              </a:spcBef>
              <a:buSzPts val="1800"/>
              <a:buChar char="-"/>
            </a:pPr>
            <a:r>
              <a:rPr lang="en"/>
              <a:t>The result of conducting the test is a p-value. So, if it is less than usually 0.05, we can reject the null in favor of the alternative.  		</a:t>
            </a:r>
          </a:p>
        </p:txBody>
      </p:sp>
      <p:pic>
        <p:nvPicPr>
          <p:cNvPr id="117" name="Shape 1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