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555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Simplest Classification:   Naive Bayes</a:t>
            </a:r>
            <a:endParaRPr sz="140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750" y="2990975"/>
            <a:ext cx="2140500" cy="18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391225" y="3556650"/>
            <a:ext cx="3009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Uday Keith</a:t>
            </a:r>
            <a:endParaRPr b="1"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rgbClr val="FFFFFF"/>
                </a:highlight>
              </a:rPr>
              <a:t>For classification problems, we are often dependent on probabilistic models. That is models that calculate the probability of something belonging to a class.</a:t>
            </a:r>
            <a:endParaRPr sz="1800">
              <a:solidFill>
                <a:srgbClr val="080E14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rgbClr val="FFFFFF"/>
                </a:highlight>
              </a:rPr>
              <a:t>We have already encountered a probabilistic model, Logistic Regression.</a:t>
            </a:r>
            <a:endParaRPr sz="1800">
              <a:solidFill>
                <a:srgbClr val="080E14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rgbClr val="FFFFFF"/>
                </a:highlight>
              </a:rPr>
              <a:t>Logistic regression involves directly modeling Pr(Y = k|X = x) using the logistic function,for the case of two response classes. In statistical jargon, we model the conditional distribution of the response Y , given the predictor(s).</a:t>
            </a:r>
            <a:endParaRPr sz="1800">
              <a:solidFill>
                <a:srgbClr val="080E14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rgbClr val="FFFFFF"/>
                </a:highlight>
              </a:rPr>
              <a:t>Today we will consider another probabilistic approach to calculate the same probability 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Pr(Y = k|X = x), </a:t>
            </a:r>
            <a:r>
              <a:rPr b="1" lang="en" sz="1800">
                <a:solidFill>
                  <a:srgbClr val="080E14"/>
                </a:solidFill>
                <a:highlight>
                  <a:schemeClr val="lt1"/>
                </a:highlight>
              </a:rPr>
              <a:t>Naive Bayes.</a:t>
            </a:r>
            <a:endParaRPr b="1"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Suppose that we wish to classify an observation into one of K classes, where K ≥ 2.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probability that a given observation is associated with the kth category of the response variable Y is called the </a:t>
            </a:r>
            <a:r>
              <a:rPr i="1" lang="en" sz="1800">
                <a:solidFill>
                  <a:schemeClr val="dk1"/>
                </a:solidFill>
              </a:rPr>
              <a:t>prior probability. 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Estimating the </a:t>
            </a:r>
            <a:r>
              <a:rPr i="1" lang="en" sz="1800">
                <a:solidFill>
                  <a:schemeClr val="dk1"/>
                </a:solidFill>
              </a:rPr>
              <a:t>prior</a:t>
            </a:r>
            <a:r>
              <a:rPr lang="en" sz="1800">
                <a:solidFill>
                  <a:schemeClr val="dk1"/>
                </a:solidFill>
              </a:rPr>
              <a:t> is easy if we have a random sample of Y’s from the population: we simply compute the fraction of the training observations that belong to the kth class.</a:t>
            </a: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We refer to </a:t>
            </a:r>
            <a:r>
              <a:rPr i="1" lang="en" sz="1800">
                <a:solidFill>
                  <a:schemeClr val="dk1"/>
                </a:solidFill>
              </a:rPr>
              <a:t>p</a:t>
            </a:r>
            <a:r>
              <a:rPr baseline="-25000" i="1" lang="en" sz="1800">
                <a:solidFill>
                  <a:schemeClr val="dk1"/>
                </a:solidFill>
              </a:rPr>
              <a:t>k</a:t>
            </a:r>
            <a:r>
              <a:rPr i="1" lang="en" sz="1800">
                <a:solidFill>
                  <a:schemeClr val="dk1"/>
                </a:solidFill>
              </a:rPr>
              <a:t>(x)</a:t>
            </a:r>
            <a:r>
              <a:rPr lang="en" sz="1800">
                <a:solidFill>
                  <a:schemeClr val="dk1"/>
                </a:solidFill>
              </a:rPr>
              <a:t> as the </a:t>
            </a:r>
            <a:r>
              <a:rPr i="1" lang="en" sz="1800">
                <a:solidFill>
                  <a:schemeClr val="dk1"/>
                </a:solidFill>
              </a:rPr>
              <a:t>posterior probability</a:t>
            </a:r>
            <a:r>
              <a:rPr lang="en" sz="1800">
                <a:solidFill>
                  <a:schemeClr val="dk1"/>
                </a:solidFill>
              </a:rPr>
              <a:t> that an observation belongs to the kth class. That is, it is the probability that the observation belongs to the kth class, given the predictor value for that observation.</a:t>
            </a: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Lets look at a concrete example next.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We want to understand which employee in a company has written a certain email. This email has three salient words: “Important”, “Successful” and “Salute”. We have two possible suspects, A and B.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Look at their historical emails, we find that A has “Important” in 10% of his emails, “Successful” in 80% and “Salute”, 10%. B has “Important” in 50% of his emails, “Successful” in 20% and “Salute”, 30%.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So currently, our prior probability of who wrote the email of we have K = 2 is P(A) = P(B) = 0.5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What about the p</a:t>
            </a:r>
            <a:r>
              <a:rPr i="1" lang="en" sz="1800">
                <a:solidFill>
                  <a:srgbClr val="080E14"/>
                </a:solidFill>
                <a:highlight>
                  <a:schemeClr val="lt1"/>
                </a:highlight>
              </a:rPr>
              <a:t>osterior probability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 of who wrote the email given each of those words? What is P(A|X=”Salute”)? To calculate this, we use Baye’s theorem.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Bayes Theorem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Here, P(c) is our </a:t>
            </a:r>
            <a:r>
              <a:rPr i="1" lang="en" sz="1800">
                <a:solidFill>
                  <a:srgbClr val="080E14"/>
                </a:solidFill>
                <a:highlight>
                  <a:schemeClr val="lt1"/>
                </a:highlight>
              </a:rPr>
              <a:t>prior 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and P(c|x) is our posterior. So, lets calculate, P(A|X=”Salute”). So P(A) = 0.5, P(B) = 0.4 and P(X=”Saute”||A) = 0.1. So, the answer here is 0.125. Lets calculate the same for all the words.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Now who wrote the email if an email contained all three words?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475" y="1264625"/>
            <a:ext cx="4549150" cy="24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Lets take another example, consider the following diagram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The task her is to calculate the prob. Of observing our 13th toy as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Here our class is (-) or (+) the shapes and colors are features.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950" y="1717088"/>
            <a:ext cx="308610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9100" y="3978525"/>
            <a:ext cx="6286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Under the </a:t>
            </a:r>
            <a:r>
              <a:rPr i="1" lang="en" sz="1800">
                <a:solidFill>
                  <a:srgbClr val="111111"/>
                </a:solidFill>
                <a:highlight>
                  <a:srgbClr val="FFFFFF"/>
                </a:highlight>
              </a:rPr>
              <a:t>naive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 assumption that the features “color” and “shape” are mutually independent, the </a:t>
            </a:r>
            <a:r>
              <a:rPr i="1" lang="en" sz="1800">
                <a:solidFill>
                  <a:srgbClr val="111111"/>
                </a:solidFill>
                <a:highlight>
                  <a:srgbClr val="FFFFFF"/>
                </a:highlight>
              </a:rPr>
              <a:t>class-conditional probabilities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 can be calculated as a simple product of the individual conditional probabilities.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Our decision rule is as follows: 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Classify sample as + if P(ω=+∣</a:t>
            </a:r>
            <a:r>
              <a:rPr b="1" lang="en" sz="1800">
                <a:solidFill>
                  <a:srgbClr val="111111"/>
                </a:solidFill>
                <a:highlight>
                  <a:srgbClr val="FFFFFF"/>
                </a:highlight>
              </a:rPr>
              <a:t>x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=[blue, square])≥P(ω=-∣</a:t>
            </a:r>
            <a:r>
              <a:rPr b="1" lang="en" sz="1800">
                <a:solidFill>
                  <a:srgbClr val="111111"/>
                </a:solidFill>
                <a:highlight>
                  <a:srgbClr val="FFFFFF"/>
                </a:highlight>
              </a:rPr>
              <a:t>x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=[blue, square]) else classify sample as − . So now, calculate each. 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