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So we want values of beta that minimize this RSS yes?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Regularization Techniques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Improving OLS and Logistic Regressions</a:t>
            </a:r>
            <a:endParaRPr/>
          </a:p>
          <a:p>
            <a:pPr indent="0" lvl="0" marL="0">
              <a:spcBef>
                <a:spcPts val="0"/>
              </a:spcBef>
              <a:spcAft>
                <a:spcPts val="0"/>
              </a:spcAft>
              <a:buNone/>
            </a:pPr>
            <a:r>
              <a:t/>
            </a:r>
            <a:endParaRPr/>
          </a:p>
        </p:txBody>
      </p:sp>
      <p:pic>
        <p:nvPicPr>
          <p:cNvPr id="56" name="Shape 56"/>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57200" lvl="0" marL="1828800">
              <a:spcBef>
                <a:spcPts val="0"/>
              </a:spcBef>
              <a:spcAft>
                <a:spcPts val="0"/>
              </a:spcAft>
              <a:buNone/>
            </a:pPr>
            <a:r>
              <a:rPr lang="en"/>
              <a:t>Overfitting vs. Underfitting </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In any sort of predictive modelling where we train our model on one dataset (training data) and test on another (testing set), there is a chance of </a:t>
            </a:r>
            <a:r>
              <a:rPr lang="en"/>
              <a:t>overfitting</a:t>
            </a:r>
            <a:r>
              <a:rPr lang="en"/>
              <a:t> or underfitting. </a:t>
            </a:r>
            <a:endParaRPr/>
          </a:p>
          <a:p>
            <a:pPr indent="-342900" lvl="0" marL="457200" rtl="0">
              <a:spcBef>
                <a:spcPts val="0"/>
              </a:spcBef>
              <a:spcAft>
                <a:spcPts val="0"/>
              </a:spcAft>
              <a:buSzPts val="1800"/>
              <a:buChar char="-"/>
            </a:pPr>
            <a:r>
              <a:rPr lang="en"/>
              <a:t>Overfitting occurs when our model does well in our training data (predicts y_train well)but does poorly on test data (does not predict y_test well given x_test).</a:t>
            </a:r>
            <a:endParaRPr/>
          </a:p>
          <a:p>
            <a:pPr indent="-342900" lvl="0" marL="457200" rtl="0">
              <a:spcBef>
                <a:spcPts val="0"/>
              </a:spcBef>
              <a:spcAft>
                <a:spcPts val="0"/>
              </a:spcAft>
              <a:buSzPts val="1800"/>
              <a:buChar char="-"/>
            </a:pPr>
            <a:r>
              <a:rPr lang="en"/>
              <a:t>Underfitting is an even worse problem when the model does not perform well on train not test data. </a:t>
            </a:r>
            <a:endParaRPr/>
          </a:p>
          <a:p>
            <a:pPr indent="-342900" lvl="0" marL="457200">
              <a:spcBef>
                <a:spcPts val="0"/>
              </a:spcBef>
              <a:spcAft>
                <a:spcPts val="0"/>
              </a:spcAft>
              <a:buSzPts val="1800"/>
              <a:buChar char="-"/>
            </a:pPr>
            <a:r>
              <a:rPr lang="en"/>
              <a:t>We can observe both of these if we include all features in the Banking dataset</a:t>
            </a:r>
            <a:endParaRPr/>
          </a:p>
        </p:txBody>
      </p:sp>
      <p:pic>
        <p:nvPicPr>
          <p:cNvPr id="63" name="Shape 63"/>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Why overfit?</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 primary reason is that there are too many variables or the wrong combination of relevant features. </a:t>
            </a:r>
            <a:endParaRPr/>
          </a:p>
          <a:p>
            <a:pPr indent="-342900" lvl="0" marL="457200" rtl="0">
              <a:spcBef>
                <a:spcPts val="0"/>
              </a:spcBef>
              <a:spcAft>
                <a:spcPts val="0"/>
              </a:spcAft>
              <a:buSzPts val="1800"/>
              <a:buChar char="-"/>
            </a:pPr>
            <a:r>
              <a:rPr lang="en">
                <a:solidFill>
                  <a:srgbClr val="555555"/>
                </a:solidFill>
                <a:highlight>
                  <a:srgbClr val="FFFFFF"/>
                </a:highlight>
              </a:rPr>
              <a:t>Consequently, the model learns the detail and noise in the training data to the extent that it negatively impacts the performance of the model on new data. This means that the noise or random fluctuations in the training data is picked up and learned as concepts by the model. This is then applied to the test. </a:t>
            </a:r>
            <a:endParaRPr>
              <a:solidFill>
                <a:srgbClr val="555555"/>
              </a:solidFill>
              <a:highlight>
                <a:srgbClr val="FFFFFF"/>
              </a:highlight>
            </a:endParaRPr>
          </a:p>
          <a:p>
            <a:pPr indent="-342900" lvl="0" marL="457200">
              <a:spcBef>
                <a:spcPts val="0"/>
              </a:spcBef>
              <a:spcAft>
                <a:spcPts val="0"/>
              </a:spcAft>
              <a:buClr>
                <a:srgbClr val="555555"/>
              </a:buClr>
              <a:buSzPts val="1800"/>
              <a:buChar char="-"/>
            </a:pPr>
            <a:r>
              <a:rPr lang="en">
                <a:solidFill>
                  <a:srgbClr val="555555"/>
                </a:solidFill>
                <a:highlight>
                  <a:srgbClr val="FFFFFF"/>
                </a:highlight>
              </a:rPr>
              <a:t>Today, we will learn of two </a:t>
            </a:r>
            <a:r>
              <a:rPr i="1" lang="en">
                <a:solidFill>
                  <a:srgbClr val="555555"/>
                </a:solidFill>
                <a:highlight>
                  <a:srgbClr val="FFFFFF"/>
                </a:highlight>
              </a:rPr>
              <a:t>shrinkage</a:t>
            </a:r>
            <a:r>
              <a:rPr lang="en">
                <a:solidFill>
                  <a:srgbClr val="555555"/>
                </a:solidFill>
                <a:highlight>
                  <a:srgbClr val="FFFFFF"/>
                </a:highlight>
              </a:rPr>
              <a:t> techniques that help us reduce overfitting of both OLS and Logistic regression models. Specifically, we will learn to either reduce the weights of certain variables or remove them all together. </a:t>
            </a:r>
            <a:endParaRPr>
              <a:solidFill>
                <a:srgbClr val="555555"/>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Forward Step Regression	 </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If we have a set of features {X</a:t>
            </a:r>
            <a:r>
              <a:rPr baseline="-25000" lang="en"/>
              <a:t>n</a:t>
            </a:r>
            <a:r>
              <a:rPr lang="en"/>
              <a:t>} and Y, we can create </a:t>
            </a:r>
            <a:r>
              <a:rPr i="1" lang="en"/>
              <a:t>n</a:t>
            </a:r>
            <a:r>
              <a:rPr lang="en"/>
              <a:t> number of regression by regressing each feature on Y. </a:t>
            </a:r>
            <a:endParaRPr/>
          </a:p>
          <a:p>
            <a:pPr indent="-342900" lvl="0" marL="457200" rtl="0">
              <a:spcBef>
                <a:spcPts val="0"/>
              </a:spcBef>
              <a:spcAft>
                <a:spcPts val="0"/>
              </a:spcAft>
              <a:buSzPts val="1800"/>
              <a:buChar char="-"/>
            </a:pPr>
            <a:r>
              <a:rPr lang="en"/>
              <a:t>Then we can create a hierarchy of our features by looking at the R</a:t>
            </a:r>
            <a:r>
              <a:rPr baseline="30000" lang="en"/>
              <a:t>2</a:t>
            </a:r>
            <a:r>
              <a:rPr lang="en"/>
              <a:t> and MSE of each regression. The feature with the smallest MSE is our first feature, the second smallest MSE is our second feature and so on.</a:t>
            </a:r>
            <a:endParaRPr/>
          </a:p>
          <a:p>
            <a:pPr indent="-342900" lvl="0" marL="457200" rtl="0">
              <a:spcBef>
                <a:spcPts val="0"/>
              </a:spcBef>
              <a:spcAft>
                <a:spcPts val="0"/>
              </a:spcAft>
              <a:buSzPts val="1800"/>
              <a:buChar char="-"/>
            </a:pPr>
            <a:r>
              <a:rPr lang="en"/>
              <a:t>Once we have an ordered list of features, we will add them one by one to a regression. So, first we have y</a:t>
            </a:r>
            <a:r>
              <a:rPr baseline="-25000" lang="en"/>
              <a:t>1</a:t>
            </a:r>
            <a:r>
              <a:rPr lang="en"/>
              <a:t> = b</a:t>
            </a:r>
            <a:r>
              <a:rPr baseline="-25000" lang="en"/>
              <a:t>0</a:t>
            </a:r>
            <a:r>
              <a:rPr lang="en"/>
              <a:t>+ b</a:t>
            </a:r>
            <a:r>
              <a:rPr baseline="-25000" lang="en"/>
              <a:t>3 </a:t>
            </a:r>
            <a:r>
              <a:rPr lang="en"/>
              <a:t>X</a:t>
            </a:r>
            <a:r>
              <a:rPr baseline="-25000" lang="en"/>
              <a:t>3 </a:t>
            </a:r>
            <a:r>
              <a:rPr lang="en"/>
              <a:t>then we have y</a:t>
            </a:r>
            <a:r>
              <a:rPr baseline="-25000" lang="en"/>
              <a:t>2</a:t>
            </a:r>
            <a:r>
              <a:rPr lang="en"/>
              <a:t> = b</a:t>
            </a:r>
            <a:r>
              <a:rPr baseline="-25000" lang="en"/>
              <a:t>0 </a:t>
            </a:r>
            <a:r>
              <a:rPr lang="en"/>
              <a:t>+  b</a:t>
            </a:r>
            <a:r>
              <a:rPr baseline="-25000" lang="en"/>
              <a:t>3 </a:t>
            </a:r>
            <a:r>
              <a:rPr lang="en"/>
              <a:t>X</a:t>
            </a:r>
            <a:r>
              <a:rPr baseline="-25000" lang="en"/>
              <a:t>3</a:t>
            </a:r>
            <a:r>
              <a:rPr lang="en"/>
              <a:t>+ b</a:t>
            </a:r>
            <a:r>
              <a:rPr baseline="-25000" lang="en"/>
              <a:t>5 </a:t>
            </a:r>
            <a:r>
              <a:rPr lang="en"/>
              <a:t>X</a:t>
            </a:r>
            <a:r>
              <a:rPr baseline="-25000" lang="en"/>
              <a:t>5</a:t>
            </a:r>
            <a:endParaRPr/>
          </a:p>
          <a:p>
            <a:pPr indent="-342900" lvl="0" marL="457200" rtl="0">
              <a:spcBef>
                <a:spcPts val="0"/>
              </a:spcBef>
              <a:spcAft>
                <a:spcPts val="0"/>
              </a:spcAft>
              <a:buSzPts val="1800"/>
              <a:buChar char="-"/>
            </a:pPr>
            <a:r>
              <a:rPr lang="en"/>
              <a:t>We keep adding features until our MSE does not reduce any further. </a:t>
            </a:r>
            <a:endParaRPr/>
          </a:p>
          <a:p>
            <a:pPr indent="-342900" lvl="0" marL="457200" rtl="0">
              <a:spcBef>
                <a:spcPts val="0"/>
              </a:spcBef>
              <a:spcAft>
                <a:spcPts val="0"/>
              </a:spcAft>
              <a:buSzPts val="1800"/>
              <a:buChar char="-"/>
            </a:pPr>
            <a:r>
              <a:rPr lang="en"/>
              <a:t>The features that do not reduce our MSE left out. </a:t>
            </a:r>
            <a:r>
              <a:rPr baseline="-25000"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What’s wrong with Forward Step Regression?</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Original Regression = {B</a:t>
            </a:r>
            <a:r>
              <a:rPr baseline="-25000" lang="en">
                <a:solidFill>
                  <a:schemeClr val="dk1"/>
                </a:solidFill>
              </a:rPr>
              <a:t>1</a:t>
            </a:r>
            <a:r>
              <a:rPr lang="en">
                <a:solidFill>
                  <a:schemeClr val="dk1"/>
                </a:solidFill>
              </a:rPr>
              <a:t>,B</a:t>
            </a:r>
            <a:r>
              <a:rPr baseline="-25000" lang="en">
                <a:solidFill>
                  <a:schemeClr val="dk1"/>
                </a:solidFill>
              </a:rPr>
              <a:t>2</a:t>
            </a:r>
            <a:r>
              <a:rPr lang="en">
                <a:solidFill>
                  <a:schemeClr val="dk1"/>
                </a:solidFill>
              </a:rPr>
              <a:t>,B</a:t>
            </a:r>
            <a:r>
              <a:rPr baseline="-25000" lang="en">
                <a:solidFill>
                  <a:schemeClr val="dk1"/>
                </a:solidFill>
              </a:rPr>
              <a:t>3</a:t>
            </a:r>
            <a:r>
              <a:rPr lang="en">
                <a:solidFill>
                  <a:schemeClr val="dk1"/>
                </a:solidFill>
              </a:rPr>
              <a:t>,B</a:t>
            </a:r>
            <a:r>
              <a:rPr baseline="-25000" lang="en">
                <a:solidFill>
                  <a:schemeClr val="dk1"/>
                </a:solidFill>
              </a:rPr>
              <a:t>4</a:t>
            </a:r>
            <a:r>
              <a:rPr lang="en">
                <a:solidFill>
                  <a:schemeClr val="dk1"/>
                </a:solidFill>
              </a:rPr>
              <a:t>,B</a:t>
            </a:r>
            <a:r>
              <a:rPr baseline="-25000" lang="en">
                <a:solidFill>
                  <a:schemeClr val="dk1"/>
                </a:solidFill>
              </a:rPr>
              <a:t>5</a:t>
            </a:r>
            <a:r>
              <a:rPr lang="en">
                <a:solidFill>
                  <a:schemeClr val="dk1"/>
                </a:solidFill>
              </a:rPr>
              <a:t>} and final regression {0,B</a:t>
            </a:r>
            <a:r>
              <a:rPr baseline="-25000" lang="en">
                <a:solidFill>
                  <a:schemeClr val="dk1"/>
                </a:solidFill>
              </a:rPr>
              <a:t>2</a:t>
            </a:r>
            <a:r>
              <a:rPr lang="en">
                <a:solidFill>
                  <a:schemeClr val="dk1"/>
                </a:solidFill>
              </a:rPr>
              <a:t>,B</a:t>
            </a:r>
            <a:r>
              <a:rPr baseline="-25000" lang="en">
                <a:solidFill>
                  <a:schemeClr val="dk1"/>
                </a:solidFill>
              </a:rPr>
              <a:t>3</a:t>
            </a:r>
            <a:r>
              <a:rPr lang="en">
                <a:solidFill>
                  <a:schemeClr val="dk1"/>
                </a:solidFill>
              </a:rPr>
              <a:t>,0,B</a:t>
            </a:r>
            <a:r>
              <a:rPr baseline="-25000" lang="en">
                <a:solidFill>
                  <a:schemeClr val="dk1"/>
                </a:solidFill>
              </a:rPr>
              <a:t>5</a:t>
            </a:r>
            <a:r>
              <a:rPr lang="en">
                <a:solidFill>
                  <a:schemeClr val="dk1"/>
                </a:solidFill>
              </a:rPr>
              <a: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While this sounds like a fair approach, </a:t>
            </a:r>
            <a:r>
              <a:rPr i="1" lang="en">
                <a:solidFill>
                  <a:schemeClr val="dk1"/>
                </a:solidFill>
              </a:rPr>
              <a:t>it is very computationally inefficient especially in high dimensional datasets. </a:t>
            </a:r>
            <a:endParaRPr i="1">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Another way to achieve the same result is to penalize the coefficients so that the relevant features have the smallest weight (B). We achieve this by implementing a </a:t>
            </a:r>
            <a:r>
              <a:rPr b="1" lang="en">
                <a:solidFill>
                  <a:schemeClr val="dk1"/>
                </a:solidFill>
              </a:rPr>
              <a:t>Ridge regression</a:t>
            </a:r>
            <a:r>
              <a:rPr lang="en">
                <a:solidFill>
                  <a:schemeClr val="dk1"/>
                </a:solidFill>
              </a:rPr>
              <a: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In our simple OLS model we have, </a:t>
            </a:r>
            <a:endParaRPr>
              <a:solidFill>
                <a:schemeClr val="dk1"/>
              </a:solidFill>
            </a:endParaRPr>
          </a:p>
        </p:txBody>
      </p:sp>
      <p:pic>
        <p:nvPicPr>
          <p:cNvPr id="82" name="Shape 82"/>
          <p:cNvPicPr preferRelativeResize="0"/>
          <p:nvPr/>
        </p:nvPicPr>
        <p:blipFill>
          <a:blip r:embed="rId3">
            <a:alphaModFix/>
          </a:blip>
          <a:stretch>
            <a:fillRect/>
          </a:stretch>
        </p:blipFill>
        <p:spPr>
          <a:xfrm>
            <a:off x="2368125" y="3514475"/>
            <a:ext cx="4917250" cy="147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Ridge </a:t>
            </a:r>
            <a:r>
              <a:rPr lang="en"/>
              <a:t>Regression</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R</a:t>
            </a:r>
            <a:r>
              <a:rPr lang="en">
                <a:solidFill>
                  <a:srgbClr val="000000"/>
                </a:solidFill>
              </a:rPr>
              <a:t>idge regression is very similar to OLS, except that the coefficients are estimated by minimizing a slightly different quantity. In particular, the ridge regression coefficient estimates βˆ are the values that minimize.</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0"/>
              </a:spcAft>
              <a:buNone/>
            </a:pPr>
            <a:r>
              <a:t/>
            </a:r>
            <a:endParaRPr>
              <a:solidFill>
                <a:srgbClr val="000000"/>
              </a:solidFill>
            </a:endParaRPr>
          </a:p>
          <a:p>
            <a:pPr indent="-342900" lvl="0" marL="457200">
              <a:spcBef>
                <a:spcPts val="1600"/>
              </a:spcBef>
              <a:spcAft>
                <a:spcPts val="0"/>
              </a:spcAft>
              <a:buClr>
                <a:srgbClr val="000000"/>
              </a:buClr>
              <a:buSzPts val="1800"/>
              <a:buChar char="-"/>
            </a:pPr>
            <a:r>
              <a:rPr lang="en">
                <a:solidFill>
                  <a:srgbClr val="000000"/>
                </a:solidFill>
              </a:rPr>
              <a:t>The second term, is called a </a:t>
            </a:r>
            <a:r>
              <a:rPr i="1" lang="en">
                <a:solidFill>
                  <a:srgbClr val="000000"/>
                </a:solidFill>
              </a:rPr>
              <a:t>shrinkage penalty</a:t>
            </a:r>
            <a:r>
              <a:rPr lang="en">
                <a:solidFill>
                  <a:srgbClr val="000000"/>
                </a:solidFill>
              </a:rPr>
              <a:t>, is small when β1, . . . , β</a:t>
            </a:r>
            <a:r>
              <a:rPr baseline="-25000" lang="en">
                <a:solidFill>
                  <a:srgbClr val="000000"/>
                </a:solidFill>
              </a:rPr>
              <a:t>p</a:t>
            </a:r>
            <a:r>
              <a:rPr lang="en">
                <a:solidFill>
                  <a:srgbClr val="000000"/>
                </a:solidFill>
              </a:rPr>
              <a:t> are close to zero, and so it has the effect of shrinking the estimates of β</a:t>
            </a:r>
            <a:r>
              <a:rPr baseline="-25000" lang="en">
                <a:solidFill>
                  <a:srgbClr val="000000"/>
                </a:solidFill>
              </a:rPr>
              <a:t>j</a:t>
            </a:r>
            <a:r>
              <a:rPr lang="en">
                <a:solidFill>
                  <a:srgbClr val="000000"/>
                </a:solidFill>
              </a:rPr>
              <a:t> towards zero</a:t>
            </a:r>
            <a:endParaRPr>
              <a:solidFill>
                <a:srgbClr val="000000"/>
              </a:solidFill>
            </a:endParaRPr>
          </a:p>
        </p:txBody>
      </p:sp>
      <p:pic>
        <p:nvPicPr>
          <p:cNvPr id="89" name="Shape 89"/>
          <p:cNvPicPr preferRelativeResize="0"/>
          <p:nvPr/>
        </p:nvPicPr>
        <p:blipFill>
          <a:blip r:embed="rId3">
            <a:alphaModFix/>
          </a:blip>
          <a:stretch>
            <a:fillRect/>
          </a:stretch>
        </p:blipFill>
        <p:spPr>
          <a:xfrm>
            <a:off x="1251925" y="2277625"/>
            <a:ext cx="6320025" cy="110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Ridge Regression Continued </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When λ = 0, the penalty term has no effect, and ridge regression will produce the least squares estimates. However, as λ → ∞, the impact of the shrinkage penalty grows, and the ridge regression coefficient estimates will approach zero. </a:t>
            </a:r>
            <a:endParaRPr/>
          </a:p>
          <a:p>
            <a:pPr indent="0" lvl="0" marL="0">
              <a:spcBef>
                <a:spcPts val="1600"/>
              </a:spcBef>
              <a:spcAft>
                <a:spcPts val="1600"/>
              </a:spcAft>
              <a:buNone/>
            </a:pPr>
            <a:r>
              <a:t/>
            </a:r>
            <a:endParaRPr/>
          </a:p>
        </p:txBody>
      </p:sp>
      <p:pic>
        <p:nvPicPr>
          <p:cNvPr id="96" name="Shape 96"/>
          <p:cNvPicPr preferRelativeResize="0"/>
          <p:nvPr/>
        </p:nvPicPr>
        <p:blipFill>
          <a:blip r:embed="rId3">
            <a:alphaModFix/>
          </a:blip>
          <a:stretch>
            <a:fillRect/>
          </a:stretch>
        </p:blipFill>
        <p:spPr>
          <a:xfrm>
            <a:off x="2549125" y="2217275"/>
            <a:ext cx="3891575" cy="292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Why Does Ridge Regression Improve Over OLS?</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Ridge regression advantage over least squares is rooted in the bias-variance trade-off. As λ increases, the flexibility of the ridge regression fit decreases, leading to decreased variance but increased bias.</a:t>
            </a:r>
            <a:endParaRPr/>
          </a:p>
          <a:p>
            <a:pPr indent="0" lvl="0" marL="0">
              <a:spcBef>
                <a:spcPts val="1600"/>
              </a:spcBef>
              <a:spcAft>
                <a:spcPts val="1600"/>
              </a:spcAft>
              <a:buNone/>
            </a:pPr>
            <a:r>
              <a:t/>
            </a:r>
            <a:endParaRPr/>
          </a:p>
        </p:txBody>
      </p:sp>
      <p:pic>
        <p:nvPicPr>
          <p:cNvPr id="103" name="Shape 103"/>
          <p:cNvPicPr preferRelativeResize="0"/>
          <p:nvPr/>
        </p:nvPicPr>
        <p:blipFill>
          <a:blip r:embed="rId3">
            <a:alphaModFix/>
          </a:blip>
          <a:stretch>
            <a:fillRect/>
          </a:stretch>
        </p:blipFill>
        <p:spPr>
          <a:xfrm>
            <a:off x="2745225" y="2247450"/>
            <a:ext cx="3891550" cy="289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Why Does Ridge Regression Improve Over OLS?</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At the least squares coefficient estimates, which correspond to ridge regression with λ = 0, the variance is high but there is no bias.</a:t>
            </a:r>
            <a:endParaRPr/>
          </a:p>
          <a:p>
            <a:pPr indent="-342900" lvl="0" marL="457200" rtl="0">
              <a:spcBef>
                <a:spcPts val="0"/>
              </a:spcBef>
              <a:spcAft>
                <a:spcPts val="0"/>
              </a:spcAft>
              <a:buSzPts val="1800"/>
              <a:buChar char="-"/>
            </a:pPr>
            <a:r>
              <a:rPr lang="en"/>
              <a:t>as λ increases, the shrinkage of the ridge coefficient estimates leads to a substantial reduction in the variance of the predictions, at the expense of a slight increase in bias. Recall that the test mean squared error (MSE), plot- ted in purple, is a function of the variance plus the squared bias.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