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8" name="Shape 15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9" name="Shape 159"/>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167" name="Shape 16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168" name="Shape 168"/>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169" name="Shape 169"/>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170" name="Shape 170"/>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171" name="Shape 171"/>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7" name="Shape 17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78" name="Shape 17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179" name="Shape 179"/>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5" name="Shape 18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86" name="Shape 186"/>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Shape 19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2" name="Shape 19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193" name="Shape 193"/>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standardizedtheir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Shape 1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9" name="Shape 19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00" name="Shape 20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01" name="Shape 201"/>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7" name="Shape 20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08" name="Shape 208"/>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209" name="Shape 209"/>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5" name="Shape 21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16" name="Shape 216"/>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2" name="Shape 222"/>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223" name="Shape 223"/>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9" name="Shape 22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30" name="Shape 23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Stats for DS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6" name="Shape 23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37" name="Shape 23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238" name="Shape 238"/>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4" name="Shape 244"/>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245" name="Shape 245"/>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there is say, a 0.95 probability that our true population will be somewhere in this interval. </a:t>
            </a:r>
            <a:br>
              <a:rPr lang="en-US" sz="2400">
                <a:solidFill>
                  <a:srgbClr val="FEE599"/>
                </a:solidFill>
              </a:rPr>
            </a:br>
            <a:endParaRPr sz="2400">
              <a:solidFill>
                <a:srgbClr val="FEE5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Shape 2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1" name="Shape 251"/>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252" name="Shape 252"/>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253" name="Shape 253"/>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9" name="Shape 259"/>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0" name="Shape 260"/>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A group of 10 foot surgery patients had a mean weight of 240 pounds. The sample standard deviation was 25 pounds. Find a confidence interval for a sample for the true mean weight of all foot surgery patients. Find a 95% CI.</a:t>
            </a:r>
            <a:endParaRPr sz="2400">
              <a:solidFill>
                <a:srgbClr val="FEE599"/>
              </a:solidFill>
            </a:endParaRPr>
          </a:p>
          <a:p>
            <a:pPr indent="0" lvl="0" marL="0" rtl="0">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10-1 = 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2.262</a:t>
            </a:r>
            <a:br>
              <a:rPr lang="en-US" sz="2400">
                <a:solidFill>
                  <a:srgbClr val="FEE599"/>
                </a:solidFill>
              </a:rPr>
            </a:br>
            <a:r>
              <a:rPr lang="en-US" sz="2400">
                <a:solidFill>
                  <a:srgbClr val="FEE599"/>
                </a:solidFill>
              </a:rPr>
              <a:t>Step 4: Calculate sample standard error  = 25/sq.root(10) = 7.9</a:t>
            </a:r>
            <a:br>
              <a:rPr lang="en-US" sz="2400">
                <a:solidFill>
                  <a:srgbClr val="FEE599"/>
                </a:solidFill>
              </a:rPr>
            </a:b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6" name="Shape 26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267" name="Shape 267"/>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+ 2.62(7.9) </a:t>
            </a:r>
            <a:br>
              <a:rPr lang="en-US" sz="2400">
                <a:solidFill>
                  <a:srgbClr val="FEE599"/>
                </a:solidFill>
              </a:rPr>
            </a:b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The lowerbound is  222.117 and the upper is 257.8. Now we can say that there is a 0.95 probability that the sample average will be between these two numbers if we re-sampled and calculated the interval a 100 times.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+ 3.25(7.9)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Shape 273"/>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74" name="Shape 274"/>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0" name="Shape 28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1" name="Shape 281"/>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pre-medicine</a:t>
            </a:r>
            <a:r>
              <a:rPr lang="en-US" sz="2400">
                <a:solidFill>
                  <a:srgbClr val="FEE599"/>
                </a:solidFill>
              </a:rPr>
              <a:t> = B</a:t>
            </a:r>
            <a:r>
              <a:rPr baseline="-25000" lang="en-US" sz="2400">
                <a:solidFill>
                  <a:srgbClr val="FEE599"/>
                </a:solidFill>
              </a:rPr>
              <a:t>post-medicine </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pre-medicine</a:t>
            </a:r>
            <a:r>
              <a:rPr lang="en-US" sz="2400">
                <a:solidFill>
                  <a:srgbClr val="FEE599"/>
                </a:solidFill>
              </a:rPr>
              <a:t>  ≄B</a:t>
            </a:r>
            <a:r>
              <a:rPr baseline="-25000" lang="en-US" sz="2400">
                <a:solidFill>
                  <a:srgbClr val="FEE599"/>
                </a:solidFill>
              </a:rPr>
              <a:t>post-medicine</a:t>
            </a:r>
            <a:endParaRPr baseline="-25000" sz="2400">
              <a:solidFill>
                <a:srgbClr val="FEE5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7" name="Shape 28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8" name="Shape 288"/>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289" name="Shape 289"/>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290" name="Shape 290"/>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6" name="Shape 29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297" name="Shape 297"/>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3" name="Shape 303"/>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304" name="Shape 304"/>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Where does statistics fit into DS?</a:t>
            </a:r>
            <a:endParaRPr sz="1800">
              <a:solidFill>
                <a:schemeClr val="dk1"/>
              </a:solidFill>
              <a:latin typeface="Calibri"/>
              <a:ea typeface="Calibri"/>
              <a:cs typeface="Calibri"/>
              <a:sym typeface="Calibri"/>
            </a:endParaRPr>
          </a:p>
        </p:txBody>
      </p:sp>
      <p:sp>
        <p:nvSpPr>
          <p:cNvPr id="100" name="Shape 10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During our journey through Data Science, statistical concepts will be frequently making appearances.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Important/frequent concepts: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Probability Distributions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Descriptive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Inferential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Bayesian Statistics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Today we are going to speak about probability distributions.</a:t>
            </a:r>
            <a:endParaRPr sz="2800">
              <a:solidFill>
                <a:srgbClr val="FEE59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0" name="Shape 310"/>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11" name="Shape 311"/>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7" name="Shape 317"/>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318" name="Shape 318"/>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Critical t : 1.6973</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Shape 3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4" name="Shape 324"/>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25" name="Shape 325"/>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a:t>
            </a:r>
            <a:endParaRPr sz="2400">
              <a:solidFill>
                <a:srgbClr val="FEE599"/>
              </a:solidFill>
            </a:endParaRPr>
          </a:p>
          <a:p>
            <a:pPr indent="0" lvl="0" marL="0" rtl="0">
              <a:lnSpc>
                <a:spcPct val="115000"/>
              </a:lnSpc>
              <a:spcBef>
                <a:spcPts val="1600"/>
              </a:spcBef>
              <a:spcAft>
                <a:spcPts val="160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1" name="Shape 331"/>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332" name="Shape 332"/>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Probability distributions </a:t>
            </a:r>
            <a:endParaRPr sz="1800">
              <a:solidFill>
                <a:schemeClr val="dk1"/>
              </a:solidFill>
              <a:latin typeface="Calibri"/>
              <a:ea typeface="Calibri"/>
              <a:cs typeface="Calibri"/>
              <a:sym typeface="Calibri"/>
            </a:endParaRPr>
          </a:p>
        </p:txBody>
      </p:sp>
      <p:sp>
        <p:nvSpPr>
          <p:cNvPr id="107" name="Shape 10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distributions summarize for some possible outcomes, their probability of occurrence.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use a popular example, a probability distribution helps us answer the question, “If I flip a coin 10 times, what are the chances of observing heads, 8 times?”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a more concrete example, if we have a dataset of consumer spending on a e-commerce website, we ask the question, “What is probability of observing a consumer who spends $1000/month?”</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14" name="Shape 114"/>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15" name="Shape 11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Shape 121"/>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22" name="Shape 1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29" name="Shape 12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137" name="Shape 137"/>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138" name="Shape 13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139" name="Shape 139"/>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140" name="Shape 140"/>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solidFill>
                  <a:srgbClr val="FEE599"/>
                </a:solidFill>
              </a:rPr>
              <a:t>Mean</a:t>
            </a:r>
            <a:endParaRPr sz="2800">
              <a:solidFill>
                <a:srgbClr val="FEE599"/>
              </a:solidFill>
            </a:endParaRPr>
          </a:p>
        </p:txBody>
      </p:sp>
      <p:cxnSp>
        <p:nvCxnSpPr>
          <p:cNvPr id="141" name="Shape 141"/>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142" name="Shape 142"/>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143" name="Shape 143"/>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Shape 14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0" name="Shape 15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1" name="Shape 151"/>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