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999999"/>
                </a:solidFill>
                <a:highlight>
                  <a:srgbClr val="FFFFFF"/>
                </a:highlight>
              </a:rPr>
              <a:t>. If None, then nodes are expanded until all leaves are pure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050">
                <a:solidFill>
                  <a:srgbClr val="252C33"/>
                </a:solidFill>
              </a:rPr>
              <a:t>Assume that you have an objective function that needs to be optimized (either maximized or minimized) at a given point. A Greedy algorithm makes greedy choices at each step to ensure that the objective function is optimized. The Greedy algorithm has only one shot to compute the optimal solution so that it never goes back and reverses the decision.</a:t>
            </a:r>
            <a:endParaRPr sz="1050">
              <a:solidFill>
                <a:srgbClr val="252C33"/>
              </a:solidFill>
            </a:endParaRPr>
          </a:p>
          <a:p>
            <a:pPr indent="0" lvl="0" marL="0">
              <a:spcBef>
                <a:spcPts val="0"/>
              </a:spcBef>
              <a:spcAft>
                <a:spcPts val="0"/>
              </a:spcAft>
              <a:buClr>
                <a:schemeClr val="dk1"/>
              </a:buClr>
              <a:buSzPts val="1100"/>
              <a:buFont typeface="Arial"/>
              <a:buNone/>
            </a:pPr>
            <a:r>
              <a:t/>
            </a:r>
            <a:endParaRPr sz="1050">
              <a:solidFill>
                <a:srgbClr val="252C33"/>
              </a:solidFill>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Decision Trees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Classification Trees</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for a regression tree, the predicted response for an observation is given by the mean response of the training observations that belong to the same terminal node. </a:t>
            </a:r>
            <a:endParaRPr/>
          </a:p>
          <a:p>
            <a:pPr indent="-342900" lvl="0" marL="457200" rtl="0">
              <a:spcBef>
                <a:spcPts val="0"/>
              </a:spcBef>
              <a:spcAft>
                <a:spcPts val="0"/>
              </a:spcAft>
              <a:buSzPts val="1800"/>
              <a:buChar char="-"/>
            </a:pPr>
            <a:r>
              <a:rPr lang="en"/>
              <a:t>In contrast, for a </a:t>
            </a:r>
            <a:r>
              <a:rPr b="1" lang="en"/>
              <a:t>classification tree</a:t>
            </a:r>
            <a:r>
              <a:rPr lang="en"/>
              <a:t>, we predict that each observation belongs to the most commonly occurring class of training observations in the region to which it belongs.	</a:t>
            </a:r>
            <a:endParaRPr/>
          </a:p>
          <a:p>
            <a:pPr indent="-342900" lvl="0" marL="457200" rtl="0">
              <a:spcBef>
                <a:spcPts val="0"/>
              </a:spcBef>
              <a:spcAft>
                <a:spcPts val="0"/>
              </a:spcAft>
              <a:buSzPts val="1800"/>
              <a:buChar char="-"/>
            </a:pPr>
            <a:r>
              <a:rPr lang="en"/>
              <a:t>We also undertake recursive binary splitting here, but the split is considered best not with respect to RSS, but with a classification error rate.</a:t>
            </a:r>
            <a:endParaRPr/>
          </a:p>
          <a:p>
            <a:pPr indent="-342900" lvl="0" marL="457200" rtl="0">
              <a:spcBef>
                <a:spcPts val="0"/>
              </a:spcBef>
              <a:spcAft>
                <a:spcPts val="0"/>
              </a:spcAft>
              <a:buSzPts val="1800"/>
              <a:buChar char="-"/>
            </a:pPr>
            <a:r>
              <a:rPr lang="en"/>
              <a:t>Let us consider some ways to capture error.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Deciding how to split</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say we have 30 students with certain features, who all attended Byte. Now I will try and make a decision tree. The features are gender, CS Degree and type of laptop. </a:t>
            </a:r>
            <a:endParaRPr/>
          </a:p>
          <a:p>
            <a:pPr indent="0" lvl="0" marL="0">
              <a:spcBef>
                <a:spcPts val="1600"/>
              </a:spcBef>
              <a:spcAft>
                <a:spcPts val="0"/>
              </a:spcAft>
              <a:buNone/>
            </a:pPr>
            <a:r>
              <a:t/>
            </a:r>
            <a:endParaRPr/>
          </a:p>
          <a:p>
            <a:pPr indent="-342900" lvl="0" marL="457200">
              <a:spcBef>
                <a:spcPts val="1600"/>
              </a:spcBef>
              <a:spcAft>
                <a:spcPts val="0"/>
              </a:spcAft>
              <a:buSzPts val="1800"/>
              <a:buChar char="-"/>
            </a:pPr>
            <a:r>
              <a:rPr lang="en"/>
              <a:t>Which </a:t>
            </a:r>
            <a:r>
              <a:rPr lang="en"/>
              <a:t>variable</a:t>
            </a:r>
            <a:r>
              <a:rPr lang="en"/>
              <a:t> should I split on? We want the most homogenous node with the most probability of one class. We can measure the homogeneity using the Gini Index.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GINI Index</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8" name="Shape 128"/>
          <p:cNvPicPr preferRelativeResize="0"/>
          <p:nvPr/>
        </p:nvPicPr>
        <p:blipFill>
          <a:blip r:embed="rId3">
            <a:alphaModFix/>
          </a:blip>
          <a:stretch>
            <a:fillRect/>
          </a:stretch>
        </p:blipFill>
        <p:spPr>
          <a:xfrm>
            <a:off x="2743200" y="1216350"/>
            <a:ext cx="3657600" cy="369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second approach: Entropy</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Here we use information theory to understand entropy - the degree of disorganization in a system. </a:t>
            </a:r>
            <a:endParaRPr/>
          </a:p>
          <a:p>
            <a:pPr indent="-342900" lvl="0" marL="457200" rtl="0">
              <a:spcBef>
                <a:spcPts val="0"/>
              </a:spcBef>
              <a:spcAft>
                <a:spcPts val="0"/>
              </a:spcAft>
              <a:buSzPts val="1800"/>
              <a:buChar char="-"/>
            </a:pPr>
            <a:r>
              <a:rPr lang="en"/>
              <a:t>The formula:  is </a:t>
            </a:r>
            <a:r>
              <a:rPr b="1" lang="en"/>
              <a:t>-(p)* (log</a:t>
            </a:r>
            <a:r>
              <a:rPr b="1" baseline="-25000" lang="en"/>
              <a:t>2</a:t>
            </a:r>
            <a:r>
              <a:rPr b="1" lang="en"/>
              <a:t>p) - (1-p)(log</a:t>
            </a:r>
            <a:r>
              <a:rPr b="1" baseline="-25000" lang="en"/>
              <a:t>2</a:t>
            </a:r>
            <a:r>
              <a:rPr b="1" lang="en"/>
              <a:t>(1-p))</a:t>
            </a:r>
            <a:endParaRPr b="1"/>
          </a:p>
          <a:p>
            <a:pPr indent="-342900" lvl="0" marL="457200">
              <a:spcBef>
                <a:spcPts val="0"/>
              </a:spcBef>
              <a:spcAft>
                <a:spcPts val="0"/>
              </a:spcAft>
              <a:buSzPts val="1800"/>
              <a:buChar char="-"/>
            </a:pPr>
            <a:r>
              <a:rPr b="1" lang="en"/>
              <a:t>We choose split which has lowest entropy (least disorganization)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Important Hyperparameters</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b="1" lang="en"/>
              <a:t>min_samples_split:</a:t>
            </a:r>
            <a:r>
              <a:rPr lang="en"/>
              <a:t> This tells above the minimum no. of samples reqd. to split an internal node. If an integer value is taken then consider min_samples_split as the minimum no. If float, then it shows percentage. By default, it takes “2” value.</a:t>
            </a:r>
            <a:br>
              <a:rPr lang="en"/>
            </a:br>
            <a:r>
              <a:rPr b="1" lang="en"/>
              <a:t>min_samples_leaf</a:t>
            </a:r>
            <a:r>
              <a:rPr lang="en"/>
              <a:t>: The minimum number of samples required to be at a leaf node. If an integer value is taken then consider min_samples_leaf as the minimum no. If float, then it shows percentage. By default, it takes “1” value.</a:t>
            </a:r>
            <a:br>
              <a:rPr lang="en"/>
            </a:br>
            <a:r>
              <a:rPr b="1" lang="en"/>
              <a:t>max_leaf_nodes:</a:t>
            </a:r>
            <a:r>
              <a:rPr lang="en"/>
              <a:t> It defines the maximum number of possible leaf nodes. If None then it takes an unlimited number of leaf nodes. By default, it takes “None”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Shape 60"/>
          <p:cNvPicPr preferRelativeResize="0"/>
          <p:nvPr/>
        </p:nvPicPr>
        <p:blipFill>
          <a:blip r:embed="rId3">
            <a:alphaModFix/>
          </a:blip>
          <a:stretch>
            <a:fillRect/>
          </a:stretch>
        </p:blipFill>
        <p:spPr>
          <a:xfrm>
            <a:off x="2452227" y="0"/>
            <a:ext cx="423954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Introduction to a new but familiar approach</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Tree-based methods are used for numerical prediction and classification.</a:t>
            </a:r>
            <a:endParaRPr/>
          </a:p>
          <a:p>
            <a:pPr indent="-342900" lvl="0" marL="457200" rtl="0">
              <a:spcBef>
                <a:spcPts val="0"/>
              </a:spcBef>
              <a:spcAft>
                <a:spcPts val="0"/>
              </a:spcAft>
              <a:buSzPts val="1800"/>
              <a:buChar char="-"/>
            </a:pPr>
            <a:r>
              <a:rPr lang="en"/>
              <a:t>They involve stratifying or segmenting the predictor space into a number of simple regions. In order to make a prediction for a given observation, we typically use the mean or the mode of the training observations in the region to which it belongs.</a:t>
            </a:r>
            <a:endParaRPr/>
          </a:p>
          <a:p>
            <a:pPr indent="-342900" lvl="0" marL="457200" rtl="0">
              <a:spcBef>
                <a:spcPts val="0"/>
              </a:spcBef>
              <a:spcAft>
                <a:spcPts val="0"/>
              </a:spcAft>
              <a:buSzPts val="1800"/>
              <a:buChar char="-"/>
            </a:pPr>
            <a:r>
              <a:rPr lang="en"/>
              <a:t>Just like we have seen before in LDA and Naive Bayes. </a:t>
            </a:r>
            <a:endParaRPr/>
          </a:p>
          <a:p>
            <a:pPr indent="-342900" lvl="0" marL="457200" rtl="0">
              <a:spcBef>
                <a:spcPts val="0"/>
              </a:spcBef>
              <a:spcAft>
                <a:spcPts val="0"/>
              </a:spcAft>
              <a:buSzPts val="1800"/>
              <a:buChar char="-"/>
            </a:pPr>
            <a:r>
              <a:rPr lang="en"/>
              <a:t>Since the set of splitting rules used to segment the predictor space can be summarized in a tree, these types of approaches are known as </a:t>
            </a:r>
            <a:r>
              <a:rPr b="1" i="1" lang="en"/>
              <a:t>decision tree </a:t>
            </a:r>
            <a:r>
              <a:rPr lang="en"/>
              <a:t>methods</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a portion of the </a:t>
            </a:r>
            <a:r>
              <a:rPr lang="en"/>
              <a:t>Titanic</a:t>
            </a:r>
            <a:r>
              <a:rPr lang="en"/>
              <a:t> Decision Tree</a:t>
            </a:r>
            <a:endParaRPr/>
          </a:p>
        </p:txBody>
      </p:sp>
      <p:pic>
        <p:nvPicPr>
          <p:cNvPr id="72" name="Shape 72"/>
          <p:cNvPicPr preferRelativeResize="0"/>
          <p:nvPr/>
        </p:nvPicPr>
        <p:blipFill>
          <a:blip r:embed="rId3">
            <a:alphaModFix/>
          </a:blip>
          <a:stretch>
            <a:fillRect/>
          </a:stretch>
        </p:blipFill>
        <p:spPr>
          <a:xfrm>
            <a:off x="629750" y="924600"/>
            <a:ext cx="7590502" cy="4218901"/>
          </a:xfrm>
          <a:prstGeom prst="rect">
            <a:avLst/>
          </a:prstGeom>
          <a:noFill/>
          <a:ln>
            <a:noFill/>
          </a:ln>
        </p:spPr>
      </p:pic>
      <p:cxnSp>
        <p:nvCxnSpPr>
          <p:cNvPr id="73" name="Shape 73"/>
          <p:cNvCxnSpPr/>
          <p:nvPr/>
        </p:nvCxnSpPr>
        <p:spPr>
          <a:xfrm flipH="1">
            <a:off x="4739800" y="1609400"/>
            <a:ext cx="997800" cy="12000"/>
          </a:xfrm>
          <a:prstGeom prst="straightConnector1">
            <a:avLst/>
          </a:prstGeom>
          <a:noFill/>
          <a:ln cap="flat" cmpd="sng" w="9525">
            <a:solidFill>
              <a:schemeClr val="dk2"/>
            </a:solidFill>
            <a:prstDash val="solid"/>
            <a:round/>
            <a:headEnd len="med" w="med" type="none"/>
            <a:tailEnd len="med" w="med" type="none"/>
          </a:ln>
        </p:spPr>
      </p:cxnSp>
      <p:sp>
        <p:nvSpPr>
          <p:cNvPr id="74" name="Shape 74"/>
          <p:cNvSpPr txBox="1"/>
          <p:nvPr/>
        </p:nvSpPr>
        <p:spPr>
          <a:xfrm>
            <a:off x="5856400" y="1419350"/>
            <a:ext cx="1282800" cy="40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a:t>Root Node</a:t>
            </a:r>
            <a:endParaRPr b="1" i="1"/>
          </a:p>
        </p:txBody>
      </p:sp>
      <p:cxnSp>
        <p:nvCxnSpPr>
          <p:cNvPr id="75" name="Shape 75"/>
          <p:cNvCxnSpPr/>
          <p:nvPr/>
        </p:nvCxnSpPr>
        <p:spPr>
          <a:xfrm flipH="1">
            <a:off x="4856650" y="2143925"/>
            <a:ext cx="1071000" cy="297600"/>
          </a:xfrm>
          <a:prstGeom prst="straightConnector1">
            <a:avLst/>
          </a:prstGeom>
          <a:noFill/>
          <a:ln cap="flat" cmpd="sng" w="9525">
            <a:solidFill>
              <a:schemeClr val="dk2"/>
            </a:solidFill>
            <a:prstDash val="solid"/>
            <a:round/>
            <a:headEnd len="med" w="med" type="none"/>
            <a:tailEnd len="med" w="med" type="none"/>
          </a:ln>
        </p:spPr>
      </p:cxnSp>
      <p:sp>
        <p:nvSpPr>
          <p:cNvPr id="76" name="Shape 76"/>
          <p:cNvSpPr txBox="1"/>
          <p:nvPr/>
        </p:nvSpPr>
        <p:spPr>
          <a:xfrm>
            <a:off x="5932600" y="1952750"/>
            <a:ext cx="1282800" cy="40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i="1" lang="en"/>
              <a:t>Internal or split node</a:t>
            </a:r>
            <a:endParaRPr b="1" i="1"/>
          </a:p>
        </p:txBody>
      </p:sp>
      <p:sp>
        <p:nvSpPr>
          <p:cNvPr id="77" name="Shape 77"/>
          <p:cNvSpPr txBox="1"/>
          <p:nvPr/>
        </p:nvSpPr>
        <p:spPr>
          <a:xfrm>
            <a:off x="7139200" y="3260525"/>
            <a:ext cx="1282800" cy="68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a:t>Terminal or leaf node</a:t>
            </a:r>
            <a:endParaRPr b="1" i="1"/>
          </a:p>
        </p:txBody>
      </p:sp>
      <p:cxnSp>
        <p:nvCxnSpPr>
          <p:cNvPr id="78" name="Shape 78"/>
          <p:cNvCxnSpPr/>
          <p:nvPr/>
        </p:nvCxnSpPr>
        <p:spPr>
          <a:xfrm flipH="1">
            <a:off x="6759150" y="3830725"/>
            <a:ext cx="356400" cy="53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 Broad Approach</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we want to predict the salary of a baseball player based on hits and years of experience. </a:t>
            </a:r>
            <a:endParaRPr/>
          </a:p>
          <a:p>
            <a:pPr indent="-342900" lvl="0" marL="457200" rtl="0">
              <a:spcBef>
                <a:spcPts val="0"/>
              </a:spcBef>
              <a:spcAft>
                <a:spcPts val="0"/>
              </a:spcAft>
              <a:buSzPts val="1800"/>
              <a:buChar char="-"/>
            </a:pPr>
            <a:r>
              <a:rPr lang="en"/>
              <a:t>This is how the approach of </a:t>
            </a:r>
            <a:r>
              <a:rPr lang="en"/>
              <a:t>building</a:t>
            </a:r>
            <a:r>
              <a:rPr lang="en"/>
              <a:t> a </a:t>
            </a:r>
            <a:r>
              <a:rPr lang="en"/>
              <a:t>regression</a:t>
            </a:r>
            <a:r>
              <a:rPr lang="en"/>
              <a:t> tree would start.</a:t>
            </a:r>
            <a:endParaRPr/>
          </a:p>
          <a:p>
            <a:pPr indent="0" lvl="0" marL="0" rtl="0">
              <a:spcBef>
                <a:spcPts val="1600"/>
              </a:spcBef>
              <a:spcAft>
                <a:spcPts val="0"/>
              </a:spcAft>
              <a:buNone/>
            </a:pPr>
            <a:r>
              <a:rPr lang="en"/>
              <a:t>. We divide the predictor space—that is, the set of possible values for X</a:t>
            </a:r>
            <a:r>
              <a:rPr baseline="-25000" lang="en"/>
              <a:t>1</a:t>
            </a:r>
            <a:r>
              <a:rPr lang="en"/>
              <a:t>, X</a:t>
            </a:r>
            <a:r>
              <a:rPr baseline="-25000" lang="en"/>
              <a:t>2</a:t>
            </a:r>
            <a:r>
              <a:rPr lang="en"/>
              <a:t>, . . . , X</a:t>
            </a:r>
            <a:r>
              <a:rPr baseline="-25000" lang="en"/>
              <a:t>p</a:t>
            </a:r>
            <a:r>
              <a:rPr lang="en"/>
              <a:t>—into J distinct and non-overlapping regions, R</a:t>
            </a:r>
            <a:r>
              <a:rPr baseline="-25000" lang="en"/>
              <a:t>1</a:t>
            </a:r>
            <a:r>
              <a:rPr lang="en"/>
              <a:t>,R</a:t>
            </a:r>
            <a:r>
              <a:rPr baseline="-25000" lang="en"/>
              <a:t>2</a:t>
            </a:r>
            <a:r>
              <a:rPr lang="en"/>
              <a:t>,...,R</a:t>
            </a:r>
            <a:r>
              <a:rPr baseline="-25000" lang="en"/>
              <a:t>J</a:t>
            </a:r>
            <a:r>
              <a:rPr lang="en"/>
              <a:t>.</a:t>
            </a:r>
            <a:endParaRPr/>
          </a:p>
          <a:p>
            <a:pPr indent="0" lvl="0" marL="0">
              <a:spcBef>
                <a:spcPts val="1600"/>
              </a:spcBef>
              <a:spcAft>
                <a:spcPts val="1600"/>
              </a:spcAft>
              <a:buNone/>
            </a:pPr>
            <a:r>
              <a:rPr lang="en"/>
              <a:t>. For every observation that falls into the region R</a:t>
            </a:r>
            <a:r>
              <a:rPr baseline="-25000" lang="en"/>
              <a:t>j</a:t>
            </a:r>
            <a:r>
              <a:rPr lang="en"/>
              <a:t> , we make the same prediction, which is simply the mean of the response values for the training observations in R</a:t>
            </a:r>
            <a:r>
              <a:rPr baseline="-25000" lang="en"/>
              <a:t>j</a:t>
            </a:r>
            <a:r>
              <a:rPr lang="en"/>
              <a:t>.</a:t>
            </a: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divide the predictor space?</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These regions R</a:t>
            </a:r>
            <a:r>
              <a:rPr baseline="-25000" lang="en"/>
              <a:t>J</a:t>
            </a:r>
            <a:r>
              <a:rPr lang="en"/>
              <a:t>, could be any shape but as rectangles or</a:t>
            </a:r>
            <a:r>
              <a:rPr i="1" lang="en"/>
              <a:t> boxes</a:t>
            </a:r>
            <a:r>
              <a:rPr lang="en"/>
              <a:t>, they are quite easy to interpret. </a:t>
            </a:r>
            <a:endParaRPr/>
          </a:p>
          <a:p>
            <a:pPr indent="-342900" lvl="0" marL="457200" rtl="0">
              <a:spcBef>
                <a:spcPts val="0"/>
              </a:spcBef>
              <a:spcAft>
                <a:spcPts val="0"/>
              </a:spcAft>
              <a:buSzPts val="1800"/>
              <a:buChar char="-"/>
            </a:pPr>
            <a:r>
              <a:rPr lang="en"/>
              <a:t>The goal is to find boxes R</a:t>
            </a:r>
            <a:r>
              <a:rPr baseline="-25000" lang="en"/>
              <a:t>1</a:t>
            </a:r>
            <a:r>
              <a:rPr lang="en"/>
              <a:t>, . . . , R</a:t>
            </a:r>
            <a:r>
              <a:rPr baseline="-25000" lang="en"/>
              <a:t>J</a:t>
            </a:r>
            <a:r>
              <a:rPr lang="en"/>
              <a:t> that minimize the RSS, given by</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Where yˆ</a:t>
            </a:r>
            <a:r>
              <a:rPr baseline="-25000" lang="en"/>
              <a:t>Rj  </a:t>
            </a:r>
            <a:r>
              <a:rPr lang="en"/>
              <a:t>where is the mean for the training observations in the j</a:t>
            </a:r>
            <a:r>
              <a:rPr baseline="30000" lang="en"/>
              <a:t>th</a:t>
            </a:r>
            <a:r>
              <a:rPr lang="en"/>
              <a:t> box. </a:t>
            </a:r>
            <a:endParaRPr/>
          </a:p>
          <a:p>
            <a:pPr indent="-342900" lvl="0" marL="457200">
              <a:spcBef>
                <a:spcPts val="0"/>
              </a:spcBef>
              <a:spcAft>
                <a:spcPts val="0"/>
              </a:spcAft>
              <a:buSzPts val="1800"/>
              <a:buChar char="-"/>
            </a:pPr>
            <a:r>
              <a:rPr lang="en"/>
              <a:t>But on what basis do we partition our feature space into boxes? Where do we draw the boundries?</a:t>
            </a:r>
            <a:endParaRPr/>
          </a:p>
        </p:txBody>
      </p:sp>
      <p:pic>
        <p:nvPicPr>
          <p:cNvPr id="91" name="Shape 91"/>
          <p:cNvPicPr preferRelativeResize="0"/>
          <p:nvPr/>
        </p:nvPicPr>
        <p:blipFill>
          <a:blip r:embed="rId3">
            <a:alphaModFix/>
          </a:blip>
          <a:stretch>
            <a:fillRect/>
          </a:stretch>
        </p:blipFill>
        <p:spPr>
          <a:xfrm>
            <a:off x="3361850" y="2186525"/>
            <a:ext cx="2577700" cy="127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 A greedy algorithm</a:t>
            </a:r>
            <a:endParaRPr/>
          </a:p>
        </p:txBody>
      </p:sp>
      <p:sp>
        <p:nvSpPr>
          <p:cNvPr id="97" name="Shape 97"/>
          <p:cNvSpPr txBox="1"/>
          <p:nvPr>
            <p:ph idx="1" type="body"/>
          </p:nvPr>
        </p:nvSpPr>
        <p:spPr>
          <a:xfrm>
            <a:off x="311700" y="1152475"/>
            <a:ext cx="8520600" cy="356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make </a:t>
            </a:r>
            <a:r>
              <a:rPr lang="en"/>
              <a:t>partitions</a:t>
            </a:r>
            <a:r>
              <a:rPr lang="en"/>
              <a:t>, Decision Trees engage in a process of </a:t>
            </a:r>
            <a:r>
              <a:rPr b="1" i="1" lang="en"/>
              <a:t>recursive binary splitting</a:t>
            </a:r>
            <a:r>
              <a:rPr b="1" baseline="30000" lang="en"/>
              <a:t> </a:t>
            </a:r>
            <a:r>
              <a:rPr b="1" lang="en"/>
              <a:t>. </a:t>
            </a:r>
            <a:endParaRPr/>
          </a:p>
          <a:p>
            <a:pPr indent="-342900" lvl="0" marL="457200" rtl="0">
              <a:spcBef>
                <a:spcPts val="0"/>
              </a:spcBef>
              <a:spcAft>
                <a:spcPts val="0"/>
              </a:spcAft>
              <a:buSzPts val="1800"/>
              <a:buChar char="-"/>
            </a:pPr>
            <a:r>
              <a:rPr lang="en"/>
              <a:t>At first, we consider the feature space as a whole and then successively split the predictor space; each split is indicated via two new branches further down on the tree.</a:t>
            </a:r>
            <a:endParaRPr/>
          </a:p>
          <a:p>
            <a:pPr indent="-342900" lvl="0" marL="457200" rtl="0">
              <a:spcBef>
                <a:spcPts val="0"/>
              </a:spcBef>
              <a:spcAft>
                <a:spcPts val="0"/>
              </a:spcAft>
              <a:buSzPts val="1800"/>
              <a:buChar char="-"/>
            </a:pPr>
            <a:r>
              <a:rPr lang="en"/>
              <a:t>This approach is called greedy because the</a:t>
            </a:r>
            <a:r>
              <a:rPr i="1" lang="en"/>
              <a:t> best</a:t>
            </a:r>
            <a:r>
              <a:rPr lang="en"/>
              <a:t> split is made at that particular step, rather than looking ahead and picking a split that will lead to a better tree in some future step.</a:t>
            </a:r>
            <a:endParaRPr/>
          </a:p>
          <a:p>
            <a:pPr indent="-342900" lvl="0" marL="457200">
              <a:spcBef>
                <a:spcPts val="0"/>
              </a:spcBef>
              <a:spcAft>
                <a:spcPts val="0"/>
              </a:spcAft>
              <a:buSzPts val="1800"/>
              <a:buChar char="-"/>
            </a:pPr>
            <a:r>
              <a:rPr lang="en"/>
              <a:t>So, we first select the predictor X</a:t>
            </a:r>
            <a:r>
              <a:rPr baseline="-25000" lang="en"/>
              <a:t>j</a:t>
            </a:r>
            <a:r>
              <a:rPr lang="en"/>
              <a:t> and the cutpoint </a:t>
            </a:r>
            <a:r>
              <a:rPr i="1" lang="en"/>
              <a:t>s</a:t>
            </a:r>
            <a:r>
              <a:rPr lang="en"/>
              <a:t> such that splitting the predictor space into the regions {X|X</a:t>
            </a:r>
            <a:r>
              <a:rPr baseline="-25000" lang="en"/>
              <a:t>j</a:t>
            </a:r>
            <a:r>
              <a:rPr lang="en"/>
              <a:t> &lt; s} and {X|X</a:t>
            </a:r>
            <a:r>
              <a:rPr baseline="-25000" lang="en"/>
              <a:t>j</a:t>
            </a:r>
            <a:r>
              <a:rPr lang="en"/>
              <a:t> ≥ s} leads to the greatest reduction in RSS.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a:t>
            </a:r>
            <a:endParaRPr/>
          </a:p>
        </p:txBody>
      </p:sp>
      <p:sp>
        <p:nvSpPr>
          <p:cNvPr id="103" name="Shape 103"/>
          <p:cNvSpPr txBox="1"/>
          <p:nvPr>
            <p:ph idx="1" type="body"/>
          </p:nvPr>
        </p:nvSpPr>
        <p:spPr>
          <a:xfrm>
            <a:off x="311700" y="1000075"/>
            <a:ext cx="8520600" cy="38355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So, we seek values for </a:t>
            </a:r>
            <a:r>
              <a:rPr i="1" lang="en"/>
              <a:t>j </a:t>
            </a:r>
            <a:r>
              <a:rPr lang="en"/>
              <a:t>and </a:t>
            </a:r>
            <a:r>
              <a:rPr i="1" lang="en"/>
              <a:t>s</a:t>
            </a:r>
            <a:r>
              <a:rPr lang="en"/>
              <a:t> that minimize the objective function of: </a:t>
            </a:r>
            <a:endParaRPr/>
          </a:p>
          <a:p>
            <a:pPr indent="0" lvl="0" marL="0">
              <a:spcBef>
                <a:spcPts val="1600"/>
              </a:spcBef>
              <a:spcAft>
                <a:spcPts val="0"/>
              </a:spcAft>
              <a:buNone/>
            </a:pPr>
            <a:r>
              <a:t/>
            </a:r>
            <a:endParaRPr/>
          </a:p>
          <a:p>
            <a:pPr indent="-342900" lvl="0" marL="457200" rtl="0">
              <a:spcBef>
                <a:spcPts val="1600"/>
              </a:spcBef>
              <a:spcAft>
                <a:spcPts val="0"/>
              </a:spcAft>
              <a:buSzPts val="1800"/>
              <a:buChar char="-"/>
            </a:pPr>
            <a:r>
              <a:rPr lang="en"/>
              <a:t>Next, we repeat the process, looking for the best predictor and best cut point in order to split the data further so as to minimize the RSS within each of the resulting regions. However, this time, instead of splitting the entire predictor space, we split one of the two previously identified regions.</a:t>
            </a:r>
            <a:endParaRPr/>
          </a:p>
          <a:p>
            <a:pPr indent="-342900" lvl="0" marL="457200">
              <a:spcBef>
                <a:spcPts val="0"/>
              </a:spcBef>
              <a:spcAft>
                <a:spcPts val="0"/>
              </a:spcAft>
              <a:buSzPts val="1800"/>
              <a:buChar char="-"/>
            </a:pPr>
            <a:r>
              <a:rPr lang="en"/>
              <a:t>Again, we look to split one of these three regions further, so as to minimize the RSS. The process continues until a stopping criterion is reached; for instance, we may continue until no region contains more than five observations.</a:t>
            </a:r>
            <a:endParaRPr/>
          </a:p>
        </p:txBody>
      </p:sp>
      <p:pic>
        <p:nvPicPr>
          <p:cNvPr id="104" name="Shape 104"/>
          <p:cNvPicPr preferRelativeResize="0"/>
          <p:nvPr/>
        </p:nvPicPr>
        <p:blipFill>
          <a:blip r:embed="rId3">
            <a:alphaModFix/>
          </a:blip>
          <a:stretch>
            <a:fillRect/>
          </a:stretch>
        </p:blipFill>
        <p:spPr>
          <a:xfrm>
            <a:off x="2202500" y="1323825"/>
            <a:ext cx="4760475" cy="76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1067100" y="0"/>
            <a:ext cx="688080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