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1" name="Shape 151"/>
          <p:cNvSpPr txBox="1"/>
          <p:nvPr/>
        </p:nvSpPr>
        <p:spPr>
          <a:xfrm>
            <a:off x="2177141" y="160814"/>
            <a:ext cx="89988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52" name="Shape 152"/>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53" name="Shape 153"/>
          <p:cNvPicPr preferRelativeResize="0"/>
          <p:nvPr/>
        </p:nvPicPr>
        <p:blipFill>
          <a:blip r:embed="rId4">
            <a:alphaModFix/>
          </a:blip>
          <a:stretch>
            <a:fillRect/>
          </a:stretch>
        </p:blipFill>
        <p:spPr>
          <a:xfrm>
            <a:off x="2577475" y="1052825"/>
            <a:ext cx="8998800" cy="545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9" name="Shape 159"/>
          <p:cNvSpPr txBox="1"/>
          <p:nvPr/>
        </p:nvSpPr>
        <p:spPr>
          <a:xfrm>
            <a:off x="1378851" y="160825"/>
            <a:ext cx="97971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Desired Inheritance Structure</a:t>
            </a:r>
            <a:endParaRPr sz="1800">
              <a:solidFill>
                <a:schemeClr val="dk1"/>
              </a:solidFill>
              <a:latin typeface="Calibri"/>
              <a:ea typeface="Calibri"/>
              <a:cs typeface="Calibri"/>
              <a:sym typeface="Calibri"/>
            </a:endParaRPr>
          </a:p>
        </p:txBody>
      </p:sp>
      <p:sp>
        <p:nvSpPr>
          <p:cNvPr id="160" name="Shape 16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1" name="Shape 161"/>
          <p:cNvPicPr preferRelativeResize="0"/>
          <p:nvPr/>
        </p:nvPicPr>
        <p:blipFill>
          <a:blip r:embed="rId4">
            <a:alphaModFix/>
          </a:blip>
          <a:stretch>
            <a:fillRect/>
          </a:stretch>
        </p:blipFill>
        <p:spPr>
          <a:xfrm>
            <a:off x="2692950" y="1092950"/>
            <a:ext cx="8625100" cy="531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Programmer Defined Types</a:t>
            </a:r>
            <a:endParaRPr sz="1800">
              <a:solidFill>
                <a:schemeClr val="dk1"/>
              </a:solidFill>
              <a:latin typeface="Calibri"/>
              <a:ea typeface="Calibri"/>
              <a:cs typeface="Calibri"/>
              <a:sym typeface="Calibri"/>
            </a:endParaRPr>
          </a:p>
        </p:txBody>
      </p:sp>
      <p:sp>
        <p:nvSpPr>
          <p:cNvPr id="100" name="Shape 10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far we have become familiar with Python built-in types - integers, floating points, lists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if we want to create our own type, whether it be a collection type or number representation, to organize our code and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order to do this we need to engage in the Object Oriented paradigm of programming.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OOPs, programs manipulate collections of objects. Objects have internal state and support methods that query or modify this internal state in some way. </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Concrete Example</a:t>
            </a:r>
            <a:endParaRPr sz="1800">
              <a:solidFill>
                <a:schemeClr val="dk1"/>
              </a:solidFill>
              <a:latin typeface="Calibri"/>
              <a:ea typeface="Calibri"/>
              <a:cs typeface="Calibri"/>
              <a:sym typeface="Calibri"/>
            </a:endParaRPr>
          </a:p>
        </p:txBody>
      </p:sp>
      <p:sp>
        <p:nvSpPr>
          <p:cNvPr id="107" name="Shape 10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Say we want to create a new object or </a:t>
            </a:r>
            <a:r>
              <a:rPr b="1" lang="en-US" sz="2800">
                <a:solidFill>
                  <a:srgbClr val="FEE599"/>
                </a:solidFill>
                <a:latin typeface="Calibri"/>
                <a:ea typeface="Calibri"/>
                <a:cs typeface="Calibri"/>
                <a:sym typeface="Calibri"/>
              </a:rPr>
              <a:t>class</a:t>
            </a:r>
            <a:r>
              <a:rPr lang="en-US" sz="2800">
                <a:solidFill>
                  <a:srgbClr val="FEE599"/>
                </a:solidFill>
                <a:latin typeface="Calibri"/>
                <a:ea typeface="Calibri"/>
                <a:cs typeface="Calibri"/>
                <a:sym typeface="Calibri"/>
              </a:rPr>
              <a:t>,  a user database that manages a system requiring user to log in.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Here the database is the object. When the database is empty, that state of the object is empty. What do we need to do in order to change the state?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need to have methods (functions and operations) that can modify the state. Eg. update, delete.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As programmers, we have to specify how this updation and deletion will take place.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OOP’s in Python</a:t>
            </a:r>
            <a:endParaRPr sz="1800">
              <a:solidFill>
                <a:schemeClr val="dk1"/>
              </a:solidFill>
              <a:latin typeface="Calibri"/>
              <a:ea typeface="Calibri"/>
              <a:cs typeface="Calibri"/>
              <a:sym typeface="Calibri"/>
            </a:endParaRPr>
          </a:p>
        </p:txBody>
      </p:sp>
      <p:sp>
        <p:nvSpPr>
          <p:cNvPr id="114" name="Shape 11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we implement new programmer defined types with classes.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class has methods which define what an object can or cannot do.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learn how to build a new class by implementing a new data type: Fractions. </a:t>
            </a: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1" name="Shape 12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22" name="Shape 122"/>
          <p:cNvPicPr preferRelativeResize="0"/>
          <p:nvPr/>
        </p:nvPicPr>
        <p:blipFill>
          <a:blip r:embed="rId4">
            <a:alphaModFix/>
          </a:blip>
          <a:stretch>
            <a:fillRect/>
          </a:stretch>
        </p:blipFill>
        <p:spPr>
          <a:xfrm>
            <a:off x="3394325" y="1433450"/>
            <a:ext cx="7442250" cy="500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Shape 12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9" name="Shape 129"/>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Shape 130"/>
          <p:cNvPicPr preferRelativeResize="0"/>
          <p:nvPr/>
        </p:nvPicPr>
        <p:blipFill>
          <a:blip r:embed="rId4">
            <a:alphaModFix/>
          </a:blip>
          <a:stretch>
            <a:fillRect/>
          </a:stretch>
        </p:blipFill>
        <p:spPr>
          <a:xfrm>
            <a:off x="2921375" y="1419550"/>
            <a:ext cx="7784825" cy="499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Shape 13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Inheritance</a:t>
            </a:r>
            <a:endParaRPr sz="1800">
              <a:solidFill>
                <a:schemeClr val="dk1"/>
              </a:solidFill>
              <a:latin typeface="Calibri"/>
              <a:ea typeface="Calibri"/>
              <a:cs typeface="Calibri"/>
              <a:sym typeface="Calibri"/>
            </a:endParaRPr>
          </a:p>
        </p:txBody>
      </p:sp>
      <p:sp>
        <p:nvSpPr>
          <p:cNvPr id="137" name="Shape 13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Char char="-"/>
            </a:pPr>
            <a:r>
              <a:rPr lang="en-US" sz="2800">
                <a:solidFill>
                  <a:srgbClr val="FEE599"/>
                </a:solidFill>
              </a:rPr>
              <a:t>Inheritance is the ability for one class to be related to another class in much the same way that people can be related to one another. Children inherit characteristics from their parents. Similarly, Python child classes can inherit characteristic data and behavior from a parent class. These classes are often referred to as subclasses and superclasses.</a:t>
            </a:r>
            <a:endParaRPr sz="2800">
              <a:solidFill>
                <a:srgbClr val="FEE599"/>
              </a:solidFill>
            </a:endParaRPr>
          </a:p>
          <a:p>
            <a:pPr indent="-406400" lvl="0" marL="457200" rtl="0">
              <a:lnSpc>
                <a:spcPct val="115000"/>
              </a:lnSpc>
              <a:spcBef>
                <a:spcPts val="0"/>
              </a:spcBef>
              <a:spcAft>
                <a:spcPts val="0"/>
              </a:spcAft>
              <a:buClr>
                <a:srgbClr val="FEE599"/>
              </a:buClr>
              <a:buSzPts val="2800"/>
              <a:buChar char="-"/>
            </a:pPr>
            <a:r>
              <a:rPr lang="en-US" sz="2800">
                <a:solidFill>
                  <a:srgbClr val="FEE599"/>
                </a:solidFill>
              </a:rPr>
              <a:t>By organizing classes in this hierarchical fashion, object-oriented programming languages allow previously written code to be extended to meet the needs of new situations.</a:t>
            </a:r>
            <a:endParaRPr sz="2800">
              <a:solidFill>
                <a:srgbClr val="FEE599"/>
              </a:solidFill>
            </a:endParaRPr>
          </a:p>
          <a:p>
            <a:pPr indent="0" lvl="0" marL="0" marR="0" rtl="0" algn="l">
              <a:spcBef>
                <a:spcPts val="16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44" name="Shape 14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45" name="Shape 145"/>
          <p:cNvPicPr preferRelativeResize="0"/>
          <p:nvPr/>
        </p:nvPicPr>
        <p:blipFill>
          <a:blip r:embed="rId4">
            <a:alphaModFix/>
          </a:blip>
          <a:stretch>
            <a:fillRect/>
          </a:stretch>
        </p:blipFill>
        <p:spPr>
          <a:xfrm>
            <a:off x="2507800" y="1431500"/>
            <a:ext cx="9188925" cy="456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