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1100">
                <a:solidFill>
                  <a:schemeClr val="dk1"/>
                </a:solidFill>
                <a:highlight>
                  <a:srgbClr val="FFFFFF"/>
                </a:highlight>
                <a:latin typeface="Verdana"/>
                <a:ea typeface="Verdana"/>
                <a:cs typeface="Verdana"/>
                <a:sym typeface="Verdana"/>
              </a:rPr>
              <a:t>If repeated samples were taken and the 95% confidence interval computed for each sample, 95% of the intervals would contain the population mean. Naturally, 5% of the intervals would not contain the population mean.</a:t>
            </a:r>
            <a:endParaRPr/>
          </a:p>
        </p:txBody>
      </p:sp>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14" name="Shape 3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the standard deviation is easier to interpret than the variance as it has the same units as X and mu (for example dolllars)</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This is a normal distribution. Normal distributions are used to describe commonly occuring probability distirbutions for random variables.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14.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8" name="Shape 15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variance is the extent to which outcomes differ from the expected value.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𝞼</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E[X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 𝝁)</a:t>
            </a:r>
            <a:r>
              <a:rPr baseline="30000" lang="en-US" sz="2800">
                <a:solidFill>
                  <a:srgbClr val="FEE599"/>
                </a:solidFill>
                <a:latin typeface="Calibri"/>
                <a:ea typeface="Calibri"/>
                <a:cs typeface="Calibri"/>
                <a:sym typeface="Calibri"/>
              </a:rPr>
              <a:t>2</a:t>
            </a:r>
            <a:r>
              <a:rPr lang="en-US" sz="2800">
                <a:solidFill>
                  <a:srgbClr val="FEE599"/>
                </a:solidFill>
                <a:latin typeface="Calibri"/>
                <a:ea typeface="Calibri"/>
                <a:cs typeface="Calibri"/>
                <a:sym typeface="Calibri"/>
              </a:rPr>
              <a:t> *P[X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Variance, then, can be interpreted as the expected value of:    [X - 𝝁]</a:t>
            </a:r>
            <a:r>
              <a:rPr baseline="30000" lang="en-US" sz="2800">
                <a:solidFill>
                  <a:srgbClr val="FEE599"/>
                </a:solidFill>
                <a:latin typeface="Calibri"/>
                <a:ea typeface="Calibri"/>
                <a:cs typeface="Calibri"/>
                <a:sym typeface="Calibri"/>
              </a:rPr>
              <a:t>2</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What is the square all about? Well, the variance is actually the square of another prob. dist. descriptor called the</a:t>
            </a:r>
            <a:r>
              <a:rPr b="1" lang="en-US" sz="2800">
                <a:solidFill>
                  <a:srgbClr val="FEE599"/>
                </a:solidFill>
                <a:latin typeface="Calibri"/>
                <a:ea typeface="Calibri"/>
                <a:cs typeface="Calibri"/>
                <a:sym typeface="Calibri"/>
              </a:rPr>
              <a:t> standard deviation</a:t>
            </a:r>
            <a:r>
              <a:rPr lang="en-US" sz="2800">
                <a:solidFill>
                  <a:srgbClr val="FEE599"/>
                </a:solidFill>
                <a:latin typeface="Calibri"/>
                <a:ea typeface="Calibri"/>
                <a:cs typeface="Calibri"/>
                <a:sym typeface="Calibri"/>
              </a:rPr>
              <a:t>. The standard deviation is:    </a:t>
            </a:r>
            <a:r>
              <a:rPr b="1"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9" name="Shape 159"/>
          <p:cNvSpPr txBox="1"/>
          <p:nvPr/>
        </p:nvSpPr>
        <p:spPr>
          <a:xfrm>
            <a:off x="4306725" y="2471225"/>
            <a:ext cx="5131500" cy="7533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8140975" y="5618675"/>
            <a:ext cx="1401900" cy="562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US" sz="2800">
                <a:solidFill>
                  <a:srgbClr val="FEE599"/>
                </a:solidFill>
                <a:latin typeface="Calibri"/>
                <a:ea typeface="Calibri"/>
                <a:cs typeface="Calibri"/>
                <a:sym typeface="Calibri"/>
              </a:rPr>
              <a:t>𝜎</a:t>
            </a:r>
            <a:r>
              <a:rPr b="1" baseline="30000" lang="en-US" sz="2800">
                <a:solidFill>
                  <a:srgbClr val="FEE599"/>
                </a:solidFill>
                <a:latin typeface="Calibri"/>
                <a:ea typeface="Calibri"/>
                <a:cs typeface="Calibri"/>
                <a:sym typeface="Calibri"/>
              </a:rPr>
              <a:t>2</a:t>
            </a:r>
            <a:r>
              <a:rPr baseline="30000" lang="en-US" sz="2800">
                <a:solidFill>
                  <a:srgbClr val="FEE599"/>
                </a:solidFill>
                <a:latin typeface="Calibri"/>
                <a:ea typeface="Calibri"/>
                <a:cs typeface="Calibri"/>
                <a:sym typeface="Calibri"/>
              </a:rPr>
              <a:t> </a:t>
            </a:r>
            <a:r>
              <a:rPr lang="en-US" sz="2800">
                <a:solidFill>
                  <a:srgbClr val="FEE599"/>
                </a:solidFill>
                <a:latin typeface="Calibri"/>
                <a:ea typeface="Calibri"/>
                <a:cs typeface="Calibri"/>
                <a:sym typeface="Calibri"/>
              </a:rPr>
              <a:t> =  √𝜎</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6" name="Shape 166"/>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a:t>
            </a:r>
            <a:r>
              <a:rPr lang="en-US" sz="4400">
                <a:solidFill>
                  <a:srgbClr val="FEE599"/>
                </a:solidFill>
                <a:latin typeface="Calibri"/>
                <a:ea typeface="Calibri"/>
                <a:cs typeface="Calibri"/>
                <a:sym typeface="Calibri"/>
              </a:rPr>
              <a:t>Continuous</a:t>
            </a:r>
            <a:r>
              <a:rPr lang="en-US" sz="4400">
                <a:solidFill>
                  <a:srgbClr val="FEE599"/>
                </a:solidFill>
                <a:latin typeface="Calibri"/>
                <a:ea typeface="Calibri"/>
                <a:cs typeface="Calibri"/>
                <a:sym typeface="Calibri"/>
              </a:rPr>
              <a:t>  Variables</a:t>
            </a:r>
            <a:endParaRPr sz="1800">
              <a:solidFill>
                <a:schemeClr val="dk1"/>
              </a:solidFill>
              <a:latin typeface="Calibri"/>
              <a:ea typeface="Calibri"/>
              <a:cs typeface="Calibri"/>
              <a:sym typeface="Calibri"/>
            </a:endParaRPr>
          </a:p>
        </p:txBody>
      </p:sp>
      <p:sp>
        <p:nvSpPr>
          <p:cNvPr id="167" name="Shape 16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and variance of continuous variables are trickier. Instead of calculating the sum, we would calculate the integral of</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Similarly, the variance is: </a:t>
            </a:r>
            <a:endParaRPr sz="2800">
              <a:solidFill>
                <a:srgbClr val="FEE599"/>
              </a:solidFill>
              <a:latin typeface="Calibri"/>
              <a:ea typeface="Calibri"/>
              <a:cs typeface="Calibri"/>
              <a:sym typeface="Calibri"/>
            </a:endParaRPr>
          </a:p>
        </p:txBody>
      </p:sp>
      <p:sp>
        <p:nvSpPr>
          <p:cNvPr id="168" name="Shape 168"/>
          <p:cNvSpPr txBox="1"/>
          <p:nvPr/>
        </p:nvSpPr>
        <p:spPr>
          <a:xfrm>
            <a:off x="4509950" y="2476650"/>
            <a:ext cx="5131500" cy="12282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pic>
        <p:nvPicPr>
          <p:cNvPr id="169" name="Shape 169"/>
          <p:cNvPicPr preferRelativeResize="0"/>
          <p:nvPr/>
        </p:nvPicPr>
        <p:blipFill>
          <a:blip r:embed="rId4">
            <a:alphaModFix/>
          </a:blip>
          <a:stretch>
            <a:fillRect/>
          </a:stretch>
        </p:blipFill>
        <p:spPr>
          <a:xfrm>
            <a:off x="5356288" y="2647125"/>
            <a:ext cx="3438825" cy="873750"/>
          </a:xfrm>
          <a:prstGeom prst="rect">
            <a:avLst/>
          </a:prstGeom>
          <a:noFill/>
          <a:ln>
            <a:noFill/>
          </a:ln>
        </p:spPr>
      </p:pic>
      <p:pic>
        <p:nvPicPr>
          <p:cNvPr id="170" name="Shape 170"/>
          <p:cNvPicPr preferRelativeResize="0"/>
          <p:nvPr/>
        </p:nvPicPr>
        <p:blipFill>
          <a:blip r:embed="rId5">
            <a:alphaModFix/>
          </a:blip>
          <a:stretch>
            <a:fillRect/>
          </a:stretch>
        </p:blipFill>
        <p:spPr>
          <a:xfrm>
            <a:off x="5045400" y="5041725"/>
            <a:ext cx="4745575" cy="873750"/>
          </a:xfrm>
          <a:prstGeom prst="rect">
            <a:avLst/>
          </a:prstGeom>
          <a:noFill/>
          <a:ln>
            <a:noFill/>
          </a:ln>
        </p:spPr>
      </p:pic>
      <p:sp>
        <p:nvSpPr>
          <p:cNvPr id="171" name="Shape 171"/>
          <p:cNvSpPr txBox="1"/>
          <p:nvPr/>
        </p:nvSpPr>
        <p:spPr>
          <a:xfrm>
            <a:off x="4509950" y="4874000"/>
            <a:ext cx="5949000" cy="12675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US" sz="1250">
                <a:solidFill>
                  <a:schemeClr val="dk1"/>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7" name="Shape 17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78" name="Shape 178"/>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Due to the problem of uncountability, how can we assign positive possibilities where the sum will  be 1?</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we can assign probabilities to intervals of outcomes instead of individual outcomes. </a:t>
            </a:r>
            <a:endParaRPr sz="2800">
              <a:solidFill>
                <a:srgbClr val="FEE599"/>
              </a:solidFill>
              <a:latin typeface="Calibri"/>
              <a:ea typeface="Calibri"/>
              <a:cs typeface="Calibri"/>
              <a:sym typeface="Calibri"/>
            </a:endParaRPr>
          </a:p>
        </p:txBody>
      </p:sp>
      <p:pic>
        <p:nvPicPr>
          <p:cNvPr id="179" name="Shape 179"/>
          <p:cNvPicPr preferRelativeResize="0"/>
          <p:nvPr/>
        </p:nvPicPr>
        <p:blipFill>
          <a:blip r:embed="rId4">
            <a:alphaModFix/>
          </a:blip>
          <a:stretch>
            <a:fillRect/>
          </a:stretch>
        </p:blipFill>
        <p:spPr>
          <a:xfrm>
            <a:off x="4303150" y="3172275"/>
            <a:ext cx="5314950" cy="344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5" name="Shape 18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Continuous  Variables</a:t>
            </a:r>
            <a:endParaRPr sz="1800">
              <a:solidFill>
                <a:schemeClr val="dk1"/>
              </a:solidFill>
              <a:latin typeface="Calibri"/>
              <a:ea typeface="Calibri"/>
              <a:cs typeface="Calibri"/>
              <a:sym typeface="Calibri"/>
            </a:endParaRPr>
          </a:p>
        </p:txBody>
      </p:sp>
      <p:sp>
        <p:nvSpPr>
          <p:cNvPr id="186" name="Shape 186"/>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This is called a probability density function.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density curve for a continuous random variable is analogous to the probability distribution for a discrete random variable, and the population mean and the standard deviation have the same interpretation.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t/>
            </a:r>
            <a:endParaRPr sz="2800">
              <a:solidFill>
                <a:srgbClr val="FEE599"/>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Shape 19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2" name="Shape 192"/>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193" name="Shape 193"/>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Different random variables are measure differently (stock prices, height etc.)</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describe a rarely occurring random variables, we may say “Someone who is 1 foot taller than the average indian male only has a 0.007 chance of existing”</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However, it is difficult to compare measurements across random variables.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n the eighteenth and nineteenth centuries, researchers dis- covered that when variables are standardizedt heir probability distributions are often virtually identical!</a:t>
            </a:r>
            <a:endParaRPr sz="2800">
              <a:solidFill>
                <a:srgbClr val="FEE599"/>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Shape 1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9" name="Shape 19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Standard Variables: A common descriptor</a:t>
            </a:r>
            <a:endParaRPr sz="1800">
              <a:solidFill>
                <a:schemeClr val="dk1"/>
              </a:solidFill>
              <a:latin typeface="Calibri"/>
              <a:ea typeface="Calibri"/>
              <a:cs typeface="Calibri"/>
              <a:sym typeface="Calibri"/>
            </a:endParaRPr>
          </a:p>
        </p:txBody>
      </p:sp>
      <p:sp>
        <p:nvSpPr>
          <p:cNvPr id="200" name="Shape 20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One way to standardize variables is to transform their mean and variance so that different variables have the same mean and the same standard deviation.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standardize a random variable X, we subtract X</a:t>
            </a:r>
            <a:r>
              <a:rPr baseline="-25000" i="1"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from  its mean  and then divide by its standard deviation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Z measures how many standard deviations X is above or below its mean. If X is equal to its mean, Z is equal to 0. If X is one standard deviation above its mean, Z is equal to 1.</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201" name="Shape 201"/>
          <p:cNvPicPr preferRelativeResize="0"/>
          <p:nvPr/>
        </p:nvPicPr>
        <p:blipFill>
          <a:blip r:embed="rId4">
            <a:alphaModFix/>
          </a:blip>
          <a:stretch>
            <a:fillRect/>
          </a:stretch>
        </p:blipFill>
        <p:spPr>
          <a:xfrm>
            <a:off x="5320500" y="3704800"/>
            <a:ext cx="2721575" cy="125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7" name="Shape 207"/>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08" name="Shape 208"/>
          <p:cNvSpPr txBox="1"/>
          <p:nvPr/>
        </p:nvSpPr>
        <p:spPr>
          <a:xfrm>
            <a:off x="2177150" y="148657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theorem states that if Z is a standardized sum of N independent, identically distributed (discrete or continuous) random variables with a finite, non-zero standard deviation, then the probability distribution of Z approaches the normal distribution as N increases.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normal distribution is just a bell shaped curve</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pic>
        <p:nvPicPr>
          <p:cNvPr id="209" name="Shape 209"/>
          <p:cNvPicPr preferRelativeResize="0"/>
          <p:nvPr/>
        </p:nvPicPr>
        <p:blipFill>
          <a:blip r:embed="rId4">
            <a:alphaModFix/>
          </a:blip>
          <a:stretch>
            <a:fillRect/>
          </a:stretch>
        </p:blipFill>
        <p:spPr>
          <a:xfrm>
            <a:off x="4377075" y="4274650"/>
            <a:ext cx="4140275" cy="239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5" name="Shape 215"/>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Normal distribution and the Central Limit Theorem</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16" name="Shape 216"/>
          <p:cNvSpPr txBox="1"/>
          <p:nvPr/>
        </p:nvSpPr>
        <p:spPr>
          <a:xfrm>
            <a:off x="2177150" y="1594652"/>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normal distribution is important because it so often appears even when N is quite small. An N above 30 is usually sufficient to achieve a normal distribution.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The 68,95,99 rule:</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P[-1 &lt; Z &lt;1]= 0.68</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P[-2 &lt; Z &lt; 2]= 0.95</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P[-3 &lt; Z &lt; 3] = 0.99 </a:t>
            </a:r>
            <a:br>
              <a:rPr lang="en-US" sz="2800">
                <a:solidFill>
                  <a:srgbClr val="FEE599"/>
                </a:solidFill>
                <a:latin typeface="Calibri"/>
                <a:ea typeface="Calibri"/>
                <a:cs typeface="Calibri"/>
                <a:sym typeface="Calibri"/>
              </a:rPr>
            </a:br>
            <a:endParaRPr sz="2800">
              <a:solidFill>
                <a:srgbClr val="FEE59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2" name="Shape 222"/>
          <p:cNvSpPr txBox="1"/>
          <p:nvPr/>
        </p:nvSpPr>
        <p:spPr>
          <a:xfrm>
            <a:off x="2177150" y="103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Sampling</a:t>
            </a:r>
            <a:endParaRPr sz="1800">
              <a:solidFill>
                <a:schemeClr val="dk1"/>
              </a:solidFill>
              <a:latin typeface="Calibri"/>
              <a:ea typeface="Calibri"/>
              <a:cs typeface="Calibri"/>
              <a:sym typeface="Calibri"/>
            </a:endParaRPr>
          </a:p>
        </p:txBody>
      </p:sp>
      <p:sp>
        <p:nvSpPr>
          <p:cNvPr id="223" name="Shape 223"/>
          <p:cNvSpPr txBox="1"/>
          <p:nvPr/>
        </p:nvSpPr>
        <p:spPr>
          <a:xfrm>
            <a:off x="2224850" y="937727"/>
            <a:ext cx="9797100" cy="5310600"/>
          </a:xfrm>
          <a:prstGeom prst="rect">
            <a:avLst/>
          </a:prstGeom>
          <a:noFill/>
          <a:ln>
            <a:noFill/>
          </a:ln>
        </p:spPr>
        <p:txBody>
          <a:bodyPr anchorCtr="0" anchor="t" bIns="45700" lIns="91425" spcFirstLastPara="1" rIns="91425" wrap="square" tIns="45700">
            <a:noAutofit/>
          </a:bodyPr>
          <a:lstStyle/>
          <a:p>
            <a:pPr indent="-400050" lvl="0" marL="457200" rtl="0">
              <a:lnSpc>
                <a:spcPct val="115000"/>
              </a:lnSpc>
              <a:spcBef>
                <a:spcPts val="0"/>
              </a:spcBef>
              <a:spcAft>
                <a:spcPts val="0"/>
              </a:spcAft>
              <a:buClr>
                <a:srgbClr val="FEE599"/>
              </a:buClr>
              <a:buSzPts val="2700"/>
              <a:buChar char="-"/>
            </a:pPr>
            <a:r>
              <a:rPr lang="en-US" sz="2700">
                <a:solidFill>
                  <a:srgbClr val="FEE599"/>
                </a:solidFill>
                <a:latin typeface="Calibri"/>
                <a:ea typeface="Calibri"/>
                <a:cs typeface="Calibri"/>
                <a:sym typeface="Calibri"/>
              </a:rPr>
              <a:t>Until now, our discussions of probability distributions, means and standard deviations have been actually about the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The population is the entire group of items that interests us. </a:t>
            </a:r>
            <a:endParaRPr sz="2700">
              <a:solidFill>
                <a:srgbClr val="FEE599"/>
              </a:solidFill>
              <a:latin typeface="Calibri"/>
              <a:ea typeface="Calibri"/>
              <a:cs typeface="Calibri"/>
              <a:sym typeface="Calibri"/>
            </a:endParaRPr>
          </a:p>
          <a:p>
            <a:pPr indent="-400050" lvl="0" marL="457200" rtl="0">
              <a:lnSpc>
                <a:spcPct val="115000"/>
              </a:lnSpc>
              <a:spcBef>
                <a:spcPts val="0"/>
              </a:spcBef>
              <a:spcAft>
                <a:spcPts val="0"/>
              </a:spcAft>
              <a:buClr>
                <a:srgbClr val="FEE599"/>
              </a:buClr>
              <a:buSzPts val="2700"/>
              <a:buFont typeface="Calibri"/>
              <a:buChar char="-"/>
            </a:pPr>
            <a:r>
              <a:rPr lang="en-US" sz="2700">
                <a:solidFill>
                  <a:srgbClr val="FEE599"/>
                </a:solidFill>
                <a:latin typeface="Calibri"/>
                <a:ea typeface="Calibri"/>
                <a:cs typeface="Calibri"/>
                <a:sym typeface="Calibri"/>
              </a:rPr>
              <a:t>To say the “mean height of indian men” can either imply:</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The entire </a:t>
            </a:r>
            <a:r>
              <a:rPr b="1" lang="en-US" sz="2700">
                <a:solidFill>
                  <a:srgbClr val="FEE599"/>
                </a:solidFill>
                <a:latin typeface="Calibri"/>
                <a:ea typeface="Calibri"/>
                <a:cs typeface="Calibri"/>
                <a:sym typeface="Calibri"/>
              </a:rPr>
              <a:t>population </a:t>
            </a:r>
            <a:r>
              <a:rPr lang="en-US" sz="2700">
                <a:solidFill>
                  <a:srgbClr val="FEE599"/>
                </a:solidFill>
                <a:latin typeface="Calibri"/>
                <a:ea typeface="Calibri"/>
                <a:cs typeface="Calibri"/>
                <a:sym typeface="Calibri"/>
              </a:rPr>
              <a:t>of indian was used to determine the mean</a:t>
            </a:r>
            <a:endParaRPr sz="2700">
              <a:solidFill>
                <a:srgbClr val="FEE599"/>
              </a:solidFill>
              <a:latin typeface="Calibri"/>
              <a:ea typeface="Calibri"/>
              <a:cs typeface="Calibri"/>
              <a:sym typeface="Calibri"/>
            </a:endParaRPr>
          </a:p>
          <a:p>
            <a:pPr indent="-400050" lvl="0" marL="914400" rtl="0">
              <a:lnSpc>
                <a:spcPct val="115000"/>
              </a:lnSpc>
              <a:spcBef>
                <a:spcPts val="0"/>
              </a:spcBef>
              <a:spcAft>
                <a:spcPts val="0"/>
              </a:spcAft>
              <a:buClr>
                <a:srgbClr val="FEE599"/>
              </a:buClr>
              <a:buSzPts val="2700"/>
              <a:buFont typeface="Calibri"/>
              <a:buAutoNum type="arabicParenR"/>
            </a:pPr>
            <a:r>
              <a:rPr lang="en-US" sz="2700">
                <a:solidFill>
                  <a:srgbClr val="FEE599"/>
                </a:solidFill>
                <a:latin typeface="Calibri"/>
                <a:ea typeface="Calibri"/>
                <a:cs typeface="Calibri"/>
                <a:sym typeface="Calibri"/>
              </a:rPr>
              <a:t>A </a:t>
            </a:r>
            <a:r>
              <a:rPr b="1" lang="en-US" sz="2700">
                <a:solidFill>
                  <a:srgbClr val="FEE599"/>
                </a:solidFill>
                <a:latin typeface="Calibri"/>
                <a:ea typeface="Calibri"/>
                <a:cs typeface="Calibri"/>
                <a:sym typeface="Calibri"/>
              </a:rPr>
              <a:t>sample </a:t>
            </a:r>
            <a:r>
              <a:rPr lang="en-US" sz="2700">
                <a:solidFill>
                  <a:srgbClr val="FEE599"/>
                </a:solidFill>
                <a:latin typeface="Calibri"/>
                <a:ea typeface="Calibri"/>
                <a:cs typeface="Calibri"/>
                <a:sym typeface="Calibri"/>
              </a:rPr>
              <a:t>of indian men were randomly selected to be representational of the population. </a:t>
            </a:r>
            <a:endParaRPr sz="2700">
              <a:solidFill>
                <a:srgbClr val="FEE599"/>
              </a:solidFill>
              <a:latin typeface="Calibri"/>
              <a:ea typeface="Calibri"/>
              <a:cs typeface="Calibri"/>
              <a:sym typeface="Calibri"/>
            </a:endParaRPr>
          </a:p>
          <a:p>
            <a:pPr indent="0" lvl="0" marL="0" rtl="0">
              <a:lnSpc>
                <a:spcPct val="115000"/>
              </a:lnSpc>
              <a:spcBef>
                <a:spcPts val="1600"/>
              </a:spcBef>
              <a:spcAft>
                <a:spcPts val="1600"/>
              </a:spcAft>
              <a:buClr>
                <a:schemeClr val="dk1"/>
              </a:buClr>
              <a:buSzPts val="1100"/>
              <a:buFont typeface="Arial"/>
              <a:buNone/>
            </a:pPr>
            <a:r>
              <a:rPr lang="en-US" sz="2700">
                <a:solidFill>
                  <a:srgbClr val="FEE599"/>
                </a:solidFill>
                <a:latin typeface="Calibri"/>
                <a:ea typeface="Calibri"/>
                <a:cs typeface="Calibri"/>
                <a:sym typeface="Calibri"/>
              </a:rPr>
              <a:t>Often we are unable to measure the entire population and are left taking samples of the population. </a:t>
            </a:r>
            <a:r>
              <a:rPr i="1" lang="en-US" sz="2700">
                <a:solidFill>
                  <a:srgbClr val="FEE599"/>
                </a:solidFill>
                <a:latin typeface="Calibri"/>
                <a:ea typeface="Calibri"/>
                <a:cs typeface="Calibri"/>
                <a:sym typeface="Calibri"/>
              </a:rPr>
              <a:t>Care must be taken in inferring or estimating from the sample.</a:t>
            </a:r>
            <a:endParaRPr sz="2700">
              <a:solidFill>
                <a:srgbClr val="FEE599"/>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9" name="Shape 229"/>
          <p:cNvSpPr txBox="1"/>
          <p:nvPr/>
        </p:nvSpPr>
        <p:spPr>
          <a:xfrm>
            <a:off x="217715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30" name="Shape 23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Let X</a:t>
            </a:r>
            <a:r>
              <a:rPr baseline="-25000" lang="en-US" sz="2400">
                <a:solidFill>
                  <a:srgbClr val="FEE599"/>
                </a:solidFill>
              </a:rPr>
              <a:t>bytemean</a:t>
            </a:r>
            <a:r>
              <a:rPr lang="en-US" sz="2400">
                <a:solidFill>
                  <a:srgbClr val="FEE599"/>
                </a:solidFill>
              </a:rPr>
              <a:t> be the “sample average” of the 30 students in our class. 	 	 	 		</a:t>
            </a:r>
            <a:endParaRPr sz="2400">
              <a:solidFill>
                <a:srgbClr val="FEE599"/>
              </a:solidFill>
            </a:endParaRPr>
          </a:p>
          <a:p>
            <a:pPr indent="0" lvl="0" marL="0" rtl="0">
              <a:lnSpc>
                <a:spcPct val="115000"/>
              </a:lnSpc>
              <a:spcBef>
                <a:spcPts val="1600"/>
              </a:spcBef>
              <a:spcAft>
                <a:spcPts val="0"/>
              </a:spcAft>
              <a:buNone/>
            </a:pPr>
            <a:r>
              <a:rPr lang="en-US" sz="2400">
                <a:solidFill>
                  <a:srgbClr val="FEE599"/>
                </a:solidFill>
              </a:rPr>
              <a:t>It is tempting to regard a sample average as definitive. Our particular sample is just one of many samples that might have been selected; other samples would yield somewhat different sample averages.  </a:t>
            </a:r>
            <a:endParaRPr sz="2400">
              <a:solidFill>
                <a:srgbClr val="FEE599"/>
              </a:solidFill>
            </a:endParaRPr>
          </a:p>
          <a:p>
            <a:pPr indent="0" lvl="0" marL="0" rtl="0">
              <a:lnSpc>
                <a:spcPct val="115000"/>
              </a:lnSpc>
              <a:spcBef>
                <a:spcPts val="1600"/>
              </a:spcBef>
              <a:spcAft>
                <a:spcPts val="1600"/>
              </a:spcAft>
              <a:buNone/>
            </a:pPr>
            <a:r>
              <a:rPr lang="en-US" sz="2400">
                <a:solidFill>
                  <a:srgbClr val="FEE599"/>
                </a:solidFill>
              </a:rPr>
              <a:t>But we can use probabilities to deduce how likely it is that a sample will be selected whose mean is close to the population mean. </a:t>
            </a:r>
            <a:endParaRPr sz="2400">
              <a:solidFill>
                <a:srgbClr val="FEE5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Stats for DS</a:t>
            </a:r>
            <a:endParaRPr sz="4400">
              <a:solidFill>
                <a:srgbClr val="E6913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6" name="Shape 23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457200" lvl="0" marL="3200400" marR="0" rtl="0" algn="l">
              <a:spcBef>
                <a:spcPts val="0"/>
              </a:spcBef>
              <a:spcAft>
                <a:spcPts val="0"/>
              </a:spcAft>
              <a:buNone/>
            </a:pPr>
            <a:r>
              <a:rPr lang="en-US" sz="4400">
                <a:solidFill>
                  <a:srgbClr val="FEE599"/>
                </a:solidFill>
                <a:latin typeface="Calibri"/>
                <a:ea typeface="Calibri"/>
                <a:cs typeface="Calibri"/>
                <a:sym typeface="Calibri"/>
              </a:rPr>
              <a:t>Estimation</a:t>
            </a:r>
            <a:endParaRPr sz="1800">
              <a:solidFill>
                <a:schemeClr val="dk1"/>
              </a:solidFill>
              <a:latin typeface="Calibri"/>
              <a:ea typeface="Calibri"/>
              <a:cs typeface="Calibri"/>
              <a:sym typeface="Calibri"/>
            </a:endParaRPr>
          </a:p>
        </p:txBody>
      </p:sp>
      <p:sp>
        <p:nvSpPr>
          <p:cNvPr id="237" name="Shape 237"/>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The mean and standard deviation of our sample are similar to the population mean and standard deviation:</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br>
              <a:rPr lang="en-US" sz="2400">
                <a:solidFill>
                  <a:srgbClr val="FEE599"/>
                </a:solidFill>
              </a:rPr>
            </a:br>
            <a:br>
              <a:rPr lang="en-US" sz="2400">
                <a:solidFill>
                  <a:srgbClr val="FEE599"/>
                </a:solidFill>
              </a:rPr>
            </a:br>
            <a:br>
              <a:rPr lang="en-US" sz="2400">
                <a:solidFill>
                  <a:srgbClr val="FEE599"/>
                </a:solidFill>
              </a:rPr>
            </a:br>
            <a:r>
              <a:rPr lang="en-US" sz="2400">
                <a:solidFill>
                  <a:srgbClr val="FEE599"/>
                </a:solidFill>
              </a:rPr>
              <a:t>We will use these to determine the </a:t>
            </a:r>
            <a:r>
              <a:rPr b="1" lang="en-US" sz="2400">
                <a:solidFill>
                  <a:srgbClr val="FEE599"/>
                </a:solidFill>
              </a:rPr>
              <a:t>confidence interval </a:t>
            </a:r>
            <a:r>
              <a:rPr lang="en-US" sz="2400">
                <a:solidFill>
                  <a:srgbClr val="FEE599"/>
                </a:solidFill>
              </a:rPr>
              <a:t> that the sample mean is close to the population mean. </a:t>
            </a:r>
            <a:br>
              <a:rPr lang="en-US" sz="2400">
                <a:solidFill>
                  <a:srgbClr val="FEE599"/>
                </a:solidFill>
              </a:rPr>
            </a:br>
            <a:endParaRPr sz="2400">
              <a:solidFill>
                <a:srgbClr val="FEE599"/>
              </a:solidFill>
            </a:endParaRPr>
          </a:p>
        </p:txBody>
      </p:sp>
      <p:pic>
        <p:nvPicPr>
          <p:cNvPr id="238" name="Shape 238"/>
          <p:cNvPicPr preferRelativeResize="0"/>
          <p:nvPr/>
        </p:nvPicPr>
        <p:blipFill>
          <a:blip r:embed="rId4">
            <a:alphaModFix/>
          </a:blip>
          <a:stretch>
            <a:fillRect/>
          </a:stretch>
        </p:blipFill>
        <p:spPr>
          <a:xfrm>
            <a:off x="4546850" y="2526563"/>
            <a:ext cx="4294725" cy="129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4" name="Shape 244"/>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   Student’s t-distribution</a:t>
            </a:r>
            <a:endParaRPr sz="1800">
              <a:solidFill>
                <a:schemeClr val="dk1"/>
              </a:solidFill>
              <a:latin typeface="Calibri"/>
              <a:ea typeface="Calibri"/>
              <a:cs typeface="Calibri"/>
              <a:sym typeface="Calibri"/>
            </a:endParaRPr>
          </a:p>
        </p:txBody>
      </p:sp>
      <p:sp>
        <p:nvSpPr>
          <p:cNvPr id="245" name="Shape 245"/>
          <p:cNvSpPr txBox="1"/>
          <p:nvPr/>
        </p:nvSpPr>
        <p:spPr>
          <a:xfrm>
            <a:off x="2128500" y="102837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1600"/>
              </a:spcAft>
              <a:buNone/>
            </a:pPr>
            <a:r>
              <a:rPr lang="en-US" sz="2400">
                <a:solidFill>
                  <a:srgbClr val="FEE599"/>
                </a:solidFill>
              </a:rPr>
              <a:t>A statistician, Gosset, found that sample distributions, for samples larger than 30, were also normally distributed. This means that now we can use the normal distribution to determine the likelihood of an event occurring.</a:t>
            </a:r>
            <a:br>
              <a:rPr lang="en-US" sz="2400">
                <a:solidFill>
                  <a:srgbClr val="FEE599"/>
                </a:solidFill>
              </a:rPr>
            </a:br>
            <a:r>
              <a:rPr lang="en-US" sz="2400">
                <a:solidFill>
                  <a:srgbClr val="FEE599"/>
                </a:solidFill>
              </a:rPr>
              <a:t>In the example we will take, we will analyze the likelihood of a sample mean occurring. Specifically, we will create an interval such that we want to be 95%  (or some other %-level) sure that our interval encompasses the true population mean.</a:t>
            </a:r>
            <a:br>
              <a:rPr lang="en-US" sz="2400">
                <a:solidFill>
                  <a:srgbClr val="FEE599"/>
                </a:solidFill>
              </a:rPr>
            </a:br>
            <a:r>
              <a:rPr lang="en-US" sz="2400">
                <a:solidFill>
                  <a:srgbClr val="FEE599"/>
                </a:solidFill>
              </a:rPr>
              <a:t>So given a sample mean, we are evaluating its proximity to the true mean by creating an interval in which we say that if repeated samples were taken and the 95% confidence interval computed for each sample, 95% of the intervals would contain the population mean. Naturally, 5% of the intervals would not contain the population mean.</a:t>
            </a:r>
            <a:br>
              <a:rPr lang="en-US" sz="2400">
                <a:solidFill>
                  <a:srgbClr val="FEE599"/>
                </a:solidFill>
              </a:rPr>
            </a:br>
            <a:endParaRPr sz="2400">
              <a:solidFill>
                <a:srgbClr val="FEE5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Shape 25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1" name="Shape 251"/>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Confidence Interval Formula</a:t>
            </a:r>
            <a:endParaRPr sz="1800">
              <a:solidFill>
                <a:schemeClr val="dk1"/>
              </a:solidFill>
              <a:latin typeface="Calibri"/>
              <a:ea typeface="Calibri"/>
              <a:cs typeface="Calibri"/>
              <a:sym typeface="Calibri"/>
            </a:endParaRPr>
          </a:p>
        </p:txBody>
      </p:sp>
      <p:sp>
        <p:nvSpPr>
          <p:cNvPr id="252" name="Shape 252"/>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we are standardizing our sample data. Then we are choosing a level of confidence we want (how sure we want to be of our results) and then we use the above formula.</a:t>
            </a:r>
            <a:endParaRPr sz="2400">
              <a:solidFill>
                <a:srgbClr val="FEE599"/>
              </a:solidFill>
            </a:endParaRPr>
          </a:p>
        </p:txBody>
      </p:sp>
      <p:pic>
        <p:nvPicPr>
          <p:cNvPr id="253" name="Shape 253"/>
          <p:cNvPicPr preferRelativeResize="0"/>
          <p:nvPr/>
        </p:nvPicPr>
        <p:blipFill>
          <a:blip r:embed="rId4">
            <a:alphaModFix/>
          </a:blip>
          <a:stretch>
            <a:fillRect/>
          </a:stretch>
        </p:blipFill>
        <p:spPr>
          <a:xfrm>
            <a:off x="3710175" y="1827775"/>
            <a:ext cx="6090625" cy="130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9" name="Shape 259"/>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Example: Creating a 95% and 99% confidence interval</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0" name="Shape 260"/>
          <p:cNvSpPr txBox="1"/>
          <p:nvPr/>
        </p:nvSpPr>
        <p:spPr>
          <a:xfrm>
            <a:off x="2177150" y="1995200"/>
            <a:ext cx="9797100" cy="46251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A group of 30 foot surgery patients had a mean weight of 240 pounds. The  standard deviation for foot patients is  25 pounds. Find a confidence interval for a sample for the true mean weight of all foot surgery patients. Find a 95% CI.</a:t>
            </a:r>
            <a:endParaRPr sz="2400">
              <a:solidFill>
                <a:srgbClr val="FEE599"/>
              </a:solidFill>
            </a:endParaRPr>
          </a:p>
          <a:p>
            <a:pPr indent="0" lvl="0" marL="0" rtl="0">
              <a:lnSpc>
                <a:spcPct val="115000"/>
              </a:lnSpc>
              <a:spcBef>
                <a:spcPts val="1600"/>
              </a:spcBef>
              <a:spcAft>
                <a:spcPts val="0"/>
              </a:spcAft>
              <a:buNone/>
            </a:pPr>
            <a:br>
              <a:rPr lang="en-US" sz="2400">
                <a:solidFill>
                  <a:srgbClr val="FEE599"/>
                </a:solidFill>
              </a:rPr>
            </a:br>
            <a:r>
              <a:rPr lang="en-US" sz="2400">
                <a:solidFill>
                  <a:srgbClr val="FEE599"/>
                </a:solidFill>
              </a:rPr>
              <a:t>Step 1: Find Degrees of Freedom = N-1 = 30-1 = 29</a:t>
            </a:r>
            <a:br>
              <a:rPr lang="en-US" sz="2400">
                <a:solidFill>
                  <a:srgbClr val="FEE599"/>
                </a:solidFill>
              </a:rPr>
            </a:br>
            <a:r>
              <a:rPr lang="en-US" sz="2400">
                <a:solidFill>
                  <a:srgbClr val="FEE599"/>
                </a:solidFill>
              </a:rPr>
              <a:t>Step 2: Choose a confidence level (0.05) and divide by 2 = 0.025</a:t>
            </a:r>
            <a:br>
              <a:rPr lang="en-US" sz="2400">
                <a:solidFill>
                  <a:srgbClr val="FEE599"/>
                </a:solidFill>
              </a:rPr>
            </a:br>
            <a:r>
              <a:rPr lang="en-US" sz="2400">
                <a:solidFill>
                  <a:srgbClr val="FEE599"/>
                </a:solidFill>
              </a:rPr>
              <a:t>Step 3: Identify a critical t using Students t- table = 2.045</a:t>
            </a:r>
            <a:br>
              <a:rPr lang="en-US" sz="2400">
                <a:solidFill>
                  <a:srgbClr val="FEE599"/>
                </a:solidFill>
              </a:rPr>
            </a:br>
            <a:r>
              <a:rPr lang="en-US" sz="2400">
                <a:solidFill>
                  <a:srgbClr val="FEE599"/>
                </a:solidFill>
              </a:rPr>
              <a:t>Step 4: Calculate sample standard error  = 25/sq.root(30) = 4.5</a:t>
            </a:r>
            <a:br>
              <a:rPr lang="en-US" sz="2400">
                <a:solidFill>
                  <a:srgbClr val="FEE599"/>
                </a:solidFill>
              </a:rPr>
            </a:b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0"/>
              </a:spcAft>
              <a:buNone/>
            </a:pPr>
            <a:r>
              <a:t/>
            </a:r>
            <a:endParaRPr sz="2400">
              <a:solidFill>
                <a:srgbClr val="FEE599"/>
              </a:solidFill>
            </a:endParaRPr>
          </a:p>
          <a:p>
            <a:pPr indent="0" lvl="0" marL="0" rtl="0">
              <a:lnSpc>
                <a:spcPct val="115000"/>
              </a:lnSpc>
              <a:spcBef>
                <a:spcPts val="1600"/>
              </a:spcBef>
              <a:spcAft>
                <a:spcPts val="1600"/>
              </a:spcAft>
              <a:buNone/>
            </a:pPr>
            <a:r>
              <a:t/>
            </a:r>
            <a:endParaRPr sz="2400">
              <a:solidFill>
                <a:srgbClr val="FEE5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6" name="Shape 26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Contd.</a:t>
            </a:r>
            <a:endParaRPr sz="1800">
              <a:solidFill>
                <a:schemeClr val="dk1"/>
              </a:solidFill>
              <a:latin typeface="Calibri"/>
              <a:ea typeface="Calibri"/>
              <a:cs typeface="Calibri"/>
              <a:sym typeface="Calibri"/>
            </a:endParaRPr>
          </a:p>
        </p:txBody>
      </p:sp>
      <p:sp>
        <p:nvSpPr>
          <p:cNvPr id="267" name="Shape 267"/>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b="1" lang="en-US" sz="2400">
                <a:solidFill>
                  <a:srgbClr val="FEE599"/>
                </a:solidFill>
              </a:rPr>
              <a:t>Step 5: </a:t>
            </a:r>
            <a:r>
              <a:rPr lang="en-US" sz="2400">
                <a:solidFill>
                  <a:srgbClr val="FEE599"/>
                </a:solidFill>
              </a:rPr>
              <a:t> Plug in the values to the formula</a:t>
            </a:r>
            <a:br>
              <a:rPr lang="en-US" sz="2400">
                <a:solidFill>
                  <a:srgbClr val="FEE599"/>
                </a:solidFill>
              </a:rPr>
            </a:br>
            <a:r>
              <a:rPr lang="en-US" sz="2400">
                <a:solidFill>
                  <a:srgbClr val="FEE599"/>
                </a:solidFill>
              </a:rPr>
              <a:t>240 + 2.045(4.5) </a:t>
            </a:r>
            <a:br>
              <a:rPr lang="en-US" sz="2400">
                <a:solidFill>
                  <a:srgbClr val="FEE599"/>
                </a:solidFill>
              </a:rPr>
            </a:b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The lowerbound is  230.8 and the upper is 248.2. Now we can say that if repated samples and confidence intervals were taken, 95% of the intervals would contain a mean between these two numbers.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For the 99% level:</a:t>
            </a:r>
            <a:br>
              <a:rPr lang="en-US" sz="2400">
                <a:solidFill>
                  <a:srgbClr val="FEE599"/>
                </a:solidFill>
              </a:rPr>
            </a:br>
            <a:r>
              <a:rPr lang="en-US" sz="2400">
                <a:solidFill>
                  <a:srgbClr val="FEE599"/>
                </a:solidFill>
              </a:rPr>
              <a:t>240 + 2.75(4.5) </a:t>
            </a:r>
            <a:br>
              <a:rPr lang="en-US" sz="2400">
                <a:solidFill>
                  <a:srgbClr val="FEE599"/>
                </a:solidFill>
              </a:rPr>
            </a:br>
            <a:r>
              <a:rPr lang="en-US" sz="2400">
                <a:solidFill>
                  <a:srgbClr val="FEE599"/>
                </a:solidFill>
              </a:rPr>
              <a:t>We notice that if we want to be more sure of our result we have a wider interval.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Shape 2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Shape 273"/>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Hypothesis Testing</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74" name="Shape 274"/>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In Hypothesis testing, our goal is to evaluate our results. Specifically, to understand if our results are statistically significant or not. Is it likely that our results could have been obtained by chance?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This is not PROOF that the medicines have side effects, but with a certain level of confidence/significance (95%) we can state these results are unlikely “normal”.</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r>
              <a:rPr b="1" lang="en-US" sz="2400">
                <a:solidFill>
                  <a:srgbClr val="FEE599"/>
                </a:solidFill>
              </a:rPr>
              <a:t>		</a:t>
            </a:r>
            <a:br>
              <a:rPr b="1" lang="en-US" sz="2400">
                <a:solidFill>
                  <a:srgbClr val="FEE599"/>
                </a:solidFill>
              </a:rPr>
            </a:br>
            <a:br>
              <a:rPr b="1" lang="en-US" sz="2400">
                <a:solidFill>
                  <a:srgbClr val="FEE599"/>
                </a:solidFill>
              </a:rPr>
            </a:br>
            <a:endParaRPr sz="2400">
              <a:solidFill>
                <a:srgbClr val="FEE5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0" name="Shape 280"/>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Null and Alternative Hypothesis </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1" name="Shape 281"/>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0</a:t>
            </a:r>
            <a:r>
              <a:rPr lang="en-US" sz="2400">
                <a:solidFill>
                  <a:srgbClr val="FEE599"/>
                </a:solidFill>
              </a:rPr>
              <a:t>: The Null Hypothesis states the “default”. For example, in the medicines our default is that the medicines have no side-effects. This may be proxied by saying that blood pressure levels are “normal/average”.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H</a:t>
            </a:r>
            <a:r>
              <a:rPr baseline="-25000" lang="en-US" sz="2400">
                <a:solidFill>
                  <a:srgbClr val="FEE599"/>
                </a:solidFill>
              </a:rPr>
              <a:t>a</a:t>
            </a:r>
            <a:r>
              <a:rPr lang="en-US" sz="2400">
                <a:solidFill>
                  <a:srgbClr val="FEE599"/>
                </a:solidFill>
              </a:rPr>
              <a:t>: The Alternative Hypothesis is the opposite of the default. In our example, this may be that blood pressure level are NOT “normal/average”. Another valid alternative hypothesis is that the  blood pressure level are ABOVE “normal/average”. </a:t>
            </a:r>
            <a:br>
              <a:rPr lang="en-US" sz="2400">
                <a:solidFill>
                  <a:srgbClr val="FEE599"/>
                </a:solidFill>
              </a:rPr>
            </a:br>
            <a:r>
              <a:rPr lang="en-US" sz="2400">
                <a:solidFill>
                  <a:srgbClr val="FEE599"/>
                </a:solidFill>
              </a:rPr>
              <a:t>H</a:t>
            </a:r>
            <a:r>
              <a:rPr baseline="-25000" lang="en-US" sz="2400">
                <a:solidFill>
                  <a:srgbClr val="FEE599"/>
                </a:solidFill>
              </a:rPr>
              <a:t>0</a:t>
            </a:r>
            <a:r>
              <a:rPr lang="en-US" sz="2400">
                <a:solidFill>
                  <a:srgbClr val="FEE599"/>
                </a:solidFill>
              </a:rPr>
              <a:t>: B</a:t>
            </a:r>
            <a:r>
              <a:rPr baseline="-25000" lang="en-US" sz="2400">
                <a:solidFill>
                  <a:srgbClr val="FEE599"/>
                </a:solidFill>
              </a:rPr>
              <a:t>pre-medicine</a:t>
            </a:r>
            <a:r>
              <a:rPr lang="en-US" sz="2400">
                <a:solidFill>
                  <a:srgbClr val="FEE599"/>
                </a:solidFill>
              </a:rPr>
              <a:t> = B</a:t>
            </a:r>
            <a:r>
              <a:rPr baseline="-25000" lang="en-US" sz="2400">
                <a:solidFill>
                  <a:srgbClr val="FEE599"/>
                </a:solidFill>
              </a:rPr>
              <a:t>post-medicine </a:t>
            </a:r>
            <a:br>
              <a:rPr lang="en-US" sz="2400">
                <a:solidFill>
                  <a:srgbClr val="FEE599"/>
                </a:solidFill>
              </a:rPr>
            </a:br>
            <a:r>
              <a:rPr lang="en-US" sz="2400">
                <a:solidFill>
                  <a:srgbClr val="FEE599"/>
                </a:solidFill>
              </a:rPr>
              <a:t>H</a:t>
            </a:r>
            <a:r>
              <a:rPr baseline="-25000" lang="en-US" sz="2400">
                <a:solidFill>
                  <a:srgbClr val="FEE599"/>
                </a:solidFill>
              </a:rPr>
              <a:t>a</a:t>
            </a:r>
            <a:r>
              <a:rPr lang="en-US" sz="2400">
                <a:solidFill>
                  <a:srgbClr val="FEE599"/>
                </a:solidFill>
              </a:rPr>
              <a:t>:B</a:t>
            </a:r>
            <a:r>
              <a:rPr baseline="-25000" lang="en-US" sz="2400">
                <a:solidFill>
                  <a:srgbClr val="FEE599"/>
                </a:solidFill>
              </a:rPr>
              <a:t>pre-medicine</a:t>
            </a:r>
            <a:r>
              <a:rPr lang="en-US" sz="2400">
                <a:solidFill>
                  <a:srgbClr val="FEE599"/>
                </a:solidFill>
              </a:rPr>
              <a:t>  ≄B</a:t>
            </a:r>
            <a:r>
              <a:rPr baseline="-25000" lang="en-US" sz="2400">
                <a:solidFill>
                  <a:srgbClr val="FEE599"/>
                </a:solidFill>
              </a:rPr>
              <a:t>post-medicine</a:t>
            </a:r>
            <a:endParaRPr baseline="-25000" sz="2400">
              <a:solidFill>
                <a:srgbClr val="FEE5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7" name="Shape 287"/>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Setting up: Continued</a:t>
            </a:r>
            <a:br>
              <a:rPr lang="en-US" sz="44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88" name="Shape 288"/>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There are two types of alternative hypothesis. One where we are “agnostic” and do not suppose to know the direction of change. This is a</a:t>
            </a:r>
            <a:r>
              <a:rPr b="1" lang="en-US" sz="2400">
                <a:solidFill>
                  <a:srgbClr val="FEE599"/>
                </a:solidFill>
              </a:rPr>
              <a:t> two-sided test. </a:t>
            </a:r>
            <a:endParaRPr b="1"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On the other hand, we may have a suspicion (for example that the medicine increases blood pressure and test for that specifically. This is a</a:t>
            </a:r>
            <a:r>
              <a:rPr b="1" lang="en-US" sz="2400">
                <a:solidFill>
                  <a:srgbClr val="FEE599"/>
                </a:solidFill>
              </a:rPr>
              <a:t> one-sided test</a:t>
            </a:r>
            <a:r>
              <a:rPr lang="en-US" sz="2400">
                <a:solidFill>
                  <a:srgbClr val="FEE599"/>
                </a:solidFill>
              </a:rPr>
              <a:t>. </a:t>
            </a:r>
            <a:br>
              <a:rPr lang="en-US" sz="2400">
                <a:solidFill>
                  <a:srgbClr val="FEE599"/>
                </a:solidFill>
              </a:rPr>
            </a:br>
            <a:br>
              <a:rPr lang="en-US" sz="2400">
                <a:solidFill>
                  <a:srgbClr val="FEE599"/>
                </a:solidFill>
              </a:rPr>
            </a:br>
            <a:endParaRPr baseline="-25000" sz="2400">
              <a:solidFill>
                <a:srgbClr val="FEE599"/>
              </a:solidFill>
            </a:endParaRPr>
          </a:p>
        </p:txBody>
      </p:sp>
      <p:pic>
        <p:nvPicPr>
          <p:cNvPr id="289" name="Shape 289"/>
          <p:cNvPicPr preferRelativeResize="0"/>
          <p:nvPr/>
        </p:nvPicPr>
        <p:blipFill>
          <a:blip r:embed="rId4">
            <a:alphaModFix/>
          </a:blip>
          <a:stretch>
            <a:fillRect/>
          </a:stretch>
        </p:blipFill>
        <p:spPr>
          <a:xfrm>
            <a:off x="2345525" y="2598850"/>
            <a:ext cx="4520050" cy="2740600"/>
          </a:xfrm>
          <a:prstGeom prst="rect">
            <a:avLst/>
          </a:prstGeom>
          <a:noFill/>
          <a:ln>
            <a:noFill/>
          </a:ln>
        </p:spPr>
      </p:pic>
      <p:pic>
        <p:nvPicPr>
          <p:cNvPr id="290" name="Shape 290"/>
          <p:cNvPicPr preferRelativeResize="0"/>
          <p:nvPr/>
        </p:nvPicPr>
        <p:blipFill>
          <a:blip r:embed="rId5">
            <a:alphaModFix/>
          </a:blip>
          <a:stretch>
            <a:fillRect/>
          </a:stretch>
        </p:blipFill>
        <p:spPr>
          <a:xfrm>
            <a:off x="7247425" y="2545425"/>
            <a:ext cx="4439826" cy="284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6" name="Shape 296"/>
          <p:cNvSpPr txBox="1"/>
          <p:nvPr/>
        </p:nvSpPr>
        <p:spPr>
          <a:xfrm>
            <a:off x="1862100" y="227275"/>
            <a:ext cx="10329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Type I and Type II error</a:t>
            </a:r>
            <a:endParaRPr sz="1800">
              <a:solidFill>
                <a:schemeClr val="dk1"/>
              </a:solidFill>
              <a:latin typeface="Calibri"/>
              <a:ea typeface="Calibri"/>
              <a:cs typeface="Calibri"/>
              <a:sym typeface="Calibri"/>
            </a:endParaRPr>
          </a:p>
        </p:txBody>
      </p:sp>
      <p:sp>
        <p:nvSpPr>
          <p:cNvPr id="297" name="Shape 297"/>
          <p:cNvSpPr txBox="1"/>
          <p:nvPr/>
        </p:nvSpPr>
        <p:spPr>
          <a:xfrm>
            <a:off x="2236100" y="1199375"/>
            <a:ext cx="9797100" cy="50994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US" sz="2400">
                <a:solidFill>
                  <a:srgbClr val="FEE599"/>
                </a:solidFill>
              </a:rPr>
              <a:t>We can possibly make one of two errors in hypothesis testing:					</a:t>
            </a:r>
            <a:br>
              <a:rPr lang="en-US" sz="2400">
                <a:solidFill>
                  <a:srgbClr val="FEE599"/>
                </a:solidFill>
              </a:rPr>
            </a:br>
            <a:r>
              <a:rPr lang="en-US" sz="2400">
                <a:solidFill>
                  <a:srgbClr val="FEE599"/>
                </a:solidFill>
              </a:rPr>
              <a:t>Type I: We reject a true null hypothesis.</a:t>
            </a:r>
            <a:br>
              <a:rPr lang="en-US" sz="2400">
                <a:solidFill>
                  <a:srgbClr val="FEE599"/>
                </a:solidFill>
              </a:rPr>
            </a:br>
            <a:r>
              <a:rPr lang="en-US" sz="2400">
                <a:solidFill>
                  <a:srgbClr val="FEE599"/>
                </a:solidFill>
              </a:rPr>
              <a:t>Type II: We do not reject a false null hypothesis. </a:t>
            </a:r>
            <a:endParaRPr sz="2400">
              <a:solidFill>
                <a:srgbClr val="FEE599"/>
              </a:solidFill>
            </a:endParaRPr>
          </a:p>
          <a:p>
            <a:pPr indent="-381000" lvl="0" marL="457200" rtl="0">
              <a:lnSpc>
                <a:spcPct val="115000"/>
              </a:lnSpc>
              <a:spcBef>
                <a:spcPts val="1600"/>
              </a:spcBef>
              <a:spcAft>
                <a:spcPts val="0"/>
              </a:spcAft>
              <a:buClr>
                <a:srgbClr val="FEE599"/>
              </a:buClr>
              <a:buSzPts val="2400"/>
              <a:buChar char="-"/>
            </a:pPr>
            <a:r>
              <a:rPr lang="en-US" sz="2400">
                <a:solidFill>
                  <a:srgbClr val="FEE599"/>
                </a:solidFill>
              </a:rPr>
              <a:t>So in our medicines example, a type I error would be reject the null hypothesis that there is no blood pressure variation when in fact the opposite was true.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would be to not reject the Null when we should have.</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A type II error is usually more critical to avoid than Type I since we would be passing a medication that may have side-effects.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03" name="Shape 303"/>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Making a decision: Accepting or Rejecting the Null</a:t>
            </a:r>
            <a:br>
              <a:rPr lang="en-US" sz="3900">
                <a:solidFill>
                  <a:srgbClr val="FEE599"/>
                </a:solidFill>
                <a:latin typeface="Calibri"/>
                <a:ea typeface="Calibri"/>
                <a:cs typeface="Calibri"/>
                <a:sym typeface="Calibri"/>
              </a:rPr>
            </a:br>
            <a:endParaRPr sz="3900">
              <a:solidFill>
                <a:schemeClr val="dk1"/>
              </a:solidFill>
              <a:latin typeface="Calibri"/>
              <a:ea typeface="Calibri"/>
              <a:cs typeface="Calibri"/>
              <a:sym typeface="Calibri"/>
            </a:endParaRPr>
          </a:p>
        </p:txBody>
      </p:sp>
      <p:sp>
        <p:nvSpPr>
          <p:cNvPr id="304" name="Shape 304"/>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To accept or reject the null hypothesis we need a critical t-value. A critical t-value is the value that distinguishes the “acceptance” region from the rejection region.</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The rejection region measures the probability of a Type I Error if the null hypothesis is true. 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after choosing a critical t, we the t-value for our particular observation (t</a:t>
            </a:r>
            <a:r>
              <a:rPr baseline="-25000" lang="en-US" sz="2400">
                <a:solidFill>
                  <a:srgbClr val="FEE599"/>
                </a:solidFill>
              </a:rPr>
              <a:t>k</a:t>
            </a:r>
            <a:r>
              <a:rPr lang="en-US" sz="2400">
                <a:solidFill>
                  <a:srgbClr val="FEE599"/>
                </a:solidFill>
              </a:rPr>
              <a:t>) and compare it with the critical t. We Reject H</a:t>
            </a:r>
            <a:r>
              <a:rPr baseline="-25000" lang="en-US" sz="2400">
                <a:solidFill>
                  <a:srgbClr val="FEE599"/>
                </a:solidFill>
              </a:rPr>
              <a:t>0</a:t>
            </a:r>
            <a:r>
              <a:rPr lang="en-US" sz="2400">
                <a:solidFill>
                  <a:srgbClr val="FEE599"/>
                </a:solidFill>
              </a:rPr>
              <a:t> if |t</a:t>
            </a:r>
            <a:r>
              <a:rPr baseline="-25000" lang="en-US" sz="2400">
                <a:solidFill>
                  <a:srgbClr val="FEE599"/>
                </a:solidFill>
              </a:rPr>
              <a:t>k</a:t>
            </a:r>
            <a:r>
              <a:rPr lang="en-US" sz="2400">
                <a:solidFill>
                  <a:srgbClr val="FEE599"/>
                </a:solidFill>
              </a:rPr>
              <a:t>|&gt; tc and if tk also has the sign implied by H</a:t>
            </a:r>
            <a:r>
              <a:rPr baseline="-25000" lang="en-US" sz="2400">
                <a:solidFill>
                  <a:srgbClr val="FEE599"/>
                </a:solidFill>
              </a:rPr>
              <a:t>a</a:t>
            </a:r>
            <a:r>
              <a:rPr lang="en-US" sz="2400">
                <a:solidFill>
                  <a:srgbClr val="FEE599"/>
                </a:solidFill>
              </a:rPr>
              <a:t>. Do not reject H</a:t>
            </a:r>
            <a:r>
              <a:rPr baseline="-25000" lang="en-US" sz="2400">
                <a:solidFill>
                  <a:srgbClr val="FEE599"/>
                </a:solidFill>
              </a:rPr>
              <a:t>0</a:t>
            </a:r>
            <a:r>
              <a:rPr lang="en-US" sz="2400">
                <a:solidFill>
                  <a:srgbClr val="FEE599"/>
                </a:solidFill>
              </a:rPr>
              <a:t> otherwise.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Where does statistics fit into DS?</a:t>
            </a:r>
            <a:endParaRPr sz="1800">
              <a:solidFill>
                <a:schemeClr val="dk1"/>
              </a:solidFill>
              <a:latin typeface="Calibri"/>
              <a:ea typeface="Calibri"/>
              <a:cs typeface="Calibri"/>
              <a:sym typeface="Calibri"/>
            </a:endParaRPr>
          </a:p>
        </p:txBody>
      </p:sp>
      <p:sp>
        <p:nvSpPr>
          <p:cNvPr id="100" name="Shape 100"/>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During our journey through Data Science, statistical concepts will be frequently making appearances.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Important/frequent concepts: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Probability Distributions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Descriptive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Inferential Statistics</a:t>
            </a:r>
            <a:endParaRPr sz="2800">
              <a:solidFill>
                <a:srgbClr val="FEE599"/>
              </a:solidFill>
              <a:latin typeface="Calibri"/>
              <a:ea typeface="Calibri"/>
              <a:cs typeface="Calibri"/>
              <a:sym typeface="Calibri"/>
            </a:endParaRPr>
          </a:p>
          <a:p>
            <a:pPr indent="-406400" lvl="0" marL="2743200" marR="0" rtl="0" algn="l">
              <a:spcBef>
                <a:spcPts val="0"/>
              </a:spcBef>
              <a:spcAft>
                <a:spcPts val="0"/>
              </a:spcAft>
              <a:buClr>
                <a:schemeClr val="accent2"/>
              </a:buClr>
              <a:buSzPts val="2800"/>
              <a:buFont typeface="Calibri"/>
              <a:buChar char="❖"/>
            </a:pPr>
            <a:r>
              <a:rPr lang="en-US" sz="2800">
                <a:solidFill>
                  <a:srgbClr val="FEE599"/>
                </a:solidFill>
                <a:latin typeface="Calibri"/>
                <a:ea typeface="Calibri"/>
                <a:cs typeface="Calibri"/>
                <a:sym typeface="Calibri"/>
              </a:rPr>
              <a:t>Bayesian Statistics</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Today we are going to speak about probability distributions.</a:t>
            </a:r>
            <a:endParaRPr sz="2800">
              <a:solidFill>
                <a:srgbClr val="FEE59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0" name="Shape 310"/>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11" name="Shape 311"/>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Suppose we want to evaluate the impact of a diet plan. We have two groups of 30 people each, one which underwent no diet (control) and the other that underwent diet (intervention).</a:t>
            </a:r>
            <a:br>
              <a:rPr lang="en-US" sz="2400">
                <a:solidFill>
                  <a:srgbClr val="FEE599"/>
                </a:solidFill>
              </a:rPr>
            </a:br>
            <a:r>
              <a:rPr lang="en-US" sz="2400">
                <a:solidFill>
                  <a:srgbClr val="FEE599"/>
                </a:solidFill>
              </a:rPr>
              <a:t>Prior to the study, each member of the group was 65kg. Below are the summary statistics of the two groups post the study. </a:t>
            </a:r>
            <a:endParaRPr sz="2400">
              <a:solidFill>
                <a:srgbClr val="FEE599"/>
              </a:solidFill>
            </a:endParaRPr>
          </a:p>
          <a:p>
            <a:pPr indent="0" lvl="0" marL="0" rtl="0">
              <a:lnSpc>
                <a:spcPct val="115000"/>
              </a:lnSpc>
              <a:spcBef>
                <a:spcPts val="1600"/>
              </a:spcBef>
              <a:spcAft>
                <a:spcPts val="1600"/>
              </a:spcAft>
              <a:buNone/>
            </a:pPr>
            <a:br>
              <a:rPr lang="en-US" sz="2400">
                <a:solidFill>
                  <a:srgbClr val="FEE599"/>
                </a:solidFill>
              </a:rPr>
            </a:br>
            <a:r>
              <a:rPr b="1" lang="en-US" sz="2400" u="sng">
                <a:solidFill>
                  <a:srgbClr val="FEE599"/>
                </a:solidFill>
              </a:rPr>
              <a:t>No Diet	</a:t>
            </a:r>
            <a:r>
              <a:rPr lang="en-US" sz="2400">
                <a:solidFill>
                  <a:srgbClr val="FEE599"/>
                </a:solidFill>
              </a:rPr>
              <a:t>								</a:t>
            </a:r>
            <a:r>
              <a:rPr b="1" lang="en-US" sz="2400" u="sng">
                <a:solidFill>
                  <a:srgbClr val="FEE599"/>
                </a:solidFill>
              </a:rPr>
              <a:t>Diet</a:t>
            </a:r>
            <a:br>
              <a:rPr lang="en-US" sz="2400">
                <a:solidFill>
                  <a:srgbClr val="FEE599"/>
                </a:solidFill>
              </a:rPr>
            </a:br>
            <a:r>
              <a:rPr lang="en-US" sz="2400">
                <a:solidFill>
                  <a:srgbClr val="FEE599"/>
                </a:solidFill>
              </a:rPr>
              <a:t>Mean weight = 65					Mean weight = 64.1</a:t>
            </a:r>
            <a:br>
              <a:rPr lang="en-US" sz="2400">
                <a:solidFill>
                  <a:srgbClr val="FEE599"/>
                </a:solidFill>
              </a:rPr>
            </a:br>
            <a:r>
              <a:rPr lang="en-US" sz="2400">
                <a:solidFill>
                  <a:srgbClr val="FEE599"/>
                </a:solidFill>
              </a:rPr>
              <a:t>S.D = 3.8							     S.D = 3.4</a:t>
            </a:r>
            <a:br>
              <a:rPr lang="en-US" sz="2400">
                <a:solidFill>
                  <a:srgbClr val="FEE599"/>
                </a:solidFill>
              </a:rPr>
            </a:br>
            <a:r>
              <a:rPr lang="en-US" sz="2400">
                <a:solidFill>
                  <a:srgbClr val="FEE599"/>
                </a:solidFill>
              </a:rPr>
              <a:t>S.E = 3.8/sq.root(30)				S.E = 3.4/sq.root(30)	</a:t>
            </a:r>
            <a:br>
              <a:rPr lang="en-US" sz="2400">
                <a:solidFill>
                  <a:srgbClr val="FEE599"/>
                </a:solidFill>
              </a:rPr>
            </a:br>
            <a:endParaRPr sz="2400">
              <a:solidFill>
                <a:srgbClr val="FEE5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7" name="Shape 317"/>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 Continued</a:t>
            </a:r>
            <a:endParaRPr sz="3900">
              <a:solidFill>
                <a:schemeClr val="dk1"/>
              </a:solidFill>
              <a:latin typeface="Calibri"/>
              <a:ea typeface="Calibri"/>
              <a:cs typeface="Calibri"/>
              <a:sym typeface="Calibri"/>
            </a:endParaRPr>
          </a:p>
        </p:txBody>
      </p:sp>
      <p:sp>
        <p:nvSpPr>
          <p:cNvPr id="318" name="Shape 318"/>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What is our null and alternative hypothesis here?</a:t>
            </a:r>
            <a:br>
              <a:rPr lang="en-US" sz="2400">
                <a:solidFill>
                  <a:srgbClr val="FEE599"/>
                </a:solidFill>
              </a:rPr>
            </a:b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Null hypothesis</a:t>
            </a:r>
            <a:r>
              <a:rPr lang="en-US" sz="2400">
                <a:solidFill>
                  <a:srgbClr val="FEE599"/>
                </a:solidFill>
              </a:rPr>
              <a:t> : No difference in weight loss between diet and no-diet</a:t>
            </a:r>
            <a:br>
              <a:rPr lang="en-US" sz="2400">
                <a:solidFill>
                  <a:srgbClr val="FEE599"/>
                </a:solidFill>
              </a:rPr>
            </a:br>
            <a:r>
              <a:rPr b="1" lang="en-US" sz="2400">
                <a:solidFill>
                  <a:srgbClr val="FEE599"/>
                </a:solidFill>
              </a:rPr>
              <a:t>Alternative:</a:t>
            </a:r>
            <a:r>
              <a:rPr lang="en-US" sz="2400">
                <a:solidFill>
                  <a:srgbClr val="FEE599"/>
                </a:solidFill>
              </a:rPr>
              <a:t> Diet-takes experienced more weight loss than non-diet takers (ONE-SIDED)</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b="1" lang="en-US" sz="2400">
                <a:solidFill>
                  <a:srgbClr val="FEE599"/>
                </a:solidFill>
              </a:rPr>
              <a:t>Critical t : 1.699</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Shape 3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4" name="Shape 324"/>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Example</a:t>
            </a:r>
            <a:endParaRPr sz="3900">
              <a:solidFill>
                <a:schemeClr val="dk1"/>
              </a:solidFill>
              <a:latin typeface="Calibri"/>
              <a:ea typeface="Calibri"/>
              <a:cs typeface="Calibri"/>
              <a:sym typeface="Calibri"/>
            </a:endParaRPr>
          </a:p>
        </p:txBody>
      </p:sp>
      <p:sp>
        <p:nvSpPr>
          <p:cNvPr id="325" name="Shape 325"/>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400">
                <a:solidFill>
                  <a:srgbClr val="FEE599"/>
                </a:solidFill>
              </a:rPr>
              <a:t>Now we need to calculate our t-value  (t</a:t>
            </a:r>
            <a:r>
              <a:rPr baseline="-25000" lang="en-US" sz="2400">
                <a:solidFill>
                  <a:srgbClr val="FEE599"/>
                </a:solidFill>
              </a:rPr>
              <a:t>k</a:t>
            </a:r>
            <a:r>
              <a:rPr lang="en-US" sz="2400">
                <a:solidFill>
                  <a:srgbClr val="FEE599"/>
                </a:solidFill>
              </a:rPr>
              <a:t>) . This gives us the likelyhood of observing our mean values. </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The total weight loss was 0.9kg. Was this significant?</a:t>
            </a:r>
            <a:endParaRPr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lang="en-US" sz="2400">
                <a:solidFill>
                  <a:srgbClr val="FEE599"/>
                </a:solidFill>
              </a:rPr>
              <a:t>T</a:t>
            </a:r>
            <a:r>
              <a:rPr baseline="-25000" lang="en-US" sz="2400">
                <a:solidFill>
                  <a:srgbClr val="FEE599"/>
                </a:solidFill>
              </a:rPr>
              <a:t>k </a:t>
            </a:r>
            <a:r>
              <a:rPr lang="en-US" sz="2400">
                <a:solidFill>
                  <a:srgbClr val="FEE599"/>
                </a:solidFill>
              </a:rPr>
              <a:t>=              </a:t>
            </a:r>
            <a:r>
              <a:rPr lang="en-US" sz="2400" u="sng">
                <a:solidFill>
                  <a:srgbClr val="FEE599"/>
                </a:solidFill>
              </a:rPr>
              <a:t>0.9 - 0</a:t>
            </a:r>
            <a:r>
              <a:rPr lang="en-US" sz="2400">
                <a:solidFill>
                  <a:srgbClr val="FEE599"/>
                </a:solidFill>
              </a:rPr>
              <a:t>          =</a:t>
            </a:r>
            <a:r>
              <a:rPr lang="en-US" sz="2400" u="sng">
                <a:solidFill>
                  <a:srgbClr val="FEE599"/>
                </a:solidFill>
              </a:rPr>
              <a:t> </a:t>
            </a:r>
            <a:r>
              <a:rPr b="1" lang="en-US" sz="2400">
                <a:solidFill>
                  <a:srgbClr val="FEE599"/>
                </a:solidFill>
              </a:rPr>
              <a:t> 0.96</a:t>
            </a:r>
            <a:endParaRPr b="1" sz="2400">
              <a:solidFill>
                <a:srgbClr val="FEE599"/>
              </a:solidFill>
            </a:endParaRPr>
          </a:p>
          <a:p>
            <a:pPr indent="0" lvl="0" marL="0" rtl="0">
              <a:lnSpc>
                <a:spcPct val="115000"/>
              </a:lnSpc>
              <a:spcBef>
                <a:spcPts val="1600"/>
              </a:spcBef>
              <a:spcAft>
                <a:spcPts val="0"/>
              </a:spcAft>
              <a:buClr>
                <a:schemeClr val="dk1"/>
              </a:buClr>
              <a:buSzPts val="1100"/>
              <a:buFont typeface="Arial"/>
              <a:buNone/>
            </a:pPr>
            <a:r>
              <a:rPr b="1" lang="en-US" sz="2400">
                <a:solidFill>
                  <a:srgbClr val="FEE599"/>
                </a:solidFill>
              </a:rPr>
              <a:t>				</a:t>
            </a:r>
            <a:r>
              <a:rPr lang="en-US" sz="2400">
                <a:solidFill>
                  <a:srgbClr val="FEE599"/>
                </a:solidFill>
              </a:rPr>
              <a:t>0.93</a:t>
            </a:r>
            <a:endParaRPr sz="2400">
              <a:solidFill>
                <a:srgbClr val="FEE599"/>
              </a:solidFill>
            </a:endParaRPr>
          </a:p>
          <a:p>
            <a:pPr indent="0" lvl="0" marL="0" rtl="0">
              <a:lnSpc>
                <a:spcPct val="115000"/>
              </a:lnSpc>
              <a:spcBef>
                <a:spcPts val="1600"/>
              </a:spcBef>
              <a:spcAft>
                <a:spcPts val="1600"/>
              </a:spcAft>
              <a:buClr>
                <a:schemeClr val="dk1"/>
              </a:buClr>
              <a:buSzPts val="1100"/>
              <a:buFont typeface="Arial"/>
              <a:buNone/>
            </a:pPr>
            <a:r>
              <a:rPr b="1" lang="en-US" sz="2400">
                <a:solidFill>
                  <a:srgbClr val="FEE599"/>
                </a:solidFill>
              </a:rPr>
              <a:t>Since our </a:t>
            </a:r>
            <a:r>
              <a:rPr lang="en-US" sz="2400">
                <a:solidFill>
                  <a:srgbClr val="FEE599"/>
                </a:solidFill>
              </a:rPr>
              <a:t>(t</a:t>
            </a:r>
            <a:r>
              <a:rPr baseline="-25000" lang="en-US" sz="2400">
                <a:solidFill>
                  <a:srgbClr val="FEE599"/>
                </a:solidFill>
              </a:rPr>
              <a:t>k</a:t>
            </a:r>
            <a:r>
              <a:rPr lang="en-US" sz="2400">
                <a:solidFill>
                  <a:srgbClr val="FEE599"/>
                </a:solidFill>
              </a:rPr>
              <a:t>)  of 0.96 is less than our t</a:t>
            </a:r>
            <a:r>
              <a:rPr baseline="-25000" lang="en-US" sz="2400">
                <a:solidFill>
                  <a:srgbClr val="FEE599"/>
                </a:solidFill>
              </a:rPr>
              <a:t>c</a:t>
            </a:r>
            <a:r>
              <a:rPr lang="en-US" sz="2400">
                <a:solidFill>
                  <a:srgbClr val="FEE599"/>
                </a:solidFill>
              </a:rPr>
              <a:t> of 1.69, we cannot reject the null. </a:t>
            </a:r>
            <a:endParaRPr sz="2400">
              <a:solidFill>
                <a:srgbClr val="FEE5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1" name="Shape 331"/>
          <p:cNvSpPr txBox="1"/>
          <p:nvPr/>
        </p:nvSpPr>
        <p:spPr>
          <a:xfrm>
            <a:off x="1535400" y="227275"/>
            <a:ext cx="111909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900">
                <a:solidFill>
                  <a:srgbClr val="FEE599"/>
                </a:solidFill>
                <a:latin typeface="Calibri"/>
                <a:ea typeface="Calibri"/>
                <a:cs typeface="Calibri"/>
                <a:sym typeface="Calibri"/>
              </a:rPr>
              <a:t>Hypothesis Testing: Another way</a:t>
            </a:r>
            <a:endParaRPr sz="3900">
              <a:solidFill>
                <a:srgbClr val="FEE599"/>
              </a:solidFill>
              <a:latin typeface="Calibri"/>
              <a:ea typeface="Calibri"/>
              <a:cs typeface="Calibri"/>
              <a:sym typeface="Calibri"/>
            </a:endParaRPr>
          </a:p>
        </p:txBody>
      </p:sp>
      <p:sp>
        <p:nvSpPr>
          <p:cNvPr id="332" name="Shape 332"/>
          <p:cNvSpPr txBox="1"/>
          <p:nvPr/>
        </p:nvSpPr>
        <p:spPr>
          <a:xfrm>
            <a:off x="2236100" y="1022525"/>
            <a:ext cx="9797100" cy="54432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Char char="-"/>
            </a:pPr>
            <a:r>
              <a:rPr lang="en-US" sz="2400">
                <a:solidFill>
                  <a:srgbClr val="FEE599"/>
                </a:solidFill>
              </a:rPr>
              <a:t>A p-value for a t-score is the probability of observing a t-score that size or larger.</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We don’t need to caclulate it as Sklearn and Statsmodel provide them for us.</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It tells us the lowest level of significance at which we could reject the null hypothesis  </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So, if a p-value, always between 0 and 1, is low it is casting doubt on the null hypothesis and a high p-value is agreeing with null hypothesis. Here again, to reject or accept the null, we need a critical value and the common one is 0.05.</a:t>
            </a:r>
            <a:endParaRPr sz="2400">
              <a:solidFill>
                <a:srgbClr val="FEE599"/>
              </a:solidFill>
            </a:endParaRPr>
          </a:p>
          <a:p>
            <a:pPr indent="-381000" lvl="0" marL="457200" rtl="0">
              <a:lnSpc>
                <a:spcPct val="115000"/>
              </a:lnSpc>
              <a:spcBef>
                <a:spcPts val="0"/>
              </a:spcBef>
              <a:spcAft>
                <a:spcPts val="0"/>
              </a:spcAft>
              <a:buClr>
                <a:srgbClr val="FEE599"/>
              </a:buClr>
              <a:buSzPts val="2400"/>
              <a:buChar char="-"/>
            </a:pPr>
            <a:r>
              <a:rPr lang="en-US" sz="2400">
                <a:solidFill>
                  <a:srgbClr val="FEE599"/>
                </a:solidFill>
              </a:rPr>
              <a:t>In our diet example, the P-value for conducting the one-sided  test H</a:t>
            </a:r>
            <a:r>
              <a:rPr baseline="-25000" lang="en-US" sz="2400">
                <a:solidFill>
                  <a:srgbClr val="FEE599"/>
                </a:solidFill>
              </a:rPr>
              <a:t>0</a:t>
            </a:r>
            <a:r>
              <a:rPr lang="en-US" sz="2400">
                <a:solidFill>
                  <a:srgbClr val="FEE599"/>
                </a:solidFill>
              </a:rPr>
              <a:t> : μ</a:t>
            </a:r>
            <a:r>
              <a:rPr baseline="-25000" lang="en-US" sz="2400">
                <a:solidFill>
                  <a:srgbClr val="FEE599"/>
                </a:solidFill>
              </a:rPr>
              <a:t>pre-diet</a:t>
            </a:r>
            <a:r>
              <a:rPr lang="en-US" sz="2400">
                <a:solidFill>
                  <a:srgbClr val="FEE599"/>
                </a:solidFill>
              </a:rPr>
              <a:t> = μ</a:t>
            </a:r>
            <a:r>
              <a:rPr baseline="-25000" lang="en-US" sz="2400">
                <a:solidFill>
                  <a:srgbClr val="FEE599"/>
                </a:solidFill>
              </a:rPr>
              <a:t>post-diet </a:t>
            </a:r>
            <a:r>
              <a:rPr lang="en-US" sz="2400">
                <a:solidFill>
                  <a:srgbClr val="FEE599"/>
                </a:solidFill>
              </a:rPr>
              <a:t>versus H</a:t>
            </a:r>
            <a:r>
              <a:rPr baseline="-25000" lang="en-US" sz="2400">
                <a:solidFill>
                  <a:srgbClr val="FEE599"/>
                </a:solidFill>
              </a:rPr>
              <a:t>a</a:t>
            </a:r>
            <a:r>
              <a:rPr lang="en-US" sz="2400">
                <a:solidFill>
                  <a:srgbClr val="FEE599"/>
                </a:solidFill>
              </a:rPr>
              <a:t> : μ</a:t>
            </a:r>
            <a:r>
              <a:rPr baseline="-25000" lang="en-US" sz="2400">
                <a:solidFill>
                  <a:srgbClr val="FEE599"/>
                </a:solidFill>
              </a:rPr>
              <a:t>pre-diet</a:t>
            </a:r>
            <a:r>
              <a:rPr lang="en-US" sz="2400">
                <a:solidFill>
                  <a:srgbClr val="FEE599"/>
                </a:solidFill>
              </a:rPr>
              <a:t> &lt; μ</a:t>
            </a:r>
            <a:r>
              <a:rPr baseline="-25000" lang="en-US" sz="2400">
                <a:solidFill>
                  <a:srgbClr val="FEE599"/>
                </a:solidFill>
              </a:rPr>
              <a:t>post-diet</a:t>
            </a:r>
            <a:r>
              <a:rPr lang="en-US" sz="2400">
                <a:solidFill>
                  <a:srgbClr val="FEE599"/>
                </a:solidFill>
              </a:rPr>
              <a:t> is the probability that we would observe a test statistic greater than t* = 1.69 if the pre-diet mean μ was really equal to post-diet mean.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r>
              <a:rPr lang="en-US" sz="2400">
                <a:solidFill>
                  <a:srgbClr val="FEE599"/>
                </a:solidFill>
              </a:rPr>
              <a:t>		</a:t>
            </a:r>
            <a:br>
              <a:rPr lang="en-US" sz="2400">
                <a:solidFill>
                  <a:srgbClr val="FEE599"/>
                </a:solidFill>
              </a:rPr>
            </a:br>
            <a:br>
              <a:rPr lang="en-US" sz="2400">
                <a:solidFill>
                  <a:srgbClr val="FEE599"/>
                </a:solidFill>
              </a:rPr>
            </a:br>
            <a:endParaRPr sz="2400">
              <a:solidFill>
                <a:srgbClr val="FEE59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EE599"/>
                </a:solidFill>
                <a:latin typeface="Calibri"/>
                <a:ea typeface="Calibri"/>
                <a:cs typeface="Calibri"/>
                <a:sym typeface="Calibri"/>
              </a:rPr>
              <a:t>Probability distributions </a:t>
            </a:r>
            <a:endParaRPr sz="1800">
              <a:solidFill>
                <a:schemeClr val="dk1"/>
              </a:solidFill>
              <a:latin typeface="Calibri"/>
              <a:ea typeface="Calibri"/>
              <a:cs typeface="Calibri"/>
              <a:sym typeface="Calibri"/>
            </a:endParaRPr>
          </a:p>
        </p:txBody>
      </p:sp>
      <p:sp>
        <p:nvSpPr>
          <p:cNvPr id="107" name="Shape 107"/>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distributions summarize for some possible outcomes, their probability of occurrence.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 use a popular example, a probability distribution helps us answer the question, “If I flip a coin 10 times, what are the chances of observing heads, 8 times?”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a more concrete example, if we have a dataset of consumer spending on a e-commerce website, we ask the question, “What is probability of observing a consumer who spends $1000/month?”</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Example: A normal distribution</a:t>
            </a:r>
            <a:endParaRPr sz="4000">
              <a:solidFill>
                <a:schemeClr val="dk1"/>
              </a:solidFill>
              <a:latin typeface="Calibri"/>
              <a:ea typeface="Calibri"/>
              <a:cs typeface="Calibri"/>
              <a:sym typeface="Calibri"/>
            </a:endParaRPr>
          </a:p>
        </p:txBody>
      </p:sp>
      <p:sp>
        <p:nvSpPr>
          <p:cNvPr id="114" name="Shape 114"/>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15" name="Shape 115"/>
          <p:cNvPicPr preferRelativeResize="0"/>
          <p:nvPr/>
        </p:nvPicPr>
        <p:blipFill>
          <a:blip r:embed="rId4">
            <a:alphaModFix/>
          </a:blip>
          <a:stretch>
            <a:fillRect/>
          </a:stretch>
        </p:blipFill>
        <p:spPr>
          <a:xfrm>
            <a:off x="3967500" y="1003050"/>
            <a:ext cx="5715000" cy="573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Shape 121"/>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 and Variables</a:t>
            </a:r>
            <a:endParaRPr sz="4000">
              <a:solidFill>
                <a:schemeClr val="dk1"/>
              </a:solidFill>
              <a:latin typeface="Calibri"/>
              <a:ea typeface="Calibri"/>
              <a:cs typeface="Calibri"/>
              <a:sym typeface="Calibri"/>
            </a:endParaRPr>
          </a:p>
        </p:txBody>
      </p:sp>
      <p:sp>
        <p:nvSpPr>
          <p:cNvPr id="122" name="Shape 122"/>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Probability distribution can describe two types of events/variables: discrete and continuous.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discrete variable is a variable that can only take on certain countable values. For example the number of houses in a street can be 1,2, 3 etc. but not 2.5 or 3.4.</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Continuous variables on the other hand can take on any values. Time, for example, is a continuous variable.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Both discrete and continuous variables are forms of a random variable; a variable whose numerical value is determined by chance.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Shape 128"/>
          <p:cNvSpPr txBox="1"/>
          <p:nvPr/>
        </p:nvSpPr>
        <p:spPr>
          <a:xfrm>
            <a:off x="2274941" y="267189"/>
            <a:ext cx="8998800" cy="1600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EE599"/>
                </a:solidFill>
                <a:latin typeface="Calibri"/>
                <a:ea typeface="Calibri"/>
                <a:cs typeface="Calibri"/>
                <a:sym typeface="Calibri"/>
              </a:rPr>
              <a:t>Probability Distributions</a:t>
            </a:r>
            <a:endParaRPr sz="4000">
              <a:solidFill>
                <a:schemeClr val="dk1"/>
              </a:solidFill>
              <a:latin typeface="Calibri"/>
              <a:ea typeface="Calibri"/>
              <a:cs typeface="Calibri"/>
              <a:sym typeface="Calibri"/>
            </a:endParaRPr>
          </a:p>
        </p:txBody>
      </p:sp>
      <p:sp>
        <p:nvSpPr>
          <p:cNvPr id="129" name="Shape 129"/>
          <p:cNvSpPr txBox="1"/>
          <p:nvPr/>
        </p:nvSpPr>
        <p:spPr>
          <a:xfrm>
            <a:off x="2177150" y="1305275"/>
            <a:ext cx="9797100" cy="52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Shape 130"/>
          <p:cNvPicPr preferRelativeResize="0"/>
          <p:nvPr/>
        </p:nvPicPr>
        <p:blipFill>
          <a:blip r:embed="rId4">
            <a:alphaModFix/>
          </a:blip>
          <a:stretch>
            <a:fillRect/>
          </a:stretch>
        </p:blipFill>
        <p:spPr>
          <a:xfrm>
            <a:off x="2857250" y="1305277"/>
            <a:ext cx="8164850" cy="46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Shape 136"/>
          <p:cNvSpPr txBox="1"/>
          <p:nvPr/>
        </p:nvSpPr>
        <p:spPr>
          <a:xfrm>
            <a:off x="2262716" y="838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Describing Probability Distributions</a:t>
            </a:r>
            <a:endParaRPr sz="4000">
              <a:solidFill>
                <a:srgbClr val="FEE599"/>
              </a:solidFill>
              <a:latin typeface="Calibri"/>
              <a:ea typeface="Calibri"/>
              <a:cs typeface="Calibri"/>
              <a:sym typeface="Calibri"/>
            </a:endParaRPr>
          </a:p>
        </p:txBody>
      </p:sp>
      <p:sp>
        <p:nvSpPr>
          <p:cNvPr id="137" name="Shape 137"/>
          <p:cNvSpPr txBox="1"/>
          <p:nvPr/>
        </p:nvSpPr>
        <p:spPr>
          <a:xfrm>
            <a:off x="2394891" y="796291"/>
            <a:ext cx="9797100" cy="45243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we revisit the normal distribution, we notice that the distribution is centered around something and has a certain width.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something is its</a:t>
            </a:r>
            <a:r>
              <a:rPr b="1" lang="en-US" sz="2800">
                <a:solidFill>
                  <a:srgbClr val="FEE599"/>
                </a:solidFill>
                <a:latin typeface="Calibri"/>
                <a:ea typeface="Calibri"/>
                <a:cs typeface="Calibri"/>
                <a:sym typeface="Calibri"/>
              </a:rPr>
              <a:t> mean</a:t>
            </a:r>
            <a:r>
              <a:rPr lang="en-US" sz="2800">
                <a:solidFill>
                  <a:srgbClr val="FEE599"/>
                </a:solidFill>
                <a:latin typeface="Calibri"/>
                <a:ea typeface="Calibri"/>
                <a:cs typeface="Calibri"/>
                <a:sym typeface="Calibri"/>
              </a:rPr>
              <a:t> and the width is its </a:t>
            </a:r>
            <a:r>
              <a:rPr b="1" lang="en-US" sz="2800">
                <a:solidFill>
                  <a:srgbClr val="FEE599"/>
                </a:solidFill>
                <a:latin typeface="Calibri"/>
                <a:ea typeface="Calibri"/>
                <a:cs typeface="Calibri"/>
                <a:sym typeface="Calibri"/>
              </a:rPr>
              <a:t>variance.</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pic>
        <p:nvPicPr>
          <p:cNvPr id="138" name="Shape 138"/>
          <p:cNvPicPr preferRelativeResize="0"/>
          <p:nvPr/>
        </p:nvPicPr>
        <p:blipFill>
          <a:blip r:embed="rId4">
            <a:alphaModFix/>
          </a:blip>
          <a:stretch>
            <a:fillRect/>
          </a:stretch>
        </p:blipFill>
        <p:spPr>
          <a:xfrm>
            <a:off x="6589050" y="2714425"/>
            <a:ext cx="5465025" cy="3998225"/>
          </a:xfrm>
          <a:prstGeom prst="rect">
            <a:avLst/>
          </a:prstGeom>
          <a:noFill/>
          <a:ln>
            <a:noFill/>
          </a:ln>
        </p:spPr>
      </p:pic>
      <p:cxnSp>
        <p:nvCxnSpPr>
          <p:cNvPr id="139" name="Shape 139"/>
          <p:cNvCxnSpPr/>
          <p:nvPr/>
        </p:nvCxnSpPr>
        <p:spPr>
          <a:xfrm rot="10800000">
            <a:off x="5941050" y="4814025"/>
            <a:ext cx="3471900" cy="1344900"/>
          </a:xfrm>
          <a:prstGeom prst="straightConnector1">
            <a:avLst/>
          </a:prstGeom>
          <a:noFill/>
          <a:ln cap="flat" cmpd="sng" w="38100">
            <a:solidFill>
              <a:schemeClr val="accent2"/>
            </a:solidFill>
            <a:prstDash val="solid"/>
            <a:round/>
            <a:headEnd len="med" w="med" type="none"/>
            <a:tailEnd len="med" w="med" type="none"/>
          </a:ln>
        </p:spPr>
      </p:cxnSp>
      <p:sp>
        <p:nvSpPr>
          <p:cNvPr id="140" name="Shape 140"/>
          <p:cNvSpPr txBox="1"/>
          <p:nvPr/>
        </p:nvSpPr>
        <p:spPr>
          <a:xfrm>
            <a:off x="4760675" y="4481700"/>
            <a:ext cx="1149000" cy="55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800">
                <a:solidFill>
                  <a:srgbClr val="FEE599"/>
                </a:solidFill>
              </a:rPr>
              <a:t>Mean</a:t>
            </a:r>
            <a:endParaRPr sz="2800">
              <a:solidFill>
                <a:srgbClr val="FEE599"/>
              </a:solidFill>
            </a:endParaRPr>
          </a:p>
        </p:txBody>
      </p:sp>
      <p:cxnSp>
        <p:nvCxnSpPr>
          <p:cNvPr id="141" name="Shape 141"/>
          <p:cNvCxnSpPr/>
          <p:nvPr/>
        </p:nvCxnSpPr>
        <p:spPr>
          <a:xfrm>
            <a:off x="8948400" y="5367175"/>
            <a:ext cx="880200" cy="0"/>
          </a:xfrm>
          <a:prstGeom prst="straightConnector1">
            <a:avLst/>
          </a:prstGeom>
          <a:noFill/>
          <a:ln cap="flat" cmpd="sng" w="38100">
            <a:solidFill>
              <a:schemeClr val="accent2"/>
            </a:solidFill>
            <a:prstDash val="solid"/>
            <a:round/>
            <a:headEnd len="med" w="med" type="none"/>
            <a:tailEnd len="med" w="med" type="none"/>
          </a:ln>
        </p:spPr>
      </p:cxnSp>
      <p:cxnSp>
        <p:nvCxnSpPr>
          <p:cNvPr id="142" name="Shape 142"/>
          <p:cNvCxnSpPr/>
          <p:nvPr/>
        </p:nvCxnSpPr>
        <p:spPr>
          <a:xfrm rot="10800000">
            <a:off x="5916825" y="4181275"/>
            <a:ext cx="3483900" cy="1185900"/>
          </a:xfrm>
          <a:prstGeom prst="straightConnector1">
            <a:avLst/>
          </a:prstGeom>
          <a:noFill/>
          <a:ln cap="flat" cmpd="sng" w="38100">
            <a:solidFill>
              <a:schemeClr val="accent2"/>
            </a:solidFill>
            <a:prstDash val="solid"/>
            <a:round/>
            <a:headEnd len="med" w="med" type="none"/>
            <a:tailEnd len="med" w="med" type="none"/>
          </a:ln>
        </p:spPr>
      </p:cxnSp>
      <p:sp>
        <p:nvSpPr>
          <p:cNvPr id="143" name="Shape 143"/>
          <p:cNvSpPr txBox="1"/>
          <p:nvPr/>
        </p:nvSpPr>
        <p:spPr>
          <a:xfrm>
            <a:off x="4315275" y="3872100"/>
            <a:ext cx="1746900" cy="5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EE599"/>
                </a:solidFill>
              </a:rPr>
              <a:t>Variance</a:t>
            </a:r>
            <a:endParaRPr sz="2800">
              <a:solidFill>
                <a:srgbClr val="FEE5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Shape 149"/>
          <p:cNvSpPr txBox="1"/>
          <p:nvPr/>
        </p:nvSpPr>
        <p:spPr>
          <a:xfrm>
            <a:off x="26343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Mean and Variance: Discrete Variables</a:t>
            </a:r>
            <a:endParaRPr sz="1800">
              <a:solidFill>
                <a:schemeClr val="dk1"/>
              </a:solidFill>
              <a:latin typeface="Calibri"/>
              <a:ea typeface="Calibri"/>
              <a:cs typeface="Calibri"/>
              <a:sym typeface="Calibri"/>
            </a:endParaRPr>
          </a:p>
        </p:txBody>
      </p:sp>
      <p:sp>
        <p:nvSpPr>
          <p:cNvPr id="150" name="Shape 150"/>
          <p:cNvSpPr txBox="1"/>
          <p:nvPr/>
        </p:nvSpPr>
        <p:spPr>
          <a:xfrm>
            <a:off x="2177150" y="1309727"/>
            <a:ext cx="9797100" cy="53106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mean, also known as expected value, of a discrete variable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is the weighted sum of all possible values of </a:t>
            </a:r>
            <a:r>
              <a:rPr i="1" lang="en-US" sz="2800">
                <a:solidFill>
                  <a:srgbClr val="FEE599"/>
                </a:solidFill>
                <a:latin typeface="Calibri"/>
                <a:ea typeface="Calibri"/>
                <a:cs typeface="Calibri"/>
                <a:sym typeface="Calibri"/>
              </a:rPr>
              <a:t>[X] </a:t>
            </a:r>
            <a:r>
              <a:rPr lang="en-US" sz="2800">
                <a:solidFill>
                  <a:srgbClr val="FEE599"/>
                </a:solidFill>
                <a:latin typeface="Calibri"/>
                <a:ea typeface="Calibri"/>
                <a:cs typeface="Calibri"/>
                <a:sym typeface="Calibri"/>
              </a:rPr>
              <a:t>. The weight here is the probability of value of</a:t>
            </a:r>
            <a:r>
              <a:rPr i="1" lang="en-US" sz="2800">
                <a:solidFill>
                  <a:srgbClr val="FEE599"/>
                </a:solidFill>
                <a:latin typeface="Calibri"/>
                <a:ea typeface="Calibri"/>
                <a:cs typeface="Calibri"/>
                <a:sym typeface="Calibri"/>
              </a:rPr>
              <a:t> [X] </a:t>
            </a: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𝞵 = E[X] =  ∑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*P[X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If X</a:t>
            </a:r>
            <a:r>
              <a:rPr baseline="-25000" lang="en-US" sz="2800">
                <a:solidFill>
                  <a:srgbClr val="FEE599"/>
                </a:solidFill>
                <a:latin typeface="Calibri"/>
                <a:ea typeface="Calibri"/>
                <a:cs typeface="Calibri"/>
                <a:sym typeface="Calibri"/>
              </a:rPr>
              <a:t>i</a:t>
            </a:r>
            <a:r>
              <a:rPr lang="en-US" sz="2800">
                <a:solidFill>
                  <a:srgbClr val="FEE599"/>
                </a:solidFill>
                <a:latin typeface="Calibri"/>
                <a:ea typeface="Calibri"/>
                <a:cs typeface="Calibri"/>
                <a:sym typeface="Calibri"/>
              </a:rPr>
              <a:t> is the number expected to appear when a die is rolled:</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457200" marR="0" rtl="0" algn="l">
              <a:spcBef>
                <a:spcPts val="0"/>
              </a:spcBef>
              <a:spcAft>
                <a:spcPts val="0"/>
              </a:spcAft>
              <a:buNone/>
            </a:pPr>
            <a:r>
              <a:rPr lang="en-US" sz="2800">
                <a:solidFill>
                  <a:srgbClr val="FEE599"/>
                </a:solidFill>
                <a:latin typeface="Calibri"/>
                <a:ea typeface="Calibri"/>
                <a:cs typeface="Calibri"/>
                <a:sym typeface="Calibri"/>
              </a:rPr>
              <a:t>E[X] = ⅙ (1) + ⅙ (2) + ⅙ (3) + ⅙ (4) + ⅙ (5) + ⅙ (6) = </a:t>
            </a:r>
            <a:r>
              <a:rPr b="1" lang="en-US" sz="2800" u="sng">
                <a:solidFill>
                  <a:srgbClr val="FEE599"/>
                </a:solidFill>
                <a:latin typeface="Calibri"/>
                <a:ea typeface="Calibri"/>
                <a:cs typeface="Calibri"/>
                <a:sym typeface="Calibri"/>
              </a:rPr>
              <a:t>3.5</a:t>
            </a:r>
            <a:endParaRPr b="1" sz="2800" u="sng">
              <a:solidFill>
                <a:srgbClr val="FEE599"/>
              </a:solidFill>
              <a:latin typeface="Calibri"/>
              <a:ea typeface="Calibri"/>
              <a:cs typeface="Calibri"/>
              <a:sym typeface="Calibri"/>
            </a:endParaRPr>
          </a:p>
          <a:p>
            <a:pPr indent="0" lvl="0" marL="0" marR="0" rtl="0" algn="l">
              <a:spcBef>
                <a:spcPts val="0"/>
              </a:spcBef>
              <a:spcAft>
                <a:spcPts val="0"/>
              </a:spcAft>
              <a:buNone/>
            </a:pPr>
            <a:r>
              <a:t/>
            </a:r>
            <a:endParaRPr b="1" sz="2800" u="sng">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Obviously we will never observe this number, but this represents the long-run mean for a die.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			</a:t>
            </a:r>
            <a:endParaRPr sz="2800">
              <a:solidFill>
                <a:srgbClr val="FEE599"/>
              </a:solidFill>
              <a:latin typeface="Calibri"/>
              <a:ea typeface="Calibri"/>
              <a:cs typeface="Calibri"/>
              <a:sym typeface="Calibri"/>
            </a:endParaRPr>
          </a:p>
        </p:txBody>
      </p:sp>
      <p:sp>
        <p:nvSpPr>
          <p:cNvPr id="151" name="Shape 151"/>
          <p:cNvSpPr txBox="1"/>
          <p:nvPr/>
        </p:nvSpPr>
        <p:spPr>
          <a:xfrm>
            <a:off x="5031600" y="2862275"/>
            <a:ext cx="3672300" cy="8871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