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notesMasterIdLst>
    <p:notesMasterId r:id="rId10"/>
  </p:notesMasterIdLst>
  <p:sldIdLst>
    <p:sldId id="256" r:id="rId3"/>
    <p:sldId id="257" r:id="rId4"/>
    <p:sldId id="258" r:id="rId5"/>
    <p:sldId id="262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87901-464F-4C60-90F5-224CFF89AF3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83901-E274-4A81-B219-4AF6B5E4EB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2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83901-E274-4A81-B219-4AF6B5E4EB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85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Slim BEN AMOR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EC0-9F04-4279-B934-1AF5833A5D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5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Slim BEN AMOR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EC0-9F04-4279-B934-1AF5833A5D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7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Slim BEN AMOR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EC0-9F04-4279-B934-1AF5833A5D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6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 smtClean="0"/>
              <a:t>6/2/2018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Slim BEN AMOR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CB60EC0-9F04-4279-B934-1AF5833A5D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01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Slim BEN AMOR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EC0-9F04-4279-B934-1AF5833A5D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37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Slim BEN AMOR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EC0-9F04-4279-B934-1AF5833A5D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71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Slim BEN AMOR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EC0-9F04-4279-B934-1AF5833A5D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76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Slim BEN AMOR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EC0-9F04-4279-B934-1AF5833A5D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65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Slim BEN AMOR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EC0-9F04-4279-B934-1AF5833A5D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692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Slim BEN AMOR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EC0-9F04-4279-B934-1AF5833A5D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18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Slim BEN AMOR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EC0-9F04-4279-B934-1AF5833A5D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7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6/2/2018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Slim BEN AMOR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FCB60EC0-9F04-4279-B934-1AF5833A5DE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7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Slim BEN AMOR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EC0-9F04-4279-B934-1AF5833A5D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77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Slim BEN AMOR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EC0-9F04-4279-B934-1AF5833A5D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66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Slim BEN AMOR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EC0-9F04-4279-B934-1AF5833A5D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343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Slim BEN AMOR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EC0-9F04-4279-B934-1AF5833A5DE2}" type="slidenum">
              <a:rPr lang="en-US" smtClean="0"/>
              <a:t>‹N°›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00332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Slim BEN AMOR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EC0-9F04-4279-B934-1AF5833A5D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463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Slim BEN AMOR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EC0-9F04-4279-B934-1AF5833A5D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081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Slim BEN AMOR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EC0-9F04-4279-B934-1AF5833A5D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484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Slim BEN AMOR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EC0-9F04-4279-B934-1AF5833A5D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385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Slim BEN AMOR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EC0-9F04-4279-B934-1AF5833A5D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2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Slim BEN AMOR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EC0-9F04-4279-B934-1AF5833A5D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4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Slim BEN AMOR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EC0-9F04-4279-B934-1AF5833A5D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5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Slim BEN AMOR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EC0-9F04-4279-B934-1AF5833A5DE2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49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Slim BEN AMOR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EC0-9F04-4279-B934-1AF5833A5DE2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1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Slim BEN AMOR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EC0-9F04-4279-B934-1AF5833A5D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1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Slim BEN AMOR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EC0-9F04-4279-B934-1AF5833A5D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3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Slim BEN AMOR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EC0-9F04-4279-B934-1AF5833A5D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5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6/2/2018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Slim BEN AMOR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60EC0-9F04-4279-B934-1AF5833A5D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1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6/2/2018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Slim BEN AMOR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60EC0-9F04-4279-B934-1AF5833A5D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65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lim.ben-amor@inria.f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00160" y="2005957"/>
            <a:ext cx="10229852" cy="952499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/>
              <a:t>Machine Learning (</a:t>
            </a:r>
            <a:r>
              <a:rPr lang="en-US" sz="5400" b="1" dirty="0"/>
              <a:t>IMC-4302C</a:t>
            </a:r>
            <a:r>
              <a:rPr lang="en-US" sz="5400" b="1" dirty="0" smtClean="0"/>
              <a:t>)</a:t>
            </a:r>
            <a:endParaRPr lang="en-US" sz="54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019298" y="3093583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Lab 1: Linear regression</a:t>
            </a:r>
          </a:p>
        </p:txBody>
      </p:sp>
      <p:pic>
        <p:nvPicPr>
          <p:cNvPr id="1028" name="Picture 4" descr="Résultat de recherche d'images pour &quot;esiee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867" y="0"/>
            <a:ext cx="3116263" cy="161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9296398" y="6238082"/>
            <a:ext cx="2743200" cy="365125"/>
          </a:xfrm>
        </p:spPr>
        <p:txBody>
          <a:bodyPr/>
          <a:lstStyle/>
          <a:p>
            <a:r>
              <a:rPr lang="en-US" sz="2000" dirty="0" smtClean="0"/>
              <a:t>6/2/2018</a:t>
            </a:r>
            <a:endParaRPr lang="en-US" sz="2000" dirty="0"/>
          </a:p>
        </p:txBody>
      </p:sp>
      <p:sp>
        <p:nvSpPr>
          <p:cNvPr id="10" name="Sous-titre 2"/>
          <p:cNvSpPr txBox="1">
            <a:spLocks/>
          </p:cNvSpPr>
          <p:nvPr/>
        </p:nvSpPr>
        <p:spPr>
          <a:xfrm>
            <a:off x="1543048" y="5295901"/>
            <a:ext cx="8791575" cy="1124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b="1" cap="none" dirty="0" err="1" smtClean="0">
                <a:solidFill>
                  <a:schemeClr val="tx1"/>
                </a:solidFill>
              </a:rPr>
              <a:t>School</a:t>
            </a:r>
            <a:r>
              <a:rPr lang="fr-FR" sz="2400" b="1" cap="none" dirty="0" smtClean="0">
                <a:solidFill>
                  <a:schemeClr val="tx1"/>
                </a:solidFill>
              </a:rPr>
              <a:t> </a:t>
            </a:r>
            <a:r>
              <a:rPr lang="fr-FR" sz="2400" b="1" cap="none" dirty="0" err="1" smtClean="0">
                <a:solidFill>
                  <a:schemeClr val="tx1"/>
                </a:solidFill>
              </a:rPr>
              <a:t>Year</a:t>
            </a:r>
            <a:r>
              <a:rPr lang="fr-FR" sz="2400" b="1" cap="none" dirty="0">
                <a:solidFill>
                  <a:schemeClr val="tx1"/>
                </a:solidFill>
              </a:rPr>
              <a:t/>
            </a:r>
            <a:br>
              <a:rPr lang="fr-FR" sz="2400" b="1" cap="none" dirty="0">
                <a:solidFill>
                  <a:schemeClr val="tx1"/>
                </a:solidFill>
              </a:rPr>
            </a:br>
            <a:r>
              <a:rPr lang="fr-FR" sz="2400" b="1" cap="none" dirty="0" smtClean="0">
                <a:solidFill>
                  <a:schemeClr val="tx1"/>
                </a:solidFill>
              </a:rPr>
              <a:t>2017-2018</a:t>
            </a:r>
            <a:endParaRPr lang="en-US" sz="2400" b="1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83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About your tutor and labs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543425"/>
          </a:xfrm>
        </p:spPr>
        <p:txBody>
          <a:bodyPr>
            <a:normAutofit/>
          </a:bodyPr>
          <a:lstStyle/>
          <a:p>
            <a:r>
              <a:rPr lang="en-US" dirty="0" smtClean="0"/>
              <a:t>Slim BEN AMOR: </a:t>
            </a:r>
            <a:r>
              <a:rPr lang="en-US" dirty="0" smtClean="0">
                <a:hlinkClick r:id="rId2"/>
              </a:rPr>
              <a:t>Slim.ben-amor@inria.fr</a:t>
            </a:r>
            <a:endParaRPr lang="en-US" dirty="0" smtClean="0"/>
          </a:p>
          <a:p>
            <a:pPr lvl="1"/>
            <a:r>
              <a:rPr lang="en-US" dirty="0" smtClean="0"/>
              <a:t>Bachelor </a:t>
            </a:r>
            <a:r>
              <a:rPr lang="en-US" dirty="0" smtClean="0"/>
              <a:t>from </a:t>
            </a:r>
            <a:r>
              <a:rPr lang="en-US" dirty="0" err="1" smtClean="0"/>
              <a:t>Ecole</a:t>
            </a:r>
            <a:r>
              <a:rPr lang="en-US" dirty="0" smtClean="0"/>
              <a:t> </a:t>
            </a:r>
            <a:r>
              <a:rPr lang="en-US" dirty="0" err="1" smtClean="0"/>
              <a:t>Polytechnique</a:t>
            </a:r>
            <a:r>
              <a:rPr lang="en-US" dirty="0" smtClean="0"/>
              <a:t> of </a:t>
            </a:r>
            <a:r>
              <a:rPr lang="en-US" dirty="0" smtClean="0"/>
              <a:t>Tunisia + Master from Paris-</a:t>
            </a:r>
            <a:r>
              <a:rPr lang="en-US" dirty="0" err="1" smtClean="0"/>
              <a:t>Saclay</a:t>
            </a:r>
            <a:endParaRPr lang="en-US" dirty="0" smtClean="0"/>
          </a:p>
          <a:p>
            <a:pPr lvl="1"/>
            <a:r>
              <a:rPr lang="en-US" dirty="0" err="1" smtClean="0"/>
              <a:t>Phd</a:t>
            </a:r>
            <a:r>
              <a:rPr lang="en-US" dirty="0" smtClean="0"/>
              <a:t> </a:t>
            </a:r>
            <a:r>
              <a:rPr lang="en-US" dirty="0" smtClean="0"/>
              <a:t>Student at INRIA</a:t>
            </a:r>
          </a:p>
          <a:p>
            <a:pPr lvl="1"/>
            <a:r>
              <a:rPr lang="en-US" dirty="0" smtClean="0"/>
              <a:t>Online courses achievements (Machine Learning from Stanford and AI from Berkley University)</a:t>
            </a:r>
          </a:p>
          <a:p>
            <a:pPr marL="457200" lvl="1" indent="0">
              <a:buNone/>
            </a:pPr>
            <a:endParaRPr lang="fr-FR" dirty="0" smtClean="0"/>
          </a:p>
          <a:p>
            <a:r>
              <a:rPr lang="en-US" dirty="0" smtClean="0"/>
              <a:t>10 Labs:</a:t>
            </a:r>
          </a:p>
          <a:p>
            <a:pPr lvl="1"/>
            <a:r>
              <a:rPr lang="en-US" dirty="0" smtClean="0"/>
              <a:t>2 labs per week</a:t>
            </a:r>
          </a:p>
          <a:p>
            <a:pPr lvl="1"/>
            <a:r>
              <a:rPr lang="en-US" dirty="0" smtClean="0"/>
              <a:t>1 report per week (your code for 2 labs + 2-3 pages for your comments/observations on each question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Grade: 5 reports 50% + Final project 50%</a:t>
            </a:r>
            <a:endParaRPr lang="en-US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6/2/2018</a:t>
            </a:r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EC0-9F04-4279-B934-1AF5833A5D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6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Notation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6/2/2018</a:t>
            </a:r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EC0-9F04-4279-B934-1AF5833A5DE2}" type="slidenum">
              <a:rPr lang="en-US" smtClean="0"/>
              <a:t>3</a:t>
            </a:fld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Where: 	</a:t>
            </a:r>
            <a:r>
              <a:rPr lang="en-US" dirty="0" smtClean="0"/>
              <a:t>- m </a:t>
            </a:r>
            <a:r>
              <a:rPr lang="en-US" dirty="0" smtClean="0"/>
              <a:t>is number of samples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smtClean="0"/>
              <a:t>- n </a:t>
            </a:r>
            <a:r>
              <a:rPr lang="en-US" dirty="0" smtClean="0"/>
              <a:t>is number of features including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y-intercept </a:t>
            </a:r>
            <a:r>
              <a:rPr lang="en-US" dirty="0" smtClean="0"/>
              <a:t>(bias)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404" y="2342514"/>
            <a:ext cx="1819275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286" y="5992019"/>
            <a:ext cx="2295525" cy="55245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4"/>
          <a:srcRect b="3165"/>
          <a:stretch/>
        </p:blipFill>
        <p:spPr>
          <a:xfrm>
            <a:off x="763728" y="1594835"/>
            <a:ext cx="5543550" cy="220564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0286" y="5328760"/>
            <a:ext cx="7467600" cy="5810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2602" y="1513679"/>
            <a:ext cx="4391025" cy="6000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41477" y="2361564"/>
            <a:ext cx="19621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3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Cost Function: Mean Square Error (MSE)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6/2/2018</a:t>
            </a:r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EC0-9F04-4279-B934-1AF5833A5DE2}" type="slidenum">
              <a:rPr lang="en-US" smtClean="0"/>
              <a:t>4</a:t>
            </a:fld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Cost 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Partial </a:t>
            </a:r>
            <a:r>
              <a:rPr lang="en-US" dirty="0"/>
              <a:t>derivative </a:t>
            </a:r>
          </a:p>
        </p:txBody>
      </p:sp>
      <p:pic>
        <p:nvPicPr>
          <p:cNvPr id="9" name="Espace réservé du contenu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525" y="1963737"/>
            <a:ext cx="4829175" cy="128587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525" y="4004468"/>
            <a:ext cx="5143500" cy="14192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174" y="5492432"/>
            <a:ext cx="25241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B0F0"/>
                </a:solidFill>
              </a:rPr>
              <a:t>Minimizing Cost Function: Gradient descent Algorithm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6/2/2018</a:t>
            </a:r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EC0-9F04-4279-B934-1AF5833A5DE2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Update equation for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fr-FR" b="0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Where</a:t>
                </a:r>
                <a:r>
                  <a:rPr lang="fr-FR" dirty="0" smtClean="0"/>
                  <a:t>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step or learning rate</a:t>
                </a:r>
              </a:p>
              <a:p>
                <a:endParaRPr lang="en-US" dirty="0" smtClean="0"/>
              </a:p>
              <a:p>
                <a:r>
                  <a:rPr lang="fr-FR" dirty="0" smtClean="0"/>
                  <a:t>The update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should be made simultaneously. Because if we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the vector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 will change. Hence, when updating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we will calculate the partial derivative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on a different point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 as the initial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Simultaneously update</a:t>
                </a:r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041" y="1388900"/>
            <a:ext cx="3257550" cy="123825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604" y="4738227"/>
            <a:ext cx="3619500" cy="12001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/>
          <a:srcRect r="41239"/>
          <a:stretch/>
        </p:blipFill>
        <p:spPr>
          <a:xfrm>
            <a:off x="8872104" y="4913357"/>
            <a:ext cx="2853174" cy="52642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5"/>
          <a:srcRect l="59058"/>
          <a:stretch/>
        </p:blipFill>
        <p:spPr>
          <a:xfrm>
            <a:off x="5252604" y="5725746"/>
            <a:ext cx="2733674" cy="7239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441" y="2453662"/>
            <a:ext cx="2074286" cy="43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7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rgbClr val="00B0F0"/>
                </a:solidFill>
              </a:rPr>
              <a:t>Vectorized</a:t>
            </a:r>
            <a:r>
              <a:rPr lang="en-US" sz="3600" b="1" dirty="0" smtClean="0">
                <a:solidFill>
                  <a:srgbClr val="00B0F0"/>
                </a:solidFill>
              </a:rPr>
              <a:t> Implementation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6/2/2018</a:t>
            </a:r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EC0-9F04-4279-B934-1AF5833A5DE2}" type="slidenum">
              <a:rPr lang="en-US" smtClean="0"/>
              <a:t>6</a:t>
            </a:fld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Cost function</a:t>
            </a:r>
          </a:p>
          <a:p>
            <a:endParaRPr lang="fr-FR" dirty="0" smtClean="0"/>
          </a:p>
          <a:p>
            <a:endParaRPr lang="en-US" dirty="0"/>
          </a:p>
          <a:p>
            <a:r>
              <a:rPr lang="en-US" dirty="0" smtClean="0"/>
              <a:t>Cost function gradient 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en-US" dirty="0" smtClean="0"/>
              <a:t>Gradient descent update</a:t>
            </a:r>
          </a:p>
          <a:p>
            <a:endParaRPr lang="en-US" dirty="0" smtClean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3" y="3481544"/>
            <a:ext cx="4486275" cy="111442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799" y="1878328"/>
            <a:ext cx="5495925" cy="113347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960" y="5429170"/>
            <a:ext cx="28956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B0F0"/>
                </a:solidFill>
              </a:rPr>
              <a:t>Feature normalization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6/2/2018</a:t>
            </a:r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EC0-9F04-4279-B934-1AF5833A5DE2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Cost function</a:t>
                </a:r>
              </a:p>
              <a:p>
                <a:endParaRPr lang="fr-FR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Where</a:t>
                </a:r>
                <a:r>
                  <a:rPr lang="fr-FR" dirty="0" smtClean="0"/>
                  <a:t> : 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/>
                  <a:t> is the mean of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fr-FR" dirty="0"/>
                  <a:t>	</a:t>
                </a:r>
                <a:r>
                  <a:rPr lang="fr-FR" dirty="0" smtClean="0"/>
                  <a:t>	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  is the standard deviation</a:t>
                </a:r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450" y="2033980"/>
            <a:ext cx="32004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6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453</TotalTime>
  <Words>145</Words>
  <Application>Microsoft Office PowerPoint</Application>
  <PresentationFormat>Grand écran</PresentationFormat>
  <Paragraphs>61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Trebuchet MS</vt:lpstr>
      <vt:lpstr>Tw Cen MT</vt:lpstr>
      <vt:lpstr>Wingdings 2</vt:lpstr>
      <vt:lpstr>HDOfficeLightV0</vt:lpstr>
      <vt:lpstr>Circuit</vt:lpstr>
      <vt:lpstr>Machine Learning (IMC-4302C)</vt:lpstr>
      <vt:lpstr>About your tutor and labs</vt:lpstr>
      <vt:lpstr>Notation</vt:lpstr>
      <vt:lpstr>Cost Function: Mean Square Error (MSE)</vt:lpstr>
      <vt:lpstr>Minimizing Cost Function: Gradient descent Algorithm</vt:lpstr>
      <vt:lpstr>Vectorized Implementation</vt:lpstr>
      <vt:lpstr>Feature normalization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session 1</dc:title>
  <dc:creator>Slim BEN AMOR</dc:creator>
  <cp:lastModifiedBy>Slim BEN AMOR</cp:lastModifiedBy>
  <cp:revision>22</cp:revision>
  <dcterms:created xsi:type="dcterms:W3CDTF">2018-02-05T16:46:53Z</dcterms:created>
  <dcterms:modified xsi:type="dcterms:W3CDTF">2018-02-06T08:28:58Z</dcterms:modified>
</cp:coreProperties>
</file>