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26"/>
  </p:notesMasterIdLst>
  <p:sldIdLst>
    <p:sldId id="11651" r:id="rId6"/>
    <p:sldId id="11622" r:id="rId7"/>
    <p:sldId id="11711" r:id="rId8"/>
    <p:sldId id="11694" r:id="rId9"/>
    <p:sldId id="11695" r:id="rId10"/>
    <p:sldId id="11696" r:id="rId11"/>
    <p:sldId id="11697" r:id="rId12"/>
    <p:sldId id="11698" r:id="rId13"/>
    <p:sldId id="11699" r:id="rId14"/>
    <p:sldId id="11712" r:id="rId15"/>
    <p:sldId id="11713" r:id="rId16"/>
    <p:sldId id="11714" r:id="rId17"/>
    <p:sldId id="11700" r:id="rId18"/>
    <p:sldId id="11715" r:id="rId19"/>
    <p:sldId id="11716" r:id="rId20"/>
    <p:sldId id="11717" r:id="rId21"/>
    <p:sldId id="11718" r:id="rId22"/>
    <p:sldId id="11719" r:id="rId23"/>
    <p:sldId id="11720" r:id="rId24"/>
    <p:sldId id="1164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Kumar" initials="HK" lastIdx="2" clrIdx="0">
    <p:extLst>
      <p:ext uri="{19B8F6BF-5375-455C-9EA6-DF929625EA0E}">
        <p15:presenceInfo xmlns:p15="http://schemas.microsoft.com/office/powerpoint/2012/main" userId="S-1-5-21-1417001333-725345543-1177238915-309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96F"/>
    <a:srgbClr val="000000"/>
    <a:srgbClr val="37BCD2"/>
    <a:srgbClr val="22BDED"/>
    <a:srgbClr val="3EBBBC"/>
    <a:srgbClr val="49B974"/>
    <a:srgbClr val="20BDEE"/>
    <a:srgbClr val="00920E"/>
    <a:srgbClr val="CCF484"/>
    <a:srgbClr val="F3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85069" autoAdjust="0"/>
  </p:normalViewPr>
  <p:slideViewPr>
    <p:cSldViewPr snapToGrid="0">
      <p:cViewPr varScale="1">
        <p:scale>
          <a:sx n="59" d="100"/>
          <a:sy n="59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46"/>
    </p:cViewPr>
  </p:sorter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HA NANDHINI S" userId="15cdf0b0-2e93-4f62-97e7-b1410a443814" providerId="ADAL" clId="{366EBEF5-787B-4672-88B9-C54F1946D267}"/>
    <pc:docChg chg="modSld">
      <pc:chgData name="USHA NANDHINI S" userId="15cdf0b0-2e93-4f62-97e7-b1410a443814" providerId="ADAL" clId="{366EBEF5-787B-4672-88B9-C54F1946D267}" dt="2025-03-12T10:26:13.955" v="11" actId="20577"/>
      <pc:docMkLst>
        <pc:docMk/>
      </pc:docMkLst>
      <pc:sldChg chg="modNotesTx">
        <pc:chgData name="USHA NANDHINI S" userId="15cdf0b0-2e93-4f62-97e7-b1410a443814" providerId="ADAL" clId="{366EBEF5-787B-4672-88B9-C54F1946D267}" dt="2025-03-12T10:25:27.434" v="1" actId="20577"/>
        <pc:sldMkLst>
          <pc:docMk/>
          <pc:sldMk cId="3467308006" sldId="11694"/>
        </pc:sldMkLst>
      </pc:sldChg>
      <pc:sldChg chg="modNotesTx">
        <pc:chgData name="USHA NANDHINI S" userId="15cdf0b0-2e93-4f62-97e7-b1410a443814" providerId="ADAL" clId="{366EBEF5-787B-4672-88B9-C54F1946D267}" dt="2025-03-12T10:25:31.957" v="2" actId="20577"/>
        <pc:sldMkLst>
          <pc:docMk/>
          <pc:sldMk cId="438359408" sldId="11695"/>
        </pc:sldMkLst>
      </pc:sldChg>
      <pc:sldChg chg="modNotesTx">
        <pc:chgData name="USHA NANDHINI S" userId="15cdf0b0-2e93-4f62-97e7-b1410a443814" providerId="ADAL" clId="{366EBEF5-787B-4672-88B9-C54F1946D267}" dt="2025-03-12T10:25:35.251" v="3" actId="20577"/>
        <pc:sldMkLst>
          <pc:docMk/>
          <pc:sldMk cId="1311196739" sldId="11696"/>
        </pc:sldMkLst>
      </pc:sldChg>
      <pc:sldChg chg="modNotesTx">
        <pc:chgData name="USHA NANDHINI S" userId="15cdf0b0-2e93-4f62-97e7-b1410a443814" providerId="ADAL" clId="{366EBEF5-787B-4672-88B9-C54F1946D267}" dt="2025-03-12T10:25:39.350" v="4" actId="20577"/>
        <pc:sldMkLst>
          <pc:docMk/>
          <pc:sldMk cId="1832206525" sldId="11697"/>
        </pc:sldMkLst>
      </pc:sldChg>
      <pc:sldChg chg="modNotesTx">
        <pc:chgData name="USHA NANDHINI S" userId="15cdf0b0-2e93-4f62-97e7-b1410a443814" providerId="ADAL" clId="{366EBEF5-787B-4672-88B9-C54F1946D267}" dt="2025-03-12T10:25:49.587" v="5" actId="20577"/>
        <pc:sldMkLst>
          <pc:docMk/>
          <pc:sldMk cId="3103948613" sldId="11700"/>
        </pc:sldMkLst>
      </pc:sldChg>
      <pc:sldChg chg="modNotesTx">
        <pc:chgData name="USHA NANDHINI S" userId="15cdf0b0-2e93-4f62-97e7-b1410a443814" providerId="ADAL" clId="{366EBEF5-787B-4672-88B9-C54F1946D267}" dt="2025-03-12T10:25:23.529" v="0" actId="20577"/>
        <pc:sldMkLst>
          <pc:docMk/>
          <pc:sldMk cId="2178508148" sldId="11711"/>
        </pc:sldMkLst>
      </pc:sldChg>
      <pc:sldChg chg="modNotesTx">
        <pc:chgData name="USHA NANDHINI S" userId="15cdf0b0-2e93-4f62-97e7-b1410a443814" providerId="ADAL" clId="{366EBEF5-787B-4672-88B9-C54F1946D267}" dt="2025-03-12T10:25:53.773" v="6" actId="20577"/>
        <pc:sldMkLst>
          <pc:docMk/>
          <pc:sldMk cId="2558264235" sldId="11715"/>
        </pc:sldMkLst>
      </pc:sldChg>
      <pc:sldChg chg="modNotesTx">
        <pc:chgData name="USHA NANDHINI S" userId="15cdf0b0-2e93-4f62-97e7-b1410a443814" providerId="ADAL" clId="{366EBEF5-787B-4672-88B9-C54F1946D267}" dt="2025-03-12T10:25:57.261" v="7" actId="20577"/>
        <pc:sldMkLst>
          <pc:docMk/>
          <pc:sldMk cId="3567308835" sldId="11716"/>
        </pc:sldMkLst>
      </pc:sldChg>
      <pc:sldChg chg="modNotesTx">
        <pc:chgData name="USHA NANDHINI S" userId="15cdf0b0-2e93-4f62-97e7-b1410a443814" providerId="ADAL" clId="{366EBEF5-787B-4672-88B9-C54F1946D267}" dt="2025-03-12T10:26:02.306" v="8" actId="20577"/>
        <pc:sldMkLst>
          <pc:docMk/>
          <pc:sldMk cId="391613081" sldId="11717"/>
        </pc:sldMkLst>
      </pc:sldChg>
      <pc:sldChg chg="modNotesTx">
        <pc:chgData name="USHA NANDHINI S" userId="15cdf0b0-2e93-4f62-97e7-b1410a443814" providerId="ADAL" clId="{366EBEF5-787B-4672-88B9-C54F1946D267}" dt="2025-03-12T10:26:06.316" v="9" actId="20577"/>
        <pc:sldMkLst>
          <pc:docMk/>
          <pc:sldMk cId="1384783397" sldId="11718"/>
        </pc:sldMkLst>
      </pc:sldChg>
      <pc:sldChg chg="modNotesTx">
        <pc:chgData name="USHA NANDHINI S" userId="15cdf0b0-2e93-4f62-97e7-b1410a443814" providerId="ADAL" clId="{366EBEF5-787B-4672-88B9-C54F1946D267}" dt="2025-03-12T10:26:10.475" v="10" actId="20577"/>
        <pc:sldMkLst>
          <pc:docMk/>
          <pc:sldMk cId="710431014" sldId="11719"/>
        </pc:sldMkLst>
      </pc:sldChg>
      <pc:sldChg chg="modNotesTx">
        <pc:chgData name="USHA NANDHINI S" userId="15cdf0b0-2e93-4f62-97e7-b1410a443814" providerId="ADAL" clId="{366EBEF5-787B-4672-88B9-C54F1946D267}" dt="2025-03-12T10:26:13.955" v="11" actId="20577"/>
        <pc:sldMkLst>
          <pc:docMk/>
          <pc:sldMk cId="517230492" sldId="117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A251-E139-41FE-A737-B31D057964B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4E652-197F-402B-982D-4D9D55D9F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63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F66C5-1FC5-DB21-C7AB-114DA5A5E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73F0E6-31A3-E8EE-7341-020159840A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F0666C-D030-5F27-E503-78E39177C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AB466-1598-2FFE-15CE-4B5D352BC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372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69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317D4-00DE-4E71-0471-8B50AE56A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235038-2DA9-7803-8916-62FCA0D7DC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9BBEE-0B17-5124-EB5B-E53B246D0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D551B-0023-5CFC-BDDC-591C16274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2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E20F6-771D-34EC-8150-B82BAB49D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51EDF8-03A7-C80C-0A12-1761B552B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5D82B7-8852-EADD-FA9F-DC53F1387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C1664-9304-77D4-03F8-38943A9E6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07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3A4CC-3AD4-9CF7-B012-E489A093E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73A8F0-1033-5F5F-33A7-DA47254FB1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4F0069-7486-4B56-F5AC-355E980AB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1F602-16EC-8E6F-FE6C-FCC7157BB3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41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3C055-F424-D53F-510F-4B1D23371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0E01F7-55FF-060C-2740-89D7FA0CF3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E8B09D-74D7-7894-7B82-CAAC6F81FC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4DE5C-E760-10BB-30CA-EACC5ABA4A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778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8E70D-5CAE-19A7-D4A1-0D3BCE1E9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BBB1AC-F576-BC63-0B93-861DF9CD19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2384EB-2530-D9A0-A0AA-BFA33432D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3CCAB-E78C-9E8D-F022-A2F7C369C9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018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D2228-4777-E17A-F148-7905CC084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19124C-D03D-0DEF-362A-823147DDE6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97F8C3-FD03-08A9-653F-D1948CB2C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5FBFE-3E90-3C45-759A-39C764181D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547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29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486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108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98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081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296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BB66E-BBF4-2158-B35A-075985B12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EAE051-0257-07D1-6AE4-37A9E129E7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9C43A5-5929-FDCB-245E-D93E82589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501FA-22D2-CC4A-B600-07C9BCFC03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690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20E10-4A38-7E91-35F8-270EEDBB7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EE8056-3F80-BE9E-2DF8-F8739A96D3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A8B99-B1BA-B783-7771-4EB033F91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96904-8770-7A7C-1C00-3985970D93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3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028C-AC90-4464-B71F-8E5398A6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FFA8F-483F-46BC-8DD3-7FDD4C4C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9D9E3-D659-464A-9B0A-579D8525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13A2-8B34-416F-BAE5-0AB43149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19E4-F2B5-4D50-AEC1-ED6AA8F0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D5A0-CBF7-4F40-95D9-E35317AE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66128-371E-4E13-942F-EB1CC5EC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3E6B-2921-4DD7-8D72-2B13E6A6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B821-6DF3-4554-BBDA-A121F00B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F179-6217-4927-9403-7C5D391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6DFDE-5D1F-4601-A71B-F33833BDB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AEE3-2AE6-49B9-B43B-89704E4A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08A4-8372-4DE1-B368-30C1C721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19B3-DBB4-4BA1-8F12-5A308C1E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ABF7-D630-456A-832D-FF4214EE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60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0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58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4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82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7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55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66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270A-2E5C-4EA1-84C8-8BFB6D1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3A53-7615-4723-988E-0EEEFA4C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F07A-B98C-4592-9CB0-25595C3C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E40B5-F9F1-44B7-82DB-F7534DE0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155D-312B-48C6-B59D-12CA7222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87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578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81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2096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F236-5669-4240-B339-6D1CC10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9B8F-8573-4ED1-88EC-68E2A04D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CA5F-E5C3-470D-821A-4052A2B2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AE9E-17FC-4715-AC9A-BCF26604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2779-6A7E-46B4-BFAA-1264E89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8841-EFCA-422F-9C56-9F89C4FF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D6F8-5AE4-45BC-A3AA-2A724514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89FCB-8420-4F88-BE10-6259F163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1CBC2-4D7D-404C-B4D1-6CB31F94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B0B0-BA7D-4697-AFED-880EEBD5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5FDB4-711B-4B22-B2AB-FA0B4FC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686F-DFC3-4609-9092-FA80DB77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D8F-1F8F-45FA-84B8-1604D6D4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391FD-B914-4AF4-8B52-95A8DA9B3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8D8A7-E141-4500-BCF5-094BB83A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094AC-C776-415A-B009-C184A388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D41C2-7FB3-43C2-8419-6E04F0BA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3BA8C-7318-4F1F-B944-A518AFD2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A42C4-1CF2-425A-AB94-4CE2D80F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6CB9-88C7-4847-8EF7-A64D3D9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8DA4-D04D-4A94-9157-555E9F17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88EE-2ED0-4E11-B77D-EDBE4FD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D8E36-5F83-4E02-88FB-17BD22E6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6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9360A-E779-4891-A2E5-A5EA1D8B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32B3F-759B-455D-B3E2-F4431079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ABC30-B684-4F62-B56F-FB560D16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9605-9510-4890-97DE-EEFA97B2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96B1-9D4D-49E9-A737-A8207922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99C5C-8FD4-4C6F-AF31-26DB7EA3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C56C-C524-4716-85B3-07AB23B5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60A0D-A906-4EA4-B34C-B69761FB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24C5E-198B-455B-A166-E64A2EB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A2C9-AFEA-4897-90F5-A16C3A5D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A252A-20D5-4A06-ADFE-59E32D91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40F6-AFAB-4E38-A0E8-3BD11FE3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8F9C9-5F84-407A-A1FA-438C9DA6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2BACC-F9A4-4367-A25F-31E289DF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E4F58-F0A1-4376-89B7-8A531B6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970B0-D5A7-4BE7-9AA3-200735BC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6BC0-71B7-4267-AE8F-FF78940E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130B-3E3F-469E-857D-5ED76B523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6A52-975F-4C79-A575-E790E87C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31C1-F108-4455-AF22-FE8703FEE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681770A0-DAF3-4A4A-B4BB-82C321AD74D6}"/>
              </a:ext>
            </a:extLst>
          </p:cNvPr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7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EEB83-7121-48C3-BC0E-C80D5E0A04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2" y="225252"/>
            <a:ext cx="1246980" cy="53743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6CBB77-88F2-43F7-9CB3-AB4607093AFB}"/>
              </a:ext>
            </a:extLst>
          </p:cNvPr>
          <p:cNvCxnSpPr>
            <a:cxnSpLocks/>
          </p:cNvCxnSpPr>
          <p:nvPr/>
        </p:nvCxnSpPr>
        <p:spPr>
          <a:xfrm>
            <a:off x="2035898" y="225252"/>
            <a:ext cx="0" cy="73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70">
            <a:extLst>
              <a:ext uri="{FF2B5EF4-FFF2-40B4-BE49-F238E27FC236}">
                <a16:creationId xmlns:a16="http://schemas.microsoft.com/office/drawing/2014/main" id="{9ED74128-5A53-4199-949D-6538AC2A7835}"/>
              </a:ext>
            </a:extLst>
          </p:cNvPr>
          <p:cNvSpPr/>
          <p:nvPr/>
        </p:nvSpPr>
        <p:spPr>
          <a:xfrm>
            <a:off x="-1" y="5750883"/>
            <a:ext cx="12192001" cy="1131397"/>
          </a:xfrm>
          <a:custGeom>
            <a:avLst/>
            <a:gdLst>
              <a:gd name="connsiteX0" fmla="*/ 0 w 12192001"/>
              <a:gd name="connsiteY0" fmla="*/ 0 h 1131397"/>
              <a:gd name="connsiteX1" fmla="*/ 61125 w 12192001"/>
              <a:gd name="connsiteY1" fmla="*/ 63397 h 1131397"/>
              <a:gd name="connsiteX2" fmla="*/ 1770270 w 12192001"/>
              <a:gd name="connsiteY2" fmla="*/ 862284 h 1131397"/>
              <a:gd name="connsiteX3" fmla="*/ 2059951 w 12192001"/>
              <a:gd name="connsiteY3" fmla="*/ 896572 h 1131397"/>
              <a:gd name="connsiteX4" fmla="*/ 12192001 w 12192001"/>
              <a:gd name="connsiteY4" fmla="*/ 899865 h 1131397"/>
              <a:gd name="connsiteX5" fmla="*/ 12192001 w 12192001"/>
              <a:gd name="connsiteY5" fmla="*/ 1131397 h 1131397"/>
              <a:gd name="connsiteX6" fmla="*/ 1 w 12192001"/>
              <a:gd name="connsiteY6" fmla="*/ 1131397 h 1131397"/>
              <a:gd name="connsiteX7" fmla="*/ 1 w 12192001"/>
              <a:gd name="connsiteY7" fmla="*/ 1128029 h 1131397"/>
              <a:gd name="connsiteX8" fmla="*/ 0 w 12192001"/>
              <a:gd name="connsiteY8" fmla="*/ 1128029 h 113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1131397">
                <a:moveTo>
                  <a:pt x="0" y="0"/>
                </a:moveTo>
                <a:lnTo>
                  <a:pt x="61125" y="63397"/>
                </a:lnTo>
                <a:cubicBezTo>
                  <a:pt x="488794" y="465314"/>
                  <a:pt x="1087223" y="753880"/>
                  <a:pt x="1770270" y="862284"/>
                </a:cubicBezTo>
                <a:lnTo>
                  <a:pt x="2059951" y="896572"/>
                </a:lnTo>
                <a:lnTo>
                  <a:pt x="12192001" y="899865"/>
                </a:lnTo>
                <a:lnTo>
                  <a:pt x="12192001" y="1131397"/>
                </a:lnTo>
                <a:lnTo>
                  <a:pt x="1" y="1131397"/>
                </a:lnTo>
                <a:lnTo>
                  <a:pt x="1" y="1128029"/>
                </a:lnTo>
                <a:lnTo>
                  <a:pt x="0" y="1128029"/>
                </a:lnTo>
                <a:close/>
              </a:path>
            </a:pathLst>
          </a:custGeom>
          <a:gradFill flip="none" rotWithShape="1">
            <a:gsLst>
              <a:gs pos="100000">
                <a:srgbClr val="4AB849"/>
              </a:gs>
              <a:gs pos="0">
                <a:srgbClr val="18BDF0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BEB86-CA62-4BCB-8D59-EE8A1534E051}"/>
              </a:ext>
            </a:extLst>
          </p:cNvPr>
          <p:cNvSpPr txBox="1"/>
          <p:nvPr/>
        </p:nvSpPr>
        <p:spPr>
          <a:xfrm>
            <a:off x="7112860" y="6628364"/>
            <a:ext cx="53002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Industry-led  |  Real-Cases  |  Engaging Pedagogy  |  Expert Faculty  |  Employability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12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CFB69791-4237-4EDA-93A2-89C0929EDB4E}"/>
              </a:ext>
            </a:extLst>
          </p:cNvPr>
          <p:cNvSpPr txBox="1"/>
          <p:nvPr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2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F9D-F98A-498D-9206-A23A1063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1" y="4572000"/>
            <a:ext cx="6581253" cy="2001973"/>
          </a:xfrm>
          <a:solidFill>
            <a:srgbClr val="174B99"/>
          </a:solidFill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Supervised Learning Algorithms</a:t>
            </a:r>
            <a:endParaRPr lang="en-IN" sz="4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FE260EE-F4DB-4235-8E66-EAB64A982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"/>
          <a:stretch/>
        </p:blipFill>
        <p:spPr>
          <a:xfrm>
            <a:off x="327547" y="265171"/>
            <a:ext cx="6581253" cy="4107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EA72-1592-487D-849B-3BEFF49F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133" y="265171"/>
            <a:ext cx="4786320" cy="6252242"/>
          </a:xfrm>
          <a:solidFill>
            <a:srgbClr val="2FB9C5"/>
          </a:solidFill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1900" b="1" dirty="0">
                <a:solidFill>
                  <a:schemeClr val="bg1"/>
                </a:solidFill>
                <a:latin typeface="Trebuchet MS" panose="020B0603020202020204" pitchFamily="34" charset="0"/>
              </a:rPr>
              <a:t>    </a:t>
            </a:r>
            <a:r>
              <a:rPr lang="en-US" sz="2400" b="1" u="sng" dirty="0">
                <a:solidFill>
                  <a:schemeClr val="bg1"/>
                </a:solidFill>
                <a:latin typeface="Trebuchet MS" panose="020B0603020202020204" pitchFamily="34" charset="0"/>
              </a:rPr>
              <a:t>Agenda</a:t>
            </a:r>
            <a:endParaRPr lang="en-US" sz="2400" b="1" dirty="0">
              <a:solidFill>
                <a:schemeClr val="bg1"/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Introduction to Supervised Learning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Simple Linear Regression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Multiple Linear Regression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Overfitting in Regression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Regularization Techniques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Regression Metrics</a:t>
            </a:r>
          </a:p>
        </p:txBody>
      </p:sp>
    </p:spTree>
    <p:extLst>
      <p:ext uri="{BB962C8B-B14F-4D97-AF65-F5344CB8AC3E}">
        <p14:creationId xmlns:p14="http://schemas.microsoft.com/office/powerpoint/2010/main" val="32294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D92A9-7ED2-F5DA-9106-29C6BFA4D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51246D4-3C25-3A81-1FA0-15034A5CE4F6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E03062-2AFB-9DB7-480E-27F56C40FF2E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B7C2BE-E470-56F9-38C7-2A24262AB56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Lasso Regression (L1 Regularization)</a:t>
              </a:r>
              <a:endParaRPr lang="en-US" sz="3500" b="1" kern="1200" dirty="0"/>
            </a:p>
          </p:txBody>
        </p:sp>
      </p:grpSp>
      <p:sp>
        <p:nvSpPr>
          <p:cNvPr id="15" name="Rectangle 9">
            <a:extLst>
              <a:ext uri="{FF2B5EF4-FFF2-40B4-BE49-F238E27FC236}">
                <a16:creationId xmlns:a16="http://schemas.microsoft.com/office/drawing/2014/main" id="{D3344CA5-0250-EA4E-951E-1145BDEEA1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242" y="1044070"/>
            <a:ext cx="945604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Lasso Regression adds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L1 penalty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(sum of absolute values of coefficients), which leads to feature selection by forcing some coefficients to become exactly zero.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Function: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/>
              <a:t>where λ controls the sparsity of the model.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49716C8-C5FB-9BD6-1E46-206E8040A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243" y="3635024"/>
            <a:ext cx="9456045" cy="2876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Key Features:</a:t>
            </a:r>
          </a:p>
          <a:p>
            <a:pPr marL="0" indent="0">
              <a:buNone/>
            </a:pPr>
            <a:r>
              <a:rPr lang="en-US" sz="1800" dirty="0"/>
              <a:t>✅ Performs </a:t>
            </a:r>
            <a:r>
              <a:rPr lang="en-US" sz="1800" b="1" dirty="0"/>
              <a:t>automatic feature selection</a:t>
            </a:r>
            <a:r>
              <a:rPr lang="en-US" sz="1800" dirty="0"/>
              <a:t> (eliminates less important features).</a:t>
            </a:r>
            <a:br>
              <a:rPr lang="en-US" sz="1800" dirty="0"/>
            </a:br>
            <a:r>
              <a:rPr lang="en-US" sz="1800" dirty="0"/>
              <a:t>✅ Helps in building </a:t>
            </a:r>
            <a:r>
              <a:rPr lang="en-US" sz="1800" b="1" dirty="0"/>
              <a:t>sparse models</a:t>
            </a:r>
            <a:r>
              <a:rPr lang="en-US" sz="1800" dirty="0"/>
              <a:t> (fewer features, reducing complexity).</a:t>
            </a:r>
            <a:br>
              <a:rPr lang="en-US" sz="1800" dirty="0"/>
            </a:br>
            <a:r>
              <a:rPr lang="en-US" sz="1800" dirty="0"/>
              <a:t>✅ Can be used when </a:t>
            </a:r>
            <a:r>
              <a:rPr lang="en-US" sz="1800" b="1" dirty="0"/>
              <a:t>only a few predictors are important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When to Use?</a:t>
            </a:r>
          </a:p>
          <a:p>
            <a:pPr marL="0" indent="0">
              <a:buNone/>
            </a:pPr>
            <a:r>
              <a:rPr lang="en-US" sz="1800" dirty="0"/>
              <a:t>✔ When you expect that </a:t>
            </a:r>
            <a:r>
              <a:rPr lang="en-US" sz="1800" b="1" dirty="0"/>
              <a:t>only a few features</a:t>
            </a:r>
            <a:r>
              <a:rPr lang="en-US" sz="1800" dirty="0"/>
              <a:t> are truly useful.</a:t>
            </a:r>
            <a:br>
              <a:rPr lang="en-US" sz="1800" dirty="0"/>
            </a:br>
            <a:r>
              <a:rPr lang="en-US" sz="1800" dirty="0"/>
              <a:t>✔ When you need a more </a:t>
            </a:r>
            <a:r>
              <a:rPr lang="en-US" sz="1800" b="1" dirty="0"/>
              <a:t>interpretable</a:t>
            </a:r>
            <a:r>
              <a:rPr lang="en-US" sz="1800" dirty="0"/>
              <a:t> model by removing irrelevant features.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EBE1E-E90C-D293-AE40-9C1FDC3B5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414" y="2277019"/>
            <a:ext cx="3030599" cy="71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1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03597-5B53-41B1-EB3F-02CB1DA0D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22885BB-B21A-BF55-9AF1-1B1A0CBBECFF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973856-7A68-A6A7-FD9B-AA1870789FE0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581F51-A125-1CB3-D836-D57CE7CE9E46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Elastic Net (Combination of L1 &amp; L2)</a:t>
              </a:r>
              <a:endParaRPr lang="en-US" sz="3500" b="1" kern="1200" dirty="0"/>
            </a:p>
          </p:txBody>
        </p:sp>
      </p:grpSp>
      <p:sp>
        <p:nvSpPr>
          <p:cNvPr id="24" name="Rectangle 9">
            <a:extLst>
              <a:ext uri="{FF2B5EF4-FFF2-40B4-BE49-F238E27FC236}">
                <a16:creationId xmlns:a16="http://schemas.microsoft.com/office/drawing/2014/main" id="{527C67F5-453E-20A7-117E-BDA9D2797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243" y="3282100"/>
            <a:ext cx="9456045" cy="312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Key Features:</a:t>
            </a:r>
          </a:p>
          <a:p>
            <a:pPr marL="0" indent="0">
              <a:buNone/>
            </a:pPr>
            <a:r>
              <a:rPr lang="en-US" sz="1800" dirty="0"/>
              <a:t>✅ Useful when features are </a:t>
            </a:r>
            <a:r>
              <a:rPr lang="en-US" sz="1800" b="1" dirty="0"/>
              <a:t>highly correlated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✅ Overcomes the limitation of Lasso (selecting only one feature from a group of correlated features).</a:t>
            </a:r>
            <a:br>
              <a:rPr lang="en-US" sz="1800" dirty="0"/>
            </a:br>
            <a:r>
              <a:rPr lang="en-US" sz="1800" dirty="0"/>
              <a:t>✅ Provides a </a:t>
            </a:r>
            <a:r>
              <a:rPr lang="en-US" sz="1800" b="1" dirty="0"/>
              <a:t>more stable and robust model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When to Use?</a:t>
            </a:r>
          </a:p>
          <a:p>
            <a:pPr marL="0" indent="0">
              <a:buNone/>
            </a:pPr>
            <a:r>
              <a:rPr lang="en-US" sz="1800" dirty="0"/>
              <a:t>✔ When there are </a:t>
            </a:r>
            <a:r>
              <a:rPr lang="en-US" sz="1800" b="1" dirty="0"/>
              <a:t>many correlated predictors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✔ When </a:t>
            </a:r>
            <a:r>
              <a:rPr lang="en-US" sz="1800" b="1" dirty="0"/>
              <a:t>feature selection + coefficient shrinkage</a:t>
            </a:r>
            <a:r>
              <a:rPr lang="en-US" sz="1800" dirty="0"/>
              <a:t> are both needed.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A1D074-8985-515D-169F-74D750A3A2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243" y="1112276"/>
            <a:ext cx="1054647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Elastic Net is a combination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Ridge (L2)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Lasso (L1)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balancing the benefits of both.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Function: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/>
              <a:t>where λ1​ and λ2​ control L1 and L2 penalties, respectively.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DFB13-7255-F078-5F6C-AB65D4007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065" y="2127938"/>
            <a:ext cx="3691572" cy="61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5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0FBA6-0F72-B014-C406-9655BA404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ECD13B-7335-0709-0352-5994BC008C20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007D1F-BC96-223F-CD1F-C3BF2B3C0B06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87FC6A-5B7F-FEEA-D66F-B1D9ACA4B40A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Comparison Table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7F6DCE-CEE1-3DBB-AB27-7E715854A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0178"/>
              </p:ext>
            </p:extLst>
          </p:nvPr>
        </p:nvGraphicFramePr>
        <p:xfrm>
          <a:off x="838200" y="1182569"/>
          <a:ext cx="10515600" cy="283464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1368935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797320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713394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763366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93952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Regularization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Effect on Coefficients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Feature Selection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Best for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164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Ridge Regression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 (squared coefficients)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Shrinks coefficients but </a:t>
                      </a:r>
                      <a:r>
                        <a:rPr lang="en-US" b="1"/>
                        <a:t>never zero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Multicollinearity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24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Lasso Regression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L1 (absolute coefficients)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Forces some coefficients to </a:t>
                      </a:r>
                      <a:r>
                        <a:rPr lang="en-US" b="1" dirty="0"/>
                        <a:t>zero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Sparse models, Feature selection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207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Elastic Net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 + L2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Combination of Ridge &amp; Lasso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High-dimensional datasets with correlated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61462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9B26F04-86DB-F7E2-EA7B-97F33FE92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89915"/>
            <a:ext cx="10896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choosing the appropriate regularization technique, we can improve model performance, prevent overfitting, and handle high-dimensional data efficiently.</a:t>
            </a:r>
          </a:p>
        </p:txBody>
      </p:sp>
    </p:spTree>
    <p:extLst>
      <p:ext uri="{BB962C8B-B14F-4D97-AF65-F5344CB8AC3E}">
        <p14:creationId xmlns:p14="http://schemas.microsoft.com/office/powerpoint/2010/main" val="267506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D11C4-2A4E-C8BE-DBAC-E75233EA7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3B06F8-F410-5BF1-D606-A318FBC4BD33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D9AB58-5EEA-0DFB-2DE1-6398E68A50F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8C4CE3-BB67-0843-D720-6DE990AEE3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Evaluation Metrics for Regression</a:t>
              </a:r>
              <a:endParaRPr lang="en-US" sz="3500" b="1" kern="1200" dirty="0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816F4F-4E55-4DA7-6997-C3DA4612B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569"/>
            <a:ext cx="10515600" cy="4994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/>
              <a:t>Mean Absolute Error (MAE)</a:t>
            </a:r>
          </a:p>
          <a:p>
            <a:pPr marL="0" indent="0">
              <a:buNone/>
            </a:pPr>
            <a:r>
              <a:rPr lang="en-US" sz="2500" b="1" dirty="0"/>
              <a:t>Definition:</a:t>
            </a:r>
            <a:r>
              <a:rPr lang="en-US" sz="2500" dirty="0"/>
              <a:t> Measures the average absolute difference between actual and predicted values.</a:t>
            </a:r>
          </a:p>
          <a:p>
            <a:pPr marL="0" indent="0">
              <a:buNone/>
            </a:pPr>
            <a:r>
              <a:rPr lang="en-US" sz="2500" b="1" dirty="0"/>
              <a:t>Formula:</a:t>
            </a:r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r>
              <a:rPr lang="en-US" sz="2500" b="1" dirty="0"/>
              <a:t>Characteristics:</a:t>
            </a:r>
            <a:br>
              <a:rPr lang="en-US" sz="2500" dirty="0"/>
            </a:br>
            <a:r>
              <a:rPr lang="en-US" sz="2500" dirty="0"/>
              <a:t>✅ Easy to interpret.</a:t>
            </a:r>
            <a:br>
              <a:rPr lang="en-US" sz="2500" dirty="0"/>
            </a:br>
            <a:r>
              <a:rPr lang="en-US" sz="2500" dirty="0"/>
              <a:t>✅ Treats all errors equally (no penalty for large errors).</a:t>
            </a:r>
            <a:br>
              <a:rPr lang="en-US" sz="2500" dirty="0"/>
            </a:br>
            <a:r>
              <a:rPr lang="en-US" sz="2500" dirty="0"/>
              <a:t>❌ Does not differentiate between overestimation and underestimation.</a:t>
            </a:r>
            <a:endParaRPr lang="en-US" sz="25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8A8CF5-6E94-B1E7-0D4B-C44054EB0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149" y="2979338"/>
            <a:ext cx="3278065" cy="12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94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CB7FD-AB03-C866-1BC2-B34A5821B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082079A-540A-487D-7EF2-3192CFA96BF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385726-0684-765E-6A32-8379830D6452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F12117-490E-AA82-D5F0-E8982A73CDE3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Evaluation Metrics for Regression</a:t>
              </a:r>
              <a:endParaRPr lang="en-US" sz="3500" b="1" kern="1200" dirty="0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7D1A81-2FEF-C340-AD88-6C327820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569"/>
            <a:ext cx="10515600" cy="4994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/>
              <a:t>Mean Squared Error (MSE)</a:t>
            </a:r>
          </a:p>
          <a:p>
            <a:pPr marL="0" indent="0">
              <a:buNone/>
            </a:pPr>
            <a:r>
              <a:rPr lang="en-US" sz="2500" b="1" dirty="0"/>
              <a:t>Definition:</a:t>
            </a:r>
            <a:r>
              <a:rPr lang="en-US" sz="2500" dirty="0"/>
              <a:t> Measures the average squared difference between actual and predicted values.</a:t>
            </a:r>
          </a:p>
          <a:p>
            <a:pPr marL="0" indent="0">
              <a:buNone/>
            </a:pPr>
            <a:r>
              <a:rPr lang="en-US" sz="2500" b="1" dirty="0"/>
              <a:t>Formula:</a:t>
            </a:r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r>
              <a:rPr lang="en-US" sz="2500" b="1" dirty="0"/>
              <a:t>Characteristics:</a:t>
            </a:r>
            <a:br>
              <a:rPr lang="en-US" sz="2500" dirty="0"/>
            </a:br>
            <a:r>
              <a:rPr lang="en-US" sz="2500" dirty="0"/>
              <a:t>✅ Penalizes larger errors more heavily.</a:t>
            </a:r>
          </a:p>
          <a:p>
            <a:pPr marL="0" indent="0">
              <a:buNone/>
            </a:pPr>
            <a:r>
              <a:rPr lang="en-US" sz="2500" dirty="0"/>
              <a:t>✅ Helps in training models by minimizing squared errors.</a:t>
            </a:r>
          </a:p>
          <a:p>
            <a:pPr marL="0" indent="0">
              <a:buNone/>
            </a:pPr>
            <a:r>
              <a:rPr lang="en-US" sz="2500" dirty="0"/>
              <a:t>❌ Sensitive to outliers due to squaring errors.</a:t>
            </a:r>
            <a:endParaRPr lang="en-US" sz="2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8FECE-6EF4-E2D4-B31B-00AC7BC7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905" y="2844913"/>
            <a:ext cx="2772234" cy="11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64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543A9-5F9C-FF55-B521-B19BA2AD9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6CAFDF9-FD3D-EA4E-C852-586E8B1FE821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B9B133-DF81-D92C-89C0-4FA7E6EE0BCB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278ED5-B096-6B5D-D03C-5DC4234191BE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Evaluation Metrics for Regression</a:t>
              </a:r>
              <a:endParaRPr lang="en-US" sz="3500" b="1" kern="1200" dirty="0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AADF22-6939-36EF-840B-441869CA8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569"/>
            <a:ext cx="10515600" cy="4994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/>
              <a:t>Root Mean Squared Error (RMSE)</a:t>
            </a:r>
          </a:p>
          <a:p>
            <a:pPr marL="0" indent="0">
              <a:buNone/>
            </a:pPr>
            <a:r>
              <a:rPr lang="en-US" sz="2500" b="1" dirty="0"/>
              <a:t>Definition:</a:t>
            </a:r>
            <a:r>
              <a:rPr lang="en-US" sz="2500" dirty="0"/>
              <a:t> Square root of MSE; provides error in the same unit as the target variable.</a:t>
            </a:r>
          </a:p>
          <a:p>
            <a:pPr marL="0" indent="0">
              <a:buNone/>
            </a:pPr>
            <a:r>
              <a:rPr lang="en-US" sz="2500" b="1" dirty="0"/>
              <a:t>Formula:</a:t>
            </a:r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r>
              <a:rPr lang="en-US" sz="2500" b="1" dirty="0"/>
              <a:t>Characteristics:</a:t>
            </a:r>
            <a:br>
              <a:rPr lang="en-US" sz="2500" dirty="0"/>
            </a:br>
            <a:r>
              <a:rPr lang="en-US" sz="2500" dirty="0"/>
              <a:t>✅ More interpretable since it has the same units as the dependent variable.</a:t>
            </a:r>
          </a:p>
          <a:p>
            <a:pPr marL="0" indent="0">
              <a:buNone/>
            </a:pPr>
            <a:r>
              <a:rPr lang="en-US" sz="2500" dirty="0"/>
              <a:t>✅ Penalizes larger errors more than MAE.</a:t>
            </a:r>
          </a:p>
          <a:p>
            <a:pPr marL="0" indent="0">
              <a:buNone/>
            </a:pPr>
            <a:r>
              <a:rPr lang="en-US" sz="2500" dirty="0"/>
              <a:t>❌ Still sensitive to outliers.</a:t>
            </a:r>
            <a:endParaRPr lang="en-US" sz="2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B2B6D-AC93-1388-B9D8-71BDF6AC3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2" y="2673804"/>
            <a:ext cx="3934311" cy="12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08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818C9-B10E-4E09-89BF-239596D9D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5CE4143-CC33-B267-D335-A3397BE197F7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908751-F3C6-08A6-6798-C967D5F269A5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D225D5-11EB-77CE-22F5-BD6C1C66402C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Evaluation Metrics for Regression</a:t>
              </a:r>
              <a:endParaRPr lang="en-US" sz="3500" b="1" kern="1200" dirty="0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DE3E3F-A5C5-1DBC-2A9C-9CB44A42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569"/>
            <a:ext cx="10515600" cy="4994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/>
              <a:t>R-squared (R²) – Coefficient of Determination</a:t>
            </a:r>
          </a:p>
          <a:p>
            <a:pPr marL="0" indent="0">
              <a:buNone/>
            </a:pPr>
            <a:r>
              <a:rPr lang="en-US" sz="2500" b="1" dirty="0"/>
              <a:t>Definition:</a:t>
            </a:r>
            <a:r>
              <a:rPr lang="en-US" sz="2500" dirty="0"/>
              <a:t> Measures the proportion of variance explained by the model.</a:t>
            </a:r>
          </a:p>
          <a:p>
            <a:pPr marL="0" indent="0">
              <a:buNone/>
            </a:pPr>
            <a:r>
              <a:rPr lang="en-US" sz="2500" b="1" dirty="0"/>
              <a:t>Formula:</a:t>
            </a:r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r>
              <a:rPr lang="en-US" sz="2500" b="1" dirty="0"/>
              <a:t>Characteristics:</a:t>
            </a:r>
            <a:br>
              <a:rPr lang="en-US" sz="2500" dirty="0"/>
            </a:br>
            <a:r>
              <a:rPr lang="en-US" sz="2500" dirty="0"/>
              <a:t>✅ Ranges from 0 to 1 (higher values indicate better fit).</a:t>
            </a:r>
          </a:p>
          <a:p>
            <a:pPr marL="0" indent="0">
              <a:buNone/>
            </a:pPr>
            <a:r>
              <a:rPr lang="en-US" sz="2500" dirty="0"/>
              <a:t>✅ 0 means the model does not explain any variance, 1 means a perfect fit.</a:t>
            </a:r>
          </a:p>
          <a:p>
            <a:pPr marL="0" indent="0">
              <a:buNone/>
            </a:pPr>
            <a:r>
              <a:rPr lang="en-US" sz="2500" dirty="0"/>
              <a:t>❌ Adding more features always increases R², even if they are not useful.</a:t>
            </a:r>
            <a:endParaRPr lang="en-US" sz="2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C4E2F-5BDC-869F-5DA6-997D764C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780" y="2515961"/>
            <a:ext cx="3334220" cy="12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3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2E3DD-3764-0693-800B-D14237DC3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25F697E-8204-92B2-C3D1-D92501F0E56F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3EFBC6-F4F5-A65E-109E-196DB978A82D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51D91F-2C53-8518-9B9A-0D249E8CF1D4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Evaluation Metrics for Regression</a:t>
              </a:r>
              <a:endParaRPr lang="en-US" sz="3500" b="1" kern="1200" dirty="0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403690-89EE-0C4F-8EF0-5F1F6342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569"/>
            <a:ext cx="10515600" cy="4994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/>
              <a:t>Adjusted R-squared (Adjusted R²)</a:t>
            </a:r>
          </a:p>
          <a:p>
            <a:pPr marL="0" indent="0">
              <a:buNone/>
            </a:pPr>
            <a:r>
              <a:rPr lang="en-US" sz="2500" b="1" dirty="0"/>
              <a:t>Definition:</a:t>
            </a:r>
            <a:r>
              <a:rPr lang="en-US" sz="2500" dirty="0"/>
              <a:t> Adjusted version of R² that accounts for the number of predictors in the model.</a:t>
            </a:r>
          </a:p>
          <a:p>
            <a:pPr marL="0" indent="0">
              <a:buNone/>
            </a:pPr>
            <a:r>
              <a:rPr lang="en-US" sz="2500" b="1" dirty="0"/>
              <a:t>Formula:</a:t>
            </a:r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r>
              <a:rPr lang="en-US" sz="2500" b="1" dirty="0"/>
              <a:t>where n is the number of data points and p is the number of predictors.</a:t>
            </a:r>
          </a:p>
          <a:p>
            <a:pPr marL="0" indent="0">
              <a:buNone/>
            </a:pPr>
            <a:r>
              <a:rPr lang="en-US" sz="2500" b="1" dirty="0"/>
              <a:t>Characteristics:</a:t>
            </a:r>
            <a:br>
              <a:rPr lang="en-US" sz="2500" dirty="0"/>
            </a:br>
            <a:r>
              <a:rPr lang="en-US" sz="2500" dirty="0"/>
              <a:t>✅ Penalizes unnecessary predictors that do not contribute much.</a:t>
            </a:r>
          </a:p>
          <a:p>
            <a:pPr marL="0" indent="0">
              <a:buNone/>
            </a:pPr>
            <a:r>
              <a:rPr lang="en-US" sz="2500" dirty="0"/>
              <a:t>✅ Useful for comparing models with different numbers of predictors.</a:t>
            </a:r>
            <a:endParaRPr lang="en-US" sz="2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CADCD-6124-F47B-DF84-8EE847C5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33" y="2833687"/>
            <a:ext cx="4249206" cy="87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83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FFE08-A868-B1F9-AC1F-5737656B9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BE4D8ED-4E4F-3D74-836F-368F764C3E20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DA8617-DC58-2386-5666-7FE33FBAA942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42F751-A3BC-DB29-80F9-B4133246B39F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Evaluation Metrics for Regression</a:t>
              </a:r>
              <a:endParaRPr lang="en-US" sz="3500" b="1" kern="1200" dirty="0"/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A1FB7E-89A5-AF5B-8D00-6428C4D9B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569"/>
            <a:ext cx="10515600" cy="4994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/>
              <a:t>Mean Absolute Percentage Error (MAPE)</a:t>
            </a:r>
          </a:p>
          <a:p>
            <a:pPr marL="0" indent="0">
              <a:buNone/>
            </a:pPr>
            <a:r>
              <a:rPr lang="en-US" sz="2500" b="1" dirty="0"/>
              <a:t>Definition:</a:t>
            </a:r>
            <a:r>
              <a:rPr lang="en-US" sz="2500" dirty="0"/>
              <a:t> Measures the percentage error between actual and predicted values.</a:t>
            </a:r>
          </a:p>
          <a:p>
            <a:pPr marL="0" indent="0">
              <a:buNone/>
            </a:pPr>
            <a:r>
              <a:rPr lang="en-US" sz="2500" b="1" dirty="0"/>
              <a:t>Formula:</a:t>
            </a:r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endParaRPr lang="en-US" sz="2500" b="1" dirty="0"/>
          </a:p>
          <a:p>
            <a:pPr marL="0" indent="0">
              <a:buNone/>
            </a:pPr>
            <a:r>
              <a:rPr lang="en-US" sz="2500" b="1" dirty="0"/>
              <a:t>where n is the number of data points and p is the number of predictors.</a:t>
            </a:r>
          </a:p>
          <a:p>
            <a:pPr marL="0" indent="0">
              <a:buNone/>
            </a:pPr>
            <a:r>
              <a:rPr lang="en-US" sz="2500" b="1" dirty="0"/>
              <a:t>Characteristics:</a:t>
            </a:r>
            <a:br>
              <a:rPr lang="en-US" sz="2500" dirty="0"/>
            </a:br>
            <a:r>
              <a:rPr lang="en-US" sz="2500" dirty="0"/>
              <a:t>✅ Expresses error as a percentage, making it easy to understand.</a:t>
            </a:r>
          </a:p>
          <a:p>
            <a:pPr marL="0" indent="0">
              <a:buNone/>
            </a:pPr>
            <a:r>
              <a:rPr lang="en-US" sz="2500" dirty="0"/>
              <a:t>❌ Cannot be used if actual values are zero (division by zero issue).</a:t>
            </a:r>
          </a:p>
          <a:p>
            <a:pPr marL="0" indent="0">
              <a:buNone/>
            </a:pPr>
            <a:r>
              <a:rPr lang="en-US" sz="2500" dirty="0"/>
              <a:t>❌ Gives higher weight to errors in smaller values.</a:t>
            </a:r>
            <a:endParaRPr lang="en-US" sz="2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A7DB3-A8F1-4679-E45A-6EE6AD2C1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858" y="2281726"/>
            <a:ext cx="4229780" cy="146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31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79ED-D896-6679-CB08-4E7EF7D52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37F8293-3FAE-8B8F-4BE2-2BE55652C65F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D074FE-A159-DC40-51CF-434CF276F382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5F9750-31C4-B294-B86D-30B7A9ACEB21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Comparison of Regression Metrics</a:t>
              </a:r>
              <a:endParaRPr lang="en-US" sz="3500" b="1" kern="1200" dirty="0"/>
            </a:p>
          </p:txBody>
        </p:sp>
      </p:grp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B73D91F-B8FD-0C5D-0DC6-64E283E84E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591141"/>
              </p:ext>
            </p:extLst>
          </p:nvPr>
        </p:nvGraphicFramePr>
        <p:xfrm>
          <a:off x="838200" y="1463040"/>
          <a:ext cx="10515600" cy="39319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40928824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284320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555297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21669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Interpretation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Strengths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Weaknesses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055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MAE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absolute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Easy to interpret, robust to outliers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Ignores variance in errors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799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squared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Penalizes large errors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Sensitive to outliers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306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RMSE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Square root of 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Same units as target variable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Still sensitive to outliers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850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R²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Proportion of variance explained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Measures goodness-of-fit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Can be misleading with too many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231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Adjusted R²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R² adjusted for predictors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Penalizes unnecessary variables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Harder to interpret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77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MAPE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Percentage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Scale-independent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used when actual values are zero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9086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808A84F-27F4-FBDB-971D-EF810C26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787" y="5699557"/>
            <a:ext cx="104910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metric serves a different purpose, and choosing the right one depends on the problem at hand. </a:t>
            </a:r>
          </a:p>
        </p:txBody>
      </p:sp>
    </p:spTree>
    <p:extLst>
      <p:ext uri="{BB962C8B-B14F-4D97-AF65-F5344CB8AC3E}">
        <p14:creationId xmlns:p14="http://schemas.microsoft.com/office/powerpoint/2010/main" val="51723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3FC8-1B60-488C-AC3F-2ABCE0995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89" y="1253331"/>
            <a:ext cx="11135711" cy="126126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What is Supervised Learning?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Definition: </a:t>
            </a:r>
            <a:r>
              <a:rPr lang="en-US" sz="1800" dirty="0"/>
              <a:t>Learning from labeled data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Key characteristics: </a:t>
            </a:r>
            <a:r>
              <a:rPr lang="en-US" sz="1800" dirty="0"/>
              <a:t>Input-output mapping, training with ground truth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D3C76F-8ABF-2AB7-3386-24748747077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5FF6FA-4BE6-8D4E-12FC-1C67DB2AE4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8ECBF3-94B7-3875-9304-14F218BB36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Supervised Learning Algorithms</a:t>
              </a:r>
            </a:p>
          </p:txBody>
        </p:sp>
      </p:grpSp>
      <p:pic>
        <p:nvPicPr>
          <p:cNvPr id="1027" name="Picture 3" descr="What is supervised shop learning with example">
            <a:extLst>
              <a:ext uri="{FF2B5EF4-FFF2-40B4-BE49-F238E27FC236}">
                <a16:creationId xmlns:a16="http://schemas.microsoft.com/office/drawing/2014/main" id="{F9590EE8-5D30-1B66-B95B-E418173A5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81" b="10714"/>
          <a:stretch/>
        </p:blipFill>
        <p:spPr bwMode="auto">
          <a:xfrm>
            <a:off x="2226249" y="2559950"/>
            <a:ext cx="7728990" cy="385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28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B552-3AE7-4E9B-B8F1-19EE4B03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424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0A633-32BF-6C8D-F012-763705F0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998A30-DC6C-0B48-F220-33C8E2944E00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066577-E441-13EB-D457-3CD5A8462177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648E76-71FC-9BC1-24FD-06EBECEBD86F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Types of Supervised Learning</a:t>
              </a:r>
              <a:endParaRPr lang="en-US" sz="3500" b="1" kern="1200" dirty="0"/>
            </a:p>
          </p:txBody>
        </p:sp>
      </p:grpSp>
      <p:pic>
        <p:nvPicPr>
          <p:cNvPr id="2050" name="Picture 2" descr="Supervised Learning in Action: Real-World Applications and Examples -  Shiksha Online">
            <a:extLst>
              <a:ext uri="{FF2B5EF4-FFF2-40B4-BE49-F238E27FC236}">
                <a16:creationId xmlns:a16="http://schemas.microsoft.com/office/drawing/2014/main" id="{91B1E955-B5A6-71D2-8EEB-15BE82B08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15" y="1521706"/>
            <a:ext cx="9641970" cy="425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50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9E0C8-9026-B8BE-7B9A-5F6ACA906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2D4F-5812-293C-252D-B56669D7D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89" y="1253331"/>
            <a:ext cx="11157833" cy="66632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/>
              <a:t>Definition: </a:t>
            </a:r>
            <a:r>
              <a:rPr lang="en-US" sz="1800" dirty="0"/>
              <a:t>Predicting continuous values using a linear relationship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CF6935-E613-AA3A-BCE2-E17578E33D94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D5317D-8D33-5AD5-786E-A47180569D8D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78BB46-BA54-FAFA-F3CA-3C7D47D9708D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Introduction to Linear Regression</a:t>
              </a:r>
            </a:p>
          </p:txBody>
        </p:sp>
      </p:grpSp>
      <p:pic>
        <p:nvPicPr>
          <p:cNvPr id="3074" name="Picture 2" descr="simple linear regression model ...">
            <a:extLst>
              <a:ext uri="{FF2B5EF4-FFF2-40B4-BE49-F238E27FC236}">
                <a16:creationId xmlns:a16="http://schemas.microsoft.com/office/drawing/2014/main" id="{3CFB098D-2DB7-073B-3844-457367102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6" y="1919655"/>
            <a:ext cx="5094514" cy="409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30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E667F-FD0E-30AB-1654-352999998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8DA5BD8-CB64-8241-C629-82CC3155A5FD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60B012-935A-1A12-E0DA-89389B62411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EB28A6-F474-5301-37AF-5DF716B74574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 Simple Linear Regression</a:t>
              </a:r>
              <a:endParaRPr lang="en-US" sz="3500" b="1" kern="1200" dirty="0"/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B93EA212-0F6F-57BA-8DA4-A5104E2E7A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4945" y="1358858"/>
            <a:ext cx="537839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 = m X +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Predicting Score based on Study Hours </a:t>
            </a:r>
          </a:p>
        </p:txBody>
      </p:sp>
      <p:pic>
        <p:nvPicPr>
          <p:cNvPr id="4099" name="Picture 3" descr="Simple Linear Regression ...">
            <a:extLst>
              <a:ext uri="{FF2B5EF4-FFF2-40B4-BE49-F238E27FC236}">
                <a16:creationId xmlns:a16="http://schemas.microsoft.com/office/drawing/2014/main" id="{C37B47C3-0FC1-4734-C888-EF24D27F7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917" y="2667269"/>
            <a:ext cx="5785359" cy="367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35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7E8E1-D756-F961-2B70-F2A13920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CC6CD65-DCC9-687F-6020-A55F00F4BE1E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18394F-87CD-CFAF-DF9C-B543BAEB8000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1E94F6-B3CF-8D63-AF54-2C627635ABE2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Multiple Linear Regression</a:t>
              </a:r>
              <a:endParaRPr lang="en-US" sz="3500" b="1" kern="1200" dirty="0"/>
            </a:p>
          </p:txBody>
        </p:sp>
      </p:grpSp>
      <p:pic>
        <p:nvPicPr>
          <p:cNvPr id="5126" name="Picture 6" descr="Machine Learning: How to Easily Understand Multiple Linear Regression | by  Dede Kurniawan | DataDrivenInvestor">
            <a:extLst>
              <a:ext uri="{FF2B5EF4-FFF2-40B4-BE49-F238E27FC236}">
                <a16:creationId xmlns:a16="http://schemas.microsoft.com/office/drawing/2014/main" id="{4C5ABC3A-13E9-E83B-0153-493374BD8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11" y="2505768"/>
            <a:ext cx="5204483" cy="23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Statistics - Multiple Linear Regression">
            <a:extLst>
              <a:ext uri="{FF2B5EF4-FFF2-40B4-BE49-F238E27FC236}">
                <a16:creationId xmlns:a16="http://schemas.microsoft.com/office/drawing/2014/main" id="{809919A2-EE64-B97C-625E-F28C20260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655" y="1868351"/>
            <a:ext cx="3864429" cy="401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ECC21-8C54-AC3B-66F8-E00CB360412E}"/>
              </a:ext>
            </a:extLst>
          </p:cNvPr>
          <p:cNvSpPr txBox="1"/>
          <p:nvPr/>
        </p:nvSpPr>
        <p:spPr>
          <a:xfrm>
            <a:off x="963387" y="1641328"/>
            <a:ext cx="6204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Example: </a:t>
            </a:r>
            <a:r>
              <a:rPr lang="en-US" dirty="0"/>
              <a:t>Predicting </a:t>
            </a:r>
            <a:r>
              <a:rPr lang="en-US" dirty="0" err="1"/>
              <a:t>Life_expectancy</a:t>
            </a:r>
            <a:r>
              <a:rPr lang="en-US" dirty="0"/>
              <a:t> based on </a:t>
            </a:r>
            <a:r>
              <a:rPr lang="en-US" dirty="0" err="1"/>
              <a:t>GDP_per_capita</a:t>
            </a:r>
            <a:r>
              <a:rPr lang="en-US" dirty="0"/>
              <a:t>, </a:t>
            </a:r>
            <a:r>
              <a:rPr lang="en-US" dirty="0" err="1"/>
              <a:t>Health_expenditure</a:t>
            </a:r>
            <a:r>
              <a:rPr lang="en-US" dirty="0"/>
              <a:t>, and </a:t>
            </a:r>
            <a:r>
              <a:rPr lang="en-US" dirty="0" err="1"/>
              <a:t>Education_index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9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7D2B4-40A7-DAAA-742D-E46AA4427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433549D-8998-1026-5356-E8B6D4973806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E3541C-EA9E-13EE-C570-CE2082C22DBD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AD1E8D-6F08-83A1-899C-4B833562DE5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Assumptions of Linear Regression</a:t>
              </a:r>
              <a:endParaRPr lang="en-US" sz="3500" b="1" kern="1200" dirty="0"/>
            </a:p>
          </p:txBody>
        </p:sp>
      </p:grpSp>
      <p:pic>
        <p:nvPicPr>
          <p:cNvPr id="6150" name="Picture 6" descr="An Infographic On Assumptions Of Linear Regression👨‍💻 (Very Important  From Interview Perspective) | Kaggle">
            <a:extLst>
              <a:ext uri="{FF2B5EF4-FFF2-40B4-BE49-F238E27FC236}">
                <a16:creationId xmlns:a16="http://schemas.microsoft.com/office/drawing/2014/main" id="{75776CE6-0977-B00B-9A6A-733F3B5C8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4" b="45246"/>
          <a:stretch/>
        </p:blipFill>
        <p:spPr bwMode="auto">
          <a:xfrm>
            <a:off x="338894" y="1787555"/>
            <a:ext cx="5399314" cy="397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An Infographic On Assumptions Of Linear Regression👨‍💻 (Very Important  From Interview Perspective) | Kaggle">
            <a:extLst>
              <a:ext uri="{FF2B5EF4-FFF2-40B4-BE49-F238E27FC236}">
                <a16:creationId xmlns:a16="http://schemas.microsoft.com/office/drawing/2014/main" id="{8BC7B32F-049D-866C-F3D6-4A9F1A6AF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66" b="10456"/>
          <a:stretch/>
        </p:blipFill>
        <p:spPr bwMode="auto">
          <a:xfrm>
            <a:off x="6282494" y="1787554"/>
            <a:ext cx="5399314" cy="397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20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8A6FD-0781-9FE0-452E-4D590BB6D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9A1C058-EC5B-E9C3-7FA8-C96498CDFB2B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E5C658-EB8B-8C70-868D-5F02C24CE576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97233A-5676-6F10-C021-FA9FDF0FEF15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500" b="1" kern="1200" dirty="0">
                  <a:ea typeface="Tahoma" panose="020B0604030504040204" pitchFamily="34" charset="0"/>
                  <a:cs typeface="Times New Roman" panose="02020603050405020304" pitchFamily="18" charset="0"/>
                </a:rPr>
                <a:t>Overfitting in Linear Regression</a:t>
              </a:r>
              <a:endParaRPr lang="en-US" sz="3500" b="1" kern="1200" dirty="0"/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82A298B4-A185-F2B6-7D88-BF8D9DB4AC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6201" y="1358676"/>
            <a:ext cx="26629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variance issue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regularization </a:t>
            </a:r>
          </a:p>
        </p:txBody>
      </p:sp>
      <p:pic>
        <p:nvPicPr>
          <p:cNvPr id="7172" name="Picture 4" descr="Linear Regression model overfits ...">
            <a:extLst>
              <a:ext uri="{FF2B5EF4-FFF2-40B4-BE49-F238E27FC236}">
                <a16:creationId xmlns:a16="http://schemas.microsoft.com/office/drawing/2014/main" id="{DA6FC319-8E9C-CCEC-2FFE-C00ED615E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2389906"/>
            <a:ext cx="7334809" cy="268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83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12D8F-5273-A44C-2B1B-C7098E65A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BBCC2F-E655-212A-474B-AB8B5A57F757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234A34-BD9F-CC2F-A324-760B978CA0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F02693-2DAC-E3E5-B586-C98221567132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Ridge Regression (L2 Regularization)</a:t>
              </a:r>
              <a:endParaRPr lang="en-US" sz="3500" b="1" kern="1200" dirty="0"/>
            </a:p>
          </p:txBody>
        </p:sp>
      </p:grpSp>
      <p:sp>
        <p:nvSpPr>
          <p:cNvPr id="15" name="Rectangle 9">
            <a:extLst>
              <a:ext uri="{FF2B5EF4-FFF2-40B4-BE49-F238E27FC236}">
                <a16:creationId xmlns:a16="http://schemas.microsoft.com/office/drawing/2014/main" id="{9ECE3068-5F9C-AEFF-2D08-02C97FB0D2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243" y="1465199"/>
            <a:ext cx="945604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Ridge Regression adds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L2 penalty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(sum of squared coefficients) to the loss function to prevent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Function: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dirty="0"/>
              <a:t>where λ  (regularization parameter) controls the strength of the penalty.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409417-FAED-9F76-2415-6215D934E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559" y="2480862"/>
            <a:ext cx="3023441" cy="712188"/>
          </a:xfrm>
          <a:prstGeom prst="rect">
            <a:avLst/>
          </a:prstGeom>
        </p:spPr>
      </p:pic>
      <p:sp>
        <p:nvSpPr>
          <p:cNvPr id="24" name="Rectangle 9">
            <a:extLst>
              <a:ext uri="{FF2B5EF4-FFF2-40B4-BE49-F238E27FC236}">
                <a16:creationId xmlns:a16="http://schemas.microsoft.com/office/drawing/2014/main" id="{60CA3CBE-6039-4841-741A-F5A21A60A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243" y="3635024"/>
            <a:ext cx="9456045" cy="2876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Key Features:</a:t>
            </a:r>
          </a:p>
          <a:p>
            <a:pPr marL="0" indent="0">
              <a:buNone/>
            </a:pPr>
            <a:r>
              <a:rPr lang="en-US" sz="1800" dirty="0"/>
              <a:t>✅ Reduces overfitting by </a:t>
            </a:r>
            <a:r>
              <a:rPr lang="en-US" sz="1800" b="1" dirty="0"/>
              <a:t>shrinking coefficients</a:t>
            </a:r>
            <a:r>
              <a:rPr lang="en-US" sz="1800" dirty="0"/>
              <a:t> towards zero but </a:t>
            </a:r>
            <a:r>
              <a:rPr lang="en-US" sz="1800" b="1" dirty="0"/>
              <a:t>never exactly zero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✅ Works well when many features have </a:t>
            </a:r>
            <a:r>
              <a:rPr lang="en-US" sz="1800" b="1" dirty="0"/>
              <a:t>small but nonzero effects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✅ Suitable when features are </a:t>
            </a:r>
            <a:r>
              <a:rPr lang="en-US" sz="1800" b="1" dirty="0"/>
              <a:t>correlated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When to Use?</a:t>
            </a:r>
          </a:p>
          <a:p>
            <a:pPr marL="0" indent="0">
              <a:buNone/>
            </a:pPr>
            <a:r>
              <a:rPr lang="en-US" sz="1800" dirty="0"/>
              <a:t>✔ When there are </a:t>
            </a:r>
            <a:r>
              <a:rPr lang="en-US" sz="1800" b="1" dirty="0"/>
              <a:t>many predictors</a:t>
            </a:r>
            <a:r>
              <a:rPr lang="en-US" sz="1800" dirty="0"/>
              <a:t> in the dataset.</a:t>
            </a:r>
            <a:br>
              <a:rPr lang="en-US" sz="1800" dirty="0"/>
            </a:br>
            <a:r>
              <a:rPr lang="en-US" sz="1800" dirty="0"/>
              <a:t>✔ When </a:t>
            </a:r>
            <a:r>
              <a:rPr lang="en-US" sz="1800" b="1" dirty="0"/>
              <a:t>collinearity (correlation between features)</a:t>
            </a:r>
            <a:r>
              <a:rPr lang="en-US" sz="1800" dirty="0"/>
              <a:t> exists.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Tech_New" id="{5EA7E952-201F-4C6C-BD80-D9E92DDF27F0}" vid="{43D1F403-EE88-462E-B1D3-25424E85D2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17876FF137A4AB43423C6D43110F3" ma:contentTypeVersion="14" ma:contentTypeDescription="Create a new document." ma:contentTypeScope="" ma:versionID="fe438734e2ff0f245183fb779d7dc392">
  <xsd:schema xmlns:xsd="http://www.w3.org/2001/XMLSchema" xmlns:xs="http://www.w3.org/2001/XMLSchema" xmlns:p="http://schemas.microsoft.com/office/2006/metadata/properties" xmlns:ns2="28e6510d-4ecc-4cf3-a81e-2b626c7e9010" xmlns:ns3="bb00f955-0ff1-43a7-8278-f67a2e627f2a" targetNamespace="http://schemas.microsoft.com/office/2006/metadata/properties" ma:root="true" ma:fieldsID="a73e38589a1efc953eb502e5fcba237b" ns2:_="" ns3:_="">
    <xsd:import namespace="28e6510d-4ecc-4cf3-a81e-2b626c7e9010"/>
    <xsd:import namespace="bb00f955-0ff1-43a7-8278-f67a2e627f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6510d-4ecc-4cf3-a81e-2b626c7e90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d7fa16a-1f0f-4a58-b2e6-0e1bbf6cfc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0f955-0ff1-43a7-8278-f67a2e627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5dad3b5-b2c8-4907-ab3c-6a47b24507d6}" ma:internalName="TaxCatchAll" ma:showField="CatchAllData" ma:web="bb00f955-0ff1-43a7-8278-f67a2e627f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e6510d-4ecc-4cf3-a81e-2b626c7e9010">
      <Terms xmlns="http://schemas.microsoft.com/office/infopath/2007/PartnerControls"/>
    </lcf76f155ced4ddcb4097134ff3c332f>
    <TaxCatchAll xmlns="bb00f955-0ff1-43a7-8278-f67a2e627f2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9E1BDC-29E9-44BC-8E23-619B962E0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e6510d-4ecc-4cf3-a81e-2b626c7e9010"/>
    <ds:schemaRef ds:uri="bb00f955-0ff1-43a7-8278-f67a2e627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97265E-FD28-4336-B568-516DCDC83EDB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b00f955-0ff1-43a7-8278-f67a2e627f2a"/>
    <ds:schemaRef ds:uri="http://www.w3.org/XML/1998/namespace"/>
    <ds:schemaRef ds:uri="28e6510d-4ecc-4cf3-a81e-2b626c7e9010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93BE297-B52A-4A73-9D13-96E027360C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8534</TotalTime>
  <Words>1063</Words>
  <Application>Microsoft Office PowerPoint</Application>
  <PresentationFormat>Widescreen</PresentationFormat>
  <Paragraphs>192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Tahoma</vt:lpstr>
      <vt:lpstr>Trebuchet MS</vt:lpstr>
      <vt:lpstr>Office Theme</vt:lpstr>
      <vt:lpstr>Custom Design</vt:lpstr>
      <vt:lpstr>Supervised Learning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Chandramouleswaran M</dc:creator>
  <cp:lastModifiedBy>USHA NANDHINI S</cp:lastModifiedBy>
  <cp:revision>635</cp:revision>
  <cp:lastPrinted>2022-10-29T03:23:37Z</cp:lastPrinted>
  <dcterms:created xsi:type="dcterms:W3CDTF">2022-10-17T03:42:06Z</dcterms:created>
  <dcterms:modified xsi:type="dcterms:W3CDTF">2025-03-12T10:26:18Z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chandramouleswaran.m@lntecc.com</vt:lpwstr>
  </property>
  <property fmtid="{D5CDD505-2E9C-101B-9397-08002B2CF9AE}" pid="5" name="MSIP_Label_ac52bb50-aef2-4dc8-bb7f-e0da22648362_SetDate">
    <vt:lpwstr>2022-10-17T03:54:33.5260027Z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ab157963-cd87-44ff-ad96-29e0121165c1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  <property fmtid="{D5CDD505-2E9C-101B-9397-08002B2CF9AE}" pid="11" name="ContentTypeId">
    <vt:lpwstr>0x0101002CF17876FF137A4AB43423C6D43110F3</vt:lpwstr>
  </property>
</Properties>
</file>