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</p:sldMasterIdLst>
  <p:notesMasterIdLst>
    <p:notesMasterId r:id="rId17"/>
  </p:notesMasterIdLst>
  <p:sldIdLst>
    <p:sldId id="11651" r:id="rId6"/>
    <p:sldId id="11622" r:id="rId7"/>
    <p:sldId id="11711" r:id="rId8"/>
    <p:sldId id="11697" r:id="rId9"/>
    <p:sldId id="11694" r:id="rId10"/>
    <p:sldId id="11695" r:id="rId11"/>
    <p:sldId id="11696" r:id="rId12"/>
    <p:sldId id="11722" r:id="rId13"/>
    <p:sldId id="11721" r:id="rId14"/>
    <p:sldId id="11700" r:id="rId15"/>
    <p:sldId id="1164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sh Kumar" initials="HK" lastIdx="2" clrIdx="0">
    <p:extLst>
      <p:ext uri="{19B8F6BF-5375-455C-9EA6-DF929625EA0E}">
        <p15:presenceInfo xmlns:p15="http://schemas.microsoft.com/office/powerpoint/2012/main" userId="S-1-5-21-1417001333-725345543-1177238915-3099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96F"/>
    <a:srgbClr val="000000"/>
    <a:srgbClr val="37BCD2"/>
    <a:srgbClr val="22BDED"/>
    <a:srgbClr val="3EBBBC"/>
    <a:srgbClr val="49B974"/>
    <a:srgbClr val="20BDEE"/>
    <a:srgbClr val="00920E"/>
    <a:srgbClr val="CCF484"/>
    <a:srgbClr val="F3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6" autoAdjust="0"/>
    <p:restoredTop sz="85069" autoAdjust="0"/>
  </p:normalViewPr>
  <p:slideViewPr>
    <p:cSldViewPr snapToGrid="0">
      <p:cViewPr varScale="1">
        <p:scale>
          <a:sx n="59" d="100"/>
          <a:sy n="59" d="100"/>
        </p:scale>
        <p:origin x="7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146"/>
    </p:cViewPr>
  </p:sorterViewPr>
  <p:notesViewPr>
    <p:cSldViewPr snapToGrid="0">
      <p:cViewPr varScale="1">
        <p:scale>
          <a:sx n="62" d="100"/>
          <a:sy n="62" d="100"/>
        </p:scale>
        <p:origin x="322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HA NANDHINI S" userId="15cdf0b0-2e93-4f62-97e7-b1410a443814" providerId="ADAL" clId="{92A43B68-A99A-4A9E-96BA-6EC05AFE5C3C}"/>
    <pc:docChg chg="modSld">
      <pc:chgData name="USHA NANDHINI S" userId="15cdf0b0-2e93-4f62-97e7-b1410a443814" providerId="ADAL" clId="{92A43B68-A99A-4A9E-96BA-6EC05AFE5C3C}" dt="2025-03-12T10:26:32.623" v="0" actId="20577"/>
      <pc:docMkLst>
        <pc:docMk/>
      </pc:docMkLst>
      <pc:sldChg chg="modNotesTx">
        <pc:chgData name="USHA NANDHINI S" userId="15cdf0b0-2e93-4f62-97e7-b1410a443814" providerId="ADAL" clId="{92A43B68-A99A-4A9E-96BA-6EC05AFE5C3C}" dt="2025-03-12T10:26:32.623" v="0" actId="20577"/>
        <pc:sldMkLst>
          <pc:docMk/>
          <pc:sldMk cId="3103948613" sldId="117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EA251-E139-41FE-A737-B31D057964B9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4E652-197F-402B-982D-4D9D55D9F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90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763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929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081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486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108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986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2572C-8CF1-6023-3954-2F24FA727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6AF3E9-1303-F2DA-700C-A8C982E6A9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CC5CF8-AB0A-A749-024D-641DA5C807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9336B-0AD0-4E9D-609C-EDF66C9ABF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49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20B3C-C6CF-CFCB-601B-FAB961C7F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218585-BF0F-D0A2-F24A-2880A93562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CEBFAA-F76C-7141-7951-2FD449ECA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4BA92-2277-B72A-4F72-DC74D3F605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813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6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028C-AC90-4464-B71F-8E5398A68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FFA8F-483F-46BC-8DD3-7FDD4C4CA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9D9E3-D659-464A-9B0A-579D8525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413A2-8B34-416F-BAE5-0AB43149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419E4-F2B5-4D50-AEC1-ED6AA8F0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08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D5A0-CBF7-4F40-95D9-E35317AE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66128-371E-4E13-942F-EB1CC5EC6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53E6B-2921-4DD7-8D72-2B13E6A6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9B821-6DF3-4554-BBDA-A121F00B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1F179-6217-4927-9403-7C5D391B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53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6DFDE-5D1F-4601-A71B-F33833BDB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1AEE3-2AE6-49B9-B43B-89704E4A7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F08A4-8372-4DE1-B368-30C1C721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19B3-DBB4-4BA1-8F12-5A308C1E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1ABF7-D630-456A-832D-FF4214EE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92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604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309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581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647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282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79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555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66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270A-2E5C-4EA1-84C8-8BFB6D1C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3A53-7615-4723-988E-0EEEFA4C5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EF07A-B98C-4592-9CB0-25595C3C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E40B5-F9F1-44B7-82DB-F7534DE0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9155D-312B-48C6-B59D-12CA7222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59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187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578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0817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2096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F236-5669-4240-B339-6D1CC107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09B8F-8573-4ED1-88EC-68E2A04D2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ECA5F-E5C3-470D-821A-4052A2B2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2AE9E-17FC-4715-AC9A-BCF26604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92779-6A7E-46B4-BFAA-1264E895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70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8841-EFCA-422F-9C56-9F89C4FF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D6F8-5AE4-45BC-A3AA-2A724514A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89FCB-8420-4F88-BE10-6259F1636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1CBC2-4D7D-404C-B4D1-6CB31F94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CB0B0-BA7D-4697-AFED-880EEBD5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5FDB4-711B-4B22-B2AB-FA0B4FCA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42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686F-DFC3-4609-9092-FA80DB77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68D8F-1F8F-45FA-84B8-1604D6D4B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391FD-B914-4AF4-8B52-95A8DA9B3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8D8A7-E141-4500-BCF5-094BB83A9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094AC-C776-415A-B009-C184A388A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ED41C2-7FB3-43C2-8419-6E04F0BA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3BA8C-7318-4F1F-B944-A518AFD2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7A42C4-1CF2-425A-AB94-4CE2D80F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61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6CB9-88C7-4847-8EF7-A64D3D93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A8DA4-D04D-4A94-9157-555E9F17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F88EE-2ED0-4E11-B77D-EDBE4FD2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D8E36-5F83-4E02-88FB-17BD22E6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16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9360A-E779-4891-A2E5-A5EA1D8B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32B3F-759B-455D-B3E2-F4431079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ABC30-B684-4F62-B56F-FB560D16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38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69605-9510-4890-97DE-EEFA97B2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496B1-9D4D-49E9-A737-A8207922E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99C5C-8FD4-4C6F-AF31-26DB7EA32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EC56C-C524-4716-85B3-07AB23B5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60A0D-A906-4EA4-B34C-B69761FB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24C5E-198B-455B-A166-E64A2EB2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97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A2C9-AFEA-4897-90F5-A16C3A5D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6A252A-20D5-4A06-ADFE-59E32D91D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740F6-AFAB-4E38-A0E8-3BD11FE30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8F9C9-5F84-407A-A1FA-438C9DA6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2BACC-F9A4-4367-A25F-31E289DF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E4F58-F0A1-4376-89B7-8A531B61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66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0970B0-D5A7-4BE7-9AA3-200735BC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46BC0-71B7-4267-AE8F-FF78940ED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1130B-3E3F-469E-857D-5ED76B523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C6A52-975F-4C79-A575-E790E87C7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131C1-F108-4455-AF22-FE8703FEE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MSIPCMContentMarking" descr="{&quot;HashCode&quot;:-128289487,&quot;Placement&quot;:&quot;Footer&quot;}">
            <a:extLst>
              <a:ext uri="{FF2B5EF4-FFF2-40B4-BE49-F238E27FC236}">
                <a16:creationId xmlns:a16="http://schemas.microsoft.com/office/drawing/2014/main" id="{681770A0-DAF3-4A4A-B4BB-82C321AD74D6}"/>
              </a:ext>
            </a:extLst>
          </p:cNvPr>
          <p:cNvSpPr txBox="1"/>
          <p:nvPr userDrawn="1"/>
        </p:nvSpPr>
        <p:spPr>
          <a:xfrm>
            <a:off x="0" y="6629836"/>
            <a:ext cx="1986005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Sensitivity: LNT Construction Internal Use</a:t>
            </a:r>
            <a:endParaRPr lang="en-IN" sz="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47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2EEB83-7121-48C3-BC0E-C80D5E0A043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02" y="225252"/>
            <a:ext cx="1246980" cy="53743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6CBB77-88F2-43F7-9CB3-AB4607093AFB}"/>
              </a:ext>
            </a:extLst>
          </p:cNvPr>
          <p:cNvCxnSpPr>
            <a:cxnSpLocks/>
          </p:cNvCxnSpPr>
          <p:nvPr/>
        </p:nvCxnSpPr>
        <p:spPr>
          <a:xfrm>
            <a:off x="2035898" y="225252"/>
            <a:ext cx="0" cy="737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70">
            <a:extLst>
              <a:ext uri="{FF2B5EF4-FFF2-40B4-BE49-F238E27FC236}">
                <a16:creationId xmlns:a16="http://schemas.microsoft.com/office/drawing/2014/main" id="{9ED74128-5A53-4199-949D-6538AC2A7835}"/>
              </a:ext>
            </a:extLst>
          </p:cNvPr>
          <p:cNvSpPr/>
          <p:nvPr/>
        </p:nvSpPr>
        <p:spPr>
          <a:xfrm>
            <a:off x="-1" y="5750883"/>
            <a:ext cx="12192001" cy="1131397"/>
          </a:xfrm>
          <a:custGeom>
            <a:avLst/>
            <a:gdLst>
              <a:gd name="connsiteX0" fmla="*/ 0 w 12192001"/>
              <a:gd name="connsiteY0" fmla="*/ 0 h 1131397"/>
              <a:gd name="connsiteX1" fmla="*/ 61125 w 12192001"/>
              <a:gd name="connsiteY1" fmla="*/ 63397 h 1131397"/>
              <a:gd name="connsiteX2" fmla="*/ 1770270 w 12192001"/>
              <a:gd name="connsiteY2" fmla="*/ 862284 h 1131397"/>
              <a:gd name="connsiteX3" fmla="*/ 2059951 w 12192001"/>
              <a:gd name="connsiteY3" fmla="*/ 896572 h 1131397"/>
              <a:gd name="connsiteX4" fmla="*/ 12192001 w 12192001"/>
              <a:gd name="connsiteY4" fmla="*/ 899865 h 1131397"/>
              <a:gd name="connsiteX5" fmla="*/ 12192001 w 12192001"/>
              <a:gd name="connsiteY5" fmla="*/ 1131397 h 1131397"/>
              <a:gd name="connsiteX6" fmla="*/ 1 w 12192001"/>
              <a:gd name="connsiteY6" fmla="*/ 1131397 h 1131397"/>
              <a:gd name="connsiteX7" fmla="*/ 1 w 12192001"/>
              <a:gd name="connsiteY7" fmla="*/ 1128029 h 1131397"/>
              <a:gd name="connsiteX8" fmla="*/ 0 w 12192001"/>
              <a:gd name="connsiteY8" fmla="*/ 1128029 h 113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1" h="1131397">
                <a:moveTo>
                  <a:pt x="0" y="0"/>
                </a:moveTo>
                <a:lnTo>
                  <a:pt x="61125" y="63397"/>
                </a:lnTo>
                <a:cubicBezTo>
                  <a:pt x="488794" y="465314"/>
                  <a:pt x="1087223" y="753880"/>
                  <a:pt x="1770270" y="862284"/>
                </a:cubicBezTo>
                <a:lnTo>
                  <a:pt x="2059951" y="896572"/>
                </a:lnTo>
                <a:lnTo>
                  <a:pt x="12192001" y="899865"/>
                </a:lnTo>
                <a:lnTo>
                  <a:pt x="12192001" y="1131397"/>
                </a:lnTo>
                <a:lnTo>
                  <a:pt x="1" y="1131397"/>
                </a:lnTo>
                <a:lnTo>
                  <a:pt x="1" y="1128029"/>
                </a:lnTo>
                <a:lnTo>
                  <a:pt x="0" y="1128029"/>
                </a:lnTo>
                <a:close/>
              </a:path>
            </a:pathLst>
          </a:custGeom>
          <a:gradFill flip="none" rotWithShape="1">
            <a:gsLst>
              <a:gs pos="100000">
                <a:srgbClr val="4AB849"/>
              </a:gs>
              <a:gs pos="0">
                <a:srgbClr val="18BDF0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BEB86-CA62-4BCB-8D59-EE8A1534E051}"/>
              </a:ext>
            </a:extLst>
          </p:cNvPr>
          <p:cNvSpPr txBox="1"/>
          <p:nvPr/>
        </p:nvSpPr>
        <p:spPr>
          <a:xfrm>
            <a:off x="7112860" y="6628364"/>
            <a:ext cx="53002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Industry-led  |  Real-Cases  |  Engaging Pedagogy  |  Expert Faculty  |  Employability</a:t>
            </a: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12" name="MSIPCMContentMarking" descr="{&quot;HashCode&quot;:-128289487,&quot;Placement&quot;:&quot;Footer&quot;}">
            <a:extLst>
              <a:ext uri="{FF2B5EF4-FFF2-40B4-BE49-F238E27FC236}">
                <a16:creationId xmlns:a16="http://schemas.microsoft.com/office/drawing/2014/main" id="{CFB69791-4237-4EDA-93A2-89C0929EDB4E}"/>
              </a:ext>
            </a:extLst>
          </p:cNvPr>
          <p:cNvSpPr txBox="1"/>
          <p:nvPr/>
        </p:nvSpPr>
        <p:spPr>
          <a:xfrm>
            <a:off x="0" y="6629836"/>
            <a:ext cx="1986005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Sensitivity: LNT Construction Internal Use</a:t>
            </a:r>
            <a:endParaRPr lang="en-IN" sz="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92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1F9D-F98A-498D-9206-A23A10633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1" y="4572000"/>
            <a:ext cx="6581253" cy="2001973"/>
          </a:xfrm>
          <a:solidFill>
            <a:srgbClr val="174B99"/>
          </a:solidFill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latin typeface="Trebuchet MS" panose="020B0603020202020204" pitchFamily="34" charset="0"/>
              </a:rPr>
              <a:t>Supervised Learning Algorithms</a:t>
            </a:r>
            <a:endParaRPr lang="en-IN" sz="4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FE260EE-F4DB-4235-8E66-EAB64A9829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7"/>
          <a:stretch/>
        </p:blipFill>
        <p:spPr>
          <a:xfrm>
            <a:off x="327547" y="265171"/>
            <a:ext cx="6581253" cy="41073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DEA72-1592-487D-849B-3BEFF49F0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8133" y="265171"/>
            <a:ext cx="4786320" cy="6252242"/>
          </a:xfrm>
          <a:solidFill>
            <a:srgbClr val="2FB9C5"/>
          </a:solidFill>
        </p:spPr>
        <p:txBody>
          <a:bodyPr anchor="ctr"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1900" b="1" dirty="0">
                <a:solidFill>
                  <a:schemeClr val="bg1"/>
                </a:solidFill>
                <a:latin typeface="Trebuchet MS" panose="020B0603020202020204" pitchFamily="34" charset="0"/>
              </a:rPr>
              <a:t>    </a:t>
            </a:r>
            <a:r>
              <a:rPr lang="en-US" sz="2400" b="1" u="sng" dirty="0">
                <a:solidFill>
                  <a:schemeClr val="bg1"/>
                </a:solidFill>
                <a:latin typeface="Trebuchet MS" panose="020B0603020202020204" pitchFamily="34" charset="0"/>
              </a:rPr>
              <a:t>Agenda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Introduction to Classification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Overview of Logistic Regression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Mathematical Foundation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Model Performance Evaluation</a:t>
            </a:r>
          </a:p>
        </p:txBody>
      </p:sp>
    </p:spTree>
    <p:extLst>
      <p:ext uri="{BB962C8B-B14F-4D97-AF65-F5344CB8AC3E}">
        <p14:creationId xmlns:p14="http://schemas.microsoft.com/office/powerpoint/2010/main" val="322947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D11C4-2A4E-C8BE-DBAC-E75233EA7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E3B06F8-F410-5BF1-D606-A318FBC4BD33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AD9AB58-5EEA-0DFB-2DE1-6398E68A50F9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8C4CE3-BB67-0843-D720-6DE990AEE3F9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Model Evaluation Metrics</a:t>
              </a:r>
              <a:endParaRPr lang="en-US" sz="3500" b="1" kern="1200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1560C6C-8341-13CB-B232-A964E8F20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02" y="1487787"/>
            <a:ext cx="9365796" cy="495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48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B552-3AE7-4E9B-B8F1-19EE4B03A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5424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FD3C76F-8ABF-2AB7-3386-24748747077A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5FF6FA-4BE6-8D4E-12FC-1C67DB2AE44C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8ECBF3-94B7-3875-9304-14F218BB36F9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Introduction to Classification</a:t>
              </a:r>
            </a:p>
          </p:txBody>
        </p:sp>
      </p:grpSp>
      <p:pic>
        <p:nvPicPr>
          <p:cNvPr id="1026" name="Picture 2" descr="Machine Learning Classification Algorithms - 1/2 An Introduction | Elsayed  Rashed">
            <a:extLst>
              <a:ext uri="{FF2B5EF4-FFF2-40B4-BE49-F238E27FC236}">
                <a16:creationId xmlns:a16="http://schemas.microsoft.com/office/drawing/2014/main" id="{E33EBA97-4D3B-4F15-9C42-835BDEA58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60" y="1743757"/>
            <a:ext cx="443865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assification — Python Numerical Methods">
            <a:extLst>
              <a:ext uri="{FF2B5EF4-FFF2-40B4-BE49-F238E27FC236}">
                <a16:creationId xmlns:a16="http://schemas.microsoft.com/office/drawing/2014/main" id="{E2589CDB-AAE2-8612-4BB9-C79D509F3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43757"/>
            <a:ext cx="4683404" cy="420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2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0A633-32BF-6C8D-F012-763705F05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E998A30-DC6C-0B48-F220-33C8E2944E00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0066577-E441-13EB-D457-3CD5A8462177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648E76-71FC-9BC1-24FD-06EBECEBD86F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Understanding Logistic Regression</a:t>
              </a:r>
              <a:endParaRPr lang="en-US" sz="3500" b="1" kern="1200" dirty="0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35B6B4-58AF-7188-E8B4-B2E509646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Definition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Logistic Regression is a supervised learning algorithm used for classification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predicts the probability that a given input belongs to a specific class.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output is a probability score between </a:t>
            </a:r>
            <a:r>
              <a:rPr lang="en-US" b="1" dirty="0"/>
              <a:t>0 and 1</a:t>
            </a:r>
            <a:r>
              <a:rPr lang="en-US" dirty="0"/>
              <a:t>, which is mapped to class labels (e.g., 0 or 1 for binary classification).</a:t>
            </a:r>
          </a:p>
        </p:txBody>
      </p:sp>
    </p:spTree>
    <p:extLst>
      <p:ext uri="{BB962C8B-B14F-4D97-AF65-F5344CB8AC3E}">
        <p14:creationId xmlns:p14="http://schemas.microsoft.com/office/powerpoint/2010/main" val="217850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7D2B4-40A7-DAAA-742D-E46AA4427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433549D-8998-1026-5356-E8B6D4973806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E3541C-EA9E-13EE-C570-CE2082C22DBD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AD1E8D-6F08-83A1-899C-4B833562DE59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Types of Logistic Regression</a:t>
              </a:r>
              <a:endParaRPr lang="en-US" sz="3500" b="1" kern="1200" dirty="0"/>
            </a:p>
          </p:txBody>
        </p:sp>
      </p:grpSp>
      <p:pic>
        <p:nvPicPr>
          <p:cNvPr id="3074" name="Picture 2" descr="SASEG 10 - Logistic Regression">
            <a:extLst>
              <a:ext uri="{FF2B5EF4-FFF2-40B4-BE49-F238E27FC236}">
                <a16:creationId xmlns:a16="http://schemas.microsoft.com/office/drawing/2014/main" id="{C224F91A-EA0D-6C9C-3AD1-F7CBA05A9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431" y="1697491"/>
            <a:ext cx="5403157" cy="424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20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9E0C8-9026-B8BE-7B9A-5F6ACA906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3CF6935-E613-AA3A-BCE2-E17578E33D94}"/>
              </a:ext>
            </a:extLst>
          </p:cNvPr>
          <p:cNvGrpSpPr/>
          <p:nvPr/>
        </p:nvGrpSpPr>
        <p:grpSpPr>
          <a:xfrm>
            <a:off x="2270743" y="307454"/>
            <a:ext cx="8023502" cy="666324"/>
            <a:chOff x="19085" y="671"/>
            <a:chExt cx="8345982" cy="11168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D5317D-8D33-5AD5-786E-A47180569D8D}"/>
                </a:ext>
              </a:extLst>
            </p:cNvPr>
            <p:cNvSpPr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78BB46-BA54-FAFA-F3CA-3C7D47D9708D}"/>
                </a:ext>
              </a:extLst>
            </p:cNvPr>
            <p:cNvSpPr txBox="1"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3500" b="1" dirty="0">
                  <a:latin typeface="Trebuchet MS" panose="020B0603020202020204" pitchFamily="34" charset="0"/>
                  <a:cs typeface="Times New Roman" panose="02020603050405020304" pitchFamily="18" charset="0"/>
                </a:rPr>
                <a:t>The Sigmoid Function</a:t>
              </a:r>
            </a:p>
          </p:txBody>
        </p:sp>
      </p:grpSp>
      <p:pic>
        <p:nvPicPr>
          <p:cNvPr id="2056" name="Picture 8" descr="Logistic Regression">
            <a:extLst>
              <a:ext uri="{FF2B5EF4-FFF2-40B4-BE49-F238E27FC236}">
                <a16:creationId xmlns:a16="http://schemas.microsoft.com/office/drawing/2014/main" id="{DF8385A7-7FD8-85CC-B7D0-5E3E7C2A3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743" y="1612446"/>
            <a:ext cx="8216673" cy="440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30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E667F-FD0E-30AB-1654-352999998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8DA5BD8-CB64-8241-C629-82CC3155A5FD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260B012-935A-1A12-E0DA-89389B624119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EB28A6-F474-5301-37AF-5DF716B74574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Decision Boundary</a:t>
              </a:r>
              <a:endParaRPr lang="en-US" sz="3500" b="1" kern="1200" dirty="0"/>
            </a:p>
          </p:txBody>
        </p:sp>
      </p:grpSp>
      <p:pic>
        <p:nvPicPr>
          <p:cNvPr id="3074" name="Picture 2" descr="DECISION BOUNDARY FOR CLASSIFIERS: AN INTRODUCTION | by Suchismita Sahu |  Analytics Vidhya | Medium">
            <a:extLst>
              <a:ext uri="{FF2B5EF4-FFF2-40B4-BE49-F238E27FC236}">
                <a16:creationId xmlns:a16="http://schemas.microsoft.com/office/drawing/2014/main" id="{1F44D07B-9511-B1C6-9D62-E068F86DA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7" y="1321934"/>
            <a:ext cx="7210425" cy="463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359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7E8E1-D756-F961-2B70-F2A13920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CC6CD65-DCC9-687F-6020-A55F00F4BE1E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18394F-87CD-CFAF-DF9C-B543BAEB8000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1E94F6-B3CF-8D63-AF54-2C627635ABE2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Cost Function in Logistic Regression</a:t>
              </a:r>
              <a:endParaRPr lang="en-US" sz="3500" b="1" kern="1200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B58557E-5EB7-FA35-82F6-E2A779A281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679" r="9504"/>
          <a:stretch/>
        </p:blipFill>
        <p:spPr>
          <a:xfrm>
            <a:off x="2918467" y="2293788"/>
            <a:ext cx="5715000" cy="41523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A0E52C-623C-5E0D-7E38-F9934DC14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467" y="1078173"/>
            <a:ext cx="6728054" cy="13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96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374C3-5119-01EE-44C6-4F02AE316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C1B7129-EB5E-0753-740B-571F1EE02CC1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E05CF90-408F-245C-C0A3-91E36783CBB2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00A127-D04B-7302-5707-03E1D7AAEF0C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Optimization using Gradient Descent</a:t>
              </a:r>
              <a:endParaRPr lang="en-US" sz="3500" b="1" kern="1200" dirty="0"/>
            </a:p>
          </p:txBody>
        </p:sp>
      </p:grpSp>
      <p:pic>
        <p:nvPicPr>
          <p:cNvPr id="2050" name="Picture 2" descr="ML 7: Cost Function for Logistic Regression">
            <a:extLst>
              <a:ext uri="{FF2B5EF4-FFF2-40B4-BE49-F238E27FC236}">
                <a16:creationId xmlns:a16="http://schemas.microsoft.com/office/drawing/2014/main" id="{03B64EF9-CC0C-16D4-D842-1F174B1DE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20" y="1505377"/>
            <a:ext cx="8764852" cy="435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7728F8-663C-0459-9327-A2322C9C0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653" y="1985330"/>
            <a:ext cx="5376890" cy="131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33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627A9-0FCA-7B2B-2A13-A6A84A666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50842ED-6714-8BC0-B444-606A33FDE739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2DDDB9-D9E0-D632-D60F-437426D5CC8D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9E9DF8-941A-6BDD-748F-6D42928B5691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Optimization using Gradient Descent</a:t>
              </a:r>
            </a:p>
          </p:txBody>
        </p:sp>
      </p:grpSp>
      <p:pic>
        <p:nvPicPr>
          <p:cNvPr id="1032" name="Picture 8" descr="The Derivative of Cost Function for Logistic Regression | by Saket  Thavanani | Analytics Vidhya | Medium">
            <a:extLst>
              <a:ext uri="{FF2B5EF4-FFF2-40B4-BE49-F238E27FC236}">
                <a16:creationId xmlns:a16="http://schemas.microsoft.com/office/drawing/2014/main" id="{13E4C9CD-E042-8C43-2AD1-4EF2B17E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456" y="1996847"/>
            <a:ext cx="7458075" cy="360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F59BBE-E7BE-6328-76F4-16612CEE7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7533" y="1061402"/>
            <a:ext cx="4208009" cy="83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11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uTech_New" id="{5EA7E952-201F-4C6C-BD80-D9E92DDF27F0}" vid="{43D1F403-EE88-462E-B1D3-25424E85D26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8e6510d-4ecc-4cf3-a81e-2b626c7e9010">
      <Terms xmlns="http://schemas.microsoft.com/office/infopath/2007/PartnerControls"/>
    </lcf76f155ced4ddcb4097134ff3c332f>
    <TaxCatchAll xmlns="bb00f955-0ff1-43a7-8278-f67a2e627f2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F17876FF137A4AB43423C6D43110F3" ma:contentTypeVersion="14" ma:contentTypeDescription="Create a new document." ma:contentTypeScope="" ma:versionID="fe438734e2ff0f245183fb779d7dc392">
  <xsd:schema xmlns:xsd="http://www.w3.org/2001/XMLSchema" xmlns:xs="http://www.w3.org/2001/XMLSchema" xmlns:p="http://schemas.microsoft.com/office/2006/metadata/properties" xmlns:ns2="28e6510d-4ecc-4cf3-a81e-2b626c7e9010" xmlns:ns3="bb00f955-0ff1-43a7-8278-f67a2e627f2a" targetNamespace="http://schemas.microsoft.com/office/2006/metadata/properties" ma:root="true" ma:fieldsID="a73e38589a1efc953eb502e5fcba237b" ns2:_="" ns3:_="">
    <xsd:import namespace="28e6510d-4ecc-4cf3-a81e-2b626c7e9010"/>
    <xsd:import namespace="bb00f955-0ff1-43a7-8278-f67a2e627f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e6510d-4ecc-4cf3-a81e-2b626c7e90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d7fa16a-1f0f-4a58-b2e6-0e1bbf6cfc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00f955-0ff1-43a7-8278-f67a2e627f2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5dad3b5-b2c8-4907-ab3c-6a47b24507d6}" ma:internalName="TaxCatchAll" ma:showField="CatchAllData" ma:web="bb00f955-0ff1-43a7-8278-f67a2e627f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97265E-FD28-4336-B568-516DCDC83EDB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bb00f955-0ff1-43a7-8278-f67a2e627f2a"/>
    <ds:schemaRef ds:uri="http://www.w3.org/XML/1998/namespace"/>
    <ds:schemaRef ds:uri="28e6510d-4ecc-4cf3-a81e-2b626c7e9010"/>
    <ds:schemaRef ds:uri="http://schemas.microsoft.com/office/infopath/2007/PartnerControl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93BE297-B52A-4A73-9D13-96E027360C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9E1BDC-29E9-44BC-8E23-619B962E0C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e6510d-4ecc-4cf3-a81e-2b626c7e9010"/>
    <ds:schemaRef ds:uri="bb00f955-0ff1-43a7-8278-f67a2e627f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8712</TotalTime>
  <Words>115</Words>
  <Application>Microsoft Office PowerPoint</Application>
  <PresentationFormat>Widescreen</PresentationFormat>
  <Paragraphs>31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Tahoma</vt:lpstr>
      <vt:lpstr>Trebuchet MS</vt:lpstr>
      <vt:lpstr>Office Theme</vt:lpstr>
      <vt:lpstr>Custom Design</vt:lpstr>
      <vt:lpstr>Supervised Learning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Chandramouleswaran M</dc:creator>
  <cp:lastModifiedBy>USHA NANDHINI S</cp:lastModifiedBy>
  <cp:revision>637</cp:revision>
  <cp:lastPrinted>2022-10-29T03:23:37Z</cp:lastPrinted>
  <dcterms:created xsi:type="dcterms:W3CDTF">2022-10-17T03:42:06Z</dcterms:created>
  <dcterms:modified xsi:type="dcterms:W3CDTF">2025-03-12T10:26:33Z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iteId">
    <vt:lpwstr>264b9899-fe1b-430b-9509-2154878d5774</vt:lpwstr>
  </property>
  <property fmtid="{D5CDD505-2E9C-101B-9397-08002B2CF9AE}" pid="4" name="MSIP_Label_ac52bb50-aef2-4dc8-bb7f-e0da22648362_Owner">
    <vt:lpwstr>chandramouleswaran.m@lntecc.com</vt:lpwstr>
  </property>
  <property fmtid="{D5CDD505-2E9C-101B-9397-08002B2CF9AE}" pid="5" name="MSIP_Label_ac52bb50-aef2-4dc8-bb7f-e0da22648362_SetDate">
    <vt:lpwstr>2022-10-17T03:54:33.5260027Z</vt:lpwstr>
  </property>
  <property fmtid="{D5CDD505-2E9C-101B-9397-08002B2CF9AE}" pid="6" name="MSIP_Label_ac52bb50-aef2-4dc8-bb7f-e0da22648362_Name">
    <vt:lpwstr>LTC Internal Use</vt:lpwstr>
  </property>
  <property fmtid="{D5CDD505-2E9C-101B-9397-08002B2CF9AE}" pid="7" name="MSIP_Label_ac52bb50-aef2-4dc8-bb7f-e0da22648362_Application">
    <vt:lpwstr>Microsoft Azure Information Protection</vt:lpwstr>
  </property>
  <property fmtid="{D5CDD505-2E9C-101B-9397-08002B2CF9AE}" pid="8" name="MSIP_Label_ac52bb50-aef2-4dc8-bb7f-e0da22648362_ActionId">
    <vt:lpwstr>ab157963-cd87-44ff-ad96-29e0121165c1</vt:lpwstr>
  </property>
  <property fmtid="{D5CDD505-2E9C-101B-9397-08002B2CF9AE}" pid="9" name="MSIP_Label_ac52bb50-aef2-4dc8-bb7f-e0da22648362_Extended_MSFT_Method">
    <vt:lpwstr>Automatic</vt:lpwstr>
  </property>
  <property fmtid="{D5CDD505-2E9C-101B-9397-08002B2CF9AE}" pid="10" name="Sensitivity">
    <vt:lpwstr>LTC Internal Use</vt:lpwstr>
  </property>
  <property fmtid="{D5CDD505-2E9C-101B-9397-08002B2CF9AE}" pid="11" name="ContentTypeId">
    <vt:lpwstr>0x0101002CF17876FF137A4AB43423C6D43110F3</vt:lpwstr>
  </property>
</Properties>
</file>