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2" r:id="rId5"/>
  </p:sldMasterIdLst>
  <p:notesMasterIdLst>
    <p:notesMasterId r:id="rId34"/>
  </p:notesMasterIdLst>
  <p:sldIdLst>
    <p:sldId id="11651" r:id="rId6"/>
    <p:sldId id="11622" r:id="rId7"/>
    <p:sldId id="11711" r:id="rId8"/>
    <p:sldId id="11697" r:id="rId9"/>
    <p:sldId id="11694" r:id="rId10"/>
    <p:sldId id="11724" r:id="rId11"/>
    <p:sldId id="11725" r:id="rId12"/>
    <p:sldId id="11726" r:id="rId13"/>
    <p:sldId id="11729" r:id="rId14"/>
    <p:sldId id="11730" r:id="rId15"/>
    <p:sldId id="11731" r:id="rId16"/>
    <p:sldId id="11732" r:id="rId17"/>
    <p:sldId id="11733" r:id="rId18"/>
    <p:sldId id="11734" r:id="rId19"/>
    <p:sldId id="11735" r:id="rId20"/>
    <p:sldId id="11736" r:id="rId21"/>
    <p:sldId id="11737" r:id="rId22"/>
    <p:sldId id="11738" r:id="rId23"/>
    <p:sldId id="11739" r:id="rId24"/>
    <p:sldId id="11740" r:id="rId25"/>
    <p:sldId id="11741" r:id="rId26"/>
    <p:sldId id="11742" r:id="rId27"/>
    <p:sldId id="11743" r:id="rId28"/>
    <p:sldId id="11744" r:id="rId29"/>
    <p:sldId id="11745" r:id="rId30"/>
    <p:sldId id="11747" r:id="rId31"/>
    <p:sldId id="11746" r:id="rId32"/>
    <p:sldId id="11646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rsh Kumar" initials="HK" lastIdx="2" clrIdx="0">
    <p:extLst>
      <p:ext uri="{19B8F6BF-5375-455C-9EA6-DF929625EA0E}">
        <p15:presenceInfo xmlns:p15="http://schemas.microsoft.com/office/powerpoint/2012/main" userId="S-1-5-21-1417001333-725345543-1177238915-30997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B96F"/>
    <a:srgbClr val="000000"/>
    <a:srgbClr val="37BCD2"/>
    <a:srgbClr val="22BDED"/>
    <a:srgbClr val="3EBBBC"/>
    <a:srgbClr val="49B974"/>
    <a:srgbClr val="20BDEE"/>
    <a:srgbClr val="00920E"/>
    <a:srgbClr val="CCF484"/>
    <a:srgbClr val="F385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56" autoAdjust="0"/>
    <p:restoredTop sz="85069" autoAdjust="0"/>
  </p:normalViewPr>
  <p:slideViewPr>
    <p:cSldViewPr snapToGrid="0">
      <p:cViewPr varScale="1">
        <p:scale>
          <a:sx n="59" d="100"/>
          <a:sy n="59" d="100"/>
        </p:scale>
        <p:origin x="78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3146"/>
    </p:cViewPr>
  </p:sorterViewPr>
  <p:notesViewPr>
    <p:cSldViewPr snapToGrid="0">
      <p:cViewPr varScale="1">
        <p:scale>
          <a:sx n="62" d="100"/>
          <a:sy n="62" d="100"/>
        </p:scale>
        <p:origin x="3226" y="5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ableStyles" Target="tableStyles.xml"/><Relationship Id="rId21" Type="http://schemas.openxmlformats.org/officeDocument/2006/relationships/slide" Target="slides/slide16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commentAuthors" Target="commentAuthor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FEA251-E139-41FE-A737-B31D057964B9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44E652-197F-402B-982D-4D9D55D9F48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39011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63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7D2A2-2432-F490-42ED-01B9C437C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EDAE0D-A883-3891-E307-B18E2DFA8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E77E27-8AE0-4C76-C3DD-11D0F5B23B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D67DFC-5F78-E376-6E5D-E51A831EAE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634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DCF2B-1D8C-0DD7-5AF9-C52C98CF6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24AC6E-F2A9-3A7B-B10F-F0536EDA61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E1FD93-F0F6-7312-559F-1E1A7B453C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8D40-CB49-492F-AECC-5504D41B3A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9053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9CB624-7039-EA45-1778-EB15D2C2D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7D208-47DB-8B5E-4D5A-7B638C8667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6BE663-4635-25DA-5210-E1ED41A482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6668B7-2F91-2EE5-2BBA-34EA6B20A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9302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DEA25-0157-690F-4DD8-AE35CCD3B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7002B0-34FF-5356-61C7-9379F231D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EA279-4268-093B-2515-807EB3E850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C7CCB-1457-6B85-DC5C-031FD2FFEC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3596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98EB1-283B-6498-0175-37D992E72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AE4B84-57B2-6068-A15D-8C285C0000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0DE7D4-6ED9-164F-6478-E022090A28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EB5800-C165-0EAC-60F3-B2C429ABAD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5166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6384B-5AD2-8D53-FC2D-571DB99DF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259FD9-19D6-55AD-44C2-4250C709CF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A3118-EE8E-4B2B-CF68-9415BE16A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C20B16-3776-0220-11EE-AB068A0074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2436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8BD1A-A467-898E-3A7E-CDEB12FFB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998A4-93D6-EDA4-ED86-B9EC99F7D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18F5E-8A8A-8338-4280-897A8FFEEE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15F652-0C24-67A1-7415-C862B78BFB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2844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C4B6B-D666-1E0C-9B99-5752B9D17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0D0401-ADB4-0419-9FD1-B150E80F5A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0228B6-DC28-9424-983E-34014F570D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4A9B35-1100-1D9B-88A1-23E036DCA4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4207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0B76A-3234-B058-D6B6-353207A8B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E75487-1B67-D03A-9F1B-0B2070E051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1666B-FFED-47B3-422B-C3C4A8236A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297C1-3563-3EBF-DA79-84A219A9A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53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D1BC2-B983-82C2-2F0E-E67A89EF4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808779-25A6-BD86-6CAB-71BF1C9B32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39569E-285C-564D-8D94-F43E6CAED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F9734-E536-FF4C-08EF-8C0BD237E7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85320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19292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76FA71-BA1B-C04E-AF1D-090D1A8FD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BC305A-8B1A-E468-634C-79D00DACF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88FB2-5C1B-AA19-E0E7-87C6191807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21A237-F96D-8080-158F-DF5C266B97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648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FB4B5-E817-1BC8-9B9B-CEC1D5C2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6DD370-04AD-4865-5637-B4E143B2D4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05804E-03F1-0D22-4985-D0DEF2EC6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2822C8-6CCD-0D2D-556E-4F460E2696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40536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A365C-6373-ABE9-C759-E22AE270E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7AC30-36BD-47E2-EF46-893DD28D35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1A5A88-A529-16E5-A408-311F47F58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64EB18-BA10-4F4B-AABF-EECE8FFAA6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869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F29D1-8FAA-8C49-96FF-5C1228153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930AB3-328D-7C45-706D-62DBF6622A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CEC18-BE7F-4A22-BF73-5CA5AC489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274D65-7FC3-6E09-3768-98F2447680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680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57253-7F95-3608-07A1-243D3D55E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936032-D8C8-1CFC-0F14-F614FBAB55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B97BD-34EB-E51D-954B-6FF5BC0EBD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FFE7F-FDA7-880B-EBDA-E1123462D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9180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97759-B4E8-EBA3-864B-2419B0E41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11C3E8-118D-3575-E24F-C67C840CD4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67CD94-7AFA-4757-EF47-DA572CC97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FBCA88-EF45-3F42-7F23-69AC91FAAD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682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9A7CF-93E7-25CA-CBB1-43E6DC1F8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660192-5F78-6C96-082C-AD70A8D3A6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4FEEE-59C3-BF30-AE6E-66C08F975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7A1A4-E7EC-00B6-3909-BB3FC91DF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541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0818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4863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A76B4-E365-16BC-3D17-361F2C374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0677CB-D047-A1B3-9EB0-6A527C1D3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63C7F5-00D6-D86F-5FDC-B562065E19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17BCA-4A18-D639-3047-EC4DC2939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1840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53281-4C89-0797-333D-C5D5677A1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1551B9-34BC-DFE4-AA3B-223A2C4650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DBAD5F-B17A-29B0-C4FD-7452839CCB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6A9CD-149C-459D-6E6E-14740D867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026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C4DE1-A3CC-0A01-E0A3-E1DD7628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3C271C-767A-68BE-6DF4-69EC40B179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8FB71A-22E9-0A1F-7772-1D46E463BB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DBC30-B4A8-EA1B-5DA9-25747197C5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9161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1934E-327A-03FB-98BD-EEDD86CDF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6E27E69-B685-0C86-205D-139A187B7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B2AFEE-3481-8892-5746-F2C9748C6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65A574-4280-DC7D-0122-7247016D8B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983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A0429-358A-6653-4DA9-DC6A308CB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6D215-0AC0-D87D-16FF-D3C6A5690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017490-7EA8-EDE1-93A2-1EF92AFBFB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BF4A01-485E-BA26-F849-CB2D6BCC12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44E652-197F-402B-982D-4D9D55D9F48E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59530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5028C-AC90-4464-B71F-8E5398A68E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3FFA8F-483F-46BC-8DD3-7FDD4C4C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09D9E3-D659-464A-9B0A-579D8525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9413A2-8B34-416F-BAE5-0AB43149C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419E4-F2B5-4D50-AEC1-ED6AA8F0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83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CD5A0-CBF7-4F40-95D9-E35317AE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C66128-371E-4E13-942F-EB1CC5EC61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53E6B-2921-4DD7-8D72-2B13E6A66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9B821-6DF3-4554-BBDA-A121F00B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1F179-6217-4927-9403-7C5D391B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535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66DFDE-5D1F-4601-A71B-F33833BDB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31AEE3-2AE6-49B9-B43B-89704E4A7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F08A4-8372-4DE1-B368-30C1C721D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519B3-DBB4-4BA1-8F12-5A308C1E7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1ABF7-D630-456A-832D-FF4214EE8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2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46047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3092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581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647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42827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3791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555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6601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9270A-2E5C-4EA1-84C8-8BFB6D1C7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FC3A53-7615-4723-988E-0EEEFA4C51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FEF07A-B98C-4592-9CB0-25595C3CD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DE40B5-F9F1-44B7-82DB-F7534DE0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9155D-312B-48C6-B59D-12CA7222A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590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118723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5780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081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ll title - half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4B2500C4-B436-4E3A-8A91-A02448A77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457200"/>
            <a:ext cx="5508419" cy="372410"/>
          </a:xfrm>
        </p:spPr>
        <p:txBody>
          <a:bodyPr tIns="64008"/>
          <a:lstStyle>
            <a:lvl1pPr>
              <a:defRPr sz="2000" spc="0">
                <a:latin typeface="+mj-lt"/>
                <a:cs typeface="Segoe UI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209611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52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  <p15:guide id="31" pos="3840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CF236-5669-4240-B339-6D1CC107A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809B8F-8573-4ED1-88EC-68E2A04D2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1ECA5F-E5C3-470D-821A-4052A2B2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2AE9E-17FC-4715-AC9A-BCF266048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2779-6A7E-46B4-BFAA-1264E8955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8709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28841-EFCA-422F-9C56-9F89C4FF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7D6F8-5AE4-45BC-A3AA-2A724514A3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489FCB-8420-4F88-BE10-6259F1636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1CBC2-4D7D-404C-B4D1-6CB31F947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CB0B0-BA7D-4697-AFED-880EEBD56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55FDB4-711B-4B22-B2AB-FA0B4FCA8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2427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7686F-DFC3-4609-9092-FA80DB77F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68D8F-1F8F-45FA-84B8-1604D6D4BE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8391FD-B914-4AF4-8B52-95A8DA9B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8D8A7-E141-4500-BCF5-094BB83A9C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1094AC-C776-415A-B009-C184A388A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D41C2-7FB3-43C2-8419-6E04F0BA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83BA8C-7318-4F1F-B944-A518AFD27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7A42C4-1CF2-425A-AB94-4CE2D80F5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361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6CB9-88C7-4847-8EF7-A64D3D939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A8DA4-D04D-4A94-9157-555E9F17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9F88EE-2ED0-4E11-B77D-EDBE4FD22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DD8E36-5F83-4E02-88FB-17BD22E6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162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9360A-E779-4891-A2E5-A5EA1D8B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632B3F-759B-455D-B3E2-F4431079D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9ABC30-B684-4F62-B56F-FB560D165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938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69605-9510-4890-97DE-EEFA97B28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496B1-9D4D-49E9-A737-A8207922E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199C5C-8FD4-4C6F-AF31-26DB7EA32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EC56C-C524-4716-85B3-07AB23B57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60A0D-A906-4EA4-B34C-B69761FB2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724C5E-198B-455B-A166-E64A2EB2B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EA2C9-AFEA-4897-90F5-A16C3A5DD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6A252A-20D5-4A06-ADFE-59E32D91D5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1740F6-AFAB-4E38-A0E8-3BD11FE30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8F9C9-5F84-407A-A1FA-438C9DA6C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2BACC-F9A4-4367-A25F-31E289DF3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DE4F58-F0A1-4376-89B7-8A531B61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6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970B0-D5A7-4BE7-9AA3-200735BC8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46BC0-71B7-4267-AE8F-FF78940ED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1130B-3E3F-469E-857D-5ED76B523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EC8AE-FD76-4085-A0F8-6EBDE65228C0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4C6A52-975F-4C79-A575-E790E87C7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131C1-F108-4455-AF22-FE8703FEE4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75712C-4830-4677-BCFC-786BD3ACE243}" type="slidenum">
              <a:rPr lang="en-IN" smtClean="0"/>
              <a:t>‹#›</a:t>
            </a:fld>
            <a:endParaRPr lang="en-IN"/>
          </a:p>
        </p:txBody>
      </p:sp>
      <p:sp>
        <p:nvSpPr>
          <p:cNvPr id="7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681770A0-DAF3-4A4A-B4BB-82C321AD74D6}"/>
              </a:ext>
            </a:extLst>
          </p:cNvPr>
          <p:cNvSpPr txBox="1"/>
          <p:nvPr userDrawn="1"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74715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61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19D3E5-AF57-4B86-B5F7-668B736E0C29}" type="datetimeFigureOut">
              <a:rPr lang="en-GB" smtClean="0"/>
              <a:t>04/03/2025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337E0-9D33-4103-B919-7494508C1023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EEB83-7121-48C3-BC0E-C80D5E0A043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102" y="225252"/>
            <a:ext cx="1246980" cy="537433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B6CBB77-88F2-43F7-9CB3-AB4607093AFB}"/>
              </a:ext>
            </a:extLst>
          </p:cNvPr>
          <p:cNvCxnSpPr>
            <a:cxnSpLocks/>
          </p:cNvCxnSpPr>
          <p:nvPr/>
        </p:nvCxnSpPr>
        <p:spPr>
          <a:xfrm>
            <a:off x="2035898" y="225252"/>
            <a:ext cx="0" cy="73756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: Shape 70">
            <a:extLst>
              <a:ext uri="{FF2B5EF4-FFF2-40B4-BE49-F238E27FC236}">
                <a16:creationId xmlns:a16="http://schemas.microsoft.com/office/drawing/2014/main" id="{9ED74128-5A53-4199-949D-6538AC2A7835}"/>
              </a:ext>
            </a:extLst>
          </p:cNvPr>
          <p:cNvSpPr/>
          <p:nvPr/>
        </p:nvSpPr>
        <p:spPr>
          <a:xfrm>
            <a:off x="-1" y="5750883"/>
            <a:ext cx="12192001" cy="1131397"/>
          </a:xfrm>
          <a:custGeom>
            <a:avLst/>
            <a:gdLst>
              <a:gd name="connsiteX0" fmla="*/ 0 w 12192001"/>
              <a:gd name="connsiteY0" fmla="*/ 0 h 1131397"/>
              <a:gd name="connsiteX1" fmla="*/ 61125 w 12192001"/>
              <a:gd name="connsiteY1" fmla="*/ 63397 h 1131397"/>
              <a:gd name="connsiteX2" fmla="*/ 1770270 w 12192001"/>
              <a:gd name="connsiteY2" fmla="*/ 862284 h 1131397"/>
              <a:gd name="connsiteX3" fmla="*/ 2059951 w 12192001"/>
              <a:gd name="connsiteY3" fmla="*/ 896572 h 1131397"/>
              <a:gd name="connsiteX4" fmla="*/ 12192001 w 12192001"/>
              <a:gd name="connsiteY4" fmla="*/ 899865 h 1131397"/>
              <a:gd name="connsiteX5" fmla="*/ 12192001 w 12192001"/>
              <a:gd name="connsiteY5" fmla="*/ 1131397 h 1131397"/>
              <a:gd name="connsiteX6" fmla="*/ 1 w 12192001"/>
              <a:gd name="connsiteY6" fmla="*/ 1131397 h 1131397"/>
              <a:gd name="connsiteX7" fmla="*/ 1 w 12192001"/>
              <a:gd name="connsiteY7" fmla="*/ 1128029 h 1131397"/>
              <a:gd name="connsiteX8" fmla="*/ 0 w 12192001"/>
              <a:gd name="connsiteY8" fmla="*/ 1128029 h 113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1" h="1131397">
                <a:moveTo>
                  <a:pt x="0" y="0"/>
                </a:moveTo>
                <a:lnTo>
                  <a:pt x="61125" y="63397"/>
                </a:lnTo>
                <a:cubicBezTo>
                  <a:pt x="488794" y="465314"/>
                  <a:pt x="1087223" y="753880"/>
                  <a:pt x="1770270" y="862284"/>
                </a:cubicBezTo>
                <a:lnTo>
                  <a:pt x="2059951" y="896572"/>
                </a:lnTo>
                <a:lnTo>
                  <a:pt x="12192001" y="899865"/>
                </a:lnTo>
                <a:lnTo>
                  <a:pt x="12192001" y="1131397"/>
                </a:lnTo>
                <a:lnTo>
                  <a:pt x="1" y="1131397"/>
                </a:lnTo>
                <a:lnTo>
                  <a:pt x="1" y="1128029"/>
                </a:lnTo>
                <a:lnTo>
                  <a:pt x="0" y="1128029"/>
                </a:lnTo>
                <a:close/>
              </a:path>
            </a:pathLst>
          </a:custGeom>
          <a:gradFill flip="none" rotWithShape="1">
            <a:gsLst>
              <a:gs pos="100000">
                <a:srgbClr val="4AB849"/>
              </a:gs>
              <a:gs pos="0">
                <a:srgbClr val="18BDF0"/>
              </a:gs>
            </a:gsLst>
            <a:lin ang="3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ABEB86-CA62-4BCB-8D59-EE8A1534E051}"/>
              </a:ext>
            </a:extLst>
          </p:cNvPr>
          <p:cNvSpPr txBox="1"/>
          <p:nvPr/>
        </p:nvSpPr>
        <p:spPr>
          <a:xfrm>
            <a:off x="7112860" y="6628364"/>
            <a:ext cx="530028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Industry-led  |  Real-Cases  |  Engaging Pedagogy  |  Expert Faculty  |  Employability</a:t>
            </a: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  <p:sp>
        <p:nvSpPr>
          <p:cNvPr id="12" name="MSIPCMContentMarking" descr="{&quot;HashCode&quot;:-128289487,&quot;Placement&quot;:&quot;Footer&quot;}">
            <a:extLst>
              <a:ext uri="{FF2B5EF4-FFF2-40B4-BE49-F238E27FC236}">
                <a16:creationId xmlns:a16="http://schemas.microsoft.com/office/drawing/2014/main" id="{CFB69791-4237-4EDA-93A2-89C0929EDB4E}"/>
              </a:ext>
            </a:extLst>
          </p:cNvPr>
          <p:cNvSpPr txBox="1"/>
          <p:nvPr/>
        </p:nvSpPr>
        <p:spPr>
          <a:xfrm>
            <a:off x="0" y="6629836"/>
            <a:ext cx="1986005" cy="22816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</a:rPr>
              <a:t>Sensitivity: LNT Construction Internal Use</a:t>
            </a:r>
            <a:endParaRPr lang="en-IN" sz="8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924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1F9D-F98A-498D-9206-A23A10633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1" y="4572000"/>
            <a:ext cx="6581253" cy="2001973"/>
          </a:xfrm>
          <a:solidFill>
            <a:srgbClr val="174B99"/>
          </a:solidFill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4000" b="1" dirty="0">
                <a:solidFill>
                  <a:schemeClr val="bg1"/>
                </a:solidFill>
                <a:latin typeface="Trebuchet MS" panose="020B0603020202020204" pitchFamily="34" charset="0"/>
              </a:rPr>
              <a:t>Supervised Learning Algorithms</a:t>
            </a:r>
            <a:endParaRPr lang="en-IN" sz="4000" dirty="0">
              <a:solidFill>
                <a:schemeClr val="bg1"/>
              </a:solidFill>
              <a:latin typeface="Trebuchet MS" panose="020B0603020202020204" pitchFamily="34" charset="0"/>
            </a:endParaRP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DFE260EE-F4DB-4235-8E66-EAB64A982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37"/>
          <a:stretch/>
        </p:blipFill>
        <p:spPr>
          <a:xfrm>
            <a:off x="327547" y="265171"/>
            <a:ext cx="6581253" cy="410739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EA72-1592-487D-849B-3BEFF49F0D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8133" y="265171"/>
            <a:ext cx="4786320" cy="6252242"/>
          </a:xfrm>
          <a:solidFill>
            <a:srgbClr val="2FB9C5"/>
          </a:solidFill>
        </p:spPr>
        <p:txBody>
          <a:bodyPr anchor="ctr">
            <a:noAutofit/>
          </a:bodyPr>
          <a:lstStyle/>
          <a:p>
            <a:pPr marL="0" indent="0" algn="ctr">
              <a:lnSpc>
                <a:spcPct val="200000"/>
              </a:lnSpc>
              <a:buNone/>
            </a:pPr>
            <a:r>
              <a:rPr lang="en-US" sz="1900" b="1" dirty="0">
                <a:solidFill>
                  <a:schemeClr val="bg1"/>
                </a:solidFill>
                <a:latin typeface="Trebuchet MS" panose="020B0603020202020204" pitchFamily="34" charset="0"/>
              </a:rPr>
              <a:t>    </a:t>
            </a:r>
            <a:r>
              <a:rPr lang="en-US" sz="2400" b="1" u="sng" dirty="0">
                <a:solidFill>
                  <a:schemeClr val="bg1"/>
                </a:solidFill>
                <a:latin typeface="Trebuchet MS" panose="020B0603020202020204" pitchFamily="34" charset="0"/>
              </a:rPr>
              <a:t>Agenda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Decision Tree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Decision Tree for Regression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Decision Tree for Classification</a:t>
            </a:r>
          </a:p>
          <a:p>
            <a:pPr>
              <a:lnSpc>
                <a:spcPct val="200000"/>
              </a:lnSpc>
              <a:spcBef>
                <a:spcPts val="0"/>
              </a:spcBef>
            </a:pPr>
            <a:r>
              <a:rPr lang="en-US" sz="1900" b="1" dirty="0">
                <a:latin typeface="Trebuchet MS" panose="020B0603020202020204" pitchFamily="34" charset="0"/>
                <a:cs typeface="Times New Roman" panose="02020603050405020304" pitchFamily="18" charset="0"/>
              </a:rPr>
              <a:t>Advantages &amp; Disadvantages</a:t>
            </a:r>
          </a:p>
        </p:txBody>
      </p:sp>
    </p:spTree>
    <p:extLst>
      <p:ext uri="{BB962C8B-B14F-4D97-AF65-F5344CB8AC3E}">
        <p14:creationId xmlns:p14="http://schemas.microsoft.com/office/powerpoint/2010/main" val="3229472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3000"/>
    </mc:Choice>
    <mc:Fallback xmlns="">
      <p:transition advTm="3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39014-C04A-78EC-FD01-C0B99C26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41DA266-29FA-7675-FA7D-8F7EA4E395C8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36BF725-F7E7-3A75-676C-1FEE50A9BE46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2E5D7E1-47C1-4E22-A0D2-2A8B9DC3723C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Splitting Criteria – Entropy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79586D1-0471-8CFE-7B7C-B3352231A554}"/>
              </a:ext>
            </a:extLst>
          </p:cNvPr>
          <p:cNvSpPr txBox="1"/>
          <p:nvPr/>
        </p:nvSpPr>
        <p:spPr>
          <a:xfrm>
            <a:off x="846365" y="1277915"/>
            <a:ext cx="104992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Entropy?</a:t>
            </a:r>
          </a:p>
          <a:p>
            <a:r>
              <a:rPr lang="en-US" dirty="0"/>
              <a:t>Entropy is a measure of </a:t>
            </a:r>
            <a:r>
              <a:rPr lang="en-US" b="1" dirty="0"/>
              <a:t>uncertainty or disorder</a:t>
            </a:r>
            <a:r>
              <a:rPr lang="en-US" dirty="0"/>
              <a:t> in a dataset. In Decision Trees, entropy is used to determine the best feature to split the data. A </a:t>
            </a:r>
            <a:r>
              <a:rPr lang="en-US" b="1" dirty="0"/>
              <a:t>lower entropy</a:t>
            </a:r>
            <a:r>
              <a:rPr lang="en-US" dirty="0"/>
              <a:t> means the dataset is purer, while a </a:t>
            </a:r>
            <a:r>
              <a:rPr lang="en-US" b="1" dirty="0"/>
              <a:t>higher entropy</a:t>
            </a:r>
            <a:r>
              <a:rPr lang="en-US" dirty="0"/>
              <a:t> means more randomness.</a:t>
            </a:r>
          </a:p>
          <a:p>
            <a:endParaRPr lang="en-US" dirty="0"/>
          </a:p>
          <a:p>
            <a:r>
              <a:rPr lang="en-US" dirty="0"/>
              <a:t>The formula for </a:t>
            </a:r>
            <a:r>
              <a:rPr lang="en-US" b="1" dirty="0"/>
              <a:t>Entropy</a:t>
            </a:r>
            <a:r>
              <a:rPr lang="en-US" dirty="0"/>
              <a:t> is: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8D7996-C8AC-5DCD-4C22-4B9F5E086186}"/>
              </a:ext>
            </a:extLst>
          </p:cNvPr>
          <p:cNvSpPr txBox="1"/>
          <p:nvPr/>
        </p:nvSpPr>
        <p:spPr>
          <a:xfrm>
            <a:off x="846365" y="3945740"/>
            <a:ext cx="6204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= number of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pi​ = proportion of data points belonging to class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98A224-FF1C-C78C-65E2-FEC2CA78C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1043" y="2809330"/>
            <a:ext cx="3829914" cy="1562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6236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5F783-4ACF-9FA3-CB22-409A88D4B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273D4C0-1CE1-6D47-D9E2-7F1BEFBD7D9E}"/>
              </a:ext>
            </a:extLst>
          </p:cNvPr>
          <p:cNvGrpSpPr/>
          <p:nvPr/>
        </p:nvGrpSpPr>
        <p:grpSpPr>
          <a:xfrm>
            <a:off x="2270743" y="307454"/>
            <a:ext cx="9404186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48D2C3-7FF5-70DD-7F4E-61568A604C74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FCAEC6-C7C2-C1DF-84F4-55CE71F6D970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Compute Entropy for the Root Node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54051C-9F45-2436-3D79-9637A555AC86}"/>
              </a:ext>
            </a:extLst>
          </p:cNvPr>
          <p:cNvSpPr txBox="1"/>
          <p:nvPr/>
        </p:nvSpPr>
        <p:spPr>
          <a:xfrm>
            <a:off x="1470643" y="3900046"/>
            <a:ext cx="79509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Using logarithm calculations:</a:t>
            </a:r>
          </a:p>
          <a:p>
            <a:endParaRPr lang="en-US" b="1" dirty="0"/>
          </a:p>
          <a:p>
            <a:r>
              <a:rPr lang="en-US" b="1" dirty="0"/>
              <a:t>	</a:t>
            </a:r>
            <a:r>
              <a:rPr lang="en-US" dirty="0"/>
              <a:t>−(0.4×−1.32)−(0.6×−0.737) </a:t>
            </a:r>
          </a:p>
          <a:p>
            <a:r>
              <a:rPr lang="en-US" dirty="0"/>
              <a:t>	=0.528+0.442=0.97</a:t>
            </a:r>
            <a:endParaRPr lang="en-US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F6006-80D1-1C90-6C88-67C78AA35518}"/>
              </a:ext>
            </a:extLst>
          </p:cNvPr>
          <p:cNvSpPr txBox="1"/>
          <p:nvPr/>
        </p:nvSpPr>
        <p:spPr>
          <a:xfrm>
            <a:off x="767980" y="1251363"/>
            <a:ext cx="8653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calculate the entropy of the whole dataset before any split.</a:t>
            </a:r>
            <a:endParaRPr lang="en-US" sz="2000" b="1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6D883B9C-DA65-4BA8-DA9A-5AEFF1593E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712450"/>
              </p:ext>
            </p:extLst>
          </p:nvPr>
        </p:nvGraphicFramePr>
        <p:xfrm>
          <a:off x="2523670" y="1909689"/>
          <a:ext cx="6734629" cy="1519311"/>
        </p:xfrm>
        <a:graphic>
          <a:graphicData uri="http://schemas.openxmlformats.org/drawingml/2006/table">
            <a:tbl>
              <a:tblPr/>
              <a:tblGrid>
                <a:gridCol w="1293441">
                  <a:extLst>
                    <a:ext uri="{9D8B030D-6E8A-4147-A177-3AD203B41FA5}">
                      <a16:colId xmlns:a16="http://schemas.microsoft.com/office/drawing/2014/main" val="4035383628"/>
                    </a:ext>
                  </a:extLst>
                </a:gridCol>
                <a:gridCol w="1439868">
                  <a:extLst>
                    <a:ext uri="{9D8B030D-6E8A-4147-A177-3AD203B41FA5}">
                      <a16:colId xmlns:a16="http://schemas.microsoft.com/office/drawing/2014/main" val="1770673406"/>
                    </a:ext>
                  </a:extLst>
                </a:gridCol>
                <a:gridCol w="2098791">
                  <a:extLst>
                    <a:ext uri="{9D8B030D-6E8A-4147-A177-3AD203B41FA5}">
                      <a16:colId xmlns:a16="http://schemas.microsoft.com/office/drawing/2014/main" val="2679437658"/>
                    </a:ext>
                  </a:extLst>
                </a:gridCol>
                <a:gridCol w="1902529">
                  <a:extLst>
                    <a:ext uri="{9D8B030D-6E8A-4147-A177-3AD203B41FA5}">
                      <a16:colId xmlns:a16="http://schemas.microsoft.com/office/drawing/2014/main" val="3109540363"/>
                    </a:ext>
                  </a:extLst>
                </a:gridCol>
              </a:tblGrid>
              <a:tr h="506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Probability 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40815"/>
                  </a:ext>
                </a:extLst>
              </a:tr>
              <a:tr h="506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4/10=0.4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−0.4log2​(0.4)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0103"/>
                  </a:ext>
                </a:extLst>
              </a:tr>
              <a:tr h="506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6/10=0.6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dirty="0"/>
                        <a:t>−0.6log2​(0.6)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13471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A8FC7D0-7CAD-7475-D751-14A4A981E6A0}"/>
              </a:ext>
            </a:extLst>
          </p:cNvPr>
          <p:cNvSpPr txBox="1"/>
          <p:nvPr/>
        </p:nvSpPr>
        <p:spPr>
          <a:xfrm>
            <a:off x="2788557" y="542197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So, </a:t>
            </a:r>
            <a:r>
              <a:rPr lang="en-US" b="1" dirty="0"/>
              <a:t>Entropy (Root) = 0.97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365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71926-4D91-8AFC-640D-2D5E30B70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FCDD591-44E3-7B6A-8413-09273FF72FDA}"/>
              </a:ext>
            </a:extLst>
          </p:cNvPr>
          <p:cNvGrpSpPr/>
          <p:nvPr/>
        </p:nvGrpSpPr>
        <p:grpSpPr>
          <a:xfrm>
            <a:off x="2270743" y="307454"/>
            <a:ext cx="9404186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B362B7-A6CB-C447-A3ED-E1E752763154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CE16E47-27B0-9523-41AD-EBEA04499D85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600" dirty="0"/>
                <a:t>Splitting on "Feature 1"</a:t>
              </a:r>
              <a:endParaRPr lang="en-US" sz="3500" b="1" dirty="0"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3589192B-B0A0-2BA0-A1F2-B915453D1883}"/>
              </a:ext>
            </a:extLst>
          </p:cNvPr>
          <p:cNvSpPr txBox="1"/>
          <p:nvPr/>
        </p:nvSpPr>
        <p:spPr>
          <a:xfrm>
            <a:off x="767981" y="5111908"/>
            <a:ext cx="376229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= −(0.75log</a:t>
            </a:r>
            <a:r>
              <a:rPr lang="en-US" sz="1050" b="1" dirty="0"/>
              <a:t>2</a:t>
            </a:r>
            <a:r>
              <a:rPr lang="en-US" sz="2000" b="1" dirty="0"/>
              <a:t>​0.75)−(0.25log</a:t>
            </a:r>
            <a:r>
              <a:rPr lang="en-US" sz="1050" b="1" dirty="0"/>
              <a:t>2​</a:t>
            </a:r>
            <a:r>
              <a:rPr lang="en-US" sz="2000" b="1" dirty="0"/>
              <a:t>0.25)</a:t>
            </a:r>
          </a:p>
          <a:p>
            <a:r>
              <a:rPr lang="en-US" sz="2000" b="1" dirty="0"/>
              <a:t>= −(0.75×−0.415)−(0.25×−2)</a:t>
            </a:r>
          </a:p>
          <a:p>
            <a:r>
              <a:rPr lang="en-US" sz="2000" b="1" dirty="0"/>
              <a:t>= 0.311+0.5</a:t>
            </a:r>
          </a:p>
          <a:p>
            <a:r>
              <a:rPr lang="en-US" sz="2000" b="1" dirty="0"/>
              <a:t>= 0.81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8AF127-913D-2959-36B0-B86B106E6D19}"/>
              </a:ext>
            </a:extLst>
          </p:cNvPr>
          <p:cNvSpPr txBox="1"/>
          <p:nvPr/>
        </p:nvSpPr>
        <p:spPr>
          <a:xfrm>
            <a:off x="767980" y="1251363"/>
            <a:ext cx="86536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split the data into three subsets based on "Weather.“</a:t>
            </a:r>
          </a:p>
          <a:p>
            <a:endParaRPr lang="en-US" sz="2000" b="1" dirty="0"/>
          </a:p>
          <a:p>
            <a:r>
              <a:rPr lang="en-US" sz="2000" b="1" dirty="0"/>
              <a:t>Subset 1: Sunny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4A809-58A0-B30C-8036-784D4E400D30}"/>
              </a:ext>
            </a:extLst>
          </p:cNvPr>
          <p:cNvSpPr txBox="1"/>
          <p:nvPr/>
        </p:nvSpPr>
        <p:spPr>
          <a:xfrm>
            <a:off x="925286" y="4577758"/>
            <a:ext cx="3499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p0​=3/4=0.75,      p1​=1/4=0.25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EA89434-D51C-37C2-6451-3C7997C75FCC}"/>
              </a:ext>
            </a:extLst>
          </p:cNvPr>
          <p:cNvGraphicFramePr>
            <a:graphicFrameLocks noGrp="1"/>
          </p:cNvGraphicFramePr>
          <p:nvPr/>
        </p:nvGraphicFramePr>
        <p:xfrm>
          <a:off x="1030513" y="2565203"/>
          <a:ext cx="3089730" cy="1668159"/>
        </p:xfrm>
        <a:graphic>
          <a:graphicData uri="http://schemas.openxmlformats.org/drawingml/2006/table">
            <a:tbl>
              <a:tblPr/>
              <a:tblGrid>
                <a:gridCol w="1544865">
                  <a:extLst>
                    <a:ext uri="{9D8B030D-6E8A-4147-A177-3AD203B41FA5}">
                      <a16:colId xmlns:a16="http://schemas.microsoft.com/office/drawing/2014/main" val="2467181455"/>
                    </a:ext>
                  </a:extLst>
                </a:gridCol>
                <a:gridCol w="1544865">
                  <a:extLst>
                    <a:ext uri="{9D8B030D-6E8A-4147-A177-3AD203B41FA5}">
                      <a16:colId xmlns:a16="http://schemas.microsoft.com/office/drawing/2014/main" val="2142475510"/>
                    </a:ext>
                  </a:extLst>
                </a:gridCol>
              </a:tblGrid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21015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908240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252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B5F9E0A-1C1E-B71F-8D16-EFBA7BEA3E88}"/>
              </a:ext>
            </a:extLst>
          </p:cNvPr>
          <p:cNvSpPr txBox="1"/>
          <p:nvPr/>
        </p:nvSpPr>
        <p:spPr>
          <a:xfrm>
            <a:off x="4670507" y="1787224"/>
            <a:ext cx="3298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Subset 2: Overcast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5CF15A7-0732-1B19-6F3D-339F78B98D88}"/>
              </a:ext>
            </a:extLst>
          </p:cNvPr>
          <p:cNvGraphicFramePr>
            <a:graphicFrameLocks noGrp="1"/>
          </p:cNvGraphicFramePr>
          <p:nvPr/>
        </p:nvGraphicFramePr>
        <p:xfrm>
          <a:off x="4817195" y="2565202"/>
          <a:ext cx="3089730" cy="1668159"/>
        </p:xfrm>
        <a:graphic>
          <a:graphicData uri="http://schemas.openxmlformats.org/drawingml/2006/table">
            <a:tbl>
              <a:tblPr/>
              <a:tblGrid>
                <a:gridCol w="1544865">
                  <a:extLst>
                    <a:ext uri="{9D8B030D-6E8A-4147-A177-3AD203B41FA5}">
                      <a16:colId xmlns:a16="http://schemas.microsoft.com/office/drawing/2014/main" val="2467181455"/>
                    </a:ext>
                  </a:extLst>
                </a:gridCol>
                <a:gridCol w="1544865">
                  <a:extLst>
                    <a:ext uri="{9D8B030D-6E8A-4147-A177-3AD203B41FA5}">
                      <a16:colId xmlns:a16="http://schemas.microsoft.com/office/drawing/2014/main" val="2142475510"/>
                    </a:ext>
                  </a:extLst>
                </a:gridCol>
              </a:tblGrid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21015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908240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252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3DCAFF6-EAC2-6C9C-A8C4-24CD4D329740}"/>
              </a:ext>
            </a:extLst>
          </p:cNvPr>
          <p:cNvSpPr txBox="1"/>
          <p:nvPr/>
        </p:nvSpPr>
        <p:spPr>
          <a:xfrm>
            <a:off x="4817195" y="4577758"/>
            <a:ext cx="3390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 0​ =0,           p 1​ =2/2=1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332138-3E29-8877-29B9-805B59222F34}"/>
              </a:ext>
            </a:extLst>
          </p:cNvPr>
          <p:cNvSpPr txBox="1"/>
          <p:nvPr/>
        </p:nvSpPr>
        <p:spPr>
          <a:xfrm>
            <a:off x="8333556" y="1776337"/>
            <a:ext cx="3298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Subset 3: Rainy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793C7F6-846E-8C44-EB00-0584530C8ACB}"/>
              </a:ext>
            </a:extLst>
          </p:cNvPr>
          <p:cNvGraphicFramePr>
            <a:graphicFrameLocks noGrp="1"/>
          </p:cNvGraphicFramePr>
          <p:nvPr/>
        </p:nvGraphicFramePr>
        <p:xfrm>
          <a:off x="8480244" y="2554315"/>
          <a:ext cx="3089730" cy="1668159"/>
        </p:xfrm>
        <a:graphic>
          <a:graphicData uri="http://schemas.openxmlformats.org/drawingml/2006/table">
            <a:tbl>
              <a:tblPr/>
              <a:tblGrid>
                <a:gridCol w="1544865">
                  <a:extLst>
                    <a:ext uri="{9D8B030D-6E8A-4147-A177-3AD203B41FA5}">
                      <a16:colId xmlns:a16="http://schemas.microsoft.com/office/drawing/2014/main" val="2467181455"/>
                    </a:ext>
                  </a:extLst>
                </a:gridCol>
                <a:gridCol w="1544865">
                  <a:extLst>
                    <a:ext uri="{9D8B030D-6E8A-4147-A177-3AD203B41FA5}">
                      <a16:colId xmlns:a16="http://schemas.microsoft.com/office/drawing/2014/main" val="2142475510"/>
                    </a:ext>
                  </a:extLst>
                </a:gridCol>
              </a:tblGrid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21015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908240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2528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D318104-110B-1AD1-B427-B2F5FDC60E45}"/>
              </a:ext>
            </a:extLst>
          </p:cNvPr>
          <p:cNvSpPr txBox="1"/>
          <p:nvPr/>
        </p:nvSpPr>
        <p:spPr>
          <a:xfrm>
            <a:off x="8480244" y="4566871"/>
            <a:ext cx="3390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 0​ =1/4=0.25,    p 1​ =3/4=0.75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C9D836-D4C2-86CE-EC9C-56765491C495}"/>
              </a:ext>
            </a:extLst>
          </p:cNvPr>
          <p:cNvSpPr txBox="1"/>
          <p:nvPr/>
        </p:nvSpPr>
        <p:spPr>
          <a:xfrm>
            <a:off x="4802419" y="5111908"/>
            <a:ext cx="339090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= −(1×log</a:t>
            </a:r>
            <a:r>
              <a:rPr lang="en-US" sz="1050" b="1" dirty="0"/>
              <a:t>2</a:t>
            </a:r>
            <a:r>
              <a:rPr lang="en-US" sz="2000" b="1" dirty="0"/>
              <a:t>​1)</a:t>
            </a:r>
          </a:p>
          <a:p>
            <a:r>
              <a:rPr lang="en-US" sz="2000" b="1" dirty="0"/>
              <a:t>= 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A9DAB-1FF7-B795-75B8-9951BC1DCCA4}"/>
              </a:ext>
            </a:extLst>
          </p:cNvPr>
          <p:cNvSpPr txBox="1"/>
          <p:nvPr/>
        </p:nvSpPr>
        <p:spPr>
          <a:xfrm>
            <a:off x="8333556" y="5102974"/>
            <a:ext cx="364644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= −(0.25log</a:t>
            </a:r>
            <a:r>
              <a:rPr lang="en-US" sz="1050" b="1" dirty="0"/>
              <a:t>2</a:t>
            </a:r>
            <a:r>
              <a:rPr lang="en-US" sz="2000" b="1" dirty="0"/>
              <a:t>​0.25)−(0.75log</a:t>
            </a:r>
            <a:r>
              <a:rPr lang="en-US" sz="1050" b="1" dirty="0"/>
              <a:t>2</a:t>
            </a:r>
            <a:r>
              <a:rPr lang="en-US" sz="2000" b="1" dirty="0"/>
              <a:t>​0.75) </a:t>
            </a:r>
          </a:p>
          <a:p>
            <a:r>
              <a:rPr lang="en-US" sz="2000" b="1" dirty="0"/>
              <a:t>= 0.5+0.311=0.81</a:t>
            </a:r>
          </a:p>
        </p:txBody>
      </p:sp>
    </p:spTree>
    <p:extLst>
      <p:ext uri="{BB962C8B-B14F-4D97-AF65-F5344CB8AC3E}">
        <p14:creationId xmlns:p14="http://schemas.microsoft.com/office/powerpoint/2010/main" val="1078242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1DAA1-B2EB-48F5-F6D1-DBB061F06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6E90B19F-93A7-5823-0EAF-2964960E7FF8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1A89C09-063E-C9A0-9729-E8026A1A3FA3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EC51F1-193B-D1CB-41F6-F90C7811EDA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Compute Information Gain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9EB405B0-F4A2-C838-EA64-1C769152E79A}"/>
              </a:ext>
            </a:extLst>
          </p:cNvPr>
          <p:cNvSpPr txBox="1"/>
          <p:nvPr/>
        </p:nvSpPr>
        <p:spPr>
          <a:xfrm>
            <a:off x="822140" y="4232329"/>
            <a:ext cx="10547720" cy="2126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Before splitting:</a:t>
            </a:r>
            <a:r>
              <a:rPr lang="en-US" dirty="0"/>
              <a:t> Entropy was </a:t>
            </a:r>
            <a:r>
              <a:rPr lang="en-US" b="1" dirty="0"/>
              <a:t>0.97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After splitting on "Weather":</a:t>
            </a:r>
            <a:r>
              <a:rPr lang="en-US" dirty="0"/>
              <a:t> Weighted entropy dropped to </a:t>
            </a:r>
            <a:r>
              <a:rPr lang="en-US" b="1" dirty="0"/>
              <a:t>0.648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Information Gain = 0.322</a:t>
            </a:r>
            <a:r>
              <a:rPr lang="en-US" dirty="0"/>
              <a:t>, meaning </a:t>
            </a:r>
            <a:r>
              <a:rPr lang="en-US" b="1" dirty="0"/>
              <a:t>this split reduces uncertainty</a:t>
            </a:r>
            <a:r>
              <a:rPr lang="en-US" dirty="0"/>
              <a:t> in the dataset.</a:t>
            </a:r>
          </a:p>
          <a:p>
            <a:pPr>
              <a:lnSpc>
                <a:spcPct val="150000"/>
              </a:lnSpc>
            </a:pPr>
            <a:r>
              <a:rPr lang="en-US" dirty="0"/>
              <a:t>The feature with the </a:t>
            </a:r>
            <a:r>
              <a:rPr lang="en-US" b="1" dirty="0"/>
              <a:t>highest Information Gain</a:t>
            </a:r>
            <a:r>
              <a:rPr lang="en-US" dirty="0"/>
              <a:t> is chosen as the first split in the Decision Tree.</a:t>
            </a:r>
          </a:p>
          <a:p>
            <a:pPr>
              <a:lnSpc>
                <a:spcPct val="150000"/>
              </a:lnSpc>
            </a:pPr>
            <a:r>
              <a:rPr lang="en-US" dirty="0"/>
              <a:t>We repeat this process recursively for each branch until we reach pure nodes.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2059E0-3BA8-354C-2521-A3433D614497}"/>
              </a:ext>
            </a:extLst>
          </p:cNvPr>
          <p:cNvSpPr txBox="1"/>
          <p:nvPr/>
        </p:nvSpPr>
        <p:spPr>
          <a:xfrm>
            <a:off x="2383969" y="3054973"/>
            <a:ext cx="7347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Information Gain</a:t>
            </a:r>
            <a:r>
              <a:rPr lang="en-US" dirty="0"/>
              <a:t>​ </a:t>
            </a:r>
            <a:r>
              <a:rPr lang="en-US" sz="2800" b="1" dirty="0"/>
              <a:t>= </a:t>
            </a:r>
            <a:r>
              <a:rPr lang="en-US" sz="2800" b="1" dirty="0" err="1"/>
              <a:t>Entropy</a:t>
            </a:r>
            <a:r>
              <a:rPr lang="en-US" sz="1600" b="1" dirty="0" err="1"/>
              <a:t>root</a:t>
            </a:r>
            <a:r>
              <a:rPr lang="en-US" sz="1600" b="1" dirty="0"/>
              <a:t> </a:t>
            </a:r>
            <a:r>
              <a:rPr lang="en-US" sz="2800" b="1" dirty="0"/>
              <a:t>​− </a:t>
            </a:r>
            <a:r>
              <a:rPr lang="en-US" sz="2800" b="1" dirty="0" err="1"/>
              <a:t>Entropy</a:t>
            </a:r>
            <a:r>
              <a:rPr lang="en-US" sz="1600" b="1" dirty="0" err="1"/>
              <a:t>split</a:t>
            </a:r>
            <a:r>
              <a:rPr lang="en-US" sz="2800" b="1" dirty="0"/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A83F8-D06C-4018-1CF0-B40A136E0438}"/>
              </a:ext>
            </a:extLst>
          </p:cNvPr>
          <p:cNvSpPr txBox="1"/>
          <p:nvPr/>
        </p:nvSpPr>
        <p:spPr>
          <a:xfrm>
            <a:off x="3526969" y="3709109"/>
            <a:ext cx="6204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=0.97−0.648=0.322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EEB004-AFE8-CC58-0F39-09FAE7E3F256}"/>
              </a:ext>
            </a:extLst>
          </p:cNvPr>
          <p:cNvSpPr txBox="1"/>
          <p:nvPr/>
        </p:nvSpPr>
        <p:spPr>
          <a:xfrm>
            <a:off x="822140" y="129329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compute the </a:t>
            </a:r>
            <a:r>
              <a:rPr lang="en-US" b="1" dirty="0"/>
              <a:t>weighted</a:t>
            </a:r>
            <a:r>
              <a:rPr lang="en-US" dirty="0"/>
              <a:t> entropy after the split:</a:t>
            </a:r>
            <a:endParaRPr lang="en-US" sz="1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DBD2D0-DFE8-1101-A628-0CD498A63427}"/>
              </a:ext>
            </a:extLst>
          </p:cNvPr>
          <p:cNvSpPr txBox="1"/>
          <p:nvPr/>
        </p:nvSpPr>
        <p:spPr>
          <a:xfrm>
            <a:off x="2270743" y="1668622"/>
            <a:ext cx="8163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2800" b="1" dirty="0"/>
              <a:t>Entropy</a:t>
            </a:r>
            <a:r>
              <a:rPr lang="pl-PL" b="1" dirty="0"/>
              <a:t>split</a:t>
            </a:r>
            <a:r>
              <a:rPr lang="pl-PL" sz="2800" b="1" dirty="0"/>
              <a:t>​ = 4</a:t>
            </a:r>
            <a:r>
              <a:rPr lang="en-US" sz="2800" b="1" dirty="0"/>
              <a:t>/10</a:t>
            </a:r>
            <a:r>
              <a:rPr lang="pl-PL" sz="2800" b="1" dirty="0"/>
              <a:t>​ (0.81)+ 2</a:t>
            </a:r>
            <a:r>
              <a:rPr lang="en-US" sz="2800" b="1" dirty="0"/>
              <a:t>/10</a:t>
            </a:r>
            <a:r>
              <a:rPr lang="pl-PL" sz="2800" b="1" dirty="0"/>
              <a:t>​ (0)+ 4</a:t>
            </a:r>
            <a:r>
              <a:rPr lang="en-US" sz="2800" b="1" dirty="0"/>
              <a:t>/10</a:t>
            </a:r>
            <a:r>
              <a:rPr lang="pl-PL" sz="2800" b="1" dirty="0"/>
              <a:t>​ (0.81)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E02714-58A5-0C50-A886-E7412E5B5C46}"/>
              </a:ext>
            </a:extLst>
          </p:cNvPr>
          <p:cNvSpPr txBox="1"/>
          <p:nvPr/>
        </p:nvSpPr>
        <p:spPr>
          <a:xfrm>
            <a:off x="3675001" y="2264144"/>
            <a:ext cx="8163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=0.324+0+0.324=0.648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73684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0DEEF-5309-02EA-0580-262701EA59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D0B8F31-66A7-7508-89AC-1455AFF7D841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FC0BE35-C3C8-89B9-D8CE-157A2FC9A687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D3C932-CC85-4129-836C-53535D4F68FA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Mean Squared Error (MSE) Split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9420DC66-937C-B1B6-38C9-A321889C32CA}"/>
              </a:ext>
            </a:extLst>
          </p:cNvPr>
          <p:cNvSpPr txBox="1"/>
          <p:nvPr/>
        </p:nvSpPr>
        <p:spPr>
          <a:xfrm>
            <a:off x="846365" y="1277915"/>
            <a:ext cx="1049927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Decision Tree Regression splits data by minimizing an error metric such as </a:t>
            </a:r>
            <a:r>
              <a:rPr lang="en-US" b="1" dirty="0"/>
              <a:t>Mean Squared Error (MSE)</a:t>
            </a:r>
            <a:r>
              <a:rPr lang="en-US" dirty="0"/>
              <a:t> or </a:t>
            </a:r>
            <a:r>
              <a:rPr lang="en-US" b="1" dirty="0"/>
              <a:t>Mean Absolute Error (MAE)</a:t>
            </a:r>
            <a:r>
              <a:rPr lang="en-US" dirty="0"/>
              <a:t>. Let’s explore how these splits work.</a:t>
            </a:r>
          </a:p>
          <a:p>
            <a:endParaRPr lang="en-US" dirty="0"/>
          </a:p>
          <a:p>
            <a:r>
              <a:rPr lang="en-US" b="1" dirty="0"/>
              <a:t>MSE is calculated as: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75FB4F-E222-DA44-C73A-6A8381AAFB2F}"/>
              </a:ext>
            </a:extLst>
          </p:cNvPr>
          <p:cNvSpPr txBox="1"/>
          <p:nvPr/>
        </p:nvSpPr>
        <p:spPr>
          <a:xfrm>
            <a:off x="846365" y="3945740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yi</a:t>
            </a:r>
            <a:r>
              <a:rPr lang="en-US" dirty="0"/>
              <a:t>= actual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y^​ = predicted value (mean of the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= number of samples in the subset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8F045A8-CA47-ECD1-61EF-507A220451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923" y="2700337"/>
            <a:ext cx="3554990" cy="1457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1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1E51-57D7-594E-64C7-B595DF71F2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86A3759-0C03-047D-B4B1-07562270ED85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063A4D4-B04E-2FC8-E197-530F9D2A5669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1D1E23B-F30E-654F-F356-433425DA3C4B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Calculate MSE Before Split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EA4AE51-346F-458C-0BB4-69A4304C8607}"/>
              </a:ext>
            </a:extLst>
          </p:cNvPr>
          <p:cNvSpPr txBox="1"/>
          <p:nvPr/>
        </p:nvSpPr>
        <p:spPr>
          <a:xfrm>
            <a:off x="1058636" y="4014296"/>
            <a:ext cx="1007472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The mean value of Y is:</a:t>
            </a:r>
          </a:p>
          <a:p>
            <a:r>
              <a:rPr lang="en-US" dirty="0"/>
              <a:t>			y^​=53+4+7+8+10​=6.4</a:t>
            </a:r>
          </a:p>
          <a:p>
            <a:r>
              <a:rPr lang="en-US" b="1" dirty="0"/>
              <a:t>MSE before splitting: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8D1289-F568-2FDF-C87D-F98438D29415}"/>
              </a:ext>
            </a:extLst>
          </p:cNvPr>
          <p:cNvSpPr txBox="1"/>
          <p:nvPr/>
        </p:nvSpPr>
        <p:spPr>
          <a:xfrm>
            <a:off x="805543" y="1186049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 Data: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B84644D-B916-E77D-27C8-7E0050927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998259"/>
              </p:ext>
            </p:extLst>
          </p:nvPr>
        </p:nvGraphicFramePr>
        <p:xfrm>
          <a:off x="2194543" y="1671583"/>
          <a:ext cx="2844800" cy="2226511"/>
        </p:xfrm>
        <a:graphic>
          <a:graphicData uri="http://schemas.openxmlformats.org/drawingml/2006/table">
            <a:tbl>
              <a:tblPr/>
              <a:tblGrid>
                <a:gridCol w="1490653">
                  <a:extLst>
                    <a:ext uri="{9D8B030D-6E8A-4147-A177-3AD203B41FA5}">
                      <a16:colId xmlns:a16="http://schemas.microsoft.com/office/drawing/2014/main" val="2748283937"/>
                    </a:ext>
                  </a:extLst>
                </a:gridCol>
                <a:gridCol w="1354147">
                  <a:extLst>
                    <a:ext uri="{9D8B030D-6E8A-4147-A177-3AD203B41FA5}">
                      <a16:colId xmlns:a16="http://schemas.microsoft.com/office/drawing/2014/main" val="3785680750"/>
                    </a:ext>
                  </a:extLst>
                </a:gridCol>
              </a:tblGrid>
              <a:tr h="636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 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 (Y)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2992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118960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80423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81726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19531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472187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37D59074-DB33-0E92-2D34-363F6D663E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7839" y="5053828"/>
            <a:ext cx="5494982" cy="1154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815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5D765-77A4-75F0-1733-AE7891600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7BCC3A9-F8F6-BB46-CEBB-D5B2E0537BDD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9D3EC05-259F-956B-DE87-C1BAB31A0AD1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E22A281-9CA2-382F-2B40-01D324E8AD1F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nb-NO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Splitting at 𝑋 = 3</a:t>
              </a:r>
              <a:endParaRPr lang="en-US" sz="3500" b="1" dirty="0"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E3C1D7-5A2C-E78E-13EB-FA1020CBDDBC}"/>
              </a:ext>
            </a:extLst>
          </p:cNvPr>
          <p:cNvSpPr txBox="1"/>
          <p:nvPr/>
        </p:nvSpPr>
        <p:spPr>
          <a:xfrm>
            <a:off x="805543" y="2509522"/>
            <a:ext cx="1007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Compute MSE for Left Subset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0A70EB-80F3-35FB-DD79-04A4C804186A}"/>
              </a:ext>
            </a:extLst>
          </p:cNvPr>
          <p:cNvSpPr txBox="1"/>
          <p:nvPr/>
        </p:nvSpPr>
        <p:spPr>
          <a:xfrm>
            <a:off x="805543" y="1186049"/>
            <a:ext cx="6204856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Dividing into two subsets: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Left subset</a:t>
            </a:r>
            <a:r>
              <a:rPr lang="en-US" dirty="0"/>
              <a:t> (X≤3): Y=[3,4,7]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Right subset</a:t>
            </a:r>
            <a:r>
              <a:rPr lang="en-US" dirty="0"/>
              <a:t> (X&gt;3): Y=[8,10]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8E143-B42F-E9DB-284F-00CBD51F6884}"/>
              </a:ext>
            </a:extLst>
          </p:cNvPr>
          <p:cNvSpPr txBox="1"/>
          <p:nvPr/>
        </p:nvSpPr>
        <p:spPr>
          <a:xfrm>
            <a:off x="6482443" y="2429780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Compute MSE for Right Subset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06460EC-64AA-7437-2A7A-A90DA6B68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183" y="3143911"/>
            <a:ext cx="5446260" cy="254137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1A22813-9EE0-0B3C-8350-B1FBD5772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7372" y="3238887"/>
            <a:ext cx="5218113" cy="2446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28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DB0D-2F98-C628-7ED3-C4E3B9C31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D01114A-D23B-7CA5-41AC-B9AD2A2D9DC8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29CFDF6-B05D-9CF5-52BB-FE5E28A20D4B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A110D1E-C611-13CD-247D-42CEC9873E4B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Compute Weighted MSE After Split</a:t>
              </a: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8C23A3B-8F8D-4C19-BB01-E2CE9039606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909"/>
          <a:stretch/>
        </p:blipFill>
        <p:spPr>
          <a:xfrm>
            <a:off x="406400" y="1601636"/>
            <a:ext cx="11379199" cy="3011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9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45615-8110-46CB-9FD1-31DABBB27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A888080-0A06-BFEC-7D5C-BD2A83BB41B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B76DA5D-6B11-469B-8F6C-EA0AB5B63154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6005635-379E-6490-7E5B-38BCC2B50AD2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Mean Absolute Error (MAE) Split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878839-FC39-05C0-5054-59398863160F}"/>
              </a:ext>
            </a:extLst>
          </p:cNvPr>
          <p:cNvSpPr txBox="1"/>
          <p:nvPr/>
        </p:nvSpPr>
        <p:spPr>
          <a:xfrm>
            <a:off x="846365" y="1277915"/>
            <a:ext cx="104992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MAE is calculated as: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3CD3A5-063A-1744-4BFF-49F9500EAC31}"/>
              </a:ext>
            </a:extLst>
          </p:cNvPr>
          <p:cNvSpPr txBox="1"/>
          <p:nvPr/>
        </p:nvSpPr>
        <p:spPr>
          <a:xfrm>
            <a:off x="846365" y="3945740"/>
            <a:ext cx="62048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yi</a:t>
            </a:r>
            <a:r>
              <a:rPr lang="en-US" dirty="0"/>
              <a:t>= actual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y^​ = predicted value (mean of the subset)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 = number of samples in the subset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D43582-6C27-1C41-A2FA-69E5C9DA85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793" y="1767793"/>
            <a:ext cx="3447762" cy="150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13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E135C-4B9C-80FE-98DD-DAF78B9C5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76DBC12-8CE5-A3FB-502F-636624D26252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887FC98-E3A3-2E09-B61F-2F16A8952463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984AD7-9208-C66D-8E6A-73B3CD89F1D4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Calculate MAE Before Split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DFC4B08C-E4E1-48C3-570B-F3222BDD368B}"/>
              </a:ext>
            </a:extLst>
          </p:cNvPr>
          <p:cNvSpPr txBox="1"/>
          <p:nvPr/>
        </p:nvSpPr>
        <p:spPr>
          <a:xfrm>
            <a:off x="805543" y="1186049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 Data: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1A4F80A-4F46-B5B9-C9D3-D2DC86B8B9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1783784"/>
              </p:ext>
            </p:extLst>
          </p:nvPr>
        </p:nvGraphicFramePr>
        <p:xfrm>
          <a:off x="848343" y="1861189"/>
          <a:ext cx="2844800" cy="2226511"/>
        </p:xfrm>
        <a:graphic>
          <a:graphicData uri="http://schemas.openxmlformats.org/drawingml/2006/table">
            <a:tbl>
              <a:tblPr/>
              <a:tblGrid>
                <a:gridCol w="1490653">
                  <a:extLst>
                    <a:ext uri="{9D8B030D-6E8A-4147-A177-3AD203B41FA5}">
                      <a16:colId xmlns:a16="http://schemas.microsoft.com/office/drawing/2014/main" val="2748283937"/>
                    </a:ext>
                  </a:extLst>
                </a:gridCol>
                <a:gridCol w="1354147">
                  <a:extLst>
                    <a:ext uri="{9D8B030D-6E8A-4147-A177-3AD203B41FA5}">
                      <a16:colId xmlns:a16="http://schemas.microsoft.com/office/drawing/2014/main" val="3785680750"/>
                    </a:ext>
                  </a:extLst>
                </a:gridCol>
              </a:tblGrid>
              <a:tr h="63614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 (X)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 (Y)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62992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4118960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9280423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0281726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319531"/>
                  </a:ext>
                </a:extLst>
              </a:tr>
              <a:tr h="3180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8472187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A568C310-401B-F244-7B99-E90BB82BB9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726" y="2122446"/>
            <a:ext cx="7195931" cy="300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337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FD3C76F-8ABF-2AB7-3386-24748747077A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F5FF6FA-4BE6-8D4E-12FC-1C67DB2AE44C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48ECBF3-94B7-3875-9304-14F218BB36F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Introduction to Decision Trees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3D600827-4C5F-2B40-9256-287363FC77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5928" y="1448847"/>
            <a:ext cx="4876801" cy="2949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tree-based 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used for regression &amp; classification.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Mimics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human decision-making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by breaking down problems into simpler decisions.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numerical &amp; categorical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F81E2E-9565-4B4B-E36A-F3CC8B1BA1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2729" y="1035571"/>
            <a:ext cx="6543675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8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5AD6B-15E0-35D6-2AD4-2E4EC274B5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DC880A7C-B1E6-C464-8FD4-C9FEB46E79A8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091A208-DA83-37DC-C3BF-7E530FA12709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2A2ED6-7F97-7AE1-EE44-F2CE0A67F613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nb-NO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Splitting at 𝑋=3</a:t>
              </a:r>
              <a:endParaRPr lang="en-US" sz="3500" b="1" dirty="0"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A4BEDC8-7B8A-306F-666D-0A66EEB427C7}"/>
              </a:ext>
            </a:extLst>
          </p:cNvPr>
          <p:cNvSpPr txBox="1"/>
          <p:nvPr/>
        </p:nvSpPr>
        <p:spPr>
          <a:xfrm>
            <a:off x="805543" y="2509522"/>
            <a:ext cx="100747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Compute MAE for Left Subset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277EC4-3F04-9E65-24D8-A01FA428BA4F}"/>
              </a:ext>
            </a:extLst>
          </p:cNvPr>
          <p:cNvSpPr txBox="1"/>
          <p:nvPr/>
        </p:nvSpPr>
        <p:spPr>
          <a:xfrm>
            <a:off x="805543" y="1186049"/>
            <a:ext cx="6204856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Left subset</a:t>
            </a:r>
            <a:r>
              <a:rPr lang="en-US" dirty="0"/>
              <a:t> (X≤3): Y=[3,4,7], </a:t>
            </a:r>
            <a:r>
              <a:rPr lang="en-US" b="1" dirty="0"/>
              <a:t>Median = 4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Right subset</a:t>
            </a:r>
            <a:r>
              <a:rPr lang="en-US" dirty="0"/>
              <a:t> (X&gt;3): Y=[8,10], </a:t>
            </a:r>
            <a:r>
              <a:rPr lang="en-US" b="1" dirty="0"/>
              <a:t>Median = 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B790FB-0A49-CC46-8C7E-78549592FF09}"/>
              </a:ext>
            </a:extLst>
          </p:cNvPr>
          <p:cNvSpPr txBox="1"/>
          <p:nvPr/>
        </p:nvSpPr>
        <p:spPr>
          <a:xfrm>
            <a:off x="805543" y="4229932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Compute MAE for Right Subset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3766AEC-E34E-CC22-FFFC-0814D6D416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4631" y="4883209"/>
            <a:ext cx="5941257" cy="10295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39F45F1-84EC-BDB9-6063-DBE807161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4631" y="2977248"/>
            <a:ext cx="7935976" cy="102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21867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AF20C-7973-B1F3-2E84-1DC00B3AE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E7C689B-159D-9169-8A41-52CB38571D7A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61828E-5A7B-5ED6-78E2-642D6700CC7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860342-63C9-3D04-49C7-A4BB576379EA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nb-NO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Compute MAE After Splitting</a:t>
              </a:r>
              <a:endParaRPr lang="en-US" sz="3500" b="1" dirty="0"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33CA1CB-708C-4BBB-5FBD-9E3AE4B541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743" y="1399495"/>
            <a:ext cx="8289466" cy="227443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9148EA4-917E-0633-AFA9-80B9CE910484}"/>
              </a:ext>
            </a:extLst>
          </p:cNvPr>
          <p:cNvSpPr txBox="1"/>
          <p:nvPr/>
        </p:nvSpPr>
        <p:spPr>
          <a:xfrm>
            <a:off x="947057" y="3837215"/>
            <a:ext cx="8637813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MSE favors larger errors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squaring magnifies large deviations.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MAE is robust to outliers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as it considers absolute differences.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Trees use MSE for regression tasks because it provides smoother splits.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However, MAE can be useful when the dataset has outliers.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4404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4663D-D6FF-3D55-010A-7B8375091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84E4948-D758-DB18-7B17-E61A1D451FDD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486054-46AE-A6E5-D45D-F39F5F756EF6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79A0AF2-8C80-46A5-68BB-1CD011D215E3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nb-NO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Decision Tree for Classification</a:t>
              </a:r>
              <a:endParaRPr lang="en-US" sz="3500" b="1" dirty="0"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4338" name="Picture 2" descr="Decision Tree - Classification">
            <a:extLst>
              <a:ext uri="{FF2B5EF4-FFF2-40B4-BE49-F238E27FC236}">
                <a16:creationId xmlns:a16="http://schemas.microsoft.com/office/drawing/2014/main" id="{AEBEE243-4401-3285-53EC-68B0549DE0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79" y="1435765"/>
            <a:ext cx="11843821" cy="4443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73663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C534B-AE81-BE98-4342-99E59BA6F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E175C0B-D022-827B-6DDC-EC367D1AE382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306DA63-5424-18EF-FDA5-CAC25423A47F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97549CC-57BB-6B26-6FC1-473451532E70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nb-NO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Decision Tree for Regression</a:t>
              </a:r>
              <a:endParaRPr lang="en-US" sz="3500" b="1" dirty="0"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15362" name="Picture 2">
            <a:extLst>
              <a:ext uri="{FF2B5EF4-FFF2-40B4-BE49-F238E27FC236}">
                <a16:creationId xmlns:a16="http://schemas.microsoft.com/office/drawing/2014/main" id="{F083A320-BD33-1C8F-02D6-FBC9ED398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10" y="1498145"/>
            <a:ext cx="11879180" cy="4298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4945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9B0A-8813-AB8A-41FE-1E039A204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46C8460E-33F7-2757-1BB2-1A5E7FEB77AE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F90FB4-A4A3-D229-C17D-A5ABAA25F798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EBE928E-0D01-7F98-41E2-6EF7C4E11546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Handling Overfitting in Decision Trees</a:t>
              </a:r>
            </a:p>
          </p:txBody>
        </p:sp>
      </p:grpSp>
      <p:pic>
        <p:nvPicPr>
          <p:cNvPr id="16386" name="Picture 2" descr="Overfitting and Pruning in Decision Trees — Improving Model's Accuracy | by  Rishika Ravindran | Nerd For Tech | Medium">
            <a:extLst>
              <a:ext uri="{FF2B5EF4-FFF2-40B4-BE49-F238E27FC236}">
                <a16:creationId xmlns:a16="http://schemas.microsoft.com/office/drawing/2014/main" id="{7383A32C-F2DE-A51B-2F0A-578EF4D67E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966612"/>
            <a:ext cx="8943527" cy="42247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8539B-466B-8AB6-D8E6-3C95B993FBE6}"/>
              </a:ext>
            </a:extLst>
          </p:cNvPr>
          <p:cNvSpPr txBox="1"/>
          <p:nvPr/>
        </p:nvSpPr>
        <p:spPr>
          <a:xfrm>
            <a:off x="636816" y="1281960"/>
            <a:ext cx="1027067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occurs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when a tree is too deep &amp; memorizes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 depth, Use pruning techniques, Use ensemble methods (Random Forest)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20532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2356F-30A0-4634-E756-FDE13829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BF67AE5-3810-FC94-B1F6-031C7250F7ED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C9FD818-697D-FCF0-26DE-9D9EF59839E7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A249DE5-1FDD-E388-C5B0-46FD8F0158EC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Pruning Techniques</a:t>
              </a:r>
            </a:p>
          </p:txBody>
        </p:sp>
      </p:grpSp>
      <p:pic>
        <p:nvPicPr>
          <p:cNvPr id="17410" name="Picture 2" descr="4 Useful techniques that can mitigate overfitting in decision trees |  Towards Data Science">
            <a:extLst>
              <a:ext uri="{FF2B5EF4-FFF2-40B4-BE49-F238E27FC236}">
                <a16:creationId xmlns:a16="http://schemas.microsoft.com/office/drawing/2014/main" id="{01081F82-196D-E423-B097-C8BFF09399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1547" y="2089516"/>
            <a:ext cx="9701893" cy="4030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409596A-6363-19D3-ED23-6CA08777B925}"/>
              </a:ext>
            </a:extLst>
          </p:cNvPr>
          <p:cNvSpPr txBox="1"/>
          <p:nvPr/>
        </p:nvSpPr>
        <p:spPr>
          <a:xfrm>
            <a:off x="816429" y="1318443"/>
            <a:ext cx="9944024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Pre-Pruning (Early Stopping)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Stop splitting when a condition is met.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Post-Pruning (Reduced Error Pruning)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Remove nodes with low importance after training. </a:t>
            </a:r>
          </a:p>
        </p:txBody>
      </p:sp>
    </p:spTree>
    <p:extLst>
      <p:ext uri="{BB962C8B-B14F-4D97-AF65-F5344CB8AC3E}">
        <p14:creationId xmlns:p14="http://schemas.microsoft.com/office/powerpoint/2010/main" val="35139125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F22F08-57F6-AD59-914A-9AF6255C3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EA5CE25-DF51-03CF-5E42-025E5FF4741D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EC2B686-0DC1-24A3-DBD5-42F4CCBF4D7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AE118C-3245-E01E-3BF5-E431E1A403A0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Advantages &amp; Disadvantages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F1514D85-5D4A-C80F-5164-6F90CA0AC1FB}"/>
              </a:ext>
            </a:extLst>
          </p:cNvPr>
          <p:cNvSpPr txBox="1"/>
          <p:nvPr/>
        </p:nvSpPr>
        <p:spPr>
          <a:xfrm>
            <a:off x="816429" y="1318443"/>
            <a:ext cx="9944024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✅ Advantages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Handles non-linear relationships.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 well on small datasets.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need for feature scaling.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Disadvantages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Overfitting risk.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Sensitive to small changes in data (high variance).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 the best for highly complex patterns (better with ensemble methods).</a:t>
            </a:r>
          </a:p>
        </p:txBody>
      </p:sp>
    </p:spTree>
    <p:extLst>
      <p:ext uri="{BB962C8B-B14F-4D97-AF65-F5344CB8AC3E}">
        <p14:creationId xmlns:p14="http://schemas.microsoft.com/office/powerpoint/2010/main" val="10159342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BD3E0-6F9D-7BA2-0C56-B7764C248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3CAD733-5214-8B7E-C36C-83840F08307B}"/>
              </a:ext>
            </a:extLst>
          </p:cNvPr>
          <p:cNvGrpSpPr/>
          <p:nvPr/>
        </p:nvGrpSpPr>
        <p:grpSpPr>
          <a:xfrm>
            <a:off x="2069356" y="258468"/>
            <a:ext cx="9442287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58B3764-F594-3476-8A68-37AF2B4FD87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2789417-ED80-855F-8E5B-73B582D48D7E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/>
              <a:r>
                <a:rPr lang="en-US" sz="32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Feature Importance &amp; Hyperparameter Tuning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69A4BA7C-806F-7B45-ABC1-944FF452AA9B}"/>
              </a:ext>
            </a:extLst>
          </p:cNvPr>
          <p:cNvSpPr txBox="1"/>
          <p:nvPr/>
        </p:nvSpPr>
        <p:spPr>
          <a:xfrm>
            <a:off x="895350" y="1413417"/>
            <a:ext cx="1040129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Feature Importance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Decision Trees help identify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which features contribute most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to predictions.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Feature importance is measured using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Gini/Entropy (classification) or MSE (regression)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Example: In a tree predicting house prices,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"size of house"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might be the most important feature.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580FF2-9482-14A7-C5AA-7C68412E866D}"/>
              </a:ext>
            </a:extLst>
          </p:cNvPr>
          <p:cNvSpPr txBox="1"/>
          <p:nvPr/>
        </p:nvSpPr>
        <p:spPr>
          <a:xfrm>
            <a:off x="895350" y="3303874"/>
            <a:ext cx="9767207" cy="17095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Hyperparameter Tuning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Limits depth of tree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min_samples_split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Minimum samples needed to split a node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min_samples_leaf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Minimum samples needed in a leaf node </a:t>
            </a:r>
          </a:p>
        </p:txBody>
      </p:sp>
    </p:spTree>
    <p:extLst>
      <p:ext uri="{BB962C8B-B14F-4D97-AF65-F5344CB8AC3E}">
        <p14:creationId xmlns:p14="http://schemas.microsoft.com/office/powerpoint/2010/main" val="16801761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8B552-3AE7-4E9B-B8F1-19EE4B03A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72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54243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0A633-32BF-6C8D-F012-763705F05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E998A30-DC6C-0B48-F220-33C8E2944E00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0066577-E441-13EB-D457-3CD5A8462177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7648E76-71FC-9BC1-24FD-06EBECEBD86F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Decision Tree Structure</a:t>
              </a:r>
              <a:endParaRPr lang="en-US" sz="3500" b="1" kern="1200" dirty="0"/>
            </a:p>
          </p:txBody>
        </p:sp>
      </p:grpSp>
      <p:pic>
        <p:nvPicPr>
          <p:cNvPr id="1029" name="Picture 5" descr="DTdemo">
            <a:extLst>
              <a:ext uri="{FF2B5EF4-FFF2-40B4-BE49-F238E27FC236}">
                <a16:creationId xmlns:a16="http://schemas.microsoft.com/office/drawing/2014/main" id="{A830D827-5320-AD70-E5AD-9FE761C6A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5769" y="1836114"/>
            <a:ext cx="6868205" cy="3490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BA824C2C-F807-9BEA-44BB-B5B0CB02A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529" y="1928385"/>
            <a:ext cx="641072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Root Node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Starting point of the decision.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Nodes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Intermediate steps based on conditions.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Leaf Nodes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Final output (class or value).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Depth of Tree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Number of decision layers. </a:t>
            </a:r>
          </a:p>
        </p:txBody>
      </p:sp>
    </p:spTree>
    <p:extLst>
      <p:ext uri="{BB962C8B-B14F-4D97-AF65-F5344CB8AC3E}">
        <p14:creationId xmlns:p14="http://schemas.microsoft.com/office/powerpoint/2010/main" val="2178508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7D2B4-40A7-DAAA-742D-E46AA4427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433549D-8998-1026-5356-E8B6D4973806}"/>
              </a:ext>
            </a:extLst>
          </p:cNvPr>
          <p:cNvGrpSpPr/>
          <p:nvPr/>
        </p:nvGrpSpPr>
        <p:grpSpPr>
          <a:xfrm>
            <a:off x="2270743" y="307454"/>
            <a:ext cx="8023502" cy="770719"/>
            <a:chOff x="19085" y="671"/>
            <a:chExt cx="8345982" cy="129184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3E3541C-EA9E-13EE-C570-CE2082C22DBD}"/>
                </a:ext>
              </a:extLst>
            </p:cNvPr>
            <p:cNvSpPr/>
            <p:nvPr/>
          </p:nvSpPr>
          <p:spPr>
            <a:xfrm>
              <a:off x="19085" y="671"/>
              <a:ext cx="8345982" cy="1116857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AD1E8D-6F08-83A1-899C-4B833562DE59}"/>
                </a:ext>
              </a:extLst>
            </p:cNvPr>
            <p:cNvSpPr txBox="1"/>
            <p:nvPr/>
          </p:nvSpPr>
          <p:spPr>
            <a:xfrm>
              <a:off x="19085" y="175654"/>
              <a:ext cx="8345982" cy="1116857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3500" b="1" dirty="0">
                  <a:ea typeface="Tahoma" panose="020B0604030504040204" pitchFamily="34" charset="0"/>
                  <a:cs typeface="Times New Roman" panose="02020603050405020304" pitchFamily="18" charset="0"/>
                </a:rPr>
                <a:t>How Decision Trees Work</a:t>
              </a:r>
              <a:endParaRPr lang="en-US" sz="3500" b="1" kern="1200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57B399-52EB-7FC1-A7C1-F3F0307E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393664"/>
            <a:ext cx="5649686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Recursive partitioning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data into subsets.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feature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split at each step.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Repeats the process until a stopping condition is met. </a:t>
            </a:r>
          </a:p>
        </p:txBody>
      </p:sp>
      <p:pic>
        <p:nvPicPr>
          <p:cNvPr id="3077" name="Picture 5" descr="What is Decision(Regression) Tree? | How does the regression tree work? |  Cloud2Data">
            <a:extLst>
              <a:ext uri="{FF2B5EF4-FFF2-40B4-BE49-F238E27FC236}">
                <a16:creationId xmlns:a16="http://schemas.microsoft.com/office/drawing/2014/main" id="{97411DF1-7254-B9C7-11B3-B099C6131E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9007" y="1311727"/>
            <a:ext cx="6125936" cy="4900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2206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99E0C8-9026-B8BE-7B9A-5F6ACA906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3CF6935-E613-AA3A-BCE2-E17578E33D94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D5317D-8D33-5AD5-786E-A47180569D8D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178BB46-BA54-FAFA-F3CA-3C7D47D9708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Splitting Criteria – Gini Impurity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E5D6B4B-4AA5-BF3C-4252-2B59AB780C0A}"/>
              </a:ext>
            </a:extLst>
          </p:cNvPr>
          <p:cNvSpPr txBox="1"/>
          <p:nvPr/>
        </p:nvSpPr>
        <p:spPr>
          <a:xfrm>
            <a:off x="846365" y="1277915"/>
            <a:ext cx="1049927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What is Gini Impurity?</a:t>
            </a:r>
          </a:p>
          <a:p>
            <a:r>
              <a:rPr lang="en-US" dirty="0"/>
              <a:t>Gini Impurity is a measure of </a:t>
            </a:r>
            <a:r>
              <a:rPr lang="en-US" b="1" dirty="0"/>
              <a:t>how mixed the classes are</a:t>
            </a:r>
            <a:r>
              <a:rPr lang="en-US" dirty="0"/>
              <a:t> in a dataset. A lower Gini value means the dataset is purer (i.e., contains mostly one class).</a:t>
            </a:r>
          </a:p>
          <a:p>
            <a:endParaRPr lang="en-US" dirty="0"/>
          </a:p>
          <a:p>
            <a:r>
              <a:rPr lang="en-US" b="1" dirty="0"/>
              <a:t>The formula for Gini Impurity: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21B79DE-97C5-048A-250F-3E9A4D8AC7B0}"/>
              </a:ext>
            </a:extLst>
          </p:cNvPr>
          <p:cNvSpPr txBox="1"/>
          <p:nvPr/>
        </p:nvSpPr>
        <p:spPr>
          <a:xfrm>
            <a:off x="846365" y="3945740"/>
            <a:ext cx="62048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 = number of 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 = proportion of data points belonging to class </a:t>
            </a:r>
            <a:r>
              <a:rPr lang="en-US" dirty="0" err="1"/>
              <a:t>i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EA7A114-D7BF-15C3-77B8-6D9A2EC09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993" y="2683917"/>
            <a:ext cx="2632642" cy="1365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308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4762B-F30E-709D-0CBB-C461C6F25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CBBD5E1-AD07-E42D-F151-0820050DDE0F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9A07F07-C451-9CFE-50F4-7CD42727CAE5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5C6A983-E736-B2D2-45DF-3032F719DB60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Splitting Criteria – Gini Impurity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4404410-2FC3-6CEC-021A-39FB067798D7}"/>
              </a:ext>
            </a:extLst>
          </p:cNvPr>
          <p:cNvSpPr txBox="1"/>
          <p:nvPr/>
        </p:nvSpPr>
        <p:spPr>
          <a:xfrm>
            <a:off x="1583872" y="5561056"/>
            <a:ext cx="62048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Total samples = </a:t>
            </a:r>
            <a:r>
              <a:rPr lang="en-US" b="1" dirty="0"/>
              <a:t>10</a:t>
            </a:r>
            <a:br>
              <a:rPr lang="en-US" dirty="0"/>
            </a:br>
            <a:r>
              <a:rPr lang="en-US" dirty="0"/>
              <a:t>Classes: </a:t>
            </a:r>
            <a:r>
              <a:rPr lang="en-US" b="1" dirty="0"/>
              <a:t>Yes (1) and No (0)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D5BEA1-512D-4D52-52E7-D43393B2D0C6}"/>
              </a:ext>
            </a:extLst>
          </p:cNvPr>
          <p:cNvSpPr txBox="1"/>
          <p:nvPr/>
        </p:nvSpPr>
        <p:spPr>
          <a:xfrm>
            <a:off x="805543" y="1186049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Sample Data: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C0AB187-2332-09B5-D02B-D820E81ED7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4717572"/>
              </p:ext>
            </p:extLst>
          </p:nvPr>
        </p:nvGraphicFramePr>
        <p:xfrm>
          <a:off x="2041071" y="1698469"/>
          <a:ext cx="6939642" cy="3719496"/>
        </p:xfrm>
        <a:graphic>
          <a:graphicData uri="http://schemas.openxmlformats.org/drawingml/2006/table">
            <a:tbl>
              <a:tblPr/>
              <a:tblGrid>
                <a:gridCol w="1589231">
                  <a:extLst>
                    <a:ext uri="{9D8B030D-6E8A-4147-A177-3AD203B41FA5}">
                      <a16:colId xmlns:a16="http://schemas.microsoft.com/office/drawing/2014/main" val="1356452365"/>
                    </a:ext>
                  </a:extLst>
                </a:gridCol>
                <a:gridCol w="1589231">
                  <a:extLst>
                    <a:ext uri="{9D8B030D-6E8A-4147-A177-3AD203B41FA5}">
                      <a16:colId xmlns:a16="http://schemas.microsoft.com/office/drawing/2014/main" val="3392621687"/>
                    </a:ext>
                  </a:extLst>
                </a:gridCol>
                <a:gridCol w="1589231">
                  <a:extLst>
                    <a:ext uri="{9D8B030D-6E8A-4147-A177-3AD203B41FA5}">
                      <a16:colId xmlns:a16="http://schemas.microsoft.com/office/drawing/2014/main" val="552357387"/>
                    </a:ext>
                  </a:extLst>
                </a:gridCol>
                <a:gridCol w="2171949">
                  <a:extLst>
                    <a:ext uri="{9D8B030D-6E8A-4147-A177-3AD203B41FA5}">
                      <a16:colId xmlns:a16="http://schemas.microsoft.com/office/drawing/2014/main" val="161430582"/>
                    </a:ext>
                  </a:extLst>
                </a:gridCol>
              </a:tblGrid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 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 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Feature 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 (Class)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3980027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37993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805167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Hot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1118005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Rainy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1397525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Rainy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669458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Rainy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242338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Overcast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0289097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465500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Sunny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Cool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4781143"/>
                  </a:ext>
                </a:extLst>
              </a:tr>
              <a:tr h="33813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Rainy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Mild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Normal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954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00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AF0AC-898A-E807-E448-43A4975C3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5180C739-6478-032B-65C0-4DA18DE160D3}"/>
              </a:ext>
            </a:extLst>
          </p:cNvPr>
          <p:cNvGrpSpPr/>
          <p:nvPr/>
        </p:nvGrpSpPr>
        <p:grpSpPr>
          <a:xfrm>
            <a:off x="2270743" y="307454"/>
            <a:ext cx="9404186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2ADFED5-7C71-748C-8AD7-5A9A373B2314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FEF8F8-BE61-B142-1730-FE1A58F29869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Compute Gini Impurity for the Root Node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C2DDE5B-4066-9343-DD9B-5B35B78BE09F}"/>
              </a:ext>
            </a:extLst>
          </p:cNvPr>
          <p:cNvSpPr txBox="1"/>
          <p:nvPr/>
        </p:nvSpPr>
        <p:spPr>
          <a:xfrm>
            <a:off x="2270743" y="4629624"/>
            <a:ext cx="6204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Gini=1−(0.16+0.36)=1−0.52=0.48</a:t>
            </a:r>
            <a:endParaRPr lang="en-US" sz="28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2478DF-955E-655D-7A6B-A2D8E99946BC}"/>
              </a:ext>
            </a:extLst>
          </p:cNvPr>
          <p:cNvSpPr txBox="1"/>
          <p:nvPr/>
        </p:nvSpPr>
        <p:spPr>
          <a:xfrm>
            <a:off x="767980" y="1251363"/>
            <a:ext cx="865360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We first calculate the Gini impurity for the entire dataset before any split.</a:t>
            </a:r>
            <a:endParaRPr lang="en-US" sz="2000" b="1" dirty="0"/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21B8901-FA7F-A2A7-5885-3F193EEA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067917"/>
              </p:ext>
            </p:extLst>
          </p:nvPr>
        </p:nvGraphicFramePr>
        <p:xfrm>
          <a:off x="2523671" y="2228376"/>
          <a:ext cx="6204857" cy="1519311"/>
        </p:xfrm>
        <a:graphic>
          <a:graphicData uri="http://schemas.openxmlformats.org/drawingml/2006/table">
            <a:tbl>
              <a:tblPr/>
              <a:tblGrid>
                <a:gridCol w="1293441">
                  <a:extLst>
                    <a:ext uri="{9D8B030D-6E8A-4147-A177-3AD203B41FA5}">
                      <a16:colId xmlns:a16="http://schemas.microsoft.com/office/drawing/2014/main" val="4035383628"/>
                    </a:ext>
                  </a:extLst>
                </a:gridCol>
                <a:gridCol w="1439868">
                  <a:extLst>
                    <a:ext uri="{9D8B030D-6E8A-4147-A177-3AD203B41FA5}">
                      <a16:colId xmlns:a16="http://schemas.microsoft.com/office/drawing/2014/main" val="1770673406"/>
                    </a:ext>
                  </a:extLst>
                </a:gridCol>
                <a:gridCol w="2098791">
                  <a:extLst>
                    <a:ext uri="{9D8B030D-6E8A-4147-A177-3AD203B41FA5}">
                      <a16:colId xmlns:a16="http://schemas.microsoft.com/office/drawing/2014/main" val="2679437658"/>
                    </a:ext>
                  </a:extLst>
                </a:gridCol>
                <a:gridCol w="1372757">
                  <a:extLst>
                    <a:ext uri="{9D8B030D-6E8A-4147-A177-3AD203B41FA5}">
                      <a16:colId xmlns:a16="http://schemas.microsoft.com/office/drawing/2014/main" val="3109540363"/>
                    </a:ext>
                  </a:extLst>
                </a:gridCol>
              </a:tblGrid>
              <a:tr h="506437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Class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Probability p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p2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8740815"/>
                  </a:ext>
                </a:extLst>
              </a:tr>
              <a:tr h="506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4/10=0.4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830103"/>
                  </a:ext>
                </a:extLst>
              </a:tr>
              <a:tr h="50643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6/10=0.6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21347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3934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EBD05-FA10-60C9-5D5F-76C98AB44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8EF19A6-DC0D-9FC7-6E76-D07B61D0C1D3}"/>
              </a:ext>
            </a:extLst>
          </p:cNvPr>
          <p:cNvGrpSpPr/>
          <p:nvPr/>
        </p:nvGrpSpPr>
        <p:grpSpPr>
          <a:xfrm>
            <a:off x="2270743" y="307454"/>
            <a:ext cx="9404186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335CB76-D995-D311-C388-083A7CE686EA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32936BB-FC62-0373-C7B1-074145EE6395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600" dirty="0"/>
                <a:t>Splitting on "Feature 1"</a:t>
              </a:r>
              <a:endParaRPr lang="en-US" sz="3500" b="1" dirty="0">
                <a:latin typeface="Trebuchet MS" panose="020B060302020202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19DAA98-21CC-DC14-CED6-E770A2D95B12}"/>
              </a:ext>
            </a:extLst>
          </p:cNvPr>
          <p:cNvSpPr txBox="1"/>
          <p:nvPr/>
        </p:nvSpPr>
        <p:spPr>
          <a:xfrm>
            <a:off x="925286" y="5252694"/>
            <a:ext cx="3661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Gini Sunny​ = 1−(0.75 2 +0.25 2)</a:t>
            </a:r>
          </a:p>
          <a:p>
            <a:r>
              <a:rPr lang="it-IT" sz="2000" b="1" dirty="0"/>
              <a:t>=1−(0.5625+0.0625)=0.375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6C1622-29DA-618E-174F-D38A453665F1}"/>
              </a:ext>
            </a:extLst>
          </p:cNvPr>
          <p:cNvSpPr txBox="1"/>
          <p:nvPr/>
        </p:nvSpPr>
        <p:spPr>
          <a:xfrm>
            <a:off x="767980" y="1251363"/>
            <a:ext cx="865360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Now, we split the data into three groups based on "Feature 1".</a:t>
            </a:r>
          </a:p>
          <a:p>
            <a:endParaRPr lang="en-US" sz="2000" b="1" dirty="0"/>
          </a:p>
          <a:p>
            <a:r>
              <a:rPr lang="en-US" sz="2000" b="1" dirty="0"/>
              <a:t>Subset 1: Sunny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3E9C97-6D6B-309C-47F5-CA5E1B6643C2}"/>
              </a:ext>
            </a:extLst>
          </p:cNvPr>
          <p:cNvSpPr txBox="1"/>
          <p:nvPr/>
        </p:nvSpPr>
        <p:spPr>
          <a:xfrm>
            <a:off x="925286" y="4577758"/>
            <a:ext cx="349975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p0​=3/4=0.75,      p1​=1/4=0.25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F32C21B-C378-1F69-611A-312D026AD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472816"/>
              </p:ext>
            </p:extLst>
          </p:nvPr>
        </p:nvGraphicFramePr>
        <p:xfrm>
          <a:off x="1030513" y="2565203"/>
          <a:ext cx="3089730" cy="1668159"/>
        </p:xfrm>
        <a:graphic>
          <a:graphicData uri="http://schemas.openxmlformats.org/drawingml/2006/table">
            <a:tbl>
              <a:tblPr/>
              <a:tblGrid>
                <a:gridCol w="1544865">
                  <a:extLst>
                    <a:ext uri="{9D8B030D-6E8A-4147-A177-3AD203B41FA5}">
                      <a16:colId xmlns:a16="http://schemas.microsoft.com/office/drawing/2014/main" val="2467181455"/>
                    </a:ext>
                  </a:extLst>
                </a:gridCol>
                <a:gridCol w="1544865">
                  <a:extLst>
                    <a:ext uri="{9D8B030D-6E8A-4147-A177-3AD203B41FA5}">
                      <a16:colId xmlns:a16="http://schemas.microsoft.com/office/drawing/2014/main" val="2142475510"/>
                    </a:ext>
                  </a:extLst>
                </a:gridCol>
              </a:tblGrid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21015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908240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2528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67C3838-0396-D862-AAE7-E57E50D81C9A}"/>
              </a:ext>
            </a:extLst>
          </p:cNvPr>
          <p:cNvSpPr txBox="1"/>
          <p:nvPr/>
        </p:nvSpPr>
        <p:spPr>
          <a:xfrm>
            <a:off x="4670507" y="1787224"/>
            <a:ext cx="3298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Subset 2: Overcast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87B4524-8C23-02C2-0AF8-45C1E7620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465106"/>
              </p:ext>
            </p:extLst>
          </p:nvPr>
        </p:nvGraphicFramePr>
        <p:xfrm>
          <a:off x="4817195" y="2565202"/>
          <a:ext cx="3089730" cy="1668159"/>
        </p:xfrm>
        <a:graphic>
          <a:graphicData uri="http://schemas.openxmlformats.org/drawingml/2006/table">
            <a:tbl>
              <a:tblPr/>
              <a:tblGrid>
                <a:gridCol w="1544865">
                  <a:extLst>
                    <a:ext uri="{9D8B030D-6E8A-4147-A177-3AD203B41FA5}">
                      <a16:colId xmlns:a16="http://schemas.microsoft.com/office/drawing/2014/main" val="2467181455"/>
                    </a:ext>
                  </a:extLst>
                </a:gridCol>
                <a:gridCol w="1544865">
                  <a:extLst>
                    <a:ext uri="{9D8B030D-6E8A-4147-A177-3AD203B41FA5}">
                      <a16:colId xmlns:a16="http://schemas.microsoft.com/office/drawing/2014/main" val="2142475510"/>
                    </a:ext>
                  </a:extLst>
                </a:gridCol>
              </a:tblGrid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21015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908240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252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338F3E48-7E22-209A-77BE-B96651579F16}"/>
              </a:ext>
            </a:extLst>
          </p:cNvPr>
          <p:cNvSpPr txBox="1"/>
          <p:nvPr/>
        </p:nvSpPr>
        <p:spPr>
          <a:xfrm>
            <a:off x="4817195" y="4577758"/>
            <a:ext cx="3390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 0​ =0,           p 1​ =2/2=1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A2D3D6-1475-278F-9A2D-5781FFC4F507}"/>
              </a:ext>
            </a:extLst>
          </p:cNvPr>
          <p:cNvSpPr txBox="1"/>
          <p:nvPr/>
        </p:nvSpPr>
        <p:spPr>
          <a:xfrm>
            <a:off x="4708338" y="5252694"/>
            <a:ext cx="3661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Gini Overcast​ =1−(1 2 +0 2)</a:t>
            </a:r>
          </a:p>
          <a:p>
            <a:r>
              <a:rPr lang="it-IT" sz="2000" b="1" dirty="0"/>
              <a:t>=1−1=0</a:t>
            </a:r>
            <a:endParaRPr lang="en-US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5018953-3C6B-AC11-1B15-1F6A54EF1B71}"/>
              </a:ext>
            </a:extLst>
          </p:cNvPr>
          <p:cNvSpPr txBox="1"/>
          <p:nvPr/>
        </p:nvSpPr>
        <p:spPr>
          <a:xfrm>
            <a:off x="8333556" y="1776337"/>
            <a:ext cx="32989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Subset 3: Rainy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9906359-59DF-53AA-7878-F2B7F7B7BD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4374751"/>
              </p:ext>
            </p:extLst>
          </p:nvPr>
        </p:nvGraphicFramePr>
        <p:xfrm>
          <a:off x="8480244" y="2554315"/>
          <a:ext cx="3089730" cy="1668159"/>
        </p:xfrm>
        <a:graphic>
          <a:graphicData uri="http://schemas.openxmlformats.org/drawingml/2006/table">
            <a:tbl>
              <a:tblPr/>
              <a:tblGrid>
                <a:gridCol w="1544865">
                  <a:extLst>
                    <a:ext uri="{9D8B030D-6E8A-4147-A177-3AD203B41FA5}">
                      <a16:colId xmlns:a16="http://schemas.microsoft.com/office/drawing/2014/main" val="2467181455"/>
                    </a:ext>
                  </a:extLst>
                </a:gridCol>
                <a:gridCol w="1544865">
                  <a:extLst>
                    <a:ext uri="{9D8B030D-6E8A-4147-A177-3AD203B41FA5}">
                      <a16:colId xmlns:a16="http://schemas.microsoft.com/office/drawing/2014/main" val="2142475510"/>
                    </a:ext>
                  </a:extLst>
                </a:gridCol>
              </a:tblGrid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Target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1" i="0" u="none" strike="noStrike" dirty="0">
                          <a:solidFill>
                            <a:srgbClr val="FFFFFF"/>
                          </a:solidFill>
                          <a:effectLst/>
                          <a:latin typeface="Aptos Narrow" panose="020B000402020202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F9E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7021015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 (0)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908240"/>
                  </a:ext>
                </a:extLst>
              </a:tr>
              <a:tr h="5560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 (1)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952528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E3FDC1BB-6204-B15D-C7DD-D78D73FCDFCD}"/>
              </a:ext>
            </a:extLst>
          </p:cNvPr>
          <p:cNvSpPr txBox="1"/>
          <p:nvPr/>
        </p:nvSpPr>
        <p:spPr>
          <a:xfrm>
            <a:off x="8480244" y="4566871"/>
            <a:ext cx="33909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p 0​ =1/4=0.25,    p 1​ =3/4=0.75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1A5C202-B8C6-8846-9EEB-6D1AE24A9E0B}"/>
              </a:ext>
            </a:extLst>
          </p:cNvPr>
          <p:cNvSpPr txBox="1"/>
          <p:nvPr/>
        </p:nvSpPr>
        <p:spPr>
          <a:xfrm>
            <a:off x="8371387" y="5241807"/>
            <a:ext cx="366197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000" b="1" dirty="0"/>
              <a:t>Gini Rainy​ =1−(0.25 2 +0.75 2)</a:t>
            </a:r>
          </a:p>
          <a:p>
            <a:r>
              <a:rPr lang="it-IT" sz="2000" b="1" dirty="0"/>
              <a:t>=1−(0.0625+0.5625)=0.375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4185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88AC5-452E-C8A6-DD55-320C9E3E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07D1EC7E-88A8-6B84-CFD6-EA2EAF330403}"/>
              </a:ext>
            </a:extLst>
          </p:cNvPr>
          <p:cNvGrpSpPr/>
          <p:nvPr/>
        </p:nvGrpSpPr>
        <p:grpSpPr>
          <a:xfrm>
            <a:off x="2270743" y="307454"/>
            <a:ext cx="8023502" cy="666324"/>
            <a:chOff x="19085" y="671"/>
            <a:chExt cx="8345982" cy="111685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4B307CA-8C52-2D36-16F1-0DFD6372B464}"/>
                </a:ext>
              </a:extLst>
            </p:cNvPr>
            <p:cNvSpPr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  <a:solidFill>
              <a:srgbClr val="009680"/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1C1BA71-3B98-B52D-C924-C75BB1785EAD}"/>
                </a:ext>
              </a:extLst>
            </p:cNvPr>
            <p:cNvSpPr txBox="1"/>
            <p:nvPr/>
          </p:nvSpPr>
          <p:spPr>
            <a:xfrm>
              <a:off x="19085" y="671"/>
              <a:ext cx="8345982" cy="111685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75" tIns="41275" rIns="41275" bIns="41275" numCol="1" spcCol="1270" anchor="ctr" anchorCtr="0">
              <a:noAutofit/>
            </a:bodyPr>
            <a:lstStyle/>
            <a:p>
              <a:pPr algn="ctr">
                <a:spcBef>
                  <a:spcPts val="0"/>
                </a:spcBef>
              </a:pPr>
              <a:r>
                <a:rPr lang="en-US" sz="3500" b="1" dirty="0">
                  <a:latin typeface="Trebuchet MS" panose="020B0603020202020204" pitchFamily="34" charset="0"/>
                  <a:cs typeface="Times New Roman" panose="02020603050405020304" pitchFamily="18" charset="0"/>
                </a:rPr>
                <a:t>Compute Gini Gain</a:t>
              </a: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77997A2D-4C07-5F2B-866A-9F351710356C}"/>
              </a:ext>
            </a:extLst>
          </p:cNvPr>
          <p:cNvSpPr txBox="1"/>
          <p:nvPr/>
        </p:nvSpPr>
        <p:spPr>
          <a:xfrm>
            <a:off x="822140" y="4363245"/>
            <a:ext cx="10547720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Before splitting:</a:t>
            </a:r>
            <a:r>
              <a:rPr lang="en-US" dirty="0"/>
              <a:t> Gini impurity was </a:t>
            </a:r>
            <a:r>
              <a:rPr lang="en-US" b="1" dirty="0"/>
              <a:t>0.48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After splitting on "Weather":</a:t>
            </a:r>
            <a:r>
              <a:rPr lang="en-US" dirty="0"/>
              <a:t> Weighted impurity dropped to </a:t>
            </a:r>
            <a:r>
              <a:rPr lang="en-US" b="1" dirty="0"/>
              <a:t>0.30</a:t>
            </a:r>
            <a:r>
              <a:rPr lang="en-US" dirty="0"/>
              <a:t>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 Gini Gain = 0.18</a:t>
            </a:r>
            <a:r>
              <a:rPr lang="en-US" dirty="0"/>
              <a:t>, meaning </a:t>
            </a:r>
            <a:r>
              <a:rPr lang="en-US" b="1" dirty="0"/>
              <a:t>this split improves purity</a:t>
            </a:r>
            <a:r>
              <a:rPr lang="en-US" dirty="0"/>
              <a:t> of the dataset.</a:t>
            </a:r>
          </a:p>
          <a:p>
            <a:pPr>
              <a:lnSpc>
                <a:spcPct val="150000"/>
              </a:lnSpc>
            </a:pPr>
            <a:r>
              <a:rPr lang="en-US" dirty="0"/>
              <a:t>This process is repeated for all features, and the feature with </a:t>
            </a:r>
            <a:r>
              <a:rPr lang="en-US" b="1" dirty="0"/>
              <a:t>maximum Gini Gain</a:t>
            </a:r>
            <a:r>
              <a:rPr lang="en-US" dirty="0"/>
              <a:t> is chosen as the first split.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386A6A-05A2-9CE6-1C3B-B5D75FDE018F}"/>
              </a:ext>
            </a:extLst>
          </p:cNvPr>
          <p:cNvSpPr txBox="1"/>
          <p:nvPr/>
        </p:nvSpPr>
        <p:spPr>
          <a:xfrm>
            <a:off x="2383969" y="3054973"/>
            <a:ext cx="6204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Gini</a:t>
            </a:r>
            <a:r>
              <a:rPr lang="en-US" sz="1600" b="1" dirty="0"/>
              <a:t>Gain</a:t>
            </a:r>
            <a:r>
              <a:rPr lang="en-US" dirty="0"/>
              <a:t>​ </a:t>
            </a:r>
            <a:r>
              <a:rPr lang="en-US" sz="2800" b="1" dirty="0"/>
              <a:t>= Gini</a:t>
            </a:r>
            <a:r>
              <a:rPr lang="en-US" sz="1600" b="1" dirty="0"/>
              <a:t>root </a:t>
            </a:r>
            <a:r>
              <a:rPr lang="en-US" sz="2800" b="1" dirty="0"/>
              <a:t>​− Gini</a:t>
            </a:r>
            <a:r>
              <a:rPr lang="en-US" sz="1600" b="1" dirty="0"/>
              <a:t>split</a:t>
            </a:r>
            <a:r>
              <a:rPr lang="en-US" sz="2800" b="1" dirty="0"/>
              <a:t>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FCAD0-08D6-7562-107F-9E16AA520985}"/>
              </a:ext>
            </a:extLst>
          </p:cNvPr>
          <p:cNvSpPr txBox="1"/>
          <p:nvPr/>
        </p:nvSpPr>
        <p:spPr>
          <a:xfrm>
            <a:off x="3526969" y="3709109"/>
            <a:ext cx="62048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=0.48−0.30=0.18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0791FF-25F9-95A9-18EE-856901AE90E4}"/>
              </a:ext>
            </a:extLst>
          </p:cNvPr>
          <p:cNvSpPr txBox="1"/>
          <p:nvPr/>
        </p:nvSpPr>
        <p:spPr>
          <a:xfrm>
            <a:off x="822140" y="1293291"/>
            <a:ext cx="6204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We compute the </a:t>
            </a:r>
            <a:r>
              <a:rPr lang="en-US" sz="1800" b="1" dirty="0"/>
              <a:t>weighted</a:t>
            </a:r>
            <a:r>
              <a:rPr lang="en-US" sz="1800" dirty="0"/>
              <a:t> Gini impurity after the split:</a:t>
            </a:r>
            <a:endParaRPr lang="en-US" sz="1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2154000-B5A0-8367-5936-4E7B0489BEE2}"/>
              </a:ext>
            </a:extLst>
          </p:cNvPr>
          <p:cNvSpPr txBox="1"/>
          <p:nvPr/>
        </p:nvSpPr>
        <p:spPr>
          <a:xfrm>
            <a:off x="2270743" y="1668622"/>
            <a:ext cx="8163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Gini split​ = 4/10​ (0.375)+ 2/10​ (0)+ 4/10​ (0.375)</a:t>
            </a:r>
            <a:endParaRPr lang="en-US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CBE03-A82C-455C-5F9A-88A891E24116}"/>
              </a:ext>
            </a:extLst>
          </p:cNvPr>
          <p:cNvSpPr txBox="1"/>
          <p:nvPr/>
        </p:nvSpPr>
        <p:spPr>
          <a:xfrm>
            <a:off x="3675001" y="2264144"/>
            <a:ext cx="81632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800" b="1" dirty="0"/>
              <a:t>=0.15+0+0.15=0.30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9139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duTech_New" id="{5EA7E952-201F-4C6C-BD80-D9E92DDF27F0}" vid="{43D1F403-EE88-462E-B1D3-25424E85D261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F17876FF137A4AB43423C6D43110F3" ma:contentTypeVersion="14" ma:contentTypeDescription="Create a new document." ma:contentTypeScope="" ma:versionID="fe438734e2ff0f245183fb779d7dc392">
  <xsd:schema xmlns:xsd="http://www.w3.org/2001/XMLSchema" xmlns:xs="http://www.w3.org/2001/XMLSchema" xmlns:p="http://schemas.microsoft.com/office/2006/metadata/properties" xmlns:ns2="28e6510d-4ecc-4cf3-a81e-2b626c7e9010" xmlns:ns3="bb00f955-0ff1-43a7-8278-f67a2e627f2a" targetNamespace="http://schemas.microsoft.com/office/2006/metadata/properties" ma:root="true" ma:fieldsID="a73e38589a1efc953eb502e5fcba237b" ns2:_="" ns3:_="">
    <xsd:import namespace="28e6510d-4ecc-4cf3-a81e-2b626c7e9010"/>
    <xsd:import namespace="bb00f955-0ff1-43a7-8278-f67a2e627f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e6510d-4ecc-4cf3-a81e-2b626c7e901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4d7fa16a-1f0f-4a58-b2e6-0e1bbf6cfc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00f955-0ff1-43a7-8278-f67a2e627f2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c5dad3b5-b2c8-4907-ab3c-6a47b24507d6}" ma:internalName="TaxCatchAll" ma:showField="CatchAllData" ma:web="bb00f955-0ff1-43a7-8278-f67a2e627f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8e6510d-4ecc-4cf3-a81e-2b626c7e9010">
      <Terms xmlns="http://schemas.microsoft.com/office/infopath/2007/PartnerControls"/>
    </lcf76f155ced4ddcb4097134ff3c332f>
    <TaxCatchAll xmlns="bb00f955-0ff1-43a7-8278-f67a2e627f2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89E1BDC-29E9-44BC-8E23-619B962E0C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e6510d-4ecc-4cf3-a81e-2b626c7e9010"/>
    <ds:schemaRef ds:uri="bb00f955-0ff1-43a7-8278-f67a2e627f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97265E-FD28-4336-B568-516DCDC83EDB}">
  <ds:schemaRefs>
    <ds:schemaRef ds:uri="http://purl.org/dc/terms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bb00f955-0ff1-43a7-8278-f67a2e627f2a"/>
    <ds:schemaRef ds:uri="http://www.w3.org/XML/1998/namespace"/>
    <ds:schemaRef ds:uri="28e6510d-4ecc-4cf3-a81e-2b626c7e9010"/>
    <ds:schemaRef ds:uri="http://schemas.microsoft.com/office/infopath/2007/PartnerControl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C93BE297-B52A-4A73-9D13-96E027360C0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10036</TotalTime>
  <Words>1590</Words>
  <Application>Microsoft Office PowerPoint</Application>
  <PresentationFormat>Widescreen</PresentationFormat>
  <Paragraphs>324</Paragraphs>
  <Slides>28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Aptos Narrow</vt:lpstr>
      <vt:lpstr>Arial</vt:lpstr>
      <vt:lpstr>Calibri</vt:lpstr>
      <vt:lpstr>Calibri Light</vt:lpstr>
      <vt:lpstr>Roboto</vt:lpstr>
      <vt:lpstr>Tahoma</vt:lpstr>
      <vt:lpstr>Trebuchet MS</vt:lpstr>
      <vt:lpstr>Office Theme</vt:lpstr>
      <vt:lpstr>Custom Design</vt:lpstr>
      <vt:lpstr>Supervised Learning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Chandramouleswaran M</dc:creator>
  <cp:lastModifiedBy>USHA NANDHINI S</cp:lastModifiedBy>
  <cp:revision>639</cp:revision>
  <cp:lastPrinted>2022-10-29T03:23:37Z</cp:lastPrinted>
  <dcterms:created xsi:type="dcterms:W3CDTF">2022-10-17T03:42:06Z</dcterms:created>
  <dcterms:modified xsi:type="dcterms:W3CDTF">2025-03-05T10:00:14Z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iteId">
    <vt:lpwstr>264b9899-fe1b-430b-9509-2154878d5774</vt:lpwstr>
  </property>
  <property fmtid="{D5CDD505-2E9C-101B-9397-08002B2CF9AE}" pid="4" name="MSIP_Label_ac52bb50-aef2-4dc8-bb7f-e0da22648362_Owner">
    <vt:lpwstr>chandramouleswaran.m@lntecc.com</vt:lpwstr>
  </property>
  <property fmtid="{D5CDD505-2E9C-101B-9397-08002B2CF9AE}" pid="5" name="MSIP_Label_ac52bb50-aef2-4dc8-bb7f-e0da22648362_SetDate">
    <vt:lpwstr>2022-10-17T03:54:33.5260027Z</vt:lpwstr>
  </property>
  <property fmtid="{D5CDD505-2E9C-101B-9397-08002B2CF9AE}" pid="6" name="MSIP_Label_ac52bb50-aef2-4dc8-bb7f-e0da22648362_Name">
    <vt:lpwstr>LTC Internal Use</vt:lpwstr>
  </property>
  <property fmtid="{D5CDD505-2E9C-101B-9397-08002B2CF9AE}" pid="7" name="MSIP_Label_ac52bb50-aef2-4dc8-bb7f-e0da22648362_Application">
    <vt:lpwstr>Microsoft Azure Information Protection</vt:lpwstr>
  </property>
  <property fmtid="{D5CDD505-2E9C-101B-9397-08002B2CF9AE}" pid="8" name="MSIP_Label_ac52bb50-aef2-4dc8-bb7f-e0da22648362_ActionId">
    <vt:lpwstr>ab157963-cd87-44ff-ad96-29e0121165c1</vt:lpwstr>
  </property>
  <property fmtid="{D5CDD505-2E9C-101B-9397-08002B2CF9AE}" pid="9" name="MSIP_Label_ac52bb50-aef2-4dc8-bb7f-e0da22648362_Extended_MSFT_Method">
    <vt:lpwstr>Automatic</vt:lpwstr>
  </property>
  <property fmtid="{D5CDD505-2E9C-101B-9397-08002B2CF9AE}" pid="10" name="Sensitivity">
    <vt:lpwstr>LTC Internal Use</vt:lpwstr>
  </property>
  <property fmtid="{D5CDD505-2E9C-101B-9397-08002B2CF9AE}" pid="11" name="ContentTypeId">
    <vt:lpwstr>0x0101002CF17876FF137A4AB43423C6D43110F3</vt:lpwstr>
  </property>
</Properties>
</file>