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62" r:id="rId5"/>
  </p:sldMasterIdLst>
  <p:notesMasterIdLst>
    <p:notesMasterId r:id="rId19"/>
  </p:notesMasterIdLst>
  <p:sldIdLst>
    <p:sldId id="11651" r:id="rId6"/>
    <p:sldId id="11622" r:id="rId7"/>
    <p:sldId id="11711" r:id="rId8"/>
    <p:sldId id="11697" r:id="rId9"/>
    <p:sldId id="11694" r:id="rId10"/>
    <p:sldId id="11723" r:id="rId11"/>
    <p:sldId id="11695" r:id="rId12"/>
    <p:sldId id="11696" r:id="rId13"/>
    <p:sldId id="11722" r:id="rId14"/>
    <p:sldId id="11721" r:id="rId15"/>
    <p:sldId id="11700" r:id="rId16"/>
    <p:sldId id="11724" r:id="rId17"/>
    <p:sldId id="1164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arsh Kumar" initials="HK" lastIdx="2" clrIdx="0">
    <p:extLst>
      <p:ext uri="{19B8F6BF-5375-455C-9EA6-DF929625EA0E}">
        <p15:presenceInfo xmlns:p15="http://schemas.microsoft.com/office/powerpoint/2012/main" userId="S-1-5-21-1417001333-725345543-1177238915-30997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9B96F"/>
    <a:srgbClr val="000000"/>
    <a:srgbClr val="37BCD2"/>
    <a:srgbClr val="22BDED"/>
    <a:srgbClr val="3EBBBC"/>
    <a:srgbClr val="49B974"/>
    <a:srgbClr val="20BDEE"/>
    <a:srgbClr val="00920E"/>
    <a:srgbClr val="CCF484"/>
    <a:srgbClr val="F385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556" autoAdjust="0"/>
    <p:restoredTop sz="85069" autoAdjust="0"/>
  </p:normalViewPr>
  <p:slideViewPr>
    <p:cSldViewPr snapToGrid="0">
      <p:cViewPr varScale="1">
        <p:scale>
          <a:sx n="59" d="100"/>
          <a:sy n="59" d="100"/>
        </p:scale>
        <p:origin x="78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3146"/>
    </p:cViewPr>
  </p:sorterViewPr>
  <p:notesViewPr>
    <p:cSldViewPr snapToGrid="0">
      <p:cViewPr varScale="1">
        <p:scale>
          <a:sx n="62" d="100"/>
          <a:sy n="62" d="100"/>
        </p:scale>
        <p:origin x="3226" y="5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USHA NANDHINI S" userId="15cdf0b0-2e93-4f62-97e7-b1410a443814" providerId="ADAL" clId="{BF1D05AD-C5AE-46BE-B1EB-0D479178D568}"/>
    <pc:docChg chg="modSld">
      <pc:chgData name="USHA NANDHINI S" userId="15cdf0b0-2e93-4f62-97e7-b1410a443814" providerId="ADAL" clId="{BF1D05AD-C5AE-46BE-B1EB-0D479178D568}" dt="2025-03-12T10:27:13.963" v="1" actId="20577"/>
      <pc:docMkLst>
        <pc:docMk/>
      </pc:docMkLst>
      <pc:sldChg chg="modNotesTx">
        <pc:chgData name="USHA NANDHINI S" userId="15cdf0b0-2e93-4f62-97e7-b1410a443814" providerId="ADAL" clId="{BF1D05AD-C5AE-46BE-B1EB-0D479178D568}" dt="2025-03-12T10:27:09.878" v="0" actId="20577"/>
        <pc:sldMkLst>
          <pc:docMk/>
          <pc:sldMk cId="3103948613" sldId="11700"/>
        </pc:sldMkLst>
      </pc:sldChg>
      <pc:sldChg chg="modNotesTx">
        <pc:chgData name="USHA NANDHINI S" userId="15cdf0b0-2e93-4f62-97e7-b1410a443814" providerId="ADAL" clId="{BF1D05AD-C5AE-46BE-B1EB-0D479178D568}" dt="2025-03-12T10:27:13.963" v="1" actId="20577"/>
        <pc:sldMkLst>
          <pc:docMk/>
          <pc:sldMk cId="4049384285" sldId="1172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FEA251-E139-41FE-A737-B31D057964B9}" type="datetimeFigureOut">
              <a:rPr lang="en-IN" smtClean="0"/>
              <a:t>12-03-2025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44E652-197F-402B-982D-4D9D55D9F4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39011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44E652-197F-402B-982D-4D9D55D9F48E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77631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44E652-197F-402B-982D-4D9D55D9F48E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3692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C75C60-AD63-5744-7844-6D58DDA932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A61BA2F-C0E4-A50A-543D-9298E5B25E4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2697C1D-FCF9-205C-1374-A12D0B73E7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98C852-3801-140F-0BA5-C5EBE419E09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44E652-197F-402B-982D-4D9D55D9F48E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62706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44E652-197F-402B-982D-4D9D55D9F48E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19292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44E652-197F-402B-982D-4D9D55D9F48E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80818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44E652-197F-402B-982D-4D9D55D9F48E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64863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634331-2C45-9FEE-85CE-6F0358AD5D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211B53B-CBD3-15C0-32E9-A5D05697089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9459EB6-8C85-9FAE-4D9D-1F0B7CDD7C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6507F6-D24A-7B18-0877-49CC1CDB38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44E652-197F-402B-982D-4D9D55D9F48E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8802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44E652-197F-402B-982D-4D9D55D9F48E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61086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44E652-197F-402B-982D-4D9D55D9F48E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49862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F2572C-8CF1-6023-3954-2F24FA7277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06AF3E9-1303-F2DA-700C-A8C982E6A92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1CC5CF8-AB0A-A749-024D-641DA5C807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E9336B-0AD0-4E9D-609C-EDF66C9ABF9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44E652-197F-402B-982D-4D9D55D9F48E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0491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C20B3C-C6CF-CFCB-601B-FAB961C7F5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6218585-BF0F-D0A2-F24A-2880A93562C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4CEBFAA-F76C-7141-7951-2FD449ECA9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74BA92-2277-B72A-4F72-DC74D3F6059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44E652-197F-402B-982D-4D9D55D9F48E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28132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5028C-AC90-4464-B71F-8E5398A68E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3FFA8F-483F-46BC-8DD3-7FDD4C4CA4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09D9E3-D659-464A-9B0A-579D85257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EC8AE-FD76-4085-A0F8-6EBDE65228C0}" type="datetimeFigureOut">
              <a:rPr lang="en-IN" smtClean="0"/>
              <a:t>12-03-2025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9413A2-8B34-416F-BAE5-0AB43149C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419E4-F2B5-4D50-AEC1-ED6AA8F0C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5712C-4830-4677-BCFC-786BD3ACE2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1083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CD5A0-CBF7-4F40-95D9-E35317AE7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C66128-371E-4E13-942F-EB1CC5EC61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C53E6B-2921-4DD7-8D72-2B13E6A66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EC8AE-FD76-4085-A0F8-6EBDE65228C0}" type="datetimeFigureOut">
              <a:rPr lang="en-IN" smtClean="0"/>
              <a:t>12-03-2025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79B821-6DF3-4554-BBDA-A121F00B2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21F179-6217-4927-9403-7C5D391BA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5712C-4830-4677-BCFC-786BD3ACE2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3535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66DFDE-5D1F-4601-A71B-F33833BDBE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31AEE3-2AE6-49B9-B43B-89704E4A71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0F08A4-8372-4DE1-B368-30C1C721D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EC8AE-FD76-4085-A0F8-6EBDE65228C0}" type="datetimeFigureOut">
              <a:rPr lang="en-IN" smtClean="0"/>
              <a:t>12-03-2025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519B3-DBB4-4BA1-8F12-5A308C1E7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E1ABF7-D630-456A-832D-FF4214EE8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5712C-4830-4677-BCFC-786BD3ACE2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2923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9D3E5-AF57-4B86-B5F7-668B736E0C29}" type="datetimeFigureOut">
              <a:rPr lang="en-GB" smtClean="0"/>
              <a:t>12/03/2025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337E0-9D33-4103-B919-7494508C10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46047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9D3E5-AF57-4B86-B5F7-668B736E0C29}" type="datetimeFigureOut">
              <a:rPr lang="en-GB" smtClean="0"/>
              <a:t>12/03/2025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337E0-9D33-4103-B919-7494508C10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93092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9D3E5-AF57-4B86-B5F7-668B736E0C29}" type="datetimeFigureOut">
              <a:rPr lang="en-GB" smtClean="0"/>
              <a:t>12/03/2025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337E0-9D33-4103-B919-7494508C10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75814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9D3E5-AF57-4B86-B5F7-668B736E0C29}" type="datetimeFigureOut">
              <a:rPr lang="en-GB" smtClean="0"/>
              <a:t>12/03/2025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337E0-9D33-4103-B919-7494508C10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16475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9D3E5-AF57-4B86-B5F7-668B736E0C29}" type="datetimeFigureOut">
              <a:rPr lang="en-GB" smtClean="0"/>
              <a:t>12/03/2025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337E0-9D33-4103-B919-7494508C10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42827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9D3E5-AF57-4B86-B5F7-668B736E0C29}" type="datetimeFigureOut">
              <a:rPr lang="en-GB" smtClean="0"/>
              <a:t>12/03/2025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337E0-9D33-4103-B919-7494508C10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3791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9D3E5-AF57-4B86-B5F7-668B736E0C29}" type="datetimeFigureOut">
              <a:rPr lang="en-GB" smtClean="0"/>
              <a:t>12/03/2025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337E0-9D33-4103-B919-7494508C10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25554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9D3E5-AF57-4B86-B5F7-668B736E0C29}" type="datetimeFigureOut">
              <a:rPr lang="en-GB" smtClean="0"/>
              <a:t>12/03/2025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337E0-9D33-4103-B919-7494508C10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1660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9270A-2E5C-4EA1-84C8-8BFB6D1C7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FC3A53-7615-4723-988E-0EEEFA4C51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FEF07A-B98C-4592-9CB0-25595C3CD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EC8AE-FD76-4085-A0F8-6EBDE65228C0}" type="datetimeFigureOut">
              <a:rPr lang="en-IN" smtClean="0"/>
              <a:t>12-03-2025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DE40B5-F9F1-44B7-82DB-F7534DE06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89155D-312B-48C6-B59D-12CA7222A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5712C-4830-4677-BCFC-786BD3ACE2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9590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9D3E5-AF57-4B86-B5F7-668B736E0C29}" type="datetimeFigureOut">
              <a:rPr lang="en-GB" smtClean="0"/>
              <a:t>12/03/2025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337E0-9D33-4103-B919-7494508C10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118723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9D3E5-AF57-4B86-B5F7-668B736E0C29}" type="datetimeFigureOut">
              <a:rPr lang="en-GB" smtClean="0"/>
              <a:t>12/03/2025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337E0-9D33-4103-B919-7494508C10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057806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9D3E5-AF57-4B86-B5F7-668B736E0C29}" type="datetimeFigureOut">
              <a:rPr lang="en-GB" smtClean="0"/>
              <a:t>12/03/2025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337E0-9D33-4103-B919-7494508C10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908176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 - half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4B2500C4-B436-4E3A-8A91-A02448A77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457200"/>
            <a:ext cx="5508419" cy="372410"/>
          </a:xfrm>
        </p:spPr>
        <p:txBody>
          <a:bodyPr tIns="64008"/>
          <a:lstStyle>
            <a:lvl1pPr>
              <a:defRPr sz="2000" spc="0"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7520961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52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  <p15:guide id="31" pos="3840">
          <p15:clr>
            <a:srgbClr val="5ACBF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CF236-5669-4240-B339-6D1CC107A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809B8F-8573-4ED1-88EC-68E2A04D23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1ECA5F-E5C3-470D-821A-4052A2B23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EC8AE-FD76-4085-A0F8-6EBDE65228C0}" type="datetimeFigureOut">
              <a:rPr lang="en-IN" smtClean="0"/>
              <a:t>12-03-2025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D2AE9E-17FC-4715-AC9A-BCF266048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892779-6A7E-46B4-BFAA-1264E8955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5712C-4830-4677-BCFC-786BD3ACE2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8709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28841-EFCA-422F-9C56-9F89C4FFC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67D6F8-5AE4-45BC-A3AA-2A724514A3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489FCB-8420-4F88-BE10-6259F1636A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E1CBC2-4D7D-404C-B4D1-6CB31F947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EC8AE-FD76-4085-A0F8-6EBDE65228C0}" type="datetimeFigureOut">
              <a:rPr lang="en-IN" smtClean="0"/>
              <a:t>12-03-2025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6CB0B0-BA7D-4697-AFED-880EEBD56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5FDB4-711B-4B22-B2AB-FA0B4FCA8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5712C-4830-4677-BCFC-786BD3ACE2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2427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7686F-DFC3-4609-9092-FA80DB77F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B68D8F-1F8F-45FA-84B8-1604D6D4BE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8391FD-B914-4AF4-8B52-95A8DA9B3B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18D8A7-E141-4500-BCF5-094BB83A9C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1094AC-C776-415A-B009-C184A388A1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ED41C2-7FB3-43C2-8419-6E04F0BA9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EC8AE-FD76-4085-A0F8-6EBDE65228C0}" type="datetimeFigureOut">
              <a:rPr lang="en-IN" smtClean="0"/>
              <a:t>12-03-2025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83BA8C-7318-4F1F-B944-A518AFD27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7A42C4-1CF2-425A-AB94-4CE2D80F5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5712C-4830-4677-BCFC-786BD3ACE2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3612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86CB9-88C7-4847-8EF7-A64D3D939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FA8DA4-D04D-4A94-9157-555E9F172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EC8AE-FD76-4085-A0F8-6EBDE65228C0}" type="datetimeFigureOut">
              <a:rPr lang="en-IN" smtClean="0"/>
              <a:t>12-03-2025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9F88EE-2ED0-4E11-B77D-EDBE4FD22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DD8E36-5F83-4E02-88FB-17BD22E6A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5712C-4830-4677-BCFC-786BD3ACE2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8162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29360A-E779-4891-A2E5-A5EA1D8B6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EC8AE-FD76-4085-A0F8-6EBDE65228C0}" type="datetimeFigureOut">
              <a:rPr lang="en-IN" smtClean="0"/>
              <a:t>12-03-2025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632B3F-759B-455D-B3E2-F4431079D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9ABC30-B684-4F62-B56F-FB560D165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5712C-4830-4677-BCFC-786BD3ACE2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9386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69605-9510-4890-97DE-EEFA97B28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4496B1-9D4D-49E9-A737-A8207922EF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199C5C-8FD4-4C6F-AF31-26DB7EA328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AEC56C-C524-4716-85B3-07AB23B57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EC8AE-FD76-4085-A0F8-6EBDE65228C0}" type="datetimeFigureOut">
              <a:rPr lang="en-IN" smtClean="0"/>
              <a:t>12-03-2025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D60A0D-A906-4EA4-B34C-B69761FB2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724C5E-198B-455B-A166-E64A2EB2B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5712C-4830-4677-BCFC-786BD3ACE2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2970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EA2C9-AFEA-4897-90F5-A16C3A5DD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6A252A-20D5-4A06-ADFE-59E32D91D5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1740F6-AFAB-4E38-A0E8-3BD11FE30E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D8F9C9-5F84-407A-A1FA-438C9DA6C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EC8AE-FD76-4085-A0F8-6EBDE65228C0}" type="datetimeFigureOut">
              <a:rPr lang="en-IN" smtClean="0"/>
              <a:t>12-03-2025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62BACC-F9A4-4367-A25F-31E289DF3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DE4F58-F0A1-4376-89B7-8A531B618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5712C-4830-4677-BCFC-786BD3ACE2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3665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0970B0-D5A7-4BE7-9AA3-200735BC8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846BC0-71B7-4267-AE8F-FF78940ED0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81130B-3E3F-469E-857D-5ED76B523A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6EC8AE-FD76-4085-A0F8-6EBDE65228C0}" type="datetimeFigureOut">
              <a:rPr lang="en-IN" smtClean="0"/>
              <a:t>12-03-2025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4C6A52-975F-4C79-A575-E790E87C72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5131C1-F108-4455-AF22-FE8703FEE4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75712C-4830-4677-BCFC-786BD3ACE243}" type="slidenum">
              <a:rPr lang="en-IN" smtClean="0"/>
              <a:t>‹#›</a:t>
            </a:fld>
            <a:endParaRPr lang="en-IN"/>
          </a:p>
        </p:txBody>
      </p:sp>
      <p:sp>
        <p:nvSpPr>
          <p:cNvPr id="7" name="MSIPCMContentMarking" descr="{&quot;HashCode&quot;:-128289487,&quot;Placement&quot;:&quot;Footer&quot;}">
            <a:extLst>
              <a:ext uri="{FF2B5EF4-FFF2-40B4-BE49-F238E27FC236}">
                <a16:creationId xmlns:a16="http://schemas.microsoft.com/office/drawing/2014/main" id="{681770A0-DAF3-4A4A-B4BB-82C321AD74D6}"/>
              </a:ext>
            </a:extLst>
          </p:cNvPr>
          <p:cNvSpPr txBox="1"/>
          <p:nvPr userDrawn="1"/>
        </p:nvSpPr>
        <p:spPr>
          <a:xfrm>
            <a:off x="0" y="6629836"/>
            <a:ext cx="1986005" cy="22816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800">
                <a:solidFill>
                  <a:srgbClr val="000000"/>
                </a:solidFill>
                <a:latin typeface="Calibri" panose="020F0502020204030204" pitchFamily="34" charset="0"/>
              </a:rPr>
              <a:t>Sensitivity: LNT Construction Internal Use</a:t>
            </a:r>
            <a:endParaRPr lang="en-IN" sz="8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7471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1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19D3E5-AF57-4B86-B5F7-668B736E0C29}" type="datetimeFigureOut">
              <a:rPr lang="en-GB" smtClean="0"/>
              <a:t>12/03/2025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F337E0-9D33-4103-B919-7494508C1023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C2EEB83-7121-48C3-BC0E-C80D5E0A0431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102" y="225252"/>
            <a:ext cx="1246980" cy="537433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B6CBB77-88F2-43F7-9CB3-AB4607093AFB}"/>
              </a:ext>
            </a:extLst>
          </p:cNvPr>
          <p:cNvCxnSpPr>
            <a:cxnSpLocks/>
          </p:cNvCxnSpPr>
          <p:nvPr/>
        </p:nvCxnSpPr>
        <p:spPr>
          <a:xfrm>
            <a:off x="2035898" y="225252"/>
            <a:ext cx="0" cy="73756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reeform: Shape 70">
            <a:extLst>
              <a:ext uri="{FF2B5EF4-FFF2-40B4-BE49-F238E27FC236}">
                <a16:creationId xmlns:a16="http://schemas.microsoft.com/office/drawing/2014/main" id="{9ED74128-5A53-4199-949D-6538AC2A7835}"/>
              </a:ext>
            </a:extLst>
          </p:cNvPr>
          <p:cNvSpPr/>
          <p:nvPr/>
        </p:nvSpPr>
        <p:spPr>
          <a:xfrm>
            <a:off x="-1" y="5750883"/>
            <a:ext cx="12192001" cy="1131397"/>
          </a:xfrm>
          <a:custGeom>
            <a:avLst/>
            <a:gdLst>
              <a:gd name="connsiteX0" fmla="*/ 0 w 12192001"/>
              <a:gd name="connsiteY0" fmla="*/ 0 h 1131397"/>
              <a:gd name="connsiteX1" fmla="*/ 61125 w 12192001"/>
              <a:gd name="connsiteY1" fmla="*/ 63397 h 1131397"/>
              <a:gd name="connsiteX2" fmla="*/ 1770270 w 12192001"/>
              <a:gd name="connsiteY2" fmla="*/ 862284 h 1131397"/>
              <a:gd name="connsiteX3" fmla="*/ 2059951 w 12192001"/>
              <a:gd name="connsiteY3" fmla="*/ 896572 h 1131397"/>
              <a:gd name="connsiteX4" fmla="*/ 12192001 w 12192001"/>
              <a:gd name="connsiteY4" fmla="*/ 899865 h 1131397"/>
              <a:gd name="connsiteX5" fmla="*/ 12192001 w 12192001"/>
              <a:gd name="connsiteY5" fmla="*/ 1131397 h 1131397"/>
              <a:gd name="connsiteX6" fmla="*/ 1 w 12192001"/>
              <a:gd name="connsiteY6" fmla="*/ 1131397 h 1131397"/>
              <a:gd name="connsiteX7" fmla="*/ 1 w 12192001"/>
              <a:gd name="connsiteY7" fmla="*/ 1128029 h 1131397"/>
              <a:gd name="connsiteX8" fmla="*/ 0 w 12192001"/>
              <a:gd name="connsiteY8" fmla="*/ 1128029 h 1131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1" h="1131397">
                <a:moveTo>
                  <a:pt x="0" y="0"/>
                </a:moveTo>
                <a:lnTo>
                  <a:pt x="61125" y="63397"/>
                </a:lnTo>
                <a:cubicBezTo>
                  <a:pt x="488794" y="465314"/>
                  <a:pt x="1087223" y="753880"/>
                  <a:pt x="1770270" y="862284"/>
                </a:cubicBezTo>
                <a:lnTo>
                  <a:pt x="2059951" y="896572"/>
                </a:lnTo>
                <a:lnTo>
                  <a:pt x="12192001" y="899865"/>
                </a:lnTo>
                <a:lnTo>
                  <a:pt x="12192001" y="1131397"/>
                </a:lnTo>
                <a:lnTo>
                  <a:pt x="1" y="1131397"/>
                </a:lnTo>
                <a:lnTo>
                  <a:pt x="1" y="1128029"/>
                </a:lnTo>
                <a:lnTo>
                  <a:pt x="0" y="1128029"/>
                </a:lnTo>
                <a:close/>
              </a:path>
            </a:pathLst>
          </a:custGeom>
          <a:gradFill flip="none" rotWithShape="1">
            <a:gsLst>
              <a:gs pos="100000">
                <a:srgbClr val="4AB849"/>
              </a:gs>
              <a:gs pos="0">
                <a:srgbClr val="18BDF0"/>
              </a:gs>
            </a:gsLst>
            <a:lin ang="3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ABEB86-CA62-4BCB-8D59-EE8A1534E051}"/>
              </a:ext>
            </a:extLst>
          </p:cNvPr>
          <p:cNvSpPr txBox="1"/>
          <p:nvPr/>
        </p:nvSpPr>
        <p:spPr>
          <a:xfrm>
            <a:off x="7112860" y="6628364"/>
            <a:ext cx="530028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Industry-led  |  Real-Cases  |  Engaging Pedagogy  |  Expert Faculty  |  Employability</a:t>
            </a:r>
            <a:endParaRPr kumimoji="0" lang="en-IN" sz="1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Roboto" panose="02000000000000000000" pitchFamily="2" charset="0"/>
              <a:ea typeface="Roboto" panose="02000000000000000000" pitchFamily="2" charset="0"/>
              <a:cs typeface="+mn-cs"/>
            </a:endParaRPr>
          </a:p>
        </p:txBody>
      </p:sp>
      <p:sp>
        <p:nvSpPr>
          <p:cNvPr id="12" name="MSIPCMContentMarking" descr="{&quot;HashCode&quot;:-128289487,&quot;Placement&quot;:&quot;Footer&quot;}">
            <a:extLst>
              <a:ext uri="{FF2B5EF4-FFF2-40B4-BE49-F238E27FC236}">
                <a16:creationId xmlns:a16="http://schemas.microsoft.com/office/drawing/2014/main" id="{CFB69791-4237-4EDA-93A2-89C0929EDB4E}"/>
              </a:ext>
            </a:extLst>
          </p:cNvPr>
          <p:cNvSpPr txBox="1"/>
          <p:nvPr/>
        </p:nvSpPr>
        <p:spPr>
          <a:xfrm>
            <a:off x="0" y="6629836"/>
            <a:ext cx="1986005" cy="22816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800">
                <a:solidFill>
                  <a:srgbClr val="000000"/>
                </a:solidFill>
                <a:latin typeface="Calibri" panose="020F0502020204030204" pitchFamily="34" charset="0"/>
              </a:rPr>
              <a:t>Sensitivity: LNT Construction Internal Use</a:t>
            </a:r>
            <a:endParaRPr lang="en-IN" sz="8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3924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11F9D-F98A-498D-9206-A23A10633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731" y="4572000"/>
            <a:ext cx="6581253" cy="2001973"/>
          </a:xfrm>
          <a:solidFill>
            <a:srgbClr val="174B99"/>
          </a:solidFill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sz="4000" b="1" dirty="0">
                <a:solidFill>
                  <a:schemeClr val="bg1"/>
                </a:solidFill>
                <a:latin typeface="Trebuchet MS" panose="020B0603020202020204" pitchFamily="34" charset="0"/>
              </a:rPr>
              <a:t>Supervised Learning Algorithms</a:t>
            </a:r>
            <a:endParaRPr lang="en-IN" sz="4000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DFE260EE-F4DB-4235-8E66-EAB64A98292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37"/>
          <a:stretch/>
        </p:blipFill>
        <p:spPr>
          <a:xfrm>
            <a:off x="327547" y="265171"/>
            <a:ext cx="6581253" cy="410739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CDEA72-1592-487D-849B-3BEFF49F0D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78133" y="265171"/>
            <a:ext cx="4786320" cy="6252242"/>
          </a:xfrm>
          <a:solidFill>
            <a:srgbClr val="2FB9C5"/>
          </a:solidFill>
        </p:spPr>
        <p:txBody>
          <a:bodyPr anchor="ctr">
            <a:noAutofit/>
          </a:bodyPr>
          <a:lstStyle/>
          <a:p>
            <a:pPr marL="0" indent="0" algn="ctr">
              <a:lnSpc>
                <a:spcPct val="200000"/>
              </a:lnSpc>
              <a:buNone/>
            </a:pPr>
            <a:r>
              <a:rPr lang="en-US" sz="1900" b="1" dirty="0">
                <a:solidFill>
                  <a:schemeClr val="bg1"/>
                </a:solidFill>
                <a:latin typeface="Trebuchet MS" panose="020B0603020202020204" pitchFamily="34" charset="0"/>
              </a:rPr>
              <a:t>    </a:t>
            </a:r>
            <a:r>
              <a:rPr lang="en-US" sz="2400" b="1" u="sng" dirty="0">
                <a:solidFill>
                  <a:schemeClr val="bg1"/>
                </a:solidFill>
                <a:latin typeface="Trebuchet MS" panose="020B0603020202020204" pitchFamily="34" charset="0"/>
              </a:rPr>
              <a:t>Agenda</a:t>
            </a:r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-US" sz="1900" b="1" dirty="0">
                <a:latin typeface="Trebuchet MS" panose="020B0603020202020204" pitchFamily="34" charset="0"/>
                <a:cs typeface="Times New Roman" panose="02020603050405020304" pitchFamily="18" charset="0"/>
              </a:rPr>
              <a:t>Introduction to Random Forest</a:t>
            </a:r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-US" sz="1900" b="1" dirty="0">
                <a:latin typeface="Trebuchet MS" panose="020B0603020202020204" pitchFamily="34" charset="0"/>
                <a:cs typeface="Times New Roman" panose="02020603050405020304" pitchFamily="18" charset="0"/>
              </a:rPr>
              <a:t>How Random Forest Works</a:t>
            </a:r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-US" sz="1900" b="1" dirty="0">
                <a:latin typeface="Trebuchet MS" panose="020B0603020202020204" pitchFamily="34" charset="0"/>
                <a:cs typeface="Times New Roman" panose="02020603050405020304" pitchFamily="18" charset="0"/>
              </a:rPr>
              <a:t>Understanding Random Forest</a:t>
            </a:r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-US" sz="1900" b="1" dirty="0">
                <a:latin typeface="Trebuchet MS" panose="020B0603020202020204" pitchFamily="34" charset="0"/>
                <a:cs typeface="Times New Roman" panose="02020603050405020304" pitchFamily="18" charset="0"/>
              </a:rPr>
              <a:t>Random Forest in Classification and Regression</a:t>
            </a:r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-US" sz="1900" b="1" dirty="0">
                <a:latin typeface="Trebuchet MS" panose="020B0603020202020204" pitchFamily="34" charset="0"/>
                <a:cs typeface="Times New Roman" panose="02020603050405020304" pitchFamily="18" charset="0"/>
              </a:rPr>
              <a:t>Advantages &amp; Disadvantages</a:t>
            </a:r>
          </a:p>
        </p:txBody>
      </p:sp>
    </p:spTree>
    <p:extLst>
      <p:ext uri="{BB962C8B-B14F-4D97-AF65-F5344CB8AC3E}">
        <p14:creationId xmlns:p14="http://schemas.microsoft.com/office/powerpoint/2010/main" val="3229472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A627A9-0FCA-7B2B-2A13-A6A84A6663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50842ED-6714-8BC0-B444-606A33FDE739}"/>
              </a:ext>
            </a:extLst>
          </p:cNvPr>
          <p:cNvGrpSpPr/>
          <p:nvPr/>
        </p:nvGrpSpPr>
        <p:grpSpPr>
          <a:xfrm>
            <a:off x="2270743" y="307454"/>
            <a:ext cx="8023502" cy="770719"/>
            <a:chOff x="19085" y="671"/>
            <a:chExt cx="8345982" cy="129184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E2DDDB9-D9E0-D632-D60F-437426D5CC8D}"/>
                </a:ext>
              </a:extLst>
            </p:cNvPr>
            <p:cNvSpPr/>
            <p:nvPr/>
          </p:nvSpPr>
          <p:spPr>
            <a:xfrm>
              <a:off x="19085" y="671"/>
              <a:ext cx="8345982" cy="1116857"/>
            </a:xfrm>
            <a:prstGeom prst="rect">
              <a:avLst/>
            </a:prstGeom>
            <a:solidFill>
              <a:srgbClr val="00968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C9E9DF8-941A-6BDD-748F-6D42928B5691}"/>
                </a:ext>
              </a:extLst>
            </p:cNvPr>
            <p:cNvSpPr txBox="1"/>
            <p:nvPr/>
          </p:nvSpPr>
          <p:spPr>
            <a:xfrm>
              <a:off x="19085" y="175654"/>
              <a:ext cx="8345982" cy="11168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275" tIns="41275" rIns="41275" bIns="41275" numCol="1" spcCol="1270" anchor="ctr" anchorCtr="0">
              <a:noAutofit/>
            </a:bodyPr>
            <a:lstStyle/>
            <a:p>
              <a:pPr lvl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500" b="1" dirty="0">
                  <a:ea typeface="Tahoma" panose="020B0604030504040204" pitchFamily="34" charset="0"/>
                  <a:cs typeface="Times New Roman" panose="02020603050405020304" pitchFamily="18" charset="0"/>
                </a:rPr>
                <a:t>Random Forest for Regression</a:t>
              </a:r>
              <a:endParaRPr lang="en-US" sz="3500" b="1" kern="1200" dirty="0"/>
            </a:p>
          </p:txBody>
        </p:sp>
      </p:grpSp>
      <p:pic>
        <p:nvPicPr>
          <p:cNvPr id="9218" name="Picture 2" descr="House Price Prediction Using Machine Learning and Neural Networks |  Semantic Scholar">
            <a:extLst>
              <a:ext uri="{FF2B5EF4-FFF2-40B4-BE49-F238E27FC236}">
                <a16:creationId xmlns:a16="http://schemas.microsoft.com/office/drawing/2014/main" id="{53900058-D78B-72E0-524E-9387795A27B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55"/>
          <a:stretch/>
        </p:blipFill>
        <p:spPr bwMode="auto">
          <a:xfrm>
            <a:off x="2108354" y="1387929"/>
            <a:ext cx="8449718" cy="4792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98116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5D11C4-2A4E-C8BE-DBAC-E75233EA79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4E3B06F8-F410-5BF1-D606-A318FBC4BD33}"/>
              </a:ext>
            </a:extLst>
          </p:cNvPr>
          <p:cNvGrpSpPr/>
          <p:nvPr/>
        </p:nvGrpSpPr>
        <p:grpSpPr>
          <a:xfrm>
            <a:off x="2270743" y="307454"/>
            <a:ext cx="8023502" cy="770719"/>
            <a:chOff x="19085" y="671"/>
            <a:chExt cx="8345982" cy="129184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AD9AB58-5EEA-0DFB-2DE1-6398E68A50F9}"/>
                </a:ext>
              </a:extLst>
            </p:cNvPr>
            <p:cNvSpPr/>
            <p:nvPr/>
          </p:nvSpPr>
          <p:spPr>
            <a:xfrm>
              <a:off x="19085" y="671"/>
              <a:ext cx="8345982" cy="1116857"/>
            </a:xfrm>
            <a:prstGeom prst="rect">
              <a:avLst/>
            </a:prstGeom>
            <a:solidFill>
              <a:srgbClr val="00968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68C4CE3-BB67-0843-D720-6DE990AEE3F9}"/>
                </a:ext>
              </a:extLst>
            </p:cNvPr>
            <p:cNvSpPr txBox="1"/>
            <p:nvPr/>
          </p:nvSpPr>
          <p:spPr>
            <a:xfrm>
              <a:off x="19085" y="175654"/>
              <a:ext cx="8345982" cy="11168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275" tIns="41275" rIns="41275" bIns="41275" numCol="1" spcCol="1270" anchor="ctr" anchorCtr="0">
              <a:noAutofit/>
            </a:bodyPr>
            <a:lstStyle/>
            <a:p>
              <a:pPr lvl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500" b="1" dirty="0">
                  <a:ea typeface="Tahoma" panose="020B0604030504040204" pitchFamily="34" charset="0"/>
                  <a:cs typeface="Times New Roman" panose="02020603050405020304" pitchFamily="18" charset="0"/>
                </a:rPr>
                <a:t>Splitting Techniques</a:t>
              </a:r>
              <a:endParaRPr lang="en-US" sz="3500" b="1" kern="1200" dirty="0"/>
            </a:p>
          </p:txBody>
        </p:sp>
      </p:grpSp>
      <p:pic>
        <p:nvPicPr>
          <p:cNvPr id="10242" name="Picture 2" descr="The Mathematics of Decision Trees, Random Forest and Feature Importance in  Scikit-learn and Spark | by Stacey Ronaghan | TDS Archive | Medium">
            <a:extLst>
              <a:ext uri="{FF2B5EF4-FFF2-40B4-BE49-F238E27FC236}">
                <a16:creationId xmlns:a16="http://schemas.microsoft.com/office/drawing/2014/main" id="{326F1626-B081-1EB5-0CB9-7CCF599945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364" y="1558725"/>
            <a:ext cx="10499271" cy="4087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39486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2F6C1B-97B7-1A38-5D6E-E7E2964136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36B1B17-9ADC-BE23-7659-DB91C2C1F66C}"/>
              </a:ext>
            </a:extLst>
          </p:cNvPr>
          <p:cNvGrpSpPr/>
          <p:nvPr/>
        </p:nvGrpSpPr>
        <p:grpSpPr>
          <a:xfrm>
            <a:off x="2270743" y="307454"/>
            <a:ext cx="8023502" cy="770719"/>
            <a:chOff x="19085" y="671"/>
            <a:chExt cx="8345982" cy="129184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7DFC3F2-4672-8EB4-A3B3-8F8C75D2891F}"/>
                </a:ext>
              </a:extLst>
            </p:cNvPr>
            <p:cNvSpPr/>
            <p:nvPr/>
          </p:nvSpPr>
          <p:spPr>
            <a:xfrm>
              <a:off x="19085" y="671"/>
              <a:ext cx="8345982" cy="1116857"/>
            </a:xfrm>
            <a:prstGeom prst="rect">
              <a:avLst/>
            </a:prstGeom>
            <a:solidFill>
              <a:srgbClr val="00968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27C5DBC-C4A6-9288-5C47-44DABFC5D17F}"/>
                </a:ext>
              </a:extLst>
            </p:cNvPr>
            <p:cNvSpPr txBox="1"/>
            <p:nvPr/>
          </p:nvSpPr>
          <p:spPr>
            <a:xfrm>
              <a:off x="19085" y="175654"/>
              <a:ext cx="8345982" cy="11168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275" tIns="41275" rIns="41275" bIns="41275" numCol="1" spcCol="1270" anchor="ctr" anchorCtr="0">
              <a:noAutofit/>
            </a:bodyPr>
            <a:lstStyle/>
            <a:p>
              <a:pPr lvl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500" b="1" dirty="0">
                  <a:ea typeface="Tahoma" panose="020B0604030504040204" pitchFamily="34" charset="0"/>
                  <a:cs typeface="Times New Roman" panose="02020603050405020304" pitchFamily="18" charset="0"/>
                </a:rPr>
                <a:t>Random Forest vs. Decision Tree</a:t>
              </a:r>
              <a:endParaRPr lang="en-US" sz="3500" b="1" kern="1200" dirty="0"/>
            </a:p>
          </p:txBody>
        </p:sp>
      </p:grp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DC1E66F-B1F5-79BC-324A-6816CC30C6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5895654"/>
              </p:ext>
            </p:extLst>
          </p:nvPr>
        </p:nvGraphicFramePr>
        <p:xfrm>
          <a:off x="2528743" y="1519045"/>
          <a:ext cx="7134513" cy="4572003"/>
        </p:xfrm>
        <a:graphic>
          <a:graphicData uri="http://schemas.openxmlformats.org/drawingml/2006/table">
            <a:tbl>
              <a:tblPr/>
              <a:tblGrid>
                <a:gridCol w="2378171">
                  <a:extLst>
                    <a:ext uri="{9D8B030D-6E8A-4147-A177-3AD203B41FA5}">
                      <a16:colId xmlns:a16="http://schemas.microsoft.com/office/drawing/2014/main" val="893563274"/>
                    </a:ext>
                  </a:extLst>
                </a:gridCol>
                <a:gridCol w="2378171">
                  <a:extLst>
                    <a:ext uri="{9D8B030D-6E8A-4147-A177-3AD203B41FA5}">
                      <a16:colId xmlns:a16="http://schemas.microsoft.com/office/drawing/2014/main" val="279614582"/>
                    </a:ext>
                  </a:extLst>
                </a:gridCol>
                <a:gridCol w="2378171">
                  <a:extLst>
                    <a:ext uri="{9D8B030D-6E8A-4147-A177-3AD203B41FA5}">
                      <a16:colId xmlns:a16="http://schemas.microsoft.com/office/drawing/2014/main" val="4206067867"/>
                    </a:ext>
                  </a:extLst>
                </a:gridCol>
              </a:tblGrid>
              <a:tr h="55431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Feature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F9E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Decision Tree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F9E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Random Forest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F9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743343"/>
                  </a:ext>
                </a:extLst>
              </a:tr>
              <a:tr h="55431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Number of Trees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Multiple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4659347"/>
                  </a:ext>
                </a:extLst>
              </a:tr>
              <a:tr h="55431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Overfitting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High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Low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3087488"/>
                  </a:ext>
                </a:extLst>
              </a:tr>
              <a:tr h="55431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Prediction Speed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Fast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Slower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5518492"/>
                  </a:ext>
                </a:extLst>
              </a:tr>
              <a:tr h="55431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Interpretability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Easy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Hard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7644319"/>
                  </a:ext>
                </a:extLst>
              </a:tr>
              <a:tr h="55431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Accuracy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Lower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Higher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1348855"/>
                  </a:ext>
                </a:extLst>
              </a:tr>
              <a:tr h="55431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Computational Cost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Low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High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439175"/>
                  </a:ext>
                </a:extLst>
              </a:tr>
              <a:tr h="69181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Handles Missing Data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Poorly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Well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45207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93842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08B552-3AE7-4E9B-B8F1-19EE4B03A4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4000" dirty="0"/>
          </a:p>
          <a:p>
            <a:pPr marL="0" indent="0" algn="ctr">
              <a:buNone/>
            </a:pPr>
            <a:endParaRPr lang="en-US" sz="4000" dirty="0"/>
          </a:p>
          <a:p>
            <a:pPr marL="0" indent="0" algn="ctr">
              <a:buNone/>
            </a:pPr>
            <a:r>
              <a:rPr lang="en-US" sz="72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554243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FD3C76F-8ABF-2AB7-3386-24748747077A}"/>
              </a:ext>
            </a:extLst>
          </p:cNvPr>
          <p:cNvGrpSpPr/>
          <p:nvPr/>
        </p:nvGrpSpPr>
        <p:grpSpPr>
          <a:xfrm>
            <a:off x="2270743" y="307454"/>
            <a:ext cx="8023502" cy="770719"/>
            <a:chOff x="19085" y="671"/>
            <a:chExt cx="8345982" cy="129184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F5FF6FA-4BE6-8D4E-12FC-1C67DB2AE44C}"/>
                </a:ext>
              </a:extLst>
            </p:cNvPr>
            <p:cNvSpPr/>
            <p:nvPr/>
          </p:nvSpPr>
          <p:spPr>
            <a:xfrm>
              <a:off x="19085" y="671"/>
              <a:ext cx="8345982" cy="1116857"/>
            </a:xfrm>
            <a:prstGeom prst="rect">
              <a:avLst/>
            </a:prstGeom>
            <a:solidFill>
              <a:srgbClr val="00968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48ECBF3-94B7-3875-9304-14F218BB36F9}"/>
                </a:ext>
              </a:extLst>
            </p:cNvPr>
            <p:cNvSpPr txBox="1"/>
            <p:nvPr/>
          </p:nvSpPr>
          <p:spPr>
            <a:xfrm>
              <a:off x="19085" y="175654"/>
              <a:ext cx="8345982" cy="11168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275" tIns="41275" rIns="41275" bIns="41275" numCol="1" spcCol="1270" anchor="ctr" anchorCtr="0">
              <a:noAutofit/>
            </a:bodyPr>
            <a:lstStyle/>
            <a:p>
              <a:pPr lvl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500" b="1" dirty="0">
                  <a:ea typeface="Tahoma" panose="020B0604030504040204" pitchFamily="34" charset="0"/>
                  <a:cs typeface="Times New Roman" panose="02020603050405020304" pitchFamily="18" charset="0"/>
                </a:rPr>
                <a:t>Introduction to Random Forest</a:t>
              </a:r>
            </a:p>
          </p:txBody>
        </p:sp>
      </p:grpSp>
      <p:sp>
        <p:nvSpPr>
          <p:cNvPr id="4" name="Rectangle 1">
            <a:extLst>
              <a:ext uri="{FF2B5EF4-FFF2-40B4-BE49-F238E27FC236}">
                <a16:creationId xmlns:a16="http://schemas.microsoft.com/office/drawing/2014/main" id="{3D600827-4C5F-2B40-9256-287363FC77F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34143" y="951737"/>
            <a:ext cx="9546772" cy="965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b="1" dirty="0"/>
              <a:t>Random Forest:</a:t>
            </a:r>
            <a:r>
              <a:rPr lang="en-US" sz="2000" dirty="0"/>
              <a:t> A machine learning algorithm that creates multiple decision trees and combines their predictions.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6" name="Picture 2" descr="10 Decision Trees are Better Than 1 | by Shawhin Talebi | TDS Archive">
            <a:extLst>
              <a:ext uri="{FF2B5EF4-FFF2-40B4-BE49-F238E27FC236}">
                <a16:creationId xmlns:a16="http://schemas.microsoft.com/office/drawing/2014/main" id="{95232887-A031-76C8-8C18-A40B054B38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0743" y="2010295"/>
            <a:ext cx="7340601" cy="4129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428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F0A633-32BF-6C8D-F012-763705F058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E998A30-DC6C-0B48-F220-33C8E2944E00}"/>
              </a:ext>
            </a:extLst>
          </p:cNvPr>
          <p:cNvGrpSpPr/>
          <p:nvPr/>
        </p:nvGrpSpPr>
        <p:grpSpPr>
          <a:xfrm>
            <a:off x="2270743" y="307454"/>
            <a:ext cx="8023502" cy="770719"/>
            <a:chOff x="19085" y="671"/>
            <a:chExt cx="8345982" cy="129184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0066577-E441-13EB-D457-3CD5A8462177}"/>
                </a:ext>
              </a:extLst>
            </p:cNvPr>
            <p:cNvSpPr/>
            <p:nvPr/>
          </p:nvSpPr>
          <p:spPr>
            <a:xfrm>
              <a:off x="19085" y="671"/>
              <a:ext cx="8345982" cy="1116857"/>
            </a:xfrm>
            <a:prstGeom prst="rect">
              <a:avLst/>
            </a:prstGeom>
            <a:solidFill>
              <a:srgbClr val="00968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7648E76-71FC-9BC1-24FD-06EBECEBD86F}"/>
                </a:ext>
              </a:extLst>
            </p:cNvPr>
            <p:cNvSpPr txBox="1"/>
            <p:nvPr/>
          </p:nvSpPr>
          <p:spPr>
            <a:xfrm>
              <a:off x="19085" y="175654"/>
              <a:ext cx="8345982" cy="11168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275" tIns="41275" rIns="41275" bIns="41275" numCol="1" spcCol="1270" anchor="ctr" anchorCtr="0">
              <a:noAutofit/>
            </a:bodyPr>
            <a:lstStyle/>
            <a:p>
              <a:pPr lvl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500" b="1" dirty="0">
                  <a:ea typeface="Tahoma" panose="020B0604030504040204" pitchFamily="34" charset="0"/>
                  <a:cs typeface="Times New Roman" panose="02020603050405020304" pitchFamily="18" charset="0"/>
                </a:rPr>
                <a:t>Ensemble Learning: The Core Idea</a:t>
              </a:r>
              <a:endParaRPr lang="en-US" sz="3500" b="1" kern="1200" dirty="0"/>
            </a:p>
          </p:txBody>
        </p:sp>
      </p:grpSp>
      <p:sp>
        <p:nvSpPr>
          <p:cNvPr id="6" name="Rectangle 3">
            <a:extLst>
              <a:ext uri="{FF2B5EF4-FFF2-40B4-BE49-F238E27FC236}">
                <a16:creationId xmlns:a16="http://schemas.microsoft.com/office/drawing/2014/main" id="{BA824C2C-F807-9BEA-44BB-B5B0CB02A1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5543" y="1182569"/>
            <a:ext cx="10580914" cy="12958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What is Ensemble Learning?</a:t>
            </a:r>
          </a:p>
          <a:p>
            <a:pPr>
              <a:lnSpc>
                <a:spcPct val="150000"/>
              </a:lnSpc>
            </a:pPr>
            <a:r>
              <a:rPr lang="en-US" dirty="0"/>
              <a:t>A technique that combines multiple models to improve performance.</a:t>
            </a:r>
          </a:p>
          <a:p>
            <a:pPr>
              <a:lnSpc>
                <a:spcPct val="150000"/>
              </a:lnSpc>
            </a:pPr>
            <a:r>
              <a:rPr lang="en-US" dirty="0"/>
              <a:t>Works on the principle: </a:t>
            </a:r>
            <a:r>
              <a:rPr lang="en-US" i="1" dirty="0"/>
              <a:t>"The wisdom of the crowd."</a:t>
            </a:r>
            <a:endParaRPr lang="en-US" dirty="0"/>
          </a:p>
        </p:txBody>
      </p:sp>
      <p:pic>
        <p:nvPicPr>
          <p:cNvPr id="2050" name="Picture 2" descr="What is Ensemble Learning? | Encord">
            <a:extLst>
              <a:ext uri="{FF2B5EF4-FFF2-40B4-BE49-F238E27FC236}">
                <a16:creationId xmlns:a16="http://schemas.microsoft.com/office/drawing/2014/main" id="{680BDF4C-D5F4-0F6F-BC6A-7F08F1B1BD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7821" y="2687229"/>
            <a:ext cx="6354536" cy="3558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8508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07D2B4-40A7-DAAA-742D-E46AA4427D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5433549D-8998-1026-5356-E8B6D4973806}"/>
              </a:ext>
            </a:extLst>
          </p:cNvPr>
          <p:cNvGrpSpPr/>
          <p:nvPr/>
        </p:nvGrpSpPr>
        <p:grpSpPr>
          <a:xfrm>
            <a:off x="2270743" y="307454"/>
            <a:ext cx="8023502" cy="770719"/>
            <a:chOff x="19085" y="671"/>
            <a:chExt cx="8345982" cy="129184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3E3541C-EA9E-13EE-C570-CE2082C22DBD}"/>
                </a:ext>
              </a:extLst>
            </p:cNvPr>
            <p:cNvSpPr/>
            <p:nvPr/>
          </p:nvSpPr>
          <p:spPr>
            <a:xfrm>
              <a:off x="19085" y="671"/>
              <a:ext cx="8345982" cy="1116857"/>
            </a:xfrm>
            <a:prstGeom prst="rect">
              <a:avLst/>
            </a:prstGeom>
            <a:solidFill>
              <a:srgbClr val="00968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1AD1E8D-6F08-83A1-899C-4B833562DE59}"/>
                </a:ext>
              </a:extLst>
            </p:cNvPr>
            <p:cNvSpPr txBox="1"/>
            <p:nvPr/>
          </p:nvSpPr>
          <p:spPr>
            <a:xfrm>
              <a:off x="19085" y="175654"/>
              <a:ext cx="8345982" cy="11168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275" tIns="41275" rIns="41275" bIns="41275" numCol="1" spcCol="1270" anchor="ctr" anchorCtr="0">
              <a:noAutofit/>
            </a:bodyPr>
            <a:lstStyle/>
            <a:p>
              <a:pPr lvl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500" b="1" dirty="0">
                  <a:ea typeface="Tahoma" panose="020B0604030504040204" pitchFamily="34" charset="0"/>
                  <a:cs typeface="Times New Roman" panose="02020603050405020304" pitchFamily="18" charset="0"/>
                </a:rPr>
                <a:t>Bagging (Bootstrap Aggregating) Concept</a:t>
              </a:r>
              <a:endParaRPr lang="en-US" sz="3500" b="1" kern="1200" dirty="0"/>
            </a:p>
          </p:txBody>
        </p:sp>
      </p:grpSp>
      <p:pic>
        <p:nvPicPr>
          <p:cNvPr id="3074" name="Picture 2" descr="Bagging, Boosting and Stacking: Ensemble Learning in ML Models">
            <a:extLst>
              <a:ext uri="{FF2B5EF4-FFF2-40B4-BE49-F238E27FC236}">
                <a16:creationId xmlns:a16="http://schemas.microsoft.com/office/drawing/2014/main" id="{B4128011-6C8F-66C0-79F1-555AFDEDAC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229" y="1352632"/>
            <a:ext cx="9949542" cy="4927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2206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99E0C8-9026-B8BE-7B9A-5F6ACA9066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83CF6935-E613-AA3A-BCE2-E17578E33D94}"/>
              </a:ext>
            </a:extLst>
          </p:cNvPr>
          <p:cNvGrpSpPr/>
          <p:nvPr/>
        </p:nvGrpSpPr>
        <p:grpSpPr>
          <a:xfrm>
            <a:off x="2270743" y="307454"/>
            <a:ext cx="8023502" cy="666324"/>
            <a:chOff x="19085" y="671"/>
            <a:chExt cx="8345982" cy="1116858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6D5317D-8D33-5AD5-786E-A47180569D8D}"/>
                </a:ext>
              </a:extLst>
            </p:cNvPr>
            <p:cNvSpPr/>
            <p:nvPr/>
          </p:nvSpPr>
          <p:spPr>
            <a:xfrm>
              <a:off x="19085" y="671"/>
              <a:ext cx="8345982" cy="1116858"/>
            </a:xfrm>
            <a:prstGeom prst="rect">
              <a:avLst/>
            </a:prstGeom>
            <a:solidFill>
              <a:srgbClr val="00968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178BB46-BA54-FAFA-F3CA-3C7D47D9708D}"/>
                </a:ext>
              </a:extLst>
            </p:cNvPr>
            <p:cNvSpPr txBox="1"/>
            <p:nvPr/>
          </p:nvSpPr>
          <p:spPr>
            <a:xfrm>
              <a:off x="19085" y="671"/>
              <a:ext cx="8345982" cy="111685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275" tIns="41275" rIns="41275" bIns="41275" numCol="1" spcCol="1270" anchor="ctr" anchorCtr="0">
              <a:noAutofit/>
            </a:bodyPr>
            <a:lstStyle/>
            <a:p>
              <a:pPr algn="ctr">
                <a:spcBef>
                  <a:spcPts val="0"/>
                </a:spcBef>
              </a:pPr>
              <a:r>
                <a:rPr lang="en-US" sz="3500" b="1" dirty="0">
                  <a:latin typeface="Trebuchet MS" panose="020B0603020202020204" pitchFamily="34" charset="0"/>
                  <a:cs typeface="Times New Roman" panose="02020603050405020304" pitchFamily="18" charset="0"/>
                </a:rPr>
                <a:t>Random Subset of Features</a:t>
              </a:r>
            </a:p>
          </p:txBody>
        </p:sp>
      </p:grpSp>
      <p:pic>
        <p:nvPicPr>
          <p:cNvPr id="4098" name="Picture 2" descr="Random Forest - Regression and Classification - Explained using Sklearn -  Python | I N F O A R Y A N">
            <a:extLst>
              <a:ext uri="{FF2B5EF4-FFF2-40B4-BE49-F238E27FC236}">
                <a16:creationId xmlns:a16="http://schemas.microsoft.com/office/drawing/2014/main" id="{17E3F7BD-7606-EAB5-1155-564761FD6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189945"/>
            <a:ext cx="7315200" cy="500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7308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A658F5-D8E3-36C4-0EA3-C63314A29E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120BB457-94A4-FED7-6B98-434C93DF2340}"/>
              </a:ext>
            </a:extLst>
          </p:cNvPr>
          <p:cNvGrpSpPr/>
          <p:nvPr/>
        </p:nvGrpSpPr>
        <p:grpSpPr>
          <a:xfrm>
            <a:off x="2270743" y="307454"/>
            <a:ext cx="8023502" cy="666324"/>
            <a:chOff x="19085" y="671"/>
            <a:chExt cx="8345982" cy="1116858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9B7B528-79A4-A814-E39C-3E9220B2E499}"/>
                </a:ext>
              </a:extLst>
            </p:cNvPr>
            <p:cNvSpPr/>
            <p:nvPr/>
          </p:nvSpPr>
          <p:spPr>
            <a:xfrm>
              <a:off x="19085" y="671"/>
              <a:ext cx="8345982" cy="1116858"/>
            </a:xfrm>
            <a:prstGeom prst="rect">
              <a:avLst/>
            </a:prstGeom>
            <a:solidFill>
              <a:srgbClr val="00968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D91687E-04D0-9D8F-4F4F-C49FC6E8D239}"/>
                </a:ext>
              </a:extLst>
            </p:cNvPr>
            <p:cNvSpPr txBox="1"/>
            <p:nvPr/>
          </p:nvSpPr>
          <p:spPr>
            <a:xfrm>
              <a:off x="19085" y="671"/>
              <a:ext cx="8345982" cy="111685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275" tIns="41275" rIns="41275" bIns="41275" numCol="1" spcCol="1270" anchor="ctr" anchorCtr="0">
              <a:noAutofit/>
            </a:bodyPr>
            <a:lstStyle/>
            <a:p>
              <a:pPr algn="ctr">
                <a:spcBef>
                  <a:spcPts val="0"/>
                </a:spcBef>
              </a:pPr>
              <a:r>
                <a:rPr lang="en-US" sz="3500" b="1" dirty="0">
                  <a:latin typeface="Trebuchet MS" panose="020B0603020202020204" pitchFamily="34" charset="0"/>
                  <a:cs typeface="Times New Roman" panose="02020603050405020304" pitchFamily="18" charset="0"/>
                </a:rPr>
                <a:t>Final Prediction in Random Forest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9C6A02EE-9CCB-9DC3-107E-F43666013DA5}"/>
              </a:ext>
            </a:extLst>
          </p:cNvPr>
          <p:cNvSpPr txBox="1"/>
          <p:nvPr/>
        </p:nvSpPr>
        <p:spPr>
          <a:xfrm>
            <a:off x="842912" y="1190162"/>
            <a:ext cx="10276846" cy="41960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 Classification: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Each tree predicts a class.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final prediction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is based on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majority voting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Example: </a:t>
            </a:r>
            <a:r>
              <a:rPr kumimoji="0" lang="en-US" altLang="en-US" sz="18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Spam detection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– 7 trees vote "spam," 3 vote "not spam" → Final prediction: "spam."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 Regression: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Each tree gives a numerical prediction.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final prediction is the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average of all tree outputs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Example: </a:t>
            </a:r>
            <a:r>
              <a:rPr kumimoji="0" lang="en-US" altLang="en-US" sz="18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Predicting house prices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– If 5 trees predict [$400K, $420K, $390K, $410K, $415K], the final output = average($405K).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7396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8E667F-FD0E-30AB-1654-3529999986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E8DA5BD8-CB64-8241-C629-82CC3155A5FD}"/>
              </a:ext>
            </a:extLst>
          </p:cNvPr>
          <p:cNvGrpSpPr/>
          <p:nvPr/>
        </p:nvGrpSpPr>
        <p:grpSpPr>
          <a:xfrm>
            <a:off x="2270743" y="307454"/>
            <a:ext cx="8023502" cy="770719"/>
            <a:chOff x="19085" y="671"/>
            <a:chExt cx="8345982" cy="129184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260B012-935A-1A12-E0DA-89389B624119}"/>
                </a:ext>
              </a:extLst>
            </p:cNvPr>
            <p:cNvSpPr/>
            <p:nvPr/>
          </p:nvSpPr>
          <p:spPr>
            <a:xfrm>
              <a:off x="19085" y="671"/>
              <a:ext cx="8345982" cy="1116857"/>
            </a:xfrm>
            <a:prstGeom prst="rect">
              <a:avLst/>
            </a:prstGeom>
            <a:solidFill>
              <a:srgbClr val="00968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BEB28A6-F474-5301-37AF-5DF716B74574}"/>
                </a:ext>
              </a:extLst>
            </p:cNvPr>
            <p:cNvSpPr txBox="1"/>
            <p:nvPr/>
          </p:nvSpPr>
          <p:spPr>
            <a:xfrm>
              <a:off x="19085" y="175654"/>
              <a:ext cx="8345982" cy="11168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275" tIns="41275" rIns="41275" bIns="41275" numCol="1" spcCol="1270" anchor="ctr" anchorCtr="0">
              <a:noAutofit/>
            </a:bodyPr>
            <a:lstStyle/>
            <a:p>
              <a:pPr lvl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500" b="1" dirty="0">
                  <a:ea typeface="Tahoma" panose="020B0604030504040204" pitchFamily="34" charset="0"/>
                  <a:cs typeface="Times New Roman" panose="02020603050405020304" pitchFamily="18" charset="0"/>
                </a:rPr>
                <a:t>Hyperparameters of Random Forest</a:t>
              </a:r>
              <a:endParaRPr lang="en-US" sz="3500" b="1" kern="1200" dirty="0"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66627A46-7CB5-E11A-47D8-F4891450BA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7875" y="1390650"/>
            <a:ext cx="8096250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3594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67E8E1-D756-F961-2B70-F2A1392031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5CC6CD65-DCC9-687F-6020-A55F00F4BE1E}"/>
              </a:ext>
            </a:extLst>
          </p:cNvPr>
          <p:cNvGrpSpPr/>
          <p:nvPr/>
        </p:nvGrpSpPr>
        <p:grpSpPr>
          <a:xfrm>
            <a:off x="2270743" y="307454"/>
            <a:ext cx="8023502" cy="770719"/>
            <a:chOff x="19085" y="671"/>
            <a:chExt cx="8345982" cy="129184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318394F-87CD-CFAF-DF9C-B543BAEB8000}"/>
                </a:ext>
              </a:extLst>
            </p:cNvPr>
            <p:cNvSpPr/>
            <p:nvPr/>
          </p:nvSpPr>
          <p:spPr>
            <a:xfrm>
              <a:off x="19085" y="671"/>
              <a:ext cx="8345982" cy="1116857"/>
            </a:xfrm>
            <a:prstGeom prst="rect">
              <a:avLst/>
            </a:prstGeom>
            <a:solidFill>
              <a:srgbClr val="00968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11E94F6-B3CF-8D63-AF54-2C627635ABE2}"/>
                </a:ext>
              </a:extLst>
            </p:cNvPr>
            <p:cNvSpPr txBox="1"/>
            <p:nvPr/>
          </p:nvSpPr>
          <p:spPr>
            <a:xfrm>
              <a:off x="19085" y="175654"/>
              <a:ext cx="8345982" cy="11168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275" tIns="41275" rIns="41275" bIns="41275" numCol="1" spcCol="1270" anchor="ctr" anchorCtr="0">
              <a:noAutofit/>
            </a:bodyPr>
            <a:lstStyle/>
            <a:p>
              <a:pPr lvl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500" b="1" dirty="0">
                  <a:ea typeface="Tahoma" panose="020B0604030504040204" pitchFamily="34" charset="0"/>
                  <a:cs typeface="Times New Roman" panose="02020603050405020304" pitchFamily="18" charset="0"/>
                </a:rPr>
                <a:t>Bias-Variance Tradeoff in Random Forest</a:t>
              </a:r>
              <a:endParaRPr lang="en-US" sz="3500" b="1" kern="1200" dirty="0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B59DAAD8-E61E-0995-311F-693CB416501A}"/>
              </a:ext>
            </a:extLst>
          </p:cNvPr>
          <p:cNvSpPr txBox="1"/>
          <p:nvPr/>
        </p:nvSpPr>
        <p:spPr>
          <a:xfrm>
            <a:off x="1148443" y="1403020"/>
            <a:ext cx="9895114" cy="46576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Understanding Bias and Variance: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Bias: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Error due to simplifying assumptions in the model.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Variance: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Error due to model sensitivity to small fluctuations in data.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How Random Forest Reduces Variance: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Decision trees alone have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 variance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(prone to overfitting).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Averaging multiple trees reduces variance while keeping the model powerful.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Balancing Bias and Variance: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Too many trees? Low variance but high training cost.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Too few trees? Faster, but higher variance.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Tuning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n_estimators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max_depth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and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min_samples_leaf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helps balance bias and variance.</a:t>
            </a:r>
            <a:endParaRPr kumimoji="0" lang="en-US" altLang="en-US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11967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8374C3-5119-01EE-44C6-4F02AE3169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CC1B7129-EB5E-0753-740B-571F1EE02CC1}"/>
              </a:ext>
            </a:extLst>
          </p:cNvPr>
          <p:cNvGrpSpPr/>
          <p:nvPr/>
        </p:nvGrpSpPr>
        <p:grpSpPr>
          <a:xfrm>
            <a:off x="2270743" y="307454"/>
            <a:ext cx="8023502" cy="770719"/>
            <a:chOff x="19085" y="671"/>
            <a:chExt cx="8345982" cy="129184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E05CF90-408F-245C-C0A3-91E36783CBB2}"/>
                </a:ext>
              </a:extLst>
            </p:cNvPr>
            <p:cNvSpPr/>
            <p:nvPr/>
          </p:nvSpPr>
          <p:spPr>
            <a:xfrm>
              <a:off x="19085" y="671"/>
              <a:ext cx="8345982" cy="1116857"/>
            </a:xfrm>
            <a:prstGeom prst="rect">
              <a:avLst/>
            </a:prstGeom>
            <a:solidFill>
              <a:srgbClr val="00968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500A127-D04B-7302-5707-03E1D7AAEF0C}"/>
                </a:ext>
              </a:extLst>
            </p:cNvPr>
            <p:cNvSpPr txBox="1"/>
            <p:nvPr/>
          </p:nvSpPr>
          <p:spPr>
            <a:xfrm>
              <a:off x="19085" y="175654"/>
              <a:ext cx="8345982" cy="11168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275" tIns="41275" rIns="41275" bIns="41275" numCol="1" spcCol="1270" anchor="ctr" anchorCtr="0">
              <a:noAutofit/>
            </a:bodyPr>
            <a:lstStyle/>
            <a:p>
              <a:pPr lvl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500" b="1" dirty="0">
                  <a:ea typeface="Tahoma" panose="020B0604030504040204" pitchFamily="34" charset="0"/>
                  <a:cs typeface="Times New Roman" panose="02020603050405020304" pitchFamily="18" charset="0"/>
                </a:rPr>
                <a:t>Random Forest for Classification</a:t>
              </a:r>
              <a:endParaRPr lang="en-US" sz="3500" b="1" kern="1200" dirty="0"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91A8C6CE-0F40-DF28-612A-3FB5321842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3100" y="1176337"/>
            <a:ext cx="8305800" cy="450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4332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duTech_New" id="{5EA7E952-201F-4C6C-BD80-D9E92DDF27F0}" vid="{43D1F403-EE88-462E-B1D3-25424E85D261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CF17876FF137A4AB43423C6D43110F3" ma:contentTypeVersion="14" ma:contentTypeDescription="Create a new document." ma:contentTypeScope="" ma:versionID="fe438734e2ff0f245183fb779d7dc392">
  <xsd:schema xmlns:xsd="http://www.w3.org/2001/XMLSchema" xmlns:xs="http://www.w3.org/2001/XMLSchema" xmlns:p="http://schemas.microsoft.com/office/2006/metadata/properties" xmlns:ns2="28e6510d-4ecc-4cf3-a81e-2b626c7e9010" xmlns:ns3="bb00f955-0ff1-43a7-8278-f67a2e627f2a" targetNamespace="http://schemas.microsoft.com/office/2006/metadata/properties" ma:root="true" ma:fieldsID="a73e38589a1efc953eb502e5fcba237b" ns2:_="" ns3:_="">
    <xsd:import namespace="28e6510d-4ecc-4cf3-a81e-2b626c7e9010"/>
    <xsd:import namespace="bb00f955-0ff1-43a7-8278-f67a2e627f2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  <xsd:element ref="ns2:MediaLengthInSeconds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8e6510d-4ecc-4cf3-a81e-2b626c7e901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4d7fa16a-1f0f-4a58-b2e6-0e1bbf6cfc4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b00f955-0ff1-43a7-8278-f67a2e627f2a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4" nillable="true" ma:displayName="Taxonomy Catch All Column" ma:hidden="true" ma:list="{c5dad3b5-b2c8-4907-ab3c-6a47b24507d6}" ma:internalName="TaxCatchAll" ma:showField="CatchAllData" ma:web="bb00f955-0ff1-43a7-8278-f67a2e627f2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28e6510d-4ecc-4cf3-a81e-2b626c7e9010">
      <Terms xmlns="http://schemas.microsoft.com/office/infopath/2007/PartnerControls"/>
    </lcf76f155ced4ddcb4097134ff3c332f>
    <TaxCatchAll xmlns="bb00f955-0ff1-43a7-8278-f67a2e627f2a" xsi:nil="true"/>
  </documentManagement>
</p:properties>
</file>

<file path=customXml/itemProps1.xml><?xml version="1.0" encoding="utf-8"?>
<ds:datastoreItem xmlns:ds="http://schemas.openxmlformats.org/officeDocument/2006/customXml" ds:itemID="{C93BE297-B52A-4A73-9D13-96E027360C0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89E1BDC-29E9-44BC-8E23-619B962E0C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8e6510d-4ecc-4cf3-a81e-2b626c7e9010"/>
    <ds:schemaRef ds:uri="bb00f955-0ff1-43a7-8278-f67a2e627f2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F97265E-FD28-4336-B568-516DCDC83EDB}">
  <ds:schemaRefs>
    <ds:schemaRef ds:uri="http://purl.org/dc/terms/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bb00f955-0ff1-43a7-8278-f67a2e627f2a"/>
    <ds:schemaRef ds:uri="http://www.w3.org/XML/1998/namespace"/>
    <ds:schemaRef ds:uri="28e6510d-4ecc-4cf3-a81e-2b626c7e9010"/>
    <ds:schemaRef ds:uri="http://schemas.microsoft.com/office/infopath/2007/PartnerControls"/>
    <ds:schemaRef ds:uri="http://purl.org/dc/dcmitype/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8870</TotalTime>
  <Words>364</Words>
  <Application>Microsoft Office PowerPoint</Application>
  <PresentationFormat>Widescreen</PresentationFormat>
  <Paragraphs>79</Paragraphs>
  <Slides>13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Aptos Narrow</vt:lpstr>
      <vt:lpstr>Arial</vt:lpstr>
      <vt:lpstr>Arial Unicode MS</vt:lpstr>
      <vt:lpstr>Calibri</vt:lpstr>
      <vt:lpstr>Calibri Light</vt:lpstr>
      <vt:lpstr>Roboto</vt:lpstr>
      <vt:lpstr>Tahoma</vt:lpstr>
      <vt:lpstr>Trebuchet MS</vt:lpstr>
      <vt:lpstr>Office Theme</vt:lpstr>
      <vt:lpstr>Custom Design</vt:lpstr>
      <vt:lpstr>Supervised Learning Algorithms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Chandramouleswaran M</dc:creator>
  <cp:lastModifiedBy>USHA NANDHINI S</cp:lastModifiedBy>
  <cp:revision>641</cp:revision>
  <cp:lastPrinted>2022-10-29T03:23:37Z</cp:lastPrinted>
  <dcterms:created xsi:type="dcterms:W3CDTF">2022-10-17T03:42:06Z</dcterms:created>
  <dcterms:modified xsi:type="dcterms:W3CDTF">2025-03-12T10:27:18Z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c52bb50-aef2-4dc8-bb7f-e0da22648362_Enabled">
    <vt:lpwstr>True</vt:lpwstr>
  </property>
  <property fmtid="{D5CDD505-2E9C-101B-9397-08002B2CF9AE}" pid="3" name="MSIP_Label_ac52bb50-aef2-4dc8-bb7f-e0da22648362_SiteId">
    <vt:lpwstr>264b9899-fe1b-430b-9509-2154878d5774</vt:lpwstr>
  </property>
  <property fmtid="{D5CDD505-2E9C-101B-9397-08002B2CF9AE}" pid="4" name="MSIP_Label_ac52bb50-aef2-4dc8-bb7f-e0da22648362_Owner">
    <vt:lpwstr>chandramouleswaran.m@lntecc.com</vt:lpwstr>
  </property>
  <property fmtid="{D5CDD505-2E9C-101B-9397-08002B2CF9AE}" pid="5" name="MSIP_Label_ac52bb50-aef2-4dc8-bb7f-e0da22648362_SetDate">
    <vt:lpwstr>2022-10-17T03:54:33.5260027Z</vt:lpwstr>
  </property>
  <property fmtid="{D5CDD505-2E9C-101B-9397-08002B2CF9AE}" pid="6" name="MSIP_Label_ac52bb50-aef2-4dc8-bb7f-e0da22648362_Name">
    <vt:lpwstr>LTC Internal Use</vt:lpwstr>
  </property>
  <property fmtid="{D5CDD505-2E9C-101B-9397-08002B2CF9AE}" pid="7" name="MSIP_Label_ac52bb50-aef2-4dc8-bb7f-e0da22648362_Application">
    <vt:lpwstr>Microsoft Azure Information Protection</vt:lpwstr>
  </property>
  <property fmtid="{D5CDD505-2E9C-101B-9397-08002B2CF9AE}" pid="8" name="MSIP_Label_ac52bb50-aef2-4dc8-bb7f-e0da22648362_ActionId">
    <vt:lpwstr>ab157963-cd87-44ff-ad96-29e0121165c1</vt:lpwstr>
  </property>
  <property fmtid="{D5CDD505-2E9C-101B-9397-08002B2CF9AE}" pid="9" name="MSIP_Label_ac52bb50-aef2-4dc8-bb7f-e0da22648362_Extended_MSFT_Method">
    <vt:lpwstr>Automatic</vt:lpwstr>
  </property>
  <property fmtid="{D5CDD505-2E9C-101B-9397-08002B2CF9AE}" pid="10" name="Sensitivity">
    <vt:lpwstr>LTC Internal Use</vt:lpwstr>
  </property>
  <property fmtid="{D5CDD505-2E9C-101B-9397-08002B2CF9AE}" pid="11" name="ContentTypeId">
    <vt:lpwstr>0x0101002CF17876FF137A4AB43423C6D43110F3</vt:lpwstr>
  </property>
</Properties>
</file>