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6"/>
  </p:notesMasterIdLst>
  <p:sldIdLst>
    <p:sldId id="11651" r:id="rId6"/>
    <p:sldId id="11622" r:id="rId7"/>
    <p:sldId id="11711" r:id="rId8"/>
    <p:sldId id="11697" r:id="rId9"/>
    <p:sldId id="11694" r:id="rId10"/>
    <p:sldId id="11723" r:id="rId11"/>
    <p:sldId id="11695" r:id="rId12"/>
    <p:sldId id="11696" r:id="rId13"/>
    <p:sldId id="11721" r:id="rId14"/>
    <p:sldId id="116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9E71AC34-48FF-45E9-8D81-676584238822}"/>
    <pc:docChg chg="modSld">
      <pc:chgData name="USHA NANDHINI S" userId="15cdf0b0-2e93-4f62-97e7-b1410a443814" providerId="ADAL" clId="{9E71AC34-48FF-45E9-8D81-676584238822}" dt="2025-03-12T10:35:45.089" v="67" actId="20577"/>
      <pc:docMkLst>
        <pc:docMk/>
      </pc:docMkLst>
      <pc:sldChg chg="modSp mod">
        <pc:chgData name="USHA NANDHINI S" userId="15cdf0b0-2e93-4f62-97e7-b1410a443814" providerId="ADAL" clId="{9E71AC34-48FF-45E9-8D81-676584238822}" dt="2025-03-12T10:35:45.089" v="67" actId="20577"/>
        <pc:sldMkLst>
          <pc:docMk/>
          <pc:sldMk cId="3229472173" sldId="11651"/>
        </pc:sldMkLst>
        <pc:spChg chg="mod">
          <ac:chgData name="USHA NANDHINI S" userId="15cdf0b0-2e93-4f62-97e7-b1410a443814" providerId="ADAL" clId="{9E71AC34-48FF-45E9-8D81-676584238822}" dt="2025-03-12T10:35:45.089" v="67" actId="20577"/>
          <ac:spMkLst>
            <pc:docMk/>
            <pc:sldMk cId="3229472173" sldId="11651"/>
            <ac:spMk id="3" creationId="{5ACDEA72-1592-487D-849B-3BEFF49F0D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8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8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4331-2C45-9FEE-85CE-6F0358AD5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11B53B-CBD3-15C0-32E9-A5D056970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59EB6-8C85-9FAE-4D9D-1F0B7CDD7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507F6-D24A-7B18-0877-49CC1CDB3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0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8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20B3C-C6CF-CFCB-601B-FAB961C7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218585-BF0F-D0A2-F24A-2880A9356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EBFAA-F76C-7141-7951-2FD449ECA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4BA92-2277-B72A-4F72-DC74D3F60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SVM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SVM Mathematical Intuition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>
                <a:latin typeface="Trebuchet MS" panose="020B0603020202020204" pitchFamily="34" charset="0"/>
                <a:cs typeface="Times New Roman" panose="02020603050405020304" pitchFamily="18" charset="0"/>
              </a:rPr>
              <a:t>Best Practices</a:t>
            </a:r>
            <a:endParaRPr lang="en-US" sz="1900" b="1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Support Vector Machine (SVM)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3D600827-4C5F-2B40-9256-287363FC7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1182569"/>
            <a:ext cx="9546772" cy="11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SVM is a </a:t>
            </a:r>
            <a:r>
              <a:rPr lang="en-US" sz="2000" b="1" dirty="0"/>
              <a:t>supervised learning algorithm</a:t>
            </a:r>
            <a:r>
              <a:rPr lang="en-US" sz="2000" dirty="0"/>
              <a:t> used for </a:t>
            </a:r>
            <a:r>
              <a:rPr lang="en-US" sz="2000" b="1" dirty="0"/>
              <a:t>classification and regression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finds the </a:t>
            </a:r>
            <a:r>
              <a:rPr lang="en-US" sz="2000" b="1" dirty="0"/>
              <a:t>optimal hyperplane</a:t>
            </a:r>
            <a:r>
              <a:rPr lang="en-US" sz="2000" dirty="0"/>
              <a:t> that best separates the data into different classes.</a:t>
            </a:r>
          </a:p>
        </p:txBody>
      </p:sp>
      <p:pic>
        <p:nvPicPr>
          <p:cNvPr id="2" name="Picture 2" descr="Support Vector Machine (SVM) Python Example - Analytics Yogi">
            <a:extLst>
              <a:ext uri="{FF2B5EF4-FFF2-40B4-BE49-F238E27FC236}">
                <a16:creationId xmlns:a16="http://schemas.microsoft.com/office/drawing/2014/main" id="{CA22CB8D-5DBF-D2E7-45CB-D08AA7BE6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43" y="2426561"/>
            <a:ext cx="7331529" cy="41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Support Vector Machine (SVM)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BA824C2C-F807-9BEA-44BB-B5B0CB02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43" y="1168783"/>
            <a:ext cx="105809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Why Use SVM?</a:t>
            </a:r>
            <a:br>
              <a:rPr lang="en-US" sz="2000" dirty="0"/>
            </a:br>
            <a:r>
              <a:rPr lang="en-US" sz="2000" dirty="0"/>
              <a:t>✅ Works well with </a:t>
            </a:r>
            <a:r>
              <a:rPr lang="en-US" sz="2000" b="1" dirty="0"/>
              <a:t>high-dimensional data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✅ Effective for both </a:t>
            </a:r>
            <a:r>
              <a:rPr lang="en-US" sz="2000" b="1" dirty="0"/>
              <a:t>linear and non-linear</a:t>
            </a:r>
            <a:r>
              <a:rPr lang="en-US" sz="2000" dirty="0"/>
              <a:t> classification.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Robust to outliers</a:t>
            </a:r>
            <a:r>
              <a:rPr lang="en-US" sz="2000" dirty="0"/>
              <a:t> due to margin maximization.</a:t>
            </a:r>
          </a:p>
        </p:txBody>
      </p:sp>
      <p:pic>
        <p:nvPicPr>
          <p:cNvPr id="2" name="Picture 2" descr="SVMs versus Logistic Regression">
            <a:extLst>
              <a:ext uri="{FF2B5EF4-FFF2-40B4-BE49-F238E27FC236}">
                <a16:creationId xmlns:a16="http://schemas.microsoft.com/office/drawing/2014/main" id="{D1002B62-69DD-7917-4D0C-0B3A1CE5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687228"/>
            <a:ext cx="9896475" cy="34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Support Vector Machine (SVM)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4E39DF-FC44-3E69-BD07-957859675A44}"/>
              </a:ext>
            </a:extLst>
          </p:cNvPr>
          <p:cNvSpPr txBox="1"/>
          <p:nvPr/>
        </p:nvSpPr>
        <p:spPr>
          <a:xfrm>
            <a:off x="898072" y="1182569"/>
            <a:ext cx="56006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Concept of Hyperplane &amp; Margin</a:t>
            </a:r>
          </a:p>
          <a:p>
            <a:r>
              <a:rPr lang="en-US" sz="2000" b="1" dirty="0"/>
              <a:t>Key Terms: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Hyperplane</a:t>
            </a:r>
            <a:r>
              <a:rPr lang="en-US" sz="2000" dirty="0"/>
              <a:t> → The decision boundary that separates two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Margin</a:t>
            </a:r>
            <a:r>
              <a:rPr lang="en-US" sz="2000" dirty="0"/>
              <a:t> → The distance between the hyperplane and the closest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Maximum Margin Classifier</a:t>
            </a:r>
            <a:r>
              <a:rPr lang="en-US" sz="2000" dirty="0"/>
              <a:t> → The goal of SVM is to maximize the margin.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D92A3-BB94-9044-AB43-6101D987F6A5}"/>
              </a:ext>
            </a:extLst>
          </p:cNvPr>
          <p:cNvSpPr txBox="1"/>
          <p:nvPr/>
        </p:nvSpPr>
        <p:spPr>
          <a:xfrm>
            <a:off x="898072" y="4009102"/>
            <a:ext cx="47352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Support Vectors: The Core of SVM</a:t>
            </a:r>
          </a:p>
          <a:p>
            <a:r>
              <a:rPr lang="en-US" sz="2000" b="1" dirty="0"/>
              <a:t>What are Support Vectors?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data points closest to the hyperplane</a:t>
            </a:r>
            <a:r>
              <a:rPr lang="en-US" sz="2000" dirty="0"/>
              <a:t> that influence its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Removing a support vector can change the decision boundary.</a:t>
            </a:r>
          </a:p>
        </p:txBody>
      </p:sp>
      <p:pic>
        <p:nvPicPr>
          <p:cNvPr id="6" name="Picture 2" descr="Support Vector Machine (SVM) Algorithm: Explained | by Ambika | Medium">
            <a:extLst>
              <a:ext uri="{FF2B5EF4-FFF2-40B4-BE49-F238E27FC236}">
                <a16:creationId xmlns:a16="http://schemas.microsoft.com/office/drawing/2014/main" id="{4A632D0A-157B-0CF9-E77C-10C67799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28" y="1400587"/>
            <a:ext cx="4572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Mathematical Formulation of SVM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1DD3AB-FCA9-D077-051A-94041F405795}"/>
              </a:ext>
            </a:extLst>
          </p:cNvPr>
          <p:cNvSpPr txBox="1"/>
          <p:nvPr/>
        </p:nvSpPr>
        <p:spPr>
          <a:xfrm>
            <a:off x="669472" y="1339624"/>
            <a:ext cx="62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Maximize Margin</a:t>
            </a:r>
            <a:r>
              <a:rPr lang="en-US" sz="2000" dirty="0"/>
              <a:t> → Find the hyperplane that maximizes the distance from the nearest data points.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1238A-526A-F769-8126-4B51E2132D10}"/>
              </a:ext>
            </a:extLst>
          </p:cNvPr>
          <p:cNvSpPr txBox="1"/>
          <p:nvPr/>
        </p:nvSpPr>
        <p:spPr>
          <a:xfrm>
            <a:off x="669472" y="2351801"/>
            <a:ext cx="62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Equation of Hyperplane:</a:t>
            </a:r>
            <a:r>
              <a:rPr lang="en-US" sz="2000" dirty="0"/>
              <a:t>  </a:t>
            </a:r>
            <a:r>
              <a:rPr lang="en-US" sz="2000" dirty="0" err="1"/>
              <a:t>w⋅x+b</a:t>
            </a:r>
            <a:r>
              <a:rPr lang="en-US" sz="2000" dirty="0"/>
              <a:t> =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E6CBC-F19B-6947-5BFF-28F5FDB0E786}"/>
              </a:ext>
            </a:extLst>
          </p:cNvPr>
          <p:cNvSpPr txBox="1"/>
          <p:nvPr/>
        </p:nvSpPr>
        <p:spPr>
          <a:xfrm>
            <a:off x="620486" y="3116880"/>
            <a:ext cx="625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Optimization Problem: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1A5D4B-9CA5-4314-D30C-60732B38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39" y="3603933"/>
            <a:ext cx="1847239" cy="1131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EFDEEA-8D11-D4C5-61D1-5C62883D67B0}"/>
              </a:ext>
            </a:extLst>
          </p:cNvPr>
          <p:cNvSpPr txBox="1"/>
          <p:nvPr/>
        </p:nvSpPr>
        <p:spPr>
          <a:xfrm>
            <a:off x="669472" y="4668422"/>
            <a:ext cx="62538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Subject to: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F4F23B4-060F-6F51-3642-A0DB187B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93" y="5336650"/>
            <a:ext cx="1903091" cy="650223"/>
          </a:xfrm>
          <a:prstGeom prst="rect">
            <a:avLst/>
          </a:prstGeom>
        </p:spPr>
      </p:pic>
      <p:pic>
        <p:nvPicPr>
          <p:cNvPr id="4103" name="Picture 7" descr="Why do we take +1. -1 for support vector hyperplane in SVM? - Data Science  Stack Exchange">
            <a:extLst>
              <a:ext uri="{FF2B5EF4-FFF2-40B4-BE49-F238E27FC236}">
                <a16:creationId xmlns:a16="http://schemas.microsoft.com/office/drawing/2014/main" id="{F465A4EB-E24A-CD53-8478-6A066766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31" y="2047510"/>
            <a:ext cx="6960226" cy="37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0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58F5-D8E3-36C4-0EA3-C63314A2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0BB457-94A4-FED7-6B98-434C93DF2340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B7B528-79A4-A814-E39C-3E9220B2E499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91687E-04D0-9D8F-4F4F-C49FC6E8D239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Handling Non-Linearly Separable Data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C6A02EE-9CCB-9DC3-107E-F43666013DA5}"/>
              </a:ext>
            </a:extLst>
          </p:cNvPr>
          <p:cNvSpPr txBox="1"/>
          <p:nvPr/>
        </p:nvSpPr>
        <p:spPr>
          <a:xfrm>
            <a:off x="842912" y="1190162"/>
            <a:ext cx="102768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What if data is not linearly separable?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SVM uses </a:t>
            </a:r>
            <a:r>
              <a:rPr lang="en-US" sz="2000" b="1" dirty="0"/>
              <a:t>Kernel Trick</a:t>
            </a:r>
            <a:r>
              <a:rPr lang="en-US" sz="2000" dirty="0"/>
              <a:t> to transform data into a higher dimension.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Makes it possible to find a </a:t>
            </a:r>
            <a:r>
              <a:rPr lang="en-US" sz="2000" b="1" dirty="0"/>
              <a:t>linear separation in transformed space</a:t>
            </a:r>
            <a:r>
              <a:rPr lang="en-US" sz="2000" dirty="0"/>
              <a:t>.</a:t>
            </a:r>
          </a:p>
        </p:txBody>
      </p:sp>
      <p:pic>
        <p:nvPicPr>
          <p:cNvPr id="5122" name="Picture 2" descr="SVM kernels and its type. Support Vector Machines (SVMs) are a… | by  Abhishek Jain | Medium">
            <a:extLst>
              <a:ext uri="{FF2B5EF4-FFF2-40B4-BE49-F238E27FC236}">
                <a16:creationId xmlns:a16="http://schemas.microsoft.com/office/drawing/2014/main" id="{FE5C8F4F-DAA1-095F-5A47-B6E9346B0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/>
          <a:stretch/>
        </p:blipFill>
        <p:spPr bwMode="auto">
          <a:xfrm>
            <a:off x="1670400" y="2547257"/>
            <a:ext cx="8059388" cy="365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E667F-FD0E-30AB-1654-35299999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DA5BD8-CB64-8241-C629-82CC3155A5FD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60B012-935A-1A12-E0DA-89389B62411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EB28A6-F474-5301-37AF-5DF716B7457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Kernel Trick: The Magic of SVM</a:t>
              </a:r>
              <a:endParaRPr lang="en-US" sz="3500" b="1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8B3DD1-C997-1803-3DBE-3A8785303F2B}"/>
              </a:ext>
            </a:extLst>
          </p:cNvPr>
          <p:cNvSpPr txBox="1"/>
          <p:nvPr/>
        </p:nvSpPr>
        <p:spPr>
          <a:xfrm>
            <a:off x="651858" y="1182569"/>
            <a:ext cx="11261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a Kernel?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function that </a:t>
            </a:r>
            <a:r>
              <a:rPr lang="en-US" b="1" dirty="0"/>
              <a:t>maps data to a higher-dimensional space</a:t>
            </a:r>
            <a:r>
              <a:rPr lang="en-US" dirty="0"/>
              <a:t> to make it linearly separable.</a:t>
            </a:r>
          </a:p>
        </p:txBody>
      </p:sp>
      <p:pic>
        <p:nvPicPr>
          <p:cNvPr id="6148" name="Picture 4" descr="Support Vector Machines (SVM) and the Multi-Dimensional Wizardry | by  Swapnil Kangralkar | TDS Archive | Medium">
            <a:extLst>
              <a:ext uri="{FF2B5EF4-FFF2-40B4-BE49-F238E27FC236}">
                <a16:creationId xmlns:a16="http://schemas.microsoft.com/office/drawing/2014/main" id="{E567650E-D96B-4E51-B547-540A93B5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2" y="2037692"/>
            <a:ext cx="11488436" cy="36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5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7E8E1-D756-F961-2B70-F2A13920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CC6CD65-DCC9-687F-6020-A55F00F4BE1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8394F-87CD-CFAF-DF9C-B543BAEB800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1E94F6-B3CF-8D63-AF54-2C627635AB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 Soft Margin vs. Hard Margin</a:t>
              </a:r>
              <a:endParaRPr lang="en-US" sz="3500" b="1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59DAAD8-E61E-0995-311F-693CB416501A}"/>
              </a:ext>
            </a:extLst>
          </p:cNvPr>
          <p:cNvSpPr txBox="1"/>
          <p:nvPr/>
        </p:nvSpPr>
        <p:spPr>
          <a:xfrm>
            <a:off x="1148443" y="973777"/>
            <a:ext cx="98951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What if data is noisy?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Hard Margin SVM</a:t>
            </a:r>
            <a:r>
              <a:rPr lang="en-US" sz="2000" dirty="0"/>
              <a:t> → Requires perfect separation (not practical for real-world data).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Soft Margin SVM</a:t>
            </a:r>
            <a:r>
              <a:rPr lang="en-US" sz="2000" dirty="0"/>
              <a:t> → Allows some misclassification but </a:t>
            </a:r>
            <a:r>
              <a:rPr lang="en-US" sz="2000" b="1" dirty="0"/>
              <a:t>minimizes the error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Controlled by </a:t>
            </a:r>
            <a:r>
              <a:rPr lang="en-US" sz="2000" b="1" dirty="0"/>
              <a:t>C (Regularization Parameter)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Large C</a:t>
            </a:r>
            <a:r>
              <a:rPr lang="en-US" sz="2000" dirty="0"/>
              <a:t> → Hard margin (less flexibility, more overfitting).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Small C</a:t>
            </a:r>
            <a:r>
              <a:rPr lang="en-US" sz="2000" dirty="0"/>
              <a:t> → Soft margin (more flexibility, better generalization).</a:t>
            </a:r>
          </a:p>
        </p:txBody>
      </p:sp>
      <p:pic>
        <p:nvPicPr>
          <p:cNvPr id="7170" name="Picture 2" descr="Math behind SVM(Support Vector Machine) | by MLMath.io | Medium">
            <a:extLst>
              <a:ext uri="{FF2B5EF4-FFF2-40B4-BE49-F238E27FC236}">
                <a16:creationId xmlns:a16="http://schemas.microsoft.com/office/drawing/2014/main" id="{53924240-7548-27B6-25F8-E079CAEF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55" y="2912769"/>
            <a:ext cx="6493329" cy="35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19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627A9-0FCA-7B2B-2A13-A6A84A66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0842ED-6714-8BC0-B444-606A33FDE73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2DDDB9-D9E0-D632-D60F-437426D5CC8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9E9DF8-941A-6BDD-748F-6D42928B5691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Practical Considerations &amp; Best Practices</a:t>
              </a:r>
              <a:endParaRPr lang="en-US" sz="3500" b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3E01FF-CC36-0CB0-C31A-A759B8786B3B}"/>
              </a:ext>
            </a:extLst>
          </p:cNvPr>
          <p:cNvSpPr txBox="1"/>
          <p:nvPr/>
        </p:nvSpPr>
        <p:spPr>
          <a:xfrm>
            <a:off x="1436915" y="1498058"/>
            <a:ext cx="62048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When should you use SVM?</a:t>
            </a:r>
            <a:br>
              <a:rPr lang="en-US" sz="2000" dirty="0"/>
            </a:br>
            <a:r>
              <a:rPr lang="en-US" sz="2000" dirty="0"/>
              <a:t>✅ Works well for </a:t>
            </a:r>
            <a:r>
              <a:rPr lang="en-US" sz="2000" b="1" dirty="0"/>
              <a:t>small to medium datasets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✅ Best for </a:t>
            </a:r>
            <a:r>
              <a:rPr lang="en-US" sz="2000" b="1" dirty="0"/>
              <a:t>high-dimensional spaces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✅ Effective for </a:t>
            </a:r>
            <a:r>
              <a:rPr lang="en-US" sz="2000" b="1" dirty="0"/>
              <a:t>text classification, image recognition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2DF68-AF75-6CD2-59C0-D0B80FF6802B}"/>
              </a:ext>
            </a:extLst>
          </p:cNvPr>
          <p:cNvSpPr txBox="1"/>
          <p:nvPr/>
        </p:nvSpPr>
        <p:spPr>
          <a:xfrm>
            <a:off x="1436915" y="3710872"/>
            <a:ext cx="83112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Challenges &amp; Alternatives:</a:t>
            </a:r>
            <a:br>
              <a:rPr lang="en-US" sz="2000" dirty="0"/>
            </a:br>
            <a:r>
              <a:rPr lang="en-US" sz="2000" dirty="0"/>
              <a:t>❌ Slower for </a:t>
            </a:r>
            <a:r>
              <a:rPr lang="en-US" sz="2000" b="1" dirty="0"/>
              <a:t>large datasets</a:t>
            </a:r>
            <a:r>
              <a:rPr lang="en-US" sz="2000" dirty="0"/>
              <a:t> → Consider </a:t>
            </a:r>
            <a:r>
              <a:rPr lang="en-US" sz="2000" b="1" dirty="0"/>
              <a:t>Random Forest, </a:t>
            </a:r>
            <a:r>
              <a:rPr lang="en-US" sz="2000" b="1" dirty="0" err="1"/>
              <a:t>XGBoost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❌ Sensitive to </a:t>
            </a:r>
            <a:r>
              <a:rPr lang="en-US" sz="2000" b="1" dirty="0"/>
              <a:t>hyperparameter tuning</a:t>
            </a:r>
            <a:r>
              <a:rPr lang="en-US" sz="2000" dirty="0"/>
              <a:t> → Use </a:t>
            </a:r>
            <a:r>
              <a:rPr lang="en-US" sz="2000" b="1" dirty="0"/>
              <a:t>Grid Search, Cross-validation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81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418</Words>
  <Application>Microsoft Office PowerPoint</Application>
  <PresentationFormat>Widescreen</PresentationFormat>
  <Paragraphs>54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Tahoma</vt:lpstr>
      <vt:lpstr>Trebuchet MS</vt:lpstr>
      <vt:lpstr>Office Theme</vt:lpstr>
      <vt:lpstr>Custom Design</vt:lpstr>
      <vt:lpstr>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642</cp:revision>
  <cp:lastPrinted>2022-10-29T03:23:37Z</cp:lastPrinted>
  <dcterms:created xsi:type="dcterms:W3CDTF">2022-10-17T03:42:06Z</dcterms:created>
  <dcterms:modified xsi:type="dcterms:W3CDTF">2025-03-12T10:35:45Z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