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2"/>
  </p:notesMasterIdLst>
  <p:sldIdLst>
    <p:sldId id="11651" r:id="rId6"/>
    <p:sldId id="11622" r:id="rId7"/>
    <p:sldId id="11724" r:id="rId8"/>
    <p:sldId id="11725" r:id="rId9"/>
    <p:sldId id="11726" r:id="rId10"/>
    <p:sldId id="11727" r:id="rId11"/>
    <p:sldId id="11728" r:id="rId12"/>
    <p:sldId id="11711" r:id="rId13"/>
    <p:sldId id="11697" r:id="rId14"/>
    <p:sldId id="11694" r:id="rId15"/>
    <p:sldId id="11723" r:id="rId16"/>
    <p:sldId id="11695" r:id="rId17"/>
    <p:sldId id="11696" r:id="rId18"/>
    <p:sldId id="11721" r:id="rId19"/>
    <p:sldId id="11729" r:id="rId20"/>
    <p:sldId id="116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96F"/>
    <a:srgbClr val="000000"/>
    <a:srgbClr val="37BCD2"/>
    <a:srgbClr val="22BDED"/>
    <a:srgbClr val="3EBBBC"/>
    <a:srgbClr val="49B974"/>
    <a:srgbClr val="20BDEE"/>
    <a:srgbClr val="00920E"/>
    <a:srgbClr val="CCF484"/>
    <a:srgbClr val="F3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69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6B18A-C2D6-459E-8650-80CA139A7362}" type="doc">
      <dgm:prSet loTypeId="urn:microsoft.com/office/officeart/2008/layout/BendingPictureBlocks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A77EC30-BF20-441B-B87F-AEE37233D383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Gaussian Naive Bayes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/>
        </a:p>
      </dgm:t>
    </dgm:pt>
    <dgm:pt modelId="{7875B3DD-AD8E-4743-AFD4-649741E1BB3B}" type="parTrans" cxnId="{2488880A-16D7-49D1-AE34-F2087CEA6B43}">
      <dgm:prSet/>
      <dgm:spPr/>
      <dgm:t>
        <a:bodyPr/>
        <a:lstStyle/>
        <a:p>
          <a:endParaRPr lang="en-US"/>
        </a:p>
      </dgm:t>
    </dgm:pt>
    <dgm:pt modelId="{88D77F2E-1785-454C-9D66-EB0969A62975}" type="sibTrans" cxnId="{2488880A-16D7-49D1-AE34-F2087CEA6B43}">
      <dgm:prSet/>
      <dgm:spPr/>
      <dgm:t>
        <a:bodyPr/>
        <a:lstStyle/>
        <a:p>
          <a:endParaRPr lang="en-US"/>
        </a:p>
      </dgm:t>
    </dgm:pt>
    <dgm:pt modelId="{81477248-D276-471F-A87C-C780F49A9802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Multinomial Naive Bayes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/>
        </a:p>
      </dgm:t>
    </dgm:pt>
    <dgm:pt modelId="{7671B557-6F76-4CD5-9999-6694C187514D}" type="parTrans" cxnId="{DC22BC64-49A1-4F5C-8E25-89D8B178E1BB}">
      <dgm:prSet/>
      <dgm:spPr/>
      <dgm:t>
        <a:bodyPr/>
        <a:lstStyle/>
        <a:p>
          <a:endParaRPr lang="en-US"/>
        </a:p>
      </dgm:t>
    </dgm:pt>
    <dgm:pt modelId="{8B5C0141-5733-4418-884E-33AF7DCF3111}" type="sibTrans" cxnId="{DC22BC64-49A1-4F5C-8E25-89D8B178E1BB}">
      <dgm:prSet/>
      <dgm:spPr/>
      <dgm:t>
        <a:bodyPr/>
        <a:lstStyle/>
        <a:p>
          <a:endParaRPr lang="en-US"/>
        </a:p>
      </dgm:t>
    </dgm:pt>
    <dgm:pt modelId="{1E89B7E4-BC9A-4556-B9E9-5E1A895C3FD6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Bernoulli Naive Bayes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/>
        </a:p>
      </dgm:t>
    </dgm:pt>
    <dgm:pt modelId="{BB912F06-9266-43BA-8093-C6EA750AF209}" type="parTrans" cxnId="{248D4574-B903-40AA-8D7B-2A0C4741EAEE}">
      <dgm:prSet/>
      <dgm:spPr/>
      <dgm:t>
        <a:bodyPr/>
        <a:lstStyle/>
        <a:p>
          <a:endParaRPr lang="en-US"/>
        </a:p>
      </dgm:t>
    </dgm:pt>
    <dgm:pt modelId="{B03F6ADF-B2BA-4A1B-91AC-846DAB643EE8}" type="sibTrans" cxnId="{248D4574-B903-40AA-8D7B-2A0C4741EAEE}">
      <dgm:prSet/>
      <dgm:spPr/>
      <dgm:t>
        <a:bodyPr/>
        <a:lstStyle/>
        <a:p>
          <a:endParaRPr lang="en-US"/>
        </a:p>
      </dgm:t>
    </dgm:pt>
    <dgm:pt modelId="{22E554AC-8F31-487E-B989-E8DE74E2EC83}" type="pres">
      <dgm:prSet presAssocID="{94F6B18A-C2D6-459E-8650-80CA139A7362}" presName="Name0" presStyleCnt="0">
        <dgm:presLayoutVars>
          <dgm:dir/>
          <dgm:resizeHandles/>
        </dgm:presLayoutVars>
      </dgm:prSet>
      <dgm:spPr/>
    </dgm:pt>
    <dgm:pt modelId="{DAB22C15-1AC2-4E66-9B97-E9AB73AB3F53}" type="pres">
      <dgm:prSet presAssocID="{5A77EC30-BF20-441B-B87F-AEE37233D383}" presName="composite" presStyleCnt="0"/>
      <dgm:spPr/>
    </dgm:pt>
    <dgm:pt modelId="{6F7EF057-6B4B-4270-B673-44C75496AA63}" type="pres">
      <dgm:prSet presAssocID="{5A77EC30-BF20-441B-B87F-AEE37233D383}" presName="rect1" presStyleLbl="bgImgPlac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C3F8B6F-B85B-4DEA-B7F0-A262F6A4EAEF}" type="pres">
      <dgm:prSet presAssocID="{5A77EC30-BF20-441B-B87F-AEE37233D383}" presName="rect2" presStyleLbl="node1" presStyleIdx="0" presStyleCnt="3">
        <dgm:presLayoutVars>
          <dgm:bulletEnabled val="1"/>
        </dgm:presLayoutVars>
      </dgm:prSet>
      <dgm:spPr/>
    </dgm:pt>
    <dgm:pt modelId="{4E3B6CBD-C479-4CED-8623-4D41107915B4}" type="pres">
      <dgm:prSet presAssocID="{88D77F2E-1785-454C-9D66-EB0969A62975}" presName="sibTrans" presStyleCnt="0"/>
      <dgm:spPr/>
    </dgm:pt>
    <dgm:pt modelId="{4D8A8CA5-9152-429C-9510-58E705450F1B}" type="pres">
      <dgm:prSet presAssocID="{81477248-D276-471F-A87C-C780F49A9802}" presName="composite" presStyleCnt="0"/>
      <dgm:spPr/>
    </dgm:pt>
    <dgm:pt modelId="{FFBAED35-6723-4C08-831E-084FBA7D4D42}" type="pres">
      <dgm:prSet presAssocID="{81477248-D276-471F-A87C-C780F49A9802}" presName="rect1" presStyleLbl="bgImgPlace1" presStyleIdx="1" presStyleCnt="3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509EA8A4-7369-494F-836C-4704E2313FC1}" type="pres">
      <dgm:prSet presAssocID="{81477248-D276-471F-A87C-C780F49A9802}" presName="rect2" presStyleLbl="node1" presStyleIdx="1" presStyleCnt="3">
        <dgm:presLayoutVars>
          <dgm:bulletEnabled val="1"/>
        </dgm:presLayoutVars>
      </dgm:prSet>
      <dgm:spPr/>
    </dgm:pt>
    <dgm:pt modelId="{9E4071BD-DC3F-497E-B060-6C691426110B}" type="pres">
      <dgm:prSet presAssocID="{8B5C0141-5733-4418-884E-33AF7DCF3111}" presName="sibTrans" presStyleCnt="0"/>
      <dgm:spPr/>
    </dgm:pt>
    <dgm:pt modelId="{420AA183-AD1E-4318-A86B-92F9F12A0C7B}" type="pres">
      <dgm:prSet presAssocID="{1E89B7E4-BC9A-4556-B9E9-5E1A895C3FD6}" presName="composite" presStyleCnt="0"/>
      <dgm:spPr/>
    </dgm:pt>
    <dgm:pt modelId="{C3E52CE1-9DCB-4457-9BE6-C86E6A6DD16F}" type="pres">
      <dgm:prSet presAssocID="{1E89B7E4-BC9A-4556-B9E9-5E1A895C3FD6}" presName="rect1" presStyleLbl="bgImgPlace1" presStyleIdx="2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</dgm:spPr>
    </dgm:pt>
    <dgm:pt modelId="{F25AC6C9-D973-4A1B-B177-EC8B56ECBB61}" type="pres">
      <dgm:prSet presAssocID="{1E89B7E4-BC9A-4556-B9E9-5E1A895C3FD6}" presName="rect2" presStyleLbl="node1" presStyleIdx="2" presStyleCnt="3">
        <dgm:presLayoutVars>
          <dgm:bulletEnabled val="1"/>
        </dgm:presLayoutVars>
      </dgm:prSet>
      <dgm:spPr/>
    </dgm:pt>
  </dgm:ptLst>
  <dgm:cxnLst>
    <dgm:cxn modelId="{2488880A-16D7-49D1-AE34-F2087CEA6B43}" srcId="{94F6B18A-C2D6-459E-8650-80CA139A7362}" destId="{5A77EC30-BF20-441B-B87F-AEE37233D383}" srcOrd="0" destOrd="0" parTransId="{7875B3DD-AD8E-4743-AFD4-649741E1BB3B}" sibTransId="{88D77F2E-1785-454C-9D66-EB0969A62975}"/>
    <dgm:cxn modelId="{F718E216-3E07-426D-B12D-3315033E395D}" type="presOf" srcId="{1E89B7E4-BC9A-4556-B9E9-5E1A895C3FD6}" destId="{F25AC6C9-D973-4A1B-B177-EC8B56ECBB61}" srcOrd="0" destOrd="0" presId="urn:microsoft.com/office/officeart/2008/layout/BendingPictureBlocks"/>
    <dgm:cxn modelId="{DC22BC64-49A1-4F5C-8E25-89D8B178E1BB}" srcId="{94F6B18A-C2D6-459E-8650-80CA139A7362}" destId="{81477248-D276-471F-A87C-C780F49A9802}" srcOrd="1" destOrd="0" parTransId="{7671B557-6F76-4CD5-9999-6694C187514D}" sibTransId="{8B5C0141-5733-4418-884E-33AF7DCF3111}"/>
    <dgm:cxn modelId="{248D4574-B903-40AA-8D7B-2A0C4741EAEE}" srcId="{94F6B18A-C2D6-459E-8650-80CA139A7362}" destId="{1E89B7E4-BC9A-4556-B9E9-5E1A895C3FD6}" srcOrd="2" destOrd="0" parTransId="{BB912F06-9266-43BA-8093-C6EA750AF209}" sibTransId="{B03F6ADF-B2BA-4A1B-91AC-846DAB643EE8}"/>
    <dgm:cxn modelId="{A4393058-7DB1-46E6-B607-4DEE2ED74440}" type="presOf" srcId="{94F6B18A-C2D6-459E-8650-80CA139A7362}" destId="{22E554AC-8F31-487E-B989-E8DE74E2EC83}" srcOrd="0" destOrd="0" presId="urn:microsoft.com/office/officeart/2008/layout/BendingPictureBlocks"/>
    <dgm:cxn modelId="{BFF5B8DD-111D-4595-87E6-2486F8FD5DC9}" type="presOf" srcId="{5A77EC30-BF20-441B-B87F-AEE37233D383}" destId="{CC3F8B6F-B85B-4DEA-B7F0-A262F6A4EAEF}" srcOrd="0" destOrd="0" presId="urn:microsoft.com/office/officeart/2008/layout/BendingPictureBlocks"/>
    <dgm:cxn modelId="{101FE2F1-EB49-4EFD-99E1-EE8A41186C0A}" type="presOf" srcId="{81477248-D276-471F-A87C-C780F49A9802}" destId="{509EA8A4-7369-494F-836C-4704E2313FC1}" srcOrd="0" destOrd="0" presId="urn:microsoft.com/office/officeart/2008/layout/BendingPictureBlocks"/>
    <dgm:cxn modelId="{73A6509D-188C-41B4-B21E-0125D143A9E2}" type="presParOf" srcId="{22E554AC-8F31-487E-B989-E8DE74E2EC83}" destId="{DAB22C15-1AC2-4E66-9B97-E9AB73AB3F53}" srcOrd="0" destOrd="0" presId="urn:microsoft.com/office/officeart/2008/layout/BendingPictureBlocks"/>
    <dgm:cxn modelId="{D95EC263-2B32-46B4-AE0D-A858F2C16C68}" type="presParOf" srcId="{DAB22C15-1AC2-4E66-9B97-E9AB73AB3F53}" destId="{6F7EF057-6B4B-4270-B673-44C75496AA63}" srcOrd="0" destOrd="0" presId="urn:microsoft.com/office/officeart/2008/layout/BendingPictureBlocks"/>
    <dgm:cxn modelId="{963EA998-C3FE-421A-B533-51D293364A9C}" type="presParOf" srcId="{DAB22C15-1AC2-4E66-9B97-E9AB73AB3F53}" destId="{CC3F8B6F-B85B-4DEA-B7F0-A262F6A4EAEF}" srcOrd="1" destOrd="0" presId="urn:microsoft.com/office/officeart/2008/layout/BendingPictureBlocks"/>
    <dgm:cxn modelId="{FFEE3DEB-BFB1-45A3-A982-F375C11C5408}" type="presParOf" srcId="{22E554AC-8F31-487E-B989-E8DE74E2EC83}" destId="{4E3B6CBD-C479-4CED-8623-4D41107915B4}" srcOrd="1" destOrd="0" presId="urn:microsoft.com/office/officeart/2008/layout/BendingPictureBlocks"/>
    <dgm:cxn modelId="{F0F29F7A-FCC5-4265-9E14-4A236F7971DD}" type="presParOf" srcId="{22E554AC-8F31-487E-B989-E8DE74E2EC83}" destId="{4D8A8CA5-9152-429C-9510-58E705450F1B}" srcOrd="2" destOrd="0" presId="urn:microsoft.com/office/officeart/2008/layout/BendingPictureBlocks"/>
    <dgm:cxn modelId="{B66B4BE8-81CF-4139-9C4C-202D9AA446E4}" type="presParOf" srcId="{4D8A8CA5-9152-429C-9510-58E705450F1B}" destId="{FFBAED35-6723-4C08-831E-084FBA7D4D42}" srcOrd="0" destOrd="0" presId="urn:microsoft.com/office/officeart/2008/layout/BendingPictureBlocks"/>
    <dgm:cxn modelId="{9EFFB8FA-C46F-4853-A61D-EBC15EEB2FFE}" type="presParOf" srcId="{4D8A8CA5-9152-429C-9510-58E705450F1B}" destId="{509EA8A4-7369-494F-836C-4704E2313FC1}" srcOrd="1" destOrd="0" presId="urn:microsoft.com/office/officeart/2008/layout/BendingPictureBlocks"/>
    <dgm:cxn modelId="{C2A1B96B-59B4-496B-A2C5-DCCECF2E12BC}" type="presParOf" srcId="{22E554AC-8F31-487E-B989-E8DE74E2EC83}" destId="{9E4071BD-DC3F-497E-B060-6C691426110B}" srcOrd="3" destOrd="0" presId="urn:microsoft.com/office/officeart/2008/layout/BendingPictureBlocks"/>
    <dgm:cxn modelId="{FD50F413-E561-40AF-A94A-EC0976884027}" type="presParOf" srcId="{22E554AC-8F31-487E-B989-E8DE74E2EC83}" destId="{420AA183-AD1E-4318-A86B-92F9F12A0C7B}" srcOrd="4" destOrd="0" presId="urn:microsoft.com/office/officeart/2008/layout/BendingPictureBlocks"/>
    <dgm:cxn modelId="{68B34D6C-B2B8-4F0F-9BA1-6FDA23B47461}" type="presParOf" srcId="{420AA183-AD1E-4318-A86B-92F9F12A0C7B}" destId="{C3E52CE1-9DCB-4457-9BE6-C86E6A6DD16F}" srcOrd="0" destOrd="0" presId="urn:microsoft.com/office/officeart/2008/layout/BendingPictureBlocks"/>
    <dgm:cxn modelId="{77E48968-811A-42DC-B769-E62B38E36BF5}" type="presParOf" srcId="{420AA183-AD1E-4318-A86B-92F9F12A0C7B}" destId="{F25AC6C9-D973-4A1B-B177-EC8B56ECBB61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EF057-6B4B-4270-B673-44C75496AA63}">
      <dsp:nvSpPr>
        <dsp:cNvPr id="0" name=""/>
        <dsp:cNvSpPr/>
      </dsp:nvSpPr>
      <dsp:spPr>
        <a:xfrm>
          <a:off x="1325561" y="264272"/>
          <a:ext cx="2517355" cy="21172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F8B6F-B85B-4DEA-B7F0-A262F6A4EAEF}">
      <dsp:nvSpPr>
        <dsp:cNvPr id="0" name=""/>
        <dsp:cNvSpPr/>
      </dsp:nvSpPr>
      <dsp:spPr>
        <a:xfrm>
          <a:off x="387756" y="1154337"/>
          <a:ext cx="1364316" cy="13643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Gaussian Naive Bayes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 kern="1200" dirty="0"/>
        </a:p>
      </dsp:txBody>
      <dsp:txXfrm>
        <a:off x="387756" y="1154337"/>
        <a:ext cx="1364316" cy="1364316"/>
      </dsp:txXfrm>
    </dsp:sp>
    <dsp:sp modelId="{FFBAED35-6723-4C08-831E-084FBA7D4D42}">
      <dsp:nvSpPr>
        <dsp:cNvPr id="0" name=""/>
        <dsp:cNvSpPr/>
      </dsp:nvSpPr>
      <dsp:spPr>
        <a:xfrm>
          <a:off x="5222888" y="264272"/>
          <a:ext cx="2517355" cy="2117275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EA8A4-7369-494F-836C-4704E2313FC1}">
      <dsp:nvSpPr>
        <dsp:cNvPr id="0" name=""/>
        <dsp:cNvSpPr/>
      </dsp:nvSpPr>
      <dsp:spPr>
        <a:xfrm>
          <a:off x="4285083" y="1154337"/>
          <a:ext cx="1364316" cy="1364316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Multinomial Naive Bayes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 kern="1200" dirty="0"/>
        </a:p>
      </dsp:txBody>
      <dsp:txXfrm>
        <a:off x="4285083" y="1154337"/>
        <a:ext cx="1364316" cy="1364316"/>
      </dsp:txXfrm>
    </dsp:sp>
    <dsp:sp modelId="{C3E52CE1-9DCB-4457-9BE6-C86E6A6DD16F}">
      <dsp:nvSpPr>
        <dsp:cNvPr id="0" name=""/>
        <dsp:cNvSpPr/>
      </dsp:nvSpPr>
      <dsp:spPr>
        <a:xfrm>
          <a:off x="3274224" y="2900013"/>
          <a:ext cx="2517355" cy="211727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3000" r="-5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AC6C9-D973-4A1B-B177-EC8B56ECBB61}">
      <dsp:nvSpPr>
        <dsp:cNvPr id="0" name=""/>
        <dsp:cNvSpPr/>
      </dsp:nvSpPr>
      <dsp:spPr>
        <a:xfrm>
          <a:off x="2336419" y="3790078"/>
          <a:ext cx="1364316" cy="1364316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Bernoulli Naive Bayes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800" kern="1200" dirty="0"/>
        </a:p>
      </dsp:txBody>
      <dsp:txXfrm>
        <a:off x="2336419" y="3790078"/>
        <a:ext cx="1364316" cy="1364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63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34331-2C45-9FEE-85CE-6F0358AD5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11B53B-CBD3-15C0-32E9-A5D056970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459EB6-8C85-9FAE-4D9D-1F0B7CDD7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507F6-D24A-7B18-0877-49CC1CDB3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0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0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986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20B3C-C6CF-CFCB-601B-FAB961C7F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218585-BF0F-D0A2-F24A-2880A93562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EBFAA-F76C-7141-7951-2FD449ECA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4BA92-2277-B72A-4F72-DC74D3F60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1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AB075-EE76-A71F-305E-B619BB638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E2F6A-1B0D-20A7-57F8-1083C0E79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F8A291-15C3-5382-5A7F-1FE85EFD0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2F04C-DFDA-F61A-1607-D5027BDB1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3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48002-7108-83ED-D589-60F154C7B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F4061A-0D15-E8FA-4AF7-4F29AD415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2B3AA1-0852-24E2-34CE-554983CCA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D8437-4DE3-17FD-DE6B-89A4002B3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0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6227-B8D2-5374-96C6-4645F4E9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B6BA4-B245-820B-F627-AB0AD38F2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B815B5-33F8-8D99-D8D8-9B706C9B7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0A8A7-29A8-5E6C-D3CB-61311D20F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53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69423-3323-0096-4BC9-7C0949A51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B9713F-31E8-4939-1F7B-415BF4CBC7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0F569-33B7-817A-A58E-BB4BB3E52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DCC3A-27CB-E366-E024-52EDDB697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44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6D844-18CC-DE32-6E75-56F46453A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2DA46-ADA0-C1D7-A296-BF5D31101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AA5397-25AA-0CFE-A008-CD834CDF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3B5D4-B514-2636-CA08-1F659A4E4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3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9683F-C91F-9065-7819-D9F26962C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937995-6E74-78BE-4A70-CA5884A68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D6699-1BFF-A824-9944-F35104F2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AD679-071E-8923-E0CA-17C8FB063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97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29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81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8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0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4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8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8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09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681770A0-DAF3-4A4A-B4BB-82C321AD74D6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2" y="225252"/>
            <a:ext cx="1246980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2035898" y="225252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3"/>
            <a:ext cx="12192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7112860" y="6628364"/>
            <a:ext cx="5300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CFB69791-4237-4EDA-93A2-89C0929EDB4E}"/>
              </a:ext>
            </a:extLst>
          </p:cNvPr>
          <p:cNvSpPr txBox="1"/>
          <p:nvPr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9D-F98A-498D-9206-A23A1063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4572000"/>
            <a:ext cx="6581253" cy="2001973"/>
          </a:xfrm>
          <a:solidFill>
            <a:srgbClr val="174B99"/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Supervised Learning Algorithms</a:t>
            </a:r>
            <a:endParaRPr lang="en-IN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E260EE-F4DB-4235-8E66-EAB64A982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327547" y="265171"/>
            <a:ext cx="6581253" cy="4107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72-1592-487D-849B-3BEFF49F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265171"/>
            <a:ext cx="4786320" cy="6252242"/>
          </a:xfrm>
          <a:solidFill>
            <a:srgbClr val="2FB9C5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19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 </a:t>
            </a:r>
            <a:r>
              <a:rPr lang="en-US" sz="2400" b="1" u="sng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Introduction to Naive Bayes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Understanding Bayes' Theorem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Naive Bayes Algorithm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Advantages &amp; Disadvantages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294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9E0C8-9026-B8BE-7B9A-5F6ACA906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3CF6935-E613-AA3A-BCE2-E17578E33D94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D5317D-8D33-5AD5-786E-A47180569D8D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78BB46-BA54-FAFA-F3CA-3C7D47D9708D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Convert to Probability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3E1CEC5-1371-D4F3-ECBE-F8B6D10DD337}"/>
              </a:ext>
            </a:extLst>
          </p:cNvPr>
          <p:cNvSpPr txBox="1"/>
          <p:nvPr/>
        </p:nvSpPr>
        <p:spPr>
          <a:xfrm>
            <a:off x="1087839" y="1150807"/>
            <a:ext cx="8023502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calculate probabilities.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1.1: Prior Probability (How common are Rainy and Sunny days?)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our dataset: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Rainy Days: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out of 6 →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P(Rainy) = 3/6 = 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Sunny Days: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out of 6 →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P(Sunny) = 3/6 = 0.5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1.2: Likelihood (How often do these features occur for each class?)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our dataset: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F692D-8163-EBDD-39A7-3F788FECB931}"/>
              </a:ext>
            </a:extLst>
          </p:cNvPr>
          <p:cNvSpPr txBox="1"/>
          <p:nvPr/>
        </p:nvSpPr>
        <p:spPr>
          <a:xfrm>
            <a:off x="1087839" y="4086357"/>
            <a:ext cx="6204856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👉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Rainy 🌧 Days: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P(Cloudy | Rainy) = 2/3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P(Hot | Rainy) = 1/3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P(Weak Wind | Rainy) = 1/3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CEC5C4-DB97-5A5F-8465-ADEE15804F49}"/>
              </a:ext>
            </a:extLst>
          </p:cNvPr>
          <p:cNvSpPr txBox="1"/>
          <p:nvPr/>
        </p:nvSpPr>
        <p:spPr>
          <a:xfrm>
            <a:off x="5099590" y="4077735"/>
            <a:ext cx="6204856" cy="170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👉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Sunny ☀ Days: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P(Cloudy | Sunny) = 1/3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P(Hot | Sunny) = 2/3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P(Weak Wind | Sunny) = 2/3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0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658F5-D8E3-36C4-0EA3-C63314A29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0BB457-94A4-FED7-6B98-434C93DF2340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B7B528-79A4-A814-E39C-3E9220B2E499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91687E-04D0-9D8F-4F4F-C49FC6E8D239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Apply Bayes’ Theorem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C6A02EE-9CCB-9DC3-107E-F43666013DA5}"/>
              </a:ext>
            </a:extLst>
          </p:cNvPr>
          <p:cNvSpPr txBox="1"/>
          <p:nvPr/>
        </p:nvSpPr>
        <p:spPr>
          <a:xfrm>
            <a:off x="671827" y="1333009"/>
            <a:ext cx="10848345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whether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is Rainy or Sunny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compute: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Rainy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P(Rainy | Cloudy, Hot, Weak)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P(Cloudy | Rainy) × P(Hot | Rainy) × P(Weak | Rainy) × P(Rainy)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(2/3) × (1/3) × (1/3) × (0.5)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0.037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Sunny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P(Sunny | Cloudy, Hot, Weak)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P(Cloudy | Sunny) × P(Hot | Sunny) × P(Weak | Sunny) × P(Sunny)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(1/3) × (2/3) × (2/3) × (0.5)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E667F-FD0E-30AB-1654-352999998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DA5BD8-CB64-8241-C629-82CC3155A5FD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60B012-935A-1A12-E0DA-89389B62411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EB28A6-F474-5301-37AF-5DF716B74574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Choose the Higher Probability</a:t>
              </a:r>
              <a:endParaRPr lang="en-US" sz="3500" b="1" kern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28B3DD1-C997-1803-3DBE-3A8785303F2B}"/>
              </a:ext>
            </a:extLst>
          </p:cNvPr>
          <p:cNvSpPr txBox="1"/>
          <p:nvPr/>
        </p:nvSpPr>
        <p:spPr>
          <a:xfrm>
            <a:off x="1066157" y="1574454"/>
            <a:ext cx="10059685" cy="188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P(Rainy) = 0.037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P(Sunny) = 0.074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0.074 &gt; 0.037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our model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today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Sunny ☀!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35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7E8E1-D756-F961-2B70-F2A13920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CC6CD65-DCC9-687F-6020-A55F00F4BE1E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8394F-87CD-CFAF-DF9C-B543BAEB8000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1E94F6-B3CF-8D63-AF54-2C627635ABE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Types of Naive Bayes Classifiers</a:t>
              </a:r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208D69-4A8E-8CD4-580F-559FE1AE94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396286"/>
              </p:ext>
            </p:extLst>
          </p:nvPr>
        </p:nvGraphicFramePr>
        <p:xfrm>
          <a:off x="2270743" y="11318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119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627A9-0FCA-7B2B-2A13-A6A84A666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0842ED-6714-8BC0-B444-606A33FDE739}"/>
              </a:ext>
            </a:extLst>
          </p:cNvPr>
          <p:cNvGrpSpPr/>
          <p:nvPr/>
        </p:nvGrpSpPr>
        <p:grpSpPr>
          <a:xfrm>
            <a:off x="2270743" y="307454"/>
            <a:ext cx="9126600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2DDDB9-D9E0-D632-D60F-437426D5CC8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9E9DF8-941A-6BDD-748F-6D42928B5691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Advantages and Disadvantages</a:t>
              </a:r>
              <a:endParaRPr lang="en-US" sz="3500" b="1" kern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3E01FF-CC36-0CB0-C31A-A759B8786B3B}"/>
              </a:ext>
            </a:extLst>
          </p:cNvPr>
          <p:cNvSpPr txBox="1"/>
          <p:nvPr/>
        </p:nvSpPr>
        <p:spPr>
          <a:xfrm>
            <a:off x="1289957" y="1302115"/>
            <a:ext cx="8850085" cy="188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Naive Bayes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&amp; Efficient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Works well on large datasets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Missing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affected by missing values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Well for Text Classification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2DF68-AF75-6CD2-59C0-D0B80FF6802B}"/>
              </a:ext>
            </a:extLst>
          </p:cNvPr>
          <p:cNvSpPr txBox="1"/>
          <p:nvPr/>
        </p:nvSpPr>
        <p:spPr>
          <a:xfrm>
            <a:off x="1289957" y="3672614"/>
            <a:ext cx="8311242" cy="1421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Naive Bayes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Feature Independence Assumption is Unrealistic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Not Suitable for Complex Relationships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189981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B3A8C-FBA9-D7A0-4717-AD901FF95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15B1E9D-A96C-9E34-130D-A4C978BB38E8}"/>
              </a:ext>
            </a:extLst>
          </p:cNvPr>
          <p:cNvGrpSpPr/>
          <p:nvPr/>
        </p:nvGrpSpPr>
        <p:grpSpPr>
          <a:xfrm>
            <a:off x="2270743" y="307454"/>
            <a:ext cx="9126600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8EEF-76E9-3F2D-A4CD-97551FF8823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36FABD-2038-F141-48E3-4F005D05A40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Applications of Naive Bayes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84A43-380D-29B2-0AE5-914C915C15A7}"/>
              </a:ext>
            </a:extLst>
          </p:cNvPr>
          <p:cNvSpPr txBox="1"/>
          <p:nvPr/>
        </p:nvSpPr>
        <p:spPr>
          <a:xfrm>
            <a:off x="1289957" y="1302115"/>
            <a:ext cx="8850085" cy="2350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 of Naive Bayes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Spam Filtering (Email Classification)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Sentiment Analysis (Positive vs. Negative reviews)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Medical Diagnosis (Disease Prediction)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Text Classification (News categorization)</a:t>
            </a:r>
          </a:p>
        </p:txBody>
      </p:sp>
    </p:spTree>
    <p:extLst>
      <p:ext uri="{BB962C8B-B14F-4D97-AF65-F5344CB8AC3E}">
        <p14:creationId xmlns:p14="http://schemas.microsoft.com/office/powerpoint/2010/main" val="288471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24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Naive </a:t>
              </a:r>
              <a:r>
                <a:rPr lang="en-US" sz="3500" b="1" dirty="0" err="1">
                  <a:ea typeface="Tahoma" panose="020B0604030504040204" pitchFamily="34" charset="0"/>
                  <a:cs typeface="Times New Roman" panose="02020603050405020304" pitchFamily="18" charset="0"/>
                </a:rPr>
                <a:t>Bayes’s</a:t>
              </a:r>
              <a:endParaRPr lang="en-US" sz="3500" b="1" dirty="0"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3D600827-4C5F-2B40-9256-287363FC7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0" y="1182569"/>
            <a:ext cx="9546772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probabilistic classification algorithm based on Bayes’ theorem.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features are independent given the class (Naive assumption).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text classification, spam filtering, sentiment analysis, medical diagnosis, etc.</a:t>
            </a:r>
          </a:p>
        </p:txBody>
      </p:sp>
      <p:pic>
        <p:nvPicPr>
          <p:cNvPr id="1034" name="Picture 10" descr="Naïve Bayes Algorithm. Exploring Naive Bayes: Mathematics, How… | by  Bassant Gamal | Analytics Vidhya | Medium">
            <a:extLst>
              <a:ext uri="{FF2B5EF4-FFF2-40B4-BE49-F238E27FC236}">
                <a16:creationId xmlns:a16="http://schemas.microsoft.com/office/drawing/2014/main" id="{73B56AF3-A453-C0BC-D3B7-0559BABDC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30" y="2794102"/>
            <a:ext cx="6787242" cy="36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AC67-1B8D-D729-D6B6-E92FB32D3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C75545-3A7B-E4E4-B7EA-785654C03F52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7C0F8C-CE9B-AD68-B16F-B7227D20A1C8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677A8A-3BCC-F0C3-B501-770D25DFAD27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Bayes’ Theorem: The Foundation of Naive Bayes</a:t>
              </a: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3EB91751-F4B8-7E6E-AFC6-E6352903E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888" y="1464359"/>
            <a:ext cx="5186556" cy="392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/>
              <a:t>Formula: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Where: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✅ P(A∣B) → </a:t>
            </a:r>
            <a:r>
              <a:rPr lang="en-US" sz="2000" b="1" dirty="0"/>
              <a:t>Posterior Probability</a:t>
            </a:r>
            <a:r>
              <a:rPr lang="en-US" sz="2000" dirty="0"/>
              <a:t> (What we want to find)</a:t>
            </a:r>
            <a:br>
              <a:rPr lang="en-US" sz="2000" dirty="0"/>
            </a:br>
            <a:r>
              <a:rPr lang="en-US" sz="2000" dirty="0"/>
              <a:t>✅ P(B∣A) → </a:t>
            </a:r>
            <a:r>
              <a:rPr lang="en-US" sz="2000" b="1" dirty="0"/>
              <a:t>Likelihood</a:t>
            </a:r>
            <a:r>
              <a:rPr lang="en-US" sz="2000" dirty="0"/>
              <a:t> (Probability of evidence given the class)</a:t>
            </a:r>
            <a:br>
              <a:rPr lang="en-US" sz="2000" dirty="0"/>
            </a:br>
            <a:r>
              <a:rPr lang="en-US" sz="2000" dirty="0"/>
              <a:t>✅ P(A) → </a:t>
            </a:r>
            <a:r>
              <a:rPr lang="en-US" sz="2000" b="1" dirty="0"/>
              <a:t>Prior Probability</a:t>
            </a:r>
            <a:r>
              <a:rPr lang="en-US" sz="2000" dirty="0"/>
              <a:t> (Class probability)</a:t>
            </a:r>
            <a:br>
              <a:rPr lang="en-US" sz="2000" dirty="0"/>
            </a:br>
            <a:r>
              <a:rPr lang="en-US" sz="2000" dirty="0"/>
              <a:t>✅ P(B) → </a:t>
            </a:r>
            <a:r>
              <a:rPr lang="en-US" sz="2000" b="1" dirty="0"/>
              <a:t>Evidence Probability</a:t>
            </a:r>
            <a:r>
              <a:rPr lang="en-US" sz="2000" dirty="0"/>
              <a:t> (Normalization factor)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B6F71-8597-0777-ADA6-4F1B0188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43" y="1888643"/>
            <a:ext cx="2777312" cy="917037"/>
          </a:xfrm>
          <a:prstGeom prst="rect">
            <a:avLst/>
          </a:prstGeom>
        </p:spPr>
      </p:pic>
      <p:pic>
        <p:nvPicPr>
          <p:cNvPr id="3076" name="Picture 4" descr="Text Classification with Naive Bayes Algorithms | NVIDIA Technical Blog">
            <a:extLst>
              <a:ext uri="{FF2B5EF4-FFF2-40B4-BE49-F238E27FC236}">
                <a16:creationId xmlns:a16="http://schemas.microsoft.com/office/drawing/2014/main" id="{D44F64D0-3562-56A5-A956-5494CF2B4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39" y="1464359"/>
            <a:ext cx="6272261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71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44EE6-B056-BB2B-D4DC-687EDDBB9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2EE5AD5-E421-D1F3-9B56-270B93F44FB5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5AE96E-BBBC-9020-6616-043A00C692F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1CE18-3346-C356-DF47-5E645251067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Example of Bayes’ Theorem in Action</a:t>
              </a: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B8093071-346E-DE8C-1932-7CA59DB184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9873" y="966792"/>
            <a:ext cx="10448484" cy="384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 if a person has a disease given a positive test result.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 Disease ) = 0.01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 Positive ∣ Disease) = 0.9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 Positive ∣ No Disease ) = 0.2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P( Disease ∣ Positive ) using Bayes’ Theorem.</a:t>
            </a:r>
          </a:p>
        </p:txBody>
      </p:sp>
    </p:spTree>
    <p:extLst>
      <p:ext uri="{BB962C8B-B14F-4D97-AF65-F5344CB8AC3E}">
        <p14:creationId xmlns:p14="http://schemas.microsoft.com/office/powerpoint/2010/main" val="6810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38AC7-A1CE-14E5-BC07-3199D1ADE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FDC8DC3-FD3A-3B63-A4D8-ABF882D1DFEC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E5DF35-55F6-646F-0724-3837149C6A6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3F8566-6CC3-093C-9518-EDC120C2C344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Example of Bayes’ Theorem in Action</a:t>
              </a: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210C8F76-240F-7978-C16F-77BE94F0CB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6588" y="1398547"/>
            <a:ext cx="104484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compute 𝑃( Disease ∣ Positive ) using Bayes’ Theorem: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21B4D-F2E7-D39B-C5AA-B3C37E30F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30" y="2192649"/>
            <a:ext cx="10936653" cy="31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8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66947-7ADA-A9EF-267C-8FF417793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FA8287-62F1-177C-18CD-454772CD5F94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51BE90-40FA-FD6D-5E4B-0B130414F0D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52E54B-87DB-F7E1-EB6F-85737483BD1C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Example of Bayes’ Theorem in Action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A5FAFE9-6A5B-2B97-65BC-72552ED5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66" y="1182569"/>
            <a:ext cx="10158291" cy="47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6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681A1-0E58-0246-6CF0-D3D145C7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2434B7-041C-BD0D-51BB-D2111A43F4BC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5C7048-ACE5-D0E0-C2F7-5C385413A8D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C0F0E3-0FA5-94DA-BAD7-C9FEB0299C6B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Naive Bayes Algorithm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0D431E-8D55-3EE5-CC22-D1BA31FE95DB}"/>
              </a:ext>
            </a:extLst>
          </p:cNvPr>
          <p:cNvSpPr txBox="1"/>
          <p:nvPr/>
        </p:nvSpPr>
        <p:spPr>
          <a:xfrm>
            <a:off x="849085" y="1182569"/>
            <a:ext cx="9077613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Why “Naive” in Naive Bayes?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🎯 </a:t>
            </a:r>
            <a:r>
              <a:rPr lang="en-US" sz="2000" b="1" dirty="0"/>
              <a:t>Naive Assumption: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Assumes </a:t>
            </a:r>
            <a:r>
              <a:rPr lang="en-US" sz="2000" b="1" dirty="0"/>
              <a:t>all features are independent</a:t>
            </a:r>
            <a:r>
              <a:rPr lang="en-US" sz="2000" dirty="0"/>
              <a:t>, which simplifies calculations.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Works well despite this assumption in many real-world cases.</a:t>
            </a:r>
          </a:p>
        </p:txBody>
      </p:sp>
      <p:pic>
        <p:nvPicPr>
          <p:cNvPr id="4100" name="Picture 4" descr="A Practical Guide in Implementing Naïve Bayes using Python. | by Didula  Samaraweera | Medium">
            <a:extLst>
              <a:ext uri="{FF2B5EF4-FFF2-40B4-BE49-F238E27FC236}">
                <a16:creationId xmlns:a16="http://schemas.microsoft.com/office/drawing/2014/main" id="{6242CEEF-B0C7-38BA-440D-965AFC086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4" y="3073856"/>
            <a:ext cx="5029200" cy="31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9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0A633-32BF-6C8D-F012-763705F0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998A30-DC6C-0B48-F220-33C8E2944E0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066577-E441-13EB-D457-3CD5A8462177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48E76-71FC-9BC1-24FD-06EBECEBD86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Naive Bayes in Simple Terms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BA824C2C-F807-9BEA-44BB-B5B0CB02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43" y="1364313"/>
            <a:ext cx="1058091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Example: Is It a "Rainy Day" or "Sunny Day" Based on Observations?</a:t>
            </a:r>
          </a:p>
          <a:p>
            <a:endParaRPr lang="en-US" sz="2000" dirty="0"/>
          </a:p>
          <a:p>
            <a:r>
              <a:rPr lang="en-US" sz="2000" dirty="0"/>
              <a:t>Imagine you are trying to </a:t>
            </a:r>
            <a:r>
              <a:rPr lang="en-US" sz="2000" b="1" dirty="0"/>
              <a:t>predict the weather</a:t>
            </a:r>
            <a:r>
              <a:rPr lang="en-US" sz="2000" dirty="0"/>
              <a:t> (Rainy 🌧 or Sunny ☀) based on three simple observations:</a:t>
            </a:r>
          </a:p>
          <a:p>
            <a:br>
              <a:rPr lang="en-US" sz="2000" dirty="0"/>
            </a:br>
            <a:r>
              <a:rPr lang="en-US" sz="2000" dirty="0"/>
              <a:t>1️⃣ </a:t>
            </a:r>
            <a:r>
              <a:rPr lang="en-US" sz="2000" b="1" dirty="0"/>
              <a:t>Sky</a:t>
            </a:r>
            <a:r>
              <a:rPr lang="en-US" sz="2000" dirty="0"/>
              <a:t> (Cloudy or Clear)</a:t>
            </a:r>
          </a:p>
          <a:p>
            <a:br>
              <a:rPr lang="en-US" sz="2000" dirty="0"/>
            </a:br>
            <a:r>
              <a:rPr lang="en-US" sz="2000" dirty="0"/>
              <a:t>2️⃣ </a:t>
            </a:r>
            <a:r>
              <a:rPr lang="en-US" sz="2000" b="1" dirty="0"/>
              <a:t>Temperature</a:t>
            </a:r>
            <a:r>
              <a:rPr lang="en-US" sz="2000" dirty="0"/>
              <a:t> (Cold or Hot)</a:t>
            </a:r>
          </a:p>
          <a:p>
            <a:br>
              <a:rPr lang="en-US" sz="2000" dirty="0"/>
            </a:br>
            <a:r>
              <a:rPr lang="en-US" sz="2000" dirty="0"/>
              <a:t>3️⃣ </a:t>
            </a:r>
            <a:r>
              <a:rPr lang="en-US" sz="2000" b="1" dirty="0"/>
              <a:t>Wind</a:t>
            </a:r>
            <a:r>
              <a:rPr lang="en-US" sz="2000" dirty="0"/>
              <a:t> (Strong or Weak)</a:t>
            </a:r>
          </a:p>
        </p:txBody>
      </p:sp>
    </p:spTree>
    <p:extLst>
      <p:ext uri="{BB962C8B-B14F-4D97-AF65-F5344CB8AC3E}">
        <p14:creationId xmlns:p14="http://schemas.microsoft.com/office/powerpoint/2010/main" val="217850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D2B4-40A7-DAAA-742D-E46AA442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33549D-8998-1026-5356-E8B6D497380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E3541C-EA9E-13EE-C570-CE2082C22DB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AD1E8D-6F08-83A1-899C-4B833562DE5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Naive Bayes in Simple Terms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30242CF-E127-60BF-1A52-5DBFC49E084D}"/>
              </a:ext>
            </a:extLst>
          </p:cNvPr>
          <p:cNvSpPr txBox="1"/>
          <p:nvPr/>
        </p:nvSpPr>
        <p:spPr>
          <a:xfrm>
            <a:off x="947057" y="1358385"/>
            <a:ext cx="62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say you have a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dataset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past days: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1CA4743-5EE4-9B16-1353-8F4444C12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88049"/>
              </p:ext>
            </p:extLst>
          </p:nvPr>
        </p:nvGraphicFramePr>
        <p:xfrm>
          <a:off x="1065889" y="1951888"/>
          <a:ext cx="6086024" cy="2954223"/>
        </p:xfrm>
        <a:graphic>
          <a:graphicData uri="http://schemas.openxmlformats.org/drawingml/2006/table">
            <a:tbl>
              <a:tblPr/>
              <a:tblGrid>
                <a:gridCol w="1100298">
                  <a:extLst>
                    <a:ext uri="{9D8B030D-6E8A-4147-A177-3AD203B41FA5}">
                      <a16:colId xmlns:a16="http://schemas.microsoft.com/office/drawing/2014/main" val="122722507"/>
                    </a:ext>
                  </a:extLst>
                </a:gridCol>
                <a:gridCol w="1770792">
                  <a:extLst>
                    <a:ext uri="{9D8B030D-6E8A-4147-A177-3AD203B41FA5}">
                      <a16:colId xmlns:a16="http://schemas.microsoft.com/office/drawing/2014/main" val="1029074104"/>
                    </a:ext>
                  </a:extLst>
                </a:gridCol>
                <a:gridCol w="1100298">
                  <a:extLst>
                    <a:ext uri="{9D8B030D-6E8A-4147-A177-3AD203B41FA5}">
                      <a16:colId xmlns:a16="http://schemas.microsoft.com/office/drawing/2014/main" val="3940827102"/>
                    </a:ext>
                  </a:extLst>
                </a:gridCol>
                <a:gridCol w="2114636">
                  <a:extLst>
                    <a:ext uri="{9D8B030D-6E8A-4147-A177-3AD203B41FA5}">
                      <a16:colId xmlns:a16="http://schemas.microsoft.com/office/drawing/2014/main" val="3289656991"/>
                    </a:ext>
                  </a:extLst>
                </a:gridCol>
              </a:tblGrid>
              <a:tr h="738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Weather (Label)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273638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Rainy 🌧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2499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 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71647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Rainy 🌧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86808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Rainy 🌧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069449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 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71913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 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804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5F995A3-1D11-B057-C87A-437ED7E6A3BD}"/>
              </a:ext>
            </a:extLst>
          </p:cNvPr>
          <p:cNvSpPr txBox="1"/>
          <p:nvPr/>
        </p:nvSpPr>
        <p:spPr>
          <a:xfrm>
            <a:off x="7298872" y="1951888"/>
            <a:ext cx="4669972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suppose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today's weather conditions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Cloudy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Temperature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Hot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Weak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today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Rainy or Sunny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20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10357</TotalTime>
  <Words>847</Words>
  <Application>Microsoft Office PowerPoint</Application>
  <PresentationFormat>Widescreen</PresentationFormat>
  <Paragraphs>132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Tahoma</vt:lpstr>
      <vt:lpstr>Times New Roman</vt:lpstr>
      <vt:lpstr>Trebuchet MS</vt:lpstr>
      <vt:lpstr>Office Theme</vt:lpstr>
      <vt:lpstr>Custom Design</vt:lpstr>
      <vt:lpstr>Supervised Learning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USHA NANDHINI S</cp:lastModifiedBy>
  <cp:revision>646</cp:revision>
  <cp:lastPrinted>2022-10-29T03:23:37Z</cp:lastPrinted>
  <dcterms:created xsi:type="dcterms:W3CDTF">2022-10-17T03:42:06Z</dcterms:created>
  <dcterms:modified xsi:type="dcterms:W3CDTF">2025-03-12T07:50:45Z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