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9"/>
  </p:notesMasterIdLst>
  <p:sldIdLst>
    <p:sldId id="11651" r:id="rId6"/>
    <p:sldId id="11622" r:id="rId7"/>
    <p:sldId id="11730" r:id="rId8"/>
    <p:sldId id="11732" r:id="rId9"/>
    <p:sldId id="11733" r:id="rId10"/>
    <p:sldId id="11731" r:id="rId11"/>
    <p:sldId id="11724" r:id="rId12"/>
    <p:sldId id="11725" r:id="rId13"/>
    <p:sldId id="11726" r:id="rId14"/>
    <p:sldId id="11727" r:id="rId15"/>
    <p:sldId id="11728" r:id="rId16"/>
    <p:sldId id="11711" r:id="rId17"/>
    <p:sldId id="116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8191CDF3-5E08-44BB-8E82-F1285C018521}"/>
    <pc:docChg chg="undo redo custSel modSld">
      <pc:chgData name="USHA NANDHINI S" userId="15cdf0b0-2e93-4f62-97e7-b1410a443814" providerId="ADAL" clId="{8191CDF3-5E08-44BB-8E82-F1285C018521}" dt="2025-03-12T10:21:03.407" v="4"/>
      <pc:docMkLst>
        <pc:docMk/>
      </pc:docMkLst>
      <pc:sldChg chg="modSp mod">
        <pc:chgData name="USHA NANDHINI S" userId="15cdf0b0-2e93-4f62-97e7-b1410a443814" providerId="ADAL" clId="{8191CDF3-5E08-44BB-8E82-F1285C018521}" dt="2025-03-12T10:21:03.407" v="4"/>
        <pc:sldMkLst>
          <pc:docMk/>
          <pc:sldMk cId="3229472173" sldId="11651"/>
        </pc:sldMkLst>
        <pc:spChg chg="mod">
          <ac:chgData name="USHA NANDHINI S" userId="15cdf0b0-2e93-4f62-97e7-b1410a443814" providerId="ADAL" clId="{8191CDF3-5E08-44BB-8E82-F1285C018521}" dt="2025-03-12T10:21:03.407" v="4"/>
          <ac:spMkLst>
            <pc:docMk/>
            <pc:sldMk cId="3229472173" sldId="11651"/>
            <ac:spMk id="3" creationId="{5ACDEA72-1592-487D-849B-3BEFF49F0D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6D844-18CC-DE32-6E75-56F46453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2DA46-ADA0-C1D7-A296-BF5D31101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A5397-25AA-0CFE-A008-CD834CDF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3B5D4-B514-2636-CA08-1F659A4E4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7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AF19D-B4D6-099E-B1D7-658E5EAC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8EC47-0ABE-BF61-8701-DCEBA3EEC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DDAF6-B109-8BA3-6903-3F98B662E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5FF0D-C86D-438D-C9E1-F963E7008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45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3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38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C5345-C961-6F00-A843-40A73FBE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13846-7643-8DB7-ECF7-3ACD36889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37858-F860-6C94-4A22-BE2C0FA5B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8051C-3E3A-DAE3-84E3-61E1D3BD8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1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48002-7108-83ED-D589-60F154C7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4061A-0D15-E8FA-4AF7-4F29AD415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B3AA1-0852-24E2-34CE-554983CCA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D8437-4DE3-17FD-DE6B-89A4002B3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09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6227-B8D2-5374-96C6-4645F4E9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B6BA4-B245-820B-F627-AB0AD38F2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815B5-33F8-8D99-D8D8-9B706C9B7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A8A7-29A8-5E6C-D3CB-61311D20F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33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9423-3323-0096-4BC9-7C0949A5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9713F-31E8-4939-1F7B-415BF4CBC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F569-33B7-817A-A58E-BB4BB3E5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DCC3A-27CB-E366-E024-52EDDB697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44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KNN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K-Nearest Neighbors intuition 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Advantages &amp; Disadvantages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6947-7ADA-A9EF-267C-8FF41779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3FA8287-62F1-177C-18CD-454772CD5F94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51BE90-40FA-FD6D-5E4B-0B130414F0D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52E54B-87DB-F7E1-EB6F-85737483BD1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Improving KNN Performance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8FBA52A-62C3-F419-C77D-920A84C05A9D}"/>
              </a:ext>
            </a:extLst>
          </p:cNvPr>
          <p:cNvSpPr txBox="1"/>
          <p:nvPr/>
        </p:nvSpPr>
        <p:spPr>
          <a:xfrm>
            <a:off x="615043" y="1182569"/>
            <a:ext cx="11576957" cy="170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(Normalization/Standardization)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Standardize data to prevent large-scale differences.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(PCA, LDA)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 the number of features.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Structures (KD-Tree, Ball-Tree)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Speed up nearest neighbor search.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KNN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Give closer neighbors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importance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decision-making.</a:t>
            </a:r>
          </a:p>
        </p:txBody>
      </p:sp>
      <p:pic>
        <p:nvPicPr>
          <p:cNvPr id="6146" name="Picture 2" descr="All about Feature Scaling | Towards Data Science">
            <a:extLst>
              <a:ext uri="{FF2B5EF4-FFF2-40B4-BE49-F238E27FC236}">
                <a16:creationId xmlns:a16="http://schemas.microsoft.com/office/drawing/2014/main" id="{FBAADC83-0AA7-2E0F-1604-E15279819E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9" t="5340" r="14347" b="9223"/>
          <a:stretch/>
        </p:blipFill>
        <p:spPr bwMode="auto">
          <a:xfrm>
            <a:off x="3069771" y="2870909"/>
            <a:ext cx="5751240" cy="372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96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Applications of KNN</a:t>
              </a:r>
            </a:p>
          </p:txBody>
        </p:sp>
      </p:grpSp>
      <p:pic>
        <p:nvPicPr>
          <p:cNvPr id="7171" name="Picture 3" descr="Secure Multi-party kNN Search in Large-scale Spatial Data Federation">
            <a:extLst>
              <a:ext uri="{FF2B5EF4-FFF2-40B4-BE49-F238E27FC236}">
                <a16:creationId xmlns:a16="http://schemas.microsoft.com/office/drawing/2014/main" id="{0B1DDB29-381A-FBD3-1106-325B3733D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4"/>
          <a:stretch/>
        </p:blipFill>
        <p:spPr bwMode="auto">
          <a:xfrm>
            <a:off x="2244600" y="1213197"/>
            <a:ext cx="8948057" cy="523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95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KNN vs. Other Algorithms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5DF352-E816-CADD-66B3-49C98724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58118"/>
              </p:ext>
            </p:extLst>
          </p:nvPr>
        </p:nvGraphicFramePr>
        <p:xfrm>
          <a:off x="1219745" y="1321455"/>
          <a:ext cx="9752510" cy="3200400"/>
        </p:xfrm>
        <a:graphic>
          <a:graphicData uri="http://schemas.openxmlformats.org/drawingml/2006/table">
            <a:tbl>
              <a:tblPr/>
              <a:tblGrid>
                <a:gridCol w="1950502">
                  <a:extLst>
                    <a:ext uri="{9D8B030D-6E8A-4147-A177-3AD203B41FA5}">
                      <a16:colId xmlns:a16="http://schemas.microsoft.com/office/drawing/2014/main" val="2846313227"/>
                    </a:ext>
                  </a:extLst>
                </a:gridCol>
                <a:gridCol w="1950502">
                  <a:extLst>
                    <a:ext uri="{9D8B030D-6E8A-4147-A177-3AD203B41FA5}">
                      <a16:colId xmlns:a16="http://schemas.microsoft.com/office/drawing/2014/main" val="382027132"/>
                    </a:ext>
                  </a:extLst>
                </a:gridCol>
                <a:gridCol w="1950502">
                  <a:extLst>
                    <a:ext uri="{9D8B030D-6E8A-4147-A177-3AD203B41FA5}">
                      <a16:colId xmlns:a16="http://schemas.microsoft.com/office/drawing/2014/main" val="336193669"/>
                    </a:ext>
                  </a:extLst>
                </a:gridCol>
                <a:gridCol w="1950502">
                  <a:extLst>
                    <a:ext uri="{9D8B030D-6E8A-4147-A177-3AD203B41FA5}">
                      <a16:colId xmlns:a16="http://schemas.microsoft.com/office/drawing/2014/main" val="780324565"/>
                    </a:ext>
                  </a:extLst>
                </a:gridCol>
                <a:gridCol w="1950502">
                  <a:extLst>
                    <a:ext uri="{9D8B030D-6E8A-4147-A177-3AD203B41FA5}">
                      <a16:colId xmlns:a16="http://schemas.microsoft.com/office/drawing/2014/main" val="9606753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9697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(High data)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5394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Interpretability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367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on Small Data?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tuning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lots of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152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Outliers?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1920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8A4D64-E526-6876-C13F-3F705B45F832}"/>
              </a:ext>
            </a:extLst>
          </p:cNvPr>
          <p:cNvSpPr txBox="1"/>
          <p:nvPr/>
        </p:nvSpPr>
        <p:spPr>
          <a:xfrm>
            <a:off x="1877785" y="4764164"/>
            <a:ext cx="76907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KNN if: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(it’s slow).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(curse of dimensionality).</a:t>
            </a:r>
          </a:p>
        </p:txBody>
      </p:sp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K-Nearest Neighbors (KNN) Algorithm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7CEE9F-B937-2DFE-238B-1E695492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72" y="1430414"/>
            <a:ext cx="5150304" cy="478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36754B-0EF4-1D4A-164C-6EE482990661}"/>
              </a:ext>
            </a:extLst>
          </p:cNvPr>
          <p:cNvSpPr txBox="1"/>
          <p:nvPr/>
        </p:nvSpPr>
        <p:spPr>
          <a:xfrm>
            <a:off x="783772" y="1661930"/>
            <a:ext cx="571500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KNN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learning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Lazy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explicit training phase, makes predictions by comparing new data points to stored instances.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Relies on the similarity of data points. </a:t>
            </a:r>
          </a:p>
        </p:txBody>
      </p:sp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C8A50-EDA0-929F-5C3F-9CE1EA213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272406-07CA-EE84-3588-5AF9A7229DD8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6565CE-A866-F3E2-5384-8D7C839366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B422C4-6857-F63F-52C3-482EF4D5C935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Working Principle of KNN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0EEF76-4BFC-AEAD-35BE-CC8A69D39B30}"/>
              </a:ext>
            </a:extLst>
          </p:cNvPr>
          <p:cNvSpPr txBox="1"/>
          <p:nvPr/>
        </p:nvSpPr>
        <p:spPr>
          <a:xfrm>
            <a:off x="1191985" y="1545343"/>
            <a:ext cx="8670471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Choose the number of neighbors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distance between the new data point and all existing points.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nearest neighbors.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 a class (for classification) or compute the average (for regression). </a:t>
            </a:r>
          </a:p>
        </p:txBody>
      </p:sp>
    </p:spTree>
    <p:extLst>
      <p:ext uri="{BB962C8B-B14F-4D97-AF65-F5344CB8AC3E}">
        <p14:creationId xmlns:p14="http://schemas.microsoft.com/office/powerpoint/2010/main" val="378715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Choosing the Value of K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90DBB4D-4036-6B5C-5261-5506724941D8}"/>
              </a:ext>
            </a:extLst>
          </p:cNvPr>
          <p:cNvSpPr txBox="1"/>
          <p:nvPr/>
        </p:nvSpPr>
        <p:spPr>
          <a:xfrm>
            <a:off x="1283783" y="1600201"/>
            <a:ext cx="8023502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K (e.g., 1, 3, 5):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 More sensitive to noise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 Higher variance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K (e.g., 10, 15, 20):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 Smoother decision boundary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✔ Reduces overfitting but may lose important details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 of thumb: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√N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(square root of the dataset size) as a starting point. </a:t>
            </a:r>
          </a:p>
        </p:txBody>
      </p:sp>
      <p:pic>
        <p:nvPicPr>
          <p:cNvPr id="3079" name="Picture 7" descr="K-Nearest Neighbors (KNN): Understanding How It Works and Building It from  Scratch | by Gean Matos | Share! por Ateliê de Software">
            <a:extLst>
              <a:ext uri="{FF2B5EF4-FFF2-40B4-BE49-F238E27FC236}">
                <a16:creationId xmlns:a16="http://schemas.microsoft.com/office/drawing/2014/main" id="{F4DF252B-B4B6-CC2B-1219-4F1644638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9" r="19654"/>
          <a:stretch/>
        </p:blipFill>
        <p:spPr bwMode="auto">
          <a:xfrm>
            <a:off x="6825343" y="1182569"/>
            <a:ext cx="4910676" cy="430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Distance Metrics in KNN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0AC40B-A3AC-1D58-A772-EDA5FCB829E4}"/>
              </a:ext>
            </a:extLst>
          </p:cNvPr>
          <p:cNvSpPr txBox="1"/>
          <p:nvPr/>
        </p:nvSpPr>
        <p:spPr>
          <a:xfrm>
            <a:off x="908226" y="1338943"/>
            <a:ext cx="802350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the nearest neighbors, KNN uses different distance measures: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A6AB7-9A91-446C-5BD1-4730B91A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99" y="2202772"/>
            <a:ext cx="8702057" cy="413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1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7B47E-A825-BC6D-CE6B-63D38522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2088530-0A1B-B977-3F0E-85E4D3D5A9A4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D0E42B-4BBA-8E43-18C4-AD9C4362B47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89EB99-3E59-1FF5-6B3F-56A48BD83D9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Distance Metrics in KNN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D02175F-FA8A-3B95-7E0F-C71FA26A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2856"/>
            <a:ext cx="12192000" cy="398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0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AC67-1B8D-D729-D6B6-E92FB32D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C75545-3A7B-E4E4-B7EA-785654C03F52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7C0F8C-CE9B-AD68-B16F-B7227D20A1C8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677A8A-3BCC-F0C3-B501-770D25DFAD27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KNN for Classification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DCD2E9-FDF6-41ED-BDFD-65D8305004D0}"/>
              </a:ext>
            </a:extLst>
          </p:cNvPr>
          <p:cNvSpPr txBox="1"/>
          <p:nvPr/>
        </p:nvSpPr>
        <p:spPr>
          <a:xfrm>
            <a:off x="685801" y="1182569"/>
            <a:ext cx="11234058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class among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nearest neighbors determines the new data point’s class.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Given a dataset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apples and oranges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predict whether a new fruit is an apple or an orange.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the nearest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neighbors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assign the majority class.</a:t>
            </a:r>
          </a:p>
        </p:txBody>
      </p:sp>
      <p:pic>
        <p:nvPicPr>
          <p:cNvPr id="4101" name="Picture 5" descr="Time Series Classification using Dynamic Time Warping K-Nearest Neighbours  | by Quant Club, IIT Kharagpur | Medium">
            <a:extLst>
              <a:ext uri="{FF2B5EF4-FFF2-40B4-BE49-F238E27FC236}">
                <a16:creationId xmlns:a16="http://schemas.microsoft.com/office/drawing/2014/main" id="{6374CE7C-A554-1B02-8CB7-C7E42F36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057" y="3066226"/>
            <a:ext cx="7554686" cy="377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71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4EE6-B056-BB2B-D4DC-687EDDBB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2EE5AD5-E421-D1F3-9B56-270B93F44FB5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5AE96E-BBBC-9020-6616-043A00C692F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1CE18-3346-C356-DF47-5E645251067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KNN for Regression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8754F0-124B-7E93-D818-A3885AF58DB7}"/>
              </a:ext>
            </a:extLst>
          </p:cNvPr>
          <p:cNvSpPr txBox="1"/>
          <p:nvPr/>
        </p:nvSpPr>
        <p:spPr>
          <a:xfrm>
            <a:off x="800098" y="1534885"/>
            <a:ext cx="10907488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voting,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 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predicts the output by averaging the values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nearest neighbors.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house prices based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houses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neighborhood.</a:t>
            </a:r>
          </a:p>
        </p:txBody>
      </p:sp>
      <p:pic>
        <p:nvPicPr>
          <p:cNvPr id="5124" name="Picture 4" descr="3.1 The problem: We need to predict the price of a house - Grokking Machine  Learning">
            <a:extLst>
              <a:ext uri="{FF2B5EF4-FFF2-40B4-BE49-F238E27FC236}">
                <a16:creationId xmlns:a16="http://schemas.microsoft.com/office/drawing/2014/main" id="{37F63094-D426-0936-A5F3-86B64A51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15" y="3000886"/>
            <a:ext cx="6387053" cy="354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0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8AC7-A1CE-14E5-BC07-3199D1AD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DC8DC3-FD3A-3B63-A4D8-ABF882D1DFE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E5DF35-55F6-646F-0724-3837149C6A6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3F8566-6CC3-093C-9518-EDC120C2C344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and Disadvantages of KNN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10C8F76-240F-7978-C16F-77BE94F0C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758" y="1250775"/>
            <a:ext cx="10448484" cy="247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Advantages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Simple and Easy to Implement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complex model training required.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Non-Parametric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assumptions about data distribution.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Handles Multi-Class Classification Well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well for multiple categories.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Can Be Used for Both Classification and Regression.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4A9AE-FEB7-964E-7BB1-75AB1695247D}"/>
              </a:ext>
            </a:extLst>
          </p:cNvPr>
          <p:cNvSpPr txBox="1"/>
          <p:nvPr/>
        </p:nvSpPr>
        <p:spPr>
          <a:xfrm>
            <a:off x="871757" y="3896555"/>
            <a:ext cx="10448483" cy="2344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KNN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As the dataset grows, the prediction speed slows down.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Noise and Outliers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few irrelevant points can mislead predictions.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KNN works poorly when the number of features is too high.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Intensive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Needs to store the entire dataset for predictions.</a:t>
            </a:r>
          </a:p>
        </p:txBody>
      </p:sp>
    </p:spTree>
    <p:extLst>
      <p:ext uri="{BB962C8B-B14F-4D97-AF65-F5344CB8AC3E}">
        <p14:creationId xmlns:p14="http://schemas.microsoft.com/office/powerpoint/2010/main" val="103048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10493</TotalTime>
  <Words>575</Words>
  <Application>Microsoft Office PowerPoint</Application>
  <PresentationFormat>Widescreen</PresentationFormat>
  <Paragraphs>87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Tahoma</vt:lpstr>
      <vt:lpstr>Times New Roman</vt:lpstr>
      <vt:lpstr>Trebuchet MS</vt:lpstr>
      <vt:lpstr>Office Theme</vt:lpstr>
      <vt:lpstr>Custom Design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651</cp:revision>
  <cp:lastPrinted>2022-10-29T03:23:37Z</cp:lastPrinted>
  <dcterms:created xsi:type="dcterms:W3CDTF">2022-10-17T03:42:06Z</dcterms:created>
  <dcterms:modified xsi:type="dcterms:W3CDTF">2025-03-12T10:21:05Z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