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2"/>
  </p:notesMasterIdLst>
  <p:sldIdLst>
    <p:sldId id="11651" r:id="rId6"/>
    <p:sldId id="11622" r:id="rId7"/>
    <p:sldId id="11732" r:id="rId8"/>
    <p:sldId id="11733" r:id="rId9"/>
    <p:sldId id="11731" r:id="rId10"/>
    <p:sldId id="11724" r:id="rId11"/>
    <p:sldId id="11725" r:id="rId12"/>
    <p:sldId id="11726" r:id="rId13"/>
    <p:sldId id="11730" r:id="rId14"/>
    <p:sldId id="11734" r:id="rId15"/>
    <p:sldId id="11727" r:id="rId16"/>
    <p:sldId id="11728" r:id="rId17"/>
    <p:sldId id="11711" r:id="rId18"/>
    <p:sldId id="11735" r:id="rId19"/>
    <p:sldId id="11736" r:id="rId20"/>
    <p:sldId id="116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3987-3A38-B6AF-91D0-5070FCCF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CE50B-73A2-AE9F-DB9F-D5211C045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72F81-72DF-8C46-F4D3-70F4E48FB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B0372-B13E-D4E0-33E0-0C7764333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5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581E-4F50-9B86-96D7-DCF1B917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D9DE2-2835-3A70-E724-AC20D2D92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DF4F1-3AA0-DA1B-BD93-D0E32E559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141CB-290D-A7A9-CB91-81CE742C4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4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B03C0-8BB3-DA5A-D50C-A7173773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0BD05-2096-947F-4818-C7BFC8CC7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EBD4D-C2ED-01BC-A753-BEC788BE5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1A6D9-7A80-F18F-EB94-A99976543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88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5345-C961-6F00-A843-40A73FBE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13846-7643-8DB7-ECF7-3ACD36889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37858-F860-6C94-4A22-BE2C0FA5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051C-3E3A-DAE3-84E3-61E1D3BD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1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3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9423-3323-0096-4BC9-7C0949A5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9713F-31E8-4939-1F7B-415BF4CBC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F569-33B7-817A-A58E-BB4BB3E5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CC3A-27CB-E366-E024-52EDDB697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4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F19D-B4D6-099E-B1D7-658E5EAC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8EC47-0ABE-BF61-8701-DCEBA3EEC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DAF6-B109-8BA3-6903-3F98B662E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FF0D-C86D-438D-C9E1-F963E700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7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Unsupervised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K-Means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k Nearest Neighbors intuition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386C4-509D-4660-1B64-15479D8B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16B452-C544-C5E0-E60F-2299349748D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209ACD-8BF0-9A4A-4A48-89324E4338E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D71EBA-3F6E-0E6E-57DA-CC8355DFB3D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Gap Statistic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425901-CFF0-C8F6-2EF9-9730C043756D}"/>
              </a:ext>
            </a:extLst>
          </p:cNvPr>
          <p:cNvSpPr txBox="1"/>
          <p:nvPr/>
        </p:nvSpPr>
        <p:spPr>
          <a:xfrm>
            <a:off x="1028701" y="1182569"/>
            <a:ext cx="871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within-cluster variance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reference random distribution.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similar size.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WCSS for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gap between real and random WCSS is highest.</a:t>
            </a:r>
          </a:p>
        </p:txBody>
      </p:sp>
      <p:pic>
        <p:nvPicPr>
          <p:cNvPr id="10244" name="Picture 4" descr="Gap statistic that determines the ideal number of clusters for the... |  Download Scientific Diagram">
            <a:extLst>
              <a:ext uri="{FF2B5EF4-FFF2-40B4-BE49-F238E27FC236}">
                <a16:creationId xmlns:a16="http://schemas.microsoft.com/office/drawing/2014/main" id="{FA281FB3-2F24-B693-760C-F6F0D476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44" y="2885523"/>
            <a:ext cx="6438900" cy="37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90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of K-Means Algorithm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FBA52A-62C3-F419-C77D-920A84C05A9D}"/>
              </a:ext>
            </a:extLst>
          </p:cNvPr>
          <p:cNvSpPr txBox="1"/>
          <p:nvPr/>
        </p:nvSpPr>
        <p:spPr>
          <a:xfrm>
            <a:off x="2270744" y="1329526"/>
            <a:ext cx="9077614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and computationally efficient.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large datasets.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data 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Numerical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easy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and understand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 High-Dimensional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96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Limitations of K-Means Algorithm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34C3D0-6419-157B-FE28-B113E7884113}"/>
              </a:ext>
            </a:extLst>
          </p:cNvPr>
          <p:cNvSpPr txBox="1"/>
          <p:nvPr/>
        </p:nvSpPr>
        <p:spPr>
          <a:xfrm>
            <a:off x="2155371" y="1182569"/>
            <a:ext cx="8670471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K is Challenging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highly depends on the correct selection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 by 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extreme values.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Spherical Clusters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best when clusters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well-separated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clusters are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shapes or densities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Normalized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must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properly for best results.</a:t>
            </a:r>
          </a:p>
        </p:txBody>
      </p:sp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Optimizing K-Means Performance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8A4D64-E526-6876-C13F-3F705B45F832}"/>
              </a:ext>
            </a:extLst>
          </p:cNvPr>
          <p:cNvSpPr txBox="1"/>
          <p:nvPr/>
        </p:nvSpPr>
        <p:spPr>
          <a:xfrm>
            <a:off x="1485899" y="1296869"/>
            <a:ext cx="8922646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Best Practices for K-Means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Feature Scaling:</a:t>
            </a:r>
            <a:r>
              <a:rPr lang="en-US" sz="2000" dirty="0"/>
              <a:t> Normalize data using </a:t>
            </a:r>
            <a:r>
              <a:rPr lang="en-US" sz="2000" b="1" dirty="0"/>
              <a:t>Min-Max Scaling</a:t>
            </a:r>
            <a:r>
              <a:rPr lang="en-US" sz="2000" dirty="0"/>
              <a:t> or </a:t>
            </a:r>
            <a:r>
              <a:rPr lang="en-US" sz="2000" b="1" dirty="0"/>
              <a:t>Standardization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Choose the Right K:</a:t>
            </a:r>
            <a:r>
              <a:rPr lang="en-US" sz="2000" dirty="0"/>
              <a:t> Use </a:t>
            </a:r>
            <a:r>
              <a:rPr lang="en-US" sz="2000" b="1" dirty="0"/>
              <a:t>Elbow Method</a:t>
            </a:r>
            <a:r>
              <a:rPr lang="en-US" sz="2000" dirty="0"/>
              <a:t> or </a:t>
            </a:r>
            <a:r>
              <a:rPr lang="en-US" sz="2000" b="1" dirty="0"/>
              <a:t>Silhouette Score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Remove Outliers:</a:t>
            </a:r>
            <a:r>
              <a:rPr lang="en-US" sz="2000" dirty="0"/>
              <a:t> Apply </a:t>
            </a:r>
            <a:r>
              <a:rPr lang="en-US" sz="2000" b="1" dirty="0"/>
              <a:t>Z-score filtering</a:t>
            </a:r>
            <a:r>
              <a:rPr lang="en-US" sz="2000" dirty="0"/>
              <a:t> to detect and remove anomalies.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Use Multiple Initializations:</a:t>
            </a:r>
            <a:r>
              <a:rPr lang="en-US" sz="2000" dirty="0"/>
              <a:t> Run K-Means multiple times with </a:t>
            </a:r>
            <a:r>
              <a:rPr lang="en-US" sz="2000" b="1" dirty="0"/>
              <a:t>different initial centroids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Consider PCA (Principal Component Analysis):</a:t>
            </a:r>
            <a:r>
              <a:rPr lang="en-US" sz="2000" dirty="0"/>
              <a:t> Reduce dimensionality before clustering.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1E6B6-2CC4-30BF-D28E-37FA28A5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B7E8FF-0A10-41AE-4A55-2FA86420298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729A6E-CC6B-122A-3C8B-AF17800AF6E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3EA3-7F13-9BE7-B638-44FAB7933423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K-Means</a:t>
              </a:r>
            </a:p>
          </p:txBody>
        </p:sp>
      </p:grpSp>
      <p:pic>
        <p:nvPicPr>
          <p:cNvPr id="11266" name="Picture 2" descr="K-Means clustering and its Real World Use Case">
            <a:extLst>
              <a:ext uri="{FF2B5EF4-FFF2-40B4-BE49-F238E27FC236}">
                <a16:creationId xmlns:a16="http://schemas.microsoft.com/office/drawing/2014/main" id="{E6ED107C-2515-2D9F-7CD8-E10AE19AF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8"/>
          <a:stretch/>
        </p:blipFill>
        <p:spPr bwMode="auto">
          <a:xfrm>
            <a:off x="1519994" y="1078173"/>
            <a:ext cx="9525000" cy="52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8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02634-11BE-7EFF-7109-7475A6B0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F9D9537-9FFA-ADD0-EBBA-AD744972A285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F7B7D4-7007-B536-D3FE-D151F33D4AC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3ECD5E-71B9-E81B-C398-2C8D7B28D29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K-Means vs. Other Clustering Algorithms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11E6F2-8AAE-5821-4846-D646C479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44840"/>
              </p:ext>
            </p:extLst>
          </p:nvPr>
        </p:nvGraphicFramePr>
        <p:xfrm>
          <a:off x="1159329" y="1182569"/>
          <a:ext cx="10417628" cy="5493831"/>
        </p:xfrm>
        <a:graphic>
          <a:graphicData uri="http://schemas.openxmlformats.org/drawingml/2006/table">
            <a:tbl>
              <a:tblPr/>
              <a:tblGrid>
                <a:gridCol w="2604407">
                  <a:extLst>
                    <a:ext uri="{9D8B030D-6E8A-4147-A177-3AD203B41FA5}">
                      <a16:colId xmlns:a16="http://schemas.microsoft.com/office/drawing/2014/main" val="1643560529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val="2455729817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val="2933288177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val="2674210197"/>
                    </a:ext>
                  </a:extLst>
                </a:gridCol>
              </a:tblGrid>
              <a:tr h="784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 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Clustering 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DBSCAN 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75955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Centroid-based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006883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304881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Outliers?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927711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Non-Spherical Clusters?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64507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📊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575753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1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735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K-Nearest Neighbors (KNN) Algorithm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4E71C6-D969-5507-36BC-695DECD8AD8A}"/>
              </a:ext>
            </a:extLst>
          </p:cNvPr>
          <p:cNvSpPr txBox="1"/>
          <p:nvPr/>
        </p:nvSpPr>
        <p:spPr>
          <a:xfrm>
            <a:off x="1083129" y="1182569"/>
            <a:ext cx="1002574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Clustering is the process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grouping similar data points together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without labeled outputs. </a:t>
            </a:r>
          </a:p>
        </p:txBody>
      </p:sp>
      <p:pic>
        <p:nvPicPr>
          <p:cNvPr id="1027" name="Picture 3" descr="K-Means Clustering Algorithm - Tpoint Tech">
            <a:extLst>
              <a:ext uri="{FF2B5EF4-FFF2-40B4-BE49-F238E27FC236}">
                <a16:creationId xmlns:a16="http://schemas.microsoft.com/office/drawing/2014/main" id="{C4196459-70BD-7902-EFA0-96772B47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83" y="2081213"/>
            <a:ext cx="8234362" cy="41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Initialize Cluster Centroids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90DBB4D-4036-6B5C-5261-5506724941D8}"/>
              </a:ext>
            </a:extLst>
          </p:cNvPr>
          <p:cNvSpPr txBox="1"/>
          <p:nvPr/>
        </p:nvSpPr>
        <p:spPr>
          <a:xfrm>
            <a:off x="701397" y="1583873"/>
            <a:ext cx="539460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place K cluster centers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(centroids) in the data space.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centroids act as the initial reference points for grouping.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initialization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(improves initial selection for better convergence).</a:t>
            </a:r>
          </a:p>
        </p:txBody>
      </p:sp>
      <p:pic>
        <p:nvPicPr>
          <p:cNvPr id="3077" name="Picture 5" descr="What is KMeans Clustering Algorithm (with Python Example) - Scikit-Learn -  JC Chouinard">
            <a:extLst>
              <a:ext uri="{FF2B5EF4-FFF2-40B4-BE49-F238E27FC236}">
                <a16:creationId xmlns:a16="http://schemas.microsoft.com/office/drawing/2014/main" id="{D349A6B3-84BF-CEBB-AAED-C90F9BFD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3873"/>
            <a:ext cx="5208109" cy="38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Assign Data Points to the Nearest Centroid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891897" y="973777"/>
            <a:ext cx="999926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data point is assigned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nearest centroid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A76021-B6D7-A534-7F20-324CCED4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31" y="1566414"/>
            <a:ext cx="3767937" cy="756497"/>
          </a:xfrm>
          <a:prstGeom prst="rect">
            <a:avLst/>
          </a:prstGeom>
        </p:spPr>
      </p:pic>
      <p:pic>
        <p:nvPicPr>
          <p:cNvPr id="4103" name="Picture 7" descr="K-Means Clustering Algorithm. K-means clustering is an unsupervised… | by  Sanya Gubrani | Medium">
            <a:extLst>
              <a:ext uri="{FF2B5EF4-FFF2-40B4-BE49-F238E27FC236}">
                <a16:creationId xmlns:a16="http://schemas.microsoft.com/office/drawing/2014/main" id="{21F70946-7990-8302-E9C5-C21A1B09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30090"/>
            <a:ext cx="6705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7B47E-A825-BC6D-CE6B-63D3852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88530-0A1B-B977-3F0E-85E4D3D5A9A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E42B-4BBA-8E43-18C4-AD9C4362B47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9EB99-3E59-1FF5-6B3F-56A48BD83D9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Update Centroids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5422D1-2BCB-9F94-5184-7F6E234A8EE8}"/>
              </a:ext>
            </a:extLst>
          </p:cNvPr>
          <p:cNvSpPr txBox="1"/>
          <p:nvPr/>
        </p:nvSpPr>
        <p:spPr>
          <a:xfrm>
            <a:off x="901344" y="1076124"/>
            <a:ext cx="9650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centroid for each cluster is computed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assigned points: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D46D1-3991-F034-3A66-A4D2333A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341" y="1067623"/>
            <a:ext cx="1613807" cy="1002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0B449-9269-662B-28F8-4DFE72613A0A}"/>
              </a:ext>
            </a:extLst>
          </p:cNvPr>
          <p:cNvSpPr txBox="1"/>
          <p:nvPr/>
        </p:nvSpPr>
        <p:spPr>
          <a:xfrm>
            <a:off x="901344" y="1638051"/>
            <a:ext cx="8147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shifts to the new 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clusters more accurate.</a:t>
            </a:r>
          </a:p>
        </p:txBody>
      </p:sp>
      <p:pic>
        <p:nvPicPr>
          <p:cNvPr id="5124" name="Picture 4" descr="Visualizing the inner workings of the k-means clustering algorithm –  paulvanderlaken.com">
            <a:extLst>
              <a:ext uri="{FF2B5EF4-FFF2-40B4-BE49-F238E27FC236}">
                <a16:creationId xmlns:a16="http://schemas.microsoft.com/office/drawing/2014/main" id="{1DBD62BE-CC4C-9FBC-D7C6-FE44CC320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9"/>
          <a:stretch/>
        </p:blipFill>
        <p:spPr bwMode="auto">
          <a:xfrm>
            <a:off x="2063562" y="2140508"/>
            <a:ext cx="8983410" cy="44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Repeat Until Convergence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DCD2E9-FDF6-41ED-BDFD-65D8305004D0}"/>
              </a:ext>
            </a:extLst>
          </p:cNvPr>
          <p:cNvSpPr txBox="1"/>
          <p:nvPr/>
        </p:nvSpPr>
        <p:spPr>
          <a:xfrm>
            <a:off x="685801" y="1182569"/>
            <a:ext cx="5410199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and 4 are repeated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until centroids stop changing significantly.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stops when: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Centroids no longer move.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maximum number of iterations is reached.</a:t>
            </a:r>
          </a:p>
        </p:txBody>
      </p:sp>
      <p:pic>
        <p:nvPicPr>
          <p:cNvPr id="6147" name="Picture 3" descr="K-Means Clustering Algorithm. Before getting to K-means Clustering… | by  Parth Patel | Medium">
            <a:extLst>
              <a:ext uri="{FF2B5EF4-FFF2-40B4-BE49-F238E27FC236}">
                <a16:creationId xmlns:a16="http://schemas.microsoft.com/office/drawing/2014/main" id="{4EF586FB-AA59-24FA-A713-1414046D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57" y="128696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Choosing the Right Number of Clusters (K)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754F0-124B-7E93-D818-A3885AF58DB7}"/>
              </a:ext>
            </a:extLst>
          </p:cNvPr>
          <p:cNvSpPr txBox="1"/>
          <p:nvPr/>
        </p:nvSpPr>
        <p:spPr>
          <a:xfrm>
            <a:off x="478969" y="1286965"/>
            <a:ext cx="6602188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optimal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effective clustering.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few clusters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(loss of meaningful groups).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many clusters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(unnecessary complexity).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balance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171" name="Picture 3" descr="ML | K-means++ Algorithm - GeeksforGeeks">
            <a:extLst>
              <a:ext uri="{FF2B5EF4-FFF2-40B4-BE49-F238E27FC236}">
                <a16:creationId xmlns:a16="http://schemas.microsoft.com/office/drawing/2014/main" id="{711F96C6-A8B7-4595-1CB3-721AE6B3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866" y="1198898"/>
            <a:ext cx="5110843" cy="44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8AC7-A1CE-14E5-BC07-3199D1AD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DC8DC3-FD3A-3B63-A4D8-ABF882D1DFE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E5DF35-55F6-646F-0724-3837149C6A6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F8566-6CC3-093C-9518-EDC120C2C34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Elbow Method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10C8F76-240F-7978-C16F-77BE94F0C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6296" y="1794674"/>
            <a:ext cx="5219704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K values.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vs. WCSS (Within-Cluster Sum of Squares)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"elbow point"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WCSS stops decreasing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WCSS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Optimal Number of Clusters ...">
            <a:extLst>
              <a:ext uri="{FF2B5EF4-FFF2-40B4-BE49-F238E27FC236}">
                <a16:creationId xmlns:a16="http://schemas.microsoft.com/office/drawing/2014/main" id="{245385D8-08F0-F3E6-88A9-26D7C0CF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97" y="1849435"/>
            <a:ext cx="5791203" cy="44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5A2A0-7D6D-6035-63B6-D28FC7604032}"/>
              </a:ext>
            </a:extLst>
          </p:cNvPr>
          <p:cNvSpPr txBox="1"/>
          <p:nvPr/>
        </p:nvSpPr>
        <p:spPr>
          <a:xfrm>
            <a:off x="888086" y="1182569"/>
            <a:ext cx="923562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Find the optimal K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minimizing within-cluster variance (WCSS)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53304-BA53-61F4-F0CA-FF627CFEE486}"/>
              </a:ext>
            </a:extLst>
          </p:cNvPr>
          <p:cNvSpPr txBox="1"/>
          <p:nvPr/>
        </p:nvSpPr>
        <p:spPr>
          <a:xfrm>
            <a:off x="571500" y="5754318"/>
            <a:ext cx="599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ci​ is the centroid of cluster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are the data points.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B0FE9-E25E-9D89-141E-E0A8E473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30" y="4878660"/>
            <a:ext cx="2640467" cy="8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8A50-EDA0-929F-5C3F-9CE1EA21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272406-07CA-EE84-3588-5AF9A7229DD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6565CE-A866-F3E2-5384-8D7C839366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B422C4-6857-F63F-52C3-482EF4D5C93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Choose the Number of Clusters (K)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1286F3-A34F-8F07-F828-DEBC342E2DDE}"/>
              </a:ext>
            </a:extLst>
          </p:cNvPr>
          <p:cNvSpPr txBox="1"/>
          <p:nvPr/>
        </p:nvSpPr>
        <p:spPr>
          <a:xfrm>
            <a:off x="1159329" y="1182569"/>
            <a:ext cx="6204856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well-separated the clusters 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ranges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 to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Perfect clustering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Overlapping clusters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Incorrect clustering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6" name="Picture 8" descr="Determining The Optimal Number Of Clusters: 3 Must Know Methods - Datanovia">
            <a:extLst>
              <a:ext uri="{FF2B5EF4-FFF2-40B4-BE49-F238E27FC236}">
                <a16:creationId xmlns:a16="http://schemas.microsoft.com/office/drawing/2014/main" id="{5697FFCF-0FEE-0E6B-E3E6-D8A09597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3155"/>
            <a:ext cx="5372100" cy="43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75CC90-B3D0-D9DF-B864-79F6F254DC23}"/>
              </a:ext>
            </a:extLst>
          </p:cNvPr>
          <p:cNvSpPr txBox="1"/>
          <p:nvPr/>
        </p:nvSpPr>
        <p:spPr>
          <a:xfrm>
            <a:off x="1159329" y="4884584"/>
            <a:ext cx="62048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average intra-cluster distance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average nearest-cluster distance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Higher Silhouette Score → Better Clustering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2AAC0E-AFAA-845C-7053-990C1D29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202" y="3952912"/>
            <a:ext cx="1740354" cy="9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11696</TotalTime>
  <Words>679</Words>
  <Application>Microsoft Office PowerPoint</Application>
  <PresentationFormat>Widescreen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654</cp:revision>
  <cp:lastPrinted>2022-10-29T03:23:37Z</cp:lastPrinted>
  <dcterms:created xsi:type="dcterms:W3CDTF">2022-10-17T03:42:06Z</dcterms:created>
  <dcterms:modified xsi:type="dcterms:W3CDTF">2025-03-13T06:23:40Z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