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7"/>
  </p:notesMasterIdLst>
  <p:sldIdLst>
    <p:sldId id="256" r:id="rId2"/>
    <p:sldId id="258" r:id="rId3"/>
    <p:sldId id="259" r:id="rId4"/>
    <p:sldId id="269" r:id="rId5"/>
    <p:sldId id="278" r:id="rId6"/>
    <p:sldId id="270" r:id="rId7"/>
    <p:sldId id="271" r:id="rId8"/>
    <p:sldId id="277" r:id="rId9"/>
    <p:sldId id="308" r:id="rId10"/>
    <p:sldId id="279" r:id="rId11"/>
    <p:sldId id="310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57" r:id="rId20"/>
    <p:sldId id="287" r:id="rId21"/>
    <p:sldId id="288" r:id="rId22"/>
    <p:sldId id="289" r:id="rId23"/>
    <p:sldId id="290" r:id="rId24"/>
    <p:sldId id="314" r:id="rId25"/>
    <p:sldId id="311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8"/>
    <p:restoredTop sz="90068"/>
  </p:normalViewPr>
  <p:slideViewPr>
    <p:cSldViewPr snapToGrid="0">
      <p:cViewPr varScale="1">
        <p:scale>
          <a:sx n="153" d="100"/>
          <a:sy n="153" d="100"/>
        </p:scale>
        <p:origin x="91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9FC1CA-B5D5-2F43-BF6F-CF7C88DAA9A4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24B4F60-E381-0046-BEB3-D5D22902F4C3}">
      <dgm:prSet phldrT="[Text]"/>
      <dgm:spPr/>
      <dgm:t>
        <a:bodyPr/>
        <a:lstStyle/>
        <a:p>
          <a:r>
            <a:rPr lang="en-GB">
              <a:latin typeface="Arial" panose="020B0604020202020204" pitchFamily="34" charset="0"/>
              <a:cs typeface="Arial" panose="020B0604020202020204" pitchFamily="34" charset="0"/>
            </a:rPr>
            <a:t>Linear Algebra, Calculus</a:t>
          </a:r>
        </a:p>
      </dgm:t>
    </dgm:pt>
    <dgm:pt modelId="{3125613B-6E6D-C24D-A406-E06B92220CED}" type="parTrans" cxnId="{BD8A4077-00C7-C744-9FD9-B27680F8909F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1BD57A-52A3-BE4D-900F-6ED9BF22141E}" type="sibTrans" cxnId="{BD8A4077-00C7-C744-9FD9-B27680F8909F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8C6A28-A0F5-5E4B-8D5C-31B19F17BDA7}">
      <dgm:prSet phldrT="[Text]"/>
      <dgm:spPr/>
      <dgm:t>
        <a:bodyPr/>
        <a:lstStyle/>
        <a:p>
          <a:r>
            <a:rPr lang="en-GB">
              <a:latin typeface="Arial" panose="020B0604020202020204" pitchFamily="34" charset="0"/>
              <a:cs typeface="Arial" panose="020B0604020202020204" pitchFamily="34" charset="0"/>
            </a:rPr>
            <a:t>Programming</a:t>
          </a:r>
        </a:p>
      </dgm:t>
    </dgm:pt>
    <dgm:pt modelId="{AEFC1980-F862-614B-82F8-5097AAE3F228}" type="parTrans" cxnId="{D8880C1B-20A0-6A4C-81B9-054A80CD27EE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514DE5-1153-034B-BDFA-73DE7B2E3A7A}" type="sibTrans" cxnId="{D8880C1B-20A0-6A4C-81B9-054A80CD27EE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29ABA1-05F2-1F4C-B013-1F8C79CA90BA}">
      <dgm:prSet phldrT="[Text]"/>
      <dgm:spPr/>
      <dgm:t>
        <a:bodyPr/>
        <a:lstStyle/>
        <a:p>
          <a:r>
            <a:rPr lang="en-GB">
              <a:latin typeface="Arial" panose="020B0604020202020204" pitchFamily="34" charset="0"/>
              <a:cs typeface="Arial" panose="020B0604020202020204" pitchFamily="34" charset="0"/>
            </a:rPr>
            <a:t>Statistics</a:t>
          </a:r>
        </a:p>
      </dgm:t>
    </dgm:pt>
    <dgm:pt modelId="{F82FAD6C-5988-6F44-A481-3BF95A001432}" type="parTrans" cxnId="{0695B23A-858B-8945-90C4-08298FCFBAA4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28FCD-F44C-EE43-9B3C-71F62E67D449}" type="sibTrans" cxnId="{0695B23A-858B-8945-90C4-08298FCFBAA4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E47EF5-4930-6B47-AE36-9AA08DF270E2}">
      <dgm:prSet phldrT="[Text]"/>
      <dgm:spPr/>
      <dgm:t>
        <a:bodyPr/>
        <a:lstStyle/>
        <a:p>
          <a:r>
            <a:rPr lang="en-GB">
              <a:latin typeface="Arial" panose="020B0604020202020204" pitchFamily="34" charset="0"/>
              <a:cs typeface="Arial" panose="020B0604020202020204" pitchFamily="34" charset="0"/>
            </a:rPr>
            <a:t>Engineering</a:t>
          </a:r>
        </a:p>
      </dgm:t>
    </dgm:pt>
    <dgm:pt modelId="{45FDAA80-81FF-EB48-B67B-E455EAC88CCF}" type="parTrans" cxnId="{213A7472-99AD-244A-9007-68142EF1DDAF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CDBB3F-56C3-264A-B615-5F947BA8D455}" type="sibTrans" cxnId="{213A7472-99AD-244A-9007-68142EF1DDAF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25FC25-6BDA-B944-BF33-EFC8B21B28FA}" type="pres">
      <dgm:prSet presAssocID="{B59FC1CA-B5D5-2F43-BF6F-CF7C88DAA9A4}" presName="diagram" presStyleCnt="0">
        <dgm:presLayoutVars>
          <dgm:dir/>
          <dgm:resizeHandles val="exact"/>
        </dgm:presLayoutVars>
      </dgm:prSet>
      <dgm:spPr/>
    </dgm:pt>
    <dgm:pt modelId="{F30BAC6D-6F45-0A48-B7FB-DF07A9E05CE5}" type="pres">
      <dgm:prSet presAssocID="{224B4F60-E381-0046-BEB3-D5D22902F4C3}" presName="node" presStyleLbl="node1" presStyleIdx="0" presStyleCnt="4">
        <dgm:presLayoutVars>
          <dgm:bulletEnabled val="1"/>
        </dgm:presLayoutVars>
      </dgm:prSet>
      <dgm:spPr/>
    </dgm:pt>
    <dgm:pt modelId="{F277DAAA-AFF6-714F-A177-2101DE0541F7}" type="pres">
      <dgm:prSet presAssocID="{B41BD57A-52A3-BE4D-900F-6ED9BF22141E}" presName="sibTrans" presStyleCnt="0"/>
      <dgm:spPr/>
    </dgm:pt>
    <dgm:pt modelId="{C568A2DD-CCD6-D84C-B6B9-A7F828AB7A09}" type="pres">
      <dgm:prSet presAssocID="{EE8C6A28-A0F5-5E4B-8D5C-31B19F17BDA7}" presName="node" presStyleLbl="node1" presStyleIdx="1" presStyleCnt="4">
        <dgm:presLayoutVars>
          <dgm:bulletEnabled val="1"/>
        </dgm:presLayoutVars>
      </dgm:prSet>
      <dgm:spPr/>
    </dgm:pt>
    <dgm:pt modelId="{45382BA9-FD47-E54C-A815-6CC0B27BD95C}" type="pres">
      <dgm:prSet presAssocID="{6E514DE5-1153-034B-BDFA-73DE7B2E3A7A}" presName="sibTrans" presStyleCnt="0"/>
      <dgm:spPr/>
    </dgm:pt>
    <dgm:pt modelId="{32C029E2-FDFB-FF40-A8D3-75CDD73A3D62}" type="pres">
      <dgm:prSet presAssocID="{0529ABA1-05F2-1F4C-B013-1F8C79CA90BA}" presName="node" presStyleLbl="node1" presStyleIdx="2" presStyleCnt="4">
        <dgm:presLayoutVars>
          <dgm:bulletEnabled val="1"/>
        </dgm:presLayoutVars>
      </dgm:prSet>
      <dgm:spPr/>
    </dgm:pt>
    <dgm:pt modelId="{546E1DC2-D125-0848-B104-FC9AA610E35B}" type="pres">
      <dgm:prSet presAssocID="{33228FCD-F44C-EE43-9B3C-71F62E67D449}" presName="sibTrans" presStyleCnt="0"/>
      <dgm:spPr/>
    </dgm:pt>
    <dgm:pt modelId="{C05371C7-3BFD-774F-900B-AE2AC10BF806}" type="pres">
      <dgm:prSet presAssocID="{78E47EF5-4930-6B47-AE36-9AA08DF270E2}" presName="node" presStyleLbl="node1" presStyleIdx="3" presStyleCnt="4">
        <dgm:presLayoutVars>
          <dgm:bulletEnabled val="1"/>
        </dgm:presLayoutVars>
      </dgm:prSet>
      <dgm:spPr/>
    </dgm:pt>
  </dgm:ptLst>
  <dgm:cxnLst>
    <dgm:cxn modelId="{D8880C1B-20A0-6A4C-81B9-054A80CD27EE}" srcId="{B59FC1CA-B5D5-2F43-BF6F-CF7C88DAA9A4}" destId="{EE8C6A28-A0F5-5E4B-8D5C-31B19F17BDA7}" srcOrd="1" destOrd="0" parTransId="{AEFC1980-F862-614B-82F8-5097AAE3F228}" sibTransId="{6E514DE5-1153-034B-BDFA-73DE7B2E3A7A}"/>
    <dgm:cxn modelId="{0695B23A-858B-8945-90C4-08298FCFBAA4}" srcId="{B59FC1CA-B5D5-2F43-BF6F-CF7C88DAA9A4}" destId="{0529ABA1-05F2-1F4C-B013-1F8C79CA90BA}" srcOrd="2" destOrd="0" parTransId="{F82FAD6C-5988-6F44-A481-3BF95A001432}" sibTransId="{33228FCD-F44C-EE43-9B3C-71F62E67D449}"/>
    <dgm:cxn modelId="{1EC0875B-9F1C-CB40-AC84-9CC4928B2829}" type="presOf" srcId="{224B4F60-E381-0046-BEB3-D5D22902F4C3}" destId="{F30BAC6D-6F45-0A48-B7FB-DF07A9E05CE5}" srcOrd="0" destOrd="0" presId="urn:microsoft.com/office/officeart/2005/8/layout/default"/>
    <dgm:cxn modelId="{213A7472-99AD-244A-9007-68142EF1DDAF}" srcId="{B59FC1CA-B5D5-2F43-BF6F-CF7C88DAA9A4}" destId="{78E47EF5-4930-6B47-AE36-9AA08DF270E2}" srcOrd="3" destOrd="0" parTransId="{45FDAA80-81FF-EB48-B67B-E455EAC88CCF}" sibTransId="{F0CDBB3F-56C3-264A-B615-5F947BA8D455}"/>
    <dgm:cxn modelId="{BD8A4077-00C7-C744-9FD9-B27680F8909F}" srcId="{B59FC1CA-B5D5-2F43-BF6F-CF7C88DAA9A4}" destId="{224B4F60-E381-0046-BEB3-D5D22902F4C3}" srcOrd="0" destOrd="0" parTransId="{3125613B-6E6D-C24D-A406-E06B92220CED}" sibTransId="{B41BD57A-52A3-BE4D-900F-6ED9BF22141E}"/>
    <dgm:cxn modelId="{2AA1479B-EBF9-6043-ADE3-BAB975F42AD8}" type="presOf" srcId="{78E47EF5-4930-6B47-AE36-9AA08DF270E2}" destId="{C05371C7-3BFD-774F-900B-AE2AC10BF806}" srcOrd="0" destOrd="0" presId="urn:microsoft.com/office/officeart/2005/8/layout/default"/>
    <dgm:cxn modelId="{395238B2-517F-1D4F-9CC6-A40D1B01484D}" type="presOf" srcId="{B59FC1CA-B5D5-2F43-BF6F-CF7C88DAA9A4}" destId="{8325FC25-6BDA-B944-BF33-EFC8B21B28FA}" srcOrd="0" destOrd="0" presId="urn:microsoft.com/office/officeart/2005/8/layout/default"/>
    <dgm:cxn modelId="{6BF5EDBD-40C7-D441-9C4A-262B29271D1F}" type="presOf" srcId="{EE8C6A28-A0F5-5E4B-8D5C-31B19F17BDA7}" destId="{C568A2DD-CCD6-D84C-B6B9-A7F828AB7A09}" srcOrd="0" destOrd="0" presId="urn:microsoft.com/office/officeart/2005/8/layout/default"/>
    <dgm:cxn modelId="{7EEA31C1-3CD5-7D41-A080-0E502C735118}" type="presOf" srcId="{0529ABA1-05F2-1F4C-B013-1F8C79CA90BA}" destId="{32C029E2-FDFB-FF40-A8D3-75CDD73A3D62}" srcOrd="0" destOrd="0" presId="urn:microsoft.com/office/officeart/2005/8/layout/default"/>
    <dgm:cxn modelId="{1D166B78-CCB4-D747-B77C-ACF04E2DE90B}" type="presParOf" srcId="{8325FC25-6BDA-B944-BF33-EFC8B21B28FA}" destId="{F30BAC6D-6F45-0A48-B7FB-DF07A9E05CE5}" srcOrd="0" destOrd="0" presId="urn:microsoft.com/office/officeart/2005/8/layout/default"/>
    <dgm:cxn modelId="{1946791A-A26A-3449-9E65-2E6C3FF99335}" type="presParOf" srcId="{8325FC25-6BDA-B944-BF33-EFC8B21B28FA}" destId="{F277DAAA-AFF6-714F-A177-2101DE0541F7}" srcOrd="1" destOrd="0" presId="urn:microsoft.com/office/officeart/2005/8/layout/default"/>
    <dgm:cxn modelId="{203AA52F-FF34-8B40-83D0-5E96C95FE37D}" type="presParOf" srcId="{8325FC25-6BDA-B944-BF33-EFC8B21B28FA}" destId="{C568A2DD-CCD6-D84C-B6B9-A7F828AB7A09}" srcOrd="2" destOrd="0" presId="urn:microsoft.com/office/officeart/2005/8/layout/default"/>
    <dgm:cxn modelId="{8C1E2149-499E-C148-AA53-BB84F3855FA6}" type="presParOf" srcId="{8325FC25-6BDA-B944-BF33-EFC8B21B28FA}" destId="{45382BA9-FD47-E54C-A815-6CC0B27BD95C}" srcOrd="3" destOrd="0" presId="urn:microsoft.com/office/officeart/2005/8/layout/default"/>
    <dgm:cxn modelId="{C01BE34C-A3B3-9D45-B0F6-71FA1504913A}" type="presParOf" srcId="{8325FC25-6BDA-B944-BF33-EFC8B21B28FA}" destId="{32C029E2-FDFB-FF40-A8D3-75CDD73A3D62}" srcOrd="4" destOrd="0" presId="urn:microsoft.com/office/officeart/2005/8/layout/default"/>
    <dgm:cxn modelId="{09683C72-9838-6649-810D-B5C9BD86F576}" type="presParOf" srcId="{8325FC25-6BDA-B944-BF33-EFC8B21B28FA}" destId="{546E1DC2-D125-0848-B104-FC9AA610E35B}" srcOrd="5" destOrd="0" presId="urn:microsoft.com/office/officeart/2005/8/layout/default"/>
    <dgm:cxn modelId="{59DB5604-9F90-D442-AE29-7F14FAE7E854}" type="presParOf" srcId="{8325FC25-6BDA-B944-BF33-EFC8B21B28FA}" destId="{C05371C7-3BFD-774F-900B-AE2AC10BF80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BAC6D-6F45-0A48-B7FB-DF07A9E05CE5}">
      <dsp:nvSpPr>
        <dsp:cNvPr id="0" name=""/>
        <dsp:cNvSpPr/>
      </dsp:nvSpPr>
      <dsp:spPr>
        <a:xfrm>
          <a:off x="1311048" y="1635"/>
          <a:ext cx="2506953" cy="15041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>
              <a:latin typeface="Arial" panose="020B0604020202020204" pitchFamily="34" charset="0"/>
              <a:cs typeface="Arial" panose="020B0604020202020204" pitchFamily="34" charset="0"/>
            </a:rPr>
            <a:t>Linear Algebra, Calculus</a:t>
          </a:r>
        </a:p>
      </dsp:txBody>
      <dsp:txXfrm>
        <a:off x="1311048" y="1635"/>
        <a:ext cx="2506953" cy="1504172"/>
      </dsp:txXfrm>
    </dsp:sp>
    <dsp:sp modelId="{C568A2DD-CCD6-D84C-B6B9-A7F828AB7A09}">
      <dsp:nvSpPr>
        <dsp:cNvPr id="0" name=""/>
        <dsp:cNvSpPr/>
      </dsp:nvSpPr>
      <dsp:spPr>
        <a:xfrm>
          <a:off x="4068697" y="1635"/>
          <a:ext cx="2506953" cy="15041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>
              <a:latin typeface="Arial" panose="020B0604020202020204" pitchFamily="34" charset="0"/>
              <a:cs typeface="Arial" panose="020B0604020202020204" pitchFamily="34" charset="0"/>
            </a:rPr>
            <a:t>Programming</a:t>
          </a:r>
        </a:p>
      </dsp:txBody>
      <dsp:txXfrm>
        <a:off x="4068697" y="1635"/>
        <a:ext cx="2506953" cy="1504172"/>
      </dsp:txXfrm>
    </dsp:sp>
    <dsp:sp modelId="{32C029E2-FDFB-FF40-A8D3-75CDD73A3D62}">
      <dsp:nvSpPr>
        <dsp:cNvPr id="0" name=""/>
        <dsp:cNvSpPr/>
      </dsp:nvSpPr>
      <dsp:spPr>
        <a:xfrm>
          <a:off x="1311048" y="1756503"/>
          <a:ext cx="2506953" cy="15041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>
              <a:latin typeface="Arial" panose="020B0604020202020204" pitchFamily="34" charset="0"/>
              <a:cs typeface="Arial" panose="020B0604020202020204" pitchFamily="34" charset="0"/>
            </a:rPr>
            <a:t>Statistics</a:t>
          </a:r>
        </a:p>
      </dsp:txBody>
      <dsp:txXfrm>
        <a:off x="1311048" y="1756503"/>
        <a:ext cx="2506953" cy="1504172"/>
      </dsp:txXfrm>
    </dsp:sp>
    <dsp:sp modelId="{C05371C7-3BFD-774F-900B-AE2AC10BF806}">
      <dsp:nvSpPr>
        <dsp:cNvPr id="0" name=""/>
        <dsp:cNvSpPr/>
      </dsp:nvSpPr>
      <dsp:spPr>
        <a:xfrm>
          <a:off x="4068697" y="1756503"/>
          <a:ext cx="2506953" cy="15041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>
              <a:latin typeface="Arial" panose="020B0604020202020204" pitchFamily="34" charset="0"/>
              <a:cs typeface="Arial" panose="020B0604020202020204" pitchFamily="34" charset="0"/>
            </a:rPr>
            <a:t>Engineering</a:t>
          </a:r>
        </a:p>
      </dsp:txBody>
      <dsp:txXfrm>
        <a:off x="4068697" y="1756503"/>
        <a:ext cx="2506953" cy="1504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63fa506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63fa506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3447-B0F6-F0D5-7653-F27C2504E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39723-5E46-2E1A-5D27-B64D1C621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10E08-A48A-AB28-ECB1-03B6AA7C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03.11.2023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726A2-6ADD-A115-D781-B4207DBF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0DA7E-4E26-BE86-CE14-5AF9FE4A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63082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A8BC-7271-F02F-276C-00C6F002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1AF4F-9DD0-37B4-6315-56EA12B67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AAC8D-DAB8-E0CF-3D96-01880C7B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03.11.2023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D502-1103-6C64-C5D1-8C17B172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2EB52-1705-E5BC-C1D5-2901AFA9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93444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279FD-8BFA-E047-47E0-0FEB5975C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4073D-B3D3-6B38-C8AF-2365CBEB9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319FD-76FB-ACFB-7E25-3B7E8321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03.11.2023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E4A3-8F7F-75EC-FA98-68597E69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2F659-5AE3-A70C-86EA-BED6180F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413676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08CA-B4A0-7774-F40D-9999D0BCA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A3CBF-5145-B96A-0D4D-E698F2C36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12BF4-37BB-7B06-7673-A0A29C1E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03.11.2023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6B9BE-49D0-9F8E-C0C0-F69AB72B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6DBB6-A2BC-DAB6-AF82-A6B0B9F0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30602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A038-13FC-14CD-564F-22E956AD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A331A-86A1-3AB5-07D7-351950D65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B7967-8998-30AA-B036-E8BCC69C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03.11.2023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C0E01-5D61-5557-19B3-D5C3B19B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025B-44E7-2741-7EB6-FD197966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263182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1330-7233-03DE-14BD-C0B39153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3E178-890D-148C-159B-A4AA099AD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FE0E4-4AE6-9597-2501-9902E5F53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98D6E-6128-A60B-3C84-B4716F9B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03.11.2023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10A78-41E8-7365-2272-B0C9D98F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F1D7B-8382-5466-58E8-B0B9BCE2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07089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999F-ABBD-A26F-443F-3956CDB52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532F9-5012-0CEF-B164-6766E6745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E1153-5C16-24DE-1CD2-BDBC86AFA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E2454-B65C-6898-F2D6-1180B0D0B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9F4E5-D3D8-D6F7-0C38-A49474964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A1123-7B3F-7592-F417-C552122F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03.11.2023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DA411-A721-3E9B-E705-C1AE96FF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40E71-C48F-578D-2D0A-6433389F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46638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C4FA-75E1-59FF-8767-009C3DA8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D68C8-A5E7-2861-6722-BCA4B1C9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03.11.2023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02712-3074-00D0-68F8-943183F2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FD2C2-D499-48CE-AC1B-90B9B0F0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25212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7CD8A-6DD1-DA9E-8CA3-CB69EE5F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03.11.2023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DE98A-E748-8D99-B7B8-E76635C8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2F601-1072-D7E4-7FE9-446DD655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876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03384-76F9-FEDA-BED1-4B946938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36B6-D1C6-09F5-0B08-F3C3706BC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93C86-F587-44DB-34E7-2685C3F99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2A5A8-643B-07C3-4213-15DD674E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03.11.2023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B686B-38AB-087F-C952-289E41D8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E64ED-5080-5F3E-7124-C97B03E9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29543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9780-0E79-C392-3C93-EE87DB31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22BAA-DC96-87FA-9ADC-DBC8D5CAE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FD41F-E20F-BAB2-36E2-93F9AE259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1D1C2-3802-70C1-FDF9-009ACA37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03.11.2023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4547-B40B-B61E-8BB4-57D5098A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1357B-44EE-2B18-3D00-D14BEA14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74912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B44EA-2FE7-BEC3-614F-B5EE3CF5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C288E-6383-BDE1-9067-4994D727C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F8E38-701F-2151-343D-205275F68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383FCE59-ED68-1145-BEA5-66C22E95295E}" type="datetimeFigureOut">
              <a:rPr lang="en-CH"/>
              <a:pPr/>
              <a:t>03.11.2023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05E1F-73B2-5B80-A5F2-A28244249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C31D7-966E-973F-D5CC-573AC84C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221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ab.github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sktop.github.co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naconda.com/anaconda/navigator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rriam-webster.com/dictionary/TL%3BD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0;p18">
            <a:extLst>
              <a:ext uri="{FF2B5EF4-FFF2-40B4-BE49-F238E27FC236}">
                <a16:creationId xmlns:a16="http://schemas.microsoft.com/office/drawing/2014/main" id="{7F5A3122-3E3A-CD45-6D2C-F293F7210016}"/>
              </a:ext>
            </a:extLst>
          </p:cNvPr>
          <p:cNvSpPr txBox="1">
            <a:spLocks/>
          </p:cNvSpPr>
          <p:nvPr/>
        </p:nvSpPr>
        <p:spPr>
          <a:xfrm>
            <a:off x="727950" y="1053548"/>
            <a:ext cx="7688100" cy="237129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3500" dirty="0">
                <a:latin typeface="Arial" panose="020B0604020202020204" pitchFamily="34" charset="0"/>
              </a:rPr>
              <a:t>Python and scikit-learn</a:t>
            </a:r>
          </a:p>
          <a:p>
            <a:pPr algn="ctr">
              <a:spcBef>
                <a:spcPts val="0"/>
              </a:spcBef>
            </a:pPr>
            <a:r>
              <a:rPr lang="en-GB" sz="3500" dirty="0">
                <a:latin typeface="Arial" panose="020B0604020202020204" pitchFamily="34" charset="0"/>
              </a:rPr>
              <a:t>Topics relevant to Machine Learning</a:t>
            </a:r>
          </a:p>
        </p:txBody>
      </p:sp>
      <p:sp>
        <p:nvSpPr>
          <p:cNvPr id="5" name="Google Shape;141;p18">
            <a:extLst>
              <a:ext uri="{FF2B5EF4-FFF2-40B4-BE49-F238E27FC236}">
                <a16:creationId xmlns:a16="http://schemas.microsoft.com/office/drawing/2014/main" id="{483CA9A4-68E8-EA01-231B-927598F3571C}"/>
              </a:ext>
            </a:extLst>
          </p:cNvPr>
          <p:cNvSpPr txBox="1">
            <a:spLocks/>
          </p:cNvSpPr>
          <p:nvPr/>
        </p:nvSpPr>
        <p:spPr>
          <a:xfrm>
            <a:off x="727950" y="3950879"/>
            <a:ext cx="7688100" cy="979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2200" dirty="0" err="1">
                <a:latin typeface="Arial" panose="020B0604020202020204" pitchFamily="34" charset="0"/>
              </a:rPr>
              <a:t>Dr.</a:t>
            </a:r>
            <a:r>
              <a:rPr lang="en-GB" sz="2200" dirty="0">
                <a:latin typeface="Arial" panose="020B0604020202020204" pitchFamily="34" charset="0"/>
              </a:rPr>
              <a:t> U. Michelucci (HSLU)</a:t>
            </a:r>
          </a:p>
          <a:p>
            <a:pPr algn="ctr">
              <a:spcBef>
                <a:spcPts val="0"/>
              </a:spcBef>
            </a:pPr>
            <a:r>
              <a:rPr lang="en-GB" sz="2200" dirty="0">
                <a:latin typeface="Arial" panose="020B0604020202020204" pitchFamily="34" charset="0"/>
              </a:rPr>
              <a:t>(with slides from M. </a:t>
            </a:r>
            <a:r>
              <a:rPr lang="en-GB" sz="2200" dirty="0" err="1">
                <a:latin typeface="Arial" panose="020B0604020202020204" pitchFamily="34" charset="0"/>
              </a:rPr>
              <a:t>Sperti</a:t>
            </a:r>
            <a:r>
              <a:rPr lang="en-GB" sz="2200" dirty="0">
                <a:latin typeface="Arial" panose="020B0604020202020204" pitchFamily="34" charset="0"/>
              </a:rPr>
              <a:t>, POLITO)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A876EA04-8ACA-44CC-8625-75505E8D8795}"/>
              </a:ext>
            </a:extLst>
          </p:cNvPr>
          <p:cNvSpPr txBox="1"/>
          <p:nvPr/>
        </p:nvSpPr>
        <p:spPr>
          <a:xfrm>
            <a:off x="284116" y="301934"/>
            <a:ext cx="30095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Reproducibility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46B623E6-57C9-4216-A211-F0D80326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Sperti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AEF941B-58B3-4C4A-91A0-58A441FD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8F4D-197E-4845-BBB0-609ADBAC2AB0}" type="slidenum">
              <a:rPr lang="en-US" smtClean="0"/>
              <a:t>10</a:t>
            </a:fld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CE8520C-CF03-4BC8-89E9-2DE98E9287C0}"/>
              </a:ext>
            </a:extLst>
          </p:cNvPr>
          <p:cNvSpPr txBox="1"/>
          <p:nvPr/>
        </p:nvSpPr>
        <p:spPr>
          <a:xfrm>
            <a:off x="399495" y="986243"/>
            <a:ext cx="83450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the beginning of every research project (especially involving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big amounts of 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it is fundamental to clearly organize data, code and documentation inside a unique place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reason for this is 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reproducibility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you perform experiments and analysis on data, you must guarantee that every test you do is reproducible and that, given the same inputs, you always obtain the same outputs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Moreover, this is very useful when you produce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research papers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since you must clearly describe the operations you performed on data (in the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section) and provide lots of figures to prove your findings</a:t>
            </a:r>
          </a:p>
        </p:txBody>
      </p:sp>
    </p:spTree>
    <p:extLst>
      <p:ext uri="{BB962C8B-B14F-4D97-AF65-F5344CB8AC3E}">
        <p14:creationId xmlns:p14="http://schemas.microsoft.com/office/powerpoint/2010/main" val="3155658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6AB1-EA30-A76D-7DE7-4A9C4657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20" y="273844"/>
            <a:ext cx="7886700" cy="994172"/>
          </a:xfrm>
        </p:spPr>
        <p:txBody>
          <a:bodyPr/>
          <a:lstStyle/>
          <a:p>
            <a:r>
              <a:rPr lang="en-CH"/>
              <a:t>GitHub (very) basics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D20234-7953-06F8-EF85-DEAF3B47BFF1}"/>
              </a:ext>
            </a:extLst>
          </p:cNvPr>
          <p:cNvSpPr/>
          <p:nvPr/>
        </p:nvSpPr>
        <p:spPr>
          <a:xfrm>
            <a:off x="841861" y="1198418"/>
            <a:ext cx="7820891" cy="16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11D175-66D2-02F2-C1BF-CBC89010FD5B}"/>
              </a:ext>
            </a:extLst>
          </p:cNvPr>
          <p:cNvSpPr/>
          <p:nvPr/>
        </p:nvSpPr>
        <p:spPr>
          <a:xfrm>
            <a:off x="841862" y="2923092"/>
            <a:ext cx="4094018" cy="1600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A73936-1BB6-25FA-3A6C-6437836217DD}"/>
              </a:ext>
            </a:extLst>
          </p:cNvPr>
          <p:cNvSpPr txBox="1"/>
          <p:nvPr/>
        </p:nvSpPr>
        <p:spPr>
          <a:xfrm rot="16200000">
            <a:off x="-259723" y="1669408"/>
            <a:ext cx="1556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ONLINE </a:t>
            </a:r>
          </a:p>
          <a:p>
            <a:pPr algn="ctr"/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(GitHub.com)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21713-27EC-70D5-5290-DE69E75A1F58}"/>
              </a:ext>
            </a:extLst>
          </p:cNvPr>
          <p:cNvSpPr txBox="1"/>
          <p:nvPr/>
        </p:nvSpPr>
        <p:spPr>
          <a:xfrm rot="16200000">
            <a:off x="-191434" y="3538525"/>
            <a:ext cx="142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Your Laptop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1C4C3-DC3A-52EC-2FE5-5B83970B7330}"/>
              </a:ext>
            </a:extLst>
          </p:cNvPr>
          <p:cNvSpPr/>
          <p:nvPr/>
        </p:nvSpPr>
        <p:spPr>
          <a:xfrm>
            <a:off x="1118951" y="1623641"/>
            <a:ext cx="1295400" cy="737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  <a:p>
            <a:pPr algn="ctr"/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er.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F3DB97-751E-79A0-3AA3-692C82508FD1}"/>
              </a:ext>
            </a:extLst>
          </p:cNvPr>
          <p:cNvSpPr/>
          <p:nvPr/>
        </p:nvSpPr>
        <p:spPr>
          <a:xfrm>
            <a:off x="1118951" y="3354259"/>
            <a:ext cx="1295400" cy="737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CH" sz="1400">
                <a:latin typeface="Arial" panose="020B0604020202020204" pitchFamily="34" charset="0"/>
                <a:cs typeface="Arial" panose="020B0604020202020204" pitchFamily="34" charset="0"/>
              </a:rPr>
              <a:t>our copy of Repository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DA2294-163B-6AC7-8995-C434C64A50E5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766651" y="2361504"/>
            <a:ext cx="0" cy="99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07F736-00D5-A5F1-E838-B313B925BF18}"/>
              </a:ext>
            </a:extLst>
          </p:cNvPr>
          <p:cNvSpPr txBox="1"/>
          <p:nvPr/>
        </p:nvSpPr>
        <p:spPr>
          <a:xfrm>
            <a:off x="1759721" y="2431730"/>
            <a:ext cx="74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clone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BA49B-462B-8683-09EF-98DAAA9066F0}"/>
              </a:ext>
            </a:extLst>
          </p:cNvPr>
          <p:cNvSpPr/>
          <p:nvPr/>
        </p:nvSpPr>
        <p:spPr>
          <a:xfrm>
            <a:off x="3328702" y="3354260"/>
            <a:ext cx="1295400" cy="737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>
                <a:latin typeface="Arial" panose="020B0604020202020204" pitchFamily="34" charset="0"/>
                <a:cs typeface="Arial" panose="020B0604020202020204" pitchFamily="34" charset="0"/>
              </a:rPr>
              <a:t>Repository w/ modifications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42ACEF-A713-5DC4-E8AA-4EE34C021B5E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2414351" y="3723191"/>
            <a:ext cx="9143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2D62E8-265D-EB1A-4A59-849AE2E49DF4}"/>
              </a:ext>
            </a:extLst>
          </p:cNvPr>
          <p:cNvSpPr txBox="1"/>
          <p:nvPr/>
        </p:nvSpPr>
        <p:spPr>
          <a:xfrm>
            <a:off x="2395195" y="3400025"/>
            <a:ext cx="96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FD1BE3-68D6-2C48-7ABE-3985698B49FC}"/>
              </a:ext>
            </a:extLst>
          </p:cNvPr>
          <p:cNvSpPr/>
          <p:nvPr/>
        </p:nvSpPr>
        <p:spPr>
          <a:xfrm>
            <a:off x="3328702" y="1623641"/>
            <a:ext cx="1295400" cy="737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  <a:p>
            <a:pPr algn="ctr"/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er. 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EF85A6-07D1-7B19-75CE-C4F5A4AA6CBB}"/>
              </a:ext>
            </a:extLst>
          </p:cNvPr>
          <p:cNvCxnSpPr>
            <a:stCxn id="14" idx="0"/>
            <a:endCxn id="20" idx="2"/>
          </p:cNvCxnSpPr>
          <p:nvPr/>
        </p:nvCxnSpPr>
        <p:spPr>
          <a:xfrm flipV="1">
            <a:off x="3976402" y="2361504"/>
            <a:ext cx="0" cy="99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E1BF9B-5565-F6BE-4186-F11CA633D5DC}"/>
              </a:ext>
            </a:extLst>
          </p:cNvPr>
          <p:cNvSpPr txBox="1"/>
          <p:nvPr/>
        </p:nvSpPr>
        <p:spPr>
          <a:xfrm>
            <a:off x="3976402" y="2395708"/>
            <a:ext cx="113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409800-7F56-1804-B435-475B5C5B2872}"/>
              </a:ext>
            </a:extLst>
          </p:cNvPr>
          <p:cNvSpPr/>
          <p:nvPr/>
        </p:nvSpPr>
        <p:spPr>
          <a:xfrm>
            <a:off x="5109014" y="2920648"/>
            <a:ext cx="3553738" cy="16002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E7597E-6067-C675-152F-74C166607AF9}"/>
              </a:ext>
            </a:extLst>
          </p:cNvPr>
          <p:cNvSpPr/>
          <p:nvPr/>
        </p:nvSpPr>
        <p:spPr>
          <a:xfrm>
            <a:off x="5365344" y="3351816"/>
            <a:ext cx="1295400" cy="73786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en-CH" sz="1400">
                <a:latin typeface="Arial" panose="020B0604020202020204" pitchFamily="34" charset="0"/>
                <a:cs typeface="Arial" panose="020B0604020202020204" pitchFamily="34" charset="0"/>
              </a:rPr>
              <a:t> copy of Repository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F9EDB7-FBD0-9471-79B7-2F08EF17CC41}"/>
              </a:ext>
            </a:extLst>
          </p:cNvPr>
          <p:cNvCxnSpPr>
            <a:stCxn id="20" idx="3"/>
            <a:endCxn id="25" idx="0"/>
          </p:cNvCxnSpPr>
          <p:nvPr/>
        </p:nvCxnSpPr>
        <p:spPr>
          <a:xfrm>
            <a:off x="4624102" y="1992573"/>
            <a:ext cx="1388942" cy="13592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84FCD51-601C-F41E-BFFA-D3BBF0C89ACF}"/>
              </a:ext>
            </a:extLst>
          </p:cNvPr>
          <p:cNvSpPr txBox="1"/>
          <p:nvPr/>
        </p:nvSpPr>
        <p:spPr>
          <a:xfrm>
            <a:off x="5153201" y="2089851"/>
            <a:ext cx="867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lone</a:t>
            </a:r>
          </a:p>
          <a:p>
            <a:pPr algn="r"/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380595-7DE6-4F64-1494-6843960498B9}"/>
              </a:ext>
            </a:extLst>
          </p:cNvPr>
          <p:cNvSpPr/>
          <p:nvPr/>
        </p:nvSpPr>
        <p:spPr>
          <a:xfrm>
            <a:off x="7227384" y="3351816"/>
            <a:ext cx="1295400" cy="73786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>
                <a:latin typeface="Arial" panose="020B0604020202020204" pitchFamily="34" charset="0"/>
                <a:cs typeface="Arial" panose="020B0604020202020204" pitchFamily="34" charset="0"/>
              </a:rPr>
              <a:t>Repository w/ modifications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BD4809-C866-C401-D29E-3618CDEAD693}"/>
              </a:ext>
            </a:extLst>
          </p:cNvPr>
          <p:cNvSpPr txBox="1"/>
          <p:nvPr/>
        </p:nvSpPr>
        <p:spPr>
          <a:xfrm>
            <a:off x="6435673" y="2986665"/>
            <a:ext cx="96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BE25A2-6177-775D-A332-60E1B618568B}"/>
              </a:ext>
            </a:extLst>
          </p:cNvPr>
          <p:cNvCxnSpPr>
            <a:stCxn id="25" idx="3"/>
            <a:endCxn id="29" idx="1"/>
          </p:cNvCxnSpPr>
          <p:nvPr/>
        </p:nvCxnSpPr>
        <p:spPr>
          <a:xfrm>
            <a:off x="6660744" y="3720748"/>
            <a:ext cx="566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38A9B9E-39AB-B7D1-D6C7-88DC19CAD589}"/>
              </a:ext>
            </a:extLst>
          </p:cNvPr>
          <p:cNvSpPr/>
          <p:nvPr/>
        </p:nvSpPr>
        <p:spPr>
          <a:xfrm>
            <a:off x="7227384" y="1623641"/>
            <a:ext cx="1295400" cy="737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  <a:p>
            <a:pPr algn="ctr"/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er. 3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8009F2-B481-C8B5-C0DE-71A28811CF18}"/>
              </a:ext>
            </a:extLst>
          </p:cNvPr>
          <p:cNvCxnSpPr>
            <a:stCxn id="29" idx="0"/>
            <a:endCxn id="33" idx="2"/>
          </p:cNvCxnSpPr>
          <p:nvPr/>
        </p:nvCxnSpPr>
        <p:spPr>
          <a:xfrm flipV="1">
            <a:off x="7875084" y="2361504"/>
            <a:ext cx="0" cy="990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75E6A1B-C19E-26DF-C7D8-3E3B8A144179}"/>
              </a:ext>
            </a:extLst>
          </p:cNvPr>
          <p:cNvSpPr txBox="1"/>
          <p:nvPr/>
        </p:nvSpPr>
        <p:spPr>
          <a:xfrm>
            <a:off x="7155949" y="2395708"/>
            <a:ext cx="113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72E65D-EC89-B325-FA83-802EAC2BB2B8}"/>
              </a:ext>
            </a:extLst>
          </p:cNvPr>
          <p:cNvSpPr txBox="1"/>
          <p:nvPr/>
        </p:nvSpPr>
        <p:spPr>
          <a:xfrm rot="5400000">
            <a:off x="8240977" y="3496338"/>
            <a:ext cx="1261885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My Laptop</a:t>
            </a:r>
          </a:p>
        </p:txBody>
      </p:sp>
    </p:spTree>
    <p:extLst>
      <p:ext uri="{BB962C8B-B14F-4D97-AF65-F5344CB8AC3E}">
        <p14:creationId xmlns:p14="http://schemas.microsoft.com/office/powerpoint/2010/main" val="5805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4" grpId="0" animBg="1"/>
      <p:bldP spid="17" grpId="0"/>
      <p:bldP spid="20" grpId="0" animBg="1"/>
      <p:bldP spid="23" grpId="0"/>
      <p:bldP spid="23" grpId="1"/>
      <p:bldP spid="25" grpId="0" animBg="1"/>
      <p:bldP spid="28" grpId="1"/>
      <p:bldP spid="29" grpId="0" animBg="1"/>
      <p:bldP spid="30" grpId="0"/>
      <p:bldP spid="33" grpId="0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5DC794A-E82D-4510-898B-526DAFDF7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16" y="324823"/>
            <a:ext cx="1194789" cy="123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9791E94C-E1C9-481B-A31A-3C322F06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Sperti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A07D3B7-CE9F-4190-8A56-5026B1C1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8F4D-197E-4845-BBB0-609ADBAC2AB0}" type="slidenum">
              <a:rPr lang="en-US" smtClean="0"/>
              <a:t>12</a:t>
            </a:fld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70ED262-B3A6-4624-9B16-4DAF0506C728}"/>
              </a:ext>
            </a:extLst>
          </p:cNvPr>
          <p:cNvSpPr txBox="1"/>
          <p:nvPr/>
        </p:nvSpPr>
        <p:spPr>
          <a:xfrm>
            <a:off x="337352" y="1754966"/>
            <a:ext cx="84692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Whether you’re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visualizing 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building a new game, there’s a whole community and set of tools on GitHub that can help you do it even better (1).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 is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development platform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where you can host and review code, manage projects, and build software alongside 50 million developers (2).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 helps you to:</a:t>
            </a:r>
          </a:p>
          <a:p>
            <a:pPr marL="557213" lvl="1" indent="-214313" algn="just">
              <a:buFont typeface="Arial" panose="020B0604020202020204" pitchFamily="34" charset="0"/>
              <a:buChar char="•"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Write better code</a:t>
            </a:r>
          </a:p>
          <a:p>
            <a:pPr marL="557213" lvl="1" indent="-214313" algn="just">
              <a:buFont typeface="Arial" panose="020B0604020202020204" pitchFamily="34" charset="0"/>
              <a:buChar char="•"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Manage a research project</a:t>
            </a:r>
          </a:p>
          <a:p>
            <a:pPr marL="557213" lvl="1" indent="-214313" algn="just">
              <a:buFont typeface="Arial" panose="020B0604020202020204" pitchFamily="34" charset="0"/>
              <a:buChar char="•"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Share code with your team-mates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(private repositories) or with the entire GitHub community (public repositories)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C629013-34B1-4E84-89D3-075480E3400C}"/>
              </a:ext>
            </a:extLst>
          </p:cNvPr>
          <p:cNvSpPr txBox="1"/>
          <p:nvPr/>
        </p:nvSpPr>
        <p:spPr>
          <a:xfrm>
            <a:off x="6068528" y="4320162"/>
            <a:ext cx="28362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AutoNum type="arabicParenBoth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https://lab.github.com/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buAutoNum type="arabicParenBoth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90654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AFC9CBA-B752-48B3-AE1A-B094778E7550}"/>
              </a:ext>
            </a:extLst>
          </p:cNvPr>
          <p:cNvSpPr txBox="1"/>
          <p:nvPr/>
        </p:nvSpPr>
        <p:spPr>
          <a:xfrm>
            <a:off x="1058218" y="351249"/>
            <a:ext cx="28697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Basics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5DC794A-E82D-4510-898B-526DAFDF7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11" y="324615"/>
            <a:ext cx="1194789" cy="123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9791E94C-E1C9-481B-A31A-3C322F06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Sperti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70ED262-B3A6-4624-9B16-4DAF0506C728}"/>
              </a:ext>
            </a:extLst>
          </p:cNvPr>
          <p:cNvSpPr txBox="1"/>
          <p:nvPr/>
        </p:nvSpPr>
        <p:spPr>
          <a:xfrm>
            <a:off x="417250" y="1695614"/>
            <a:ext cx="83095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 an account on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(it’s free!)  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 your first repository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Share with your collaborators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If you are a Windows user, download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GitHub Desktop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app (1)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If you are a Linux user, you don’t need to download anything (you will update your repositories by terminal)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There are four fundamental actions you can perform using GitHub:</a:t>
            </a:r>
          </a:p>
          <a:p>
            <a:pPr marL="557213" lvl="1" indent="-214313" algn="just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Clone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 repository</a:t>
            </a:r>
          </a:p>
          <a:p>
            <a:pPr marL="557213" lvl="1" indent="-214313" algn="just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 change inside a repository</a:t>
            </a:r>
          </a:p>
          <a:p>
            <a:pPr marL="557213" lvl="1" indent="-214313" algn="just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the committed change to GitHub</a:t>
            </a:r>
          </a:p>
          <a:p>
            <a:pPr marL="557213" lvl="1" indent="-214313" algn="just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 update from GitHub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6185EB0-084D-4816-82C3-F084A5060645}"/>
              </a:ext>
            </a:extLst>
          </p:cNvPr>
          <p:cNvSpPr txBox="1"/>
          <p:nvPr/>
        </p:nvSpPr>
        <p:spPr>
          <a:xfrm>
            <a:off x="5429250" y="4489340"/>
            <a:ext cx="2043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AutoNum type="arabicParenBoth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https://desktop.github.com/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2548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9791E94C-E1C9-481B-A31A-3C322F06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Sperti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F273421-801D-42B0-A336-FE124D575B75}"/>
              </a:ext>
            </a:extLst>
          </p:cNvPr>
          <p:cNvSpPr txBox="1"/>
          <p:nvPr/>
        </p:nvSpPr>
        <p:spPr>
          <a:xfrm>
            <a:off x="628647" y="1042289"/>
            <a:ext cx="78867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You can create your own repository or open an existing one (e.g. shared with you by one of your team-mates)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Once you have your own repository in GitHub, to use it on your laptop, you must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CLONE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it (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you must perform this step only once, each time you want to use a new repository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3534BF6-35AA-4985-A26D-023A78C2164F}"/>
              </a:ext>
            </a:extLst>
          </p:cNvPr>
          <p:cNvSpPr txBox="1"/>
          <p:nvPr/>
        </p:nvSpPr>
        <p:spPr>
          <a:xfrm>
            <a:off x="2198070" y="354992"/>
            <a:ext cx="47478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Clone, Commit, Push &amp; Pull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93F0CD49-9151-4653-A54C-76D651B50C4A}"/>
              </a:ext>
            </a:extLst>
          </p:cNvPr>
          <p:cNvGrpSpPr/>
          <p:nvPr/>
        </p:nvGrpSpPr>
        <p:grpSpPr>
          <a:xfrm>
            <a:off x="1957388" y="2395835"/>
            <a:ext cx="4696189" cy="2200871"/>
            <a:chOff x="1085850" y="3070622"/>
            <a:chExt cx="6261585" cy="2934494"/>
          </a:xfrm>
        </p:grpSpPr>
        <p:pic>
          <p:nvPicPr>
            <p:cNvPr id="9" name="Picture 2" descr="See the source image">
              <a:extLst>
                <a:ext uri="{FF2B5EF4-FFF2-40B4-BE49-F238E27FC236}">
                  <a16:creationId xmlns:a16="http://schemas.microsoft.com/office/drawing/2014/main" id="{A170088F-BCA8-4D15-A3AA-70C650F105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9909" y="3070622"/>
              <a:ext cx="5417526" cy="2934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Freccia in giù 15">
              <a:extLst>
                <a:ext uri="{FF2B5EF4-FFF2-40B4-BE49-F238E27FC236}">
                  <a16:creationId xmlns:a16="http://schemas.microsoft.com/office/drawing/2014/main" id="{2036F258-C833-4D86-8022-B54D3A50EED3}"/>
                </a:ext>
              </a:extLst>
            </p:cNvPr>
            <p:cNvSpPr/>
            <p:nvPr/>
          </p:nvSpPr>
          <p:spPr>
            <a:xfrm>
              <a:off x="1085850" y="3471259"/>
              <a:ext cx="844059" cy="1525398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CAEAE655-79AB-4001-B24F-8B0BBC61254D}"/>
                </a:ext>
              </a:extLst>
            </p:cNvPr>
            <p:cNvSpPr txBox="1"/>
            <p:nvPr/>
          </p:nvSpPr>
          <p:spPr>
            <a:xfrm rot="16200000">
              <a:off x="949625" y="3837152"/>
              <a:ext cx="113189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7131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9791E94C-E1C9-481B-A31A-3C322F06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Sperti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F273421-801D-42B0-A336-FE124D575B75}"/>
              </a:ext>
            </a:extLst>
          </p:cNvPr>
          <p:cNvSpPr txBox="1"/>
          <p:nvPr/>
        </p:nvSpPr>
        <p:spPr>
          <a:xfrm>
            <a:off x="514902" y="1042289"/>
            <a:ext cx="81141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Now, you have a new local folder, and you can begin to work on it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When you finish your local work, to update changes and to share changes with other collaborators, you must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changes and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them to GitHub (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you must perform this step every time you have something new to update/share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3534BF6-35AA-4985-A26D-023A78C2164F}"/>
              </a:ext>
            </a:extLst>
          </p:cNvPr>
          <p:cNvSpPr txBox="1"/>
          <p:nvPr/>
        </p:nvSpPr>
        <p:spPr>
          <a:xfrm>
            <a:off x="2198070" y="354992"/>
            <a:ext cx="47478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Clone, Commit, Push &amp; Pull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2F28F67-361A-4F6F-8526-1D09B7D03D50}"/>
              </a:ext>
            </a:extLst>
          </p:cNvPr>
          <p:cNvGrpSpPr/>
          <p:nvPr/>
        </p:nvGrpSpPr>
        <p:grpSpPr>
          <a:xfrm>
            <a:off x="1957388" y="2395835"/>
            <a:ext cx="5504257" cy="2200871"/>
            <a:chOff x="1085850" y="3194447"/>
            <a:chExt cx="7339009" cy="2934494"/>
          </a:xfrm>
        </p:grpSpPr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93F0CD49-9151-4653-A54C-76D651B50C4A}"/>
                </a:ext>
              </a:extLst>
            </p:cNvPr>
            <p:cNvGrpSpPr/>
            <p:nvPr/>
          </p:nvGrpSpPr>
          <p:grpSpPr>
            <a:xfrm>
              <a:off x="1085850" y="3194447"/>
              <a:ext cx="6261585" cy="2934494"/>
              <a:chOff x="1085850" y="3070622"/>
              <a:chExt cx="6261585" cy="2934494"/>
            </a:xfrm>
          </p:grpSpPr>
          <p:pic>
            <p:nvPicPr>
              <p:cNvPr id="9" name="Picture 2" descr="See the source image">
                <a:extLst>
                  <a:ext uri="{FF2B5EF4-FFF2-40B4-BE49-F238E27FC236}">
                    <a16:creationId xmlns:a16="http://schemas.microsoft.com/office/drawing/2014/main" id="{A170088F-BCA8-4D15-A3AA-70C650F105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9909" y="3070622"/>
                <a:ext cx="5417526" cy="29344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Freccia in giù 15">
                <a:extLst>
                  <a:ext uri="{FF2B5EF4-FFF2-40B4-BE49-F238E27FC236}">
                    <a16:creationId xmlns:a16="http://schemas.microsoft.com/office/drawing/2014/main" id="{2036F258-C833-4D86-8022-B54D3A50EED3}"/>
                  </a:ext>
                </a:extLst>
              </p:cNvPr>
              <p:cNvSpPr/>
              <p:nvPr/>
            </p:nvSpPr>
            <p:spPr>
              <a:xfrm>
                <a:off x="1085850" y="3471259"/>
                <a:ext cx="844059" cy="1525398"/>
              </a:xfrm>
              <a:prstGeom prst="down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AEAE655-79AB-4001-B24F-8B0BBC61254D}"/>
                  </a:ext>
                </a:extLst>
              </p:cNvPr>
              <p:cNvSpPr txBox="1"/>
              <p:nvPr/>
            </p:nvSpPr>
            <p:spPr>
              <a:xfrm rot="16200000">
                <a:off x="949625" y="3837151"/>
                <a:ext cx="1131898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CLONE</a:t>
                </a:r>
              </a:p>
            </p:txBody>
          </p:sp>
        </p:grpSp>
        <p:sp>
          <p:nvSpPr>
            <p:cNvPr id="4" name="Freccia in giù 3">
              <a:extLst>
                <a:ext uri="{FF2B5EF4-FFF2-40B4-BE49-F238E27FC236}">
                  <a16:creationId xmlns:a16="http://schemas.microsoft.com/office/drawing/2014/main" id="{1BB98B0E-55DC-483E-8C02-CA9D50B1AF0F}"/>
                </a:ext>
              </a:extLst>
            </p:cNvPr>
            <p:cNvSpPr/>
            <p:nvPr/>
          </p:nvSpPr>
          <p:spPr>
            <a:xfrm rot="10800000">
              <a:off x="7424290" y="4667251"/>
              <a:ext cx="497887" cy="1062073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502F94A-1B2E-493E-8B53-60C03540BE2C}"/>
                </a:ext>
              </a:extLst>
            </p:cNvPr>
            <p:cNvSpPr txBox="1"/>
            <p:nvPr/>
          </p:nvSpPr>
          <p:spPr>
            <a:xfrm rot="16200000">
              <a:off x="7092208" y="5013620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</a:p>
          </p:txBody>
        </p: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48798142-7B1D-41C8-896D-3288645B6577}"/>
                </a:ext>
              </a:extLst>
            </p:cNvPr>
            <p:cNvGrpSpPr/>
            <p:nvPr/>
          </p:nvGrpSpPr>
          <p:grpSpPr>
            <a:xfrm>
              <a:off x="7926971" y="3595083"/>
              <a:ext cx="497888" cy="2128683"/>
              <a:chOff x="7926971" y="3595083"/>
              <a:chExt cx="497888" cy="2128683"/>
            </a:xfrm>
          </p:grpSpPr>
          <p:sp>
            <p:nvSpPr>
              <p:cNvPr id="5" name="Freccia in giù 4">
                <a:extLst>
                  <a:ext uri="{FF2B5EF4-FFF2-40B4-BE49-F238E27FC236}">
                    <a16:creationId xmlns:a16="http://schemas.microsoft.com/office/drawing/2014/main" id="{A94629E3-C385-48E8-AB66-87D232694002}"/>
                  </a:ext>
                </a:extLst>
              </p:cNvPr>
              <p:cNvSpPr/>
              <p:nvPr/>
            </p:nvSpPr>
            <p:spPr>
              <a:xfrm rot="10800000">
                <a:off x="7926971" y="3595083"/>
                <a:ext cx="497888" cy="2128683"/>
              </a:xfrm>
              <a:prstGeom prst="downArrow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683CD004-E589-4A37-81A6-174CC673902C}"/>
                  </a:ext>
                </a:extLst>
              </p:cNvPr>
              <p:cNvSpPr txBox="1"/>
              <p:nvPr/>
            </p:nvSpPr>
            <p:spPr>
              <a:xfrm rot="16200000">
                <a:off x="7594891" y="4462720"/>
                <a:ext cx="11620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PUSH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2065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9791E94C-E1C9-481B-A31A-3C322F06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Sperti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F273421-801D-42B0-A336-FE124D575B75}"/>
              </a:ext>
            </a:extLst>
          </p:cNvPr>
          <p:cNvSpPr txBox="1"/>
          <p:nvPr/>
        </p:nvSpPr>
        <p:spPr>
          <a:xfrm>
            <a:off x="479391" y="1042289"/>
            <a:ext cx="8185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Finally, if you want to update your repository with changes made by other collaborators you must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the changes from GitHub (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you must perform this step every time you have something new to download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3534BF6-35AA-4985-A26D-023A78C2164F}"/>
              </a:ext>
            </a:extLst>
          </p:cNvPr>
          <p:cNvSpPr txBox="1"/>
          <p:nvPr/>
        </p:nvSpPr>
        <p:spPr>
          <a:xfrm>
            <a:off x="2198070" y="354992"/>
            <a:ext cx="47478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Clone, Commit, Push &amp; Pull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2F28F67-361A-4F6F-8526-1D09B7D03D50}"/>
              </a:ext>
            </a:extLst>
          </p:cNvPr>
          <p:cNvGrpSpPr/>
          <p:nvPr/>
        </p:nvGrpSpPr>
        <p:grpSpPr>
          <a:xfrm>
            <a:off x="1957388" y="2395835"/>
            <a:ext cx="5504257" cy="2200871"/>
            <a:chOff x="1085850" y="3194447"/>
            <a:chExt cx="7339009" cy="2934494"/>
          </a:xfrm>
        </p:grpSpPr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93F0CD49-9151-4653-A54C-76D651B50C4A}"/>
                </a:ext>
              </a:extLst>
            </p:cNvPr>
            <p:cNvGrpSpPr/>
            <p:nvPr/>
          </p:nvGrpSpPr>
          <p:grpSpPr>
            <a:xfrm>
              <a:off x="1085850" y="3194447"/>
              <a:ext cx="6261585" cy="2934494"/>
              <a:chOff x="1085850" y="3070622"/>
              <a:chExt cx="6261585" cy="2934494"/>
            </a:xfrm>
          </p:grpSpPr>
          <p:pic>
            <p:nvPicPr>
              <p:cNvPr id="9" name="Picture 2" descr="See the source image">
                <a:extLst>
                  <a:ext uri="{FF2B5EF4-FFF2-40B4-BE49-F238E27FC236}">
                    <a16:creationId xmlns:a16="http://schemas.microsoft.com/office/drawing/2014/main" id="{A170088F-BCA8-4D15-A3AA-70C650F105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9909" y="3070622"/>
                <a:ext cx="5417526" cy="29344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Freccia in giù 15">
                <a:extLst>
                  <a:ext uri="{FF2B5EF4-FFF2-40B4-BE49-F238E27FC236}">
                    <a16:creationId xmlns:a16="http://schemas.microsoft.com/office/drawing/2014/main" id="{2036F258-C833-4D86-8022-B54D3A50EED3}"/>
                  </a:ext>
                </a:extLst>
              </p:cNvPr>
              <p:cNvSpPr/>
              <p:nvPr/>
            </p:nvSpPr>
            <p:spPr>
              <a:xfrm>
                <a:off x="1085850" y="3471259"/>
                <a:ext cx="844059" cy="1525398"/>
              </a:xfrm>
              <a:prstGeom prst="down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AEAE655-79AB-4001-B24F-8B0BBC61254D}"/>
                  </a:ext>
                </a:extLst>
              </p:cNvPr>
              <p:cNvSpPr txBox="1"/>
              <p:nvPr/>
            </p:nvSpPr>
            <p:spPr>
              <a:xfrm rot="16200000">
                <a:off x="949625" y="3837151"/>
                <a:ext cx="1131898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CLONE</a:t>
                </a:r>
              </a:p>
            </p:txBody>
          </p:sp>
        </p:grpSp>
        <p:sp>
          <p:nvSpPr>
            <p:cNvPr id="4" name="Freccia in giù 3">
              <a:extLst>
                <a:ext uri="{FF2B5EF4-FFF2-40B4-BE49-F238E27FC236}">
                  <a16:creationId xmlns:a16="http://schemas.microsoft.com/office/drawing/2014/main" id="{1BB98B0E-55DC-483E-8C02-CA9D50B1AF0F}"/>
                </a:ext>
              </a:extLst>
            </p:cNvPr>
            <p:cNvSpPr/>
            <p:nvPr/>
          </p:nvSpPr>
          <p:spPr>
            <a:xfrm rot="10800000">
              <a:off x="7424290" y="4667251"/>
              <a:ext cx="497887" cy="1062073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502F94A-1B2E-493E-8B53-60C03540BE2C}"/>
                </a:ext>
              </a:extLst>
            </p:cNvPr>
            <p:cNvSpPr txBox="1"/>
            <p:nvPr/>
          </p:nvSpPr>
          <p:spPr>
            <a:xfrm rot="16200000">
              <a:off x="7092208" y="5013620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</a:p>
          </p:txBody>
        </p: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48798142-7B1D-41C8-896D-3288645B6577}"/>
                </a:ext>
              </a:extLst>
            </p:cNvPr>
            <p:cNvGrpSpPr/>
            <p:nvPr/>
          </p:nvGrpSpPr>
          <p:grpSpPr>
            <a:xfrm>
              <a:off x="7926971" y="3595083"/>
              <a:ext cx="497888" cy="2128683"/>
              <a:chOff x="7926971" y="3595083"/>
              <a:chExt cx="497888" cy="2128683"/>
            </a:xfrm>
          </p:grpSpPr>
          <p:sp>
            <p:nvSpPr>
              <p:cNvPr id="5" name="Freccia in giù 4">
                <a:extLst>
                  <a:ext uri="{FF2B5EF4-FFF2-40B4-BE49-F238E27FC236}">
                    <a16:creationId xmlns:a16="http://schemas.microsoft.com/office/drawing/2014/main" id="{A94629E3-C385-48E8-AB66-87D232694002}"/>
                  </a:ext>
                </a:extLst>
              </p:cNvPr>
              <p:cNvSpPr/>
              <p:nvPr/>
            </p:nvSpPr>
            <p:spPr>
              <a:xfrm rot="10800000">
                <a:off x="7926971" y="3595083"/>
                <a:ext cx="497888" cy="2128683"/>
              </a:xfrm>
              <a:prstGeom prst="downArrow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683CD004-E589-4A37-81A6-174CC673902C}"/>
                  </a:ext>
                </a:extLst>
              </p:cNvPr>
              <p:cNvSpPr txBox="1"/>
              <p:nvPr/>
            </p:nvSpPr>
            <p:spPr>
              <a:xfrm rot="16200000">
                <a:off x="7594891" y="4462720"/>
                <a:ext cx="11620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PUSH</a:t>
                </a:r>
              </a:p>
            </p:txBody>
          </p:sp>
        </p:grpSp>
      </p:grpSp>
      <p:sp>
        <p:nvSpPr>
          <p:cNvPr id="10" name="Freccia in giù 9">
            <a:extLst>
              <a:ext uri="{FF2B5EF4-FFF2-40B4-BE49-F238E27FC236}">
                <a16:creationId xmlns:a16="http://schemas.microsoft.com/office/drawing/2014/main" id="{3B9273C6-EE4D-4954-BB18-560A467948A8}"/>
              </a:ext>
            </a:extLst>
          </p:cNvPr>
          <p:cNvSpPr/>
          <p:nvPr/>
        </p:nvSpPr>
        <p:spPr>
          <a:xfrm>
            <a:off x="6128138" y="2658781"/>
            <a:ext cx="525439" cy="75723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F251CFD-200B-4FCC-BA2E-DCEB2C5FABC0}"/>
              </a:ext>
            </a:extLst>
          </p:cNvPr>
          <p:cNvSpPr txBox="1"/>
          <p:nvPr/>
        </p:nvSpPr>
        <p:spPr>
          <a:xfrm rot="16200000">
            <a:off x="6012238" y="2759244"/>
            <a:ext cx="7572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1614511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AFC9CBA-B752-48B3-AE1A-B094778E7550}"/>
              </a:ext>
            </a:extLst>
          </p:cNvPr>
          <p:cNvSpPr txBox="1"/>
          <p:nvPr/>
        </p:nvSpPr>
        <p:spPr>
          <a:xfrm>
            <a:off x="1414463" y="446059"/>
            <a:ext cx="28697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</a:t>
            </a:r>
          </a:p>
        </p:txBody>
      </p:sp>
      <p:pic>
        <p:nvPicPr>
          <p:cNvPr id="2" name="Picture 4" descr="See the source image">
            <a:extLst>
              <a:ext uri="{FF2B5EF4-FFF2-40B4-BE49-F238E27FC236}">
                <a16:creationId xmlns:a16="http://schemas.microsoft.com/office/drawing/2014/main" id="{13B97F86-D44C-4769-BE41-1494B1E5D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176" y="228942"/>
            <a:ext cx="924099" cy="91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3877A18-8AD4-4D17-9B11-1662F721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Sperti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1186EB-FF3B-411C-8142-DF5E309ED08A}"/>
              </a:ext>
            </a:extLst>
          </p:cNvPr>
          <p:cNvSpPr txBox="1"/>
          <p:nvPr/>
        </p:nvSpPr>
        <p:spPr>
          <a:xfrm>
            <a:off x="399689" y="1463754"/>
            <a:ext cx="826491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Notebook is an open-source web application that allows you to create and share documents that contain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live code, equations, visualizations and narrative text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Uses include data cleaning and transformation, numerical simulation, statistical modeling, data visualization, machine learning, and much more (1)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50E8A5B-4636-441D-9FCD-F93310D75526}"/>
              </a:ext>
            </a:extLst>
          </p:cNvPr>
          <p:cNvSpPr txBox="1"/>
          <p:nvPr/>
        </p:nvSpPr>
        <p:spPr>
          <a:xfrm>
            <a:off x="4859824" y="446057"/>
            <a:ext cx="28697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Notebooks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2562C41-B4A0-4EA2-8613-0BD7D996ED8E}"/>
              </a:ext>
            </a:extLst>
          </p:cNvPr>
          <p:cNvSpPr txBox="1"/>
          <p:nvPr/>
        </p:nvSpPr>
        <p:spPr>
          <a:xfrm>
            <a:off x="3873561" y="4185808"/>
            <a:ext cx="40275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AutoNum type="arabicParenBoth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https://jupyter.org/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buAutoNum type="arabicParenBoth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https://docs.anaconda.com/anaconda/navigator/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C05EDD2-906C-4007-9E8A-E458C298A941}"/>
              </a:ext>
            </a:extLst>
          </p:cNvPr>
          <p:cNvSpPr txBox="1"/>
          <p:nvPr/>
        </p:nvSpPr>
        <p:spPr>
          <a:xfrm>
            <a:off x="399689" y="2681023"/>
            <a:ext cx="835369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TOELT, we use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Notebooks to write interactive code in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programming language, but many other languages are supported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use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Notebooks you can:</a:t>
            </a:r>
          </a:p>
          <a:p>
            <a:pPr marL="557213" lvl="1" indent="-214313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Install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Anaconda Navigator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(2) and add the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Notebook application</a:t>
            </a:r>
          </a:p>
        </p:txBody>
      </p:sp>
    </p:spTree>
    <p:extLst>
      <p:ext uri="{BB962C8B-B14F-4D97-AF65-F5344CB8AC3E}">
        <p14:creationId xmlns:p14="http://schemas.microsoft.com/office/powerpoint/2010/main" val="1413854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AFC9CBA-B752-48B3-AE1A-B094778E7550}"/>
              </a:ext>
            </a:extLst>
          </p:cNvPr>
          <p:cNvSpPr txBox="1"/>
          <p:nvPr/>
        </p:nvSpPr>
        <p:spPr>
          <a:xfrm>
            <a:off x="1607344" y="346046"/>
            <a:ext cx="59293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Organize your Code’s Repository</a:t>
            </a:r>
          </a:p>
        </p:txBody>
      </p:sp>
      <p:pic>
        <p:nvPicPr>
          <p:cNvPr id="3" name="Picture 6" descr="See the source image">
            <a:extLst>
              <a:ext uri="{FF2B5EF4-FFF2-40B4-BE49-F238E27FC236}">
                <a16:creationId xmlns:a16="http://schemas.microsoft.com/office/drawing/2014/main" id="{BBE4E044-A64D-46C2-852B-483360B7D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722" y="3793224"/>
            <a:ext cx="1270718" cy="105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7765E1B-5ECB-4C77-A892-AAE981EF6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Sperti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D193621-5562-4840-9959-2702EF2C0F80}"/>
              </a:ext>
            </a:extLst>
          </p:cNvPr>
          <p:cNvSpPr txBox="1"/>
          <p:nvPr/>
        </p:nvSpPr>
        <p:spPr>
          <a:xfrm>
            <a:off x="426129" y="1204897"/>
            <a:ext cx="82917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Your work repository should contain:</a:t>
            </a:r>
          </a:p>
          <a:p>
            <a:pPr marL="557213" lvl="1" indent="-214313" algn="just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you received (both the raw data and all the data on which you performed cleaning, missing values imputation, normalization, etc.)</a:t>
            </a:r>
          </a:p>
          <a:p>
            <a:pPr marL="557213" lvl="1" indent="-214313" algn="just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you wrote to perform every step of your research project (dataset preparation, model development, model validation, results inspection, etc.)</a:t>
            </a:r>
          </a:p>
          <a:p>
            <a:pPr marL="557213" lvl="1" indent="-214313" algn="just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Literature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know the state-of-the-art in the topic you are studying</a:t>
            </a:r>
          </a:p>
          <a:p>
            <a:pPr marL="557213" lvl="1" indent="-214313" algn="just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Paper Preparation Folder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have all the materials you need to prepare a scientific paper in the same place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6" descr="See the source image">
            <a:extLst>
              <a:ext uri="{FF2B5EF4-FFF2-40B4-BE49-F238E27FC236}">
                <a16:creationId xmlns:a16="http://schemas.microsoft.com/office/drawing/2014/main" id="{6BCEDFF8-CF8C-496D-8503-82DF02CAD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560" y="3845253"/>
            <a:ext cx="1270718" cy="105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44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36F-0469-94DE-540A-A86A2A66F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47" y="0"/>
            <a:ext cx="7886700" cy="994172"/>
          </a:xfrm>
        </p:spPr>
        <p:txBody>
          <a:bodyPr>
            <a:normAutofit/>
          </a:bodyPr>
          <a:lstStyle/>
          <a:p>
            <a:r>
              <a:rPr lang="en-CH"/>
              <a:t>Machine Learning Pipeline (reminder)</a:t>
            </a:r>
          </a:p>
        </p:txBody>
      </p:sp>
      <p:sp>
        <p:nvSpPr>
          <p:cNvPr id="4" name="Rechteck 5">
            <a:extLst>
              <a:ext uri="{FF2B5EF4-FFF2-40B4-BE49-F238E27FC236}">
                <a16:creationId xmlns:a16="http://schemas.microsoft.com/office/drawing/2014/main" id="{9FBFE0DD-F109-1098-D047-7773C603C006}"/>
              </a:ext>
            </a:extLst>
          </p:cNvPr>
          <p:cNvSpPr/>
          <p:nvPr/>
        </p:nvSpPr>
        <p:spPr>
          <a:xfrm>
            <a:off x="436487" y="2519851"/>
            <a:ext cx="1080120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50" b="1" dirty="0"/>
              <a:t>Data </a:t>
            </a:r>
            <a:r>
              <a:rPr lang="de-CH" sz="1050" b="1" dirty="0" err="1"/>
              <a:t>Extraction</a:t>
            </a:r>
            <a:r>
              <a:rPr lang="de-CH" sz="1050" b="1" dirty="0"/>
              <a:t>, Load, … (ingest)</a:t>
            </a:r>
          </a:p>
        </p:txBody>
      </p:sp>
      <p:sp>
        <p:nvSpPr>
          <p:cNvPr id="5" name="Rechteck 7">
            <a:extLst>
              <a:ext uri="{FF2B5EF4-FFF2-40B4-BE49-F238E27FC236}">
                <a16:creationId xmlns:a16="http://schemas.microsoft.com/office/drawing/2014/main" id="{753FF22D-0479-D500-E510-E341B6C4881F}"/>
              </a:ext>
            </a:extLst>
          </p:cNvPr>
          <p:cNvSpPr/>
          <p:nvPr/>
        </p:nvSpPr>
        <p:spPr>
          <a:xfrm>
            <a:off x="1775373" y="2519851"/>
            <a:ext cx="958714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50" b="1" dirty="0"/>
              <a:t>Data </a:t>
            </a:r>
            <a:r>
              <a:rPr lang="de-CH" sz="1050" b="1" dirty="0" err="1"/>
              <a:t>Preparation</a:t>
            </a:r>
            <a:endParaRPr lang="de-CH" sz="1050" b="1" dirty="0"/>
          </a:p>
        </p:txBody>
      </p:sp>
      <p:sp>
        <p:nvSpPr>
          <p:cNvPr id="6" name="Rechteck 8">
            <a:extLst>
              <a:ext uri="{FF2B5EF4-FFF2-40B4-BE49-F238E27FC236}">
                <a16:creationId xmlns:a16="http://schemas.microsoft.com/office/drawing/2014/main" id="{CBD191C0-519E-DD77-15FA-56199E3A73CB}"/>
              </a:ext>
            </a:extLst>
          </p:cNvPr>
          <p:cNvSpPr/>
          <p:nvPr/>
        </p:nvSpPr>
        <p:spPr>
          <a:xfrm>
            <a:off x="2956767" y="2519851"/>
            <a:ext cx="864096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50" b="1" dirty="0"/>
              <a:t>Model Training</a:t>
            </a:r>
          </a:p>
        </p:txBody>
      </p:sp>
      <p:sp>
        <p:nvSpPr>
          <p:cNvPr id="7" name="Rechteck 9">
            <a:extLst>
              <a:ext uri="{FF2B5EF4-FFF2-40B4-BE49-F238E27FC236}">
                <a16:creationId xmlns:a16="http://schemas.microsoft.com/office/drawing/2014/main" id="{868EC9D9-8335-866E-92AE-CE86C0B0C6BC}"/>
              </a:ext>
            </a:extLst>
          </p:cNvPr>
          <p:cNvSpPr/>
          <p:nvPr/>
        </p:nvSpPr>
        <p:spPr>
          <a:xfrm>
            <a:off x="2941451" y="2519851"/>
            <a:ext cx="864096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50" b="1" dirty="0"/>
              <a:t>Model Training</a:t>
            </a:r>
          </a:p>
        </p:txBody>
      </p:sp>
      <p:sp>
        <p:nvSpPr>
          <p:cNvPr id="8" name="Rechteck 10">
            <a:extLst>
              <a:ext uri="{FF2B5EF4-FFF2-40B4-BE49-F238E27FC236}">
                <a16:creationId xmlns:a16="http://schemas.microsoft.com/office/drawing/2014/main" id="{11CA1A4B-EB4F-1CE7-5C78-89606B398486}"/>
              </a:ext>
            </a:extLst>
          </p:cNvPr>
          <p:cNvSpPr/>
          <p:nvPr/>
        </p:nvSpPr>
        <p:spPr>
          <a:xfrm>
            <a:off x="4061495" y="2519851"/>
            <a:ext cx="864096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50" b="1" dirty="0"/>
              <a:t>Model Validation</a:t>
            </a:r>
          </a:p>
        </p:txBody>
      </p:sp>
      <p:sp>
        <p:nvSpPr>
          <p:cNvPr id="9" name="Rechteck 11">
            <a:extLst>
              <a:ext uri="{FF2B5EF4-FFF2-40B4-BE49-F238E27FC236}">
                <a16:creationId xmlns:a16="http://schemas.microsoft.com/office/drawing/2014/main" id="{9BDD987A-AA58-ACC0-E48F-E1FC43545E16}"/>
              </a:ext>
            </a:extLst>
          </p:cNvPr>
          <p:cNvSpPr/>
          <p:nvPr/>
        </p:nvSpPr>
        <p:spPr>
          <a:xfrm>
            <a:off x="5261023" y="2519851"/>
            <a:ext cx="864096" cy="7200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50" b="1" dirty="0" err="1"/>
              <a:t>Trained</a:t>
            </a:r>
            <a:r>
              <a:rPr lang="de-CH" sz="1050" b="1" dirty="0"/>
              <a:t> Model</a:t>
            </a:r>
          </a:p>
        </p:txBody>
      </p:sp>
      <p:sp>
        <p:nvSpPr>
          <p:cNvPr id="10" name="Rechteck 12">
            <a:extLst>
              <a:ext uri="{FF2B5EF4-FFF2-40B4-BE49-F238E27FC236}">
                <a16:creationId xmlns:a16="http://schemas.microsoft.com/office/drawing/2014/main" id="{C00B6DED-27C3-ADB1-8DC1-F078A0D15FCE}"/>
              </a:ext>
            </a:extLst>
          </p:cNvPr>
          <p:cNvSpPr/>
          <p:nvPr/>
        </p:nvSpPr>
        <p:spPr>
          <a:xfrm>
            <a:off x="6341144" y="2518351"/>
            <a:ext cx="1102910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50" b="1" dirty="0"/>
              <a:t>Model </a:t>
            </a:r>
            <a:r>
              <a:rPr lang="de-CH" sz="1050" b="1" dirty="0" err="1"/>
              <a:t>Deployment</a:t>
            </a:r>
            <a:endParaRPr lang="de-CH" sz="1050" b="1" dirty="0"/>
          </a:p>
        </p:txBody>
      </p:sp>
      <p:sp>
        <p:nvSpPr>
          <p:cNvPr id="11" name="Rechteck 13">
            <a:extLst>
              <a:ext uri="{FF2B5EF4-FFF2-40B4-BE49-F238E27FC236}">
                <a16:creationId xmlns:a16="http://schemas.microsoft.com/office/drawing/2014/main" id="{1562D983-785D-1519-FBBF-C6B6338267E6}"/>
              </a:ext>
            </a:extLst>
          </p:cNvPr>
          <p:cNvSpPr/>
          <p:nvPr/>
        </p:nvSpPr>
        <p:spPr>
          <a:xfrm>
            <a:off x="7669169" y="2518351"/>
            <a:ext cx="864096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50" b="1" dirty="0"/>
              <a:t>Model Monitor</a:t>
            </a:r>
          </a:p>
        </p:txBody>
      </p:sp>
      <p:cxnSp>
        <p:nvCxnSpPr>
          <p:cNvPr id="18" name="Gerade Verbindung mit Pfeil 29">
            <a:extLst>
              <a:ext uri="{FF2B5EF4-FFF2-40B4-BE49-F238E27FC236}">
                <a16:creationId xmlns:a16="http://schemas.microsoft.com/office/drawing/2014/main" id="{D6C3B8AD-7468-51C7-39DB-1024B1DE7AE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516607" y="2879891"/>
            <a:ext cx="2587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31">
            <a:extLst>
              <a:ext uri="{FF2B5EF4-FFF2-40B4-BE49-F238E27FC236}">
                <a16:creationId xmlns:a16="http://schemas.microsoft.com/office/drawing/2014/main" id="{A73B06CD-D34E-7DCC-FD62-6A41563F0895}"/>
              </a:ext>
            </a:extLst>
          </p:cNvPr>
          <p:cNvCxnSpPr>
            <a:endCxn id="7" idx="1"/>
          </p:cNvCxnSpPr>
          <p:nvPr/>
        </p:nvCxnSpPr>
        <p:spPr>
          <a:xfrm>
            <a:off x="2601625" y="2878391"/>
            <a:ext cx="339826" cy="15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33">
            <a:extLst>
              <a:ext uri="{FF2B5EF4-FFF2-40B4-BE49-F238E27FC236}">
                <a16:creationId xmlns:a16="http://schemas.microsoft.com/office/drawing/2014/main" id="{06012F64-B9D0-114D-693C-D651E6CF0A7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805547" y="2879891"/>
            <a:ext cx="25594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35">
            <a:extLst>
              <a:ext uri="{FF2B5EF4-FFF2-40B4-BE49-F238E27FC236}">
                <a16:creationId xmlns:a16="http://schemas.microsoft.com/office/drawing/2014/main" id="{4B697A3B-FBB8-0540-4EAF-64B57CCCD632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925591" y="2879891"/>
            <a:ext cx="33543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37">
            <a:extLst>
              <a:ext uri="{FF2B5EF4-FFF2-40B4-BE49-F238E27FC236}">
                <a16:creationId xmlns:a16="http://schemas.microsoft.com/office/drawing/2014/main" id="{50348A40-9266-F566-5BC3-B293AFFDB06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125119" y="2878391"/>
            <a:ext cx="216025" cy="15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40">
            <a:extLst>
              <a:ext uri="{FF2B5EF4-FFF2-40B4-BE49-F238E27FC236}">
                <a16:creationId xmlns:a16="http://schemas.microsoft.com/office/drawing/2014/main" id="{5AA43A91-4A5F-AD16-1BE3-08C1C4E4667E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7444054" y="2878391"/>
            <a:ext cx="22511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88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463F4-D3B7-B9E6-F4CF-B0CD4592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C41F7-F00A-0EAD-51C5-365109128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/>
              <a:t>The students know the tools used in machine learning projects and their advantages and disadvantages</a:t>
            </a:r>
          </a:p>
          <a:p>
            <a:r>
              <a:rPr lang="en-US" sz="1600"/>
              <a:t>The studends understands the fundamental concepts of GitHub</a:t>
            </a:r>
          </a:p>
          <a:p>
            <a:r>
              <a:rPr lang="en-US" sz="1600"/>
              <a:t>The students understand the main components of a machine learning pipeline</a:t>
            </a:r>
          </a:p>
          <a:p>
            <a:r>
              <a:rPr lang="en-US" sz="1600"/>
              <a:t>The students can explain the main advantages of numpy with respect to plain Python</a:t>
            </a:r>
          </a:p>
          <a:p>
            <a:r>
              <a:rPr lang="en-US" sz="1600"/>
              <a:t>The students understand the importance of avoiding over-engineering</a:t>
            </a:r>
          </a:p>
          <a:p>
            <a:r>
              <a:rPr lang="en-US" sz="1600"/>
              <a:t>The students know the best practices of coding</a:t>
            </a:r>
          </a:p>
          <a:p>
            <a:r>
              <a:rPr lang="en-US" sz="1600"/>
              <a:t>The students know what scikit-learn is and its role for machine learning projects</a:t>
            </a:r>
          </a:p>
        </p:txBody>
      </p:sp>
    </p:spTree>
    <p:extLst>
      <p:ext uri="{BB962C8B-B14F-4D97-AF65-F5344CB8AC3E}">
        <p14:creationId xmlns:p14="http://schemas.microsoft.com/office/powerpoint/2010/main" val="4098718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A876EA04-8ACA-44CC-8625-75505E8D8795}"/>
              </a:ext>
            </a:extLst>
          </p:cNvPr>
          <p:cNvSpPr txBox="1"/>
          <p:nvPr/>
        </p:nvSpPr>
        <p:spPr>
          <a:xfrm>
            <a:off x="479394" y="390711"/>
            <a:ext cx="81852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The Repository’s Structure – a suggestion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90414DA4-1C72-4AF8-A230-0895E127A52A}"/>
              </a:ext>
            </a:extLst>
          </p:cNvPr>
          <p:cNvGrpSpPr/>
          <p:nvPr/>
        </p:nvGrpSpPr>
        <p:grpSpPr>
          <a:xfrm>
            <a:off x="1524367" y="1585851"/>
            <a:ext cx="6095267" cy="3045915"/>
            <a:chOff x="679155" y="1981118"/>
            <a:chExt cx="8127023" cy="4061220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C4F7C4C0-C7AD-42AA-8B13-7A451F25D072}"/>
                </a:ext>
              </a:extLst>
            </p:cNvPr>
            <p:cNvSpPr/>
            <p:nvPr/>
          </p:nvSpPr>
          <p:spPr>
            <a:xfrm>
              <a:off x="3663580" y="1981118"/>
              <a:ext cx="1605516" cy="61491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019B2A1E-DB54-4D50-B638-BD54F108E852}"/>
                </a:ext>
              </a:extLst>
            </p:cNvPr>
            <p:cNvSpPr/>
            <p:nvPr/>
          </p:nvSpPr>
          <p:spPr>
            <a:xfrm>
              <a:off x="3663576" y="2836370"/>
              <a:ext cx="1605516" cy="69421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57CD7D75-C615-4D4E-89DD-FA9569162C4A}"/>
                </a:ext>
              </a:extLst>
            </p:cNvPr>
            <p:cNvSpPr/>
            <p:nvPr/>
          </p:nvSpPr>
          <p:spPr>
            <a:xfrm>
              <a:off x="3663574" y="3742577"/>
              <a:ext cx="1605519" cy="5639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Literature</a:t>
              </a: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7ED916D8-66D0-4BD4-B5AC-1107DAA79E43}"/>
                </a:ext>
              </a:extLst>
            </p:cNvPr>
            <p:cNvSpPr/>
            <p:nvPr/>
          </p:nvSpPr>
          <p:spPr>
            <a:xfrm>
              <a:off x="3663574" y="4803841"/>
              <a:ext cx="1605519" cy="68757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Paper Preparation / results</a:t>
              </a:r>
            </a:p>
          </p:txBody>
        </p: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50D1C3E6-4422-48BB-901A-094BD14B3EF2}"/>
                </a:ext>
              </a:extLst>
            </p:cNvPr>
            <p:cNvSpPr/>
            <p:nvPr/>
          </p:nvSpPr>
          <p:spPr>
            <a:xfrm>
              <a:off x="5970832" y="4677469"/>
              <a:ext cx="1155407" cy="3641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20E6CC90-5EC2-4944-8518-B6D0D3F6251A}"/>
                </a:ext>
              </a:extLst>
            </p:cNvPr>
            <p:cNvSpPr/>
            <p:nvPr/>
          </p:nvSpPr>
          <p:spPr>
            <a:xfrm>
              <a:off x="5970832" y="5412529"/>
              <a:ext cx="1155407" cy="3641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Results</a:t>
              </a:r>
            </a:p>
          </p:txBody>
        </p:sp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96776124-3982-4894-984D-5F5A823A2918}"/>
                </a:ext>
              </a:extLst>
            </p:cNvPr>
            <p:cNvSpPr/>
            <p:nvPr/>
          </p:nvSpPr>
          <p:spPr>
            <a:xfrm>
              <a:off x="7749999" y="5147628"/>
              <a:ext cx="1056179" cy="3641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D3617F70-11B8-4347-B56E-11E254A69389}"/>
                </a:ext>
              </a:extLst>
            </p:cNvPr>
            <p:cNvSpPr/>
            <p:nvPr/>
          </p:nvSpPr>
          <p:spPr>
            <a:xfrm>
              <a:off x="7750000" y="5678173"/>
              <a:ext cx="1056178" cy="3641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Figures</a:t>
              </a:r>
            </a:p>
          </p:txBody>
        </p:sp>
        <p:sp>
          <p:nvSpPr>
            <p:cNvPr id="26" name="Rettangolo con angoli arrotondati 25">
              <a:extLst>
                <a:ext uri="{FF2B5EF4-FFF2-40B4-BE49-F238E27FC236}">
                  <a16:creationId xmlns:a16="http://schemas.microsoft.com/office/drawing/2014/main" id="{4D7D6941-06FB-4067-9E27-F1C1B1ED9E65}"/>
                </a:ext>
              </a:extLst>
            </p:cNvPr>
            <p:cNvSpPr/>
            <p:nvPr/>
          </p:nvSpPr>
          <p:spPr>
            <a:xfrm>
              <a:off x="679155" y="3295466"/>
              <a:ext cx="2101704" cy="72833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</a:rPr>
                <a:t>YourProjectName</a:t>
              </a:r>
            </a:p>
          </p:txBody>
        </p:sp>
        <p:cxnSp>
          <p:nvCxnSpPr>
            <p:cNvPr id="28" name="Connettore a gomito 27">
              <a:extLst>
                <a:ext uri="{FF2B5EF4-FFF2-40B4-BE49-F238E27FC236}">
                  <a16:creationId xmlns:a16="http://schemas.microsoft.com/office/drawing/2014/main" id="{75FB2367-7C27-4887-B720-4E3B21A2E20A}"/>
                </a:ext>
              </a:extLst>
            </p:cNvPr>
            <p:cNvCxnSpPr>
              <a:stCxn id="26" idx="3"/>
              <a:endCxn id="4" idx="1"/>
            </p:cNvCxnSpPr>
            <p:nvPr/>
          </p:nvCxnSpPr>
          <p:spPr>
            <a:xfrm flipV="1">
              <a:off x="2780860" y="2288577"/>
              <a:ext cx="882721" cy="1371055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a gomito 29">
              <a:extLst>
                <a:ext uri="{FF2B5EF4-FFF2-40B4-BE49-F238E27FC236}">
                  <a16:creationId xmlns:a16="http://schemas.microsoft.com/office/drawing/2014/main" id="{B934F5E1-8E5F-45B7-B788-C3F4E2941D74}"/>
                </a:ext>
              </a:extLst>
            </p:cNvPr>
            <p:cNvCxnSpPr>
              <a:cxnSpLocks/>
              <a:stCxn id="26" idx="3"/>
              <a:endCxn id="6" idx="1"/>
            </p:cNvCxnSpPr>
            <p:nvPr/>
          </p:nvCxnSpPr>
          <p:spPr>
            <a:xfrm flipV="1">
              <a:off x="2780860" y="3183479"/>
              <a:ext cx="882717" cy="476152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a gomito 30">
              <a:extLst>
                <a:ext uri="{FF2B5EF4-FFF2-40B4-BE49-F238E27FC236}">
                  <a16:creationId xmlns:a16="http://schemas.microsoft.com/office/drawing/2014/main" id="{1A5564D4-B58F-459F-9932-FC9EF33C13B5}"/>
                </a:ext>
              </a:extLst>
            </p:cNvPr>
            <p:cNvCxnSpPr>
              <a:cxnSpLocks/>
              <a:stCxn id="26" idx="3"/>
              <a:endCxn id="8" idx="1"/>
            </p:cNvCxnSpPr>
            <p:nvPr/>
          </p:nvCxnSpPr>
          <p:spPr>
            <a:xfrm>
              <a:off x="2780859" y="3659631"/>
              <a:ext cx="882714" cy="364930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a gomito 33">
              <a:extLst>
                <a:ext uri="{FF2B5EF4-FFF2-40B4-BE49-F238E27FC236}">
                  <a16:creationId xmlns:a16="http://schemas.microsoft.com/office/drawing/2014/main" id="{BACCBEC5-496C-4095-9C02-BE5E4D043B8F}"/>
                </a:ext>
              </a:extLst>
            </p:cNvPr>
            <p:cNvCxnSpPr>
              <a:cxnSpLocks/>
              <a:stCxn id="26" idx="3"/>
              <a:endCxn id="10" idx="1"/>
            </p:cNvCxnSpPr>
            <p:nvPr/>
          </p:nvCxnSpPr>
          <p:spPr>
            <a:xfrm>
              <a:off x="2780859" y="3659631"/>
              <a:ext cx="882714" cy="1487996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a gomito 51">
              <a:extLst>
                <a:ext uri="{FF2B5EF4-FFF2-40B4-BE49-F238E27FC236}">
                  <a16:creationId xmlns:a16="http://schemas.microsoft.com/office/drawing/2014/main" id="{0466AEDA-CB55-4A32-A506-A466BED19E7A}"/>
                </a:ext>
              </a:extLst>
            </p:cNvPr>
            <p:cNvCxnSpPr>
              <a:cxnSpLocks/>
              <a:stCxn id="10" idx="3"/>
              <a:endCxn id="14" idx="1"/>
            </p:cNvCxnSpPr>
            <p:nvPr/>
          </p:nvCxnSpPr>
          <p:spPr>
            <a:xfrm flipV="1">
              <a:off x="5269093" y="4859551"/>
              <a:ext cx="701739" cy="288076"/>
            </a:xfrm>
            <a:prstGeom prst="bentConnector3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a gomito 54">
              <a:extLst>
                <a:ext uri="{FF2B5EF4-FFF2-40B4-BE49-F238E27FC236}">
                  <a16:creationId xmlns:a16="http://schemas.microsoft.com/office/drawing/2014/main" id="{77ABD559-F9A4-4EC7-BE59-1060C1C7DFD0}"/>
                </a:ext>
              </a:extLst>
            </p:cNvPr>
            <p:cNvCxnSpPr>
              <a:cxnSpLocks/>
              <a:stCxn id="10" idx="3"/>
              <a:endCxn id="16" idx="1"/>
            </p:cNvCxnSpPr>
            <p:nvPr/>
          </p:nvCxnSpPr>
          <p:spPr>
            <a:xfrm>
              <a:off x="5269093" y="5147627"/>
              <a:ext cx="701739" cy="446984"/>
            </a:xfrm>
            <a:prstGeom prst="bentConnector3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a gomito 65">
              <a:extLst>
                <a:ext uri="{FF2B5EF4-FFF2-40B4-BE49-F238E27FC236}">
                  <a16:creationId xmlns:a16="http://schemas.microsoft.com/office/drawing/2014/main" id="{1178D854-9CE6-451D-A280-7D45891B80A0}"/>
                </a:ext>
              </a:extLst>
            </p:cNvPr>
            <p:cNvCxnSpPr>
              <a:cxnSpLocks/>
              <a:stCxn id="16" idx="3"/>
              <a:endCxn id="18" idx="1"/>
            </p:cNvCxnSpPr>
            <p:nvPr/>
          </p:nvCxnSpPr>
          <p:spPr>
            <a:xfrm flipV="1">
              <a:off x="7126238" y="5329711"/>
              <a:ext cx="623760" cy="264901"/>
            </a:xfrm>
            <a:prstGeom prst="bentConnector3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a gomito 66">
              <a:extLst>
                <a:ext uri="{FF2B5EF4-FFF2-40B4-BE49-F238E27FC236}">
                  <a16:creationId xmlns:a16="http://schemas.microsoft.com/office/drawing/2014/main" id="{DF6A72EB-90CF-45AE-AE8D-2FEBE97893B9}"/>
                </a:ext>
              </a:extLst>
            </p:cNvPr>
            <p:cNvCxnSpPr>
              <a:cxnSpLocks/>
              <a:stCxn id="16" idx="3"/>
              <a:endCxn id="20" idx="1"/>
            </p:cNvCxnSpPr>
            <p:nvPr/>
          </p:nvCxnSpPr>
          <p:spPr>
            <a:xfrm>
              <a:off x="7126238" y="5594611"/>
              <a:ext cx="623762" cy="265644"/>
            </a:xfrm>
            <a:prstGeom prst="bentConnector3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ttangolo con angoli arrotondati 1">
              <a:extLst>
                <a:ext uri="{FF2B5EF4-FFF2-40B4-BE49-F238E27FC236}">
                  <a16:creationId xmlns:a16="http://schemas.microsoft.com/office/drawing/2014/main" id="{C4A0A7A9-F216-4FF6-BFFD-6341881CFD33}"/>
                </a:ext>
              </a:extLst>
            </p:cNvPr>
            <p:cNvSpPr/>
            <p:nvPr/>
          </p:nvSpPr>
          <p:spPr>
            <a:xfrm>
              <a:off x="5970831" y="2836370"/>
              <a:ext cx="1155407" cy="69421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Raw Data</a:t>
              </a:r>
            </a:p>
          </p:txBody>
        </p: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0C68B171-6DB9-4201-87A9-42B49D12E81A}"/>
                </a:ext>
              </a:extLst>
            </p:cNvPr>
            <p:cNvCxnSpPr>
              <a:cxnSpLocks/>
              <a:stCxn id="6" idx="3"/>
              <a:endCxn id="2" idx="1"/>
            </p:cNvCxnSpPr>
            <p:nvPr/>
          </p:nvCxnSpPr>
          <p:spPr>
            <a:xfrm>
              <a:off x="5269093" y="3183479"/>
              <a:ext cx="701739" cy="0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B95629-714E-46BF-87B0-69B45A18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Sperti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A718E8-C976-D47F-6392-B39E5F22774C}"/>
              </a:ext>
            </a:extLst>
          </p:cNvPr>
          <p:cNvSpPr/>
          <p:nvPr/>
        </p:nvSpPr>
        <p:spPr>
          <a:xfrm>
            <a:off x="5405718" y="2047038"/>
            <a:ext cx="1057835" cy="8599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8B75A2-2A1C-0689-A51D-CBB1BA5A0817}"/>
              </a:ext>
            </a:extLst>
          </p:cNvPr>
          <p:cNvSpPr txBox="1"/>
          <p:nvPr/>
        </p:nvSpPr>
        <p:spPr>
          <a:xfrm>
            <a:off x="6495926" y="230295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Ingest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E7C15A-7651-5F50-F680-AD1334E145C8}"/>
              </a:ext>
            </a:extLst>
          </p:cNvPr>
          <p:cNvSpPr/>
          <p:nvPr/>
        </p:nvSpPr>
        <p:spPr>
          <a:xfrm>
            <a:off x="3669890" y="2183600"/>
            <a:ext cx="1417913" cy="6374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1B92B6-A44D-5CC4-5AFA-0D39DDA34020}"/>
              </a:ext>
            </a:extLst>
          </p:cNvPr>
          <p:cNvSpPr txBox="1"/>
          <p:nvPr/>
        </p:nvSpPr>
        <p:spPr>
          <a:xfrm>
            <a:off x="1748118" y="2013975"/>
            <a:ext cx="213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F63971-EAD1-474F-B688-24EABC285937}"/>
              </a:ext>
            </a:extLst>
          </p:cNvPr>
          <p:cNvSpPr/>
          <p:nvPr/>
        </p:nvSpPr>
        <p:spPr>
          <a:xfrm>
            <a:off x="3669890" y="1483921"/>
            <a:ext cx="1417913" cy="6374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2531DF-DC8A-7572-706F-A2735B52FB14}"/>
              </a:ext>
            </a:extLst>
          </p:cNvPr>
          <p:cNvSpPr txBox="1"/>
          <p:nvPr/>
        </p:nvSpPr>
        <p:spPr>
          <a:xfrm>
            <a:off x="479394" y="1314296"/>
            <a:ext cx="340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Model development / training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7C08D8-37BF-5039-F0A6-015CE6669459}"/>
              </a:ext>
            </a:extLst>
          </p:cNvPr>
          <p:cNvSpPr/>
          <p:nvPr/>
        </p:nvSpPr>
        <p:spPr>
          <a:xfrm>
            <a:off x="5405718" y="3482478"/>
            <a:ext cx="1057835" cy="1048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774C79-ACDB-DFD4-769E-55B50284FDEB}"/>
              </a:ext>
            </a:extLst>
          </p:cNvPr>
          <p:cNvSpPr txBox="1"/>
          <p:nvPr/>
        </p:nvSpPr>
        <p:spPr>
          <a:xfrm>
            <a:off x="3514165" y="4232035"/>
            <a:ext cx="187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Model validation</a:t>
            </a:r>
          </a:p>
        </p:txBody>
      </p:sp>
    </p:spTree>
    <p:extLst>
      <p:ext uri="{BB962C8B-B14F-4D97-AF65-F5344CB8AC3E}">
        <p14:creationId xmlns:p14="http://schemas.microsoft.com/office/powerpoint/2010/main" val="28060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9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A876EA04-8ACA-44CC-8625-75505E8D8795}"/>
              </a:ext>
            </a:extLst>
          </p:cNvPr>
          <p:cNvSpPr txBox="1"/>
          <p:nvPr/>
        </p:nvSpPr>
        <p:spPr>
          <a:xfrm>
            <a:off x="1937324" y="326417"/>
            <a:ext cx="52693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Practical Example: Data Folder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9E3B67-A182-4381-9A10-00049CB8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Sperti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523E7FF-60E3-49A3-9249-E5DE7C9EDD05}"/>
              </a:ext>
            </a:extLst>
          </p:cNvPr>
          <p:cNvSpPr txBox="1"/>
          <p:nvPr/>
        </p:nvSpPr>
        <p:spPr>
          <a:xfrm>
            <a:off x="532661" y="1204897"/>
            <a:ext cx="8078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analyze in more detail the template repository we created. Let’s start from the Data Folder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practical example, we will use a toy dataset (the famous Iris Dataset) 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Folder contains Raw Data Folder, in which we put the data we have, without modifying them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B140C8-D110-4AA5-9846-8A772FDCD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228" y="3948917"/>
            <a:ext cx="964406" cy="54292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7E5CE3D-31B4-448C-AC33-0F024EDA4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588" y="2796062"/>
            <a:ext cx="1578769" cy="1364456"/>
          </a:xfrm>
          <a:prstGeom prst="rect">
            <a:avLst/>
          </a:prstGeom>
        </p:spPr>
      </p:pic>
      <p:sp>
        <p:nvSpPr>
          <p:cNvPr id="15" name="Freccia curva 14">
            <a:extLst>
              <a:ext uri="{FF2B5EF4-FFF2-40B4-BE49-F238E27FC236}">
                <a16:creationId xmlns:a16="http://schemas.microsoft.com/office/drawing/2014/main" id="{916820F6-E93C-411A-8D67-7E671F95AB0F}"/>
              </a:ext>
            </a:extLst>
          </p:cNvPr>
          <p:cNvSpPr/>
          <p:nvPr/>
        </p:nvSpPr>
        <p:spPr>
          <a:xfrm rot="5400000">
            <a:off x="6299306" y="3220351"/>
            <a:ext cx="726265" cy="605434"/>
          </a:xfrm>
          <a:prstGeom prst="bentArrow">
            <a:avLst>
              <a:gd name="adj1" fmla="val 8924"/>
              <a:gd name="adj2" fmla="val 12707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CB4F876-04B2-4357-94AF-B2033A78B91D}"/>
              </a:ext>
            </a:extLst>
          </p:cNvPr>
          <p:cNvSpPr txBox="1"/>
          <p:nvPr/>
        </p:nvSpPr>
        <p:spPr>
          <a:xfrm>
            <a:off x="532662" y="3010988"/>
            <a:ext cx="3839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readme.md file, you must put a short description of the raw data (number of samples, number of features, number of missing values, etc.)</a:t>
            </a:r>
          </a:p>
        </p:txBody>
      </p:sp>
    </p:spTree>
    <p:extLst>
      <p:ext uri="{BB962C8B-B14F-4D97-AF65-F5344CB8AC3E}">
        <p14:creationId xmlns:p14="http://schemas.microsoft.com/office/powerpoint/2010/main" val="1880463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A876EA04-8ACA-44CC-8625-75505E8D8795}"/>
              </a:ext>
            </a:extLst>
          </p:cNvPr>
          <p:cNvSpPr txBox="1"/>
          <p:nvPr/>
        </p:nvSpPr>
        <p:spPr>
          <a:xfrm>
            <a:off x="1904494" y="326417"/>
            <a:ext cx="53350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Practical Example: Code Folder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9E3B67-A182-4381-9A10-00049CB8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Sperti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7743FEA-7CE9-4E70-A7EF-2777FD40055F}"/>
              </a:ext>
            </a:extLst>
          </p:cNvPr>
          <p:cNvSpPr txBox="1"/>
          <p:nvPr/>
        </p:nvSpPr>
        <p:spPr>
          <a:xfrm>
            <a:off x="328475" y="1034769"/>
            <a:ext cx="437925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Code folder should contain all code you wrote to perform your experiments on data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To make code reproducible, it is fundamental that you save every data you produce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(e.g. every x and y data used to make plots)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example, on the right, 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of the code to generate a plot of the three first PCA components of Iris Dataset is shown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Below, an extract of the save section of the PCA data is shown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0B9AFB16-0216-4657-914C-5B442326B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951"/>
          <a:stretch/>
        </p:blipFill>
        <p:spPr>
          <a:xfrm>
            <a:off x="4939935" y="1034769"/>
            <a:ext cx="2675303" cy="350889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FE0FF936-AD16-4A4A-90C1-31C4F60ECF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357"/>
          <a:stretch/>
        </p:blipFill>
        <p:spPr>
          <a:xfrm>
            <a:off x="1707388" y="3868101"/>
            <a:ext cx="3232547" cy="83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5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A876EA04-8ACA-44CC-8625-75505E8D8795}"/>
              </a:ext>
            </a:extLst>
          </p:cNvPr>
          <p:cNvSpPr txBox="1"/>
          <p:nvPr/>
        </p:nvSpPr>
        <p:spPr>
          <a:xfrm>
            <a:off x="1904494" y="326416"/>
            <a:ext cx="5335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Practical Example: </a:t>
            </a:r>
          </a:p>
          <a:p>
            <a:pPr algn="ctr"/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Paper Preparation Folder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9E3B67-A182-4381-9A10-00049CB8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Sperti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BBA63B7-0194-48E6-9E59-DE63C155E4D9}"/>
              </a:ext>
            </a:extLst>
          </p:cNvPr>
          <p:cNvSpPr txBox="1"/>
          <p:nvPr/>
        </p:nvSpPr>
        <p:spPr>
          <a:xfrm>
            <a:off x="319216" y="1272445"/>
            <a:ext cx="81961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folder should contain all final data and code you need to reproduce every plot necessary to your paper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 is fundamental that you save each figure (selecting a sufficient resolution) and each data you need to generate that figure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4C4E26A-E2C9-4776-B537-712CFFCB4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6456" y="3643135"/>
            <a:ext cx="1714501" cy="498764"/>
          </a:xfrm>
          <a:prstGeom prst="rect">
            <a:avLst/>
          </a:prstGeom>
        </p:spPr>
      </p:pic>
      <p:grpSp>
        <p:nvGrpSpPr>
          <p:cNvPr id="22" name="Gruppo 21">
            <a:extLst>
              <a:ext uri="{FF2B5EF4-FFF2-40B4-BE49-F238E27FC236}">
                <a16:creationId xmlns:a16="http://schemas.microsoft.com/office/drawing/2014/main" id="{5EBA2DBE-CBB2-4FA7-8C21-29DDB3111A83}"/>
              </a:ext>
            </a:extLst>
          </p:cNvPr>
          <p:cNvGrpSpPr/>
          <p:nvPr/>
        </p:nvGrpSpPr>
        <p:grpSpPr>
          <a:xfrm>
            <a:off x="1904493" y="3481236"/>
            <a:ext cx="3856953" cy="1023652"/>
            <a:chOff x="-793343" y="3995336"/>
            <a:chExt cx="5142604" cy="1364869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10B54799-5F69-403E-BEC1-4992DB9B86E5}"/>
                </a:ext>
              </a:extLst>
            </p:cNvPr>
            <p:cNvSpPr/>
            <p:nvPr/>
          </p:nvSpPr>
          <p:spPr>
            <a:xfrm>
              <a:off x="-793343" y="4121708"/>
              <a:ext cx="1605519" cy="68757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Paper Preparation</a:t>
              </a: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E2C11C36-938E-446A-B7D7-E26DD2EDAE58}"/>
                </a:ext>
              </a:extLst>
            </p:cNvPr>
            <p:cNvSpPr/>
            <p:nvPr/>
          </p:nvSpPr>
          <p:spPr>
            <a:xfrm>
              <a:off x="1513915" y="3995336"/>
              <a:ext cx="1155407" cy="3641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1B031D7A-56A5-4075-83B2-E9A0FBBE552C}"/>
                </a:ext>
              </a:extLst>
            </p:cNvPr>
            <p:cNvSpPr/>
            <p:nvPr/>
          </p:nvSpPr>
          <p:spPr>
            <a:xfrm>
              <a:off x="1513915" y="4730396"/>
              <a:ext cx="1155407" cy="3641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Results</a:t>
              </a:r>
            </a:p>
          </p:txBody>
        </p: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E58D2E5C-C7D3-4D85-AF0F-BBE4D80CF038}"/>
                </a:ext>
              </a:extLst>
            </p:cNvPr>
            <p:cNvSpPr/>
            <p:nvPr/>
          </p:nvSpPr>
          <p:spPr>
            <a:xfrm>
              <a:off x="3293082" y="4465495"/>
              <a:ext cx="1056179" cy="3641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837B106C-1900-46E6-8A6C-984156935CDC}"/>
                </a:ext>
              </a:extLst>
            </p:cNvPr>
            <p:cNvSpPr/>
            <p:nvPr/>
          </p:nvSpPr>
          <p:spPr>
            <a:xfrm>
              <a:off x="3293083" y="4996040"/>
              <a:ext cx="1056178" cy="3641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Figures</a:t>
              </a:r>
            </a:p>
          </p:txBody>
        </p:sp>
        <p:cxnSp>
          <p:nvCxnSpPr>
            <p:cNvPr id="16" name="Connettore a gomito 15">
              <a:extLst>
                <a:ext uri="{FF2B5EF4-FFF2-40B4-BE49-F238E27FC236}">
                  <a16:creationId xmlns:a16="http://schemas.microsoft.com/office/drawing/2014/main" id="{D3C33DAD-B0F9-4AAC-92D7-F47D304D857D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812176" y="4177418"/>
              <a:ext cx="701739" cy="288076"/>
            </a:xfrm>
            <a:prstGeom prst="bentConnector3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a gomito 16">
              <a:extLst>
                <a:ext uri="{FF2B5EF4-FFF2-40B4-BE49-F238E27FC236}">
                  <a16:creationId xmlns:a16="http://schemas.microsoft.com/office/drawing/2014/main" id="{CAAE4990-8CAE-49B0-84D7-D354FAA42A88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>
              <a:off x="812176" y="4465494"/>
              <a:ext cx="701739" cy="446984"/>
            </a:xfrm>
            <a:prstGeom prst="bentConnector3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a gomito 17">
              <a:extLst>
                <a:ext uri="{FF2B5EF4-FFF2-40B4-BE49-F238E27FC236}">
                  <a16:creationId xmlns:a16="http://schemas.microsoft.com/office/drawing/2014/main" id="{0F84A53B-C70B-44B2-A0D6-C534B3AA887F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 flipV="1">
              <a:off x="2669321" y="4647578"/>
              <a:ext cx="623760" cy="264901"/>
            </a:xfrm>
            <a:prstGeom prst="bentConnector3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a gomito 18">
              <a:extLst>
                <a:ext uri="{FF2B5EF4-FFF2-40B4-BE49-F238E27FC236}">
                  <a16:creationId xmlns:a16="http://schemas.microsoft.com/office/drawing/2014/main" id="{9A2FC736-E176-4D87-9300-11380F7581AA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>
              <a:off x="2669321" y="4912478"/>
              <a:ext cx="623762" cy="265644"/>
            </a:xfrm>
            <a:prstGeom prst="bentConnector3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Immagine 23">
            <a:extLst>
              <a:ext uri="{FF2B5EF4-FFF2-40B4-BE49-F238E27FC236}">
                <a16:creationId xmlns:a16="http://schemas.microsoft.com/office/drawing/2014/main" id="{5C3A2B3B-A9AD-465E-9C44-2E0EB7D742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9498" r="-959" b="71302"/>
          <a:stretch/>
        </p:blipFill>
        <p:spPr>
          <a:xfrm>
            <a:off x="3439252" y="2372362"/>
            <a:ext cx="4090261" cy="98755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6471CDB-DBDA-48A7-AFC0-DDD22AF33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456" y="4259872"/>
            <a:ext cx="1714501" cy="45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96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9689-C9F2-AC66-E26A-745EBE2A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</a:t>
            </a:r>
            <a:r>
              <a:rPr lang="en-CH"/>
              <a:t>ython Libraries and machine learning pipelines</a:t>
            </a:r>
          </a:p>
        </p:txBody>
      </p:sp>
    </p:spTree>
    <p:extLst>
      <p:ext uri="{BB962C8B-B14F-4D97-AF65-F5344CB8AC3E}">
        <p14:creationId xmlns:p14="http://schemas.microsoft.com/office/powerpoint/2010/main" val="2250356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36F-0469-94DE-540A-A86A2A66F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47" y="0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CH"/>
              <a:t>Machine Learning Pipeline and Python Libraries</a:t>
            </a:r>
          </a:p>
        </p:txBody>
      </p:sp>
      <p:sp>
        <p:nvSpPr>
          <p:cNvPr id="4" name="Rechteck 5">
            <a:extLst>
              <a:ext uri="{FF2B5EF4-FFF2-40B4-BE49-F238E27FC236}">
                <a16:creationId xmlns:a16="http://schemas.microsoft.com/office/drawing/2014/main" id="{9FBFE0DD-F109-1098-D047-7773C603C006}"/>
              </a:ext>
            </a:extLst>
          </p:cNvPr>
          <p:cNvSpPr/>
          <p:nvPr/>
        </p:nvSpPr>
        <p:spPr>
          <a:xfrm>
            <a:off x="140648" y="2519851"/>
            <a:ext cx="1080120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50" b="1" dirty="0"/>
              <a:t>Data </a:t>
            </a:r>
            <a:r>
              <a:rPr lang="de-CH" sz="1050" b="1" dirty="0" err="1"/>
              <a:t>Extraction</a:t>
            </a:r>
            <a:r>
              <a:rPr lang="de-CH" sz="1050" b="1" dirty="0"/>
              <a:t>, Load, …</a:t>
            </a:r>
          </a:p>
        </p:txBody>
      </p:sp>
      <p:sp>
        <p:nvSpPr>
          <p:cNvPr id="5" name="Rechteck 7">
            <a:extLst>
              <a:ext uri="{FF2B5EF4-FFF2-40B4-BE49-F238E27FC236}">
                <a16:creationId xmlns:a16="http://schemas.microsoft.com/office/drawing/2014/main" id="{753FF22D-0479-D500-E510-E341B6C4881F}"/>
              </a:ext>
            </a:extLst>
          </p:cNvPr>
          <p:cNvSpPr/>
          <p:nvPr/>
        </p:nvSpPr>
        <p:spPr>
          <a:xfrm>
            <a:off x="1479534" y="2519851"/>
            <a:ext cx="958714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50" b="1" dirty="0"/>
              <a:t>Data </a:t>
            </a:r>
            <a:r>
              <a:rPr lang="de-CH" sz="1050" b="1" dirty="0" err="1"/>
              <a:t>Preparation</a:t>
            </a:r>
            <a:endParaRPr lang="de-CH" sz="1050" b="1" dirty="0"/>
          </a:p>
        </p:txBody>
      </p:sp>
      <p:sp>
        <p:nvSpPr>
          <p:cNvPr id="6" name="Rechteck 8">
            <a:extLst>
              <a:ext uri="{FF2B5EF4-FFF2-40B4-BE49-F238E27FC236}">
                <a16:creationId xmlns:a16="http://schemas.microsoft.com/office/drawing/2014/main" id="{CBD191C0-519E-DD77-15FA-56199E3A73CB}"/>
              </a:ext>
            </a:extLst>
          </p:cNvPr>
          <p:cNvSpPr/>
          <p:nvPr/>
        </p:nvSpPr>
        <p:spPr>
          <a:xfrm>
            <a:off x="2660928" y="2519851"/>
            <a:ext cx="864096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50" b="1" dirty="0"/>
              <a:t>Model Training</a:t>
            </a:r>
          </a:p>
        </p:txBody>
      </p:sp>
      <p:sp>
        <p:nvSpPr>
          <p:cNvPr id="7" name="Rechteck 9">
            <a:extLst>
              <a:ext uri="{FF2B5EF4-FFF2-40B4-BE49-F238E27FC236}">
                <a16:creationId xmlns:a16="http://schemas.microsoft.com/office/drawing/2014/main" id="{868EC9D9-8335-866E-92AE-CE86C0B0C6BC}"/>
              </a:ext>
            </a:extLst>
          </p:cNvPr>
          <p:cNvSpPr/>
          <p:nvPr/>
        </p:nvSpPr>
        <p:spPr>
          <a:xfrm>
            <a:off x="2645612" y="2519851"/>
            <a:ext cx="864096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50" b="1" dirty="0"/>
              <a:t>Model Training</a:t>
            </a:r>
          </a:p>
        </p:txBody>
      </p:sp>
      <p:sp>
        <p:nvSpPr>
          <p:cNvPr id="8" name="Rechteck 10">
            <a:extLst>
              <a:ext uri="{FF2B5EF4-FFF2-40B4-BE49-F238E27FC236}">
                <a16:creationId xmlns:a16="http://schemas.microsoft.com/office/drawing/2014/main" id="{11CA1A4B-EB4F-1CE7-5C78-89606B398486}"/>
              </a:ext>
            </a:extLst>
          </p:cNvPr>
          <p:cNvSpPr/>
          <p:nvPr/>
        </p:nvSpPr>
        <p:spPr>
          <a:xfrm>
            <a:off x="3765656" y="2519851"/>
            <a:ext cx="864096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50" b="1" dirty="0"/>
              <a:t>Model Validation</a:t>
            </a:r>
          </a:p>
        </p:txBody>
      </p:sp>
      <p:sp>
        <p:nvSpPr>
          <p:cNvPr id="9" name="Rechteck 11">
            <a:extLst>
              <a:ext uri="{FF2B5EF4-FFF2-40B4-BE49-F238E27FC236}">
                <a16:creationId xmlns:a16="http://schemas.microsoft.com/office/drawing/2014/main" id="{9BDD987A-AA58-ACC0-E48F-E1FC43545E16}"/>
              </a:ext>
            </a:extLst>
          </p:cNvPr>
          <p:cNvSpPr/>
          <p:nvPr/>
        </p:nvSpPr>
        <p:spPr>
          <a:xfrm>
            <a:off x="4965184" y="2519851"/>
            <a:ext cx="864096" cy="7200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50" b="1" dirty="0" err="1"/>
              <a:t>Trained</a:t>
            </a:r>
            <a:r>
              <a:rPr lang="de-CH" sz="1050" b="1" dirty="0"/>
              <a:t> Model</a:t>
            </a:r>
          </a:p>
        </p:txBody>
      </p:sp>
      <p:sp>
        <p:nvSpPr>
          <p:cNvPr id="10" name="Rechteck 12">
            <a:extLst>
              <a:ext uri="{FF2B5EF4-FFF2-40B4-BE49-F238E27FC236}">
                <a16:creationId xmlns:a16="http://schemas.microsoft.com/office/drawing/2014/main" id="{C00B6DED-27C3-ADB1-8DC1-F078A0D15FCE}"/>
              </a:ext>
            </a:extLst>
          </p:cNvPr>
          <p:cNvSpPr/>
          <p:nvPr/>
        </p:nvSpPr>
        <p:spPr>
          <a:xfrm>
            <a:off x="6045305" y="2518351"/>
            <a:ext cx="1102910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50" b="1" dirty="0"/>
              <a:t>Model </a:t>
            </a:r>
            <a:r>
              <a:rPr lang="de-CH" sz="1050" b="1" dirty="0" err="1"/>
              <a:t>Deployment</a:t>
            </a:r>
            <a:endParaRPr lang="de-CH" sz="1050" b="1" dirty="0"/>
          </a:p>
        </p:txBody>
      </p:sp>
      <p:sp>
        <p:nvSpPr>
          <p:cNvPr id="11" name="Rechteck 13">
            <a:extLst>
              <a:ext uri="{FF2B5EF4-FFF2-40B4-BE49-F238E27FC236}">
                <a16:creationId xmlns:a16="http://schemas.microsoft.com/office/drawing/2014/main" id="{1562D983-785D-1519-FBBF-C6B6338267E6}"/>
              </a:ext>
            </a:extLst>
          </p:cNvPr>
          <p:cNvSpPr/>
          <p:nvPr/>
        </p:nvSpPr>
        <p:spPr>
          <a:xfrm>
            <a:off x="7373330" y="2518351"/>
            <a:ext cx="864096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50" b="1" dirty="0"/>
              <a:t>Model Monitor</a:t>
            </a:r>
          </a:p>
        </p:txBody>
      </p:sp>
      <p:sp>
        <p:nvSpPr>
          <p:cNvPr id="12" name="Textfeld 14">
            <a:extLst>
              <a:ext uri="{FF2B5EF4-FFF2-40B4-BE49-F238E27FC236}">
                <a16:creationId xmlns:a16="http://schemas.microsoft.com/office/drawing/2014/main" id="{49A1C9D7-A62E-17F2-A3A0-C0B0EDAC9CA0}"/>
              </a:ext>
            </a:extLst>
          </p:cNvPr>
          <p:cNvSpPr txBox="1"/>
          <p:nvPr/>
        </p:nvSpPr>
        <p:spPr>
          <a:xfrm>
            <a:off x="333812" y="1851672"/>
            <a:ext cx="69379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b="1" dirty="0" err="1"/>
              <a:t>Ingest</a:t>
            </a:r>
            <a:endParaRPr lang="de-CH" sz="1400" b="1" dirty="0"/>
          </a:p>
        </p:txBody>
      </p:sp>
      <p:sp>
        <p:nvSpPr>
          <p:cNvPr id="13" name="Textfeld 16">
            <a:extLst>
              <a:ext uri="{FF2B5EF4-FFF2-40B4-BE49-F238E27FC236}">
                <a16:creationId xmlns:a16="http://schemas.microsoft.com/office/drawing/2014/main" id="{488F8163-11A5-2551-91ED-96D6767DDC98}"/>
              </a:ext>
            </a:extLst>
          </p:cNvPr>
          <p:cNvSpPr txBox="1"/>
          <p:nvPr/>
        </p:nvSpPr>
        <p:spPr>
          <a:xfrm>
            <a:off x="1549648" y="1851672"/>
            <a:ext cx="8184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b="1" dirty="0" err="1"/>
              <a:t>Prepare</a:t>
            </a:r>
            <a:endParaRPr lang="de-CH" sz="1400" b="1" dirty="0"/>
          </a:p>
        </p:txBody>
      </p:sp>
      <p:sp>
        <p:nvSpPr>
          <p:cNvPr id="14" name="Textfeld 17">
            <a:extLst>
              <a:ext uri="{FF2B5EF4-FFF2-40B4-BE49-F238E27FC236}">
                <a16:creationId xmlns:a16="http://schemas.microsoft.com/office/drawing/2014/main" id="{13968667-9D8C-0286-5F51-78B2D6096E77}"/>
              </a:ext>
            </a:extLst>
          </p:cNvPr>
          <p:cNvSpPr txBox="1"/>
          <p:nvPr/>
        </p:nvSpPr>
        <p:spPr>
          <a:xfrm>
            <a:off x="2730764" y="1851672"/>
            <a:ext cx="69379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b="1" dirty="0"/>
              <a:t>Train</a:t>
            </a:r>
          </a:p>
        </p:txBody>
      </p:sp>
      <p:sp>
        <p:nvSpPr>
          <p:cNvPr id="15" name="Textfeld 18">
            <a:extLst>
              <a:ext uri="{FF2B5EF4-FFF2-40B4-BE49-F238E27FC236}">
                <a16:creationId xmlns:a16="http://schemas.microsoft.com/office/drawing/2014/main" id="{B0533DDD-1061-554E-E3DE-D49BC1D560EF}"/>
              </a:ext>
            </a:extLst>
          </p:cNvPr>
          <p:cNvSpPr txBox="1"/>
          <p:nvPr/>
        </p:nvSpPr>
        <p:spPr>
          <a:xfrm>
            <a:off x="3765655" y="1851672"/>
            <a:ext cx="8640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b="1" dirty="0" err="1"/>
              <a:t>Validate</a:t>
            </a:r>
            <a:endParaRPr lang="de-CH" sz="1400" b="1" dirty="0"/>
          </a:p>
        </p:txBody>
      </p:sp>
      <p:sp>
        <p:nvSpPr>
          <p:cNvPr id="16" name="Textfeld 19">
            <a:extLst>
              <a:ext uri="{FF2B5EF4-FFF2-40B4-BE49-F238E27FC236}">
                <a16:creationId xmlns:a16="http://schemas.microsoft.com/office/drawing/2014/main" id="{752E5591-12B7-E9D3-E30D-C736A961E523}"/>
              </a:ext>
            </a:extLst>
          </p:cNvPr>
          <p:cNvSpPr txBox="1"/>
          <p:nvPr/>
        </p:nvSpPr>
        <p:spPr>
          <a:xfrm>
            <a:off x="6027275" y="1851672"/>
            <a:ext cx="11389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b="1" dirty="0" err="1"/>
              <a:t>Deployment</a:t>
            </a:r>
            <a:endParaRPr lang="de-CH" sz="1400" b="1" dirty="0"/>
          </a:p>
        </p:txBody>
      </p:sp>
      <p:sp>
        <p:nvSpPr>
          <p:cNvPr id="17" name="Textfeld 20">
            <a:extLst>
              <a:ext uri="{FF2B5EF4-FFF2-40B4-BE49-F238E27FC236}">
                <a16:creationId xmlns:a16="http://schemas.microsoft.com/office/drawing/2014/main" id="{A73322ED-F42D-F9D4-A373-A6D5BBCB3028}"/>
              </a:ext>
            </a:extLst>
          </p:cNvPr>
          <p:cNvSpPr txBox="1"/>
          <p:nvPr/>
        </p:nvSpPr>
        <p:spPr>
          <a:xfrm>
            <a:off x="7373331" y="1851741"/>
            <a:ext cx="864094" cy="2153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b="1" dirty="0"/>
              <a:t>Monitor</a:t>
            </a:r>
          </a:p>
        </p:txBody>
      </p:sp>
      <p:cxnSp>
        <p:nvCxnSpPr>
          <p:cNvPr id="18" name="Gerade Verbindung mit Pfeil 29">
            <a:extLst>
              <a:ext uri="{FF2B5EF4-FFF2-40B4-BE49-F238E27FC236}">
                <a16:creationId xmlns:a16="http://schemas.microsoft.com/office/drawing/2014/main" id="{D6C3B8AD-7468-51C7-39DB-1024B1DE7AE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220768" y="2879891"/>
            <a:ext cx="2587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31">
            <a:extLst>
              <a:ext uri="{FF2B5EF4-FFF2-40B4-BE49-F238E27FC236}">
                <a16:creationId xmlns:a16="http://schemas.microsoft.com/office/drawing/2014/main" id="{A73B06CD-D34E-7DCC-FD62-6A41563F0895}"/>
              </a:ext>
            </a:extLst>
          </p:cNvPr>
          <p:cNvCxnSpPr>
            <a:endCxn id="7" idx="1"/>
          </p:cNvCxnSpPr>
          <p:nvPr/>
        </p:nvCxnSpPr>
        <p:spPr>
          <a:xfrm>
            <a:off x="2305786" y="2878391"/>
            <a:ext cx="339826" cy="15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33">
            <a:extLst>
              <a:ext uri="{FF2B5EF4-FFF2-40B4-BE49-F238E27FC236}">
                <a16:creationId xmlns:a16="http://schemas.microsoft.com/office/drawing/2014/main" id="{06012F64-B9D0-114D-693C-D651E6CF0A7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509708" y="2879891"/>
            <a:ext cx="25594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35">
            <a:extLst>
              <a:ext uri="{FF2B5EF4-FFF2-40B4-BE49-F238E27FC236}">
                <a16:creationId xmlns:a16="http://schemas.microsoft.com/office/drawing/2014/main" id="{4B697A3B-FBB8-0540-4EAF-64B57CCCD632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629752" y="2879891"/>
            <a:ext cx="33543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37">
            <a:extLst>
              <a:ext uri="{FF2B5EF4-FFF2-40B4-BE49-F238E27FC236}">
                <a16:creationId xmlns:a16="http://schemas.microsoft.com/office/drawing/2014/main" id="{50348A40-9266-F566-5BC3-B293AFFDB06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29280" y="2878391"/>
            <a:ext cx="216025" cy="15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40">
            <a:extLst>
              <a:ext uri="{FF2B5EF4-FFF2-40B4-BE49-F238E27FC236}">
                <a16:creationId xmlns:a16="http://schemas.microsoft.com/office/drawing/2014/main" id="{5AA43A91-4A5F-AD16-1BE3-08C1C4E4667E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7148215" y="2878391"/>
            <a:ext cx="22511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eschweifte Klammer rechts 1">
            <a:extLst>
              <a:ext uri="{FF2B5EF4-FFF2-40B4-BE49-F238E27FC236}">
                <a16:creationId xmlns:a16="http://schemas.microsoft.com/office/drawing/2014/main" id="{074B6294-EA74-E8D7-D157-7022DD53B264}"/>
              </a:ext>
            </a:extLst>
          </p:cNvPr>
          <p:cNvSpPr/>
          <p:nvPr/>
        </p:nvSpPr>
        <p:spPr>
          <a:xfrm rot="5400000">
            <a:off x="1174521" y="2338151"/>
            <a:ext cx="229853" cy="2297600"/>
          </a:xfrm>
          <a:prstGeom prst="rightBrace">
            <a:avLst>
              <a:gd name="adj1" fmla="val 5558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">
            <a:extLst>
              <a:ext uri="{FF2B5EF4-FFF2-40B4-BE49-F238E27FC236}">
                <a16:creationId xmlns:a16="http://schemas.microsoft.com/office/drawing/2014/main" id="{4F7F0B44-6BB5-36F1-44DC-FD4336A7B034}"/>
              </a:ext>
            </a:extLst>
          </p:cNvPr>
          <p:cNvSpPr txBox="1"/>
          <p:nvPr/>
        </p:nvSpPr>
        <p:spPr>
          <a:xfrm>
            <a:off x="909876" y="3636970"/>
            <a:ext cx="59892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600" dirty="0" err="1"/>
              <a:t>pandas</a:t>
            </a:r>
            <a:endParaRPr lang="de-CH" sz="1600" dirty="0"/>
          </a:p>
        </p:txBody>
      </p:sp>
      <p:sp>
        <p:nvSpPr>
          <p:cNvPr id="26" name="Textfeld 30">
            <a:extLst>
              <a:ext uri="{FF2B5EF4-FFF2-40B4-BE49-F238E27FC236}">
                <a16:creationId xmlns:a16="http://schemas.microsoft.com/office/drawing/2014/main" id="{D327770B-1346-5A3A-BCA3-A6F52664497B}"/>
              </a:ext>
            </a:extLst>
          </p:cNvPr>
          <p:cNvSpPr txBox="1"/>
          <p:nvPr/>
        </p:nvSpPr>
        <p:spPr>
          <a:xfrm>
            <a:off x="2771478" y="4653633"/>
            <a:ext cx="59892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600" dirty="0" err="1"/>
              <a:t>numpy</a:t>
            </a:r>
            <a:endParaRPr lang="de-CH" sz="1600" dirty="0"/>
          </a:p>
        </p:txBody>
      </p:sp>
      <p:sp>
        <p:nvSpPr>
          <p:cNvPr id="27" name="Geschweifte Klammer rechts 34">
            <a:extLst>
              <a:ext uri="{FF2B5EF4-FFF2-40B4-BE49-F238E27FC236}">
                <a16:creationId xmlns:a16="http://schemas.microsoft.com/office/drawing/2014/main" id="{4F3C36A0-EABC-8631-55C2-B74E3271DDD5}"/>
              </a:ext>
            </a:extLst>
          </p:cNvPr>
          <p:cNvSpPr/>
          <p:nvPr/>
        </p:nvSpPr>
        <p:spPr>
          <a:xfrm rot="5400000">
            <a:off x="2977034" y="2909954"/>
            <a:ext cx="187812" cy="3117624"/>
          </a:xfrm>
          <a:prstGeom prst="rightBrace">
            <a:avLst>
              <a:gd name="adj1" fmla="val 5558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Textfeld 38">
            <a:extLst>
              <a:ext uri="{FF2B5EF4-FFF2-40B4-BE49-F238E27FC236}">
                <a16:creationId xmlns:a16="http://schemas.microsoft.com/office/drawing/2014/main" id="{69584D5B-A6C8-4E63-08C2-DB96A6641E27}"/>
              </a:ext>
            </a:extLst>
          </p:cNvPr>
          <p:cNvSpPr txBox="1"/>
          <p:nvPr/>
        </p:nvSpPr>
        <p:spPr>
          <a:xfrm>
            <a:off x="3181686" y="3650799"/>
            <a:ext cx="9458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600" dirty="0" err="1"/>
              <a:t>scikit-learn</a:t>
            </a:r>
            <a:endParaRPr lang="de-CH" sz="1600" dirty="0"/>
          </a:p>
        </p:txBody>
      </p:sp>
      <p:sp>
        <p:nvSpPr>
          <p:cNvPr id="29" name="Textfeld 39">
            <a:extLst>
              <a:ext uri="{FF2B5EF4-FFF2-40B4-BE49-F238E27FC236}">
                <a16:creationId xmlns:a16="http://schemas.microsoft.com/office/drawing/2014/main" id="{E5C16BE1-540D-6721-58CF-5734E95D0BF5}"/>
              </a:ext>
            </a:extLst>
          </p:cNvPr>
          <p:cNvSpPr txBox="1"/>
          <p:nvPr/>
        </p:nvSpPr>
        <p:spPr>
          <a:xfrm>
            <a:off x="6626817" y="3878654"/>
            <a:ext cx="9937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600" dirty="0" err="1"/>
              <a:t>TensorFlow</a:t>
            </a:r>
            <a:endParaRPr lang="de-CH" sz="1600" dirty="0"/>
          </a:p>
        </p:txBody>
      </p:sp>
      <p:sp>
        <p:nvSpPr>
          <p:cNvPr id="30" name="Geschweifte Klammer rechts 41">
            <a:extLst>
              <a:ext uri="{FF2B5EF4-FFF2-40B4-BE49-F238E27FC236}">
                <a16:creationId xmlns:a16="http://schemas.microsoft.com/office/drawing/2014/main" id="{E6B68131-7869-C4B3-D321-CC8230D21D17}"/>
              </a:ext>
            </a:extLst>
          </p:cNvPr>
          <p:cNvSpPr/>
          <p:nvPr/>
        </p:nvSpPr>
        <p:spPr>
          <a:xfrm rot="5400000">
            <a:off x="3550746" y="2500769"/>
            <a:ext cx="207750" cy="1950261"/>
          </a:xfrm>
          <a:prstGeom prst="rightBrace">
            <a:avLst>
              <a:gd name="adj1" fmla="val 5558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Geschweifte Klammer rechts 42">
            <a:extLst>
              <a:ext uri="{FF2B5EF4-FFF2-40B4-BE49-F238E27FC236}">
                <a16:creationId xmlns:a16="http://schemas.microsoft.com/office/drawing/2014/main" id="{1C127419-2469-EE39-1369-EDECF1A83BF8}"/>
              </a:ext>
            </a:extLst>
          </p:cNvPr>
          <p:cNvSpPr/>
          <p:nvPr/>
        </p:nvSpPr>
        <p:spPr>
          <a:xfrm rot="5400000">
            <a:off x="7048884" y="2391235"/>
            <a:ext cx="207751" cy="2169330"/>
          </a:xfrm>
          <a:prstGeom prst="rightBrace">
            <a:avLst>
              <a:gd name="adj1" fmla="val 5558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Textfeld 43">
            <a:extLst>
              <a:ext uri="{FF2B5EF4-FFF2-40B4-BE49-F238E27FC236}">
                <a16:creationId xmlns:a16="http://schemas.microsoft.com/office/drawing/2014/main" id="{E1399E6E-963A-AD10-6BDB-5F8F6145168C}"/>
              </a:ext>
            </a:extLst>
          </p:cNvPr>
          <p:cNvSpPr txBox="1"/>
          <p:nvPr/>
        </p:nvSpPr>
        <p:spPr>
          <a:xfrm>
            <a:off x="6650755" y="3672554"/>
            <a:ext cx="9458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600" dirty="0" err="1"/>
              <a:t>scikit-learn</a:t>
            </a:r>
            <a:endParaRPr lang="de-CH" sz="1600" dirty="0"/>
          </a:p>
        </p:txBody>
      </p:sp>
      <p:sp>
        <p:nvSpPr>
          <p:cNvPr id="33" name="Textfeld 44">
            <a:extLst>
              <a:ext uri="{FF2B5EF4-FFF2-40B4-BE49-F238E27FC236}">
                <a16:creationId xmlns:a16="http://schemas.microsoft.com/office/drawing/2014/main" id="{7A5A6EA2-F458-6037-5516-E2A95CBE78F6}"/>
              </a:ext>
            </a:extLst>
          </p:cNvPr>
          <p:cNvSpPr txBox="1"/>
          <p:nvPr/>
        </p:nvSpPr>
        <p:spPr>
          <a:xfrm>
            <a:off x="778954" y="3867696"/>
            <a:ext cx="90648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600" dirty="0" err="1"/>
              <a:t>matplotlib</a:t>
            </a:r>
            <a:endParaRPr lang="de-CH" sz="1600" dirty="0"/>
          </a:p>
        </p:txBody>
      </p:sp>
      <p:sp>
        <p:nvSpPr>
          <p:cNvPr id="34" name="Textfeld 45">
            <a:extLst>
              <a:ext uri="{FF2B5EF4-FFF2-40B4-BE49-F238E27FC236}">
                <a16:creationId xmlns:a16="http://schemas.microsoft.com/office/drawing/2014/main" id="{48518A12-83C2-3195-5BAB-5CAE935453CE}"/>
              </a:ext>
            </a:extLst>
          </p:cNvPr>
          <p:cNvSpPr txBox="1"/>
          <p:nvPr/>
        </p:nvSpPr>
        <p:spPr>
          <a:xfrm>
            <a:off x="788720" y="4092104"/>
            <a:ext cx="90648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600" dirty="0" err="1"/>
              <a:t>scipy</a:t>
            </a:r>
            <a:endParaRPr lang="de-CH" sz="1600" dirty="0"/>
          </a:p>
        </p:txBody>
      </p:sp>
      <p:cxnSp>
        <p:nvCxnSpPr>
          <p:cNvPr id="35" name="Gerade Verbindung mit Pfeil 4">
            <a:extLst>
              <a:ext uri="{FF2B5EF4-FFF2-40B4-BE49-F238E27FC236}">
                <a16:creationId xmlns:a16="http://schemas.microsoft.com/office/drawing/2014/main" id="{06CA79B1-80E2-33E0-8E91-98989BF90CEC}"/>
              </a:ext>
            </a:extLst>
          </p:cNvPr>
          <p:cNvCxnSpPr>
            <a:cxnSpLocks/>
          </p:cNvCxnSpPr>
          <p:nvPr/>
        </p:nvCxnSpPr>
        <p:spPr>
          <a:xfrm>
            <a:off x="1027603" y="1959394"/>
            <a:ext cx="5220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15">
            <a:extLst>
              <a:ext uri="{FF2B5EF4-FFF2-40B4-BE49-F238E27FC236}">
                <a16:creationId xmlns:a16="http://schemas.microsoft.com/office/drawing/2014/main" id="{5C6AA719-79E2-79ED-5155-0B7AB26BB59E}"/>
              </a:ext>
            </a:extLst>
          </p:cNvPr>
          <p:cNvCxnSpPr>
            <a:cxnSpLocks/>
          </p:cNvCxnSpPr>
          <p:nvPr/>
        </p:nvCxnSpPr>
        <p:spPr>
          <a:xfrm>
            <a:off x="2368134" y="1959394"/>
            <a:ext cx="36263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46">
            <a:extLst>
              <a:ext uri="{FF2B5EF4-FFF2-40B4-BE49-F238E27FC236}">
                <a16:creationId xmlns:a16="http://schemas.microsoft.com/office/drawing/2014/main" id="{A844CAD2-F269-B057-9079-36E5EEC10F8D}"/>
              </a:ext>
            </a:extLst>
          </p:cNvPr>
          <p:cNvCxnSpPr>
            <a:cxnSpLocks/>
          </p:cNvCxnSpPr>
          <p:nvPr/>
        </p:nvCxnSpPr>
        <p:spPr>
          <a:xfrm>
            <a:off x="3424555" y="1959394"/>
            <a:ext cx="3411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48">
            <a:extLst>
              <a:ext uri="{FF2B5EF4-FFF2-40B4-BE49-F238E27FC236}">
                <a16:creationId xmlns:a16="http://schemas.microsoft.com/office/drawing/2014/main" id="{E39E1194-CC44-8FB2-15F5-919BF9917209}"/>
              </a:ext>
            </a:extLst>
          </p:cNvPr>
          <p:cNvCxnSpPr>
            <a:cxnSpLocks/>
          </p:cNvCxnSpPr>
          <p:nvPr/>
        </p:nvCxnSpPr>
        <p:spPr>
          <a:xfrm>
            <a:off x="4629753" y="1959394"/>
            <a:ext cx="139752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50">
            <a:extLst>
              <a:ext uri="{FF2B5EF4-FFF2-40B4-BE49-F238E27FC236}">
                <a16:creationId xmlns:a16="http://schemas.microsoft.com/office/drawing/2014/main" id="{6B75F00A-4B29-569F-01DB-69DC19EF6BE2}"/>
              </a:ext>
            </a:extLst>
          </p:cNvPr>
          <p:cNvCxnSpPr>
            <a:cxnSpLocks/>
          </p:cNvCxnSpPr>
          <p:nvPr/>
        </p:nvCxnSpPr>
        <p:spPr>
          <a:xfrm>
            <a:off x="7166245" y="1959360"/>
            <a:ext cx="207086" cy="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89">
            <a:extLst>
              <a:ext uri="{FF2B5EF4-FFF2-40B4-BE49-F238E27FC236}">
                <a16:creationId xmlns:a16="http://schemas.microsoft.com/office/drawing/2014/main" id="{30277A4C-6C34-8396-316F-8FE9F590E118}"/>
              </a:ext>
            </a:extLst>
          </p:cNvPr>
          <p:cNvCxnSpPr>
            <a:stCxn id="15" idx="0"/>
            <a:endCxn id="13" idx="0"/>
          </p:cNvCxnSpPr>
          <p:nvPr/>
        </p:nvCxnSpPr>
        <p:spPr>
          <a:xfrm rot="16200000" flipV="1">
            <a:off x="3078298" y="732265"/>
            <a:ext cx="12700" cy="2238813"/>
          </a:xfrm>
          <a:prstGeom prst="bentConnector3">
            <a:avLst>
              <a:gd name="adj1" fmla="val 408835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92">
            <a:extLst>
              <a:ext uri="{FF2B5EF4-FFF2-40B4-BE49-F238E27FC236}">
                <a16:creationId xmlns:a16="http://schemas.microsoft.com/office/drawing/2014/main" id="{94B11F7E-877E-B32B-1D41-DA4A75AC1BED}"/>
              </a:ext>
            </a:extLst>
          </p:cNvPr>
          <p:cNvCxnSpPr>
            <a:cxnSpLocks/>
            <a:stCxn id="15" idx="2"/>
            <a:endCxn id="14" idx="2"/>
          </p:cNvCxnSpPr>
          <p:nvPr/>
        </p:nvCxnSpPr>
        <p:spPr>
          <a:xfrm rot="5400000">
            <a:off x="3637682" y="1507094"/>
            <a:ext cx="12700" cy="1120044"/>
          </a:xfrm>
          <a:prstGeom prst="bent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94">
            <a:extLst>
              <a:ext uri="{FF2B5EF4-FFF2-40B4-BE49-F238E27FC236}">
                <a16:creationId xmlns:a16="http://schemas.microsoft.com/office/drawing/2014/main" id="{D8921F53-BDE0-196C-4A56-2E2D3BB09534}"/>
              </a:ext>
            </a:extLst>
          </p:cNvPr>
          <p:cNvCxnSpPr>
            <a:stCxn id="17" idx="0"/>
            <a:endCxn id="14" idx="0"/>
          </p:cNvCxnSpPr>
          <p:nvPr/>
        </p:nvCxnSpPr>
        <p:spPr>
          <a:xfrm rot="16200000" flipV="1">
            <a:off x="5441485" y="-512152"/>
            <a:ext cx="69" cy="4727718"/>
          </a:xfrm>
          <a:prstGeom prst="bentConnector3">
            <a:avLst>
              <a:gd name="adj1" fmla="val 109160579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2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DCCD-3BFE-15FE-1E45-65F5E45B0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64" y="199029"/>
            <a:ext cx="7886700" cy="994172"/>
          </a:xfrm>
        </p:spPr>
        <p:txBody>
          <a:bodyPr/>
          <a:lstStyle/>
          <a:p>
            <a:r>
              <a:rPr lang="en-CH"/>
              <a:t>Skills for a machine learning project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0B99C9-B04F-841B-2B56-C18D020DB8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064897"/>
              </p:ext>
            </p:extLst>
          </p:nvPr>
        </p:nvGraphicFramePr>
        <p:xfrm>
          <a:off x="628650" y="1370013"/>
          <a:ext cx="7886700" cy="326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8DFB305-B333-E3A9-9562-A7B4CDEFA180}"/>
              </a:ext>
            </a:extLst>
          </p:cNvPr>
          <p:cNvSpPr/>
          <p:nvPr/>
        </p:nvSpPr>
        <p:spPr>
          <a:xfrm>
            <a:off x="4572000" y="1263535"/>
            <a:ext cx="2759825" cy="3466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3578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A40C9-E01D-BEFC-1D9B-DA8A27C2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2822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CH"/>
              <a:t>Reproducibility and Replicability (two opposite definitions)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3CDD2-F5AD-E43A-CB56-D2496532D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380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/>
              <a:t>“</a:t>
            </a:r>
            <a:r>
              <a:rPr lang="en-GB" b="1" u="sng"/>
              <a:t>Reproducibility</a:t>
            </a:r>
            <a:r>
              <a:rPr lang="en-GB"/>
              <a:t>” refers to instances in which the original researcher's data and computer codes are used to regenerate the results, while “</a:t>
            </a:r>
            <a:r>
              <a:rPr lang="en-GB" b="1" u="sng"/>
              <a:t>replicability</a:t>
            </a:r>
            <a:r>
              <a:rPr lang="en-GB"/>
              <a:t>” refers to instances in which a researcher collects new data to arrive at the same scientific findings as a previous study.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“</a:t>
            </a:r>
            <a:r>
              <a:rPr lang="en-GB" b="1" u="sng"/>
              <a:t>Reproducibility</a:t>
            </a:r>
            <a:r>
              <a:rPr lang="en-GB"/>
              <a:t>” refers to independent researchers arriving at the same results using their own data and methods, while “</a:t>
            </a:r>
            <a:r>
              <a:rPr lang="en-GB" b="1" u="sng"/>
              <a:t>replicability</a:t>
            </a:r>
            <a:r>
              <a:rPr lang="en-GB"/>
              <a:t>” refers to a different team arriving at the same results using the original author's artifacts.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509B11-116E-5BD6-E871-852E55315C0B}"/>
              </a:ext>
            </a:extLst>
          </p:cNvPr>
          <p:cNvSpPr txBox="1"/>
          <p:nvPr/>
        </p:nvSpPr>
        <p:spPr>
          <a:xfrm>
            <a:off x="317376" y="4802178"/>
            <a:ext cx="85092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National Academies of Sciences, Engineering, and Medicine. "Reproducibility and replicability in science." (2019).</a:t>
            </a:r>
            <a:endParaRPr lang="en-CH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56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A40C9-E01D-BEFC-1D9B-DA8A27C2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2822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CH"/>
              <a:t>Reproducibility and Replicability (two opposite definitions)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3CDD2-F5AD-E43A-CB56-D2496532D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0741"/>
            <a:ext cx="7886700" cy="2698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/>
              <a:t>“</a:t>
            </a:r>
            <a:r>
              <a:rPr lang="en-GB" b="1" u="sng"/>
              <a:t>Reproducibility</a:t>
            </a:r>
            <a:r>
              <a:rPr lang="en-GB"/>
              <a:t>” refers to instances in which the original researcher's data and computer codes are used to regenerate the results, while “</a:t>
            </a:r>
            <a:r>
              <a:rPr lang="en-GB" b="1" u="sng"/>
              <a:t>replicability</a:t>
            </a:r>
            <a:r>
              <a:rPr lang="en-GB"/>
              <a:t>” refers to instances in which a researcher collects new data to arrive at the same scientific findings as a previous study.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509B11-116E-5BD6-E871-852E55315C0B}"/>
              </a:ext>
            </a:extLst>
          </p:cNvPr>
          <p:cNvSpPr txBox="1"/>
          <p:nvPr/>
        </p:nvSpPr>
        <p:spPr>
          <a:xfrm>
            <a:off x="317376" y="4802178"/>
            <a:ext cx="85092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National Academies of Sciences, Engineering, and Medicine. "Reproducibility and replicability in science." (2019).</a:t>
            </a:r>
            <a:endParaRPr lang="en-CH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14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A40C9-E01D-BEFC-1D9B-DA8A27C2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Reproducibility in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3CDD2-F5AD-E43A-CB56-D2496532D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/>
              <a:t>Machine Learning View of reproducibility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By using the same dataset, and following the same steps other researchers must be able to obtain the “same” trained model that has the “same” performance by starting from scratch.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TL;DR (</a:t>
            </a:r>
            <a:r>
              <a:rPr lang="en-GB">
                <a:hlinkClick r:id="rId2"/>
              </a:rPr>
              <a:t>Too Long; Didn’t Read </a:t>
            </a:r>
            <a:r>
              <a:rPr lang="en-GB"/>
              <a:t>– Internet Slang)</a:t>
            </a:r>
          </a:p>
          <a:p>
            <a:pPr marL="0" indent="0">
              <a:buNone/>
            </a:pPr>
            <a:r>
              <a:rPr lang="en-CH"/>
              <a:t>Someone else must be able to get the same results you got.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662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66A4-1129-C42F-CA64-8F7D05E0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Your task as scientists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51C2E-4DCB-02D9-23DB-9F22FD9E8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7456"/>
            <a:ext cx="7886700" cy="3292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sz="2400"/>
              <a:t>One important task, as scientists, is to make sure that your work is </a:t>
            </a:r>
            <a:r>
              <a:rPr lang="en-CH" sz="2400" u="sng"/>
              <a:t>reproducible</a:t>
            </a:r>
            <a:r>
              <a:rPr lang="en-CH" sz="2400"/>
              <a:t>. If is not, your work is scientifically useless.</a:t>
            </a:r>
          </a:p>
          <a:p>
            <a:pPr marL="0" indent="0">
              <a:buNone/>
            </a:pPr>
            <a:endParaRPr lang="en-CH" sz="2400"/>
          </a:p>
          <a:p>
            <a:pPr marL="0" indent="0">
              <a:buNone/>
            </a:pPr>
            <a:r>
              <a:rPr lang="en-CH" sz="2400"/>
              <a:t>In addition your work must be </a:t>
            </a:r>
            <a:r>
              <a:rPr lang="en-CH" sz="2400" u="sng"/>
              <a:t>transparent</a:t>
            </a:r>
            <a:r>
              <a:rPr lang="en-CH" sz="2400" b="1" u="sng"/>
              <a:t>. </a:t>
            </a:r>
            <a:r>
              <a:rPr lang="en-CH" sz="2400"/>
              <a:t>All the steps must be clear and understandable. Another researcher must be able to re-implement (or understand) everything you did (every single step) from scratch.</a:t>
            </a:r>
          </a:p>
        </p:txBody>
      </p:sp>
    </p:spTree>
    <p:extLst>
      <p:ext uri="{BB962C8B-B14F-4D97-AF65-F5344CB8AC3E}">
        <p14:creationId xmlns:p14="http://schemas.microsoft.com/office/powerpoint/2010/main" val="396155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5C1E-3F52-F5B5-0263-25E7AD26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Tools and 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8109F-031C-046D-C1E8-40C7F0F98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364707"/>
          </a:xfrm>
        </p:spPr>
        <p:txBody>
          <a:bodyPr>
            <a:normAutofit/>
          </a:bodyPr>
          <a:lstStyle/>
          <a:p>
            <a:r>
              <a:rPr lang="en-CH"/>
              <a:t>You need to use the right tools, to ensure that your work is reproducible and transparent (and in the right way). This is what we will discuss today.</a:t>
            </a:r>
          </a:p>
          <a:p>
            <a:endParaRPr lang="en-CH"/>
          </a:p>
          <a:p>
            <a:pPr marL="0" indent="0">
              <a:buNone/>
            </a:pPr>
            <a:r>
              <a:rPr lang="en-CH"/>
              <a:t>Other reasons to use specific tools:</a:t>
            </a:r>
          </a:p>
          <a:p>
            <a:r>
              <a:rPr lang="en-CH"/>
              <a:t>Collaboration with multiple people</a:t>
            </a:r>
          </a:p>
          <a:p>
            <a:r>
              <a:rPr lang="en-CH"/>
              <a:t>Exchange of information</a:t>
            </a:r>
          </a:p>
          <a:p>
            <a:r>
              <a:rPr lang="en-CH"/>
              <a:t>Backups of your work</a:t>
            </a:r>
          </a:p>
          <a:p>
            <a:r>
              <a:rPr lang="en-GB"/>
              <a:t>e</a:t>
            </a:r>
            <a:r>
              <a:rPr lang="en-CH"/>
              <a:t>tc.</a:t>
            </a:r>
          </a:p>
        </p:txBody>
      </p:sp>
    </p:spTree>
    <p:extLst>
      <p:ext uri="{BB962C8B-B14F-4D97-AF65-F5344CB8AC3E}">
        <p14:creationId xmlns:p14="http://schemas.microsoft.com/office/powerpoint/2010/main" val="1741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836CF-70A3-BA43-8887-8846CCD8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Tools overview – the fundamental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435E9-F863-4682-16FB-C41722EE2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7566" y="1369219"/>
            <a:ext cx="6067783" cy="3263504"/>
          </a:xfrm>
        </p:spPr>
        <p:txBody>
          <a:bodyPr/>
          <a:lstStyle/>
          <a:p>
            <a:r>
              <a:rPr lang="en-CH"/>
              <a:t>GitHub </a:t>
            </a:r>
            <a:r>
              <a:rPr lang="en-CH">
                <a:sym typeface="Wingdings" pitchFamily="2" charset="2"/>
              </a:rPr>
              <a:t> code exchange; backup; versioning; make work on code in large teams easy</a:t>
            </a:r>
          </a:p>
          <a:p>
            <a:r>
              <a:rPr lang="en-GB">
                <a:sym typeface="Wingdings" pitchFamily="2" charset="2"/>
              </a:rPr>
              <a:t>P</a:t>
            </a:r>
            <a:r>
              <a:rPr lang="en-CH">
                <a:sym typeface="Wingdings" pitchFamily="2" charset="2"/>
              </a:rPr>
              <a:t>ython  a great programming language with more scientific computing functions that you will ever need (and a large community)</a:t>
            </a:r>
          </a:p>
          <a:p>
            <a:r>
              <a:rPr lang="en-CH">
                <a:sym typeface="Wingdings" pitchFamily="2" charset="2"/>
              </a:rPr>
              <a:t>Jupyter notebooks  A webbased programming environment great for documenting experiments, by mixing text, equations, plots and code</a:t>
            </a:r>
            <a:endParaRPr lang="en-CH"/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73C812AD-3D62-949D-D4BB-54DB5062B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363" y="1194399"/>
            <a:ext cx="894555" cy="92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832280DF-9634-D5B5-F014-92243B718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905" y="3163730"/>
            <a:ext cx="697331" cy="69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FB24B63-D7B3-284A-B497-5EA6D2EB1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2" y="2266483"/>
            <a:ext cx="2058944" cy="61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90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13373</TotalTime>
  <Words>1712</Words>
  <Application>Microsoft Macintosh PowerPoint</Application>
  <PresentationFormat>On-screen Show (16:9)</PresentationFormat>
  <Paragraphs>210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 New</vt:lpstr>
      <vt:lpstr>Office Theme</vt:lpstr>
      <vt:lpstr>PowerPoint Presentation</vt:lpstr>
      <vt:lpstr>Learning Goals</vt:lpstr>
      <vt:lpstr>Skills for a machine learning project</vt:lpstr>
      <vt:lpstr>Reproducibility and Replicability (two opposite definitions)</vt:lpstr>
      <vt:lpstr>Reproducibility and Replicability (two opposite definitions)</vt:lpstr>
      <vt:lpstr>Reproducibility in Machine Learning</vt:lpstr>
      <vt:lpstr>Your task as scientists</vt:lpstr>
      <vt:lpstr>Tools and reproducibility</vt:lpstr>
      <vt:lpstr>Tools overview – the fundamental 3</vt:lpstr>
      <vt:lpstr>PowerPoint Presentation</vt:lpstr>
      <vt:lpstr>GitHub (very)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Pipeline (reminder)</vt:lpstr>
      <vt:lpstr>PowerPoint Presentation</vt:lpstr>
      <vt:lpstr>PowerPoint Presentation</vt:lpstr>
      <vt:lpstr>PowerPoint Presentation</vt:lpstr>
      <vt:lpstr>PowerPoint Presentation</vt:lpstr>
      <vt:lpstr>Python Libraries and machine learning pipelines</vt:lpstr>
      <vt:lpstr>Machine Learning Pipeline and Python 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Chalk Talk Neural Networks </dc:title>
  <cp:lastModifiedBy>Michelucci Umberto HSLU I</cp:lastModifiedBy>
  <cp:revision>237</cp:revision>
  <dcterms:modified xsi:type="dcterms:W3CDTF">2023-11-03T12:00:30Z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2023-11-03T11:59:47Z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cc8fcda3-66cc-4a0f-8cf7-ffd5b27a9817</vt:lpwstr>
  </property>
  <property fmtid="{D5CDD505-2E9C-101B-9397-08002B2CF9AE}" pid="8" name="MSIP_Label_e8b0afbd-3cf7-4707-aee4-8dc9d855de29_ContentBits">
    <vt:lpwstr>0</vt:lpwstr>
  </property>
</Properties>
</file>