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61" r:id="rId5"/>
    <p:sldId id="264" r:id="rId6"/>
    <p:sldId id="265" r:id="rId7"/>
    <p:sldId id="267" r:id="rId8"/>
    <p:sldId id="266" r:id="rId9"/>
    <p:sldId id="26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86463"/>
  </p:normalViewPr>
  <p:slideViewPr>
    <p:cSldViewPr snapToGrid="0">
      <p:cViewPr varScale="1">
        <p:scale>
          <a:sx n="146" d="100"/>
          <a:sy n="146" d="100"/>
        </p:scale>
        <p:origin x="176" y="176"/>
      </p:cViewPr>
      <p:guideLst>
        <p:guide orient="horz" pos="1620"/>
        <p:guide pos="2880"/>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191ecd3f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191ecd3f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191ecd3f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191ecd3f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1725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7495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345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191ecd3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191ecd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5445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191ecd3f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191ecd3f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10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191ecd3f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191ecd3f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0982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github.com/joi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github.com/MargarytaChepiga/Hacktoberfest19" TargetMode="External"/><Relationship Id="rId4" Type="http://schemas.openxmlformats.org/officeDocument/2006/relationships/hyperlink" Target="https://hacktoberfest.digitalocean.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3" name="TextBox 2">
            <a:extLst>
              <a:ext uri="{FF2B5EF4-FFF2-40B4-BE49-F238E27FC236}">
                <a16:creationId xmlns:a16="http://schemas.microsoft.com/office/drawing/2014/main" id="{C74D9822-F8E2-BD4F-A41B-79B75E48A29C}"/>
              </a:ext>
            </a:extLst>
          </p:cNvPr>
          <p:cNvSpPr txBox="1"/>
          <p:nvPr/>
        </p:nvSpPr>
        <p:spPr>
          <a:xfrm>
            <a:off x="0" y="0"/>
            <a:ext cx="1371600" cy="954107"/>
          </a:xfrm>
          <a:prstGeom prst="rect">
            <a:avLst/>
          </a:prstGeom>
          <a:noFill/>
        </p:spPr>
        <p:txBody>
          <a:bodyPr wrap="square" rtlCol="0">
            <a:spAutoFit/>
          </a:bodyPr>
          <a:lstStyle/>
          <a:p>
            <a:r>
              <a:rPr lang="en-US" dirty="0" err="1">
                <a:solidFill>
                  <a:schemeClr val="bg1"/>
                </a:solidFill>
              </a:rPr>
              <a:t>Wifi</a:t>
            </a:r>
            <a:r>
              <a:rPr lang="en-US" dirty="0">
                <a:solidFill>
                  <a:schemeClr val="bg1"/>
                </a:solidFill>
              </a:rPr>
              <a:t>: </a:t>
            </a:r>
            <a:r>
              <a:rPr lang="en-US" dirty="0" err="1">
                <a:solidFill>
                  <a:schemeClr val="bg1"/>
                </a:solidFill>
              </a:rPr>
              <a:t>LoblawDigital</a:t>
            </a:r>
            <a:endParaRPr lang="en-US" dirty="0">
              <a:solidFill>
                <a:schemeClr val="bg1"/>
              </a:solidFill>
            </a:endParaRPr>
          </a:p>
          <a:p>
            <a:r>
              <a:rPr lang="en-US" dirty="0">
                <a:solidFill>
                  <a:schemeClr val="bg1"/>
                </a:solidFill>
              </a:rPr>
              <a:t>Password:</a:t>
            </a:r>
          </a:p>
          <a:p>
            <a:r>
              <a:rPr lang="en-US" dirty="0" err="1">
                <a:solidFill>
                  <a:schemeClr val="bg1"/>
                </a:solidFill>
              </a:rPr>
              <a:t>Blaa</a:t>
            </a:r>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411350" y="932688"/>
            <a:ext cx="8302882" cy="96926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CA" sz="3200" b="1" dirty="0">
              <a:solidFill>
                <a:srgbClr val="FFFFFF"/>
              </a:solidFill>
            </a:endParaRPr>
          </a:p>
          <a:p>
            <a:pPr marL="0" lvl="0" indent="0" algn="ctr" rtl="0">
              <a:spcBef>
                <a:spcPts val="0"/>
              </a:spcBef>
              <a:spcAft>
                <a:spcPts val="0"/>
              </a:spcAft>
              <a:buNone/>
            </a:pPr>
            <a:endParaRPr lang="en-CA" sz="3200" b="1" dirty="0">
              <a:solidFill>
                <a:srgbClr val="FFFFFF"/>
              </a:solidFill>
            </a:endParaRPr>
          </a:p>
          <a:p>
            <a:pPr marL="0" lvl="0" indent="0" algn="ctr" rtl="0">
              <a:spcBef>
                <a:spcPts val="0"/>
              </a:spcBef>
              <a:spcAft>
                <a:spcPts val="0"/>
              </a:spcAft>
              <a:buNone/>
            </a:pPr>
            <a:endParaRPr lang="en-CA" sz="2800" b="1" dirty="0">
              <a:solidFill>
                <a:srgbClr val="FFFFFF"/>
              </a:solidFill>
            </a:endParaRPr>
          </a:p>
          <a:p>
            <a:pPr marL="0" lvl="0" indent="0" algn="ctr" rtl="0">
              <a:spcBef>
                <a:spcPts val="0"/>
              </a:spcBef>
              <a:spcAft>
                <a:spcPts val="0"/>
              </a:spcAft>
              <a:buNone/>
            </a:pPr>
            <a:endParaRPr lang="en-CA" sz="2800" b="1" dirty="0">
              <a:solidFill>
                <a:srgbClr val="FFFFFF"/>
              </a:solidFill>
            </a:endParaRPr>
          </a:p>
          <a:p>
            <a:pPr marL="0" lvl="0" indent="0" algn="ctr" rtl="0">
              <a:spcBef>
                <a:spcPts val="0"/>
              </a:spcBef>
              <a:spcAft>
                <a:spcPts val="0"/>
              </a:spcAft>
              <a:buNone/>
            </a:pPr>
            <a:r>
              <a:rPr lang="en-CA" sz="2800" b="1" dirty="0">
                <a:solidFill>
                  <a:srgbClr val="FFFFFF"/>
                </a:solidFill>
              </a:rPr>
              <a:t>Presented to you by</a:t>
            </a:r>
          </a:p>
          <a:p>
            <a:pPr marL="0" lvl="0" indent="0" algn="ctr" rtl="0">
              <a:spcBef>
                <a:spcPts val="0"/>
              </a:spcBef>
              <a:spcAft>
                <a:spcPts val="0"/>
              </a:spcAft>
              <a:buNone/>
            </a:pPr>
            <a:endParaRPr lang="en-CA" sz="3600" b="1" dirty="0">
              <a:solidFill>
                <a:srgbClr val="FFFFFF"/>
              </a:solidFill>
            </a:endParaRPr>
          </a:p>
          <a:p>
            <a:pPr marL="0" lvl="0" indent="0" rtl="0">
              <a:spcBef>
                <a:spcPts val="0"/>
              </a:spcBef>
              <a:spcAft>
                <a:spcPts val="0"/>
              </a:spcAft>
              <a:buNone/>
            </a:pPr>
            <a:r>
              <a:rPr lang="en-CA" sz="3600" b="1" dirty="0">
                <a:solidFill>
                  <a:srgbClr val="FFFFFF"/>
                </a:solidFill>
              </a:rPr>
              <a:t>                                             </a:t>
            </a:r>
          </a:p>
          <a:p>
            <a:pPr marL="0" lvl="0" indent="0" rtl="0">
              <a:spcBef>
                <a:spcPts val="0"/>
              </a:spcBef>
              <a:spcAft>
                <a:spcPts val="0"/>
              </a:spcAft>
              <a:buNone/>
            </a:pPr>
            <a:r>
              <a:rPr lang="en-CA" sz="3600" b="1" dirty="0">
                <a:solidFill>
                  <a:srgbClr val="FFFFFF"/>
                </a:solidFill>
              </a:rPr>
              <a:t>                                                                     </a:t>
            </a:r>
          </a:p>
        </p:txBody>
      </p:sp>
      <p:pic>
        <p:nvPicPr>
          <p:cNvPr id="14" name="Picture 13">
            <a:extLst>
              <a:ext uri="{FF2B5EF4-FFF2-40B4-BE49-F238E27FC236}">
                <a16:creationId xmlns:a16="http://schemas.microsoft.com/office/drawing/2014/main" id="{3FD893E2-1080-2E41-8EB6-92628AF0341E}"/>
              </a:ext>
            </a:extLst>
          </p:cNvPr>
          <p:cNvPicPr>
            <a:picLocks noChangeAspect="1"/>
          </p:cNvPicPr>
          <p:nvPr/>
        </p:nvPicPr>
        <p:blipFill>
          <a:blip r:embed="rId4"/>
          <a:stretch>
            <a:fillRect/>
          </a:stretch>
        </p:blipFill>
        <p:spPr>
          <a:xfrm>
            <a:off x="470906" y="2430224"/>
            <a:ext cx="4160650" cy="533250"/>
          </a:xfrm>
          <a:prstGeom prst="rect">
            <a:avLst/>
          </a:prstGeom>
        </p:spPr>
      </p:pic>
      <p:sp>
        <p:nvSpPr>
          <p:cNvPr id="15" name="TextBox 14">
            <a:extLst>
              <a:ext uri="{FF2B5EF4-FFF2-40B4-BE49-F238E27FC236}">
                <a16:creationId xmlns:a16="http://schemas.microsoft.com/office/drawing/2014/main" id="{E2460814-34E4-4E4D-9965-0A89D7C27AB1}"/>
              </a:ext>
            </a:extLst>
          </p:cNvPr>
          <p:cNvSpPr txBox="1"/>
          <p:nvPr/>
        </p:nvSpPr>
        <p:spPr>
          <a:xfrm>
            <a:off x="4725286" y="2430224"/>
            <a:ext cx="411352" cy="646331"/>
          </a:xfrm>
          <a:prstGeom prst="rect">
            <a:avLst/>
          </a:prstGeom>
          <a:noFill/>
        </p:spPr>
        <p:txBody>
          <a:bodyPr wrap="square" rtlCol="0">
            <a:spAutoFit/>
          </a:bodyPr>
          <a:lstStyle/>
          <a:p>
            <a:r>
              <a:rPr lang="en-US" sz="3600" dirty="0">
                <a:solidFill>
                  <a:schemeClr val="bg1"/>
                </a:solidFill>
              </a:rPr>
              <a:t>&amp;</a:t>
            </a:r>
          </a:p>
        </p:txBody>
      </p:sp>
      <p:sp>
        <p:nvSpPr>
          <p:cNvPr id="16" name="TextBox 15">
            <a:extLst>
              <a:ext uri="{FF2B5EF4-FFF2-40B4-BE49-F238E27FC236}">
                <a16:creationId xmlns:a16="http://schemas.microsoft.com/office/drawing/2014/main" id="{62C58C65-0FF8-1F40-A1EF-F47748A2C7B1}"/>
              </a:ext>
            </a:extLst>
          </p:cNvPr>
          <p:cNvSpPr txBox="1"/>
          <p:nvPr/>
        </p:nvSpPr>
        <p:spPr>
          <a:xfrm>
            <a:off x="5230368" y="3538728"/>
            <a:ext cx="184731" cy="307777"/>
          </a:xfrm>
          <a:prstGeom prst="rect">
            <a:avLst/>
          </a:prstGeom>
          <a:noFill/>
        </p:spPr>
        <p:txBody>
          <a:bodyPr wrap="none" rtlCol="0">
            <a:spAutoFit/>
          </a:bodyPr>
          <a:lstStyle/>
          <a:p>
            <a:endParaRPr lang="en-US" dirty="0"/>
          </a:p>
        </p:txBody>
      </p:sp>
      <p:sp>
        <p:nvSpPr>
          <p:cNvPr id="17" name="TextBox 16">
            <a:extLst>
              <a:ext uri="{FF2B5EF4-FFF2-40B4-BE49-F238E27FC236}">
                <a16:creationId xmlns:a16="http://schemas.microsoft.com/office/drawing/2014/main" id="{81694AA0-2CD2-A74B-89A8-AB5072C973C8}"/>
              </a:ext>
            </a:extLst>
          </p:cNvPr>
          <p:cNvSpPr txBox="1"/>
          <p:nvPr/>
        </p:nvSpPr>
        <p:spPr>
          <a:xfrm>
            <a:off x="5230368" y="2335619"/>
            <a:ext cx="3614226" cy="769441"/>
          </a:xfrm>
          <a:prstGeom prst="rect">
            <a:avLst/>
          </a:prstGeom>
          <a:noFill/>
        </p:spPr>
        <p:txBody>
          <a:bodyPr wrap="square" rtlCol="0">
            <a:spAutoFit/>
          </a:bodyPr>
          <a:lstStyle/>
          <a:p>
            <a:r>
              <a:rPr lang="en-US" sz="4400" b="1" dirty="0" err="1">
                <a:solidFill>
                  <a:schemeClr val="bg1"/>
                </a:solidFill>
              </a:rPr>
              <a:t>NSCoderTO</a:t>
            </a:r>
            <a:endParaRPr lang="en-US" sz="44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2401" y="0"/>
            <a:ext cx="9148801" cy="5143500"/>
          </a:xfrm>
          <a:prstGeom prst="rect">
            <a:avLst/>
          </a:prstGeom>
          <a:noFill/>
          <a:ln>
            <a:noFill/>
          </a:ln>
        </p:spPr>
      </p:pic>
      <p:sp>
        <p:nvSpPr>
          <p:cNvPr id="66" name="Google Shape;66;p15"/>
          <p:cNvSpPr txBox="1"/>
          <p:nvPr/>
        </p:nvSpPr>
        <p:spPr>
          <a:xfrm>
            <a:off x="5049079" y="198783"/>
            <a:ext cx="3803373" cy="4704521"/>
          </a:xfrm>
          <a:prstGeom prst="rect">
            <a:avLst/>
          </a:prstGeom>
          <a:noFill/>
          <a:ln>
            <a:noFill/>
          </a:ln>
        </p:spPr>
        <p:txBody>
          <a:bodyPr spcFirstLastPara="1" wrap="square" lIns="91425" tIns="91425" rIns="91425" bIns="91425" anchor="ctr" anchorCtr="0">
            <a:noAutofit/>
          </a:bodyPr>
          <a:lstStyle/>
          <a:p>
            <a:pPr lvl="0" algn="ctr"/>
            <a:r>
              <a:rPr lang="en-CA" sz="1800" b="1" dirty="0">
                <a:solidFill>
                  <a:srgbClr val="FFFFFF"/>
                </a:solidFill>
              </a:rPr>
              <a:t>What is Hacktoberfest? </a:t>
            </a:r>
          </a:p>
          <a:p>
            <a:pPr lvl="0" algn="ctr"/>
            <a:r>
              <a:rPr lang="en-CA" sz="1600" b="1" dirty="0">
                <a:solidFill>
                  <a:srgbClr val="FFFFFF"/>
                </a:solidFill>
              </a:rPr>
              <a:t>                                                 🤔</a:t>
            </a:r>
          </a:p>
          <a:p>
            <a:pPr marL="0" lvl="0" indent="0" algn="ctr" rtl="0">
              <a:spcBef>
                <a:spcPts val="0"/>
              </a:spcBef>
              <a:spcAft>
                <a:spcPts val="0"/>
              </a:spcAft>
              <a:buNone/>
            </a:pPr>
            <a:endParaRPr lang="en-CA" sz="1600" b="1" dirty="0">
              <a:solidFill>
                <a:srgbClr val="FFFFFF"/>
              </a:solidFill>
            </a:endParaRPr>
          </a:p>
          <a:p>
            <a:pPr marL="0" lvl="0" indent="0" rtl="0">
              <a:spcBef>
                <a:spcPts val="0"/>
              </a:spcBef>
              <a:spcAft>
                <a:spcPts val="0"/>
              </a:spcAft>
              <a:buNone/>
            </a:pPr>
            <a:r>
              <a:rPr lang="en-CA" sz="1600" b="1" dirty="0">
                <a:solidFill>
                  <a:srgbClr val="FFFFFF"/>
                </a:solidFill>
              </a:rPr>
              <a:t>Hacktoberfest is a global month-long celebration of open source software. It’s open to everyone who is passionate about open source, it’s growth, and making positive contributions to it’s community.</a:t>
            </a:r>
          </a:p>
        </p:txBody>
      </p:sp>
      <p:sp>
        <p:nvSpPr>
          <p:cNvPr id="2" name="TextBox 1">
            <a:extLst>
              <a:ext uri="{FF2B5EF4-FFF2-40B4-BE49-F238E27FC236}">
                <a16:creationId xmlns:a16="http://schemas.microsoft.com/office/drawing/2014/main" id="{048D000D-AEE0-3546-90B1-06289305B63F}"/>
              </a:ext>
            </a:extLst>
          </p:cNvPr>
          <p:cNvSpPr txBox="1"/>
          <p:nvPr/>
        </p:nvSpPr>
        <p:spPr>
          <a:xfrm>
            <a:off x="-2402" y="0"/>
            <a:ext cx="2388986" cy="461665"/>
          </a:xfrm>
          <a:prstGeom prst="rect">
            <a:avLst/>
          </a:prstGeom>
          <a:noFill/>
        </p:spPr>
        <p:txBody>
          <a:bodyPr wrap="square" rtlCol="0">
            <a:spAutoFit/>
          </a:bodyPr>
          <a:lstStyle/>
          <a:p>
            <a:r>
              <a:rPr lang="en-CA" sz="1200" b="1" dirty="0">
                <a:solidFill>
                  <a:srgbClr val="FFFFFF"/>
                </a:solidFill>
              </a:rPr>
              <a:t>Loblaw Digital &amp; </a:t>
            </a:r>
            <a:r>
              <a:rPr lang="en-CA" sz="1200" b="1" dirty="0" err="1">
                <a:solidFill>
                  <a:srgbClr val="FFFFFF"/>
                </a:solidFill>
              </a:rPr>
              <a:t>NSCoderTO</a:t>
            </a:r>
            <a:endParaRPr lang="en-CA" sz="1200" b="1" dirty="0">
              <a:solidFill>
                <a:srgbClr val="FFFFFF"/>
              </a:solidFill>
            </a:endParaRPr>
          </a:p>
          <a:p>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2401" y="0"/>
            <a:ext cx="9148801" cy="5143500"/>
          </a:xfrm>
          <a:prstGeom prst="rect">
            <a:avLst/>
          </a:prstGeom>
          <a:noFill/>
          <a:ln>
            <a:noFill/>
          </a:ln>
        </p:spPr>
      </p:pic>
      <p:sp>
        <p:nvSpPr>
          <p:cNvPr id="66" name="Google Shape;66;p15"/>
          <p:cNvSpPr txBox="1"/>
          <p:nvPr/>
        </p:nvSpPr>
        <p:spPr>
          <a:xfrm>
            <a:off x="5049079" y="198783"/>
            <a:ext cx="3803373" cy="4236057"/>
          </a:xfrm>
          <a:prstGeom prst="rect">
            <a:avLst/>
          </a:prstGeom>
          <a:noFill/>
          <a:ln>
            <a:noFill/>
          </a:ln>
        </p:spPr>
        <p:txBody>
          <a:bodyPr spcFirstLastPara="1" wrap="square" lIns="91425" tIns="91425" rIns="91425" bIns="91425" anchor="ctr" anchorCtr="0">
            <a:noAutofit/>
          </a:bodyPr>
          <a:lstStyle/>
          <a:p>
            <a:pPr lvl="0" algn="ctr"/>
            <a:r>
              <a:rPr lang="en-CA" sz="1800" b="1" dirty="0">
                <a:solidFill>
                  <a:srgbClr val="FFFFFF"/>
                </a:solidFill>
              </a:rPr>
              <a:t>Who can participate?</a:t>
            </a:r>
          </a:p>
          <a:p>
            <a:pPr lvl="0" algn="ctr"/>
            <a:endParaRPr lang="en-CA" sz="1600" b="1" dirty="0">
              <a:solidFill>
                <a:srgbClr val="FFFFFF"/>
              </a:solidFill>
            </a:endParaRPr>
          </a:p>
          <a:p>
            <a:pPr lvl="0"/>
            <a:r>
              <a:rPr lang="en-CA" sz="1600" b="1" dirty="0">
                <a:solidFill>
                  <a:srgbClr val="FFFFFF"/>
                </a:solidFill>
              </a:rPr>
              <a:t>Whether you are an experienced developer, student learning code, or not in the industry at all. </a:t>
            </a:r>
          </a:p>
          <a:p>
            <a:pPr lvl="0"/>
            <a:r>
              <a:rPr lang="en-CA" sz="1600" b="1" dirty="0">
                <a:solidFill>
                  <a:srgbClr val="FFFFFF"/>
                </a:solidFill>
              </a:rPr>
              <a:t>People of all ages and skill levels are encouraged to participate.</a:t>
            </a:r>
          </a:p>
        </p:txBody>
      </p:sp>
      <p:sp>
        <p:nvSpPr>
          <p:cNvPr id="2" name="Rectangle 1">
            <a:extLst>
              <a:ext uri="{FF2B5EF4-FFF2-40B4-BE49-F238E27FC236}">
                <a16:creationId xmlns:a16="http://schemas.microsoft.com/office/drawing/2014/main" id="{9853D7C8-35F9-A647-8D15-F05058DD571D}"/>
              </a:ext>
            </a:extLst>
          </p:cNvPr>
          <p:cNvSpPr/>
          <p:nvPr/>
        </p:nvSpPr>
        <p:spPr>
          <a:xfrm>
            <a:off x="-2401" y="0"/>
            <a:ext cx="2642070" cy="307777"/>
          </a:xfrm>
          <a:prstGeom prst="rect">
            <a:avLst/>
          </a:prstGeom>
        </p:spPr>
        <p:txBody>
          <a:bodyPr wrap="none">
            <a:spAutoFit/>
          </a:bodyPr>
          <a:lstStyle/>
          <a:p>
            <a:r>
              <a:rPr lang="en-CA" b="1" dirty="0">
                <a:solidFill>
                  <a:srgbClr val="FFFFFF"/>
                </a:solidFill>
              </a:rPr>
              <a:t>Loblaw Digital &amp; </a:t>
            </a:r>
            <a:r>
              <a:rPr lang="en-CA" b="1" dirty="0" err="1">
                <a:solidFill>
                  <a:srgbClr val="FFFFFF"/>
                </a:solidFill>
              </a:rPr>
              <a:t>NSCoderTO</a:t>
            </a:r>
            <a:endParaRPr lang="en-CA" b="1" dirty="0">
              <a:solidFill>
                <a:srgbClr val="FFFFFF"/>
              </a:solidFill>
            </a:endParaRPr>
          </a:p>
        </p:txBody>
      </p:sp>
    </p:spTree>
    <p:extLst>
      <p:ext uri="{BB962C8B-B14F-4D97-AF65-F5344CB8AC3E}">
        <p14:creationId xmlns:p14="http://schemas.microsoft.com/office/powerpoint/2010/main" val="1534558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411350" y="418011"/>
            <a:ext cx="8302882" cy="440653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sz="2000" b="1" dirty="0">
                <a:solidFill>
                  <a:srgbClr val="FFFFFF"/>
                </a:solidFill>
              </a:rPr>
              <a:t>How do I get started?</a:t>
            </a:r>
          </a:p>
          <a:p>
            <a:pPr marL="0" lvl="0" indent="0" algn="ctr" rtl="0">
              <a:spcBef>
                <a:spcPts val="0"/>
              </a:spcBef>
              <a:spcAft>
                <a:spcPts val="0"/>
              </a:spcAft>
              <a:buNone/>
            </a:pPr>
            <a:endParaRPr lang="en-CA" sz="1800" b="1" dirty="0">
              <a:solidFill>
                <a:srgbClr val="FFFFFF"/>
              </a:solidFill>
            </a:endParaRPr>
          </a:p>
          <a:p>
            <a:pPr marL="285750" indent="-285750">
              <a:lnSpc>
                <a:spcPct val="150000"/>
              </a:lnSpc>
              <a:buClr>
                <a:schemeClr val="bg1"/>
              </a:buClr>
              <a:buSzPct val="125000"/>
              <a:buFont typeface="Arial" panose="020B0604020202020204" pitchFamily="34" charset="0"/>
              <a:buChar char="•"/>
            </a:pPr>
            <a:r>
              <a:rPr lang="en-CA" sz="1800" dirty="0">
                <a:solidFill>
                  <a:srgbClr val="FFFFFF"/>
                </a:solidFill>
              </a:rPr>
              <a:t>Create a GitHub account if you don’t already have one </a:t>
            </a:r>
            <a:r>
              <a:rPr lang="en-CA" sz="1800" dirty="0">
                <a:solidFill>
                  <a:srgbClr val="FFFFFF"/>
                </a:solidFill>
                <a:sym typeface="Wingdings" pitchFamily="2" charset="2"/>
              </a:rPr>
              <a:t></a:t>
            </a:r>
            <a:r>
              <a:rPr lang="en-CA" sz="1800" dirty="0">
                <a:solidFill>
                  <a:srgbClr val="FFFFFF"/>
                </a:solidFill>
              </a:rPr>
              <a:t> 	</a:t>
            </a:r>
            <a:r>
              <a:rPr lang="en-CA" sz="1800" dirty="0">
                <a:solidFill>
                  <a:srgbClr val="FFFF00"/>
                </a:solidFill>
                <a:hlinkClick r:id="rId4">
                  <a:extLst>
                    <a:ext uri="{A12FA001-AC4F-418D-AE19-62706E023703}">
                      <ahyp:hlinkClr xmlns:ahyp="http://schemas.microsoft.com/office/drawing/2018/hyperlinkcolor" val="tx"/>
                    </a:ext>
                  </a:extLst>
                </a:hlinkClick>
              </a:rPr>
              <a:t>https://github.com/join</a:t>
            </a:r>
            <a:endParaRPr lang="en-CA" sz="1800" dirty="0">
              <a:solidFill>
                <a:srgbClr val="FFFF00"/>
              </a:solidFill>
            </a:endParaRPr>
          </a:p>
          <a:p>
            <a:pPr marL="285750" indent="-285750">
              <a:lnSpc>
                <a:spcPct val="150000"/>
              </a:lnSpc>
              <a:buClr>
                <a:schemeClr val="bg1"/>
              </a:buClr>
              <a:buSzPct val="125000"/>
              <a:buFont typeface="Arial" panose="020B0604020202020204" pitchFamily="34" charset="0"/>
              <a:buChar char="•"/>
            </a:pPr>
            <a:r>
              <a:rPr lang="en-CA" sz="1800" dirty="0">
                <a:solidFill>
                  <a:srgbClr val="FFFFFF"/>
                </a:solidFill>
              </a:rPr>
              <a:t>Then register  at </a:t>
            </a:r>
            <a:r>
              <a:rPr lang="en-CA" sz="1800" dirty="0">
                <a:solidFill>
                  <a:srgbClr val="FFFFFF"/>
                </a:solidFill>
                <a:sym typeface="Wingdings" pitchFamily="2" charset="2"/>
              </a:rPr>
              <a:t> </a:t>
            </a:r>
            <a:r>
              <a:rPr lang="en-CA" sz="1800" u="sng" dirty="0">
                <a:solidFill>
                  <a:srgbClr val="FFFF00"/>
                </a:solidFill>
                <a:sym typeface="Wingdings" pitchFamily="2" charset="2"/>
              </a:rPr>
              <a:t>hacktoberfest.digitalocean.com</a:t>
            </a:r>
            <a:endParaRPr lang="en-CA" sz="1800" u="sng" dirty="0">
              <a:solidFill>
                <a:srgbClr val="FFFF00"/>
              </a:solidFill>
            </a:endParaRPr>
          </a:p>
          <a:p>
            <a:pPr marL="285750" indent="-285750">
              <a:lnSpc>
                <a:spcPct val="150000"/>
              </a:lnSpc>
              <a:buClr>
                <a:schemeClr val="bg1"/>
              </a:buClr>
              <a:buSzPct val="125000"/>
              <a:buFont typeface="Arial" panose="020B0604020202020204" pitchFamily="34" charset="0"/>
              <a:buChar char="•"/>
            </a:pPr>
            <a:r>
              <a:rPr lang="en-CA" sz="1800" dirty="0">
                <a:solidFill>
                  <a:srgbClr val="FFFFFF"/>
                </a:solidFill>
              </a:rPr>
              <a:t>Last, but not </a:t>
            </a:r>
            <a:r>
              <a:rPr lang="en-CA" sz="1800" dirty="0">
                <a:solidFill>
                  <a:schemeClr val="bg1"/>
                </a:solidFill>
              </a:rPr>
              <a:t>least submit at least four PRs to any public GitHub repository</a:t>
            </a:r>
          </a:p>
          <a:p>
            <a:pPr algn="ctr">
              <a:lnSpc>
                <a:spcPct val="150000"/>
              </a:lnSpc>
              <a:buClr>
                <a:schemeClr val="bg1"/>
              </a:buClr>
              <a:buSzPct val="125000"/>
            </a:pPr>
            <a:r>
              <a:rPr lang="en-CA" sz="1800" b="1" dirty="0">
                <a:solidFill>
                  <a:srgbClr val="FFFFFF"/>
                </a:solidFill>
              </a:rPr>
              <a:t> </a:t>
            </a:r>
          </a:p>
        </p:txBody>
      </p:sp>
      <p:sp>
        <p:nvSpPr>
          <p:cNvPr id="16" name="TextBox 15">
            <a:extLst>
              <a:ext uri="{FF2B5EF4-FFF2-40B4-BE49-F238E27FC236}">
                <a16:creationId xmlns:a16="http://schemas.microsoft.com/office/drawing/2014/main" id="{62C58C65-0FF8-1F40-A1EF-F47748A2C7B1}"/>
              </a:ext>
            </a:extLst>
          </p:cNvPr>
          <p:cNvSpPr txBox="1"/>
          <p:nvPr/>
        </p:nvSpPr>
        <p:spPr>
          <a:xfrm>
            <a:off x="5230368" y="3538728"/>
            <a:ext cx="184731" cy="307777"/>
          </a:xfrm>
          <a:prstGeom prst="rect">
            <a:avLst/>
          </a:prstGeom>
          <a:noFill/>
        </p:spPr>
        <p:txBody>
          <a:bodyPr wrap="none" rtlCol="0">
            <a:spAutoFit/>
          </a:bodyPr>
          <a:lstStyle/>
          <a:p>
            <a:endParaRPr lang="en-US" dirty="0"/>
          </a:p>
        </p:txBody>
      </p:sp>
      <p:sp>
        <p:nvSpPr>
          <p:cNvPr id="2" name="Rectangle 1">
            <a:extLst>
              <a:ext uri="{FF2B5EF4-FFF2-40B4-BE49-F238E27FC236}">
                <a16:creationId xmlns:a16="http://schemas.microsoft.com/office/drawing/2014/main" id="{CB5245E3-445C-C647-9185-908E806D88D2}"/>
              </a:ext>
            </a:extLst>
          </p:cNvPr>
          <p:cNvSpPr/>
          <p:nvPr/>
        </p:nvSpPr>
        <p:spPr>
          <a:xfrm>
            <a:off x="0" y="3489"/>
            <a:ext cx="2642070" cy="307777"/>
          </a:xfrm>
          <a:prstGeom prst="rect">
            <a:avLst/>
          </a:prstGeom>
        </p:spPr>
        <p:txBody>
          <a:bodyPr wrap="none">
            <a:spAutoFit/>
          </a:bodyPr>
          <a:lstStyle/>
          <a:p>
            <a:r>
              <a:rPr lang="en-CA" b="1" dirty="0">
                <a:solidFill>
                  <a:srgbClr val="FFFFFF"/>
                </a:solidFill>
              </a:rPr>
              <a:t>Loblaw Digital &amp; </a:t>
            </a:r>
            <a:r>
              <a:rPr lang="en-CA" b="1" dirty="0" err="1">
                <a:solidFill>
                  <a:srgbClr val="FFFFFF"/>
                </a:solidFill>
              </a:rPr>
              <a:t>NSCoderTO</a:t>
            </a:r>
            <a:endParaRPr lang="en-CA" b="1" dirty="0">
              <a:solidFill>
                <a:srgbClr val="FFFFFF"/>
              </a:solidFill>
            </a:endParaRPr>
          </a:p>
        </p:txBody>
      </p:sp>
    </p:spTree>
    <p:extLst>
      <p:ext uri="{BB962C8B-B14F-4D97-AF65-F5344CB8AC3E}">
        <p14:creationId xmlns:p14="http://schemas.microsoft.com/office/powerpoint/2010/main" val="547223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411350" y="418011"/>
            <a:ext cx="8302882" cy="4040778"/>
          </a:xfrm>
          <a:prstGeom prst="rect">
            <a:avLst/>
          </a:prstGeom>
          <a:noFill/>
          <a:ln>
            <a:noFill/>
          </a:ln>
        </p:spPr>
        <p:txBody>
          <a:bodyPr spcFirstLastPara="1" wrap="square" lIns="91425" tIns="91425" rIns="91425" bIns="91425" anchor="ctr" anchorCtr="0">
            <a:noAutofit/>
          </a:bodyPr>
          <a:lstStyle/>
          <a:p>
            <a:pPr algn="ctr">
              <a:lnSpc>
                <a:spcPct val="150000"/>
              </a:lnSpc>
              <a:buClr>
                <a:schemeClr val="bg1"/>
              </a:buClr>
              <a:buSzPct val="125000"/>
            </a:pPr>
            <a:r>
              <a:rPr lang="en-CA" sz="2000" b="1" dirty="0">
                <a:solidFill>
                  <a:srgbClr val="FFFFFF"/>
                </a:solidFill>
              </a:rPr>
              <a:t>Are you maintaining a repo?</a:t>
            </a:r>
          </a:p>
          <a:p>
            <a:pPr algn="ctr">
              <a:lnSpc>
                <a:spcPct val="150000"/>
              </a:lnSpc>
              <a:buClr>
                <a:schemeClr val="bg1"/>
              </a:buClr>
              <a:buSzPct val="125000"/>
            </a:pPr>
            <a:endParaRPr lang="en-CA" sz="2000" b="1" dirty="0">
              <a:solidFill>
                <a:srgbClr val="FFFFFF"/>
              </a:solidFill>
            </a:endParaRPr>
          </a:p>
          <a:p>
            <a:pPr marL="285750" indent="-285750">
              <a:lnSpc>
                <a:spcPct val="150000"/>
              </a:lnSpc>
              <a:buClr>
                <a:schemeClr val="bg1"/>
              </a:buClr>
              <a:buSzPct val="125000"/>
              <a:buFont typeface="Arial" panose="020B0604020202020204" pitchFamily="34" charset="0"/>
              <a:buChar char="•"/>
            </a:pPr>
            <a:r>
              <a:rPr lang="en-CA" sz="1800" dirty="0">
                <a:solidFill>
                  <a:srgbClr val="FFFFFF"/>
                </a:solidFill>
              </a:rPr>
              <a:t>Create issues or label existing ones with </a:t>
            </a:r>
            <a:r>
              <a:rPr lang="en-CA" sz="1800" dirty="0">
                <a:solidFill>
                  <a:srgbClr val="FFFF00"/>
                </a:solidFill>
              </a:rPr>
              <a:t>Hacktoberfest</a:t>
            </a:r>
            <a:r>
              <a:rPr lang="en-CA" sz="1800" dirty="0">
                <a:solidFill>
                  <a:srgbClr val="FFFFFF"/>
                </a:solidFill>
              </a:rPr>
              <a:t> on your GitHub projects to help new contributors know what to work on. Tag any spam or irrelevant PRs with the</a:t>
            </a:r>
            <a:r>
              <a:rPr lang="en-CA" sz="1800" dirty="0">
                <a:solidFill>
                  <a:srgbClr val="FFFF00"/>
                </a:solidFill>
              </a:rPr>
              <a:t> invalid</a:t>
            </a:r>
            <a:r>
              <a:rPr lang="en-CA" sz="1800" dirty="0">
                <a:solidFill>
                  <a:srgbClr val="FFFFFF"/>
                </a:solidFill>
              </a:rPr>
              <a:t> label to disqualify them.</a:t>
            </a:r>
          </a:p>
          <a:p>
            <a:pPr marL="0" lvl="0" indent="0" algn="ctr" rtl="0">
              <a:lnSpc>
                <a:spcPct val="150000"/>
              </a:lnSpc>
              <a:spcBef>
                <a:spcPts val="0"/>
              </a:spcBef>
              <a:spcAft>
                <a:spcPts val="0"/>
              </a:spcAft>
              <a:buNone/>
            </a:pPr>
            <a:endParaRPr lang="en-CA" sz="1800" b="1" dirty="0">
              <a:solidFill>
                <a:srgbClr val="FFFFFF"/>
              </a:solidFill>
            </a:endParaRPr>
          </a:p>
        </p:txBody>
      </p:sp>
      <p:sp>
        <p:nvSpPr>
          <p:cNvPr id="16" name="TextBox 15">
            <a:extLst>
              <a:ext uri="{FF2B5EF4-FFF2-40B4-BE49-F238E27FC236}">
                <a16:creationId xmlns:a16="http://schemas.microsoft.com/office/drawing/2014/main" id="{62C58C65-0FF8-1F40-A1EF-F47748A2C7B1}"/>
              </a:ext>
            </a:extLst>
          </p:cNvPr>
          <p:cNvSpPr txBox="1"/>
          <p:nvPr/>
        </p:nvSpPr>
        <p:spPr>
          <a:xfrm>
            <a:off x="5230368" y="3538728"/>
            <a:ext cx="184731" cy="307777"/>
          </a:xfrm>
          <a:prstGeom prst="rect">
            <a:avLst/>
          </a:prstGeom>
          <a:noFill/>
        </p:spPr>
        <p:txBody>
          <a:bodyPr wrap="none" rtlCol="0">
            <a:spAutoFit/>
          </a:bodyPr>
          <a:lstStyle/>
          <a:p>
            <a:endParaRPr lang="en-US" dirty="0"/>
          </a:p>
        </p:txBody>
      </p:sp>
      <p:sp>
        <p:nvSpPr>
          <p:cNvPr id="2" name="Rectangle 1">
            <a:extLst>
              <a:ext uri="{FF2B5EF4-FFF2-40B4-BE49-F238E27FC236}">
                <a16:creationId xmlns:a16="http://schemas.microsoft.com/office/drawing/2014/main" id="{CB5245E3-445C-C647-9185-908E806D88D2}"/>
              </a:ext>
            </a:extLst>
          </p:cNvPr>
          <p:cNvSpPr/>
          <p:nvPr/>
        </p:nvSpPr>
        <p:spPr>
          <a:xfrm>
            <a:off x="0" y="3489"/>
            <a:ext cx="2642070" cy="307777"/>
          </a:xfrm>
          <a:prstGeom prst="rect">
            <a:avLst/>
          </a:prstGeom>
        </p:spPr>
        <p:txBody>
          <a:bodyPr wrap="none">
            <a:spAutoFit/>
          </a:bodyPr>
          <a:lstStyle/>
          <a:p>
            <a:r>
              <a:rPr lang="en-CA" b="1" dirty="0">
                <a:solidFill>
                  <a:srgbClr val="FFFFFF"/>
                </a:solidFill>
              </a:rPr>
              <a:t>Loblaw Digital &amp; </a:t>
            </a:r>
            <a:r>
              <a:rPr lang="en-CA" b="1" dirty="0" err="1">
                <a:solidFill>
                  <a:srgbClr val="FFFFFF"/>
                </a:solidFill>
              </a:rPr>
              <a:t>NSCoderTO</a:t>
            </a:r>
            <a:endParaRPr lang="en-CA" b="1" dirty="0">
              <a:solidFill>
                <a:srgbClr val="FFFFFF"/>
              </a:solidFill>
            </a:endParaRPr>
          </a:p>
        </p:txBody>
      </p:sp>
    </p:spTree>
    <p:extLst>
      <p:ext uri="{BB962C8B-B14F-4D97-AF65-F5344CB8AC3E}">
        <p14:creationId xmlns:p14="http://schemas.microsoft.com/office/powerpoint/2010/main" val="2795595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2379"/>
            <a:ext cx="9144000" cy="5148257"/>
          </a:xfrm>
          <a:prstGeom prst="rect">
            <a:avLst/>
          </a:prstGeom>
          <a:noFill/>
          <a:ln>
            <a:noFill/>
          </a:ln>
        </p:spPr>
      </p:pic>
      <p:sp>
        <p:nvSpPr>
          <p:cNvPr id="60" name="Google Shape;60;p14"/>
          <p:cNvSpPr txBox="1"/>
          <p:nvPr/>
        </p:nvSpPr>
        <p:spPr>
          <a:xfrm>
            <a:off x="411350" y="418011"/>
            <a:ext cx="8302882" cy="3683725"/>
          </a:xfrm>
          <a:prstGeom prst="rect">
            <a:avLst/>
          </a:prstGeom>
          <a:noFill/>
          <a:ln>
            <a:noFill/>
          </a:ln>
        </p:spPr>
        <p:txBody>
          <a:bodyPr spcFirstLastPara="1" wrap="square" lIns="91425" tIns="91425" rIns="91425" bIns="91425" anchor="ctr" anchorCtr="0">
            <a:noAutofit/>
          </a:bodyPr>
          <a:lstStyle/>
          <a:p>
            <a:pPr lvl="0" algn="ctr">
              <a:lnSpc>
                <a:spcPct val="150000"/>
              </a:lnSpc>
            </a:pPr>
            <a:r>
              <a:rPr lang="en-CA" sz="2000" b="1" dirty="0" err="1">
                <a:solidFill>
                  <a:srgbClr val="FFFFFF"/>
                </a:solidFill>
              </a:rPr>
              <a:t>Emm</a:t>
            </a:r>
            <a:r>
              <a:rPr lang="en-CA" sz="2000" b="1" dirty="0">
                <a:solidFill>
                  <a:srgbClr val="FFFFFF"/>
                </a:solidFill>
              </a:rPr>
              <a:t>, that’s all you’ve got?</a:t>
            </a:r>
          </a:p>
          <a:p>
            <a:pPr lvl="0" algn="ctr">
              <a:lnSpc>
                <a:spcPct val="150000"/>
              </a:lnSpc>
            </a:pPr>
            <a:endParaRPr lang="en-CA" sz="1800" b="1" dirty="0">
              <a:solidFill>
                <a:srgbClr val="FFFFFF"/>
              </a:solidFill>
            </a:endParaRPr>
          </a:p>
          <a:p>
            <a:pPr marL="285750" lvl="0" indent="-285750">
              <a:lnSpc>
                <a:spcPct val="150000"/>
              </a:lnSpc>
              <a:buClr>
                <a:schemeClr val="bg1"/>
              </a:buClr>
              <a:buSzPct val="125000"/>
              <a:buFont typeface="Arial" panose="020B0604020202020204" pitchFamily="34" charset="0"/>
              <a:buChar char="•"/>
            </a:pPr>
            <a:r>
              <a:rPr lang="en-CA" sz="1800" dirty="0">
                <a:solidFill>
                  <a:srgbClr val="FFFFFF"/>
                </a:solidFill>
              </a:rPr>
              <a:t>More details on </a:t>
            </a:r>
            <a:r>
              <a:rPr lang="en-CA" sz="1800" dirty="0">
                <a:solidFill>
                  <a:srgbClr val="FFFFFF"/>
                </a:solidFill>
                <a:sym typeface="Wingdings" pitchFamily="2" charset="2"/>
              </a:rPr>
              <a:t></a:t>
            </a:r>
            <a:r>
              <a:rPr lang="en-CA" sz="1800" dirty="0">
                <a:solidFill>
                  <a:srgbClr val="FFFFFF"/>
                </a:solidFill>
              </a:rPr>
              <a:t> </a:t>
            </a:r>
            <a:r>
              <a:rPr lang="en-CA" sz="1800" dirty="0">
                <a:solidFill>
                  <a:srgbClr val="FFFF00"/>
                </a:solidFill>
                <a:hlinkClick r:id="rId4">
                  <a:extLst>
                    <a:ext uri="{A12FA001-AC4F-418D-AE19-62706E023703}">
                      <ahyp:hlinkClr xmlns:ahyp="http://schemas.microsoft.com/office/drawing/2018/hyperlinkcolor" val="tx"/>
                    </a:ext>
                  </a:extLst>
                </a:hlinkClick>
              </a:rPr>
              <a:t>hacktoberfest.digitalocean.com</a:t>
            </a:r>
            <a:endParaRPr lang="en-CA" sz="1800" dirty="0">
              <a:solidFill>
                <a:srgbClr val="FFFF00"/>
              </a:solidFill>
            </a:endParaRPr>
          </a:p>
          <a:p>
            <a:pPr marL="285750" lvl="0" indent="-285750">
              <a:lnSpc>
                <a:spcPct val="150000"/>
              </a:lnSpc>
              <a:buClr>
                <a:schemeClr val="bg1"/>
              </a:buClr>
              <a:buSzPct val="125000"/>
              <a:buFont typeface="Arial" panose="020B0604020202020204" pitchFamily="34" charset="0"/>
              <a:buChar char="•"/>
            </a:pPr>
            <a:r>
              <a:rPr lang="en-CA" sz="1800" dirty="0">
                <a:solidFill>
                  <a:schemeClr val="bg1"/>
                </a:solidFill>
              </a:rPr>
              <a:t>Useful links with details, tutorials and more on my public repo on </a:t>
            </a:r>
            <a:r>
              <a:rPr lang="en-CA" sz="1800" dirty="0">
                <a:solidFill>
                  <a:srgbClr val="FFFF00"/>
                </a:solidFill>
                <a:hlinkClick r:id="rId5">
                  <a:extLst>
                    <a:ext uri="{A12FA001-AC4F-418D-AE19-62706E023703}">
                      <ahyp:hlinkClr xmlns:ahyp="http://schemas.microsoft.com/office/drawing/2018/hyperlinkcolor" val="tx"/>
                    </a:ext>
                  </a:extLst>
                </a:hlinkClick>
              </a:rPr>
              <a:t>Github</a:t>
            </a:r>
            <a:r>
              <a:rPr lang="en-CA" sz="1800" dirty="0">
                <a:solidFill>
                  <a:schemeClr val="bg1"/>
                </a:solidFill>
              </a:rPr>
              <a:t> </a:t>
            </a:r>
            <a:r>
              <a:rPr lang="en-CA" sz="1800" dirty="0">
                <a:solidFill>
                  <a:schemeClr val="bg1"/>
                </a:solidFill>
                <a:sym typeface="Wingdings" pitchFamily="2" charset="2"/>
              </a:rPr>
              <a:t></a:t>
            </a:r>
          </a:p>
          <a:p>
            <a:pPr lvl="0">
              <a:lnSpc>
                <a:spcPct val="150000"/>
              </a:lnSpc>
              <a:buClr>
                <a:schemeClr val="bg1"/>
              </a:buClr>
              <a:buSzPct val="125000"/>
            </a:pPr>
            <a:r>
              <a:rPr lang="en-CA" sz="1800" dirty="0">
                <a:solidFill>
                  <a:srgbClr val="FFFF00"/>
                </a:solidFill>
                <a:sym typeface="Wingdings" pitchFamily="2" charset="2"/>
              </a:rPr>
              <a:t>	https://</a:t>
            </a:r>
            <a:r>
              <a:rPr lang="en-CA" sz="1800" dirty="0" err="1">
                <a:solidFill>
                  <a:srgbClr val="FFFF00"/>
                </a:solidFill>
                <a:sym typeface="Wingdings" pitchFamily="2" charset="2"/>
              </a:rPr>
              <a:t>github.com</a:t>
            </a:r>
            <a:r>
              <a:rPr lang="en-CA" sz="1800" dirty="0">
                <a:solidFill>
                  <a:srgbClr val="FFFF00"/>
                </a:solidFill>
                <a:sym typeface="Wingdings" pitchFamily="2" charset="2"/>
              </a:rPr>
              <a:t>/</a:t>
            </a:r>
            <a:r>
              <a:rPr lang="en-CA" sz="1800" dirty="0" err="1">
                <a:solidFill>
                  <a:srgbClr val="FFFF00"/>
                </a:solidFill>
                <a:sym typeface="Wingdings" pitchFamily="2" charset="2"/>
              </a:rPr>
              <a:t>MargarytaChepiga</a:t>
            </a:r>
            <a:r>
              <a:rPr lang="en-CA" sz="1800" dirty="0">
                <a:solidFill>
                  <a:srgbClr val="FFFF00"/>
                </a:solidFill>
                <a:sym typeface="Wingdings" pitchFamily="2" charset="2"/>
              </a:rPr>
              <a:t>/Hacktoberfest19</a:t>
            </a:r>
            <a:endParaRPr lang="en-CA" sz="1800" dirty="0">
              <a:solidFill>
                <a:srgbClr val="FFFF00"/>
              </a:solidFill>
            </a:endParaRPr>
          </a:p>
        </p:txBody>
      </p:sp>
      <p:sp>
        <p:nvSpPr>
          <p:cNvPr id="16" name="TextBox 15">
            <a:extLst>
              <a:ext uri="{FF2B5EF4-FFF2-40B4-BE49-F238E27FC236}">
                <a16:creationId xmlns:a16="http://schemas.microsoft.com/office/drawing/2014/main" id="{62C58C65-0FF8-1F40-A1EF-F47748A2C7B1}"/>
              </a:ext>
            </a:extLst>
          </p:cNvPr>
          <p:cNvSpPr txBox="1"/>
          <p:nvPr/>
        </p:nvSpPr>
        <p:spPr>
          <a:xfrm>
            <a:off x="5230368" y="3538728"/>
            <a:ext cx="184731" cy="307777"/>
          </a:xfrm>
          <a:prstGeom prst="rect">
            <a:avLst/>
          </a:prstGeom>
          <a:noFill/>
        </p:spPr>
        <p:txBody>
          <a:bodyPr wrap="none" rtlCol="0">
            <a:spAutoFit/>
          </a:bodyPr>
          <a:lstStyle/>
          <a:p>
            <a:endParaRPr lang="en-US" dirty="0"/>
          </a:p>
        </p:txBody>
      </p:sp>
      <p:sp>
        <p:nvSpPr>
          <p:cNvPr id="2" name="Rectangle 1">
            <a:extLst>
              <a:ext uri="{FF2B5EF4-FFF2-40B4-BE49-F238E27FC236}">
                <a16:creationId xmlns:a16="http://schemas.microsoft.com/office/drawing/2014/main" id="{CB5245E3-445C-C647-9185-908E806D88D2}"/>
              </a:ext>
            </a:extLst>
          </p:cNvPr>
          <p:cNvSpPr/>
          <p:nvPr/>
        </p:nvSpPr>
        <p:spPr>
          <a:xfrm>
            <a:off x="0" y="3489"/>
            <a:ext cx="2642070" cy="307777"/>
          </a:xfrm>
          <a:prstGeom prst="rect">
            <a:avLst/>
          </a:prstGeom>
        </p:spPr>
        <p:txBody>
          <a:bodyPr wrap="none">
            <a:spAutoFit/>
          </a:bodyPr>
          <a:lstStyle/>
          <a:p>
            <a:r>
              <a:rPr lang="en-CA" b="1" dirty="0">
                <a:solidFill>
                  <a:srgbClr val="FFFFFF"/>
                </a:solidFill>
              </a:rPr>
              <a:t>Loblaw Digital &amp; </a:t>
            </a:r>
            <a:r>
              <a:rPr lang="en-CA" b="1" dirty="0" err="1">
                <a:solidFill>
                  <a:srgbClr val="FFFFFF"/>
                </a:solidFill>
              </a:rPr>
              <a:t>NSCoderTO</a:t>
            </a:r>
            <a:endParaRPr lang="en-CA" b="1" dirty="0">
              <a:solidFill>
                <a:srgbClr val="FFFFFF"/>
              </a:solidFill>
            </a:endParaRPr>
          </a:p>
        </p:txBody>
      </p:sp>
    </p:spTree>
    <p:extLst>
      <p:ext uri="{BB962C8B-B14F-4D97-AF65-F5344CB8AC3E}">
        <p14:creationId xmlns:p14="http://schemas.microsoft.com/office/powerpoint/2010/main" val="220965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2401" y="0"/>
            <a:ext cx="9148801" cy="5143500"/>
          </a:xfrm>
          <a:prstGeom prst="rect">
            <a:avLst/>
          </a:prstGeom>
          <a:noFill/>
          <a:ln>
            <a:noFill/>
          </a:ln>
        </p:spPr>
      </p:pic>
      <p:sp>
        <p:nvSpPr>
          <p:cNvPr id="66" name="Google Shape;66;p15"/>
          <p:cNvSpPr txBox="1"/>
          <p:nvPr/>
        </p:nvSpPr>
        <p:spPr>
          <a:xfrm>
            <a:off x="5049079" y="411480"/>
            <a:ext cx="3803373" cy="4599432"/>
          </a:xfrm>
          <a:prstGeom prst="rect">
            <a:avLst/>
          </a:prstGeom>
          <a:noFill/>
          <a:ln>
            <a:noFill/>
          </a:ln>
        </p:spPr>
        <p:txBody>
          <a:bodyPr spcFirstLastPara="1" wrap="square" lIns="91425" tIns="91425" rIns="91425" bIns="91425" anchor="ctr" anchorCtr="0">
            <a:noAutofit/>
          </a:bodyPr>
          <a:lstStyle/>
          <a:p>
            <a:pPr lvl="0" algn="ctr"/>
            <a:r>
              <a:rPr lang="en-CA" sz="1800" b="1" dirty="0">
                <a:solidFill>
                  <a:srgbClr val="FFFFFF"/>
                </a:solidFill>
              </a:rPr>
              <a:t>“Why should one invest in Open Source Software”</a:t>
            </a:r>
          </a:p>
          <a:p>
            <a:pPr lvl="0" algn="ctr"/>
            <a:endParaRPr lang="en-CA" sz="1600" dirty="0">
              <a:solidFill>
                <a:srgbClr val="FFFFFF"/>
              </a:solidFill>
            </a:endParaRPr>
          </a:p>
          <a:p>
            <a:pPr lvl="0">
              <a:lnSpc>
                <a:spcPct val="150000"/>
              </a:lnSpc>
            </a:pPr>
            <a:r>
              <a:rPr lang="en-CA" sz="1600" dirty="0">
                <a:solidFill>
                  <a:srgbClr val="FFFFFF"/>
                </a:solidFill>
              </a:rPr>
              <a:t>Volodymyr is a research assistant at Centre for Development of Open Technology at Seneca College. He will talk about the value of Open Source Software (OSS) and the reasons why you might be interested in investing your resources into OSS.</a:t>
            </a:r>
            <a:br>
              <a:rPr lang="en-CA" sz="1800" b="1" dirty="0">
                <a:solidFill>
                  <a:srgbClr val="FFFFFF"/>
                </a:solidFill>
              </a:rPr>
            </a:br>
            <a:endParaRPr lang="en-CA" sz="1600" b="1" dirty="0">
              <a:solidFill>
                <a:srgbClr val="FFFFFF"/>
              </a:solidFill>
            </a:endParaRPr>
          </a:p>
        </p:txBody>
      </p:sp>
      <p:sp>
        <p:nvSpPr>
          <p:cNvPr id="2" name="Rectangle 1">
            <a:extLst>
              <a:ext uri="{FF2B5EF4-FFF2-40B4-BE49-F238E27FC236}">
                <a16:creationId xmlns:a16="http://schemas.microsoft.com/office/drawing/2014/main" id="{B92325BE-A3AB-1E4B-B1EB-00080F098DD7}"/>
              </a:ext>
            </a:extLst>
          </p:cNvPr>
          <p:cNvSpPr/>
          <p:nvPr/>
        </p:nvSpPr>
        <p:spPr>
          <a:xfrm>
            <a:off x="-2401" y="0"/>
            <a:ext cx="2642070" cy="307777"/>
          </a:xfrm>
          <a:prstGeom prst="rect">
            <a:avLst/>
          </a:prstGeom>
        </p:spPr>
        <p:txBody>
          <a:bodyPr wrap="none">
            <a:spAutoFit/>
          </a:bodyPr>
          <a:lstStyle/>
          <a:p>
            <a:r>
              <a:rPr lang="en-CA" b="1" dirty="0">
                <a:solidFill>
                  <a:srgbClr val="FFFFFF"/>
                </a:solidFill>
              </a:rPr>
              <a:t>Loblaw Digital &amp; </a:t>
            </a:r>
            <a:r>
              <a:rPr lang="en-CA" b="1" dirty="0" err="1">
                <a:solidFill>
                  <a:srgbClr val="FFFFFF"/>
                </a:solidFill>
              </a:rPr>
              <a:t>NSCoderTO</a:t>
            </a:r>
            <a:endParaRPr lang="en-CA" b="1" dirty="0">
              <a:solidFill>
                <a:srgbClr val="FFFFFF"/>
              </a:solidFill>
            </a:endParaRPr>
          </a:p>
        </p:txBody>
      </p:sp>
    </p:spTree>
    <p:extLst>
      <p:ext uri="{BB962C8B-B14F-4D97-AF65-F5344CB8AC3E}">
        <p14:creationId xmlns:p14="http://schemas.microsoft.com/office/powerpoint/2010/main" val="3493044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2401" y="0"/>
            <a:ext cx="9148801" cy="5143500"/>
          </a:xfrm>
          <a:prstGeom prst="rect">
            <a:avLst/>
          </a:prstGeom>
          <a:noFill/>
          <a:ln>
            <a:noFill/>
          </a:ln>
        </p:spPr>
      </p:pic>
      <p:sp>
        <p:nvSpPr>
          <p:cNvPr id="66" name="Google Shape;66;p15"/>
          <p:cNvSpPr txBox="1"/>
          <p:nvPr/>
        </p:nvSpPr>
        <p:spPr>
          <a:xfrm>
            <a:off x="5049079" y="411480"/>
            <a:ext cx="3803373" cy="4599432"/>
          </a:xfrm>
          <a:prstGeom prst="rect">
            <a:avLst/>
          </a:prstGeom>
          <a:noFill/>
          <a:ln>
            <a:noFill/>
          </a:ln>
        </p:spPr>
        <p:txBody>
          <a:bodyPr spcFirstLastPara="1" wrap="square" lIns="91425" tIns="91425" rIns="91425" bIns="91425" anchor="ctr" anchorCtr="0">
            <a:noAutofit/>
          </a:bodyPr>
          <a:lstStyle/>
          <a:p>
            <a:pPr lvl="0" algn="ctr"/>
            <a:r>
              <a:rPr lang="en-CA" sz="1800" b="1" dirty="0">
                <a:solidFill>
                  <a:srgbClr val="FFFFFF"/>
                </a:solidFill>
              </a:rPr>
              <a:t>“A little goes a long way - Tips and Ideas for Contributing” </a:t>
            </a:r>
          </a:p>
          <a:p>
            <a:pPr lvl="0" algn="ctr"/>
            <a:endParaRPr lang="en-CA" sz="1800" b="1" dirty="0">
              <a:solidFill>
                <a:srgbClr val="FFFFFF"/>
              </a:solidFill>
            </a:endParaRPr>
          </a:p>
          <a:p>
            <a:pPr lvl="0">
              <a:lnSpc>
                <a:spcPct val="150000"/>
              </a:lnSpc>
            </a:pPr>
            <a:r>
              <a:rPr lang="en-CA" sz="1600" dirty="0">
                <a:solidFill>
                  <a:srgbClr val="FFFFFF"/>
                </a:solidFill>
              </a:rPr>
              <a:t>Kyle will talk about different ways to get more involved in open source based on his personal experiences making small contributions to projects.</a:t>
            </a:r>
          </a:p>
          <a:p>
            <a:pPr lvl="0" algn="ctr"/>
            <a:br>
              <a:rPr lang="en-CA" sz="1800" b="1" dirty="0">
                <a:solidFill>
                  <a:srgbClr val="FFFFFF"/>
                </a:solidFill>
              </a:rPr>
            </a:br>
            <a:endParaRPr lang="en-CA" sz="1600" b="1" dirty="0">
              <a:solidFill>
                <a:srgbClr val="FFFFFF"/>
              </a:solidFill>
            </a:endParaRPr>
          </a:p>
        </p:txBody>
      </p:sp>
      <p:sp>
        <p:nvSpPr>
          <p:cNvPr id="2" name="Rectangle 1">
            <a:extLst>
              <a:ext uri="{FF2B5EF4-FFF2-40B4-BE49-F238E27FC236}">
                <a16:creationId xmlns:a16="http://schemas.microsoft.com/office/drawing/2014/main" id="{0C54BE1F-48F0-E340-ABE1-066F63149245}"/>
              </a:ext>
            </a:extLst>
          </p:cNvPr>
          <p:cNvSpPr/>
          <p:nvPr/>
        </p:nvSpPr>
        <p:spPr>
          <a:xfrm>
            <a:off x="-2401" y="0"/>
            <a:ext cx="2642070" cy="307777"/>
          </a:xfrm>
          <a:prstGeom prst="rect">
            <a:avLst/>
          </a:prstGeom>
        </p:spPr>
        <p:txBody>
          <a:bodyPr wrap="none">
            <a:spAutoFit/>
          </a:bodyPr>
          <a:lstStyle/>
          <a:p>
            <a:r>
              <a:rPr lang="en-CA" b="1" dirty="0">
                <a:solidFill>
                  <a:srgbClr val="FFFFFF"/>
                </a:solidFill>
              </a:rPr>
              <a:t>Loblaw Digital &amp; </a:t>
            </a:r>
            <a:r>
              <a:rPr lang="en-CA" b="1" dirty="0" err="1">
                <a:solidFill>
                  <a:srgbClr val="FFFFFF"/>
                </a:solidFill>
              </a:rPr>
              <a:t>NSCoderTO</a:t>
            </a:r>
            <a:endParaRPr lang="en-CA" b="1" dirty="0">
              <a:solidFill>
                <a:srgbClr val="FFFFFF"/>
              </a:solidFill>
            </a:endParaRPr>
          </a:p>
        </p:txBody>
      </p:sp>
    </p:spTree>
    <p:extLst>
      <p:ext uri="{BB962C8B-B14F-4D97-AF65-F5344CB8AC3E}">
        <p14:creationId xmlns:p14="http://schemas.microsoft.com/office/powerpoint/2010/main" val="347642665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1212</TotalTime>
  <Words>269</Words>
  <Application>Microsoft Macintosh PowerPoint</Application>
  <PresentationFormat>On-screen Show (16:9)</PresentationFormat>
  <Paragraphs>49</Paragraphs>
  <Slides>9</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Margaryta Chepiga (LCL)</cp:lastModifiedBy>
  <cp:revision>18</cp:revision>
  <dcterms:modified xsi:type="dcterms:W3CDTF">2019-10-20T01:02:10Z</dcterms:modified>
</cp:coreProperties>
</file>