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1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62"/>
  </p:normalViewPr>
  <p:slideViewPr>
    <p:cSldViewPr snapToGrid="0" snapToObjects="1">
      <p:cViewPr varScale="1">
        <p:scale>
          <a:sx n="144" d="100"/>
          <a:sy n="144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55463-EDB1-C948-9AF7-DEAA893F608E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9A8B9-4627-F84F-9D91-BEF7891DD9C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3272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A8B9-4627-F84F-9D91-BEF7891DD9CF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22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A8B9-4627-F84F-9D91-BEF7891DD9CF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554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A8B9-4627-F84F-9D91-BEF7891DD9CF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713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A8B9-4627-F84F-9D91-BEF7891DD9CF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042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A8B9-4627-F84F-9D91-BEF7891DD9CF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26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7CFD-B143-534F-A955-D3F3662A0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6496A-6C60-684D-A3FB-4ECE24EC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FB95-B2C6-0940-9014-5B175DC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1EDE-B5D8-D94E-90FC-37F0D7C5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F0F3-AC0E-1F49-B82B-04B62419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305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19DE-266B-2347-A105-65557C95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9B6C-5A8A-9747-811F-57F84BD0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67A0-BE7C-2745-9098-F5D327CC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434B-0125-564A-A7C2-02212806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AB4B-3082-FA40-9FBF-FA91C144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21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5E286-F893-5C43-BC13-80F17315E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844A9-5776-9040-AD81-C7D53BA6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334D-B2F6-7F45-9D4D-4B2514D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C7F5-2500-0449-87AB-4D1FB8FB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4707-CE8A-6547-B222-5AA129E1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098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403C-B1C6-ED44-A306-9F26BF13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E220-1D5B-AD4A-A546-6FE2CF90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C78F-E0FF-8749-9726-63A015C9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6B7D5-EA8C-434A-981F-C2756CC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07D0-E725-F747-BD57-5FC331F4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514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46F1-E5B0-7348-BA85-F618D91D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147EF-0432-3E49-9177-27BA7D3D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509C-4564-7447-8A1F-3229E810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C957-E70B-C249-A7EF-F6F6CBB9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C037-DB40-0B4E-ADC9-990197BE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79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A45-AF3E-7E44-B5B1-17218550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3A44-9C75-BC47-94B5-F0BFC33C9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3D650-9267-504F-8D97-66B680E0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C3DB7-7E9B-C041-993A-832E5503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65A5F-0A76-074B-92DB-3851FFFD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7ACB-3022-794C-905F-05664F15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5885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8B5C-F198-2C40-A0E6-4DFF78E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9E640-E639-6542-8DBA-621A4410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CFFD-2962-E147-97C7-DF1F61EC3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0C4F-2227-D548-A104-60CBFA6E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C1479-B70E-8443-932A-033E9834A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CBB53-8153-3344-A0DC-8E27B990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E4D36-4BBE-284B-8295-08D1FC62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0FAE0-949E-FB41-817F-DC26A59C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2915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386D-03B7-8144-A845-667EB14B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22F67-81E1-1041-92C3-3CD2868E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4D091-8FC0-3D49-8CA2-2C10B1CC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FA3C7-B859-1344-AFB4-896DC1E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493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20BD5-91DE-CB4F-BD2E-14141CF7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B195F-AFB4-764B-9823-8A75CD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203E6-1F53-BE4A-9FA1-A9886A29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24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16EA-B81C-2140-A7EA-2B5AFFE5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31AA-E48E-324E-8FDE-D9E30657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E31B-9345-4946-9DBD-B4B4A496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3516-431E-D64E-809A-9CB74A9E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5825-A72D-1545-9337-5074D387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EE839-A5B6-4D48-B76C-6591AC4E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40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2631-253E-D544-A33D-9C3A8652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1669D-575D-D241-83DE-6A0E4EC6C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4FD58-7E1B-DF49-B6F2-1D1A9E27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447E0-417A-C643-B875-23585423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00E3-69A2-AC42-9FE9-34FD642B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C013C-4C43-C646-915E-ABF96A63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4853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7CE5B-0C5A-2641-B69B-7D72592E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8C513-CE27-D34B-A642-A2BCDEFD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B143-2978-C64E-AD1E-CF72C0370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CA5C-C2F6-BF4A-9586-2A685DD71188}" type="datetimeFigureOut">
              <a:rPr lang="en-FR" smtClean="0"/>
              <a:t>16/12/2020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2FA4-97E6-B946-A098-10A960A65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ADE-B3ED-AB4F-BD4E-45E654170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BC480-7ABF-D94D-AE43-D25B0B0369F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766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B75B59-D4B6-7342-9749-5F77EA604F45}"/>
              </a:ext>
            </a:extLst>
          </p:cNvPr>
          <p:cNvSpPr/>
          <p:nvPr/>
        </p:nvSpPr>
        <p:spPr>
          <a:xfrm>
            <a:off x="73001" y="753523"/>
            <a:ext cx="11925410" cy="2614904"/>
          </a:xfrm>
          <a:prstGeom prst="roundRect">
            <a:avLst>
              <a:gd name="adj" fmla="val 562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000" dirty="0">
                <a:solidFill>
                  <a:schemeClr val="tx1"/>
                </a:solidFill>
              </a:rPr>
              <a:t>Data Cleaning (GetCleanData)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C03641-B6AD-F140-907D-C52113B557BE}"/>
              </a:ext>
            </a:extLst>
          </p:cNvPr>
          <p:cNvSpPr/>
          <p:nvPr/>
        </p:nvSpPr>
        <p:spPr>
          <a:xfrm>
            <a:off x="717201" y="1612734"/>
            <a:ext cx="1185564" cy="42481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employees_latest</a:t>
            </a:r>
          </a:p>
          <a:p>
            <a:pPr algn="ctr"/>
            <a:r>
              <a:rPr lang="en-FR" sz="1000" dirty="0"/>
              <a:t>138 n.a.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6E44D1-21BF-8941-B2EE-6EBC1A9227A9}"/>
              </a:ext>
            </a:extLst>
          </p:cNvPr>
          <p:cNvSpPr/>
          <p:nvPr/>
        </p:nvSpPr>
        <p:spPr>
          <a:xfrm>
            <a:off x="5563907" y="1673576"/>
            <a:ext cx="981522" cy="42481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/>
              <a:t>growth_stage</a:t>
            </a:r>
            <a:endParaRPr lang="fr-CA" sz="1000" dirty="0"/>
          </a:p>
          <a:p>
            <a:pPr algn="ctr"/>
            <a:r>
              <a:rPr lang="fr-CA" sz="1000" dirty="0"/>
              <a:t>36 </a:t>
            </a:r>
            <a:r>
              <a:rPr lang="fr-CA" sz="1000" dirty="0" err="1"/>
              <a:t>n.a</a:t>
            </a:r>
            <a:r>
              <a:rPr lang="fr-CA" sz="1000" dirty="0"/>
              <a:t>.</a:t>
            </a:r>
            <a:endParaRPr lang="en-FR" sz="1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600CD4-6181-7743-86A6-1D8625D1A3C5}"/>
              </a:ext>
            </a:extLst>
          </p:cNvPr>
          <p:cNvSpPr/>
          <p:nvPr/>
        </p:nvSpPr>
        <p:spPr>
          <a:xfrm>
            <a:off x="3320438" y="1656117"/>
            <a:ext cx="1229793" cy="42481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</a:t>
            </a:r>
            <a:r>
              <a:rPr lang="en-FR" sz="1000" dirty="0"/>
              <a:t>aunch_date</a:t>
            </a:r>
          </a:p>
          <a:p>
            <a:pPr algn="ctr"/>
            <a:r>
              <a:rPr lang="en-FR" sz="1000" dirty="0"/>
              <a:t>90 n.a.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F1E972-D2AD-B741-BF02-80DA0CB6A8DF}"/>
              </a:ext>
            </a:extLst>
          </p:cNvPr>
          <p:cNvSpPr/>
          <p:nvPr/>
        </p:nvSpPr>
        <p:spPr>
          <a:xfrm>
            <a:off x="10891631" y="2731600"/>
            <a:ext cx="1044297" cy="4912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nb_patents</a:t>
            </a:r>
            <a:endParaRPr lang="fr-CA" sz="1000" dirty="0">
              <a:solidFill>
                <a:schemeClr val="tx1"/>
              </a:solidFill>
            </a:endParaRPr>
          </a:p>
          <a:p>
            <a:pPr algn="ctr"/>
            <a:r>
              <a:rPr lang="fr-CA" sz="1000" dirty="0">
                <a:solidFill>
                  <a:schemeClr val="tx1"/>
                </a:solidFill>
              </a:rPr>
              <a:t>1041 </a:t>
            </a:r>
            <a:r>
              <a:rPr lang="fr-CA" sz="1000" dirty="0" err="1">
                <a:solidFill>
                  <a:schemeClr val="tx1"/>
                </a:solidFill>
              </a:rPr>
              <a:t>n.a</a:t>
            </a:r>
            <a:r>
              <a:rPr lang="fr-CA" sz="1000" dirty="0">
                <a:solidFill>
                  <a:schemeClr val="tx1"/>
                </a:solidFill>
              </a:rPr>
              <a:t>.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AB2B53-09EA-7B4E-8C18-44B743349537}"/>
              </a:ext>
            </a:extLst>
          </p:cNvPr>
          <p:cNvSpPr/>
          <p:nvPr/>
        </p:nvSpPr>
        <p:spPr>
          <a:xfrm>
            <a:off x="193589" y="1356487"/>
            <a:ext cx="8740346" cy="1644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</a:t>
            </a:r>
            <a:r>
              <a:rPr lang="en-FR" sz="1000" dirty="0"/>
              <a:t>emove 2 duplicated obs (1511) + remove ”almost_deeptech” (1332 obs)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FDA908-7531-8348-91D3-40737F6CF92E}"/>
              </a:ext>
            </a:extLst>
          </p:cNvPr>
          <p:cNvSpPr/>
          <p:nvPr/>
        </p:nvSpPr>
        <p:spPr>
          <a:xfrm>
            <a:off x="193589" y="1102605"/>
            <a:ext cx="8740346" cy="2000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/>
              <a:t>Database</a:t>
            </a:r>
            <a:r>
              <a:rPr lang="fr-CA" sz="1000" dirty="0"/>
              <a:t> </a:t>
            </a:r>
            <a:r>
              <a:rPr lang="fr-CA" sz="1000" dirty="0" err="1"/>
              <a:t>Dealroom</a:t>
            </a:r>
            <a:r>
              <a:rPr lang="fr-CA" sz="1000" dirty="0"/>
              <a:t>  (1513 </a:t>
            </a:r>
            <a:r>
              <a:rPr lang="fr-CA" sz="1000" dirty="0" err="1"/>
              <a:t>obs</a:t>
            </a:r>
            <a:r>
              <a:rPr lang="fr-CA" sz="1000" dirty="0"/>
              <a:t>)</a:t>
            </a:r>
            <a:endParaRPr lang="en-FR" sz="10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D76194-1DD2-9B41-8270-96F152274153}"/>
              </a:ext>
            </a:extLst>
          </p:cNvPr>
          <p:cNvSpPr/>
          <p:nvPr/>
        </p:nvSpPr>
        <p:spPr>
          <a:xfrm>
            <a:off x="717200" y="2216808"/>
            <a:ext cx="1185566" cy="42481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LinkedIn </a:t>
            </a:r>
            <a:r>
              <a:rPr lang="fr-CA" sz="1000" dirty="0" err="1">
                <a:solidFill>
                  <a:schemeClr val="bg1"/>
                </a:solidFill>
              </a:rPr>
              <a:t>scraping</a:t>
            </a:r>
            <a:r>
              <a:rPr lang="fr-CA" sz="1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CA" sz="1000" dirty="0">
                <a:solidFill>
                  <a:schemeClr val="bg1"/>
                </a:solidFill>
              </a:rPr>
              <a:t>(17)</a:t>
            </a:r>
            <a:endParaRPr lang="en-FR" sz="100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9CFA51-5987-974D-A54F-78E15A0200EF}"/>
              </a:ext>
            </a:extLst>
          </p:cNvPr>
          <p:cNvSpPr/>
          <p:nvPr/>
        </p:nvSpPr>
        <p:spPr>
          <a:xfrm>
            <a:off x="717200" y="2764829"/>
            <a:ext cx="1185566" cy="424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>
                <a:solidFill>
                  <a:schemeClr val="tx1"/>
                </a:solidFill>
              </a:rPr>
              <a:t>employees_clean</a:t>
            </a:r>
          </a:p>
          <a:p>
            <a:pPr algn="ctr"/>
            <a:r>
              <a:rPr lang="en-FR" sz="1000" dirty="0">
                <a:solidFill>
                  <a:schemeClr val="tx1"/>
                </a:solidFill>
              </a:rPr>
              <a:t>121 n.a.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1ED24B8-FD3F-A840-9AE8-7FCC2A12E386}"/>
              </a:ext>
            </a:extLst>
          </p:cNvPr>
          <p:cNvSpPr/>
          <p:nvPr/>
        </p:nvSpPr>
        <p:spPr>
          <a:xfrm>
            <a:off x="73001" y="3431313"/>
            <a:ext cx="11925410" cy="2441867"/>
          </a:xfrm>
          <a:prstGeom prst="roundRect">
            <a:avLst>
              <a:gd name="adj" fmla="val 62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000" dirty="0">
                <a:solidFill>
                  <a:schemeClr val="tx1"/>
                </a:solidFill>
              </a:rPr>
              <a:t>Data Preprocessing (preprocessor)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718C695-0969-B543-A6F7-C2E6F8FA0EFC}"/>
              </a:ext>
            </a:extLst>
          </p:cNvPr>
          <p:cNvSpPr/>
          <p:nvPr/>
        </p:nvSpPr>
        <p:spPr>
          <a:xfrm>
            <a:off x="3320438" y="2235476"/>
            <a:ext cx="1229793" cy="42481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bg1"/>
                </a:solidFill>
              </a:rPr>
              <a:t>Manual</a:t>
            </a:r>
            <a:r>
              <a:rPr lang="fr-CA" sz="1000" dirty="0">
                <a:solidFill>
                  <a:schemeClr val="bg1"/>
                </a:solidFill>
              </a:rPr>
              <a:t> </a:t>
            </a:r>
            <a:r>
              <a:rPr lang="fr-CA" sz="1000" dirty="0" err="1">
                <a:solidFill>
                  <a:schemeClr val="bg1"/>
                </a:solidFill>
              </a:rPr>
              <a:t>imputing</a:t>
            </a:r>
            <a:endParaRPr lang="fr-CA" sz="1000" dirty="0">
              <a:solidFill>
                <a:schemeClr val="bg1"/>
              </a:solidFill>
            </a:endParaRPr>
          </a:p>
          <a:p>
            <a:pPr algn="ctr"/>
            <a:r>
              <a:rPr lang="fr-CA" sz="1000" dirty="0">
                <a:solidFill>
                  <a:schemeClr val="bg1"/>
                </a:solidFill>
              </a:rPr>
              <a:t>(33)</a:t>
            </a:r>
            <a:endParaRPr lang="en-FR" sz="1000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6C5B90-ED59-2F44-864F-ADBA55E08A87}"/>
              </a:ext>
            </a:extLst>
          </p:cNvPr>
          <p:cNvSpPr/>
          <p:nvPr/>
        </p:nvSpPr>
        <p:spPr>
          <a:xfrm>
            <a:off x="4043422" y="2764830"/>
            <a:ext cx="1229793" cy="42481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</a:t>
            </a:r>
            <a:r>
              <a:rPr lang="en-FR" sz="1000" dirty="0"/>
              <a:t>aunch_date_clean</a:t>
            </a:r>
          </a:p>
          <a:p>
            <a:pPr algn="ctr"/>
            <a:r>
              <a:rPr lang="en-FR" sz="1000" dirty="0"/>
              <a:t>57 n.a.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8150637-E9F1-EA4E-B01F-E535735F0E34}"/>
              </a:ext>
            </a:extLst>
          </p:cNvPr>
          <p:cNvSpPr/>
          <p:nvPr/>
        </p:nvSpPr>
        <p:spPr>
          <a:xfrm>
            <a:off x="5558651" y="2243768"/>
            <a:ext cx="981522" cy="42481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bg1"/>
                </a:solidFill>
              </a:rPr>
              <a:t>Imputing</a:t>
            </a:r>
            <a:r>
              <a:rPr lang="fr-CA" sz="1000" dirty="0">
                <a:solidFill>
                  <a:schemeClr val="bg1"/>
                </a:solidFill>
              </a:rPr>
              <a:t> (mode) (33)</a:t>
            </a:r>
            <a:endParaRPr lang="en-FR" sz="10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A108560-6FEE-8F42-84B5-D3D604A395E5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273215" y="2456178"/>
            <a:ext cx="285436" cy="521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C4B9A5-D2F2-B74D-8C46-77F144E9ED3F}"/>
              </a:ext>
            </a:extLst>
          </p:cNvPr>
          <p:cNvSpPr/>
          <p:nvPr/>
        </p:nvSpPr>
        <p:spPr>
          <a:xfrm>
            <a:off x="5558651" y="2764830"/>
            <a:ext cx="981522" cy="4248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growth_stage_imputed</a:t>
            </a:r>
            <a:endParaRPr lang="fr-CA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08CBA42-4045-DA41-992A-B7B9FA55E948}"/>
              </a:ext>
            </a:extLst>
          </p:cNvPr>
          <p:cNvSpPr/>
          <p:nvPr/>
        </p:nvSpPr>
        <p:spPr>
          <a:xfrm>
            <a:off x="10891631" y="1102604"/>
            <a:ext cx="1044297" cy="42082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Google </a:t>
            </a:r>
            <a:r>
              <a:rPr lang="fr-CA" sz="1000" dirty="0" err="1">
                <a:solidFill>
                  <a:schemeClr val="bg1"/>
                </a:solidFill>
              </a:rPr>
              <a:t>Query</a:t>
            </a:r>
            <a:endParaRPr lang="fr-CA" sz="1000" dirty="0">
              <a:solidFill>
                <a:schemeClr val="bg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DBC1A60-6630-8248-9919-25EFE67F1E3B}"/>
              </a:ext>
            </a:extLst>
          </p:cNvPr>
          <p:cNvSpPr/>
          <p:nvPr/>
        </p:nvSpPr>
        <p:spPr>
          <a:xfrm>
            <a:off x="570355" y="4904525"/>
            <a:ext cx="1479256" cy="424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Funding / employees ratio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8AA6E61-03FF-CA4E-9D16-2B8B3363D2DF}"/>
              </a:ext>
            </a:extLst>
          </p:cNvPr>
          <p:cNvSpPr/>
          <p:nvPr/>
        </p:nvSpPr>
        <p:spPr>
          <a:xfrm>
            <a:off x="570355" y="5505949"/>
            <a:ext cx="1479256" cy="232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RobustScaler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03456D0-1C62-F349-B2A3-2F02CD96AAD5}"/>
              </a:ext>
            </a:extLst>
          </p:cNvPr>
          <p:cNvSpPr/>
          <p:nvPr/>
        </p:nvSpPr>
        <p:spPr>
          <a:xfrm>
            <a:off x="2573943" y="4052453"/>
            <a:ext cx="1479256" cy="424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Imputer : Mean of dataset age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134BEA4-8E06-6E40-9913-F6FC9011AC49}"/>
              </a:ext>
            </a:extLst>
          </p:cNvPr>
          <p:cNvSpPr/>
          <p:nvPr/>
        </p:nvSpPr>
        <p:spPr>
          <a:xfrm>
            <a:off x="4536920" y="4052453"/>
            <a:ext cx="1697437" cy="424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Column transformer  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(1 – 4 : seed – mature)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B198B4A-78F8-9E47-93B0-46C799DE44F9}"/>
              </a:ext>
            </a:extLst>
          </p:cNvPr>
          <p:cNvSpPr/>
          <p:nvPr/>
        </p:nvSpPr>
        <p:spPr>
          <a:xfrm>
            <a:off x="3647732" y="4904525"/>
            <a:ext cx="1479256" cy="424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</a:t>
            </a:r>
            <a:r>
              <a:rPr lang="en-FR" sz="1000" dirty="0">
                <a:solidFill>
                  <a:schemeClr val="tx1"/>
                </a:solidFill>
              </a:rPr>
              <a:t>rowth_stage_age ratio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68F1B92-538A-E24B-AC2A-AFD78E2BDB49}"/>
              </a:ext>
            </a:extLst>
          </p:cNvPr>
          <p:cNvSpPr/>
          <p:nvPr/>
        </p:nvSpPr>
        <p:spPr>
          <a:xfrm>
            <a:off x="2698674" y="2764829"/>
            <a:ext cx="1229795" cy="424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Age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57 </a:t>
            </a:r>
            <a:r>
              <a:rPr lang="en-GB" sz="1000" dirty="0" err="1">
                <a:solidFill>
                  <a:schemeClr val="tx1"/>
                </a:solidFill>
              </a:rPr>
              <a:t>n.a.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A109E337-5245-CD4F-8471-A0847216DFED}"/>
              </a:ext>
            </a:extLst>
          </p:cNvPr>
          <p:cNvSpPr/>
          <p:nvPr/>
        </p:nvSpPr>
        <p:spPr>
          <a:xfrm>
            <a:off x="6707192" y="1664245"/>
            <a:ext cx="794602" cy="42481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Industries 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2713D5D-F164-6D48-A6BE-6971B982D21D}"/>
              </a:ext>
            </a:extLst>
          </p:cNvPr>
          <p:cNvSpPr/>
          <p:nvPr/>
        </p:nvSpPr>
        <p:spPr>
          <a:xfrm>
            <a:off x="6707192" y="4052453"/>
            <a:ext cx="4019763" cy="424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>
                <a:solidFill>
                  <a:schemeClr val="tx1"/>
                </a:solidFill>
              </a:rPr>
              <a:t>NoTransformer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8D97919-0DA6-7C41-BDB4-82BE68189DD8}"/>
              </a:ext>
            </a:extLst>
          </p:cNvPr>
          <p:cNvSpPr/>
          <p:nvPr/>
        </p:nvSpPr>
        <p:spPr>
          <a:xfrm>
            <a:off x="6707192" y="2764829"/>
            <a:ext cx="794602" cy="424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Health_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Industry (0/1)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B83DD8F-8269-A84B-A5C0-A247DCE412A6}"/>
              </a:ext>
            </a:extLst>
          </p:cNvPr>
          <p:cNvSpPr/>
          <p:nvPr/>
        </p:nvSpPr>
        <p:spPr>
          <a:xfrm>
            <a:off x="7551933" y="1666655"/>
            <a:ext cx="711928" cy="42481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/>
              <a:t>Investors</a:t>
            </a:r>
            <a:endParaRPr lang="fr-CA" sz="10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51668F-3A3A-174F-BA6A-14C713CFF665}"/>
              </a:ext>
            </a:extLst>
          </p:cNvPr>
          <p:cNvSpPr/>
          <p:nvPr/>
        </p:nvSpPr>
        <p:spPr>
          <a:xfrm>
            <a:off x="7550081" y="2764829"/>
            <a:ext cx="711929" cy="424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>
                <a:solidFill>
                  <a:schemeClr val="tx1"/>
                </a:solidFill>
              </a:rPr>
              <a:t>Investors_type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60C229B-E86D-AB4E-8930-4F6806084DF8}"/>
              </a:ext>
            </a:extLst>
          </p:cNvPr>
          <p:cNvSpPr/>
          <p:nvPr/>
        </p:nvSpPr>
        <p:spPr>
          <a:xfrm>
            <a:off x="6707192" y="4904525"/>
            <a:ext cx="760417" cy="424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Health</a:t>
            </a:r>
            <a:r>
              <a:rPr lang="fr-CA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CA" sz="1000" dirty="0">
                <a:solidFill>
                  <a:schemeClr val="tx1"/>
                </a:solidFill>
              </a:rPr>
              <a:t>Industries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EE7BB-BF68-B043-B299-C221771C9B0F}"/>
              </a:ext>
            </a:extLst>
          </p:cNvPr>
          <p:cNvSpPr/>
          <p:nvPr/>
        </p:nvSpPr>
        <p:spPr>
          <a:xfrm>
            <a:off x="7524595" y="4904525"/>
            <a:ext cx="760417" cy="424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investors_type</a:t>
            </a:r>
            <a:r>
              <a:rPr lang="fr-CA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6270AD6-D6BE-E24C-95B0-0F670D39BFB7}"/>
              </a:ext>
            </a:extLst>
          </p:cNvPr>
          <p:cNvSpPr/>
          <p:nvPr/>
        </p:nvSpPr>
        <p:spPr>
          <a:xfrm>
            <a:off x="9362071" y="4904525"/>
            <a:ext cx="1479256" cy="6257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founder_has_phd</a:t>
            </a:r>
            <a:endParaRPr lang="fr-CA" sz="1000" dirty="0">
              <a:solidFill>
                <a:schemeClr val="tx1"/>
              </a:solidFill>
            </a:endParaRPr>
          </a:p>
          <a:p>
            <a:pPr algn="ctr"/>
            <a:r>
              <a:rPr lang="fr-CA" sz="1000" dirty="0" err="1">
                <a:solidFill>
                  <a:schemeClr val="tx1"/>
                </a:solidFill>
              </a:rPr>
              <a:t>proportion_technical</a:t>
            </a:r>
            <a:endParaRPr lang="fr-CA" sz="1000" dirty="0">
              <a:solidFill>
                <a:schemeClr val="tx1"/>
              </a:solidFill>
            </a:endParaRPr>
          </a:p>
          <a:p>
            <a:pPr algn="ctr"/>
            <a:r>
              <a:rPr lang="fr-CA" sz="1000" dirty="0" err="1">
                <a:solidFill>
                  <a:schemeClr val="tx1"/>
                </a:solidFill>
              </a:rPr>
              <a:t>founder_from_institute</a:t>
            </a:r>
            <a:endParaRPr lang="fr-CA" sz="1000" dirty="0">
              <a:solidFill>
                <a:schemeClr val="tx1"/>
              </a:solidFill>
            </a:endParaRPr>
          </a:p>
          <a:p>
            <a:pPr algn="ctr"/>
            <a:r>
              <a:rPr lang="fr-CA" sz="1000" i="1" dirty="0">
                <a:solidFill>
                  <a:schemeClr val="tx1"/>
                </a:solidFill>
              </a:rPr>
              <a:t>(</a:t>
            </a:r>
            <a:r>
              <a:rPr lang="fr-CA" sz="1000" i="1" dirty="0" err="1">
                <a:solidFill>
                  <a:schemeClr val="tx1"/>
                </a:solidFill>
              </a:rPr>
              <a:t>No_people_input</a:t>
            </a:r>
            <a:r>
              <a:rPr lang="fr-CA" sz="1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CDC9BCF-DB9B-DF49-9833-0F7BCEADCBE5}"/>
              </a:ext>
            </a:extLst>
          </p:cNvPr>
          <p:cNvSpPr/>
          <p:nvPr/>
        </p:nvSpPr>
        <p:spPr>
          <a:xfrm>
            <a:off x="10898314" y="4904525"/>
            <a:ext cx="1030932" cy="424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Nb_patents</a:t>
            </a:r>
            <a:endParaRPr lang="fr-CA" sz="10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2223AA5-7447-CC48-85CF-394998A85793}"/>
              </a:ext>
            </a:extLst>
          </p:cNvPr>
          <p:cNvSpPr/>
          <p:nvPr/>
        </p:nvSpPr>
        <p:spPr>
          <a:xfrm>
            <a:off x="8972528" y="1102604"/>
            <a:ext cx="1873827" cy="42082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LinkedIn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5E5B6A4-DDEC-9A4E-A3BC-EB40D8CCD638}"/>
              </a:ext>
            </a:extLst>
          </p:cNvPr>
          <p:cNvSpPr/>
          <p:nvPr/>
        </p:nvSpPr>
        <p:spPr>
          <a:xfrm>
            <a:off x="8327365" y="2764830"/>
            <a:ext cx="963086" cy="4248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company_has_phd</a:t>
            </a:r>
            <a:endParaRPr lang="fr-CA" sz="10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3831758-D6DE-A240-A84A-991FDD61C552}"/>
              </a:ext>
            </a:extLst>
          </p:cNvPr>
          <p:cNvSpPr/>
          <p:nvPr/>
        </p:nvSpPr>
        <p:spPr>
          <a:xfrm>
            <a:off x="9340590" y="2664347"/>
            <a:ext cx="1507582" cy="6257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founder_has_phd</a:t>
            </a:r>
            <a:endParaRPr lang="fr-CA" sz="1000" dirty="0">
              <a:solidFill>
                <a:schemeClr val="tx1"/>
              </a:solidFill>
            </a:endParaRPr>
          </a:p>
          <a:p>
            <a:pPr algn="ctr"/>
            <a:r>
              <a:rPr lang="fr-CA" sz="1000" dirty="0" err="1">
                <a:solidFill>
                  <a:schemeClr val="tx1"/>
                </a:solidFill>
              </a:rPr>
              <a:t>proportion_technical</a:t>
            </a:r>
            <a:endParaRPr lang="fr-CA" sz="1000" dirty="0">
              <a:solidFill>
                <a:schemeClr val="tx1"/>
              </a:solidFill>
            </a:endParaRPr>
          </a:p>
          <a:p>
            <a:pPr algn="ctr"/>
            <a:r>
              <a:rPr lang="fr-CA" sz="1000" dirty="0" err="1">
                <a:solidFill>
                  <a:schemeClr val="tx1"/>
                </a:solidFill>
              </a:rPr>
              <a:t>founder_from_institute</a:t>
            </a:r>
            <a:endParaRPr lang="fr-CA" sz="1000" dirty="0">
              <a:solidFill>
                <a:schemeClr val="tx1"/>
              </a:solidFill>
            </a:endParaRPr>
          </a:p>
          <a:p>
            <a:pPr algn="ctr"/>
            <a:r>
              <a:rPr lang="fr-CA" sz="1000" i="1" dirty="0">
                <a:solidFill>
                  <a:schemeClr val="tx1"/>
                </a:solidFill>
              </a:rPr>
              <a:t>(</a:t>
            </a:r>
            <a:r>
              <a:rPr lang="fr-CA" sz="1000" i="1" dirty="0" err="1">
                <a:solidFill>
                  <a:schemeClr val="tx1"/>
                </a:solidFill>
              </a:rPr>
              <a:t>No_people_input</a:t>
            </a:r>
            <a:r>
              <a:rPr lang="fr-CA" sz="1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58E6ED3-59DB-744A-923A-3A95E6E3C1E6}"/>
              </a:ext>
            </a:extLst>
          </p:cNvPr>
          <p:cNvSpPr/>
          <p:nvPr/>
        </p:nvSpPr>
        <p:spPr>
          <a:xfrm>
            <a:off x="10898314" y="4052453"/>
            <a:ext cx="1030931" cy="424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Simple Imputer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CE04579-5B15-874E-9940-940B78B46679}"/>
              </a:ext>
            </a:extLst>
          </p:cNvPr>
          <p:cNvSpPr/>
          <p:nvPr/>
        </p:nvSpPr>
        <p:spPr>
          <a:xfrm>
            <a:off x="8341998" y="4904525"/>
            <a:ext cx="963086" cy="424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company_has</a:t>
            </a:r>
            <a:r>
              <a:rPr lang="fr-CA" sz="1000" err="1">
                <a:solidFill>
                  <a:schemeClr val="tx1"/>
                </a:solidFill>
              </a:rPr>
              <a:t>_</a:t>
            </a:r>
            <a:r>
              <a:rPr lang="fr-CA" sz="1000">
                <a:solidFill>
                  <a:schemeClr val="tx1"/>
                </a:solidFill>
              </a:rPr>
              <a:t>phd</a:t>
            </a:r>
            <a:endParaRPr lang="fr-CA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2EF64CE-3D31-8045-8536-21E30E9B7302}"/>
              </a:ext>
            </a:extLst>
          </p:cNvPr>
          <p:cNvSpPr/>
          <p:nvPr/>
        </p:nvSpPr>
        <p:spPr>
          <a:xfrm>
            <a:off x="193589" y="3797637"/>
            <a:ext cx="2232789" cy="934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EmployeeImputer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1. mean of range (employees)</a:t>
            </a:r>
          </a:p>
          <a:p>
            <a:r>
              <a:rPr lang="en-GB" sz="1000" dirty="0">
                <a:solidFill>
                  <a:schemeClr val="tx1"/>
                </a:solidFill>
              </a:rPr>
              <a:t>2. &lt; 2010 or no launch year : Median of launch year</a:t>
            </a:r>
          </a:p>
          <a:p>
            <a:r>
              <a:rPr lang="en-GB" sz="1000" dirty="0">
                <a:solidFill>
                  <a:schemeClr val="tx1"/>
                </a:solidFill>
              </a:rPr>
              <a:t>3. &lt; 2010 or no launch year : Mean of dataset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505B262-05BA-0A4C-A287-D2FF3589C2E7}"/>
              </a:ext>
            </a:extLst>
          </p:cNvPr>
          <p:cNvSpPr/>
          <p:nvPr/>
        </p:nvSpPr>
        <p:spPr>
          <a:xfrm>
            <a:off x="10898313" y="5505949"/>
            <a:ext cx="1030931" cy="232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RobustScaler</a:t>
            </a:r>
            <a:endParaRPr lang="en-FR" sz="10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94508B6-FD48-8249-8BDD-6AE7015210C8}"/>
              </a:ext>
            </a:extLst>
          </p:cNvPr>
          <p:cNvSpPr/>
          <p:nvPr/>
        </p:nvSpPr>
        <p:spPr>
          <a:xfrm>
            <a:off x="73001" y="5941954"/>
            <a:ext cx="11925410" cy="648937"/>
          </a:xfrm>
          <a:prstGeom prst="roundRect">
            <a:avLst>
              <a:gd name="adj" fmla="val 1242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7C9656D-7E88-3546-A8F8-04747C8702A1}"/>
              </a:ext>
            </a:extLst>
          </p:cNvPr>
          <p:cNvSpPr/>
          <p:nvPr/>
        </p:nvSpPr>
        <p:spPr>
          <a:xfrm>
            <a:off x="5356372" y="6115051"/>
            <a:ext cx="1479256" cy="314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RANDOMFOREST</a:t>
            </a:r>
            <a:endParaRPr lang="en-FR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0532BF-4C34-AF44-BFC7-B7F31A90EF0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1309983" y="2037553"/>
            <a:ext cx="0" cy="17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2265B2-FE4D-8E40-B7C3-8FE6622FB5B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309983" y="2641627"/>
            <a:ext cx="0" cy="1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6A6B0F-99E4-AA4F-95C0-BFCAC8759000}"/>
              </a:ext>
            </a:extLst>
          </p:cNvPr>
          <p:cNvCxnSpPr>
            <a:cxnSpLocks/>
            <a:stCxn id="13" idx="2"/>
            <a:endCxn id="76" idx="0"/>
          </p:cNvCxnSpPr>
          <p:nvPr/>
        </p:nvCxnSpPr>
        <p:spPr>
          <a:xfrm>
            <a:off x="1309983" y="3189649"/>
            <a:ext cx="1" cy="6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F74613-4468-394C-A069-375BCA0C97E5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 flipH="1">
            <a:off x="1309983" y="4732089"/>
            <a:ext cx="1" cy="17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5F0960-D9F8-9740-876C-711A85D2C88D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309983" y="5329345"/>
            <a:ext cx="0" cy="1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A1EB99-7248-A742-B94A-E64CA071547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3935335" y="2080936"/>
            <a:ext cx="0" cy="15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B6EB27-EC0A-104B-8BF9-C564453DDFF8}"/>
              </a:ext>
            </a:extLst>
          </p:cNvPr>
          <p:cNvCxnSpPr>
            <a:cxnSpLocks/>
            <a:stCxn id="65" idx="2"/>
            <a:endCxn id="57" idx="0"/>
          </p:cNvCxnSpPr>
          <p:nvPr/>
        </p:nvCxnSpPr>
        <p:spPr>
          <a:xfrm flipH="1">
            <a:off x="3313571" y="3189649"/>
            <a:ext cx="1" cy="86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E685D5-ADF2-8344-9277-6BCDA244E989}"/>
              </a:ext>
            </a:extLst>
          </p:cNvPr>
          <p:cNvCxnSpPr>
            <a:cxnSpLocks/>
          </p:cNvCxnSpPr>
          <p:nvPr/>
        </p:nvCxnSpPr>
        <p:spPr>
          <a:xfrm>
            <a:off x="11413779" y="1523433"/>
            <a:ext cx="0" cy="120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B9D7C9-15CB-CF44-825E-E53A3CCA8E9C}"/>
              </a:ext>
            </a:extLst>
          </p:cNvPr>
          <p:cNvCxnSpPr>
            <a:cxnSpLocks/>
          </p:cNvCxnSpPr>
          <p:nvPr/>
        </p:nvCxnSpPr>
        <p:spPr>
          <a:xfrm>
            <a:off x="11413779" y="3222878"/>
            <a:ext cx="0" cy="82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1649B4-00EB-3548-BC76-CDF945F7DC93}"/>
              </a:ext>
            </a:extLst>
          </p:cNvPr>
          <p:cNvCxnSpPr>
            <a:cxnSpLocks/>
          </p:cNvCxnSpPr>
          <p:nvPr/>
        </p:nvCxnSpPr>
        <p:spPr>
          <a:xfrm>
            <a:off x="11413779" y="4477273"/>
            <a:ext cx="0" cy="42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E5B3AAB-54FE-AB44-9162-E8F78168688F}"/>
              </a:ext>
            </a:extLst>
          </p:cNvPr>
          <p:cNvCxnSpPr>
            <a:cxnSpLocks/>
            <a:stCxn id="46" idx="2"/>
            <a:endCxn id="77" idx="0"/>
          </p:cNvCxnSpPr>
          <p:nvPr/>
        </p:nvCxnSpPr>
        <p:spPr>
          <a:xfrm flipH="1">
            <a:off x="11413779" y="5329344"/>
            <a:ext cx="1" cy="17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FEDCC1B-1A2F-E241-BF78-FC1069D33BAE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104493" y="3189649"/>
            <a:ext cx="0" cy="86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C40540-0595-B940-AED3-5F543AA5327D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7906046" y="3189649"/>
            <a:ext cx="0" cy="86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7D8F2D-95CC-BD41-9EFD-8C7D24A69E0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8808908" y="3189649"/>
            <a:ext cx="16216" cy="86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889B94D-3774-E449-906A-111593301385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094381" y="3290132"/>
            <a:ext cx="0" cy="76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8F54F-1DA1-8E4F-979B-B4B53EF9EE8A}"/>
              </a:ext>
            </a:extLst>
          </p:cNvPr>
          <p:cNvCxnSpPr>
            <a:cxnSpLocks/>
          </p:cNvCxnSpPr>
          <p:nvPr/>
        </p:nvCxnSpPr>
        <p:spPr>
          <a:xfrm>
            <a:off x="7109796" y="4477273"/>
            <a:ext cx="0" cy="42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3432F3-7EBC-4941-81D5-49D29F6C3DB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904804" y="4491161"/>
            <a:ext cx="6650" cy="41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326F49A-504D-234F-B815-311167B51074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8814315" y="4491161"/>
            <a:ext cx="9226" cy="41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E572EB-2779-AF41-B2E4-0C9595FD3EA8}"/>
              </a:ext>
            </a:extLst>
          </p:cNvPr>
          <p:cNvCxnSpPr>
            <a:cxnSpLocks/>
          </p:cNvCxnSpPr>
          <p:nvPr/>
        </p:nvCxnSpPr>
        <p:spPr>
          <a:xfrm>
            <a:off x="10094381" y="4477273"/>
            <a:ext cx="0" cy="42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4DBF1F88-1ADA-F04E-B850-D58854CB7CAD}"/>
              </a:ext>
            </a:extLst>
          </p:cNvPr>
          <p:cNvCxnSpPr>
            <a:cxnSpLocks/>
            <a:stCxn id="56" idx="3"/>
            <a:endCxn id="79" idx="0"/>
          </p:cNvCxnSpPr>
          <p:nvPr/>
        </p:nvCxnSpPr>
        <p:spPr>
          <a:xfrm>
            <a:off x="2049611" y="5622386"/>
            <a:ext cx="4046389" cy="492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DC2C12C-E647-124F-8919-C8D87B91FA57}"/>
              </a:ext>
            </a:extLst>
          </p:cNvPr>
          <p:cNvCxnSpPr>
            <a:cxnSpLocks/>
            <a:stCxn id="64" idx="2"/>
            <a:endCxn id="79" idx="0"/>
          </p:cNvCxnSpPr>
          <p:nvPr/>
        </p:nvCxnSpPr>
        <p:spPr>
          <a:xfrm rot="16200000" flipH="1">
            <a:off x="4848827" y="4867878"/>
            <a:ext cx="785706" cy="1708640"/>
          </a:xfrm>
          <a:prstGeom prst="bentConnector3">
            <a:avLst>
              <a:gd name="adj1" fmla="val 37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57E9CEC5-6425-9148-9E52-BB11D30847FE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 rot="5400000">
            <a:off x="6198848" y="5226497"/>
            <a:ext cx="785707" cy="991401"/>
          </a:xfrm>
          <a:prstGeom prst="bentConnector3">
            <a:avLst>
              <a:gd name="adj1" fmla="val 37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7A76557C-D102-7D49-8A74-8058DCEE9BBF}"/>
              </a:ext>
            </a:extLst>
          </p:cNvPr>
          <p:cNvCxnSpPr>
            <a:cxnSpLocks/>
            <a:stCxn id="39" idx="2"/>
            <a:endCxn id="79" idx="0"/>
          </p:cNvCxnSpPr>
          <p:nvPr/>
        </p:nvCxnSpPr>
        <p:spPr>
          <a:xfrm rot="5400000">
            <a:off x="6607549" y="4817795"/>
            <a:ext cx="785707" cy="1808804"/>
          </a:xfrm>
          <a:prstGeom prst="bentConnector3">
            <a:avLst>
              <a:gd name="adj1" fmla="val 37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57C216C-38A3-884D-A6B1-EE6836799745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rot="5400000">
            <a:off x="7066918" y="4358427"/>
            <a:ext cx="785707" cy="2727541"/>
          </a:xfrm>
          <a:prstGeom prst="bentConnector3">
            <a:avLst>
              <a:gd name="adj1" fmla="val 37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8B5FC805-7D73-B84E-AB62-931EF74C9BB5}"/>
              </a:ext>
            </a:extLst>
          </p:cNvPr>
          <p:cNvCxnSpPr>
            <a:cxnSpLocks/>
            <a:stCxn id="40" idx="2"/>
            <a:endCxn id="79" idx="0"/>
          </p:cNvCxnSpPr>
          <p:nvPr/>
        </p:nvCxnSpPr>
        <p:spPr>
          <a:xfrm rot="5400000">
            <a:off x="7806480" y="3819831"/>
            <a:ext cx="584741" cy="4005699"/>
          </a:xfrm>
          <a:prstGeom prst="bentConnector3">
            <a:avLst>
              <a:gd name="adj1" fmla="val 15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0633360-0BC8-134B-817D-83BFC47DD85C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4672874" y="4191760"/>
            <a:ext cx="427252" cy="998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59860302-CED7-C64B-8C58-7D206BED9891}"/>
              </a:ext>
            </a:extLst>
          </p:cNvPr>
          <p:cNvCxnSpPr>
            <a:cxnSpLocks/>
            <a:endCxn id="79" idx="0"/>
          </p:cNvCxnSpPr>
          <p:nvPr/>
        </p:nvCxnSpPr>
        <p:spPr>
          <a:xfrm rot="10800000" flipV="1">
            <a:off x="6096000" y="5622385"/>
            <a:ext cx="4752172" cy="492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DC4D0954-BD89-7441-8416-6A36935C73E4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rot="16200000" flipH="1">
            <a:off x="3636839" y="4154004"/>
            <a:ext cx="427252" cy="1073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E4DC92AD-13C4-674C-AB34-9D4E533B5618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5286124" y="3289165"/>
            <a:ext cx="862804" cy="663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94221191-16C9-BE46-B42A-2D351572141C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>
            <a:off x="4550231" y="2447886"/>
            <a:ext cx="108088" cy="316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ED0A00B-CE51-B840-AAE2-C624948E796C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3197520" y="2447885"/>
            <a:ext cx="122918" cy="301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F6FA0E-9357-AF49-B8DF-1B7127EE04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049412" y="2098395"/>
            <a:ext cx="2" cy="14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66F052-7553-FD49-97FF-831AD6DBD199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7104493" y="2089064"/>
            <a:ext cx="0" cy="67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74C2A1B-FBDC-1140-942D-9D1F1710C996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7906046" y="2091474"/>
            <a:ext cx="1851" cy="6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10FCBEAF-0D8B-8845-9CBB-7B1A2181D31E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rot="5400000">
            <a:off x="8738477" y="1593864"/>
            <a:ext cx="1241397" cy="1100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2E262F6-514D-A34F-BD08-811D7CA0FF95}"/>
              </a:ext>
            </a:extLst>
          </p:cNvPr>
          <p:cNvCxnSpPr>
            <a:cxnSpLocks/>
            <a:endCxn id="59" idx="0"/>
          </p:cNvCxnSpPr>
          <p:nvPr/>
        </p:nvCxnSpPr>
        <p:spPr>
          <a:xfrm rot="16200000" flipH="1">
            <a:off x="8050685" y="2006606"/>
            <a:ext cx="1230017" cy="286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0A28643-E25B-F645-8784-C097D781265E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094381" y="1520923"/>
            <a:ext cx="7318" cy="114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A019BE0-B655-C641-A6B5-87636648B67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09983" y="1520923"/>
            <a:ext cx="0" cy="9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AA84862-BDB8-8B42-8DBE-92D8CD8447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935334" y="1520923"/>
            <a:ext cx="1" cy="13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1DDE32-5095-B040-8D0B-329AC35E9B8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54668" y="1525648"/>
            <a:ext cx="0" cy="14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9AD93E9-C608-3A46-A53B-6BC3EBF164E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104493" y="1520923"/>
            <a:ext cx="0" cy="14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9C192E5-725D-604E-91A1-62FFACDB55F5}"/>
              </a:ext>
            </a:extLst>
          </p:cNvPr>
          <p:cNvCxnSpPr>
            <a:cxnSpLocks/>
          </p:cNvCxnSpPr>
          <p:nvPr/>
        </p:nvCxnSpPr>
        <p:spPr>
          <a:xfrm>
            <a:off x="7897964" y="1534812"/>
            <a:ext cx="0" cy="14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7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entagon 83">
            <a:extLst>
              <a:ext uri="{FF2B5EF4-FFF2-40B4-BE49-F238E27FC236}">
                <a16:creationId xmlns:a16="http://schemas.microsoft.com/office/drawing/2014/main" id="{42690E48-DA53-FC44-8442-88497E8FEE85}"/>
              </a:ext>
            </a:extLst>
          </p:cNvPr>
          <p:cNvSpPr/>
          <p:nvPr/>
        </p:nvSpPr>
        <p:spPr>
          <a:xfrm>
            <a:off x="-16350" y="2308064"/>
            <a:ext cx="10210819" cy="4261251"/>
          </a:xfrm>
          <a:prstGeom prst="homePlate">
            <a:avLst>
              <a:gd name="adj" fmla="val 175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B90FC2C1-8F89-4742-82EF-1E02A1E26FC2}"/>
              </a:ext>
            </a:extLst>
          </p:cNvPr>
          <p:cNvSpPr/>
          <p:nvPr/>
        </p:nvSpPr>
        <p:spPr>
          <a:xfrm>
            <a:off x="-16350" y="1443328"/>
            <a:ext cx="10210819" cy="809824"/>
          </a:xfrm>
          <a:prstGeom prst="homePlat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83" name="Pentagon 82">
            <a:extLst>
              <a:ext uri="{FF2B5EF4-FFF2-40B4-BE49-F238E27FC236}">
                <a16:creationId xmlns:a16="http://schemas.microsoft.com/office/drawing/2014/main" id="{73E4EB15-55DD-A442-BB52-3C2FD22F1B41}"/>
              </a:ext>
            </a:extLst>
          </p:cNvPr>
          <p:cNvSpPr/>
          <p:nvPr/>
        </p:nvSpPr>
        <p:spPr>
          <a:xfrm>
            <a:off x="114279" y="5245974"/>
            <a:ext cx="7456719" cy="1219696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79B8D643-B811-B943-9673-D42A493BEF71}"/>
              </a:ext>
            </a:extLst>
          </p:cNvPr>
          <p:cNvSpPr/>
          <p:nvPr/>
        </p:nvSpPr>
        <p:spPr>
          <a:xfrm>
            <a:off x="114279" y="1517894"/>
            <a:ext cx="5878295" cy="664449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2002766D-1BA2-9E43-AE82-3A79EE063445}"/>
              </a:ext>
            </a:extLst>
          </p:cNvPr>
          <p:cNvSpPr/>
          <p:nvPr/>
        </p:nvSpPr>
        <p:spPr>
          <a:xfrm>
            <a:off x="114279" y="2389741"/>
            <a:ext cx="5395963" cy="1613910"/>
          </a:xfrm>
          <a:prstGeom prst="homePlate">
            <a:avLst>
              <a:gd name="adj" fmla="val 2239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0AA9F-673F-8C4D-BC20-105AFC51C6AD}"/>
              </a:ext>
            </a:extLst>
          </p:cNvPr>
          <p:cNvSpPr/>
          <p:nvPr/>
        </p:nvSpPr>
        <p:spPr>
          <a:xfrm>
            <a:off x="1099457" y="2894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Approche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globale</a:t>
            </a:r>
            <a:endParaRPr lang="en-GB" dirty="0"/>
          </a:p>
          <a:p>
            <a:br>
              <a:rPr lang="en-GB" dirty="0"/>
            </a:br>
            <a:endParaRPr lang="en-F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B29A17-2543-804E-897B-615AC3B1E272}"/>
              </a:ext>
            </a:extLst>
          </p:cNvPr>
          <p:cNvSpPr/>
          <p:nvPr/>
        </p:nvSpPr>
        <p:spPr>
          <a:xfrm>
            <a:off x="292812" y="1509358"/>
            <a:ext cx="1018895" cy="2274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Dealroom</a:t>
            </a:r>
            <a:r>
              <a:rPr lang="fr-CA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0D74684-21F5-394C-A412-A40FF3C9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" y="2275260"/>
            <a:ext cx="705190" cy="70231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D81B74-099A-6B4C-A9AA-E0824240F8EC}"/>
              </a:ext>
            </a:extLst>
          </p:cNvPr>
          <p:cNvGrpSpPr/>
          <p:nvPr/>
        </p:nvGrpSpPr>
        <p:grpSpPr>
          <a:xfrm>
            <a:off x="292812" y="3950600"/>
            <a:ext cx="1018895" cy="950803"/>
            <a:chOff x="1495717" y="4002197"/>
            <a:chExt cx="1018895" cy="95080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2F48C33-19C9-1848-A194-EDE4C89B5843}"/>
                </a:ext>
              </a:extLst>
            </p:cNvPr>
            <p:cNvSpPr/>
            <p:nvPr/>
          </p:nvSpPr>
          <p:spPr>
            <a:xfrm>
              <a:off x="1495717" y="4002197"/>
              <a:ext cx="1018895" cy="950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FR" sz="12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EFB7CC6D-0ED2-DF45-A153-E0374825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196" y="4195293"/>
              <a:ext cx="595427" cy="58782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8B03C0-6D76-3A40-BCAA-479C777DAE3B}"/>
              </a:ext>
            </a:extLst>
          </p:cNvPr>
          <p:cNvGrpSpPr/>
          <p:nvPr/>
        </p:nvGrpSpPr>
        <p:grpSpPr>
          <a:xfrm>
            <a:off x="292812" y="5354519"/>
            <a:ext cx="1018895" cy="950803"/>
            <a:chOff x="1495717" y="5166911"/>
            <a:chExt cx="1018895" cy="95080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E8ECA07-95FD-8E49-8FDF-46927AD468A9}"/>
                </a:ext>
              </a:extLst>
            </p:cNvPr>
            <p:cNvSpPr/>
            <p:nvPr/>
          </p:nvSpPr>
          <p:spPr>
            <a:xfrm>
              <a:off x="1495717" y="5166911"/>
              <a:ext cx="1018895" cy="950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4FF94047-B389-104E-8A6C-D0EA7F7DB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020" r="16749"/>
            <a:stretch/>
          </p:blipFill>
          <p:spPr>
            <a:xfrm>
              <a:off x="1529763" y="5292633"/>
              <a:ext cx="927048" cy="699358"/>
            </a:xfrm>
            <a:prstGeom prst="rect">
              <a:avLst/>
            </a:prstGeom>
          </p:spPr>
        </p:pic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479AB385-8415-8E45-A688-00F9FEC9EBC1}"/>
              </a:ext>
            </a:extLst>
          </p:cNvPr>
          <p:cNvSpPr/>
          <p:nvPr/>
        </p:nvSpPr>
        <p:spPr>
          <a:xfrm>
            <a:off x="1794427" y="2913667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6E94C5-55A9-E34A-B7FB-70B187113F2C}"/>
              </a:ext>
            </a:extLst>
          </p:cNvPr>
          <p:cNvSpPr/>
          <p:nvPr/>
        </p:nvSpPr>
        <p:spPr>
          <a:xfrm>
            <a:off x="2251247" y="1622824"/>
            <a:ext cx="147925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Ancien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modèle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9718212-1218-A64B-84CF-F287BF940165}"/>
              </a:ext>
            </a:extLst>
          </p:cNvPr>
          <p:cNvSpPr/>
          <p:nvPr/>
        </p:nvSpPr>
        <p:spPr>
          <a:xfrm>
            <a:off x="2251247" y="2865147"/>
            <a:ext cx="280912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Optimisation de </a:t>
            </a:r>
            <a:r>
              <a:rPr lang="en-GB" sz="1400" dirty="0" err="1">
                <a:solidFill>
                  <a:schemeClr val="tx1"/>
                </a:solidFill>
              </a:rPr>
              <a:t>l’ancient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modèle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5BE78-8672-3D46-9DE3-E4B5709101C4}"/>
              </a:ext>
            </a:extLst>
          </p:cNvPr>
          <p:cNvSpPr/>
          <p:nvPr/>
        </p:nvSpPr>
        <p:spPr>
          <a:xfrm>
            <a:off x="1778001" y="4378936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104091-A04F-AD45-8982-5D60F3455046}"/>
              </a:ext>
            </a:extLst>
          </p:cNvPr>
          <p:cNvSpPr/>
          <p:nvPr/>
        </p:nvSpPr>
        <p:spPr>
          <a:xfrm>
            <a:off x="2234821" y="4330416"/>
            <a:ext cx="280912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Nouvelle </a:t>
            </a:r>
            <a:r>
              <a:rPr lang="en-GB" sz="1400" dirty="0" err="1">
                <a:solidFill>
                  <a:schemeClr val="tx1"/>
                </a:solidFill>
              </a:rPr>
              <a:t>donnée</a:t>
            </a:r>
            <a:r>
              <a:rPr lang="en-GB" sz="1400" dirty="0">
                <a:solidFill>
                  <a:schemeClr val="tx1"/>
                </a:solidFill>
              </a:rPr>
              <a:t> : </a:t>
            </a:r>
            <a:r>
              <a:rPr lang="en-GB" sz="1400" dirty="0" err="1">
                <a:solidFill>
                  <a:schemeClr val="tx1"/>
                </a:solidFill>
              </a:rPr>
              <a:t>caractéristiques</a:t>
            </a:r>
            <a:r>
              <a:rPr lang="en-GB" sz="1400" dirty="0">
                <a:solidFill>
                  <a:schemeClr val="tx1"/>
                </a:solidFill>
              </a:rPr>
              <a:t> des </a:t>
            </a:r>
            <a:r>
              <a:rPr lang="en-GB" sz="1400" dirty="0" err="1">
                <a:solidFill>
                  <a:schemeClr val="tx1"/>
                </a:solidFill>
              </a:rPr>
              <a:t>employés</a:t>
            </a:r>
            <a:r>
              <a:rPr lang="en-GB" sz="1400" dirty="0">
                <a:solidFill>
                  <a:schemeClr val="tx1"/>
                </a:solidFill>
              </a:rPr>
              <a:t> via LinkedIn 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0CB4B6-D16A-E34C-BDBD-6AA5586A501C}"/>
              </a:ext>
            </a:extLst>
          </p:cNvPr>
          <p:cNvSpPr/>
          <p:nvPr/>
        </p:nvSpPr>
        <p:spPr>
          <a:xfrm>
            <a:off x="1778001" y="5740398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4CEE8B0-A639-2947-81F0-962B5AC59CC9}"/>
              </a:ext>
            </a:extLst>
          </p:cNvPr>
          <p:cNvSpPr/>
          <p:nvPr/>
        </p:nvSpPr>
        <p:spPr>
          <a:xfrm>
            <a:off x="2234821" y="5691878"/>
            <a:ext cx="280912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NLP : </a:t>
            </a:r>
            <a:r>
              <a:rPr lang="en-GB" sz="1400" dirty="0" err="1">
                <a:solidFill>
                  <a:schemeClr val="tx1"/>
                </a:solidFill>
              </a:rPr>
              <a:t>texte</a:t>
            </a:r>
            <a:r>
              <a:rPr lang="en-GB" sz="1400" dirty="0">
                <a:solidFill>
                  <a:schemeClr val="tx1"/>
                </a:solidFill>
              </a:rPr>
              <a:t> de presentation de </a:t>
            </a:r>
            <a:r>
              <a:rPr lang="en-GB" sz="1400" dirty="0" err="1">
                <a:solidFill>
                  <a:schemeClr val="tx1"/>
                </a:solidFill>
              </a:rPr>
              <a:t>l’entreprise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1E2530CD-EE58-DD48-BC49-5CCD4D275A3F}"/>
              </a:ext>
            </a:extLst>
          </p:cNvPr>
          <p:cNvSpPr/>
          <p:nvPr/>
        </p:nvSpPr>
        <p:spPr>
          <a:xfrm>
            <a:off x="7062735" y="2788694"/>
            <a:ext cx="281470" cy="79974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42B53A76-A095-1E4F-81E1-6EF3DEF63094}"/>
              </a:ext>
            </a:extLst>
          </p:cNvPr>
          <p:cNvSpPr/>
          <p:nvPr/>
        </p:nvSpPr>
        <p:spPr>
          <a:xfrm>
            <a:off x="7389901" y="3744897"/>
            <a:ext cx="269967" cy="1394949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8F0C62-B76B-224B-99BE-1A7EC9D8DF67}"/>
              </a:ext>
            </a:extLst>
          </p:cNvPr>
          <p:cNvSpPr/>
          <p:nvPr/>
        </p:nvSpPr>
        <p:spPr>
          <a:xfrm>
            <a:off x="7352544" y="2864304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?? %</a:t>
            </a:r>
          </a:p>
          <a:p>
            <a:pPr algn="ctr"/>
            <a:r>
              <a:rPr lang="en-GB" sz="1400" b="1" i="1" dirty="0"/>
              <a:t>Recall : ?? 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21EFB3-3D8A-2B4E-A49F-F45D44CA13F0}"/>
              </a:ext>
            </a:extLst>
          </p:cNvPr>
          <p:cNvSpPr/>
          <p:nvPr/>
        </p:nvSpPr>
        <p:spPr>
          <a:xfrm>
            <a:off x="10249966" y="1563969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70.9%</a:t>
            </a:r>
          </a:p>
          <a:p>
            <a:pPr algn="ctr"/>
            <a:r>
              <a:rPr lang="en-GB" sz="1400" b="1" i="1" dirty="0"/>
              <a:t>Recall : 57</a:t>
            </a:r>
            <a:r>
              <a:rPr lang="en-FR" sz="1400" b="1" i="1" dirty="0"/>
              <a:t>.8 %</a:t>
            </a:r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378473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entagon 83">
            <a:extLst>
              <a:ext uri="{FF2B5EF4-FFF2-40B4-BE49-F238E27FC236}">
                <a16:creationId xmlns:a16="http://schemas.microsoft.com/office/drawing/2014/main" id="{42690E48-DA53-FC44-8442-88497E8FEE85}"/>
              </a:ext>
            </a:extLst>
          </p:cNvPr>
          <p:cNvSpPr/>
          <p:nvPr/>
        </p:nvSpPr>
        <p:spPr>
          <a:xfrm>
            <a:off x="-16350" y="2308064"/>
            <a:ext cx="10210819" cy="4261251"/>
          </a:xfrm>
          <a:prstGeom prst="homePlate">
            <a:avLst>
              <a:gd name="adj" fmla="val 175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B90FC2C1-8F89-4742-82EF-1E02A1E26FC2}"/>
              </a:ext>
            </a:extLst>
          </p:cNvPr>
          <p:cNvSpPr/>
          <p:nvPr/>
        </p:nvSpPr>
        <p:spPr>
          <a:xfrm>
            <a:off x="-16350" y="1443328"/>
            <a:ext cx="10210819" cy="809824"/>
          </a:xfrm>
          <a:prstGeom prst="homePlat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83" name="Pentagon 82">
            <a:extLst>
              <a:ext uri="{FF2B5EF4-FFF2-40B4-BE49-F238E27FC236}">
                <a16:creationId xmlns:a16="http://schemas.microsoft.com/office/drawing/2014/main" id="{73E4EB15-55DD-A442-BB52-3C2FD22F1B41}"/>
              </a:ext>
            </a:extLst>
          </p:cNvPr>
          <p:cNvSpPr/>
          <p:nvPr/>
        </p:nvSpPr>
        <p:spPr>
          <a:xfrm>
            <a:off x="114279" y="5245974"/>
            <a:ext cx="7456719" cy="1219696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79B8D643-B811-B943-9673-D42A493BEF71}"/>
              </a:ext>
            </a:extLst>
          </p:cNvPr>
          <p:cNvSpPr/>
          <p:nvPr/>
        </p:nvSpPr>
        <p:spPr>
          <a:xfrm>
            <a:off x="114279" y="1517894"/>
            <a:ext cx="5878295" cy="664449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2002766D-1BA2-9E43-AE82-3A79EE063445}"/>
              </a:ext>
            </a:extLst>
          </p:cNvPr>
          <p:cNvSpPr/>
          <p:nvPr/>
        </p:nvSpPr>
        <p:spPr>
          <a:xfrm>
            <a:off x="114279" y="2389741"/>
            <a:ext cx="5395963" cy="1613910"/>
          </a:xfrm>
          <a:prstGeom prst="homePlate">
            <a:avLst>
              <a:gd name="adj" fmla="val 2239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0AA9F-673F-8C4D-BC20-105AFC51C6AD}"/>
              </a:ext>
            </a:extLst>
          </p:cNvPr>
          <p:cNvSpPr/>
          <p:nvPr/>
        </p:nvSpPr>
        <p:spPr>
          <a:xfrm>
            <a:off x="1099457" y="2894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Détails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Data acquisition/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modeling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dirty="0"/>
          </a:p>
          <a:p>
            <a:br>
              <a:rPr lang="en-GB" dirty="0"/>
            </a:br>
            <a:endParaRPr lang="en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FB6CA-4259-A245-B09E-EE379FA3AED9}"/>
              </a:ext>
            </a:extLst>
          </p:cNvPr>
          <p:cNvSpPr/>
          <p:nvPr/>
        </p:nvSpPr>
        <p:spPr>
          <a:xfrm>
            <a:off x="1099457" y="7991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GB" b="1" dirty="0">
                <a:solidFill>
                  <a:srgbClr val="F46524"/>
                </a:solidFill>
                <a:latin typeface="Raleway"/>
              </a:rPr>
              <a:t>Optimisation du </a:t>
            </a:r>
            <a:r>
              <a:rPr lang="en-GB" b="1" dirty="0" err="1">
                <a:solidFill>
                  <a:srgbClr val="F46524"/>
                </a:solidFill>
                <a:latin typeface="Raleway"/>
              </a:rPr>
              <a:t>modèle</a:t>
            </a:r>
            <a:endParaRPr lang="en-F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B29A17-2543-804E-897B-615AC3B1E272}"/>
              </a:ext>
            </a:extLst>
          </p:cNvPr>
          <p:cNvSpPr/>
          <p:nvPr/>
        </p:nvSpPr>
        <p:spPr>
          <a:xfrm>
            <a:off x="292812" y="1509358"/>
            <a:ext cx="1018895" cy="2274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Dealroom</a:t>
            </a:r>
            <a:r>
              <a:rPr lang="fr-CA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8AE222-826A-5B4F-9B04-6057A4EE4E12}"/>
              </a:ext>
            </a:extLst>
          </p:cNvPr>
          <p:cNvSpPr/>
          <p:nvPr/>
        </p:nvSpPr>
        <p:spPr>
          <a:xfrm>
            <a:off x="2251247" y="1622824"/>
            <a:ext cx="147925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16 features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F4F927-36AC-D445-A20C-F9A8F73795B8}"/>
              </a:ext>
            </a:extLst>
          </p:cNvPr>
          <p:cNvSpPr/>
          <p:nvPr/>
        </p:nvSpPr>
        <p:spPr>
          <a:xfrm>
            <a:off x="2251247" y="2455860"/>
            <a:ext cx="1479256" cy="3026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6 features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943128-B557-1148-8AF7-EFEE40D846D3}"/>
              </a:ext>
            </a:extLst>
          </p:cNvPr>
          <p:cNvSpPr/>
          <p:nvPr/>
        </p:nvSpPr>
        <p:spPr>
          <a:xfrm>
            <a:off x="6039480" y="1636070"/>
            <a:ext cx="1575057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LogisticRegression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62E0E4-2EF0-6347-9D76-B680BE702A71}"/>
              </a:ext>
            </a:extLst>
          </p:cNvPr>
          <p:cNvSpPr/>
          <p:nvPr/>
        </p:nvSpPr>
        <p:spPr>
          <a:xfrm>
            <a:off x="2392763" y="2812350"/>
            <a:ext cx="2391488" cy="10802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GB" sz="1100" i="1" dirty="0">
                <a:solidFill>
                  <a:schemeClr val="tx1"/>
                </a:solidFill>
              </a:rPr>
              <a:t>Funding / employees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100" i="1" dirty="0">
                <a:solidFill>
                  <a:schemeClr val="tx1"/>
                </a:solidFill>
              </a:rPr>
              <a:t>G</a:t>
            </a:r>
            <a:r>
              <a:rPr lang="en-FR" sz="1100" i="1" dirty="0">
                <a:solidFill>
                  <a:schemeClr val="tx1"/>
                </a:solidFill>
              </a:rPr>
              <a:t>rowth stage / age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FR" sz="1100" i="1" dirty="0">
                <a:solidFill>
                  <a:schemeClr val="tx1"/>
                </a:solidFill>
              </a:rPr>
              <a:t>Patents number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Investors</a:t>
            </a:r>
            <a:r>
              <a:rPr lang="fr-CA" sz="1100" i="1" dirty="0">
                <a:solidFill>
                  <a:schemeClr val="tx1"/>
                </a:solidFill>
              </a:rPr>
              <a:t> type</a:t>
            </a:r>
            <a:endParaRPr lang="en-FR" sz="1100" i="1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Health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  <a:r>
              <a:rPr lang="fr-CA" sz="1100" i="1" dirty="0" err="1">
                <a:solidFill>
                  <a:schemeClr val="tx1"/>
                </a:solidFill>
              </a:rPr>
              <a:t>industry</a:t>
            </a:r>
            <a:endParaRPr lang="fr-CA" sz="1100" i="1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Doctors</a:t>
            </a:r>
            <a:r>
              <a:rPr lang="fr-CA" sz="1100" i="1" dirty="0">
                <a:solidFill>
                  <a:schemeClr val="tx1"/>
                </a:solidFill>
              </a:rPr>
              <a:t> y/n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00CBAF-06DC-CB46-8BE2-CE7CF8C634A6}"/>
              </a:ext>
            </a:extLst>
          </p:cNvPr>
          <p:cNvSpPr/>
          <p:nvPr/>
        </p:nvSpPr>
        <p:spPr>
          <a:xfrm>
            <a:off x="5535332" y="2976155"/>
            <a:ext cx="1479256" cy="4248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RandomForest</a:t>
            </a:r>
            <a:endParaRPr lang="en-FR" sz="1400" dirty="0">
              <a:solidFill>
                <a:schemeClr val="tx1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0D74684-21F5-394C-A412-A40FF3C9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" y="2275260"/>
            <a:ext cx="705190" cy="70231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D81B74-099A-6B4C-A9AA-E0824240F8EC}"/>
              </a:ext>
            </a:extLst>
          </p:cNvPr>
          <p:cNvGrpSpPr/>
          <p:nvPr/>
        </p:nvGrpSpPr>
        <p:grpSpPr>
          <a:xfrm>
            <a:off x="292812" y="3950600"/>
            <a:ext cx="1018895" cy="950803"/>
            <a:chOff x="1495717" y="4002197"/>
            <a:chExt cx="1018895" cy="95080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2F48C33-19C9-1848-A194-EDE4C89B5843}"/>
                </a:ext>
              </a:extLst>
            </p:cNvPr>
            <p:cNvSpPr/>
            <p:nvPr/>
          </p:nvSpPr>
          <p:spPr>
            <a:xfrm>
              <a:off x="1495717" y="4002197"/>
              <a:ext cx="1018895" cy="950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FR" sz="12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EFB7CC6D-0ED2-DF45-A153-E0374825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196" y="4195293"/>
              <a:ext cx="595427" cy="587826"/>
            </a:xfrm>
            <a:prstGeom prst="rect">
              <a:avLst/>
            </a:prstGeom>
          </p:spPr>
        </p:pic>
      </p:grpSp>
      <p:sp>
        <p:nvSpPr>
          <p:cNvPr id="26" name="Pentagon 25">
            <a:extLst>
              <a:ext uri="{FF2B5EF4-FFF2-40B4-BE49-F238E27FC236}">
                <a16:creationId xmlns:a16="http://schemas.microsoft.com/office/drawing/2014/main" id="{DBEB6F14-7759-1B4D-B3DB-934CFA0C489F}"/>
              </a:ext>
            </a:extLst>
          </p:cNvPr>
          <p:cNvSpPr/>
          <p:nvPr/>
        </p:nvSpPr>
        <p:spPr>
          <a:xfrm>
            <a:off x="7062735" y="2788694"/>
            <a:ext cx="281470" cy="79974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BFEDE6A-ABA7-6D42-9DE0-566581D578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11708" y="2594677"/>
            <a:ext cx="939539" cy="12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BB15A11-EABB-C849-8F1F-CC4A17B60514}"/>
              </a:ext>
            </a:extLst>
          </p:cNvPr>
          <p:cNvCxnSpPr>
            <a:cxnSpLocks/>
            <a:stCxn id="14" idx="3"/>
            <a:endCxn id="60" idx="1"/>
          </p:cNvCxnSpPr>
          <p:nvPr/>
        </p:nvCxnSpPr>
        <p:spPr>
          <a:xfrm flipV="1">
            <a:off x="1311707" y="4320323"/>
            <a:ext cx="939540" cy="10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8B03C0-6D76-3A40-BCAA-479C777DAE3B}"/>
              </a:ext>
            </a:extLst>
          </p:cNvPr>
          <p:cNvGrpSpPr/>
          <p:nvPr/>
        </p:nvGrpSpPr>
        <p:grpSpPr>
          <a:xfrm>
            <a:off x="292812" y="5354519"/>
            <a:ext cx="1018895" cy="950803"/>
            <a:chOff x="1495717" y="5166911"/>
            <a:chExt cx="1018895" cy="95080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E8ECA07-95FD-8E49-8FDF-46927AD468A9}"/>
                </a:ext>
              </a:extLst>
            </p:cNvPr>
            <p:cNvSpPr/>
            <p:nvPr/>
          </p:nvSpPr>
          <p:spPr>
            <a:xfrm>
              <a:off x="1495717" y="5166911"/>
              <a:ext cx="1018895" cy="950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4FF94047-B389-104E-8A6C-D0EA7F7DB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020" r="16749"/>
            <a:stretch/>
          </p:blipFill>
          <p:spPr>
            <a:xfrm>
              <a:off x="1529763" y="5292633"/>
              <a:ext cx="927048" cy="699358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03CE7-10FF-1E46-A7C5-03D831A7D322}"/>
              </a:ext>
            </a:extLst>
          </p:cNvPr>
          <p:cNvSpPr/>
          <p:nvPr/>
        </p:nvSpPr>
        <p:spPr>
          <a:xfrm>
            <a:off x="10249966" y="1563969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70.9%</a:t>
            </a:r>
          </a:p>
          <a:p>
            <a:pPr algn="ctr"/>
            <a:r>
              <a:rPr lang="en-GB" sz="1400" b="1" i="1" dirty="0"/>
              <a:t>Recall : 57</a:t>
            </a:r>
            <a:r>
              <a:rPr lang="en-FR" sz="1400" b="1" i="1" dirty="0"/>
              <a:t>.8 %</a:t>
            </a:r>
            <a:endParaRPr lang="en-GB" sz="1400" b="1" i="1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AC291F1-9033-D644-B219-22C7A2F92E9F}"/>
              </a:ext>
            </a:extLst>
          </p:cNvPr>
          <p:cNvSpPr/>
          <p:nvPr/>
        </p:nvSpPr>
        <p:spPr>
          <a:xfrm>
            <a:off x="2392761" y="4545465"/>
            <a:ext cx="2391488" cy="4400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Technical</a:t>
            </a:r>
            <a:r>
              <a:rPr lang="fr-CA" sz="1100" i="1" dirty="0">
                <a:solidFill>
                  <a:schemeClr val="tx1"/>
                </a:solidFill>
              </a:rPr>
              <a:t> profile / </a:t>
            </a:r>
            <a:r>
              <a:rPr lang="fr-CA" sz="1100" i="1" dirty="0" err="1">
                <a:solidFill>
                  <a:schemeClr val="tx1"/>
                </a:solidFill>
              </a:rPr>
              <a:t>employees</a:t>
            </a:r>
            <a:r>
              <a:rPr lang="fr-CA" sz="1100" i="1" dirty="0">
                <a:solidFill>
                  <a:schemeClr val="tx1"/>
                </a:solidFill>
              </a:rPr>
              <a:t>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>
                <a:solidFill>
                  <a:schemeClr val="tx1"/>
                </a:solidFill>
              </a:rPr>
              <a:t>2 </a:t>
            </a:r>
            <a:r>
              <a:rPr lang="fr-CA" sz="1100" i="1" dirty="0" err="1">
                <a:solidFill>
                  <a:schemeClr val="tx1"/>
                </a:solidFill>
              </a:rPr>
              <a:t>Founders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  <a:r>
              <a:rPr lang="fr-CA" sz="1100" i="1" dirty="0" err="1">
                <a:solidFill>
                  <a:schemeClr val="tx1"/>
                </a:solidFill>
              </a:rPr>
              <a:t>specific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  <a:r>
              <a:rPr lang="fr-CA" sz="1100" i="1" dirty="0" err="1">
                <a:solidFill>
                  <a:schemeClr val="tx1"/>
                </a:solidFill>
              </a:rPr>
              <a:t>features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0DCF6ED-7FAB-B243-B998-6C0B47793F86}"/>
              </a:ext>
            </a:extLst>
          </p:cNvPr>
          <p:cNvSpPr/>
          <p:nvPr/>
        </p:nvSpPr>
        <p:spPr>
          <a:xfrm>
            <a:off x="2251247" y="4169015"/>
            <a:ext cx="1479256" cy="3026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 features</a:t>
            </a:r>
            <a:endParaRPr lang="en-FR" sz="1400" dirty="0">
              <a:solidFill>
                <a:schemeClr val="tx1"/>
              </a:solidFill>
            </a:endParaRP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41ECE56-E8B1-244B-B811-42D07136408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11707" y="1835234"/>
            <a:ext cx="939540" cy="811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769A0E2-20B5-DF43-A045-216D9F095FA8}"/>
              </a:ext>
            </a:extLst>
          </p:cNvPr>
          <p:cNvSpPr/>
          <p:nvPr/>
        </p:nvSpPr>
        <p:spPr>
          <a:xfrm>
            <a:off x="7744507" y="4176542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77.4%</a:t>
            </a:r>
          </a:p>
          <a:p>
            <a:pPr algn="ctr"/>
            <a:r>
              <a:rPr lang="en-GB" sz="1400" b="1" i="1" dirty="0"/>
              <a:t>Recall : 78.3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CEB8F1-DB7A-244C-B24E-A5DE586D5384}"/>
              </a:ext>
            </a:extLst>
          </p:cNvPr>
          <p:cNvSpPr/>
          <p:nvPr/>
        </p:nvSpPr>
        <p:spPr>
          <a:xfrm>
            <a:off x="10275725" y="4146303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XX%</a:t>
            </a:r>
          </a:p>
          <a:p>
            <a:pPr algn="ctr"/>
            <a:r>
              <a:rPr lang="en-GB" sz="1400" b="1" i="1" dirty="0"/>
              <a:t>Recall : </a:t>
            </a:r>
            <a:r>
              <a:rPr lang="fr-CA" sz="1400" b="1" i="1" dirty="0"/>
              <a:t>XX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3148B5-FC34-6A4E-8EEE-24FE9E4560BF}"/>
              </a:ext>
            </a:extLst>
          </p:cNvPr>
          <p:cNvSpPr/>
          <p:nvPr/>
        </p:nvSpPr>
        <p:spPr>
          <a:xfrm>
            <a:off x="7571000" y="5562193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XX%</a:t>
            </a:r>
          </a:p>
          <a:p>
            <a:pPr algn="ctr"/>
            <a:r>
              <a:rPr lang="en-GB" sz="1400" b="1" i="1" dirty="0"/>
              <a:t>Recall : X</a:t>
            </a:r>
            <a:r>
              <a:rPr lang="fr-CA" sz="1400" b="1" i="1" dirty="0"/>
              <a:t>X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952A892-618E-E04C-BF47-BFEFBC8EA3A7}"/>
              </a:ext>
            </a:extLst>
          </p:cNvPr>
          <p:cNvSpPr/>
          <p:nvPr/>
        </p:nvSpPr>
        <p:spPr>
          <a:xfrm>
            <a:off x="10152289" y="5824928"/>
            <a:ext cx="2114550" cy="96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Faire apparaitre les cases au fur et à mesure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9AB385-8415-8E45-A688-00F9FEC9EBC1}"/>
              </a:ext>
            </a:extLst>
          </p:cNvPr>
          <p:cNvSpPr/>
          <p:nvPr/>
        </p:nvSpPr>
        <p:spPr>
          <a:xfrm>
            <a:off x="25119" y="2601993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004A269B-54ED-7244-BB25-D72071D8B5C3}"/>
              </a:ext>
            </a:extLst>
          </p:cNvPr>
          <p:cNvSpPr/>
          <p:nvPr/>
        </p:nvSpPr>
        <p:spPr>
          <a:xfrm>
            <a:off x="7389901" y="3744897"/>
            <a:ext cx="269967" cy="1394949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3F8BB7-3951-F245-AE12-CE1C3D378ECA}"/>
              </a:ext>
            </a:extLst>
          </p:cNvPr>
          <p:cNvSpPr/>
          <p:nvPr/>
        </p:nvSpPr>
        <p:spPr>
          <a:xfrm>
            <a:off x="7352544" y="2864304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XX%</a:t>
            </a:r>
          </a:p>
          <a:p>
            <a:pPr algn="ctr"/>
            <a:r>
              <a:rPr lang="en-GB" sz="1400" b="1" i="1" dirty="0"/>
              <a:t>Recall : XX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24606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entagon 83">
            <a:extLst>
              <a:ext uri="{FF2B5EF4-FFF2-40B4-BE49-F238E27FC236}">
                <a16:creationId xmlns:a16="http://schemas.microsoft.com/office/drawing/2014/main" id="{42690E48-DA53-FC44-8442-88497E8FEE85}"/>
              </a:ext>
            </a:extLst>
          </p:cNvPr>
          <p:cNvSpPr/>
          <p:nvPr/>
        </p:nvSpPr>
        <p:spPr>
          <a:xfrm>
            <a:off x="-16350" y="2308064"/>
            <a:ext cx="10210819" cy="4261251"/>
          </a:xfrm>
          <a:prstGeom prst="homePlate">
            <a:avLst>
              <a:gd name="adj" fmla="val 175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B90FC2C1-8F89-4742-82EF-1E02A1E26FC2}"/>
              </a:ext>
            </a:extLst>
          </p:cNvPr>
          <p:cNvSpPr/>
          <p:nvPr/>
        </p:nvSpPr>
        <p:spPr>
          <a:xfrm>
            <a:off x="-16350" y="1443328"/>
            <a:ext cx="10210819" cy="809824"/>
          </a:xfrm>
          <a:prstGeom prst="homePlat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83" name="Pentagon 82">
            <a:extLst>
              <a:ext uri="{FF2B5EF4-FFF2-40B4-BE49-F238E27FC236}">
                <a16:creationId xmlns:a16="http://schemas.microsoft.com/office/drawing/2014/main" id="{73E4EB15-55DD-A442-BB52-3C2FD22F1B41}"/>
              </a:ext>
            </a:extLst>
          </p:cNvPr>
          <p:cNvSpPr/>
          <p:nvPr/>
        </p:nvSpPr>
        <p:spPr>
          <a:xfrm>
            <a:off x="114279" y="5245974"/>
            <a:ext cx="7456719" cy="1219696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79B8D643-B811-B943-9673-D42A493BEF71}"/>
              </a:ext>
            </a:extLst>
          </p:cNvPr>
          <p:cNvSpPr/>
          <p:nvPr/>
        </p:nvSpPr>
        <p:spPr>
          <a:xfrm>
            <a:off x="114279" y="1517894"/>
            <a:ext cx="5878295" cy="664449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2002766D-1BA2-9E43-AE82-3A79EE063445}"/>
              </a:ext>
            </a:extLst>
          </p:cNvPr>
          <p:cNvSpPr/>
          <p:nvPr/>
        </p:nvSpPr>
        <p:spPr>
          <a:xfrm>
            <a:off x="114279" y="2389741"/>
            <a:ext cx="5395963" cy="2760070"/>
          </a:xfrm>
          <a:prstGeom prst="homePlate">
            <a:avLst>
              <a:gd name="adj" fmla="val 2239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0AA9F-673F-8C4D-BC20-105AFC51C6AD}"/>
              </a:ext>
            </a:extLst>
          </p:cNvPr>
          <p:cNvSpPr/>
          <p:nvPr/>
        </p:nvSpPr>
        <p:spPr>
          <a:xfrm>
            <a:off x="1099457" y="2894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Détails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Data acquisition/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modeling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dirty="0"/>
          </a:p>
          <a:p>
            <a:br>
              <a:rPr lang="en-GB" dirty="0"/>
            </a:br>
            <a:endParaRPr lang="en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FB6CA-4259-A245-B09E-EE379FA3AED9}"/>
              </a:ext>
            </a:extLst>
          </p:cNvPr>
          <p:cNvSpPr/>
          <p:nvPr/>
        </p:nvSpPr>
        <p:spPr>
          <a:xfrm>
            <a:off x="1099457" y="7991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GB" b="1" dirty="0">
                <a:solidFill>
                  <a:srgbClr val="F46524"/>
                </a:solidFill>
                <a:latin typeface="Raleway"/>
              </a:rPr>
              <a:t>Optimisation du </a:t>
            </a:r>
            <a:r>
              <a:rPr lang="en-GB" b="1" dirty="0" err="1">
                <a:solidFill>
                  <a:srgbClr val="F46524"/>
                </a:solidFill>
                <a:latin typeface="Raleway"/>
              </a:rPr>
              <a:t>modèle</a:t>
            </a:r>
            <a:endParaRPr lang="en-F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B29A17-2543-804E-897B-615AC3B1E272}"/>
              </a:ext>
            </a:extLst>
          </p:cNvPr>
          <p:cNvSpPr/>
          <p:nvPr/>
        </p:nvSpPr>
        <p:spPr>
          <a:xfrm>
            <a:off x="292812" y="1509358"/>
            <a:ext cx="1018895" cy="2274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Dealroom</a:t>
            </a:r>
            <a:r>
              <a:rPr lang="fr-CA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8AE222-826A-5B4F-9B04-6057A4EE4E12}"/>
              </a:ext>
            </a:extLst>
          </p:cNvPr>
          <p:cNvSpPr/>
          <p:nvPr/>
        </p:nvSpPr>
        <p:spPr>
          <a:xfrm>
            <a:off x="2251247" y="1622824"/>
            <a:ext cx="147925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16 features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F4F927-36AC-D445-A20C-F9A8F73795B8}"/>
              </a:ext>
            </a:extLst>
          </p:cNvPr>
          <p:cNvSpPr/>
          <p:nvPr/>
        </p:nvSpPr>
        <p:spPr>
          <a:xfrm>
            <a:off x="2251247" y="2507815"/>
            <a:ext cx="1479256" cy="3026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6 features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943128-B557-1148-8AF7-EFEE40D846D3}"/>
              </a:ext>
            </a:extLst>
          </p:cNvPr>
          <p:cNvSpPr/>
          <p:nvPr/>
        </p:nvSpPr>
        <p:spPr>
          <a:xfrm>
            <a:off x="6039480" y="1636070"/>
            <a:ext cx="1575057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LogisticRegression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62E0E4-2EF0-6347-9D76-B680BE702A71}"/>
              </a:ext>
            </a:extLst>
          </p:cNvPr>
          <p:cNvSpPr/>
          <p:nvPr/>
        </p:nvSpPr>
        <p:spPr>
          <a:xfrm>
            <a:off x="2392763" y="2864304"/>
            <a:ext cx="2391488" cy="11884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itchFamily="2" charset="2"/>
              <a:buChar char="Ø"/>
            </a:pPr>
            <a:r>
              <a:rPr lang="en-GB" sz="1100" i="1" dirty="0">
                <a:solidFill>
                  <a:schemeClr val="tx1"/>
                </a:solidFill>
              </a:rPr>
              <a:t>Funding / employees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100" i="1" dirty="0">
                <a:solidFill>
                  <a:schemeClr val="tx1"/>
                </a:solidFill>
              </a:rPr>
              <a:t>G</a:t>
            </a:r>
            <a:r>
              <a:rPr lang="en-FR" sz="1100" i="1" dirty="0">
                <a:solidFill>
                  <a:schemeClr val="tx1"/>
                </a:solidFill>
              </a:rPr>
              <a:t>rowth stage / age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FR" sz="1100" i="1" dirty="0">
                <a:solidFill>
                  <a:schemeClr val="tx1"/>
                </a:solidFill>
              </a:rPr>
              <a:t>Patents number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Investors</a:t>
            </a:r>
            <a:r>
              <a:rPr lang="fr-CA" sz="1100" i="1" dirty="0">
                <a:solidFill>
                  <a:schemeClr val="tx1"/>
                </a:solidFill>
              </a:rPr>
              <a:t> type</a:t>
            </a:r>
            <a:endParaRPr lang="en-FR" sz="1100" i="1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Health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  <a:r>
              <a:rPr lang="fr-CA" sz="1100" i="1" dirty="0" err="1">
                <a:solidFill>
                  <a:schemeClr val="tx1"/>
                </a:solidFill>
              </a:rPr>
              <a:t>industry</a:t>
            </a:r>
            <a:endParaRPr lang="fr-CA" sz="1100" i="1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Doctors</a:t>
            </a:r>
            <a:r>
              <a:rPr lang="fr-CA" sz="1100" i="1" dirty="0">
                <a:solidFill>
                  <a:schemeClr val="tx1"/>
                </a:solidFill>
              </a:rPr>
              <a:t> y/n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00CBAF-06DC-CB46-8BE2-CE7CF8C634A6}"/>
              </a:ext>
            </a:extLst>
          </p:cNvPr>
          <p:cNvSpPr/>
          <p:nvPr/>
        </p:nvSpPr>
        <p:spPr>
          <a:xfrm>
            <a:off x="5535332" y="3578831"/>
            <a:ext cx="1479256" cy="4248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RandomForest</a:t>
            </a:r>
            <a:endParaRPr lang="en-FR" sz="1400" dirty="0">
              <a:solidFill>
                <a:schemeClr val="tx1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0D74684-21F5-394C-A412-A40FF3C9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" y="2275260"/>
            <a:ext cx="705190" cy="70231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D81B74-099A-6B4C-A9AA-E0824240F8EC}"/>
              </a:ext>
            </a:extLst>
          </p:cNvPr>
          <p:cNvGrpSpPr/>
          <p:nvPr/>
        </p:nvGrpSpPr>
        <p:grpSpPr>
          <a:xfrm>
            <a:off x="292812" y="3950600"/>
            <a:ext cx="1018895" cy="950803"/>
            <a:chOff x="1495717" y="4002197"/>
            <a:chExt cx="1018895" cy="95080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2F48C33-19C9-1848-A194-EDE4C89B5843}"/>
                </a:ext>
              </a:extLst>
            </p:cNvPr>
            <p:cNvSpPr/>
            <p:nvPr/>
          </p:nvSpPr>
          <p:spPr>
            <a:xfrm>
              <a:off x="1495717" y="4002197"/>
              <a:ext cx="1018895" cy="950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FR" sz="12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EFB7CC6D-0ED2-DF45-A153-E0374825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196" y="4195293"/>
              <a:ext cx="595427" cy="587826"/>
            </a:xfrm>
            <a:prstGeom prst="rect">
              <a:avLst/>
            </a:prstGeom>
          </p:spPr>
        </p:pic>
      </p:grpSp>
      <p:sp>
        <p:nvSpPr>
          <p:cNvPr id="26" name="Pentagon 25">
            <a:extLst>
              <a:ext uri="{FF2B5EF4-FFF2-40B4-BE49-F238E27FC236}">
                <a16:creationId xmlns:a16="http://schemas.microsoft.com/office/drawing/2014/main" id="{DBEB6F14-7759-1B4D-B3DB-934CFA0C489F}"/>
              </a:ext>
            </a:extLst>
          </p:cNvPr>
          <p:cNvSpPr/>
          <p:nvPr/>
        </p:nvSpPr>
        <p:spPr>
          <a:xfrm>
            <a:off x="7064905" y="3296118"/>
            <a:ext cx="506095" cy="103495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BFEDE6A-ABA7-6D42-9DE0-566581D578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11708" y="2646632"/>
            <a:ext cx="939539" cy="12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BB15A11-EABB-C849-8F1F-CC4A17B60514}"/>
              </a:ext>
            </a:extLst>
          </p:cNvPr>
          <p:cNvCxnSpPr>
            <a:cxnSpLocks/>
            <a:stCxn id="14" idx="3"/>
            <a:endCxn id="60" idx="1"/>
          </p:cNvCxnSpPr>
          <p:nvPr/>
        </p:nvCxnSpPr>
        <p:spPr>
          <a:xfrm flipV="1">
            <a:off x="1311707" y="4320323"/>
            <a:ext cx="939540" cy="10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8B03C0-6D76-3A40-BCAA-479C777DAE3B}"/>
              </a:ext>
            </a:extLst>
          </p:cNvPr>
          <p:cNvGrpSpPr/>
          <p:nvPr/>
        </p:nvGrpSpPr>
        <p:grpSpPr>
          <a:xfrm>
            <a:off x="292812" y="5354519"/>
            <a:ext cx="1018895" cy="950803"/>
            <a:chOff x="1495717" y="5166911"/>
            <a:chExt cx="1018895" cy="95080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E8ECA07-95FD-8E49-8FDF-46927AD468A9}"/>
                </a:ext>
              </a:extLst>
            </p:cNvPr>
            <p:cNvSpPr/>
            <p:nvPr/>
          </p:nvSpPr>
          <p:spPr>
            <a:xfrm>
              <a:off x="1495717" y="5166911"/>
              <a:ext cx="1018895" cy="950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4FF94047-B389-104E-8A6C-D0EA7F7DB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020" r="16749"/>
            <a:stretch/>
          </p:blipFill>
          <p:spPr>
            <a:xfrm>
              <a:off x="1529763" y="5292633"/>
              <a:ext cx="927048" cy="699358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03CE7-10FF-1E46-A7C5-03D831A7D322}"/>
              </a:ext>
            </a:extLst>
          </p:cNvPr>
          <p:cNvSpPr/>
          <p:nvPr/>
        </p:nvSpPr>
        <p:spPr>
          <a:xfrm>
            <a:off x="10249966" y="1563969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70.9%</a:t>
            </a:r>
          </a:p>
          <a:p>
            <a:pPr algn="ctr"/>
            <a:r>
              <a:rPr lang="en-GB" sz="1400" b="1" i="1" dirty="0"/>
              <a:t>Recall : 57</a:t>
            </a:r>
            <a:r>
              <a:rPr lang="en-FR" sz="1400" b="1" i="1" dirty="0"/>
              <a:t>.8 %</a:t>
            </a:r>
            <a:endParaRPr lang="en-GB" sz="1400" b="1" i="1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AC291F1-9033-D644-B219-22C7A2F92E9F}"/>
              </a:ext>
            </a:extLst>
          </p:cNvPr>
          <p:cNvSpPr/>
          <p:nvPr/>
        </p:nvSpPr>
        <p:spPr>
          <a:xfrm>
            <a:off x="2392761" y="4545465"/>
            <a:ext cx="2391488" cy="5039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itchFamily="2" charset="2"/>
              <a:buChar char="Ø"/>
            </a:pPr>
            <a:r>
              <a:rPr lang="fr-CA" sz="1100" i="1" dirty="0" err="1">
                <a:solidFill>
                  <a:schemeClr val="tx1"/>
                </a:solidFill>
              </a:rPr>
              <a:t>Technical</a:t>
            </a:r>
            <a:r>
              <a:rPr lang="fr-CA" sz="1100" i="1" dirty="0">
                <a:solidFill>
                  <a:schemeClr val="tx1"/>
                </a:solidFill>
              </a:rPr>
              <a:t> profile / </a:t>
            </a:r>
            <a:r>
              <a:rPr lang="fr-CA" sz="1100" i="1" dirty="0" err="1">
                <a:solidFill>
                  <a:schemeClr val="tx1"/>
                </a:solidFill>
              </a:rPr>
              <a:t>employees</a:t>
            </a:r>
            <a:r>
              <a:rPr lang="fr-CA" sz="1100" i="1" dirty="0">
                <a:solidFill>
                  <a:schemeClr val="tx1"/>
                </a:solidFill>
              </a:rPr>
              <a:t>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100" i="1" dirty="0">
                <a:solidFill>
                  <a:schemeClr val="tx1"/>
                </a:solidFill>
              </a:rPr>
              <a:t>2 </a:t>
            </a:r>
            <a:r>
              <a:rPr lang="fr-CA" sz="1100" i="1" dirty="0" err="1">
                <a:solidFill>
                  <a:schemeClr val="tx1"/>
                </a:solidFill>
              </a:rPr>
              <a:t>Founders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  <a:r>
              <a:rPr lang="fr-CA" sz="1100" i="1" dirty="0" err="1">
                <a:solidFill>
                  <a:schemeClr val="tx1"/>
                </a:solidFill>
              </a:rPr>
              <a:t>specific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  <a:r>
              <a:rPr lang="fr-CA" sz="1100" i="1" dirty="0" err="1">
                <a:solidFill>
                  <a:schemeClr val="tx1"/>
                </a:solidFill>
              </a:rPr>
              <a:t>features</a:t>
            </a:r>
            <a:r>
              <a:rPr lang="fr-CA" sz="11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0DCF6ED-7FAB-B243-B998-6C0B47793F86}"/>
              </a:ext>
            </a:extLst>
          </p:cNvPr>
          <p:cNvSpPr/>
          <p:nvPr/>
        </p:nvSpPr>
        <p:spPr>
          <a:xfrm>
            <a:off x="2251247" y="4169015"/>
            <a:ext cx="1479256" cy="3026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 features</a:t>
            </a:r>
            <a:endParaRPr lang="en-FR" sz="1400" dirty="0">
              <a:solidFill>
                <a:schemeClr val="tx1"/>
              </a:solidFill>
            </a:endParaRP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41ECE56-E8B1-244B-B811-42D07136408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11707" y="1835234"/>
            <a:ext cx="939540" cy="811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769A0E2-20B5-DF43-A045-216D9F095FA8}"/>
              </a:ext>
            </a:extLst>
          </p:cNvPr>
          <p:cNvSpPr/>
          <p:nvPr/>
        </p:nvSpPr>
        <p:spPr>
          <a:xfrm>
            <a:off x="7602967" y="3515804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77.4%</a:t>
            </a:r>
          </a:p>
          <a:p>
            <a:pPr algn="ctr"/>
            <a:r>
              <a:rPr lang="en-GB" sz="1400" b="1" i="1" dirty="0"/>
              <a:t>Recall : 78.3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CEB8F1-DB7A-244C-B24E-A5DE586D5384}"/>
              </a:ext>
            </a:extLst>
          </p:cNvPr>
          <p:cNvSpPr/>
          <p:nvPr/>
        </p:nvSpPr>
        <p:spPr>
          <a:xfrm>
            <a:off x="10275725" y="4146303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XX%</a:t>
            </a:r>
          </a:p>
          <a:p>
            <a:pPr algn="ctr"/>
            <a:r>
              <a:rPr lang="en-GB" sz="1400" b="1" i="1" dirty="0"/>
              <a:t>Recall : </a:t>
            </a:r>
            <a:r>
              <a:rPr lang="fr-CA" sz="1400" b="1" i="1" dirty="0"/>
              <a:t>XX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3148B5-FC34-6A4E-8EEE-24FE9E4560BF}"/>
              </a:ext>
            </a:extLst>
          </p:cNvPr>
          <p:cNvSpPr/>
          <p:nvPr/>
        </p:nvSpPr>
        <p:spPr>
          <a:xfrm>
            <a:off x="7571000" y="5562193"/>
            <a:ext cx="194690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Precision : </a:t>
            </a:r>
            <a:r>
              <a:rPr lang="en-FR" b="1" dirty="0"/>
              <a:t> XX%</a:t>
            </a:r>
          </a:p>
          <a:p>
            <a:pPr algn="ctr"/>
            <a:r>
              <a:rPr lang="en-GB" sz="1400" b="1" i="1" dirty="0"/>
              <a:t>Recall : X</a:t>
            </a:r>
            <a:r>
              <a:rPr lang="fr-CA" sz="1400" b="1" i="1" dirty="0"/>
              <a:t>X</a:t>
            </a:r>
            <a:r>
              <a:rPr lang="en-FR" sz="1400" b="1" i="1" dirty="0"/>
              <a:t> %</a:t>
            </a:r>
            <a:endParaRPr lang="en-GB" sz="1400" b="1" i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952A892-618E-E04C-BF47-BFEFBC8EA3A7}"/>
              </a:ext>
            </a:extLst>
          </p:cNvPr>
          <p:cNvSpPr/>
          <p:nvPr/>
        </p:nvSpPr>
        <p:spPr>
          <a:xfrm>
            <a:off x="10152289" y="5824928"/>
            <a:ext cx="2114550" cy="96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Faire apparaitre les cases au fur et à mesure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9AB385-8415-8E45-A688-00F9FEC9EBC1}"/>
              </a:ext>
            </a:extLst>
          </p:cNvPr>
          <p:cNvSpPr/>
          <p:nvPr/>
        </p:nvSpPr>
        <p:spPr>
          <a:xfrm>
            <a:off x="25119" y="2601993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436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entagon 24">
            <a:extLst>
              <a:ext uri="{FF2B5EF4-FFF2-40B4-BE49-F238E27FC236}">
                <a16:creationId xmlns:a16="http://schemas.microsoft.com/office/drawing/2014/main" id="{79B8D643-B811-B943-9673-D42A493BEF71}"/>
              </a:ext>
            </a:extLst>
          </p:cNvPr>
          <p:cNvSpPr/>
          <p:nvPr/>
        </p:nvSpPr>
        <p:spPr>
          <a:xfrm>
            <a:off x="1317184" y="1942445"/>
            <a:ext cx="6389914" cy="1109122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2002766D-1BA2-9E43-AE82-3A79EE063445}"/>
              </a:ext>
            </a:extLst>
          </p:cNvPr>
          <p:cNvSpPr/>
          <p:nvPr/>
        </p:nvSpPr>
        <p:spPr>
          <a:xfrm>
            <a:off x="1317184" y="3162638"/>
            <a:ext cx="6389914" cy="305310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0AA9F-673F-8C4D-BC20-105AFC51C6AD}"/>
              </a:ext>
            </a:extLst>
          </p:cNvPr>
          <p:cNvSpPr/>
          <p:nvPr/>
        </p:nvSpPr>
        <p:spPr>
          <a:xfrm>
            <a:off x="1099457" y="2894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Détails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Data acquisition/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modeling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dirty="0"/>
          </a:p>
          <a:p>
            <a:br>
              <a:rPr lang="en-GB" dirty="0"/>
            </a:br>
            <a:endParaRPr lang="en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FB6CA-4259-A245-B09E-EE379FA3AED9}"/>
              </a:ext>
            </a:extLst>
          </p:cNvPr>
          <p:cNvSpPr/>
          <p:nvPr/>
        </p:nvSpPr>
        <p:spPr>
          <a:xfrm>
            <a:off x="1099457" y="1212779"/>
            <a:ext cx="6096000" cy="11285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GB" b="1" dirty="0">
                <a:solidFill>
                  <a:srgbClr val="F46524"/>
                </a:solidFill>
                <a:latin typeface="Raleway"/>
              </a:rPr>
              <a:t>Optimisation du </a:t>
            </a:r>
            <a:r>
              <a:rPr lang="en-GB" b="1" dirty="0" err="1">
                <a:solidFill>
                  <a:srgbClr val="F46524"/>
                </a:solidFill>
                <a:latin typeface="Raleway"/>
              </a:rPr>
              <a:t>modèle</a:t>
            </a:r>
            <a:r>
              <a:rPr lang="en-GB" b="1" dirty="0">
                <a:solidFill>
                  <a:srgbClr val="F46524"/>
                </a:solidFill>
                <a:latin typeface="Raleway"/>
              </a:rPr>
              <a:t> </a:t>
            </a:r>
            <a:endParaRPr lang="en-GB" dirty="0"/>
          </a:p>
          <a:p>
            <a:br>
              <a:rPr lang="en-GB" dirty="0"/>
            </a:br>
            <a:endParaRPr lang="en-F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B29A17-2543-804E-897B-615AC3B1E272}"/>
              </a:ext>
            </a:extLst>
          </p:cNvPr>
          <p:cNvSpPr/>
          <p:nvPr/>
        </p:nvSpPr>
        <p:spPr>
          <a:xfrm>
            <a:off x="1495717" y="1999227"/>
            <a:ext cx="1018895" cy="1789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Dealroom</a:t>
            </a:r>
            <a:r>
              <a:rPr lang="fr-CA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8AE222-826A-5B4F-9B04-6057A4EE4E12}"/>
              </a:ext>
            </a:extLst>
          </p:cNvPr>
          <p:cNvSpPr/>
          <p:nvPr/>
        </p:nvSpPr>
        <p:spPr>
          <a:xfrm>
            <a:off x="3454152" y="2297749"/>
            <a:ext cx="147925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16 features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F4F927-36AC-D445-A20C-F9A8F73795B8}"/>
              </a:ext>
            </a:extLst>
          </p:cNvPr>
          <p:cNvSpPr/>
          <p:nvPr/>
        </p:nvSpPr>
        <p:spPr>
          <a:xfrm>
            <a:off x="3454152" y="3476656"/>
            <a:ext cx="1479256" cy="4248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7 features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943128-B557-1148-8AF7-EFEE40D846D3}"/>
              </a:ext>
            </a:extLst>
          </p:cNvPr>
          <p:cNvSpPr/>
          <p:nvPr/>
        </p:nvSpPr>
        <p:spPr>
          <a:xfrm>
            <a:off x="7743127" y="2310994"/>
            <a:ext cx="1479256" cy="424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LogisticRegression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F48C33-19C9-1848-A194-EDE4C89B5843}"/>
              </a:ext>
            </a:extLst>
          </p:cNvPr>
          <p:cNvSpPr/>
          <p:nvPr/>
        </p:nvSpPr>
        <p:spPr>
          <a:xfrm>
            <a:off x="1495717" y="4002197"/>
            <a:ext cx="1018895" cy="950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8ECA07-95FD-8E49-8FDF-46927AD468A9}"/>
              </a:ext>
            </a:extLst>
          </p:cNvPr>
          <p:cNvSpPr/>
          <p:nvPr/>
        </p:nvSpPr>
        <p:spPr>
          <a:xfrm>
            <a:off x="1495717" y="5166911"/>
            <a:ext cx="1018895" cy="950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Websites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62E0E4-2EF0-6347-9D76-B680BE702A71}"/>
              </a:ext>
            </a:extLst>
          </p:cNvPr>
          <p:cNvSpPr/>
          <p:nvPr/>
        </p:nvSpPr>
        <p:spPr>
          <a:xfrm>
            <a:off x="3595669" y="3958654"/>
            <a:ext cx="3066405" cy="14733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itchFamily="2" charset="2"/>
              <a:buChar char="Ø"/>
            </a:pPr>
            <a:r>
              <a:rPr lang="en-GB" sz="1200" i="1" dirty="0">
                <a:solidFill>
                  <a:schemeClr val="tx1"/>
                </a:solidFill>
              </a:rPr>
              <a:t>Funding / employees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i="1" dirty="0">
                <a:solidFill>
                  <a:schemeClr val="tx1"/>
                </a:solidFill>
              </a:rPr>
              <a:t>G</a:t>
            </a:r>
            <a:r>
              <a:rPr lang="en-FR" sz="1200" i="1" dirty="0">
                <a:solidFill>
                  <a:schemeClr val="tx1"/>
                </a:solidFill>
              </a:rPr>
              <a:t>rowth stage / age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FR" sz="1200" i="1" dirty="0">
                <a:solidFill>
                  <a:schemeClr val="tx1"/>
                </a:solidFill>
              </a:rPr>
              <a:t>Patents number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200" i="1" dirty="0" err="1">
                <a:solidFill>
                  <a:schemeClr val="tx1"/>
                </a:solidFill>
              </a:rPr>
              <a:t>Health</a:t>
            </a:r>
            <a:r>
              <a:rPr lang="fr-CA" sz="1200" i="1" dirty="0">
                <a:solidFill>
                  <a:schemeClr val="tx1"/>
                </a:solidFill>
              </a:rPr>
              <a:t> </a:t>
            </a:r>
            <a:r>
              <a:rPr lang="fr-CA" sz="1200" i="1" dirty="0" err="1">
                <a:solidFill>
                  <a:schemeClr val="tx1"/>
                </a:solidFill>
              </a:rPr>
              <a:t>industry</a:t>
            </a:r>
            <a:r>
              <a:rPr lang="fr-CA" sz="1200" i="1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200" i="1" dirty="0" err="1">
                <a:solidFill>
                  <a:schemeClr val="tx1"/>
                </a:solidFill>
              </a:rPr>
              <a:t>Investors</a:t>
            </a:r>
            <a:r>
              <a:rPr lang="fr-CA" sz="1200" i="1" dirty="0">
                <a:solidFill>
                  <a:schemeClr val="tx1"/>
                </a:solidFill>
              </a:rPr>
              <a:t> type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200" i="1" dirty="0" err="1">
                <a:solidFill>
                  <a:schemeClr val="tx1"/>
                </a:solidFill>
              </a:rPr>
              <a:t>Doctors</a:t>
            </a:r>
            <a:r>
              <a:rPr lang="fr-CA" sz="1200" i="1" dirty="0">
                <a:solidFill>
                  <a:schemeClr val="tx1"/>
                </a:solidFill>
              </a:rPr>
              <a:t> y/n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CA" sz="1200" i="1" dirty="0" err="1">
                <a:solidFill>
                  <a:schemeClr val="tx1"/>
                </a:solidFill>
              </a:rPr>
              <a:t>Technical</a:t>
            </a:r>
            <a:r>
              <a:rPr lang="fr-CA" sz="1200" i="1" dirty="0">
                <a:solidFill>
                  <a:schemeClr val="tx1"/>
                </a:solidFill>
              </a:rPr>
              <a:t> profile / </a:t>
            </a:r>
            <a:r>
              <a:rPr lang="fr-CA" sz="1200" i="1" dirty="0" err="1">
                <a:solidFill>
                  <a:schemeClr val="tx1"/>
                </a:solidFill>
              </a:rPr>
              <a:t>employees</a:t>
            </a:r>
            <a:r>
              <a:rPr lang="fr-CA" sz="1200" i="1" dirty="0">
                <a:solidFill>
                  <a:schemeClr val="tx1"/>
                </a:solidFill>
              </a:rPr>
              <a:t> ratio</a:t>
            </a:r>
          </a:p>
          <a:p>
            <a:pPr marL="171450" indent="-171450">
              <a:buFont typeface="Wingdings" pitchFamily="2" charset="2"/>
              <a:buChar char="Ø"/>
            </a:pP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00CBAF-06DC-CB46-8BE2-CE7CF8C634A6}"/>
              </a:ext>
            </a:extLst>
          </p:cNvPr>
          <p:cNvSpPr/>
          <p:nvPr/>
        </p:nvSpPr>
        <p:spPr>
          <a:xfrm>
            <a:off x="7743127" y="4455826"/>
            <a:ext cx="1479256" cy="4248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RandomForest</a:t>
            </a:r>
            <a:endParaRPr lang="en-FR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0D74684-21F5-394C-A412-A40FF3C9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69" y="2460326"/>
            <a:ext cx="705190" cy="70231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FB7CC6D-0ED2-DF45-A153-E0374825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98" y="4195293"/>
            <a:ext cx="595427" cy="587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F3D7D4-22C8-794D-9EC2-AB0723FFB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746" y="5314976"/>
            <a:ext cx="745870" cy="654672"/>
          </a:xfrm>
          <a:prstGeom prst="rect">
            <a:avLst/>
          </a:prstGeom>
        </p:spPr>
      </p:pic>
      <p:sp>
        <p:nvSpPr>
          <p:cNvPr id="26" name="Pentagon 25">
            <a:extLst>
              <a:ext uri="{FF2B5EF4-FFF2-40B4-BE49-F238E27FC236}">
                <a16:creationId xmlns:a16="http://schemas.microsoft.com/office/drawing/2014/main" id="{DBEB6F14-7759-1B4D-B3DB-934CFA0C489F}"/>
              </a:ext>
            </a:extLst>
          </p:cNvPr>
          <p:cNvSpPr/>
          <p:nvPr/>
        </p:nvSpPr>
        <p:spPr>
          <a:xfrm>
            <a:off x="9437399" y="4113675"/>
            <a:ext cx="1731887" cy="110912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highlight>
                <a:srgbClr val="C0C0C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390F6A-EF18-CF43-B5FE-0BDFB3E751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193780" y="2722571"/>
            <a:ext cx="0" cy="7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F0C8447-8454-B048-AEB4-BB21224186B5}"/>
              </a:ext>
            </a:extLst>
          </p:cNvPr>
          <p:cNvSpPr/>
          <p:nvPr/>
        </p:nvSpPr>
        <p:spPr>
          <a:xfrm>
            <a:off x="4234569" y="2960047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FD230E-1108-464E-86F0-ECA0CB6B5EBD}"/>
              </a:ext>
            </a:extLst>
          </p:cNvPr>
          <p:cNvSpPr/>
          <p:nvPr/>
        </p:nvSpPr>
        <p:spPr>
          <a:xfrm>
            <a:off x="3024604" y="4347693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BFEDE6A-ABA7-6D42-9DE0-566581D5784B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2514614" y="2893757"/>
            <a:ext cx="1081055" cy="1801556"/>
          </a:xfrm>
          <a:prstGeom prst="bentConnector3">
            <a:avLst>
              <a:gd name="adj1" fmla="val 359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BB15A11-EABB-C849-8F1F-CC4A17B6051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514614" y="4477599"/>
            <a:ext cx="1081055" cy="217714"/>
          </a:xfrm>
          <a:prstGeom prst="bentConnector3">
            <a:avLst>
              <a:gd name="adj1" fmla="val 359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544F25-EDFC-354D-8D4E-97CEF71656A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514614" y="4695313"/>
            <a:ext cx="1081055" cy="947000"/>
          </a:xfrm>
          <a:prstGeom prst="bentConnector3">
            <a:avLst>
              <a:gd name="adj1" fmla="val 359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9517722-6248-E345-B215-E56A26A9ED44}"/>
              </a:ext>
            </a:extLst>
          </p:cNvPr>
          <p:cNvSpPr/>
          <p:nvPr/>
        </p:nvSpPr>
        <p:spPr>
          <a:xfrm>
            <a:off x="8650408" y="3444180"/>
            <a:ext cx="283029" cy="2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DB5C2E-3F8D-FF4A-9700-DAFB63F04BCE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8482755" y="2735814"/>
            <a:ext cx="0" cy="1720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4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40AA9F-673F-8C4D-BC20-105AFC51C6AD}"/>
              </a:ext>
            </a:extLst>
          </p:cNvPr>
          <p:cNvSpPr/>
          <p:nvPr/>
        </p:nvSpPr>
        <p:spPr>
          <a:xfrm>
            <a:off x="1099457" y="2894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Résultats</a:t>
            </a:r>
            <a:endParaRPr lang="en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FB6CA-4259-A245-B09E-EE379FA3AED9}"/>
              </a:ext>
            </a:extLst>
          </p:cNvPr>
          <p:cNvSpPr/>
          <p:nvPr/>
        </p:nvSpPr>
        <p:spPr>
          <a:xfrm>
            <a:off x="1099457" y="12127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GB" b="1" dirty="0">
                <a:solidFill>
                  <a:srgbClr val="F46524"/>
                </a:solidFill>
                <a:latin typeface="Raleway"/>
              </a:rPr>
              <a:t>Confusion matrix</a:t>
            </a:r>
            <a:br>
              <a:rPr lang="en-GB" dirty="0"/>
            </a:br>
            <a:endParaRPr lang="en-FR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69B3402-9FA3-4B40-ABDD-267A949C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02421"/>
              </p:ext>
            </p:extLst>
          </p:nvPr>
        </p:nvGraphicFramePr>
        <p:xfrm>
          <a:off x="3131457" y="2163352"/>
          <a:ext cx="5588001" cy="24264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2163">
                  <a:extLst>
                    <a:ext uri="{9D8B030D-6E8A-4147-A177-3AD203B41FA5}">
                      <a16:colId xmlns:a16="http://schemas.microsoft.com/office/drawing/2014/main" val="570591520"/>
                    </a:ext>
                  </a:extLst>
                </a:gridCol>
                <a:gridCol w="1498458">
                  <a:extLst>
                    <a:ext uri="{9D8B030D-6E8A-4147-A177-3AD203B41FA5}">
                      <a16:colId xmlns:a16="http://schemas.microsoft.com/office/drawing/2014/main" val="3101655699"/>
                    </a:ext>
                  </a:extLst>
                </a:gridCol>
                <a:gridCol w="1317295">
                  <a:extLst>
                    <a:ext uri="{9D8B030D-6E8A-4147-A177-3AD203B41FA5}">
                      <a16:colId xmlns:a16="http://schemas.microsoft.com/office/drawing/2014/main" val="3055302758"/>
                    </a:ext>
                  </a:extLst>
                </a:gridCol>
                <a:gridCol w="1230085">
                  <a:extLst>
                    <a:ext uri="{9D8B030D-6E8A-4147-A177-3AD203B41FA5}">
                      <a16:colId xmlns:a16="http://schemas.microsoft.com/office/drawing/2014/main" val="3834750254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FR" dirty="0"/>
                        <a:t>Prédiction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99900"/>
                  </a:ext>
                </a:extLst>
              </a:tr>
              <a:tr h="570958">
                <a:tc>
                  <a:txBody>
                    <a:bodyPr/>
                    <a:lstStyle/>
                    <a:p>
                      <a:endParaRPr lang="en-F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777139"/>
                  </a:ext>
                </a:extLst>
              </a:tr>
              <a:tr h="618490">
                <a:tc rowSpan="2">
                  <a:txBody>
                    <a:bodyPr/>
                    <a:lstStyle/>
                    <a:p>
                      <a:pPr algn="ctr"/>
                      <a:r>
                        <a:rPr lang="en-FR" dirty="0"/>
                        <a:t>Réel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570231"/>
                  </a:ext>
                </a:extLst>
              </a:tr>
              <a:tr h="618490">
                <a:tc vMerge="1"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68620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6887ABD-E764-DA42-9A89-68BE87A56ABE}"/>
              </a:ext>
            </a:extLst>
          </p:cNvPr>
          <p:cNvSpPr/>
          <p:nvPr/>
        </p:nvSpPr>
        <p:spPr>
          <a:xfrm>
            <a:off x="6313715" y="4998892"/>
            <a:ext cx="24057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Recall : </a:t>
            </a:r>
            <a:r>
              <a:rPr lang="en-FR" b="1" dirty="0"/>
              <a:t>72.5 %</a:t>
            </a:r>
            <a:endParaRPr lang="en-GB" b="1" dirty="0"/>
          </a:p>
          <a:p>
            <a:pPr algn="ctr"/>
            <a:r>
              <a:rPr lang="en-GB" b="1" dirty="0"/>
              <a:t>Precision : </a:t>
            </a:r>
            <a:r>
              <a:rPr lang="en-FR" b="1" dirty="0"/>
              <a:t>74.9 %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F1650-5EC5-194B-947C-ED53D69A1109}"/>
              </a:ext>
            </a:extLst>
          </p:cNvPr>
          <p:cNvSpPr/>
          <p:nvPr/>
        </p:nvSpPr>
        <p:spPr>
          <a:xfrm>
            <a:off x="1360713" y="4998890"/>
            <a:ext cx="240574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b="1" dirty="0"/>
              <a:t>Recall : 50</a:t>
            </a:r>
            <a:r>
              <a:rPr lang="en-FR" b="1" dirty="0"/>
              <a:t>.1 %</a:t>
            </a:r>
            <a:endParaRPr lang="en-GB" b="1" dirty="0"/>
          </a:p>
          <a:p>
            <a:pPr algn="ctr"/>
            <a:r>
              <a:rPr lang="en-GB" b="1" dirty="0"/>
              <a:t>Precision : </a:t>
            </a:r>
            <a:r>
              <a:rPr lang="en-FR" b="1" dirty="0"/>
              <a:t>74.7 %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D2D609-A712-4940-B4C8-E22478174735}"/>
              </a:ext>
            </a:extLst>
          </p:cNvPr>
          <p:cNvCxnSpPr/>
          <p:nvPr/>
        </p:nvCxnSpPr>
        <p:spPr>
          <a:xfrm>
            <a:off x="3973288" y="5322055"/>
            <a:ext cx="195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0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2094</TotalTime>
  <Words>569</Words>
  <Application>Microsoft Macintosh PowerPoint</Application>
  <PresentationFormat>Widescreen</PresentationFormat>
  <Paragraphs>167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Yen-Nhi</dc:creator>
  <cp:lastModifiedBy>Tran Yen-Nhi</cp:lastModifiedBy>
  <cp:revision>46</cp:revision>
  <dcterms:created xsi:type="dcterms:W3CDTF">2020-12-09T13:01:08Z</dcterms:created>
  <dcterms:modified xsi:type="dcterms:W3CDTF">2020-12-16T09:34:59Z</dcterms:modified>
</cp:coreProperties>
</file>