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5" r:id="rId40"/>
    <p:sldId id="297" r:id="rId4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812DD-EAE4-E34A-B5BB-718F003DC721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BDAF-2048-B140-92D1-905C23DBD2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524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2CAD0-4B97-7842-AA02-F3B28B2A8DEA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FD43-05F5-0845-A9D2-1384381378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458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FD43-05F5-0845-A9D2-13843813784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49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49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99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537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128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09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661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09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729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2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01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86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5A63-EC83-FE4E-AEB4-4DD7317DE690}" type="datetimeFigureOut">
              <a:rPr kumimoji="1" lang="zh-TW" altLang="en-US" smtClean="0"/>
              <a:t>14/12/9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22BB-996E-1146-A0CC-425068B755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More Geometric Data Structures</a:t>
            </a:r>
            <a:br>
              <a:rPr kumimoji="1" lang="en-US" altLang="zh-TW" dirty="0" smtClean="0"/>
            </a:br>
            <a:r>
              <a:rPr kumimoji="1" lang="en-US" altLang="zh-TW" dirty="0" smtClean="0"/>
              <a:t>Windowing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Min-Te Sun, Ph.D.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6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Interval Tree (2/2)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The interval tree consists of a root node </a:t>
            </a:r>
            <a:r>
              <a:rPr lang="en-US" altLang="zh-TW" i="1" dirty="0" err="1"/>
              <a:t>ν</a:t>
            </a:r>
            <a:r>
              <a:rPr lang="en-US" altLang="zh-TW" i="1" dirty="0"/>
              <a:t> </a:t>
            </a:r>
            <a:r>
              <a:rPr lang="en-US" altLang="zh-TW" dirty="0"/>
              <a:t>storing </a:t>
            </a:r>
            <a:r>
              <a:rPr lang="en-US" altLang="zh-TW" i="1" dirty="0" err="1"/>
              <a:t>x</a:t>
            </a:r>
            <a:r>
              <a:rPr lang="en-US" altLang="zh-TW" baseline="-25000" dirty="0" err="1"/>
              <a:t>mid</a:t>
            </a:r>
            <a:r>
              <a:rPr lang="en-US" altLang="zh-TW" dirty="0"/>
              <a:t>. Furthermore,</a:t>
            </a:r>
          </a:p>
          <a:p>
            <a:pPr lvl="1"/>
            <a:r>
              <a:rPr lang="en-US" altLang="zh-TW" dirty="0"/>
              <a:t>the set </a:t>
            </a:r>
            <a:r>
              <a:rPr lang="en-US" altLang="zh-TW" i="1" dirty="0" err="1"/>
              <a:t>I</a:t>
            </a:r>
            <a:r>
              <a:rPr lang="en-US" altLang="zh-TW" baseline="-25000" dirty="0" err="1"/>
              <a:t>mid</a:t>
            </a:r>
            <a:r>
              <a:rPr lang="en-US" altLang="zh-TW" dirty="0"/>
              <a:t> is stored twice; once in a list </a:t>
            </a:r>
            <a:r>
              <a:rPr lang="en-US" altLang="zh-TW" dirty="0" err="1"/>
              <a:t>L</a:t>
            </a:r>
            <a:r>
              <a:rPr lang="en-US" altLang="zh-TW" baseline="-25000" dirty="0" err="1"/>
              <a:t>left</a:t>
            </a:r>
            <a:r>
              <a:rPr lang="en-US" altLang="zh-TW" dirty="0"/>
              <a:t>(</a:t>
            </a:r>
            <a:r>
              <a:rPr lang="en-US" altLang="zh-TW" i="1" dirty="0" err="1"/>
              <a:t>ν</a:t>
            </a:r>
            <a:r>
              <a:rPr lang="en-US" altLang="zh-TW" dirty="0"/>
              <a:t>) that is sorted on </a:t>
            </a:r>
            <a:r>
              <a:rPr lang="en-US" altLang="zh-TW" dirty="0" smtClean="0"/>
              <a:t>the left </a:t>
            </a:r>
            <a:r>
              <a:rPr lang="en-US" altLang="zh-TW" dirty="0"/>
              <a:t>endpoints of the intervals, and once in a list </a:t>
            </a:r>
            <a:r>
              <a:rPr lang="en-US" altLang="zh-TW" dirty="0" err="1"/>
              <a:t>L</a:t>
            </a:r>
            <a:r>
              <a:rPr lang="en-US" altLang="zh-TW" baseline="-25000" dirty="0" err="1"/>
              <a:t>right</a:t>
            </a:r>
            <a:r>
              <a:rPr lang="en-US" altLang="zh-TW" dirty="0"/>
              <a:t>(</a:t>
            </a:r>
            <a:r>
              <a:rPr lang="en-US" altLang="zh-TW" i="1" dirty="0" err="1"/>
              <a:t>ν</a:t>
            </a:r>
            <a:r>
              <a:rPr lang="en-US" altLang="zh-TW" dirty="0"/>
              <a:t>) that is </a:t>
            </a:r>
            <a:r>
              <a:rPr lang="en-US" altLang="zh-TW" dirty="0" smtClean="0"/>
              <a:t>sorted on </a:t>
            </a:r>
            <a:r>
              <a:rPr lang="en-US" altLang="zh-TW" dirty="0"/>
              <a:t>the right endpoints of the intervals,</a:t>
            </a:r>
          </a:p>
          <a:p>
            <a:pPr lvl="1"/>
            <a:r>
              <a:rPr lang="en-US" altLang="zh-TW" dirty="0"/>
              <a:t>the left </a:t>
            </a:r>
            <a:r>
              <a:rPr lang="en-US" altLang="zh-TW" dirty="0" err="1"/>
              <a:t>subtree</a:t>
            </a:r>
            <a:r>
              <a:rPr lang="en-US" altLang="zh-TW" dirty="0"/>
              <a:t> of </a:t>
            </a:r>
            <a:r>
              <a:rPr lang="en-US" altLang="zh-TW" i="1" dirty="0" err="1"/>
              <a:t>ν</a:t>
            </a:r>
            <a:r>
              <a:rPr lang="en-US" altLang="zh-TW" i="1" dirty="0"/>
              <a:t> </a:t>
            </a:r>
            <a:r>
              <a:rPr lang="en-US" altLang="zh-TW" dirty="0"/>
              <a:t>is an interval tree for the set </a:t>
            </a:r>
            <a:r>
              <a:rPr lang="en-US" altLang="zh-TW" i="1" dirty="0" err="1"/>
              <a:t>I</a:t>
            </a:r>
            <a:r>
              <a:rPr lang="en-US" altLang="zh-TW" baseline="-25000" dirty="0" err="1"/>
              <a:t>left</a:t>
            </a:r>
            <a:r>
              <a:rPr lang="en-US" altLang="zh-TW" dirty="0"/>
              <a:t>,</a:t>
            </a:r>
          </a:p>
          <a:p>
            <a:pPr lvl="1"/>
            <a:r>
              <a:rPr lang="en-US" altLang="zh-TW" dirty="0"/>
              <a:t>the right </a:t>
            </a:r>
            <a:r>
              <a:rPr lang="en-US" altLang="zh-TW" dirty="0" err="1"/>
              <a:t>subtree</a:t>
            </a:r>
            <a:r>
              <a:rPr lang="en-US" altLang="zh-TW" dirty="0"/>
              <a:t> of </a:t>
            </a:r>
            <a:r>
              <a:rPr lang="en-US" altLang="zh-TW" i="1" dirty="0" err="1"/>
              <a:t>ν</a:t>
            </a:r>
            <a:r>
              <a:rPr lang="en-US" altLang="zh-TW" i="1" dirty="0"/>
              <a:t> </a:t>
            </a:r>
            <a:r>
              <a:rPr lang="en-US" altLang="zh-TW" dirty="0"/>
              <a:t>is an interval tree for the set </a:t>
            </a:r>
            <a:r>
              <a:rPr lang="en-US" altLang="zh-TW" i="1" dirty="0" err="1"/>
              <a:t>I</a:t>
            </a:r>
            <a:r>
              <a:rPr lang="en-US" altLang="zh-TW" baseline="-25000" dirty="0" err="1"/>
              <a:t>right</a:t>
            </a:r>
            <a:r>
              <a:rPr lang="en-US" altLang="zh-TW" dirty="0" smtClean="0"/>
              <a:t>.</a:t>
            </a:r>
          </a:p>
          <a:p>
            <a:r>
              <a:rPr lang="en-US" altLang="zh-TW" i="1" dirty="0"/>
              <a:t>An interval tree on a set of n intervals uses 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i="1" dirty="0"/>
              <a:t>storage and has depth O</a:t>
            </a:r>
            <a:r>
              <a:rPr lang="en-US" altLang="zh-TW" dirty="0"/>
              <a:t>(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</a:t>
            </a:r>
            <a:r>
              <a:rPr lang="en-US" altLang="zh-TW" i="1" dirty="0" smtClean="0"/>
              <a:t>.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342868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Interval Tree Construction Algorithm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53" y="3954978"/>
            <a:ext cx="6640154" cy="1437785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470" t="-104977" b="-73249"/>
          <a:stretch/>
        </p:blipFill>
        <p:spPr>
          <a:xfrm>
            <a:off x="-495678" y="328555"/>
            <a:ext cx="8892243" cy="4890391"/>
          </a:xfrm>
        </p:spPr>
      </p:pic>
    </p:spTree>
    <p:extLst>
      <p:ext uri="{BB962C8B-B14F-4D97-AF65-F5344CB8AC3E}">
        <p14:creationId xmlns:p14="http://schemas.microsoft.com/office/powerpoint/2010/main" val="95159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Query Interval Tree Algorithm</a:t>
            </a:r>
            <a:endParaRPr kumimoji="1"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rcRect t="-5269" b="-5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657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Interval Tree Complexity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An interval tree for a set I of n intervals uses 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i="1" dirty="0"/>
              <a:t>storage </a:t>
            </a:r>
            <a:r>
              <a:rPr lang="en-US" altLang="zh-TW" i="1" dirty="0" smtClean="0"/>
              <a:t>and can </a:t>
            </a:r>
            <a:r>
              <a:rPr lang="en-US" altLang="zh-TW" i="1" dirty="0"/>
              <a:t>be built in O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 </a:t>
            </a:r>
            <a:r>
              <a:rPr lang="en-US" altLang="zh-TW" i="1" dirty="0"/>
              <a:t>time. Using the interval tree we can report all </a:t>
            </a:r>
            <a:r>
              <a:rPr lang="en-US" altLang="zh-TW" i="1" dirty="0" smtClean="0"/>
              <a:t>intervals that </a:t>
            </a:r>
            <a:r>
              <a:rPr lang="en-US" altLang="zh-TW" i="1" dirty="0"/>
              <a:t>contain a query point in O</a:t>
            </a:r>
            <a:r>
              <a:rPr lang="en-US" altLang="zh-TW" dirty="0"/>
              <a:t>(</a:t>
            </a:r>
            <a:r>
              <a:rPr lang="en-US" altLang="zh-TW" dirty="0" err="1" smtClean="0"/>
              <a:t>log</a:t>
            </a:r>
            <a:r>
              <a:rPr lang="en-US" altLang="zh-TW" i="1" dirty="0" err="1" smtClean="0"/>
              <a:t>n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i="1" dirty="0" smtClean="0"/>
              <a:t>k</a:t>
            </a:r>
            <a:r>
              <a:rPr lang="en-US" altLang="zh-TW" dirty="0"/>
              <a:t>) </a:t>
            </a:r>
            <a:r>
              <a:rPr lang="en-US" altLang="zh-TW" i="1" dirty="0"/>
              <a:t>time, where k is the number of </a:t>
            </a:r>
            <a:r>
              <a:rPr lang="en-US" altLang="zh-TW" i="1" dirty="0" smtClean="0"/>
              <a:t>reported intervals.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95" y="4136898"/>
            <a:ext cx="3605028" cy="24008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5" y="4195152"/>
            <a:ext cx="1660417" cy="2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Back to Windowing Query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i="1" dirty="0"/>
              <a:t>Let S be a set of n horizontal segments in the plane. The </a:t>
            </a:r>
            <a:r>
              <a:rPr lang="en-US" altLang="zh-TW" i="1" dirty="0" smtClean="0"/>
              <a:t>segments intersecting </a:t>
            </a:r>
            <a:r>
              <a:rPr lang="en-US" altLang="zh-TW" i="1" dirty="0"/>
              <a:t>a vertical query segment can be reported in O</a:t>
            </a:r>
            <a:r>
              <a:rPr lang="en-US" altLang="zh-TW" dirty="0"/>
              <a:t>(</a:t>
            </a:r>
            <a:r>
              <a:rPr lang="en-US" altLang="zh-TW" dirty="0" smtClean="0"/>
              <a:t>log</a:t>
            </a:r>
            <a:r>
              <a:rPr lang="en-US" altLang="zh-TW" baseline="30000" dirty="0" smtClean="0"/>
              <a:t>2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+ </a:t>
            </a:r>
            <a:r>
              <a:rPr lang="en-US" altLang="zh-TW" i="1" dirty="0" smtClean="0"/>
              <a:t>k</a:t>
            </a:r>
            <a:r>
              <a:rPr lang="en-US" altLang="zh-TW" dirty="0"/>
              <a:t>) </a:t>
            </a:r>
            <a:r>
              <a:rPr lang="en-US" altLang="zh-TW" i="1" dirty="0"/>
              <a:t>time </a:t>
            </a:r>
            <a:r>
              <a:rPr lang="en-US" altLang="zh-TW" i="1" dirty="0" smtClean="0"/>
              <a:t>with a </a:t>
            </a:r>
            <a:r>
              <a:rPr lang="en-US" altLang="zh-TW" i="1" dirty="0"/>
              <a:t>data structure that uses O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 </a:t>
            </a:r>
            <a:r>
              <a:rPr lang="en-US" altLang="zh-TW" i="1" dirty="0"/>
              <a:t>storage, where k is the number of </a:t>
            </a:r>
            <a:r>
              <a:rPr lang="en-US" altLang="zh-TW" i="1" dirty="0" smtClean="0"/>
              <a:t>reported segments</a:t>
            </a:r>
            <a:r>
              <a:rPr lang="en-US" altLang="zh-TW" i="1" dirty="0"/>
              <a:t>. The structure can be built in O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 </a:t>
            </a:r>
            <a:r>
              <a:rPr lang="en-US" altLang="zh-TW" i="1" dirty="0"/>
              <a:t>time</a:t>
            </a:r>
            <a:r>
              <a:rPr lang="en-US" altLang="zh-TW" i="1" dirty="0" smtClean="0"/>
              <a:t>.</a:t>
            </a:r>
          </a:p>
          <a:p>
            <a:r>
              <a:rPr lang="en-US" altLang="zh-TW" i="1" dirty="0"/>
              <a:t>Let S be a set of n axis-parallel segments in the plane. </a:t>
            </a:r>
            <a:r>
              <a:rPr lang="en-US" altLang="zh-TW" i="1" dirty="0" smtClean="0"/>
              <a:t>The segments </a:t>
            </a:r>
            <a:r>
              <a:rPr lang="en-US" altLang="zh-TW" i="1" dirty="0"/>
              <a:t>intersecting an axis-parallel rectangular query window can be </a:t>
            </a:r>
            <a:r>
              <a:rPr lang="en-US" altLang="zh-TW" i="1" dirty="0" smtClean="0"/>
              <a:t>reported in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dirty="0" smtClean="0"/>
              <a:t>log</a:t>
            </a:r>
            <a:r>
              <a:rPr lang="en-US" altLang="zh-TW" baseline="30000" dirty="0" smtClean="0"/>
              <a:t>2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+ </a:t>
            </a:r>
            <a:r>
              <a:rPr lang="en-US" altLang="zh-TW" i="1" dirty="0" smtClean="0"/>
              <a:t>k</a:t>
            </a:r>
            <a:r>
              <a:rPr lang="en-US" altLang="zh-TW" dirty="0"/>
              <a:t>) </a:t>
            </a:r>
            <a:r>
              <a:rPr lang="en-US" altLang="zh-TW" i="1" dirty="0"/>
              <a:t>time with a data structure that uses O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/>
              <a:t>) </a:t>
            </a:r>
            <a:r>
              <a:rPr lang="en-US" altLang="zh-TW" i="1" dirty="0"/>
              <a:t>storage, </a:t>
            </a:r>
            <a:r>
              <a:rPr lang="en-US" altLang="zh-TW" i="1" dirty="0" smtClean="0"/>
              <a:t>where k </a:t>
            </a:r>
            <a:r>
              <a:rPr lang="en-US" altLang="zh-TW" i="1" dirty="0"/>
              <a:t>is the number of reported segments. The structure can be built in O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/>
              <a:t>log</a:t>
            </a:r>
            <a:r>
              <a:rPr lang="en-US" altLang="zh-TW" i="1" dirty="0" err="1"/>
              <a:t>n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time</a:t>
            </a:r>
            <a:r>
              <a:rPr lang="en-US" altLang="zh-TW" i="1" dirty="0"/>
              <a:t>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57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Range Queries in Windowing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They </a:t>
            </a:r>
            <a:r>
              <a:rPr kumimoji="1" lang="en-US" altLang="zh-TW" dirty="0"/>
              <a:t>are unbounded on one side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Can we utilize this property to </a:t>
            </a:r>
            <a:r>
              <a:rPr kumimoji="1" lang="en-US" altLang="zh-TW" dirty="0"/>
              <a:t>reduce </a:t>
            </a:r>
            <a:r>
              <a:rPr kumimoji="1" lang="en-US" altLang="zh-TW" dirty="0" smtClean="0"/>
              <a:t>storage </a:t>
            </a:r>
            <a:r>
              <a:rPr kumimoji="1" lang="en-US" altLang="zh-TW" dirty="0"/>
              <a:t>to O(n</a:t>
            </a:r>
            <a:r>
              <a:rPr kumimoji="1" lang="en-US" altLang="zh-TW" dirty="0" smtClean="0"/>
              <a:t>)?</a:t>
            </a:r>
          </a:p>
          <a:p>
            <a:pPr lvl="1"/>
            <a:r>
              <a:rPr kumimoji="1" lang="en-US" altLang="zh-TW" dirty="0" smtClean="0"/>
              <a:t>Priority Search Tree!</a:t>
            </a:r>
          </a:p>
          <a:p>
            <a:pPr lvl="1"/>
            <a:r>
              <a:rPr kumimoji="1" lang="en-US" altLang="zh-TW" dirty="0" smtClean="0"/>
              <a:t>No need for fractional cascading.</a:t>
            </a:r>
          </a:p>
          <a:p>
            <a:pPr lvl="1"/>
            <a:r>
              <a:rPr kumimoji="1" lang="en-US" altLang="zh-TW" dirty="0" smtClean="0"/>
              <a:t>Note that the storage bound for windowing is still O(</a:t>
            </a:r>
            <a:r>
              <a:rPr kumimoji="1" lang="en-US" altLang="zh-TW" dirty="0" err="1" smtClean="0"/>
              <a:t>nlogn</a:t>
            </a:r>
            <a:r>
              <a:rPr kumimoji="1" lang="en-US" altLang="zh-TW" dirty="0"/>
              <a:t>) because we </a:t>
            </a:r>
            <a:r>
              <a:rPr kumimoji="1" lang="en-US" altLang="zh-TW" dirty="0" smtClean="0"/>
              <a:t>still need </a:t>
            </a:r>
            <a:r>
              <a:rPr kumimoji="1" lang="en-US" altLang="zh-TW" dirty="0"/>
              <a:t>a range tree to report the </a:t>
            </a:r>
            <a:r>
              <a:rPr kumimoji="1" lang="en-US" altLang="zh-TW" dirty="0" smtClean="0"/>
              <a:t>endpoints in </a:t>
            </a:r>
            <a:r>
              <a:rPr kumimoji="1" lang="en-US" altLang="zh-TW" dirty="0"/>
              <a:t>the </a:t>
            </a:r>
            <a:r>
              <a:rPr kumimoji="1" lang="en-US" altLang="zh-TW" dirty="0" smtClean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94735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Before Priority Search Tree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Heap </a:t>
            </a:r>
            <a:r>
              <a:rPr kumimoji="1" lang="en-US" altLang="zh-TW" dirty="0"/>
              <a:t>has the same query time as a sorted list, </a:t>
            </a:r>
            <a:r>
              <a:rPr kumimoji="1" lang="en-US" altLang="zh-TW" dirty="0" smtClean="0"/>
              <a:t>namely O</a:t>
            </a:r>
            <a:r>
              <a:rPr kumimoji="1" lang="en-US" altLang="zh-TW" dirty="0"/>
              <a:t>(1+k</a:t>
            </a:r>
            <a:r>
              <a:rPr kumimoji="1" lang="en-US" altLang="zh-TW" dirty="0" smtClean="0"/>
              <a:t>), for 1-dimension queries.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W</a:t>
            </a:r>
            <a:r>
              <a:rPr lang="en-US" altLang="zh-TW" dirty="0" smtClean="0"/>
              <a:t>hen </a:t>
            </a:r>
            <a:r>
              <a:rPr lang="en-US" altLang="zh-TW" dirty="0"/>
              <a:t>we search with </a:t>
            </a:r>
            <a:r>
              <a:rPr lang="en-US" altLang="zh-TW" b="1" dirty="0"/>
              <a:t>(−</a:t>
            </a:r>
            <a:r>
              <a:rPr lang="en-US" altLang="zh-TW" dirty="0"/>
              <a:t>∞  : 5</a:t>
            </a:r>
            <a:r>
              <a:rPr lang="en-US" altLang="zh-TW" b="1" dirty="0" smtClean="0"/>
              <a:t>]…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8" y="2663505"/>
            <a:ext cx="3568700" cy="1879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63741"/>
            <a:ext cx="2438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8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Priority Search Tree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800" dirty="0" smtClean="0"/>
              <a:t>Extend Heap to 2-dimensional:</a:t>
            </a:r>
          </a:p>
          <a:p>
            <a:endParaRPr kumimoji="1" lang="en-US" altLang="zh-TW" sz="1800" dirty="0"/>
          </a:p>
          <a:p>
            <a:endParaRPr kumimoji="1" lang="en-US" altLang="zh-TW" sz="1800" dirty="0" smtClean="0"/>
          </a:p>
          <a:p>
            <a:endParaRPr kumimoji="1" lang="en-US" altLang="zh-TW" sz="1800" dirty="0"/>
          </a:p>
          <a:p>
            <a:r>
              <a:rPr kumimoji="1" lang="en-US" altLang="zh-TW" sz="1800" dirty="0" smtClean="0"/>
              <a:t>Formal Definition of Priority Search Tree</a:t>
            </a:r>
          </a:p>
          <a:p>
            <a:pPr lvl="1"/>
            <a:r>
              <a:rPr lang="en-US" altLang="zh-TW" sz="1800" dirty="0"/>
              <a:t> If P =  </a:t>
            </a:r>
            <a:r>
              <a:rPr lang="en-US" altLang="zh-TW" sz="1800" dirty="0" smtClean="0"/>
              <a:t>\</a:t>
            </a:r>
            <a:r>
              <a:rPr lang="en-US" altLang="zh-TW" sz="1800" dirty="0" err="1" smtClean="0"/>
              <a:t>emptyset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then the priority search tree is an empty leaf.</a:t>
            </a:r>
          </a:p>
          <a:p>
            <a:pPr lvl="1"/>
            <a:r>
              <a:rPr lang="en-US" altLang="zh-TW" sz="1800" dirty="0"/>
              <a:t>Otherwise, let </a:t>
            </a:r>
            <a:r>
              <a:rPr lang="en-US" altLang="zh-TW" sz="1800" dirty="0" err="1"/>
              <a:t>p</a:t>
            </a:r>
            <a:r>
              <a:rPr lang="en-US" altLang="zh-TW" sz="1800" baseline="-25000" dirty="0" err="1"/>
              <a:t>min</a:t>
            </a:r>
            <a:r>
              <a:rPr lang="en-US" altLang="zh-TW" sz="1800" dirty="0"/>
              <a:t>  be the point in the set P  with the smallest x -coordinate.</a:t>
            </a:r>
          </a:p>
          <a:p>
            <a:pPr lvl="1"/>
            <a:r>
              <a:rPr lang="en-US" altLang="zh-TW" sz="1800" dirty="0"/>
              <a:t>Let </a:t>
            </a:r>
            <a:r>
              <a:rPr lang="en-US" altLang="zh-TW" sz="1800" dirty="0" err="1"/>
              <a:t>y</a:t>
            </a:r>
            <a:r>
              <a:rPr lang="en-US" altLang="zh-TW" sz="1800" baseline="-25000" dirty="0" err="1"/>
              <a:t>mid</a:t>
            </a:r>
            <a:r>
              <a:rPr lang="en-US" altLang="zh-TW" sz="1800" dirty="0"/>
              <a:t>  be the median of the y -coordinates of the remaining points. Let</a:t>
            </a:r>
          </a:p>
          <a:p>
            <a:pPr lvl="2"/>
            <a:r>
              <a:rPr lang="fi-FI" altLang="zh-TW" sz="1400" dirty="0" err="1"/>
              <a:t>P</a:t>
            </a:r>
            <a:r>
              <a:rPr lang="fi-FI" altLang="zh-TW" sz="1400" baseline="-25000" dirty="0" err="1"/>
              <a:t>below</a:t>
            </a:r>
            <a:r>
              <a:rPr lang="fi-FI" altLang="zh-TW" sz="1400" dirty="0"/>
              <a:t>  := </a:t>
            </a:r>
            <a:r>
              <a:rPr lang="fi-FI" altLang="zh-TW" sz="1400" b="1" dirty="0"/>
              <a:t>{</a:t>
            </a:r>
            <a:r>
              <a:rPr lang="fi-FI" altLang="zh-TW" sz="1400" dirty="0"/>
              <a:t>p </a:t>
            </a:r>
            <a:r>
              <a:rPr lang="fi-FI" altLang="zh-TW" sz="1400" b="1" dirty="0"/>
              <a:t>∈ </a:t>
            </a:r>
            <a:r>
              <a:rPr lang="fi-FI" altLang="zh-TW" sz="1400" dirty="0" err="1"/>
              <a:t>P</a:t>
            </a:r>
            <a:r>
              <a:rPr lang="fi-FI" altLang="zh-TW" sz="1400" b="1" dirty="0" err="1"/>
              <a:t>\{</a:t>
            </a:r>
            <a:r>
              <a:rPr lang="fi-FI" altLang="zh-TW" sz="1400" dirty="0" err="1"/>
              <a:t>p</a:t>
            </a:r>
            <a:r>
              <a:rPr lang="fi-FI" altLang="zh-TW" sz="1400" baseline="-25000" dirty="0" err="1"/>
              <a:t>min</a:t>
            </a:r>
            <a:r>
              <a:rPr lang="fi-FI" altLang="zh-TW" sz="1400" b="1" dirty="0"/>
              <a:t>} </a:t>
            </a:r>
            <a:r>
              <a:rPr lang="fi-FI" altLang="zh-TW" sz="1400" dirty="0"/>
              <a:t> : </a:t>
            </a:r>
            <a:r>
              <a:rPr lang="fi-FI" altLang="zh-TW" sz="1400" dirty="0" err="1"/>
              <a:t>p</a:t>
            </a:r>
            <a:r>
              <a:rPr lang="fi-FI" altLang="zh-TW" sz="1400" baseline="-25000" dirty="0" err="1"/>
              <a:t>y</a:t>
            </a:r>
            <a:r>
              <a:rPr lang="fi-FI" altLang="zh-TW" sz="1400" dirty="0"/>
              <a:t> &lt; </a:t>
            </a:r>
            <a:r>
              <a:rPr lang="fi-FI" altLang="zh-TW" sz="1400" dirty="0" err="1"/>
              <a:t>y</a:t>
            </a:r>
            <a:r>
              <a:rPr lang="fi-FI" altLang="zh-TW" sz="1400" baseline="-25000" dirty="0" err="1"/>
              <a:t>mid</a:t>
            </a:r>
            <a:r>
              <a:rPr lang="fi-FI" altLang="zh-TW" sz="1400" b="1" dirty="0"/>
              <a:t>}</a:t>
            </a:r>
            <a:r>
              <a:rPr lang="fi-FI" altLang="zh-TW" sz="1400" dirty="0"/>
              <a:t>,</a:t>
            </a:r>
          </a:p>
          <a:p>
            <a:pPr lvl="2"/>
            <a:r>
              <a:rPr lang="fi-FI" altLang="zh-TW" sz="1400" dirty="0" err="1"/>
              <a:t>P</a:t>
            </a:r>
            <a:r>
              <a:rPr lang="fi-FI" altLang="zh-TW" sz="1400" baseline="-25000" dirty="0" err="1"/>
              <a:t>above</a:t>
            </a:r>
            <a:r>
              <a:rPr lang="fi-FI" altLang="zh-TW" sz="1400" dirty="0"/>
              <a:t>  := </a:t>
            </a:r>
            <a:r>
              <a:rPr lang="fi-FI" altLang="zh-TW" sz="1400" b="1" dirty="0"/>
              <a:t>{</a:t>
            </a:r>
            <a:r>
              <a:rPr lang="fi-FI" altLang="zh-TW" sz="1400" dirty="0"/>
              <a:t>p </a:t>
            </a:r>
            <a:r>
              <a:rPr lang="fi-FI" altLang="zh-TW" sz="1400" b="1" dirty="0"/>
              <a:t>∈ </a:t>
            </a:r>
            <a:r>
              <a:rPr lang="fi-FI" altLang="zh-TW" sz="1400" dirty="0" err="1"/>
              <a:t>P</a:t>
            </a:r>
            <a:r>
              <a:rPr lang="fi-FI" altLang="zh-TW" sz="1400" b="1" dirty="0" err="1"/>
              <a:t>\{</a:t>
            </a:r>
            <a:r>
              <a:rPr lang="fi-FI" altLang="zh-TW" sz="1400" dirty="0" err="1"/>
              <a:t>p</a:t>
            </a:r>
            <a:r>
              <a:rPr lang="fi-FI" altLang="zh-TW" sz="1400" baseline="-25000" dirty="0" err="1"/>
              <a:t>min</a:t>
            </a:r>
            <a:r>
              <a:rPr lang="fi-FI" altLang="zh-TW" sz="1400" b="1" dirty="0"/>
              <a:t>} </a:t>
            </a:r>
            <a:r>
              <a:rPr lang="fi-FI" altLang="zh-TW" sz="1400" dirty="0"/>
              <a:t> : </a:t>
            </a:r>
            <a:r>
              <a:rPr lang="fi-FI" altLang="zh-TW" sz="1400" dirty="0" err="1"/>
              <a:t>p</a:t>
            </a:r>
            <a:r>
              <a:rPr lang="fi-FI" altLang="zh-TW" sz="1400" baseline="-25000" dirty="0" err="1"/>
              <a:t>y</a:t>
            </a:r>
            <a:r>
              <a:rPr lang="fi-FI" altLang="zh-TW" sz="1400" dirty="0"/>
              <a:t> &gt; </a:t>
            </a:r>
            <a:r>
              <a:rPr lang="fi-FI" altLang="zh-TW" sz="1400" dirty="0" err="1"/>
              <a:t>y</a:t>
            </a:r>
            <a:r>
              <a:rPr lang="fi-FI" altLang="zh-TW" sz="1400" baseline="-25000" dirty="0" err="1"/>
              <a:t>mid</a:t>
            </a:r>
            <a:r>
              <a:rPr lang="fi-FI" altLang="zh-TW" sz="1400" b="1" dirty="0"/>
              <a:t>}</a:t>
            </a:r>
            <a:r>
              <a:rPr lang="fi-FI" altLang="zh-TW" sz="1400" dirty="0" smtClean="0"/>
              <a:t>.</a:t>
            </a:r>
          </a:p>
          <a:p>
            <a:pPr lvl="1"/>
            <a:r>
              <a:rPr lang="en-US" altLang="zh-TW" sz="1800" dirty="0" smtClean="0"/>
              <a:t>The </a:t>
            </a:r>
            <a:r>
              <a:rPr lang="en-US" altLang="zh-TW" sz="1800" dirty="0"/>
              <a:t>priority search tree consists of a root node </a:t>
            </a:r>
            <a:r>
              <a:rPr lang="en-US" altLang="zh-TW" sz="1800" dirty="0" err="1"/>
              <a:t>ν</a:t>
            </a:r>
            <a:r>
              <a:rPr lang="en-US" altLang="zh-TW" sz="1800" dirty="0"/>
              <a:t>  where the point </a:t>
            </a:r>
            <a:r>
              <a:rPr lang="en-US" altLang="zh-TW" sz="1800" b="1" dirty="0"/>
              <a:t>p(</a:t>
            </a:r>
            <a:r>
              <a:rPr lang="en-US" altLang="zh-TW" sz="1800" dirty="0" err="1"/>
              <a:t>ν</a:t>
            </a:r>
            <a:r>
              <a:rPr lang="en-US" altLang="zh-TW" sz="1800" b="1" dirty="0"/>
              <a:t>) </a:t>
            </a:r>
            <a:r>
              <a:rPr lang="en-US" altLang="zh-TW" sz="1800" dirty="0"/>
              <a:t> :</a:t>
            </a:r>
            <a:r>
              <a:rPr lang="en-US" altLang="zh-TW" sz="1800" b="1" dirty="0" smtClean="0"/>
              <a:t>= </a:t>
            </a:r>
            <a:r>
              <a:rPr lang="en-US" altLang="zh-TW" sz="1800" b="1" dirty="0" err="1" smtClean="0"/>
              <a:t>p</a:t>
            </a:r>
            <a:r>
              <a:rPr lang="en-US" altLang="zh-TW" sz="1800" baseline="-25000" dirty="0" err="1" smtClean="0"/>
              <a:t>min</a:t>
            </a:r>
            <a:r>
              <a:rPr lang="en-US" altLang="zh-TW" sz="1800" dirty="0" smtClean="0"/>
              <a:t>  </a:t>
            </a:r>
            <a:r>
              <a:rPr lang="en-US" altLang="zh-TW" sz="1800" dirty="0"/>
              <a:t>and the value </a:t>
            </a:r>
            <a:r>
              <a:rPr lang="en-US" altLang="zh-TW" sz="1800" b="1" dirty="0"/>
              <a:t>y(</a:t>
            </a:r>
            <a:r>
              <a:rPr lang="en-US" altLang="zh-TW" sz="1800" dirty="0" err="1"/>
              <a:t>ν</a:t>
            </a:r>
            <a:r>
              <a:rPr lang="en-US" altLang="zh-TW" sz="1800" b="1" dirty="0"/>
              <a:t>) </a:t>
            </a:r>
            <a:r>
              <a:rPr lang="en-US" altLang="zh-TW" sz="1800" dirty="0"/>
              <a:t> :</a:t>
            </a:r>
            <a:r>
              <a:rPr lang="en-US" altLang="zh-TW" sz="1800" b="1" dirty="0"/>
              <a:t>= </a:t>
            </a:r>
            <a:r>
              <a:rPr lang="en-US" altLang="zh-TW" sz="1800" b="1" dirty="0" err="1"/>
              <a:t>y</a:t>
            </a:r>
            <a:r>
              <a:rPr lang="en-US" altLang="zh-TW" sz="1800" baseline="-25000" dirty="0" err="1"/>
              <a:t>mid</a:t>
            </a:r>
            <a:r>
              <a:rPr lang="en-US" altLang="zh-TW" sz="1800" dirty="0"/>
              <a:t>  are stored. Furthermore,</a:t>
            </a:r>
          </a:p>
          <a:p>
            <a:pPr lvl="2"/>
            <a:r>
              <a:rPr lang="en-US" altLang="zh-TW" sz="1400" dirty="0"/>
              <a:t>the left </a:t>
            </a:r>
            <a:r>
              <a:rPr lang="en-US" altLang="zh-TW" sz="1400" dirty="0" err="1"/>
              <a:t>subtree</a:t>
            </a:r>
            <a:r>
              <a:rPr lang="en-US" altLang="zh-TW" sz="1400" dirty="0"/>
              <a:t> of </a:t>
            </a:r>
            <a:r>
              <a:rPr lang="en-US" altLang="zh-TW" sz="1400" dirty="0" err="1"/>
              <a:t>ν</a:t>
            </a:r>
            <a:r>
              <a:rPr lang="en-US" altLang="zh-TW" sz="1400" dirty="0"/>
              <a:t>  is a priority search tree for the set </a:t>
            </a:r>
            <a:r>
              <a:rPr lang="en-US" altLang="zh-TW" sz="1400" b="1" dirty="0" err="1" smtClean="0"/>
              <a:t>P</a:t>
            </a:r>
            <a:r>
              <a:rPr lang="en-US" altLang="zh-TW" sz="1400" baseline="-25000" dirty="0" err="1" smtClean="0"/>
              <a:t>below</a:t>
            </a:r>
            <a:r>
              <a:rPr lang="en-US" altLang="zh-TW" sz="1400" dirty="0" smtClean="0"/>
              <a:t>,</a:t>
            </a:r>
            <a:endParaRPr lang="en-US" altLang="zh-TW" sz="1400" dirty="0"/>
          </a:p>
          <a:p>
            <a:pPr lvl="2"/>
            <a:r>
              <a:rPr lang="en-US" altLang="zh-TW" sz="1400" dirty="0"/>
              <a:t>the right </a:t>
            </a:r>
            <a:r>
              <a:rPr lang="en-US" altLang="zh-TW" sz="1400" dirty="0" err="1"/>
              <a:t>subtree</a:t>
            </a:r>
            <a:r>
              <a:rPr lang="en-US" altLang="zh-TW" sz="1400" dirty="0"/>
              <a:t> of </a:t>
            </a:r>
            <a:r>
              <a:rPr lang="en-US" altLang="zh-TW" sz="1400" dirty="0" err="1"/>
              <a:t>ν</a:t>
            </a:r>
            <a:r>
              <a:rPr lang="en-US" altLang="zh-TW" sz="1400" dirty="0"/>
              <a:t>  is a priority search tree for the set </a:t>
            </a:r>
            <a:r>
              <a:rPr lang="en-US" altLang="zh-TW" sz="1400" b="1" dirty="0" err="1" smtClean="0"/>
              <a:t>P</a:t>
            </a:r>
            <a:r>
              <a:rPr lang="en-US" altLang="zh-TW" sz="1400" baseline="-25000" dirty="0" err="1" smtClean="0"/>
              <a:t>above</a:t>
            </a:r>
            <a:r>
              <a:rPr lang="en-US" altLang="zh-TW" sz="1400" dirty="0" smtClean="0"/>
              <a:t>.</a:t>
            </a:r>
            <a:endParaRPr kumimoji="1"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5" y="1417638"/>
            <a:ext cx="3593720" cy="18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8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Range Query is Done?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 A query with a range </a:t>
            </a:r>
            <a:r>
              <a:rPr lang="en-US" altLang="zh-TW" sz="2800" b="1" dirty="0"/>
              <a:t>(−</a:t>
            </a:r>
            <a:r>
              <a:rPr lang="en-US" altLang="zh-TW" sz="2800" dirty="0"/>
              <a:t>∞  : </a:t>
            </a:r>
            <a:r>
              <a:rPr lang="en-US" altLang="zh-TW" sz="2800" b="1" dirty="0" err="1"/>
              <a:t>q</a:t>
            </a:r>
            <a:r>
              <a:rPr lang="en-US" altLang="zh-TW" sz="2800" b="1" baseline="-25000" dirty="0" err="1"/>
              <a:t>x</a:t>
            </a:r>
            <a:r>
              <a:rPr lang="en-US" altLang="zh-TW" sz="2800" b="1" dirty="0" smtClean="0"/>
              <a:t>]x[</a:t>
            </a:r>
            <a:r>
              <a:rPr lang="en-US" altLang="zh-TW" sz="2800" b="1" dirty="0" err="1"/>
              <a:t>q</a:t>
            </a:r>
            <a:r>
              <a:rPr lang="en-US" altLang="zh-TW" sz="2800" b="1" baseline="-25000" dirty="0" err="1"/>
              <a:t>y</a:t>
            </a:r>
            <a:r>
              <a:rPr lang="en-US" altLang="zh-TW" sz="2800" b="1" dirty="0"/>
              <a:t> </a:t>
            </a:r>
            <a:r>
              <a:rPr lang="en-US" altLang="zh-TW" sz="2800" dirty="0"/>
              <a:t> : </a:t>
            </a:r>
            <a:r>
              <a:rPr lang="en-US" altLang="zh-TW" sz="2800" b="1" dirty="0" err="1" smtClean="0"/>
              <a:t>q’</a:t>
            </a:r>
            <a:r>
              <a:rPr lang="en-US" altLang="zh-TW" sz="2800" b="1" baseline="-25000" dirty="0" err="1" smtClean="0"/>
              <a:t>y</a:t>
            </a:r>
            <a:r>
              <a:rPr lang="en-US" altLang="zh-TW" sz="2800" b="1" dirty="0" smtClean="0"/>
              <a:t>] </a:t>
            </a:r>
            <a:r>
              <a:rPr lang="en-US" altLang="zh-TW" sz="2800" dirty="0" smtClean="0"/>
              <a:t> in a priority search tree is performed as follows.</a:t>
            </a:r>
          </a:p>
          <a:p>
            <a:pPr lvl="1"/>
            <a:r>
              <a:rPr lang="en-US" altLang="zh-TW" sz="2400" dirty="0" smtClean="0"/>
              <a:t>We </a:t>
            </a:r>
            <a:r>
              <a:rPr lang="en-US" altLang="zh-TW" sz="2400" dirty="0"/>
              <a:t>search with </a:t>
            </a:r>
            <a:r>
              <a:rPr lang="en-US" altLang="zh-TW" sz="2400" b="1" dirty="0" err="1"/>
              <a:t>q</a:t>
            </a:r>
            <a:r>
              <a:rPr lang="en-US" altLang="zh-TW" sz="2400" b="1" baseline="-25000" dirty="0" err="1"/>
              <a:t>y</a:t>
            </a:r>
            <a:r>
              <a:rPr lang="en-US" altLang="zh-TW" sz="2400" b="1" dirty="0"/>
              <a:t> </a:t>
            </a:r>
            <a:r>
              <a:rPr lang="en-US" altLang="zh-TW" sz="2400" dirty="0"/>
              <a:t> and </a:t>
            </a:r>
            <a:r>
              <a:rPr lang="en-US" altLang="zh-TW" sz="2400" b="1" dirty="0" err="1" smtClean="0"/>
              <a:t>q’</a:t>
            </a:r>
            <a:r>
              <a:rPr lang="en-US" altLang="zh-TW" sz="2400" b="1" baseline="-25000" dirty="0" err="1" smtClean="0"/>
              <a:t>y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 as indicated in </a:t>
            </a:r>
            <a:r>
              <a:rPr lang="en-US" altLang="zh-TW" sz="2400" dirty="0" smtClean="0"/>
              <a:t>the figure below. All </a:t>
            </a:r>
            <a:r>
              <a:rPr lang="en-US" altLang="zh-TW" sz="2400" dirty="0"/>
              <a:t>the shaded </a:t>
            </a:r>
            <a:r>
              <a:rPr lang="en-US" altLang="zh-TW" sz="2400" dirty="0" err="1"/>
              <a:t>subtrees</a:t>
            </a:r>
            <a:r>
              <a:rPr lang="en-US" altLang="zh-TW" sz="2400" dirty="0"/>
              <a:t> in the figure store only points whose </a:t>
            </a:r>
            <a:r>
              <a:rPr lang="en-US" altLang="zh-TW" sz="2400" b="1" dirty="0"/>
              <a:t>y</a:t>
            </a:r>
            <a:r>
              <a:rPr lang="en-US" altLang="zh-TW" sz="2400" dirty="0"/>
              <a:t> -coordinate lies in </a:t>
            </a:r>
            <a:r>
              <a:rPr lang="en-US" altLang="zh-TW" sz="2400" dirty="0" smtClean="0"/>
              <a:t>the correct </a:t>
            </a:r>
            <a:r>
              <a:rPr lang="en-US" altLang="zh-TW" sz="2400" dirty="0"/>
              <a:t>range. So we can search those </a:t>
            </a:r>
            <a:r>
              <a:rPr lang="en-US" altLang="zh-TW" sz="2400" dirty="0" err="1"/>
              <a:t>subtrees</a:t>
            </a:r>
            <a:r>
              <a:rPr lang="en-US" altLang="zh-TW" sz="2400" dirty="0"/>
              <a:t> based on </a:t>
            </a:r>
            <a:r>
              <a:rPr lang="en-US" altLang="zh-TW" sz="2400" b="1" dirty="0"/>
              <a:t>x</a:t>
            </a:r>
            <a:r>
              <a:rPr lang="en-US" altLang="zh-TW" sz="2400" dirty="0"/>
              <a:t> -coordinate only.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97" y="4004035"/>
            <a:ext cx="3015089" cy="22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Query Algorithm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-35943" b="-176069"/>
          <a:stretch/>
        </p:blipFill>
        <p:spPr/>
      </p:pic>
      <p:sp>
        <p:nvSpPr>
          <p:cNvPr id="6" name="文字方塊 5"/>
          <p:cNvSpPr txBox="1"/>
          <p:nvPr/>
        </p:nvSpPr>
        <p:spPr>
          <a:xfrm>
            <a:off x="457200" y="3581400"/>
            <a:ext cx="8148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/>
              <a:t>REPORTINSUBTREE(</a:t>
            </a:r>
            <a:r>
              <a:rPr lang="en-US" altLang="zh-TW" sz="2400" dirty="0" err="1"/>
              <a:t>ν,q</a:t>
            </a:r>
            <a:r>
              <a:rPr lang="en-US" altLang="zh-TW" sz="2400" baseline="-25000" dirty="0" err="1"/>
              <a:t>x</a:t>
            </a:r>
            <a:r>
              <a:rPr lang="en-US" altLang="zh-TW" sz="2400" dirty="0"/>
              <a:t>) reports in O(1+k</a:t>
            </a:r>
            <a:r>
              <a:rPr lang="en-US" altLang="zh-TW" sz="2400" baseline="-25000" dirty="0"/>
              <a:t>ν</a:t>
            </a:r>
            <a:r>
              <a:rPr lang="en-US" altLang="zh-TW" sz="2400" dirty="0"/>
              <a:t> ) time all points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in the </a:t>
            </a:r>
            <a:r>
              <a:rPr lang="en-US" altLang="zh-TW" sz="2400" dirty="0" err="1" smtClean="0"/>
              <a:t>subtree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rooted at </a:t>
            </a:r>
            <a:r>
              <a:rPr lang="en-US" altLang="zh-TW" sz="2400" dirty="0" err="1"/>
              <a:t>ν</a:t>
            </a:r>
            <a:r>
              <a:rPr lang="en-US" altLang="zh-TW" sz="2400" dirty="0"/>
              <a:t> whose x-coordinate is at most </a:t>
            </a:r>
            <a:r>
              <a:rPr lang="en-US" altLang="zh-TW" sz="2400" dirty="0" err="1"/>
              <a:t>q</a:t>
            </a:r>
            <a:r>
              <a:rPr lang="en-US" altLang="zh-TW" sz="2400" baseline="-25000" dirty="0" err="1"/>
              <a:t>x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where </a:t>
            </a:r>
            <a:r>
              <a:rPr lang="en-US" altLang="zh-TW" sz="2400" dirty="0" err="1"/>
              <a:t>k</a:t>
            </a:r>
            <a:r>
              <a:rPr lang="en-US" altLang="zh-TW" sz="2400" baseline="-25000" dirty="0" err="1"/>
              <a:t>ν</a:t>
            </a:r>
            <a:r>
              <a:rPr lang="en-US" altLang="zh-TW" sz="2400" dirty="0"/>
              <a:t> is </a:t>
            </a:r>
            <a:r>
              <a:rPr lang="en-US" altLang="zh-TW" sz="2400" dirty="0" smtClean="0"/>
              <a:t>the number of </a:t>
            </a:r>
            <a:r>
              <a:rPr lang="en-US" altLang="zh-TW" sz="2400" dirty="0"/>
              <a:t>reported points</a:t>
            </a:r>
            <a:r>
              <a:rPr lang="en-US" altLang="zh-TW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sz="2400" dirty="0" smtClean="0"/>
              <a:t>Is it correct?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sz="2400" dirty="0" smtClean="0"/>
              <a:t>Any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point stored at a node on the search path to </a:t>
            </a:r>
            <a:r>
              <a:rPr lang="en-US" altLang="zh-TW" sz="2400" b="1" dirty="0" err="1"/>
              <a:t>q</a:t>
            </a:r>
            <a:r>
              <a:rPr lang="en-US" altLang="zh-TW" sz="2400" b="1" baseline="-25000" dirty="0" err="1"/>
              <a:t>y</a:t>
            </a:r>
            <a:r>
              <a:rPr lang="en-US" altLang="zh-TW" sz="2400" b="1" dirty="0"/>
              <a:t> </a:t>
            </a:r>
            <a:r>
              <a:rPr lang="en-US" altLang="zh-TW" sz="2400" dirty="0" smtClean="0"/>
              <a:t>or </a:t>
            </a:r>
            <a:r>
              <a:rPr lang="en-US" altLang="zh-TW" sz="2400" b="1" dirty="0" err="1" smtClean="0"/>
              <a:t>q’</a:t>
            </a:r>
            <a:r>
              <a:rPr lang="en-US" altLang="zh-TW" sz="2400" b="1" baseline="-25000" dirty="0" err="1" smtClean="0"/>
              <a:t>y</a:t>
            </a:r>
            <a:r>
              <a:rPr lang="en-US" altLang="zh-TW" sz="2400" b="1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may </a:t>
            </a:r>
            <a:r>
              <a:rPr lang="en-US" altLang="zh-TW" sz="2400" dirty="0"/>
              <a:t>lie in the query range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18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Window Queries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Navigations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Flight Simulations</a:t>
            </a:r>
          </a:p>
          <a:p>
            <a:r>
              <a:rPr kumimoji="1" lang="en-US" altLang="zh-TW" dirty="0" smtClean="0"/>
              <a:t>CAD/CAM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21" y="1417638"/>
            <a:ext cx="5486400" cy="2438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49" y="3920797"/>
            <a:ext cx="2425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Correct Query Algorithm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5241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 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 Algorithm </a:t>
            </a:r>
            <a:r>
              <a:rPr lang="en-US" altLang="zh-TW" b="1" dirty="0" smtClean="0"/>
              <a:t>QUERYPRIOSEARCHTREE</a:t>
            </a:r>
            <a:r>
              <a:rPr lang="en-US" altLang="zh-TW" dirty="0" smtClean="0"/>
              <a:t> </a:t>
            </a:r>
            <a:r>
              <a:rPr lang="en-US" altLang="zh-TW" dirty="0"/>
              <a:t>reports the points in </a:t>
            </a:r>
            <a:r>
              <a:rPr lang="en-US" altLang="zh-TW" dirty="0" smtClean="0"/>
              <a:t>a query </a:t>
            </a:r>
            <a:r>
              <a:rPr lang="en-US" altLang="zh-TW" dirty="0"/>
              <a:t>range </a:t>
            </a:r>
            <a:r>
              <a:rPr lang="en-US" altLang="zh-TW" b="1" dirty="0"/>
              <a:t>(−</a:t>
            </a:r>
            <a:r>
              <a:rPr lang="en-US" altLang="zh-TW" dirty="0"/>
              <a:t>∞ </a:t>
            </a:r>
            <a:r>
              <a:rPr lang="en-US" altLang="zh-TW" b="1" dirty="0"/>
              <a:t>: </a:t>
            </a:r>
            <a:r>
              <a:rPr lang="en-US" altLang="zh-TW" b="1" dirty="0" err="1"/>
              <a:t>q</a:t>
            </a:r>
            <a:r>
              <a:rPr lang="en-US" altLang="zh-TW" b="1" baseline="-25000" dirty="0" err="1"/>
              <a:t>x</a:t>
            </a:r>
            <a:r>
              <a:rPr lang="en-US" altLang="zh-TW" b="1" dirty="0" smtClean="0"/>
              <a:t>] x [</a:t>
            </a:r>
            <a:r>
              <a:rPr lang="en-US" altLang="zh-TW" b="1" dirty="0" err="1"/>
              <a:t>q</a:t>
            </a:r>
            <a:r>
              <a:rPr lang="en-US" altLang="zh-TW" b="1" baseline="-25000" dirty="0" err="1"/>
              <a:t>y</a:t>
            </a:r>
            <a:r>
              <a:rPr lang="en-US" altLang="zh-TW" b="1" dirty="0"/>
              <a:t> : </a:t>
            </a:r>
            <a:r>
              <a:rPr lang="en-US" altLang="zh-TW" b="1" dirty="0" err="1" smtClean="0"/>
              <a:t>q’</a:t>
            </a:r>
            <a:r>
              <a:rPr lang="en-US" altLang="zh-TW" b="1" baseline="-25000" dirty="0" err="1" smtClean="0"/>
              <a:t>y</a:t>
            </a:r>
            <a:r>
              <a:rPr lang="en-US" altLang="zh-TW" b="1" dirty="0"/>
              <a:t>] </a:t>
            </a:r>
            <a:r>
              <a:rPr lang="en-US" altLang="zh-TW" dirty="0"/>
              <a:t> in </a:t>
            </a:r>
            <a:r>
              <a:rPr lang="en-US" altLang="zh-TW" b="1" dirty="0"/>
              <a:t>O(</a:t>
            </a:r>
            <a:r>
              <a:rPr lang="en-US" altLang="zh-TW" b="1" dirty="0" err="1"/>
              <a:t>logn+k</a:t>
            </a:r>
            <a:r>
              <a:rPr lang="en-US" altLang="zh-TW" b="1" dirty="0"/>
              <a:t>) </a:t>
            </a:r>
            <a:r>
              <a:rPr lang="en-US" altLang="zh-TW" dirty="0" smtClean="0"/>
              <a:t>time</a:t>
            </a:r>
            <a:r>
              <a:rPr lang="en-US" altLang="zh-TW" dirty="0"/>
              <a:t>, where </a:t>
            </a:r>
            <a:r>
              <a:rPr lang="en-US" altLang="zh-TW" b="1" dirty="0"/>
              <a:t>k </a:t>
            </a:r>
            <a:r>
              <a:rPr lang="en-US" altLang="zh-TW" dirty="0"/>
              <a:t> is the number </a:t>
            </a:r>
            <a:r>
              <a:rPr lang="en-US" altLang="zh-TW" dirty="0" smtClean="0"/>
              <a:t>of reported </a:t>
            </a:r>
            <a:r>
              <a:rPr lang="en-US" altLang="zh-TW" dirty="0"/>
              <a:t>points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 A priority search tree for a set P  of n  points in the plane </a:t>
            </a:r>
            <a:r>
              <a:rPr lang="en-US" altLang="zh-TW" dirty="0" smtClean="0"/>
              <a:t>uses O</a:t>
            </a:r>
            <a:r>
              <a:rPr lang="en-US" altLang="zh-TW" b="1" dirty="0"/>
              <a:t>(</a:t>
            </a:r>
            <a:r>
              <a:rPr lang="en-US" altLang="zh-TW" dirty="0"/>
              <a:t>n</a:t>
            </a:r>
            <a:r>
              <a:rPr lang="en-US" altLang="zh-TW" b="1" dirty="0"/>
              <a:t>) </a:t>
            </a:r>
            <a:r>
              <a:rPr lang="en-US" altLang="zh-TW" dirty="0"/>
              <a:t> storage and can be built in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 dirty="0"/>
              <a:t>) </a:t>
            </a:r>
            <a:r>
              <a:rPr lang="en-US" altLang="zh-TW" dirty="0"/>
              <a:t> time. Using the priority search </a:t>
            </a:r>
            <a:r>
              <a:rPr lang="en-US" altLang="zh-TW" dirty="0" smtClean="0"/>
              <a:t>tree we </a:t>
            </a:r>
            <a:r>
              <a:rPr lang="en-US" altLang="zh-TW" dirty="0"/>
              <a:t>can report all points in a query range of the form </a:t>
            </a:r>
            <a:r>
              <a:rPr lang="en-US" altLang="zh-TW" b="1" dirty="0"/>
              <a:t>(−</a:t>
            </a:r>
            <a:r>
              <a:rPr lang="en-US" altLang="zh-TW" dirty="0"/>
              <a:t>∞ : </a:t>
            </a:r>
            <a:r>
              <a:rPr lang="en-US" altLang="zh-TW" dirty="0" err="1"/>
              <a:t>q</a:t>
            </a:r>
            <a:r>
              <a:rPr lang="en-US" altLang="zh-TW" baseline="-25000" dirty="0" err="1"/>
              <a:t>x</a:t>
            </a:r>
            <a:r>
              <a:rPr lang="en-US" altLang="zh-TW" b="1" dirty="0" smtClean="0"/>
              <a:t>] x [</a:t>
            </a:r>
            <a:r>
              <a:rPr lang="en-US" altLang="zh-TW" dirty="0" err="1"/>
              <a:t>q</a:t>
            </a:r>
            <a:r>
              <a:rPr lang="en-US" altLang="zh-TW" baseline="-25000" dirty="0" err="1"/>
              <a:t>y</a:t>
            </a:r>
            <a:r>
              <a:rPr lang="en-US" altLang="zh-TW" dirty="0"/>
              <a:t> : </a:t>
            </a:r>
            <a:r>
              <a:rPr lang="en-US" altLang="zh-TW" dirty="0" err="1" smtClean="0"/>
              <a:t>q’</a:t>
            </a:r>
            <a:r>
              <a:rPr lang="en-US" altLang="zh-TW" baseline="-25000" dirty="0" err="1" smtClean="0"/>
              <a:t>y</a:t>
            </a:r>
            <a:r>
              <a:rPr lang="en-US" altLang="zh-TW" b="1" dirty="0"/>
              <a:t>] </a:t>
            </a:r>
            <a:r>
              <a:rPr lang="en-US" altLang="zh-TW" dirty="0"/>
              <a:t> </a:t>
            </a:r>
            <a:r>
              <a:rPr lang="en-US" altLang="zh-TW" dirty="0" smtClean="0"/>
              <a:t>in O</a:t>
            </a:r>
            <a:r>
              <a:rPr lang="en-US" altLang="zh-TW" b="1" dirty="0"/>
              <a:t>(</a:t>
            </a:r>
            <a:r>
              <a:rPr lang="en-US" altLang="zh-TW" dirty="0" err="1"/>
              <a:t>logn</a:t>
            </a:r>
            <a:r>
              <a:rPr lang="en-US" altLang="zh-TW" b="1" dirty="0" err="1"/>
              <a:t>+</a:t>
            </a:r>
            <a:r>
              <a:rPr lang="en-US" altLang="zh-TW" dirty="0" err="1"/>
              <a:t>k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time, where </a:t>
            </a:r>
            <a:r>
              <a:rPr lang="en-US" altLang="zh-TW" dirty="0" smtClean="0"/>
              <a:t>k </a:t>
            </a:r>
            <a:r>
              <a:rPr lang="en-US" altLang="zh-TW" dirty="0"/>
              <a:t>is the number of reported points.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88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Revisit Axis-Parallel Line</a:t>
            </a:r>
            <a:r>
              <a:rPr lang="en-US" altLang="zh-TW" dirty="0"/>
              <a:t> </a:t>
            </a:r>
            <a:r>
              <a:rPr lang="en-US" altLang="zh-TW" dirty="0" smtClean="0"/>
              <a:t>Segments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Motivated by</a:t>
            </a:r>
            <a:r>
              <a:rPr lang="en-US" altLang="zh-TW" dirty="0" smtClean="0"/>
              <a:t> </a:t>
            </a:r>
            <a:r>
              <a:rPr lang="en-US" altLang="zh-TW" dirty="0"/>
              <a:t>printed circuit board </a:t>
            </a:r>
            <a:r>
              <a:rPr lang="en-US" altLang="zh-TW" dirty="0" smtClean="0"/>
              <a:t>design</a:t>
            </a:r>
          </a:p>
          <a:p>
            <a:r>
              <a:rPr lang="en-US" altLang="zh-TW" dirty="0" smtClean="0"/>
              <a:t>Roadmaps </a:t>
            </a:r>
            <a:r>
              <a:rPr lang="en-US" altLang="zh-TW" dirty="0"/>
              <a:t>contain line segments at arbitrary </a:t>
            </a:r>
            <a:r>
              <a:rPr lang="en-US" altLang="zh-TW" dirty="0" smtClean="0"/>
              <a:t>orientation!</a:t>
            </a:r>
          </a:p>
          <a:p>
            <a:r>
              <a:rPr kumimoji="1" lang="en-US" altLang="zh-TW" dirty="0" smtClean="0"/>
              <a:t>How to deal with segments of arbitrary orientation?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68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Bounding Box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Replace </a:t>
            </a:r>
            <a:r>
              <a:rPr lang="en-US" altLang="zh-TW" sz="2800" dirty="0"/>
              <a:t>each segment by its bounding </a:t>
            </a:r>
            <a:r>
              <a:rPr lang="en-US" altLang="zh-TW" sz="2800" dirty="0" smtClean="0"/>
              <a:t>box</a:t>
            </a:r>
          </a:p>
          <a:p>
            <a:r>
              <a:rPr lang="en-US" altLang="zh-TW" sz="2800" dirty="0" smtClean="0"/>
              <a:t>Find </a:t>
            </a:r>
            <a:r>
              <a:rPr lang="en-US" altLang="zh-TW" sz="2800" dirty="0"/>
              <a:t>all the bounding boxes that intersect the query window </a:t>
            </a:r>
            <a:r>
              <a:rPr lang="en-US" altLang="zh-TW" sz="2800" b="1" dirty="0" smtClean="0"/>
              <a:t>W </a:t>
            </a:r>
            <a:r>
              <a:rPr lang="en-US" altLang="zh-TW" sz="2800" dirty="0" smtClean="0"/>
              <a:t>by using </a:t>
            </a:r>
            <a:r>
              <a:rPr lang="en-US" altLang="zh-TW" sz="2800" dirty="0"/>
              <a:t>the data structure for axis-parallel </a:t>
            </a:r>
            <a:r>
              <a:rPr lang="en-US" altLang="zh-TW" sz="2800" dirty="0" smtClean="0"/>
              <a:t>segments</a:t>
            </a:r>
          </a:p>
          <a:p>
            <a:pPr lvl="1"/>
            <a:r>
              <a:rPr kumimoji="1" lang="en-US" altLang="zh-TW" sz="2400" dirty="0" smtClean="0"/>
              <a:t>Pros: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practice this technique usually works </a:t>
            </a:r>
            <a:r>
              <a:rPr lang="en-US" altLang="zh-TW" sz="2400" dirty="0" smtClean="0"/>
              <a:t>quite well</a:t>
            </a:r>
          </a:p>
          <a:p>
            <a:pPr lvl="1"/>
            <a:r>
              <a:rPr kumimoji="1" lang="en-US" altLang="zh-TW" sz="2400" dirty="0" smtClean="0"/>
              <a:t>Cons: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the worst case, however, the solution is quite bad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7" y="4428067"/>
            <a:ext cx="2146300" cy="1866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833" y="4428067"/>
            <a:ext cx="2349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7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Does Previous Solution Work?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34" y="4301067"/>
            <a:ext cx="2400300" cy="2273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5799" y="1417639"/>
            <a:ext cx="750146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 sz="2400" dirty="0" smtClean="0"/>
              <a:t>By </a:t>
            </a:r>
            <a:r>
              <a:rPr lang="en-US" altLang="zh-TW" sz="2400" dirty="0"/>
              <a:t>searching with </a:t>
            </a:r>
            <a:r>
              <a:rPr lang="en-US" altLang="zh-TW" sz="2400" b="1" dirty="0" err="1"/>
              <a:t>q</a:t>
            </a:r>
            <a:r>
              <a:rPr lang="en-US" altLang="zh-TW" sz="2400" b="1" baseline="-25000" dirty="0" err="1"/>
              <a:t>x</a:t>
            </a:r>
            <a:r>
              <a:rPr lang="en-US" altLang="zh-TW" sz="2400" b="1" dirty="0"/>
              <a:t> </a:t>
            </a:r>
            <a:r>
              <a:rPr lang="en-US" altLang="zh-TW" sz="2400" dirty="0" smtClean="0"/>
              <a:t>in </a:t>
            </a:r>
            <a:r>
              <a:rPr lang="en-US" altLang="zh-TW" sz="2400" dirty="0"/>
              <a:t>the interval </a:t>
            </a:r>
            <a:r>
              <a:rPr lang="en-US" altLang="zh-TW" sz="2400" dirty="0" smtClean="0"/>
              <a:t>tree we </a:t>
            </a:r>
            <a:r>
              <a:rPr lang="en-US" altLang="zh-TW" sz="2400" dirty="0"/>
              <a:t>select a number of subsets </a:t>
            </a:r>
            <a:r>
              <a:rPr lang="en-US" altLang="zh-TW" sz="2400" b="1" dirty="0" err="1"/>
              <a:t>I</a:t>
            </a:r>
            <a:r>
              <a:rPr lang="en-US" altLang="zh-TW" sz="2400" baseline="-25000" dirty="0" err="1"/>
              <a:t>mid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ν</a:t>
            </a:r>
            <a:r>
              <a:rPr lang="en-US" altLang="zh-TW" sz="2400" b="1" dirty="0" smtClean="0"/>
              <a:t>)</a:t>
            </a:r>
            <a:r>
              <a:rPr lang="en-US" altLang="zh-TW" sz="2400" dirty="0" smtClean="0"/>
              <a:t>. </a:t>
            </a:r>
            <a:r>
              <a:rPr lang="en-US" altLang="zh-TW" sz="2400" dirty="0"/>
              <a:t>For a selected node </a:t>
            </a:r>
            <a:r>
              <a:rPr lang="en-US" altLang="zh-TW" sz="2400" b="1" dirty="0" err="1"/>
              <a:t>ν</a:t>
            </a:r>
            <a:r>
              <a:rPr lang="en-US" altLang="zh-TW" sz="2400" b="1" dirty="0"/>
              <a:t> </a:t>
            </a:r>
            <a:r>
              <a:rPr lang="en-US" altLang="zh-TW" sz="2400" dirty="0" smtClean="0"/>
              <a:t>with </a:t>
            </a:r>
            <a:r>
              <a:rPr lang="en-US" altLang="zh-TW" sz="2400" b="1" dirty="0" err="1"/>
              <a:t>x</a:t>
            </a:r>
            <a:r>
              <a:rPr lang="en-US" altLang="zh-TW" sz="2400" baseline="-25000" dirty="0" err="1"/>
              <a:t>mid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ν</a:t>
            </a:r>
            <a:r>
              <a:rPr lang="en-US" altLang="zh-TW" sz="2400" b="1" dirty="0"/>
              <a:t>) </a:t>
            </a:r>
            <a:r>
              <a:rPr lang="en-US" altLang="zh-TW" sz="2400" dirty="0"/>
              <a:t>&gt; </a:t>
            </a:r>
            <a:r>
              <a:rPr lang="en-US" altLang="zh-TW" sz="2400" b="1" dirty="0" err="1" smtClean="0"/>
              <a:t>q</a:t>
            </a:r>
            <a:r>
              <a:rPr lang="en-US" altLang="zh-TW" sz="2400" b="1" baseline="-25000" dirty="0" err="1" smtClean="0"/>
              <a:t>x</a:t>
            </a:r>
            <a:r>
              <a:rPr lang="en-US" altLang="zh-TW" sz="2400" b="1" baseline="-25000" dirty="0" smtClean="0"/>
              <a:t> 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right endpoint of any segment in </a:t>
            </a:r>
            <a:r>
              <a:rPr lang="en-US" altLang="zh-TW" sz="2400" b="1" dirty="0" err="1"/>
              <a:t>I</a:t>
            </a:r>
            <a:r>
              <a:rPr lang="en-US" altLang="zh-TW" sz="2400" baseline="-25000" dirty="0" err="1"/>
              <a:t>mid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ν</a:t>
            </a:r>
            <a:r>
              <a:rPr lang="en-US" altLang="zh-TW" sz="2400" b="1" dirty="0"/>
              <a:t>) </a:t>
            </a:r>
            <a:r>
              <a:rPr lang="en-US" altLang="zh-TW" sz="2400" dirty="0" smtClean="0"/>
              <a:t>lies </a:t>
            </a:r>
            <a:r>
              <a:rPr lang="en-US" altLang="zh-TW" sz="2400" dirty="0"/>
              <a:t>to the right of </a:t>
            </a:r>
            <a:r>
              <a:rPr lang="en-US" altLang="zh-TW" sz="2400" b="1" dirty="0"/>
              <a:t>q</a:t>
            </a:r>
            <a:r>
              <a:rPr lang="en-US" altLang="zh-TW" sz="2400" dirty="0"/>
              <a:t> . </a:t>
            </a:r>
            <a:endParaRPr lang="en-US" altLang="zh-TW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altLang="zh-TW" dirty="0" smtClean="0"/>
              <a:t>If </a:t>
            </a:r>
            <a:r>
              <a:rPr lang="en-US" altLang="zh-TW" dirty="0"/>
              <a:t>the </a:t>
            </a:r>
            <a:r>
              <a:rPr lang="en-US" altLang="zh-TW" dirty="0" smtClean="0"/>
              <a:t>segment is </a:t>
            </a:r>
            <a:r>
              <a:rPr lang="en-US" altLang="zh-TW" dirty="0"/>
              <a:t>horizontal, then it is intersected by the query segment if and only if its </a:t>
            </a:r>
            <a:r>
              <a:rPr lang="en-US" altLang="zh-TW" dirty="0" smtClean="0"/>
              <a:t>left endpoint </a:t>
            </a:r>
            <a:r>
              <a:rPr lang="en-US" altLang="zh-TW" dirty="0"/>
              <a:t>lies in the range </a:t>
            </a:r>
            <a:r>
              <a:rPr lang="en-US" altLang="zh-TW" b="1" dirty="0"/>
              <a:t>(−</a:t>
            </a:r>
            <a:r>
              <a:rPr lang="en-US" altLang="zh-TW" dirty="0"/>
              <a:t>∞  : </a:t>
            </a:r>
            <a:r>
              <a:rPr lang="en-US" altLang="zh-TW" b="1" dirty="0" err="1"/>
              <a:t>q</a:t>
            </a:r>
            <a:r>
              <a:rPr lang="en-US" altLang="zh-TW" b="1" baseline="-25000" dirty="0" err="1"/>
              <a:t>x</a:t>
            </a:r>
            <a:r>
              <a:rPr lang="en-US" altLang="zh-TW" b="1" dirty="0" smtClean="0"/>
              <a:t>] x [</a:t>
            </a:r>
            <a:r>
              <a:rPr lang="en-US" altLang="zh-TW" b="1" dirty="0" err="1"/>
              <a:t>q</a:t>
            </a:r>
            <a:r>
              <a:rPr lang="en-US" altLang="zh-TW" b="1" baseline="-25000" dirty="0" err="1"/>
              <a:t>y</a:t>
            </a:r>
            <a:r>
              <a:rPr lang="en-US" altLang="zh-TW" b="1" dirty="0"/>
              <a:t> </a:t>
            </a:r>
            <a:r>
              <a:rPr lang="en-US" altLang="zh-TW" dirty="0"/>
              <a:t> : </a:t>
            </a:r>
            <a:r>
              <a:rPr lang="en-US" altLang="zh-TW" b="1" dirty="0" err="1" smtClean="0"/>
              <a:t>q’</a:t>
            </a:r>
            <a:r>
              <a:rPr lang="en-US" altLang="zh-TW" b="1" baseline="-25000" dirty="0" err="1" smtClean="0"/>
              <a:t>y</a:t>
            </a:r>
            <a:r>
              <a:rPr lang="en-US" altLang="zh-TW" b="1" dirty="0" smtClean="0"/>
              <a:t>].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TW" dirty="0" smtClean="0"/>
              <a:t>If </a:t>
            </a:r>
            <a:r>
              <a:rPr lang="en-US" altLang="zh-TW" dirty="0"/>
              <a:t>the segments have </a:t>
            </a:r>
            <a:r>
              <a:rPr lang="en-US" altLang="zh-TW" dirty="0" smtClean="0"/>
              <a:t>arbitrary orientation</a:t>
            </a:r>
            <a:r>
              <a:rPr lang="en-US" altLang="zh-TW" dirty="0"/>
              <a:t>, however, </a:t>
            </a:r>
            <a:r>
              <a:rPr lang="en-US" altLang="zh-TW" dirty="0" smtClean="0"/>
              <a:t>knowing </a:t>
            </a:r>
            <a:r>
              <a:rPr lang="en-US" altLang="zh-TW" dirty="0"/>
              <a:t>that the right endpoint </a:t>
            </a:r>
            <a:r>
              <a:rPr lang="en-US" altLang="zh-TW" dirty="0" smtClean="0"/>
              <a:t>of a </a:t>
            </a:r>
            <a:r>
              <a:rPr lang="en-US" altLang="zh-TW" dirty="0"/>
              <a:t>segment is to the right of q  doesn’t help us much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00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Locus Approach (1/2)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A query </a:t>
            </a:r>
            <a:r>
              <a:rPr lang="en-US" altLang="zh-TW" dirty="0"/>
              <a:t>is described by a number of </a:t>
            </a:r>
            <a:r>
              <a:rPr lang="en-US" altLang="zh-TW" dirty="0" smtClean="0"/>
              <a:t>parameters.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the windowing problem</a:t>
            </a:r>
            <a:r>
              <a:rPr lang="en-US" altLang="zh-TW" dirty="0" smtClean="0"/>
              <a:t>, there </a:t>
            </a:r>
            <a:r>
              <a:rPr lang="en-US" altLang="zh-TW" dirty="0"/>
              <a:t>are four parameters, namely </a:t>
            </a:r>
            <a:r>
              <a:rPr lang="en-US" altLang="zh-TW" b="1" dirty="0" err="1"/>
              <a:t>q</a:t>
            </a:r>
            <a:r>
              <a:rPr lang="en-US" altLang="zh-TW" b="1" baseline="-25000" dirty="0" err="1"/>
              <a:t>x</a:t>
            </a:r>
            <a:r>
              <a:rPr lang="en-US" altLang="zh-TW" dirty="0"/>
              <a:t> , </a:t>
            </a:r>
            <a:r>
              <a:rPr lang="en-US" altLang="zh-TW" b="1" dirty="0" err="1" smtClean="0"/>
              <a:t>q</a:t>
            </a:r>
            <a:r>
              <a:rPr lang="en-US" altLang="zh-TW" dirty="0" err="1" smtClean="0"/>
              <a:t>’</a:t>
            </a:r>
            <a:r>
              <a:rPr lang="en-US" altLang="zh-TW" b="1" baseline="-25000" dirty="0" err="1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, </a:t>
            </a:r>
            <a:r>
              <a:rPr lang="en-US" altLang="zh-TW" b="1" dirty="0" err="1"/>
              <a:t>q</a:t>
            </a:r>
            <a:r>
              <a:rPr lang="en-US" altLang="zh-TW" b="1" baseline="-25000" dirty="0" err="1"/>
              <a:t>y</a:t>
            </a:r>
            <a:r>
              <a:rPr lang="en-US" altLang="zh-TW" dirty="0"/>
              <a:t> , and </a:t>
            </a:r>
            <a:r>
              <a:rPr lang="en-US" altLang="zh-TW" b="1" dirty="0" err="1" smtClean="0"/>
              <a:t>q’</a:t>
            </a:r>
            <a:r>
              <a:rPr lang="en-US" altLang="zh-TW" b="1" baseline="-25000" dirty="0" err="1" smtClean="0"/>
              <a:t>y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For each</a:t>
            </a:r>
            <a:r>
              <a:rPr lang="en-US" altLang="zh-TW" dirty="0"/>
              <a:t> choice of the parameters we get a certain answer. </a:t>
            </a:r>
            <a:endParaRPr lang="en-US" altLang="zh-TW" dirty="0" smtClean="0"/>
          </a:p>
          <a:p>
            <a:r>
              <a:rPr lang="en-US" altLang="zh-TW" dirty="0" smtClean="0"/>
              <a:t>Often </a:t>
            </a:r>
            <a:r>
              <a:rPr lang="en-US" altLang="zh-TW" dirty="0"/>
              <a:t>nearby choices </a:t>
            </a:r>
            <a:r>
              <a:rPr lang="en-US" altLang="zh-TW" dirty="0" smtClean="0"/>
              <a:t>give the </a:t>
            </a:r>
            <a:r>
              <a:rPr lang="en-US" altLang="zh-TW" dirty="0"/>
              <a:t>same answer; if we move the window slightly it will often still </a:t>
            </a:r>
            <a:r>
              <a:rPr lang="en-US" altLang="zh-TW" dirty="0" smtClean="0"/>
              <a:t>intersect the </a:t>
            </a:r>
            <a:r>
              <a:rPr lang="en-US" altLang="zh-TW" dirty="0"/>
              <a:t>same collection of segments.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06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Locus Approach (2/2)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Let </a:t>
            </a:r>
            <a:r>
              <a:rPr lang="en-US" altLang="zh-TW" dirty="0"/>
              <a:t>the parameter space  be the space of </a:t>
            </a:r>
            <a:r>
              <a:rPr lang="en-US" altLang="zh-TW" dirty="0" smtClean="0"/>
              <a:t>all possible </a:t>
            </a:r>
            <a:r>
              <a:rPr lang="en-US" altLang="zh-TW" dirty="0"/>
              <a:t>choices for the parameters. For the windowing problem this space </a:t>
            </a:r>
            <a:r>
              <a:rPr lang="en-US" altLang="zh-TW" dirty="0" smtClean="0"/>
              <a:t>is 4</a:t>
            </a:r>
            <a:r>
              <a:rPr lang="en-US" altLang="zh-TW" dirty="0"/>
              <a:t>-dimensional.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locus approach suggests partitioning the parameter </a:t>
            </a:r>
            <a:r>
              <a:rPr lang="en-US" altLang="zh-TW" dirty="0" smtClean="0"/>
              <a:t>space into </a:t>
            </a:r>
            <a:r>
              <a:rPr lang="en-US" altLang="zh-TW" dirty="0"/>
              <a:t>regions such that queries in the same region have the same answer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we locate the region that contains the query then we know the answer to it.</a:t>
            </a:r>
          </a:p>
          <a:p>
            <a:r>
              <a:rPr lang="en-US" altLang="zh-TW" dirty="0"/>
              <a:t>Such an approach only works well when the number of regions is small.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the windowing </a:t>
            </a:r>
            <a:r>
              <a:rPr lang="en-US" altLang="zh-TW" dirty="0"/>
              <a:t>problem this is not true. There can be </a:t>
            </a:r>
            <a:r>
              <a:rPr lang="en-US" altLang="zh-TW" b="1" dirty="0" err="1"/>
              <a:t>Θ</a:t>
            </a:r>
            <a:r>
              <a:rPr lang="en-US" altLang="zh-TW" b="1" dirty="0"/>
              <a:t>(</a:t>
            </a:r>
            <a:r>
              <a:rPr lang="en-US" altLang="zh-TW" dirty="0"/>
              <a:t>n</a:t>
            </a:r>
            <a:r>
              <a:rPr lang="en-US" altLang="zh-TW" baseline="30000" dirty="0"/>
              <a:t>4</a:t>
            </a:r>
            <a:r>
              <a:rPr lang="en-US" altLang="zh-TW" b="1" dirty="0"/>
              <a:t>) </a:t>
            </a:r>
            <a:r>
              <a:rPr lang="en-US" altLang="zh-TW" dirty="0"/>
              <a:t> different regions.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can use the locus approach to create an alternative for the interval tree.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99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Structure for Intervals (1/2)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Let I  := </a:t>
            </a:r>
            <a:r>
              <a:rPr lang="en-US" altLang="zh-TW" b="1" dirty="0"/>
              <a:t>{</a:t>
            </a:r>
            <a:r>
              <a:rPr lang="en-US" altLang="zh-TW" dirty="0"/>
              <a:t>[x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 smtClean="0"/>
              <a:t>: x’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], [x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>: x’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]</a:t>
            </a:r>
            <a:r>
              <a:rPr lang="en-US" altLang="zh-TW" dirty="0"/>
              <a:t>, . . . , [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n</a:t>
            </a:r>
            <a:r>
              <a:rPr lang="zh-TW" altLang="en-US" dirty="0" smtClean="0"/>
              <a:t> </a:t>
            </a:r>
            <a:r>
              <a:rPr lang="en-US" altLang="zh-TW" dirty="0"/>
              <a:t>: </a:t>
            </a:r>
            <a:r>
              <a:rPr lang="en-US" altLang="zh-TW" dirty="0" err="1" smtClean="0"/>
              <a:t>x’</a:t>
            </a:r>
            <a:r>
              <a:rPr lang="en-US" altLang="zh-TW" baseline="-25000" dirty="0" err="1" smtClean="0"/>
              <a:t>n</a:t>
            </a:r>
            <a:r>
              <a:rPr lang="en-US" altLang="zh-TW" dirty="0"/>
              <a:t>]</a:t>
            </a:r>
            <a:r>
              <a:rPr lang="en-US" altLang="zh-TW" b="1" dirty="0" smtClean="0"/>
              <a:t>}</a:t>
            </a:r>
            <a:r>
              <a:rPr lang="en-US" altLang="zh-TW" dirty="0" smtClean="0"/>
              <a:t> </a:t>
            </a:r>
            <a:r>
              <a:rPr lang="en-US" altLang="zh-TW" dirty="0"/>
              <a:t>be a set of </a:t>
            </a:r>
            <a:r>
              <a:rPr lang="en-US" altLang="zh-TW" dirty="0" smtClean="0"/>
              <a:t>n </a:t>
            </a:r>
            <a:r>
              <a:rPr lang="en-US" altLang="zh-TW" dirty="0"/>
              <a:t>intervals on the </a:t>
            </a:r>
            <a:r>
              <a:rPr lang="en-US" altLang="zh-TW" dirty="0" smtClean="0"/>
              <a:t>real line</a:t>
            </a:r>
            <a:r>
              <a:rPr lang="en-US" altLang="zh-TW" dirty="0"/>
              <a:t>. The data structure that we are looking for should be able to report </a:t>
            </a:r>
            <a:r>
              <a:rPr lang="en-US" altLang="zh-TW" dirty="0" smtClean="0"/>
              <a:t>the intervals </a:t>
            </a:r>
            <a:r>
              <a:rPr lang="en-US" altLang="zh-TW" dirty="0"/>
              <a:t>containing a query point </a:t>
            </a:r>
            <a:r>
              <a:rPr lang="en-US" altLang="zh-TW" dirty="0" err="1" smtClean="0"/>
              <a:t>q</a:t>
            </a:r>
            <a:r>
              <a:rPr lang="en-US" altLang="zh-TW" baseline="-25000" dirty="0" err="1" smtClean="0"/>
              <a:t>x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Our </a:t>
            </a:r>
            <a:r>
              <a:rPr lang="en-US" altLang="zh-TW" dirty="0"/>
              <a:t>query has only one parameter, </a:t>
            </a:r>
            <a:r>
              <a:rPr lang="en-US" altLang="zh-TW" dirty="0" err="1" smtClean="0"/>
              <a:t>q</a:t>
            </a:r>
            <a:r>
              <a:rPr lang="en-US" altLang="zh-TW" baseline="-25000" dirty="0" err="1" smtClean="0"/>
              <a:t>x</a:t>
            </a:r>
            <a:r>
              <a:rPr lang="en-US" altLang="zh-TW" dirty="0"/>
              <a:t> </a:t>
            </a:r>
            <a:r>
              <a:rPr lang="en-US" altLang="zh-TW" dirty="0" smtClean="0"/>
              <a:t>, so </a:t>
            </a:r>
            <a:r>
              <a:rPr lang="en-US" altLang="zh-TW" dirty="0"/>
              <a:t>the parameter space is the real line.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96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Structure for Intervals </a:t>
            </a:r>
            <a:r>
              <a:rPr kumimoji="1" lang="en-US" altLang="zh-TW" dirty="0" smtClean="0"/>
              <a:t>(2/</a:t>
            </a:r>
            <a:r>
              <a:rPr kumimoji="1" lang="en-US" altLang="zh-TW" dirty="0"/>
              <a:t>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Let </a:t>
            </a:r>
            <a:r>
              <a:rPr lang="en-US" altLang="zh-TW" sz="2800" b="1" dirty="0"/>
              <a:t>p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en-US" altLang="zh-TW" sz="2800" b="1" dirty="0"/>
              <a:t>p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 . . . , </a:t>
            </a:r>
            <a:r>
              <a:rPr lang="en-US" altLang="zh-TW" sz="2800" b="1" dirty="0"/>
              <a:t>p</a:t>
            </a:r>
            <a:r>
              <a:rPr lang="en-US" altLang="zh-TW" sz="2800" b="1" baseline="-25000" dirty="0"/>
              <a:t>m</a:t>
            </a:r>
            <a:r>
              <a:rPr lang="en-US" altLang="zh-TW" sz="2800" b="1" dirty="0"/>
              <a:t> </a:t>
            </a:r>
            <a:r>
              <a:rPr lang="en-US" altLang="zh-TW" sz="2800" dirty="0"/>
              <a:t> be the list of </a:t>
            </a:r>
            <a:r>
              <a:rPr lang="en-US" altLang="zh-TW" sz="2800" dirty="0" smtClean="0"/>
              <a:t>distinct interval </a:t>
            </a:r>
            <a:r>
              <a:rPr lang="en-US" altLang="zh-TW" sz="2800" dirty="0"/>
              <a:t>endpoints, sorted from left to right. The partitioning of the </a:t>
            </a:r>
            <a:r>
              <a:rPr lang="en-US" altLang="zh-TW" sz="2800" dirty="0" smtClean="0"/>
              <a:t>parameter space </a:t>
            </a:r>
            <a:r>
              <a:rPr lang="en-US" altLang="zh-TW" sz="2800" dirty="0"/>
              <a:t>is simply the partitioning of the real line induced by the points </a:t>
            </a:r>
            <a:r>
              <a:rPr lang="en-US" altLang="zh-TW" sz="2800" b="1" dirty="0" smtClean="0"/>
              <a:t>p</a:t>
            </a:r>
            <a:r>
              <a:rPr lang="en-US" altLang="zh-TW" sz="2800" b="1" baseline="-25000" dirty="0" smtClean="0"/>
              <a:t>i</a:t>
            </a:r>
            <a:r>
              <a:rPr lang="en-US" altLang="zh-TW" sz="2800" dirty="0" smtClean="0"/>
              <a:t>. We call </a:t>
            </a:r>
            <a:r>
              <a:rPr lang="en-US" altLang="zh-TW" sz="2800" dirty="0"/>
              <a:t>the regions in this partitioning </a:t>
            </a:r>
            <a:r>
              <a:rPr lang="en-US" altLang="zh-TW" sz="2800" b="1" dirty="0"/>
              <a:t>elementary </a:t>
            </a:r>
            <a:r>
              <a:rPr lang="en-US" altLang="zh-TW" sz="2800" b="1" dirty="0" smtClean="0"/>
              <a:t>intervals</a:t>
            </a:r>
            <a:r>
              <a:rPr lang="en-US" altLang="zh-TW" sz="2800" dirty="0" smtClean="0"/>
              <a:t>. </a:t>
            </a:r>
          </a:p>
          <a:p>
            <a:pPr lvl="1"/>
            <a:r>
              <a:rPr lang="en-US" altLang="zh-TW" sz="2400" dirty="0" smtClean="0"/>
              <a:t>Thus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elementary intervals </a:t>
            </a:r>
            <a:r>
              <a:rPr lang="en-US" altLang="zh-TW" sz="2400" dirty="0"/>
              <a:t>are, from left to right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/>
              <a:t>(</a:t>
            </a:r>
            <a:r>
              <a:rPr lang="en-US" altLang="zh-TW" sz="2400" b="1" dirty="0"/>
              <a:t>−</a:t>
            </a:r>
            <a:r>
              <a:rPr lang="en-US" altLang="zh-TW" sz="2400" dirty="0"/>
              <a:t>∞ </a:t>
            </a:r>
            <a:r>
              <a:rPr lang="en-US" altLang="zh-TW" sz="2400" dirty="0" smtClean="0"/>
              <a:t>: </a:t>
            </a:r>
            <a:r>
              <a:rPr lang="en-US" altLang="zh-TW" sz="2400" b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b="1" dirty="0"/>
              <a:t>)</a:t>
            </a:r>
            <a:r>
              <a:rPr lang="en-US" altLang="zh-TW" sz="2400" dirty="0"/>
              <a:t>, </a:t>
            </a:r>
            <a:r>
              <a:rPr lang="en-US" altLang="zh-TW" sz="2400" b="1" dirty="0"/>
              <a:t>[p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b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b="1" dirty="0"/>
              <a:t>]</a:t>
            </a:r>
            <a:r>
              <a:rPr lang="en-US" altLang="zh-TW" sz="2400" dirty="0"/>
              <a:t>, </a:t>
            </a:r>
            <a:r>
              <a:rPr lang="en-US" altLang="zh-TW" sz="2400" b="1" dirty="0"/>
              <a:t>(p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b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b="1" dirty="0"/>
              <a:t>)</a:t>
            </a:r>
            <a:r>
              <a:rPr lang="en-US" altLang="zh-TW" sz="2400" dirty="0"/>
              <a:t>, </a:t>
            </a:r>
            <a:r>
              <a:rPr lang="en-US" altLang="zh-TW" sz="2400" b="1" dirty="0"/>
              <a:t>[p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b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b="1" dirty="0"/>
              <a:t>]</a:t>
            </a:r>
            <a:r>
              <a:rPr lang="en-US" altLang="zh-TW" sz="2400" dirty="0"/>
              <a:t>, . . . 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/>
              <a:t>(</a:t>
            </a:r>
            <a:r>
              <a:rPr lang="en-US" altLang="zh-TW" sz="2400" b="1" dirty="0"/>
              <a:t>p</a:t>
            </a:r>
            <a:r>
              <a:rPr lang="en-US" altLang="zh-TW" sz="2400" b="1" baseline="-25000" dirty="0"/>
              <a:t>m−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b="1" dirty="0"/>
              <a:t>p</a:t>
            </a:r>
            <a:r>
              <a:rPr lang="en-US" altLang="zh-TW" sz="2400" b="1" baseline="-25000" dirty="0"/>
              <a:t>m</a:t>
            </a:r>
            <a:r>
              <a:rPr lang="en-US" altLang="zh-TW" sz="2400" b="1" dirty="0"/>
              <a:t>)</a:t>
            </a:r>
            <a:r>
              <a:rPr lang="en-US" altLang="zh-TW" sz="2400" dirty="0"/>
              <a:t>, </a:t>
            </a:r>
            <a:r>
              <a:rPr lang="en-US" altLang="zh-TW" sz="2400" b="1" dirty="0"/>
              <a:t>[p</a:t>
            </a:r>
            <a:r>
              <a:rPr lang="en-US" altLang="zh-TW" sz="2400" b="1" baseline="-25000" dirty="0"/>
              <a:t>m</a:t>
            </a:r>
            <a:r>
              <a:rPr lang="en-US" altLang="zh-TW" sz="2400" b="1" dirty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b="1" dirty="0"/>
              <a:t>p</a:t>
            </a:r>
            <a:r>
              <a:rPr lang="en-US" altLang="zh-TW" sz="2400" b="1" baseline="-25000" dirty="0"/>
              <a:t>m</a:t>
            </a:r>
            <a:r>
              <a:rPr lang="en-US" altLang="zh-TW" sz="2400" b="1" dirty="0"/>
              <a:t>]</a:t>
            </a:r>
            <a:r>
              <a:rPr lang="en-US" altLang="zh-TW" sz="2400" dirty="0"/>
              <a:t>, </a:t>
            </a:r>
            <a:r>
              <a:rPr lang="en-US" altLang="zh-TW" sz="2400" b="1" dirty="0"/>
              <a:t>(p</a:t>
            </a:r>
            <a:r>
              <a:rPr lang="en-US" altLang="zh-TW" sz="2400" b="1" baseline="-25000" dirty="0"/>
              <a:t>m</a:t>
            </a:r>
            <a:r>
              <a:rPr lang="en-US" altLang="zh-TW" sz="2400" b="1" dirty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b="1" dirty="0"/>
              <a:t>+</a:t>
            </a:r>
            <a:r>
              <a:rPr lang="en-US" altLang="zh-TW" sz="2400" dirty="0"/>
              <a:t>∞</a:t>
            </a:r>
            <a:r>
              <a:rPr lang="en-US" altLang="zh-TW" sz="2400" b="1" dirty="0"/>
              <a:t>)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66" y="4991100"/>
            <a:ext cx="2273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0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 smtClean="0"/>
              <a:t>To </a:t>
            </a:r>
            <a:r>
              <a:rPr lang="en-US" altLang="zh-TW" sz="2800" dirty="0"/>
              <a:t>find the intervals that contain a query point </a:t>
            </a:r>
            <a:r>
              <a:rPr lang="en-US" altLang="zh-TW" sz="2800" b="1" dirty="0" err="1" smtClean="0"/>
              <a:t>q</a:t>
            </a:r>
            <a:r>
              <a:rPr lang="en-US" altLang="zh-TW" sz="2800" b="1" baseline="-25000" dirty="0" err="1" smtClean="0"/>
              <a:t>x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we must determine </a:t>
            </a:r>
            <a:r>
              <a:rPr lang="en-US" altLang="zh-TW" sz="2800" dirty="0" smtClean="0"/>
              <a:t>the elementary </a:t>
            </a:r>
            <a:r>
              <a:rPr lang="en-US" altLang="zh-TW" sz="2800" dirty="0"/>
              <a:t>interval that contains </a:t>
            </a:r>
            <a:r>
              <a:rPr lang="en-US" altLang="zh-TW" sz="2800" b="1" dirty="0" err="1" smtClean="0"/>
              <a:t>q</a:t>
            </a:r>
            <a:r>
              <a:rPr lang="en-US" altLang="zh-TW" sz="2800" b="1" baseline="-25000" dirty="0" err="1" smtClean="0"/>
              <a:t>x</a:t>
            </a:r>
            <a:r>
              <a:rPr lang="en-US" altLang="zh-TW" sz="2800" dirty="0" smtClean="0"/>
              <a:t>. </a:t>
            </a:r>
          </a:p>
          <a:p>
            <a:pPr lvl="1"/>
            <a:r>
              <a:rPr lang="en-US" altLang="zh-TW" sz="2200" dirty="0" smtClean="0"/>
              <a:t>We </a:t>
            </a:r>
            <a:r>
              <a:rPr lang="en-US" altLang="zh-TW" sz="2200" dirty="0"/>
              <a:t>build a binary search tree </a:t>
            </a:r>
            <a:r>
              <a:rPr lang="en-US" altLang="zh-TW" sz="2200" dirty="0" smtClean="0"/>
              <a:t>T whose </a:t>
            </a:r>
            <a:r>
              <a:rPr lang="en-US" altLang="zh-TW" sz="2200" dirty="0"/>
              <a:t>leaves </a:t>
            </a:r>
            <a:r>
              <a:rPr lang="en-US" altLang="zh-TW" sz="2200" dirty="0" smtClean="0"/>
              <a:t>correspond </a:t>
            </a:r>
            <a:r>
              <a:rPr lang="en-US" altLang="zh-TW" sz="2200" dirty="0"/>
              <a:t>to the elementary intervals. 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We </a:t>
            </a:r>
            <a:r>
              <a:rPr lang="en-US" altLang="zh-TW" sz="2200" dirty="0"/>
              <a:t>denote the </a:t>
            </a:r>
            <a:r>
              <a:rPr lang="en-US" altLang="zh-TW" sz="2200" dirty="0" smtClean="0"/>
              <a:t>elementary interval corresponding </a:t>
            </a:r>
            <a:r>
              <a:rPr lang="en-US" altLang="zh-TW" sz="2200" dirty="0"/>
              <a:t>to a leaf μ  by </a:t>
            </a:r>
            <a:r>
              <a:rPr lang="en-US" altLang="zh-TW" sz="2200" dirty="0" err="1"/>
              <a:t>Int</a:t>
            </a:r>
            <a:r>
              <a:rPr lang="en-US" altLang="zh-TW" sz="2200" b="1" dirty="0"/>
              <a:t>(</a:t>
            </a:r>
            <a:r>
              <a:rPr lang="en-US" altLang="zh-TW" sz="2200" dirty="0"/>
              <a:t>μ</a:t>
            </a:r>
            <a:r>
              <a:rPr lang="en-US" altLang="zh-TW" sz="2200" b="1" dirty="0" smtClean="0"/>
              <a:t>)</a:t>
            </a:r>
            <a:r>
              <a:rPr lang="en-US" altLang="zh-TW" sz="2200" dirty="0" smtClean="0"/>
              <a:t>.</a:t>
            </a:r>
          </a:p>
          <a:p>
            <a:r>
              <a:rPr lang="en-US" altLang="zh-TW" sz="2800" dirty="0" smtClean="0"/>
              <a:t>If </a:t>
            </a:r>
            <a:r>
              <a:rPr lang="en-US" altLang="zh-TW" sz="2800" dirty="0"/>
              <a:t>all the intervals in I  containing </a:t>
            </a:r>
            <a:r>
              <a:rPr lang="en-US" altLang="zh-TW" sz="2800" dirty="0" err="1"/>
              <a:t>Int</a:t>
            </a:r>
            <a:r>
              <a:rPr lang="en-US" altLang="zh-TW" sz="2800" b="1" dirty="0"/>
              <a:t>(μ</a:t>
            </a:r>
            <a:r>
              <a:rPr lang="en-US" altLang="zh-TW" sz="2800" b="1" dirty="0" smtClean="0"/>
              <a:t>)</a:t>
            </a:r>
            <a:r>
              <a:rPr lang="en-US" altLang="zh-TW" sz="2800" dirty="0" smtClean="0"/>
              <a:t> are </a:t>
            </a:r>
            <a:r>
              <a:rPr lang="en-US" altLang="zh-TW" sz="2800" dirty="0"/>
              <a:t>stored at the leaf </a:t>
            </a:r>
            <a:r>
              <a:rPr lang="en-US" altLang="zh-TW" sz="2800" b="1" dirty="0"/>
              <a:t>μ</a:t>
            </a:r>
            <a:r>
              <a:rPr lang="en-US" altLang="zh-TW" sz="2800" dirty="0"/>
              <a:t> , then we </a:t>
            </a:r>
            <a:r>
              <a:rPr lang="en-US" altLang="zh-TW" sz="2800" dirty="0" smtClean="0"/>
              <a:t>can report </a:t>
            </a:r>
            <a:r>
              <a:rPr lang="en-US" altLang="zh-TW" sz="2800" dirty="0"/>
              <a:t>the k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intervals </a:t>
            </a:r>
            <a:r>
              <a:rPr lang="en-US" altLang="zh-TW" sz="2800" dirty="0"/>
              <a:t>containing </a:t>
            </a:r>
            <a:r>
              <a:rPr lang="en-US" altLang="zh-TW" sz="2800" dirty="0" err="1" smtClean="0"/>
              <a:t>q</a:t>
            </a:r>
            <a:r>
              <a:rPr lang="en-US" altLang="zh-TW" sz="2800" baseline="-25000" dirty="0" err="1" smtClean="0"/>
              <a:t>x</a:t>
            </a:r>
            <a:r>
              <a:rPr lang="en-US" altLang="zh-TW" sz="2800" dirty="0" smtClean="0"/>
              <a:t> in O</a:t>
            </a:r>
            <a:r>
              <a:rPr lang="en-US" altLang="zh-TW" sz="2800" b="1" dirty="0" smtClean="0"/>
              <a:t>(</a:t>
            </a:r>
            <a:r>
              <a:rPr lang="en-US" altLang="zh-TW" sz="2800" dirty="0" err="1" smtClean="0"/>
              <a:t>logn</a:t>
            </a:r>
            <a:r>
              <a:rPr lang="en-US" altLang="zh-TW" sz="2800" b="1" dirty="0" err="1"/>
              <a:t>+</a:t>
            </a:r>
            <a:r>
              <a:rPr lang="en-US" altLang="zh-TW" sz="2800" dirty="0" err="1"/>
              <a:t>k</a:t>
            </a:r>
            <a:r>
              <a:rPr lang="en-US" altLang="zh-TW" sz="2800" b="1" dirty="0" smtClean="0"/>
              <a:t>)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Issue: The </a:t>
            </a:r>
            <a:r>
              <a:rPr lang="en-US" altLang="zh-TW" sz="2800" dirty="0"/>
              <a:t>amount of storage </a:t>
            </a:r>
            <a:r>
              <a:rPr lang="en-US" altLang="zh-TW" sz="2800" dirty="0" smtClean="0"/>
              <a:t>can be </a:t>
            </a:r>
            <a:br>
              <a:rPr lang="en-US" altLang="zh-TW" sz="2800" dirty="0" smtClean="0"/>
            </a:br>
            <a:r>
              <a:rPr lang="en-US" altLang="zh-TW" sz="2800" dirty="0" smtClean="0"/>
              <a:t>as bad as </a:t>
            </a:r>
            <a:r>
              <a:rPr lang="en-US" altLang="zh-TW" sz="2800" dirty="0"/>
              <a:t>quadratic.</a:t>
            </a:r>
            <a:endParaRPr kumimoji="1" lang="zh-TW" altLang="en-US" sz="28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rcRect t="11503" b="11503"/>
          <a:stretch>
            <a:fillRect/>
          </a:stretch>
        </p:blipFill>
        <p:spPr>
          <a:xfrm>
            <a:off x="5793872" y="4267201"/>
            <a:ext cx="3087662" cy="16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Simplify the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onsider </a:t>
            </a:r>
            <a:r>
              <a:rPr lang="en-US" altLang="zh-TW" dirty="0"/>
              <a:t>the </a:t>
            </a:r>
            <a:r>
              <a:rPr lang="en-US" altLang="zh-TW" i="1" dirty="0"/>
              <a:t>x</a:t>
            </a:r>
            <a:r>
              <a:rPr lang="en-US" altLang="zh-TW" dirty="0"/>
              <a:t>-</a:t>
            </a:r>
            <a:r>
              <a:rPr lang="en-US" altLang="zh-TW" dirty="0" smtClean="0"/>
              <a:t>axis to </a:t>
            </a:r>
            <a:r>
              <a:rPr lang="en-US" altLang="zh-TW" dirty="0"/>
              <a:t>be aligned with the bottom side of the board, and the </a:t>
            </a:r>
            <a:r>
              <a:rPr lang="en-US" altLang="zh-TW" i="1" dirty="0"/>
              <a:t>y</a:t>
            </a:r>
            <a:r>
              <a:rPr lang="en-US" altLang="zh-TW" dirty="0"/>
              <a:t>-axis to be </a:t>
            </a:r>
            <a:r>
              <a:rPr lang="en-US" altLang="zh-TW" dirty="0" smtClean="0"/>
              <a:t>aligned with </a:t>
            </a:r>
            <a:r>
              <a:rPr lang="en-US" altLang="zh-TW" dirty="0"/>
              <a:t>the left side of the </a:t>
            </a:r>
            <a:r>
              <a:rPr lang="en-US" altLang="zh-TW" dirty="0" smtClean="0"/>
              <a:t>board</a:t>
            </a:r>
          </a:p>
          <a:p>
            <a:r>
              <a:rPr lang="en-US" altLang="zh-TW" dirty="0" smtClean="0"/>
              <a:t>Any </a:t>
            </a:r>
            <a:r>
              <a:rPr lang="en-US" altLang="zh-TW" dirty="0"/>
              <a:t>segment is parallel to either the </a:t>
            </a:r>
            <a:r>
              <a:rPr lang="en-US" altLang="zh-TW" i="1" dirty="0"/>
              <a:t>x</a:t>
            </a:r>
            <a:r>
              <a:rPr lang="en-US" altLang="zh-TW" dirty="0"/>
              <a:t>-</a:t>
            </a:r>
            <a:r>
              <a:rPr lang="en-US" altLang="zh-TW" dirty="0" smtClean="0"/>
              <a:t>axis or </a:t>
            </a:r>
            <a:r>
              <a:rPr lang="en-US" altLang="zh-TW" dirty="0"/>
              <a:t>the </a:t>
            </a:r>
            <a:r>
              <a:rPr lang="en-US" altLang="zh-TW" i="1" dirty="0"/>
              <a:t>y</a:t>
            </a:r>
            <a:r>
              <a:rPr lang="en-US" altLang="zh-TW" dirty="0"/>
              <a:t>-</a:t>
            </a:r>
            <a:r>
              <a:rPr lang="en-US" altLang="zh-TW" dirty="0" smtClean="0"/>
              <a:t>axis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segments are </a:t>
            </a:r>
            <a:r>
              <a:rPr lang="en-US" altLang="zh-TW" i="1" dirty="0"/>
              <a:t>axis-parallel</a:t>
            </a:r>
            <a:r>
              <a:rPr lang="en-US" altLang="zh-TW" dirty="0"/>
              <a:t>, or </a:t>
            </a:r>
            <a:r>
              <a:rPr lang="en-US" altLang="zh-TW" i="1" dirty="0" smtClean="0"/>
              <a:t>orthogonal</a:t>
            </a:r>
          </a:p>
          <a:p>
            <a:r>
              <a:rPr lang="en-US" altLang="zh-TW" dirty="0" smtClean="0"/>
              <a:t>The query </a:t>
            </a:r>
            <a:r>
              <a:rPr lang="en-US" altLang="zh-TW" dirty="0"/>
              <a:t>window is an axis-parallel rectangle, that is, a rectangle whose edges </a:t>
            </a:r>
            <a:r>
              <a:rPr lang="en-US" altLang="zh-TW" dirty="0" smtClean="0"/>
              <a:t>are axis</a:t>
            </a:r>
            <a:r>
              <a:rPr lang="en-US" altLang="zh-TW" dirty="0"/>
              <a:t>-parallel.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87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Segment Tree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 l="5702" r="5702"/>
          <a:stretch>
            <a:fillRect/>
          </a:stretch>
        </p:blipFill>
        <p:spPr>
          <a:xfrm>
            <a:off x="1126067" y="1417638"/>
            <a:ext cx="3293533" cy="181131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7" y="3242733"/>
            <a:ext cx="5537200" cy="2997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04267" y="1532466"/>
            <a:ext cx="424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 sz="2400" dirty="0" smtClean="0"/>
              <a:t>Solution: </a:t>
            </a:r>
            <a:r>
              <a:rPr lang="en-US" altLang="zh-TW" sz="2400" dirty="0"/>
              <a:t>store the interval at node </a:t>
            </a:r>
            <a:r>
              <a:rPr lang="en-US" altLang="zh-TW" sz="2400" dirty="0" err="1"/>
              <a:t>ν</a:t>
            </a:r>
            <a:r>
              <a:rPr lang="en-US" altLang="zh-TW" sz="2400" dirty="0"/>
              <a:t>  (and at μ5 ) instead of at the leaves μ1 , </a:t>
            </a:r>
            <a:r>
              <a:rPr lang="en-US" altLang="zh-TW" sz="2400" dirty="0" smtClean="0"/>
              <a:t>μ2, μ3, </a:t>
            </a:r>
            <a:r>
              <a:rPr lang="en-US" altLang="zh-TW" sz="2400" dirty="0"/>
              <a:t>and μ4  (and at μ5 </a:t>
            </a:r>
            <a:r>
              <a:rPr lang="en-US" altLang="zh-TW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575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Definition of Segment Tree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skeleton of the segment tree is a balanced binary tree </a:t>
            </a:r>
            <a:r>
              <a:rPr lang="en-US" altLang="zh-TW" b="1" dirty="0" smtClean="0"/>
              <a:t>T</a:t>
            </a:r>
            <a:r>
              <a:rPr lang="en-US" altLang="zh-TW" dirty="0" smtClean="0"/>
              <a:t>. </a:t>
            </a:r>
            <a:r>
              <a:rPr lang="en-US" altLang="zh-TW" dirty="0"/>
              <a:t>The leaves </a:t>
            </a:r>
            <a:r>
              <a:rPr lang="en-US" altLang="zh-TW" dirty="0" smtClean="0"/>
              <a:t>of </a:t>
            </a:r>
            <a:r>
              <a:rPr lang="en-US" altLang="zh-TW" b="1" dirty="0" smtClean="0"/>
              <a:t>T </a:t>
            </a:r>
            <a:r>
              <a:rPr lang="en-US" altLang="zh-TW" dirty="0" smtClean="0"/>
              <a:t> </a:t>
            </a:r>
            <a:r>
              <a:rPr lang="en-US" altLang="zh-TW" dirty="0"/>
              <a:t>correspond to the elementary intervals induced by the endpoints of </a:t>
            </a:r>
            <a:r>
              <a:rPr lang="en-US" altLang="zh-TW" dirty="0" smtClean="0"/>
              <a:t>the intervals </a:t>
            </a:r>
            <a:r>
              <a:rPr lang="en-US" altLang="zh-TW" dirty="0"/>
              <a:t>in </a:t>
            </a:r>
            <a:r>
              <a:rPr lang="en-US" altLang="zh-TW" dirty="0" smtClean="0"/>
              <a:t>I </a:t>
            </a:r>
            <a:r>
              <a:rPr lang="en-US" altLang="zh-TW" dirty="0"/>
              <a:t>in an ordered way: the leftmost leaf corresponds to the </a:t>
            </a:r>
            <a:r>
              <a:rPr lang="en-US" altLang="zh-TW" dirty="0" smtClean="0"/>
              <a:t>leftmost elementary </a:t>
            </a:r>
            <a:r>
              <a:rPr lang="en-US" altLang="zh-TW" dirty="0"/>
              <a:t>interval, and so on. The elementary interval corresponding </a:t>
            </a:r>
            <a:r>
              <a:rPr lang="en-US" altLang="zh-TW" dirty="0" smtClean="0"/>
              <a:t>to leaf </a:t>
            </a:r>
            <a:r>
              <a:rPr lang="en-US" altLang="zh-TW" dirty="0"/>
              <a:t>μ  is denoted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/>
              <a:t>μ</a:t>
            </a:r>
            <a:r>
              <a:rPr lang="en-US" altLang="zh-TW" b="1" dirty="0"/>
              <a:t>)</a:t>
            </a:r>
            <a:r>
              <a:rPr lang="en-US" altLang="zh-TW" dirty="0"/>
              <a:t> .</a:t>
            </a:r>
          </a:p>
          <a:p>
            <a:r>
              <a:rPr lang="en-US" altLang="zh-TW" dirty="0"/>
              <a:t>The internal nodes of </a:t>
            </a:r>
            <a:r>
              <a:rPr lang="en-US" altLang="zh-TW" b="1" dirty="0"/>
              <a:t>T </a:t>
            </a:r>
            <a:r>
              <a:rPr lang="en-US" altLang="zh-TW" dirty="0" smtClean="0"/>
              <a:t>correspond </a:t>
            </a:r>
            <a:r>
              <a:rPr lang="en-US" altLang="zh-TW" dirty="0"/>
              <a:t>to intervals that are the union of </a:t>
            </a:r>
            <a:r>
              <a:rPr lang="en-US" altLang="zh-TW" dirty="0" smtClean="0"/>
              <a:t>elementary intervals</a:t>
            </a:r>
            <a:r>
              <a:rPr lang="en-US" altLang="zh-TW" dirty="0"/>
              <a:t>: the interval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 err="1"/>
              <a:t>ν</a:t>
            </a:r>
            <a:r>
              <a:rPr lang="en-US" altLang="zh-TW" b="1" dirty="0"/>
              <a:t>) </a:t>
            </a:r>
            <a:r>
              <a:rPr lang="en-US" altLang="zh-TW" dirty="0" smtClean="0"/>
              <a:t>corresponding </a:t>
            </a:r>
            <a:r>
              <a:rPr lang="en-US" altLang="zh-TW" dirty="0"/>
              <a:t>to node </a:t>
            </a:r>
            <a:r>
              <a:rPr lang="en-US" altLang="zh-TW" dirty="0" err="1" smtClean="0"/>
              <a:t>ν</a:t>
            </a:r>
            <a:r>
              <a:rPr lang="en-US" altLang="zh-TW" dirty="0" smtClean="0"/>
              <a:t> </a:t>
            </a:r>
            <a:r>
              <a:rPr lang="en-US" altLang="zh-TW" dirty="0"/>
              <a:t>is the </a:t>
            </a:r>
            <a:r>
              <a:rPr lang="en-US" altLang="zh-TW" dirty="0" smtClean="0"/>
              <a:t>union of </a:t>
            </a:r>
            <a:r>
              <a:rPr lang="en-US" altLang="zh-TW" dirty="0"/>
              <a:t>the elementary intervals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/>
              <a:t>μ</a:t>
            </a:r>
            <a:r>
              <a:rPr lang="en-US" altLang="zh-TW" b="1" dirty="0"/>
              <a:t>) </a:t>
            </a:r>
            <a:r>
              <a:rPr lang="en-US" altLang="zh-TW" dirty="0"/>
              <a:t> of the leaves in the </a:t>
            </a:r>
            <a:r>
              <a:rPr lang="en-US" altLang="zh-TW" dirty="0" err="1"/>
              <a:t>subtree</a:t>
            </a:r>
            <a:r>
              <a:rPr lang="en-US" altLang="zh-TW" dirty="0"/>
              <a:t> rooted at </a:t>
            </a:r>
            <a:r>
              <a:rPr lang="en-US" altLang="zh-TW" dirty="0" err="1" smtClean="0"/>
              <a:t>ν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This implies that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 err="1" smtClean="0"/>
              <a:t>ν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is the union </a:t>
            </a:r>
            <a:r>
              <a:rPr lang="en-US" altLang="zh-TW" dirty="0"/>
              <a:t>of the intervals of its two children.)</a:t>
            </a:r>
          </a:p>
          <a:p>
            <a:r>
              <a:rPr lang="en-US" altLang="zh-TW" dirty="0"/>
              <a:t>Each node or leaf </a:t>
            </a:r>
            <a:r>
              <a:rPr lang="en-US" altLang="zh-TW" dirty="0" err="1"/>
              <a:t>ν</a:t>
            </a:r>
            <a:r>
              <a:rPr lang="en-US" altLang="zh-TW" dirty="0"/>
              <a:t>  in </a:t>
            </a:r>
            <a:r>
              <a:rPr lang="en-US" altLang="zh-TW" b="1" dirty="0"/>
              <a:t>T </a:t>
            </a:r>
            <a:r>
              <a:rPr lang="en-US" altLang="zh-TW" dirty="0"/>
              <a:t> stores the interval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 err="1"/>
              <a:t>ν</a:t>
            </a:r>
            <a:r>
              <a:rPr lang="en-US" altLang="zh-TW" b="1" dirty="0"/>
              <a:t>) </a:t>
            </a:r>
            <a:r>
              <a:rPr lang="en-US" altLang="zh-TW" dirty="0"/>
              <a:t> and a set I</a:t>
            </a:r>
            <a:r>
              <a:rPr lang="en-US" altLang="zh-TW" b="1" dirty="0"/>
              <a:t>(</a:t>
            </a:r>
            <a:r>
              <a:rPr lang="en-US" altLang="zh-TW" dirty="0" err="1"/>
              <a:t>ν</a:t>
            </a:r>
            <a:r>
              <a:rPr lang="en-US" altLang="zh-TW" b="1" dirty="0"/>
              <a:t>) </a:t>
            </a:r>
            <a:r>
              <a:rPr lang="en-US" altLang="zh-TW" dirty="0"/>
              <a:t>⊆ I  of </a:t>
            </a:r>
            <a:r>
              <a:rPr lang="en-US" altLang="zh-TW" dirty="0" smtClean="0"/>
              <a:t>intervals (</a:t>
            </a:r>
            <a:r>
              <a:rPr lang="en-US" altLang="zh-TW" dirty="0"/>
              <a:t>for example, in a linked list). This canonical subset  of node </a:t>
            </a:r>
            <a:r>
              <a:rPr lang="en-US" altLang="zh-TW" dirty="0" err="1"/>
              <a:t>ν</a:t>
            </a:r>
            <a:r>
              <a:rPr lang="en-US" altLang="zh-TW" dirty="0"/>
              <a:t> </a:t>
            </a:r>
            <a:r>
              <a:rPr lang="en-US" altLang="zh-TW" dirty="0" smtClean="0"/>
              <a:t>contains</a:t>
            </a:r>
            <a:r>
              <a:rPr lang="en-US" altLang="zh-TW" dirty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intervals </a:t>
            </a:r>
            <a:r>
              <a:rPr lang="en-US" altLang="zh-TW" b="1" dirty="0"/>
              <a:t>[</a:t>
            </a:r>
            <a:r>
              <a:rPr lang="en-US" altLang="zh-TW" dirty="0" smtClean="0"/>
              <a:t>x </a:t>
            </a:r>
            <a:r>
              <a:rPr lang="en-US" altLang="zh-TW" dirty="0"/>
              <a:t>: </a:t>
            </a:r>
            <a:r>
              <a:rPr lang="en-US" altLang="zh-TW" dirty="0" smtClean="0"/>
              <a:t>x’</a:t>
            </a:r>
            <a:r>
              <a:rPr lang="en-US" altLang="zh-TW" b="1" dirty="0" smtClean="0"/>
              <a:t>] </a:t>
            </a:r>
            <a:r>
              <a:rPr lang="en-US" altLang="zh-TW" dirty="0"/>
              <a:t>∈ I  such that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 err="1"/>
              <a:t>ν</a:t>
            </a:r>
            <a:r>
              <a:rPr lang="en-US" altLang="zh-TW" b="1" dirty="0"/>
              <a:t>)</a:t>
            </a:r>
            <a:r>
              <a:rPr lang="en-US" altLang="zh-TW" dirty="0"/>
              <a:t>⊆</a:t>
            </a:r>
            <a:r>
              <a:rPr lang="en-US" altLang="zh-TW" b="1" dirty="0"/>
              <a:t>[</a:t>
            </a:r>
            <a:r>
              <a:rPr lang="en-US" altLang="zh-TW" dirty="0"/>
              <a:t>x </a:t>
            </a:r>
            <a:r>
              <a:rPr lang="en-US" altLang="zh-TW" dirty="0" smtClean="0"/>
              <a:t>: x’</a:t>
            </a:r>
            <a:r>
              <a:rPr lang="en-US" altLang="zh-TW" b="1" dirty="0" smtClean="0"/>
              <a:t>] 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/>
              <a:t>parent</a:t>
            </a:r>
            <a:r>
              <a:rPr lang="en-US" altLang="zh-TW" b="1" dirty="0"/>
              <a:t>(</a:t>
            </a:r>
            <a:r>
              <a:rPr lang="en-US" altLang="zh-TW" dirty="0" err="1"/>
              <a:t>ν</a:t>
            </a:r>
            <a:r>
              <a:rPr lang="en-US" altLang="zh-TW" b="1" dirty="0"/>
              <a:t>)) </a:t>
            </a:r>
            <a:r>
              <a:rPr lang="en-US" altLang="zh-TW" b="1" dirty="0"/>
              <a:t>!</a:t>
            </a:r>
            <a:r>
              <a:rPr lang="en-US" altLang="zh-TW" dirty="0" smtClean="0"/>
              <a:t>⊆ </a:t>
            </a:r>
            <a:r>
              <a:rPr lang="en-US" altLang="zh-TW" b="1" dirty="0"/>
              <a:t>[</a:t>
            </a:r>
            <a:r>
              <a:rPr lang="en-US" altLang="zh-TW" dirty="0"/>
              <a:t>x </a:t>
            </a:r>
            <a:r>
              <a:rPr lang="en-US" altLang="zh-TW" dirty="0" smtClean="0"/>
              <a:t>: x’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 </a:t>
            </a:r>
            <a:r>
              <a:rPr lang="en-US" altLang="zh-TW" dirty="0"/>
              <a:t>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42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Storage Requirement of Segment Tree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segment tree on a set of n  intervals uses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storage.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21516"/>
            <a:ext cx="2438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9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Query of Segment Tree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 t="-11046" b="-110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765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Segment Tree Construction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/>
              <a:t>a segment tree, the intervals containing a query point </a:t>
            </a:r>
            <a:r>
              <a:rPr lang="en-US" altLang="zh-TW" b="1" dirty="0" err="1" smtClean="0"/>
              <a:t>q</a:t>
            </a:r>
            <a:r>
              <a:rPr lang="en-US" altLang="zh-TW" b="1" baseline="-25000" dirty="0" err="1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can be reported in </a:t>
            </a:r>
            <a:r>
              <a:rPr lang="en-US" altLang="zh-TW" b="1" dirty="0"/>
              <a:t>O(</a:t>
            </a:r>
            <a:r>
              <a:rPr lang="en-US" altLang="zh-TW" dirty="0" err="1"/>
              <a:t>log</a:t>
            </a:r>
            <a:r>
              <a:rPr lang="en-US" altLang="zh-TW" b="1" dirty="0" err="1"/>
              <a:t>n+k</a:t>
            </a:r>
            <a:r>
              <a:rPr lang="en-US" altLang="zh-TW" b="1" dirty="0"/>
              <a:t>) </a:t>
            </a:r>
            <a:r>
              <a:rPr lang="en-US" altLang="zh-TW" dirty="0"/>
              <a:t> time, where </a:t>
            </a:r>
            <a:r>
              <a:rPr lang="en-US" altLang="zh-TW" b="1" dirty="0"/>
              <a:t>k </a:t>
            </a:r>
            <a:r>
              <a:rPr lang="en-US" altLang="zh-TW" dirty="0" smtClean="0"/>
              <a:t>is </a:t>
            </a:r>
            <a:r>
              <a:rPr lang="en-US" altLang="zh-TW" dirty="0"/>
              <a:t>the number of </a:t>
            </a:r>
            <a:r>
              <a:rPr lang="en-US" altLang="zh-TW" dirty="0" smtClean="0"/>
              <a:t>reported intervals</a:t>
            </a:r>
            <a:r>
              <a:rPr lang="en-US" altLang="zh-TW" dirty="0"/>
              <a:t>.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56" y="3716866"/>
            <a:ext cx="4546600" cy="1511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56" y="5228166"/>
            <a:ext cx="476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1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 of Segment Tree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segment tree for a set I </a:t>
            </a:r>
            <a:r>
              <a:rPr lang="en-US" altLang="zh-TW" dirty="0" smtClean="0"/>
              <a:t>of </a:t>
            </a:r>
            <a:r>
              <a:rPr lang="en-US" altLang="zh-TW" dirty="0"/>
              <a:t>n </a:t>
            </a:r>
            <a:r>
              <a:rPr lang="en-US" altLang="zh-TW" dirty="0" smtClean="0"/>
              <a:t>intervals </a:t>
            </a:r>
            <a:r>
              <a:rPr lang="en-US" altLang="zh-TW" dirty="0"/>
              <a:t>uses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 dirty="0"/>
              <a:t>) </a:t>
            </a:r>
            <a:r>
              <a:rPr lang="en-US" altLang="zh-TW" dirty="0" smtClean="0"/>
              <a:t>storage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can be built in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 dirty="0"/>
              <a:t>) </a:t>
            </a:r>
            <a:r>
              <a:rPr lang="en-US" altLang="zh-TW" dirty="0"/>
              <a:t> time. Using the segment tree we can report </a:t>
            </a:r>
            <a:r>
              <a:rPr lang="en-US" altLang="zh-TW" dirty="0" smtClean="0"/>
              <a:t>all intervals </a:t>
            </a:r>
            <a:r>
              <a:rPr lang="en-US" altLang="zh-TW" dirty="0"/>
              <a:t>that contain a query point in O</a:t>
            </a:r>
            <a:r>
              <a:rPr lang="en-US" altLang="zh-TW" b="1" dirty="0"/>
              <a:t>(</a:t>
            </a:r>
            <a:r>
              <a:rPr lang="en-US" altLang="zh-TW" dirty="0" err="1"/>
              <a:t>logn</a:t>
            </a:r>
            <a:r>
              <a:rPr lang="en-US" altLang="zh-TW" b="1" dirty="0" err="1"/>
              <a:t>+</a:t>
            </a:r>
            <a:r>
              <a:rPr lang="en-US" altLang="zh-TW" dirty="0" err="1"/>
              <a:t>k</a:t>
            </a:r>
            <a:r>
              <a:rPr lang="en-US" altLang="zh-TW" b="1" dirty="0"/>
              <a:t>) </a:t>
            </a:r>
            <a:r>
              <a:rPr lang="en-US" altLang="zh-TW" dirty="0" smtClean="0"/>
              <a:t>time</a:t>
            </a:r>
            <a:r>
              <a:rPr lang="en-US" altLang="zh-TW" dirty="0"/>
              <a:t>, where k  is the </a:t>
            </a:r>
            <a:r>
              <a:rPr lang="en-US" altLang="zh-TW" dirty="0" smtClean="0"/>
              <a:t>number of </a:t>
            </a:r>
            <a:r>
              <a:rPr lang="en-US" altLang="zh-TW" dirty="0"/>
              <a:t>reported intervals.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932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 Back to Windowing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Let </a:t>
            </a:r>
            <a:r>
              <a:rPr lang="en-US" altLang="zh-TW" dirty="0"/>
              <a:t>S </a:t>
            </a:r>
            <a:r>
              <a:rPr lang="en-US" altLang="zh-TW" dirty="0" smtClean="0"/>
              <a:t>be </a:t>
            </a:r>
            <a:r>
              <a:rPr lang="en-US" altLang="zh-TW" dirty="0"/>
              <a:t>a set of arbitrarily oriented</a:t>
            </a:r>
            <a:r>
              <a:rPr lang="en-US" altLang="zh-TW" dirty="0" smtClean="0"/>
              <a:t>, disjoint </a:t>
            </a:r>
            <a:r>
              <a:rPr lang="en-US" altLang="zh-TW" dirty="0"/>
              <a:t>segments in the plane. We want to report the segments intersecting </a:t>
            </a:r>
            <a:r>
              <a:rPr lang="en-US" altLang="zh-TW" dirty="0" smtClean="0"/>
              <a:t>a vertical </a:t>
            </a:r>
            <a:r>
              <a:rPr lang="en-US" altLang="zh-TW" dirty="0"/>
              <a:t>query segment q  :</a:t>
            </a:r>
            <a:r>
              <a:rPr lang="en-US" altLang="zh-TW" b="1" dirty="0"/>
              <a:t>=</a:t>
            </a:r>
            <a:r>
              <a:rPr lang="en-US" altLang="zh-TW" dirty="0" err="1" smtClean="0"/>
              <a:t>q</a:t>
            </a:r>
            <a:r>
              <a:rPr lang="en-US" altLang="zh-TW" baseline="-25000" dirty="0" err="1" smtClean="0"/>
              <a:t>x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x [</a:t>
            </a:r>
            <a:r>
              <a:rPr lang="en-US" altLang="zh-TW" dirty="0" err="1"/>
              <a:t>q</a:t>
            </a:r>
            <a:r>
              <a:rPr lang="en-US" altLang="zh-TW" baseline="-25000" dirty="0" err="1"/>
              <a:t>y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q’</a:t>
            </a:r>
            <a:r>
              <a:rPr lang="en-US" altLang="zh-TW" baseline="-25000" dirty="0" err="1" smtClean="0"/>
              <a:t>y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We build a </a:t>
            </a:r>
            <a:r>
              <a:rPr lang="en-US" altLang="zh-TW" dirty="0"/>
              <a:t>segment tree T </a:t>
            </a:r>
            <a:r>
              <a:rPr lang="en-US" altLang="zh-TW" dirty="0" smtClean="0"/>
              <a:t>on </a:t>
            </a:r>
            <a:r>
              <a:rPr lang="en-US" altLang="zh-TW" dirty="0"/>
              <a:t>the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-</a:t>
            </a:r>
            <a:r>
              <a:rPr lang="en-US" altLang="zh-TW" dirty="0"/>
              <a:t>intervals of the segments in </a:t>
            </a:r>
            <a:r>
              <a:rPr lang="en-US" altLang="zh-TW" b="1" dirty="0" smtClean="0"/>
              <a:t>S</a:t>
            </a:r>
            <a:r>
              <a:rPr lang="en-US" altLang="zh-TW" dirty="0" smtClean="0"/>
              <a:t>. </a:t>
            </a:r>
            <a:r>
              <a:rPr lang="en-US" altLang="zh-TW" dirty="0"/>
              <a:t>A node </a:t>
            </a:r>
            <a:r>
              <a:rPr lang="en-US" altLang="zh-TW" dirty="0" err="1"/>
              <a:t>ν</a:t>
            </a:r>
            <a:r>
              <a:rPr lang="en-US" altLang="zh-TW" dirty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T </a:t>
            </a:r>
            <a:r>
              <a:rPr lang="en-US" altLang="zh-TW" dirty="0" smtClean="0"/>
              <a:t>can</a:t>
            </a:r>
            <a:r>
              <a:rPr lang="en-US" altLang="zh-TW" dirty="0"/>
              <a:t> </a:t>
            </a:r>
            <a:r>
              <a:rPr lang="en-US" altLang="zh-TW" dirty="0" smtClean="0"/>
              <a:t>be </a:t>
            </a:r>
            <a:r>
              <a:rPr lang="en-US" altLang="zh-TW" dirty="0"/>
              <a:t>considered to correspond to the vertical slab </a:t>
            </a:r>
            <a:r>
              <a:rPr lang="en-US" altLang="zh-TW" dirty="0" err="1"/>
              <a:t>Int</a:t>
            </a:r>
            <a:r>
              <a:rPr lang="en-US" altLang="zh-TW" b="1" dirty="0"/>
              <a:t>(</a:t>
            </a:r>
            <a:r>
              <a:rPr lang="en-US" altLang="zh-TW" dirty="0" err="1"/>
              <a:t>ν</a:t>
            </a:r>
            <a:r>
              <a:rPr lang="en-US" altLang="zh-TW" b="1" dirty="0" smtClean="0"/>
              <a:t>) x (</a:t>
            </a:r>
            <a:r>
              <a:rPr lang="en-US" altLang="zh-TW" b="1" dirty="0"/>
              <a:t>−</a:t>
            </a:r>
            <a:r>
              <a:rPr lang="en-US" altLang="zh-TW" dirty="0"/>
              <a:t>∞ </a:t>
            </a:r>
            <a:r>
              <a:rPr lang="en-US" altLang="zh-TW" dirty="0" smtClean="0"/>
              <a:t>: </a:t>
            </a:r>
            <a:r>
              <a:rPr lang="en-US" altLang="zh-TW" b="1" dirty="0"/>
              <a:t>+</a:t>
            </a:r>
            <a:r>
              <a:rPr lang="en-US" altLang="zh-TW" dirty="0"/>
              <a:t>∞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A segment is </a:t>
            </a:r>
            <a:r>
              <a:rPr lang="en-US" altLang="zh-TW" dirty="0"/>
              <a:t>in the canonical subset of </a:t>
            </a:r>
            <a:r>
              <a:rPr lang="en-US" altLang="zh-TW" dirty="0" err="1" smtClean="0"/>
              <a:t>ν</a:t>
            </a:r>
            <a:r>
              <a:rPr lang="en-US" altLang="zh-TW" dirty="0" smtClean="0"/>
              <a:t> </a:t>
            </a:r>
            <a:r>
              <a:rPr lang="en-US" altLang="zh-TW" dirty="0"/>
              <a:t>if it completely crosses the slab </a:t>
            </a:r>
            <a:r>
              <a:rPr lang="en-US" altLang="zh-TW" dirty="0" smtClean="0"/>
              <a:t>corresponding to </a:t>
            </a:r>
            <a:r>
              <a:rPr lang="en-US" altLang="zh-TW" dirty="0" err="1"/>
              <a:t>ν</a:t>
            </a:r>
            <a:r>
              <a:rPr lang="en-US" altLang="zh-TW" dirty="0"/>
              <a:t> </a:t>
            </a:r>
            <a:r>
              <a:rPr lang="en-US" altLang="zh-TW" dirty="0" smtClean="0"/>
              <a:t>— we </a:t>
            </a:r>
            <a:r>
              <a:rPr lang="en-US" altLang="zh-TW" dirty="0"/>
              <a:t>say that the segment </a:t>
            </a:r>
            <a:r>
              <a:rPr lang="en-US" altLang="zh-TW" b="1" dirty="0" smtClean="0"/>
              <a:t>spans</a:t>
            </a:r>
            <a:r>
              <a:rPr lang="en-US" altLang="zh-TW" dirty="0" smtClean="0"/>
              <a:t> </a:t>
            </a:r>
            <a:r>
              <a:rPr lang="en-US" altLang="zh-TW" dirty="0"/>
              <a:t>the </a:t>
            </a:r>
            <a:r>
              <a:rPr lang="en-US" altLang="zh-TW" dirty="0" smtClean="0"/>
              <a:t>slab — but </a:t>
            </a:r>
            <a:r>
              <a:rPr lang="en-US" altLang="zh-TW" dirty="0"/>
              <a:t>not the slab </a:t>
            </a:r>
            <a:r>
              <a:rPr lang="en-US" altLang="zh-TW" dirty="0" smtClean="0"/>
              <a:t>corresponding to </a:t>
            </a:r>
            <a:r>
              <a:rPr lang="en-US" altLang="zh-TW" dirty="0"/>
              <a:t>the parent of </a:t>
            </a:r>
            <a:r>
              <a:rPr lang="en-US" altLang="zh-TW" dirty="0" err="1" smtClean="0"/>
              <a:t>ν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denote these subsets with </a:t>
            </a:r>
            <a:r>
              <a:rPr lang="en-US" altLang="zh-TW" b="1" dirty="0"/>
              <a:t>S(</a:t>
            </a:r>
            <a:r>
              <a:rPr lang="en-US" altLang="zh-TW" dirty="0" err="1"/>
              <a:t>ν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858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Illustration of S(v)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 l="-37548" r="-375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8215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Segments in a Slab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segments in the canonical subset </a:t>
            </a:r>
            <a:r>
              <a:rPr lang="en-US" altLang="zh-TW" b="1" dirty="0"/>
              <a:t>S(</a:t>
            </a:r>
            <a:r>
              <a:rPr lang="en-US" altLang="zh-TW" b="1" dirty="0" err="1"/>
              <a:t>ν</a:t>
            </a:r>
            <a:r>
              <a:rPr lang="en-US" altLang="zh-TW" b="1" dirty="0"/>
              <a:t>)</a:t>
            </a:r>
            <a:r>
              <a:rPr lang="en-US" altLang="zh-TW" dirty="0"/>
              <a:t> span the slab corresponding to </a:t>
            </a:r>
            <a:r>
              <a:rPr lang="en-US" altLang="zh-TW" dirty="0" err="1"/>
              <a:t>ν</a:t>
            </a:r>
            <a:r>
              <a:rPr lang="en-US" altLang="zh-TW" dirty="0"/>
              <a:t> and that they do not intersect each other =&gt; This implies that the segments can be ordered vertically. </a:t>
            </a:r>
          </a:p>
          <a:p>
            <a:pPr lvl="1"/>
            <a:r>
              <a:rPr lang="en-US" altLang="zh-TW" dirty="0"/>
              <a:t>Hence, we can store </a:t>
            </a:r>
            <a:r>
              <a:rPr lang="en-US" altLang="zh-TW" b="1" dirty="0"/>
              <a:t>S(</a:t>
            </a:r>
            <a:r>
              <a:rPr lang="en-US" altLang="zh-TW" dirty="0" err="1"/>
              <a:t>ν</a:t>
            </a:r>
            <a:r>
              <a:rPr lang="en-US" altLang="zh-TW" b="1" dirty="0"/>
              <a:t>) </a:t>
            </a:r>
            <a:r>
              <a:rPr lang="en-US" altLang="zh-TW" dirty="0"/>
              <a:t>in a search tree </a:t>
            </a:r>
            <a:r>
              <a:rPr lang="en-US" altLang="zh-TW" b="1" dirty="0"/>
              <a:t>T(</a:t>
            </a:r>
            <a:r>
              <a:rPr lang="en-US" altLang="zh-TW" dirty="0" err="1"/>
              <a:t>ν</a:t>
            </a:r>
            <a:r>
              <a:rPr lang="en-US" altLang="zh-TW" b="1" dirty="0"/>
              <a:t>) </a:t>
            </a:r>
            <a:r>
              <a:rPr lang="en-US" altLang="zh-TW" dirty="0"/>
              <a:t> according to the vertical order.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34" y="4548717"/>
            <a:ext cx="2374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6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Total Data Structure for Windowing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total data structure for the set S  is thus as follows.</a:t>
            </a:r>
          </a:p>
          <a:p>
            <a:pPr lvl="1"/>
            <a:r>
              <a:rPr lang="en-US" altLang="zh-TW" dirty="0"/>
              <a:t>The set S  is stored in a segment tree T  based on the x -intervals of </a:t>
            </a:r>
            <a:r>
              <a:rPr lang="en-US" altLang="zh-TW" dirty="0" smtClean="0"/>
              <a:t>the segments.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canonical subset of a node </a:t>
            </a:r>
            <a:r>
              <a:rPr lang="en-US" altLang="zh-TW" dirty="0" err="1" smtClean="0"/>
              <a:t>ν</a:t>
            </a:r>
            <a:r>
              <a:rPr lang="en-US" altLang="zh-TW" dirty="0" smtClean="0"/>
              <a:t> </a:t>
            </a:r>
            <a:r>
              <a:rPr lang="en-US" altLang="zh-TW" dirty="0"/>
              <a:t>in T , which contains the segments </a:t>
            </a:r>
            <a:r>
              <a:rPr lang="en-US" altLang="zh-TW" dirty="0" smtClean="0"/>
              <a:t>spanning the </a:t>
            </a:r>
            <a:r>
              <a:rPr lang="en-US" altLang="zh-TW" dirty="0"/>
              <a:t>slab corresponding to </a:t>
            </a:r>
            <a:r>
              <a:rPr lang="en-US" altLang="zh-TW" dirty="0" err="1"/>
              <a:t>ν</a:t>
            </a:r>
            <a:r>
              <a:rPr lang="en-US" altLang="zh-TW" dirty="0"/>
              <a:t>  but not the slab corresponding to the parent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ν</a:t>
            </a:r>
            <a:r>
              <a:rPr lang="en-US" altLang="zh-TW" dirty="0" smtClean="0"/>
              <a:t>, </a:t>
            </a:r>
            <a:r>
              <a:rPr lang="en-US" altLang="zh-TW" dirty="0"/>
              <a:t>is stored in a binary search tree T</a:t>
            </a:r>
            <a:r>
              <a:rPr lang="en-US" altLang="zh-TW" b="1" dirty="0"/>
              <a:t>(</a:t>
            </a:r>
            <a:r>
              <a:rPr lang="en-US" altLang="zh-TW" dirty="0" err="1"/>
              <a:t>ν</a:t>
            </a:r>
            <a:r>
              <a:rPr lang="en-US" altLang="zh-TW" b="1" dirty="0"/>
              <a:t>) </a:t>
            </a:r>
            <a:r>
              <a:rPr lang="en-US" altLang="zh-TW" dirty="0" smtClean="0"/>
              <a:t>based </a:t>
            </a:r>
            <a:r>
              <a:rPr lang="en-US" altLang="zh-TW" dirty="0"/>
              <a:t>on the vertical order of </a:t>
            </a:r>
            <a:r>
              <a:rPr lang="en-US" altLang="zh-TW" dirty="0" smtClean="0"/>
              <a:t>the segments </a:t>
            </a:r>
            <a:r>
              <a:rPr lang="en-US" altLang="zh-TW" dirty="0"/>
              <a:t>within the slab.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61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An Efficient Data Structure to Support Windowing Query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Let </a:t>
            </a:r>
            <a:r>
              <a:rPr lang="en-US" altLang="zh-TW" i="1" dirty="0"/>
              <a:t>S </a:t>
            </a:r>
            <a:r>
              <a:rPr lang="en-US" altLang="zh-TW" dirty="0"/>
              <a:t>be a set of </a:t>
            </a:r>
            <a:r>
              <a:rPr lang="en-US" altLang="zh-TW" i="1" dirty="0"/>
              <a:t>n </a:t>
            </a:r>
            <a:r>
              <a:rPr lang="en-US" altLang="zh-TW" dirty="0"/>
              <a:t>axis-parallel line segments. </a:t>
            </a:r>
            <a:r>
              <a:rPr lang="en-US" altLang="zh-TW" dirty="0" smtClean="0"/>
              <a:t>We need </a:t>
            </a:r>
            <a:r>
              <a:rPr lang="en-US" altLang="zh-TW" dirty="0"/>
              <a:t>a data structure that stores </a:t>
            </a:r>
            <a:r>
              <a:rPr lang="en-US" altLang="zh-TW" i="1" dirty="0"/>
              <a:t>S </a:t>
            </a:r>
            <a:r>
              <a:rPr lang="en-US" altLang="zh-TW" dirty="0"/>
              <a:t>in such a way that the segments intersecting </a:t>
            </a:r>
            <a:r>
              <a:rPr lang="en-US" altLang="zh-TW" dirty="0" smtClean="0"/>
              <a:t>a query window </a:t>
            </a:r>
            <a:r>
              <a:rPr lang="en-US" altLang="zh-TW" i="1" dirty="0" smtClean="0"/>
              <a:t>W </a:t>
            </a:r>
            <a:r>
              <a:rPr lang="en-US" altLang="zh-TW" dirty="0"/>
              <a:t>:= [</a:t>
            </a:r>
            <a:r>
              <a:rPr lang="en-US" altLang="zh-TW" i="1" dirty="0"/>
              <a:t>x </a:t>
            </a:r>
            <a:r>
              <a:rPr lang="en-US" altLang="zh-TW" dirty="0"/>
              <a:t>: </a:t>
            </a:r>
            <a:r>
              <a:rPr lang="en-US" altLang="zh-TW" i="1" dirty="0" smtClean="0"/>
              <a:t>x’</a:t>
            </a:r>
            <a:r>
              <a:rPr lang="en-US" altLang="zh-TW" dirty="0" smtClean="0"/>
              <a:t>]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/>
              <a:t>y </a:t>
            </a:r>
            <a:r>
              <a:rPr lang="en-US" altLang="zh-TW" dirty="0"/>
              <a:t>: </a:t>
            </a:r>
            <a:r>
              <a:rPr lang="en-US" altLang="zh-TW" i="1" dirty="0" smtClean="0"/>
              <a:t>y’</a:t>
            </a:r>
            <a:r>
              <a:rPr lang="en-US" altLang="zh-TW" dirty="0" smtClean="0"/>
              <a:t>] </a:t>
            </a:r>
            <a:r>
              <a:rPr lang="en-US" altLang="zh-TW" dirty="0"/>
              <a:t>can be reported efficiently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segment can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lie </a:t>
            </a:r>
            <a:r>
              <a:rPr lang="en-US" altLang="zh-TW" dirty="0"/>
              <a:t>entirely inside </a:t>
            </a:r>
            <a:r>
              <a:rPr lang="en-US" altLang="zh-TW" i="1" dirty="0" smtClean="0"/>
              <a:t>W</a:t>
            </a:r>
            <a:endParaRPr lang="en-US" altLang="zh-TW" dirty="0"/>
          </a:p>
          <a:p>
            <a:pPr lvl="1"/>
            <a:r>
              <a:rPr lang="en-US" altLang="zh-TW" dirty="0" smtClean="0"/>
              <a:t>intersect </a:t>
            </a:r>
            <a:r>
              <a:rPr lang="en-US" altLang="zh-TW" dirty="0"/>
              <a:t>the boundary </a:t>
            </a:r>
            <a:r>
              <a:rPr lang="en-US" altLang="zh-TW" dirty="0" smtClean="0"/>
              <a:t>of </a:t>
            </a:r>
            <a:r>
              <a:rPr lang="en-US" altLang="zh-TW" i="1" dirty="0" smtClean="0"/>
              <a:t>W </a:t>
            </a:r>
            <a:r>
              <a:rPr lang="en-US" altLang="zh-TW" dirty="0" smtClean="0"/>
              <a:t>once</a:t>
            </a:r>
            <a:endParaRPr lang="en-US" altLang="zh-TW" dirty="0"/>
          </a:p>
          <a:p>
            <a:pPr lvl="1"/>
            <a:r>
              <a:rPr lang="en-US" altLang="zh-TW" dirty="0" smtClean="0"/>
              <a:t>intersect </a:t>
            </a:r>
            <a:r>
              <a:rPr lang="en-US" altLang="zh-TW" dirty="0"/>
              <a:t>the boundary </a:t>
            </a:r>
            <a:r>
              <a:rPr lang="en-US" altLang="zh-TW" dirty="0" smtClean="0"/>
              <a:t>twice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/>
              <a:t>partially) overlap </a:t>
            </a:r>
            <a:r>
              <a:rPr lang="en-US" altLang="zh-TW" dirty="0" smtClean="0"/>
              <a:t>the boundary of </a:t>
            </a:r>
            <a:r>
              <a:rPr lang="en-US" altLang="zh-TW" i="1" dirty="0" smtClean="0"/>
              <a:t>W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 most cases the segment has at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least </a:t>
            </a:r>
            <a:r>
              <a:rPr lang="en-US" altLang="zh-TW" dirty="0"/>
              <a:t>one endpoint </a:t>
            </a:r>
            <a:r>
              <a:rPr lang="en-US" altLang="zh-TW" dirty="0" smtClean="0"/>
              <a:t>inside </a:t>
            </a:r>
            <a:r>
              <a:rPr lang="en-US" altLang="zh-TW" i="1" dirty="0" smtClean="0"/>
              <a:t>W</a:t>
            </a:r>
          </a:p>
          <a:p>
            <a:pPr lvl="1"/>
            <a:r>
              <a:rPr kumimoji="1" lang="en-US" altLang="zh-TW" dirty="0" smtClean="0"/>
              <a:t>Range tree can do it </a:t>
            </a:r>
            <a:r>
              <a:rPr lang="en-US" altLang="zh-TW" dirty="0" smtClean="0"/>
              <a:t>in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dirty="0" smtClean="0"/>
              <a:t>log</a:t>
            </a:r>
            <a:r>
              <a:rPr lang="en-US" altLang="zh-TW" baseline="30000" dirty="0" smtClean="0"/>
              <a:t>2</a:t>
            </a:r>
            <a:r>
              <a:rPr lang="en-US" altLang="zh-TW" i="1" dirty="0" smtClean="0"/>
              <a:t>n </a:t>
            </a:r>
            <a:r>
              <a:rPr lang="en-US" altLang="zh-TW" dirty="0" smtClean="0"/>
              <a:t>+ </a:t>
            </a:r>
            <a:r>
              <a:rPr lang="en-US" altLang="zh-TW" i="1" dirty="0" smtClean="0"/>
              <a:t>k</a:t>
            </a:r>
            <a:r>
              <a:rPr lang="en-US" altLang="zh-TW" dirty="0"/>
              <a:t>) </a:t>
            </a:r>
            <a:r>
              <a:rPr lang="en-US" altLang="zh-TW" dirty="0" smtClean="0"/>
              <a:t>time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46" y="3265971"/>
            <a:ext cx="2428654" cy="28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76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Final Remarks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Let </a:t>
            </a:r>
            <a:r>
              <a:rPr lang="en-US" altLang="zh-TW" dirty="0"/>
              <a:t>S </a:t>
            </a:r>
            <a:r>
              <a:rPr lang="en-US" altLang="zh-TW" dirty="0" smtClean="0"/>
              <a:t>be </a:t>
            </a:r>
            <a:r>
              <a:rPr lang="en-US" altLang="zh-TW" dirty="0"/>
              <a:t>a set of n </a:t>
            </a:r>
            <a:r>
              <a:rPr lang="en-US" altLang="zh-TW" dirty="0" smtClean="0"/>
              <a:t>disjoint </a:t>
            </a:r>
            <a:r>
              <a:rPr lang="en-US" altLang="zh-TW" dirty="0"/>
              <a:t>segments in the plane. The </a:t>
            </a:r>
            <a:r>
              <a:rPr lang="en-US" altLang="zh-TW" dirty="0" smtClean="0"/>
              <a:t>segments intersecting </a:t>
            </a:r>
            <a:r>
              <a:rPr lang="en-US" altLang="zh-TW" dirty="0"/>
              <a:t>a vertical query segment can be reported in O</a:t>
            </a:r>
            <a:r>
              <a:rPr lang="en-US" altLang="zh-TW" b="1" dirty="0"/>
              <a:t>(</a:t>
            </a:r>
            <a:r>
              <a:rPr lang="en-US" altLang="zh-TW" dirty="0" smtClean="0"/>
              <a:t>log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n</a:t>
            </a:r>
            <a:r>
              <a:rPr lang="en-US" altLang="zh-TW" b="1" dirty="0"/>
              <a:t>+</a:t>
            </a:r>
            <a:r>
              <a:rPr lang="en-US" altLang="zh-TW" dirty="0"/>
              <a:t>k</a:t>
            </a:r>
            <a:r>
              <a:rPr lang="en-US" altLang="zh-TW" b="1" dirty="0"/>
              <a:t>) </a:t>
            </a:r>
            <a:r>
              <a:rPr lang="en-US" altLang="zh-TW" dirty="0" smtClean="0"/>
              <a:t>time with a </a:t>
            </a:r>
            <a:r>
              <a:rPr lang="en-US" altLang="zh-TW" dirty="0"/>
              <a:t>data structure that uses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/>
              <a:t>) </a:t>
            </a:r>
            <a:r>
              <a:rPr lang="en-US" altLang="zh-TW" smtClean="0"/>
              <a:t>storage</a:t>
            </a:r>
            <a:r>
              <a:rPr lang="en-US" altLang="zh-TW" dirty="0"/>
              <a:t>, where k </a:t>
            </a:r>
            <a:r>
              <a:rPr lang="en-US" altLang="zh-TW" dirty="0" smtClean="0"/>
              <a:t>is </a:t>
            </a:r>
            <a:r>
              <a:rPr lang="en-US" altLang="zh-TW" dirty="0"/>
              <a:t>the number of </a:t>
            </a:r>
            <a:r>
              <a:rPr lang="en-US" altLang="zh-TW" dirty="0" smtClean="0"/>
              <a:t>reported segments</a:t>
            </a:r>
            <a:r>
              <a:rPr lang="en-US" altLang="zh-TW" dirty="0"/>
              <a:t>. The structure can be built in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time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Let </a:t>
            </a:r>
            <a:r>
              <a:rPr lang="en-US" altLang="zh-TW" dirty="0"/>
              <a:t>S  be a set of n </a:t>
            </a:r>
            <a:r>
              <a:rPr lang="en-US" altLang="zh-TW" dirty="0" smtClean="0"/>
              <a:t>segments </a:t>
            </a:r>
            <a:r>
              <a:rPr lang="en-US" altLang="zh-TW" dirty="0"/>
              <a:t>in the plane with disjoint </a:t>
            </a:r>
            <a:r>
              <a:rPr lang="en-US" altLang="zh-TW" dirty="0" smtClean="0"/>
              <a:t>interiors. The </a:t>
            </a:r>
            <a:r>
              <a:rPr lang="en-US" altLang="zh-TW" dirty="0"/>
              <a:t>segments intersecting an axis-parallel rectangular query window can </a:t>
            </a:r>
            <a:r>
              <a:rPr lang="en-US" altLang="zh-TW" dirty="0" smtClean="0"/>
              <a:t>be reported </a:t>
            </a:r>
            <a:r>
              <a:rPr lang="en-US" altLang="zh-TW" dirty="0"/>
              <a:t>in O</a:t>
            </a:r>
            <a:r>
              <a:rPr lang="en-US" altLang="zh-TW" b="1" dirty="0"/>
              <a:t>(</a:t>
            </a:r>
            <a:r>
              <a:rPr lang="en-US" altLang="zh-TW" dirty="0" smtClean="0"/>
              <a:t>log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n</a:t>
            </a:r>
            <a:r>
              <a:rPr lang="en-US" altLang="zh-TW" b="1" dirty="0"/>
              <a:t>+</a:t>
            </a:r>
            <a:r>
              <a:rPr lang="en-US" altLang="zh-TW" dirty="0"/>
              <a:t>k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time with a data structure that uses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storage</a:t>
            </a:r>
            <a:r>
              <a:rPr lang="en-US" altLang="zh-TW" dirty="0" smtClean="0"/>
              <a:t>, where k </a:t>
            </a:r>
            <a:r>
              <a:rPr lang="en-US" altLang="zh-TW" dirty="0"/>
              <a:t>is the number of reported segments. The structure can be built </a:t>
            </a:r>
            <a:r>
              <a:rPr lang="en-US" altLang="zh-TW" dirty="0" smtClean="0"/>
              <a:t>in O</a:t>
            </a:r>
            <a:r>
              <a:rPr lang="en-US" altLang="zh-TW" b="1" dirty="0"/>
              <a:t>(</a:t>
            </a:r>
            <a:r>
              <a:rPr lang="en-US" altLang="zh-TW" dirty="0" err="1"/>
              <a:t>nlogn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time.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94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Windowing Query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1" dirty="0"/>
              <a:t>Let S be a set of n axis-parallel line segments in the plane. </a:t>
            </a:r>
            <a:r>
              <a:rPr lang="en-US" altLang="zh-TW" i="1" dirty="0" smtClean="0"/>
              <a:t>The segments </a:t>
            </a:r>
            <a:r>
              <a:rPr lang="en-US" altLang="zh-TW" i="1" dirty="0"/>
              <a:t>that have at least one endpoint inside an axis-parallel query </a:t>
            </a:r>
            <a:r>
              <a:rPr lang="en-US" altLang="zh-TW" i="1" dirty="0" smtClean="0"/>
              <a:t>window W </a:t>
            </a:r>
            <a:r>
              <a:rPr lang="en-US" altLang="zh-TW" i="1" dirty="0"/>
              <a:t>can be reported in O</a:t>
            </a:r>
            <a:r>
              <a:rPr lang="en-US" altLang="zh-TW" dirty="0"/>
              <a:t>(</a:t>
            </a:r>
            <a:r>
              <a:rPr lang="en-US" altLang="zh-TW" dirty="0" err="1" smtClean="0"/>
              <a:t>log</a:t>
            </a:r>
            <a:r>
              <a:rPr lang="en-US" altLang="zh-TW" i="1" dirty="0" err="1" smtClean="0"/>
              <a:t>n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i="1" dirty="0" smtClean="0"/>
              <a:t>k</a:t>
            </a:r>
            <a:r>
              <a:rPr lang="en-US" altLang="zh-TW" dirty="0"/>
              <a:t>) </a:t>
            </a:r>
            <a:r>
              <a:rPr lang="en-US" altLang="zh-TW" i="1" dirty="0"/>
              <a:t>time with a data structure that uses O</a:t>
            </a:r>
            <a:r>
              <a:rPr lang="en-US" altLang="zh-TW" dirty="0"/>
              <a:t>(</a:t>
            </a:r>
            <a:r>
              <a:rPr lang="en-US" altLang="zh-TW" i="1" dirty="0" err="1" smtClean="0"/>
              <a:t>n</a:t>
            </a:r>
            <a:r>
              <a:rPr lang="en-US" altLang="zh-TW" dirty="0" err="1" smtClean="0"/>
              <a:t>log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storage and preprocessing time, where k is the number of reported segments.</a:t>
            </a:r>
          </a:p>
          <a:p>
            <a:pPr lvl="1"/>
            <a:r>
              <a:rPr kumimoji="1" lang="en-US" altLang="zh-TW" dirty="0" smtClean="0"/>
              <a:t>Fractional cascading needs to be applied (not covered)</a:t>
            </a:r>
          </a:p>
          <a:p>
            <a:r>
              <a:rPr kumimoji="1" lang="en-US" altLang="zh-TW" dirty="0" smtClean="0"/>
              <a:t>How about the segments that do not have an endpoint inside the query window?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3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Further Simplification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</a:t>
            </a:r>
            <a:r>
              <a:rPr lang="en-US" altLang="zh-TW" sz="2400" dirty="0" smtClean="0"/>
              <a:t>reprocess </a:t>
            </a:r>
            <a:r>
              <a:rPr lang="en-US" altLang="zh-TW" sz="2400" dirty="0"/>
              <a:t>a set </a:t>
            </a:r>
            <a:r>
              <a:rPr lang="en-US" altLang="zh-TW" sz="2400" i="1" dirty="0"/>
              <a:t>S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horizontal line </a:t>
            </a:r>
            <a:r>
              <a:rPr lang="en-US" altLang="zh-TW" sz="2400" dirty="0"/>
              <a:t>segments in the plane such that the </a:t>
            </a:r>
            <a:r>
              <a:rPr lang="en-US" altLang="zh-TW" sz="2400" dirty="0" smtClean="0"/>
              <a:t>segments intersecting </a:t>
            </a:r>
            <a:r>
              <a:rPr lang="en-US" altLang="zh-TW" sz="2400" dirty="0"/>
              <a:t>a vertical </a:t>
            </a:r>
            <a:r>
              <a:rPr lang="en-US" altLang="zh-TW" sz="2400" dirty="0" smtClean="0"/>
              <a:t>query segment </a:t>
            </a:r>
            <a:r>
              <a:rPr lang="en-US" altLang="zh-TW" sz="2400" dirty="0"/>
              <a:t>can be reported efficiently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Consider a simpler version where the query segment is a full line.</a:t>
            </a:r>
          </a:p>
          <a:p>
            <a:r>
              <a:rPr lang="en-US" altLang="zh-TW" sz="2400" dirty="0" smtClean="0"/>
              <a:t>Let </a:t>
            </a:r>
            <a:r>
              <a:rPr lang="en-US" altLang="zh-TW" sz="2400" i="1" dirty="0"/>
              <a:t>l</a:t>
            </a:r>
            <a:r>
              <a:rPr lang="en-US" altLang="zh-TW" sz="2400" i="1" dirty="0" smtClean="0"/>
              <a:t> </a:t>
            </a:r>
            <a:r>
              <a:rPr lang="en-US" altLang="zh-TW" sz="2400" dirty="0"/>
              <a:t>:= (</a:t>
            </a:r>
            <a:r>
              <a:rPr lang="en-US" altLang="zh-TW" sz="2400" i="1" dirty="0"/>
              <a:t>x </a:t>
            </a:r>
            <a:r>
              <a:rPr lang="en-US" altLang="zh-TW" sz="2400" dirty="0"/>
              <a:t>= </a:t>
            </a:r>
            <a:r>
              <a:rPr lang="en-US" altLang="zh-TW" sz="2400" i="1" dirty="0" err="1"/>
              <a:t>q</a:t>
            </a:r>
            <a:r>
              <a:rPr lang="en-US" altLang="zh-TW" sz="2400" i="1" baseline="-25000" dirty="0" err="1"/>
              <a:t>x</a:t>
            </a:r>
            <a:r>
              <a:rPr lang="en-US" altLang="zh-TW" sz="2400" dirty="0"/>
              <a:t>) denote the query line. A horizontal segment </a:t>
            </a:r>
            <a:r>
              <a:rPr lang="en-US" altLang="zh-TW" sz="2400" i="1" dirty="0"/>
              <a:t>s </a:t>
            </a:r>
            <a:r>
              <a:rPr lang="en-US" altLang="zh-TW" sz="2400" dirty="0"/>
              <a:t>:= </a:t>
            </a:r>
            <a:r>
              <a:rPr lang="en-US" altLang="zh-TW" sz="2400" dirty="0" smtClean="0"/>
              <a:t>\line{(</a:t>
            </a:r>
            <a:r>
              <a:rPr lang="en-US" altLang="zh-TW" sz="2400" i="1" dirty="0" err="1"/>
              <a:t>x,y</a:t>
            </a:r>
            <a:r>
              <a:rPr lang="en-US" altLang="zh-TW" sz="2400" dirty="0"/>
              <a:t>)(</a:t>
            </a:r>
            <a:r>
              <a:rPr lang="en-US" altLang="zh-TW" sz="2400" i="1" dirty="0" err="1" smtClean="0"/>
              <a:t>x’,</a:t>
            </a:r>
            <a:r>
              <a:rPr lang="en-US" altLang="zh-TW" sz="2400" i="1" dirty="0" err="1"/>
              <a:t>y</a:t>
            </a:r>
            <a:r>
              <a:rPr lang="en-US" altLang="zh-TW" sz="2400" dirty="0" smtClean="0"/>
              <a:t>)}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is </a:t>
            </a:r>
            <a:r>
              <a:rPr lang="en-US" altLang="zh-TW" sz="2400" dirty="0"/>
              <a:t>intersected by </a:t>
            </a:r>
            <a:r>
              <a:rPr lang="en-US" altLang="zh-TW" sz="2400" i="1" dirty="0" smtClean="0"/>
              <a:t>l </a:t>
            </a:r>
            <a:r>
              <a:rPr lang="en-US" altLang="zh-TW" sz="2400" dirty="0"/>
              <a:t>if and only if </a:t>
            </a:r>
            <a:r>
              <a:rPr lang="en-US" altLang="zh-TW" sz="2400" i="1" dirty="0"/>
              <a:t>x </a:t>
            </a:r>
            <a:r>
              <a:rPr lang="en-US" altLang="zh-TW" sz="2400" i="1" dirty="0" smtClean="0"/>
              <a:t>&lt;=</a:t>
            </a:r>
            <a:r>
              <a:rPr lang="en-US" altLang="zh-TW" sz="2400" dirty="0" smtClean="0"/>
              <a:t> </a:t>
            </a:r>
            <a:r>
              <a:rPr lang="en-US" altLang="zh-TW" sz="2400" i="1" dirty="0" err="1"/>
              <a:t>q</a:t>
            </a:r>
            <a:r>
              <a:rPr lang="en-US" altLang="zh-TW" sz="2400" i="1" baseline="-25000" dirty="0" err="1"/>
              <a:t>x</a:t>
            </a:r>
            <a:r>
              <a:rPr lang="en-US" altLang="zh-TW" sz="2400" i="1" dirty="0"/>
              <a:t> </a:t>
            </a:r>
            <a:r>
              <a:rPr lang="en-US" altLang="zh-TW" sz="2400" i="1" dirty="0" smtClean="0"/>
              <a:t>&lt;=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x’</a:t>
            </a:r>
            <a:r>
              <a:rPr lang="en-US" altLang="zh-TW" sz="2400" dirty="0" smtClean="0"/>
              <a:t>.</a:t>
            </a:r>
          </a:p>
          <a:p>
            <a:pPr lvl="1"/>
            <a:r>
              <a:rPr kumimoji="1" lang="en-US" altLang="zh-TW" sz="2000" dirty="0" smtClean="0"/>
              <a:t>The problem is now one-dimensional.</a:t>
            </a:r>
            <a:endParaRPr kumimoji="1"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75" y="4380677"/>
            <a:ext cx="1693825" cy="21051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83" y="4477488"/>
            <a:ext cx="1560497" cy="19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Borrow Idea of Binary Search Tree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I </a:t>
            </a:r>
            <a:r>
              <a:rPr lang="en-US" altLang="zh-TW" sz="2400" dirty="0"/>
              <a:t>:= </a:t>
            </a:r>
            <a:r>
              <a:rPr lang="en-US" altLang="zh-TW" sz="2400" i="1" dirty="0"/>
              <a:t>{</a:t>
            </a:r>
            <a:r>
              <a:rPr lang="en-US" altLang="zh-TW" sz="2400" dirty="0"/>
              <a:t>[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: </a:t>
            </a:r>
            <a:r>
              <a:rPr lang="en-US" altLang="zh-TW" sz="2400" i="1" dirty="0" smtClean="0"/>
              <a:t>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’]</a:t>
            </a:r>
            <a:r>
              <a:rPr lang="en-US" altLang="zh-TW" sz="2400" i="1" dirty="0" smtClean="0"/>
              <a:t>, </a:t>
            </a:r>
            <a:r>
              <a:rPr lang="en-US" altLang="zh-TW" sz="2400" dirty="0"/>
              <a:t>[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: </a:t>
            </a:r>
            <a:r>
              <a:rPr lang="en-US" altLang="zh-TW" sz="2400" i="1" dirty="0" smtClean="0"/>
              <a:t>x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’]</a:t>
            </a:r>
            <a:r>
              <a:rPr lang="en-US" altLang="zh-TW" sz="2400" i="1" dirty="0"/>
              <a:t>, . . . ,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n</a:t>
            </a:r>
            <a:r>
              <a:rPr lang="en-US" altLang="zh-TW" sz="2400" i="1" dirty="0"/>
              <a:t> </a:t>
            </a:r>
            <a:r>
              <a:rPr lang="en-US" altLang="zh-TW" sz="2400" dirty="0"/>
              <a:t>: 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-25000" dirty="0" err="1" smtClean="0"/>
              <a:t>n</a:t>
            </a:r>
            <a:r>
              <a:rPr lang="en-US" altLang="zh-TW" sz="2400" i="1" dirty="0" smtClean="0"/>
              <a:t>’</a:t>
            </a:r>
            <a:r>
              <a:rPr lang="en-US" altLang="zh-TW" sz="2400" dirty="0" smtClean="0"/>
              <a:t>]</a:t>
            </a:r>
            <a:r>
              <a:rPr lang="en-US" altLang="zh-TW" sz="2400" i="1" dirty="0"/>
              <a:t>} </a:t>
            </a:r>
            <a:r>
              <a:rPr lang="en-US" altLang="zh-TW" sz="2400" dirty="0"/>
              <a:t>be a set of closed intervals on </a:t>
            </a:r>
            <a:r>
              <a:rPr lang="en-US" altLang="zh-TW" sz="2400" dirty="0" smtClean="0"/>
              <a:t>the real </a:t>
            </a:r>
            <a:r>
              <a:rPr lang="en-US" altLang="zh-TW" sz="2400" dirty="0"/>
              <a:t>line</a:t>
            </a:r>
            <a:r>
              <a:rPr lang="en-US" altLang="zh-TW" sz="2400" dirty="0" smtClean="0"/>
              <a:t>. </a:t>
            </a:r>
            <a:r>
              <a:rPr lang="en-US" altLang="zh-TW" sz="2400" dirty="0"/>
              <a:t>Let </a:t>
            </a:r>
            <a:r>
              <a:rPr lang="en-US" altLang="zh-TW" sz="2400" i="1" dirty="0" err="1"/>
              <a:t>x</a:t>
            </a:r>
            <a:r>
              <a:rPr lang="en-US" altLang="zh-TW" sz="2400" baseline="-25000" dirty="0" err="1"/>
              <a:t>mid</a:t>
            </a:r>
            <a:r>
              <a:rPr lang="en-US" altLang="zh-TW" sz="2400" dirty="0"/>
              <a:t> be the median of the 2</a:t>
            </a:r>
            <a:r>
              <a:rPr lang="en-US" altLang="zh-TW" sz="2400" i="1" dirty="0"/>
              <a:t>n </a:t>
            </a:r>
            <a:r>
              <a:rPr lang="en-US" altLang="zh-TW" sz="2400" dirty="0"/>
              <a:t>interval </a:t>
            </a:r>
            <a:r>
              <a:rPr lang="en-US" altLang="zh-TW" sz="2400" dirty="0" smtClean="0"/>
              <a:t>endpoints. </a:t>
            </a:r>
            <a:r>
              <a:rPr lang="en-US" altLang="zh-TW" sz="2400" dirty="0"/>
              <a:t>If the query value </a:t>
            </a:r>
            <a:r>
              <a:rPr lang="en-US" altLang="zh-TW" sz="2400" i="1" dirty="0" err="1"/>
              <a:t>q</a:t>
            </a:r>
            <a:r>
              <a:rPr lang="en-US" altLang="zh-TW" sz="2400" i="1" baseline="-25000" dirty="0" err="1"/>
              <a:t>x</a:t>
            </a:r>
            <a:r>
              <a:rPr lang="en-US" altLang="zh-TW" sz="2400" i="1" dirty="0"/>
              <a:t> </a:t>
            </a:r>
            <a:r>
              <a:rPr lang="en-US" altLang="zh-TW" sz="2400" dirty="0"/>
              <a:t>lies to the left of </a:t>
            </a:r>
            <a:r>
              <a:rPr lang="en-US" altLang="zh-TW" sz="2400" i="1" dirty="0" err="1" smtClean="0"/>
              <a:t>x</a:t>
            </a:r>
            <a:r>
              <a:rPr lang="en-US" altLang="zh-TW" sz="2400" baseline="-25000" dirty="0" err="1" smtClean="0"/>
              <a:t>mid</a:t>
            </a:r>
            <a:r>
              <a:rPr lang="en-US" altLang="zh-TW" sz="2400" baseline="-25000" dirty="0"/>
              <a:t> </a:t>
            </a:r>
            <a:r>
              <a:rPr lang="en-US" altLang="zh-TW" sz="2400" dirty="0" smtClean="0"/>
              <a:t>then </a:t>
            </a:r>
            <a:r>
              <a:rPr lang="en-US" altLang="zh-TW" sz="2400" dirty="0"/>
              <a:t>the intervals that lie completely to the right of </a:t>
            </a:r>
            <a:r>
              <a:rPr lang="en-US" altLang="zh-TW" sz="2400" i="1" dirty="0" err="1"/>
              <a:t>x</a:t>
            </a:r>
            <a:r>
              <a:rPr lang="en-US" altLang="zh-TW" sz="2400" baseline="-25000" dirty="0" err="1"/>
              <a:t>mid</a:t>
            </a:r>
            <a:r>
              <a:rPr lang="en-US" altLang="zh-TW" sz="2400" dirty="0"/>
              <a:t> obviously do not </a:t>
            </a:r>
            <a:r>
              <a:rPr lang="en-US" altLang="zh-TW" sz="2400" dirty="0" smtClean="0"/>
              <a:t>contain </a:t>
            </a:r>
            <a:r>
              <a:rPr lang="en-US" altLang="zh-TW" sz="2400" i="1" dirty="0" err="1" smtClean="0"/>
              <a:t>q</a:t>
            </a:r>
            <a:r>
              <a:rPr lang="en-US" altLang="zh-TW" sz="2400" i="1" baseline="-25000" dirty="0" err="1" smtClean="0"/>
              <a:t>x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binary tree </a:t>
            </a:r>
            <a:r>
              <a:rPr lang="en-US" altLang="zh-TW" sz="2400" dirty="0" smtClean="0"/>
              <a:t>is constructed such that the </a:t>
            </a:r>
            <a:r>
              <a:rPr lang="en-US" altLang="zh-TW" sz="2400" dirty="0"/>
              <a:t>right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 of the </a:t>
            </a:r>
            <a:r>
              <a:rPr lang="en-US" altLang="zh-TW" sz="2400" dirty="0" smtClean="0"/>
              <a:t>tree stores </a:t>
            </a:r>
            <a:r>
              <a:rPr lang="en-US" altLang="zh-TW" sz="2400" dirty="0"/>
              <a:t>the set </a:t>
            </a:r>
            <a:r>
              <a:rPr lang="en-US" altLang="zh-TW" sz="2400" i="1" dirty="0" err="1"/>
              <a:t>I</a:t>
            </a:r>
            <a:r>
              <a:rPr lang="en-US" altLang="zh-TW" sz="2400" baseline="-25000" dirty="0" err="1"/>
              <a:t>right</a:t>
            </a:r>
            <a:r>
              <a:rPr lang="en-US" altLang="zh-TW" sz="2400" dirty="0"/>
              <a:t> of the intervals lying completely to the right of </a:t>
            </a:r>
            <a:r>
              <a:rPr lang="en-US" altLang="zh-TW" sz="2400" i="1" dirty="0" err="1"/>
              <a:t>x</a:t>
            </a:r>
            <a:r>
              <a:rPr lang="en-US" altLang="zh-TW" sz="2400" baseline="-25000" dirty="0" err="1"/>
              <a:t>mid</a:t>
            </a:r>
            <a:r>
              <a:rPr lang="en-US" altLang="zh-TW" sz="2400" dirty="0"/>
              <a:t>, and </a:t>
            </a:r>
            <a:r>
              <a:rPr lang="en-US" altLang="zh-TW" sz="2400" dirty="0" smtClean="0"/>
              <a:t>the left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 stores the set </a:t>
            </a:r>
            <a:r>
              <a:rPr lang="en-US" altLang="zh-TW" sz="2400" i="1" dirty="0" err="1"/>
              <a:t>I</a:t>
            </a:r>
            <a:r>
              <a:rPr lang="en-US" altLang="zh-TW" sz="2400" baseline="-25000" dirty="0" err="1"/>
              <a:t>left</a:t>
            </a:r>
            <a:r>
              <a:rPr lang="en-US" altLang="zh-TW" sz="2400" dirty="0"/>
              <a:t> of intervals completely to the left of </a:t>
            </a:r>
            <a:r>
              <a:rPr lang="en-US" altLang="zh-TW" sz="2400" i="1" dirty="0" err="1"/>
              <a:t>x</a:t>
            </a:r>
            <a:r>
              <a:rPr lang="en-US" altLang="zh-TW" sz="2400" baseline="-25000" dirty="0" err="1"/>
              <a:t>mid</a:t>
            </a:r>
            <a:r>
              <a:rPr lang="en-US" altLang="zh-TW" sz="2400" dirty="0"/>
              <a:t>.</a:t>
            </a:r>
            <a:endParaRPr kumimoji="1"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06" y="5099225"/>
            <a:ext cx="3439337" cy="15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4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about </a:t>
            </a:r>
            <a:r>
              <a:rPr kumimoji="1" lang="en-US" altLang="zh-TW" dirty="0" err="1" smtClean="0"/>
              <a:t>I</a:t>
            </a:r>
            <a:r>
              <a:rPr kumimoji="1" lang="en-US" altLang="zh-TW" baseline="-25000" dirty="0" err="1" smtClean="0"/>
              <a:t>mid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The intervals that contain </a:t>
            </a:r>
            <a:r>
              <a:rPr kumimoji="1" lang="en-US" altLang="zh-TW" dirty="0" err="1" smtClean="0"/>
              <a:t>x</a:t>
            </a:r>
            <a:r>
              <a:rPr kumimoji="1" lang="en-US" altLang="zh-TW" baseline="-25000" dirty="0" err="1" smtClean="0"/>
              <a:t>mid</a:t>
            </a:r>
            <a:r>
              <a:rPr kumimoji="1" lang="en-US" altLang="zh-TW" dirty="0" smtClean="0"/>
              <a:t> are in </a:t>
            </a:r>
            <a:r>
              <a:rPr kumimoji="1" lang="en-US" altLang="zh-TW" dirty="0" err="1" smtClean="0"/>
              <a:t>I</a:t>
            </a:r>
            <a:r>
              <a:rPr kumimoji="1" lang="en-US" altLang="zh-TW" baseline="-25000" dirty="0" err="1" smtClean="0"/>
              <a:t>mid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Store it on both </a:t>
            </a:r>
            <a:r>
              <a:rPr kumimoji="1" lang="en-US" altLang="zh-TW" dirty="0" err="1" smtClean="0"/>
              <a:t>subtrees</a:t>
            </a:r>
            <a:r>
              <a:rPr kumimoji="1" lang="en-US" altLang="zh-TW" dirty="0" smtClean="0"/>
              <a:t> =&gt; too expensive!</a:t>
            </a:r>
          </a:p>
          <a:p>
            <a:pPr lvl="1"/>
            <a:r>
              <a:rPr kumimoji="1" lang="en-US" altLang="zh-TW" dirty="0" smtClean="0"/>
              <a:t>Store it separately!</a:t>
            </a:r>
          </a:p>
          <a:p>
            <a:r>
              <a:rPr kumimoji="1" lang="en-US" altLang="zh-TW" dirty="0" smtClean="0"/>
              <a:t>How to query </a:t>
            </a:r>
            <a:r>
              <a:rPr kumimoji="1" lang="en-US" altLang="zh-TW" dirty="0" err="1" smtClean="0"/>
              <a:t>I</a:t>
            </a:r>
            <a:r>
              <a:rPr kumimoji="1" lang="en-US" altLang="zh-TW" baseline="-25000" dirty="0" err="1" smtClean="0"/>
              <a:t>mid</a:t>
            </a:r>
            <a:r>
              <a:rPr kumimoji="1" lang="en-US" altLang="zh-TW" dirty="0" smtClean="0"/>
              <a:t> with </a:t>
            </a:r>
            <a:r>
              <a:rPr kumimoji="1" lang="en-US" altLang="zh-TW" dirty="0" err="1" smtClean="0"/>
              <a:t>q</a:t>
            </a:r>
            <a:r>
              <a:rPr kumimoji="1" lang="en-US" altLang="zh-TW" baseline="-25000" dirty="0" err="1" smtClean="0"/>
              <a:t>x</a:t>
            </a:r>
            <a:r>
              <a:rPr kumimoji="1" lang="en-US" altLang="zh-TW" dirty="0" smtClean="0"/>
              <a:t>?</a:t>
            </a:r>
          </a:p>
          <a:p>
            <a:pPr lvl="1"/>
            <a:r>
              <a:rPr kumimoji="1" lang="en-US" altLang="zh-TW" dirty="0" smtClean="0"/>
              <a:t>All segments in </a:t>
            </a:r>
            <a:r>
              <a:rPr kumimoji="1" lang="en-US" altLang="zh-TW" dirty="0" err="1" smtClean="0"/>
              <a:t>I</a:t>
            </a:r>
            <a:r>
              <a:rPr kumimoji="1" lang="en-US" altLang="zh-TW" baseline="-25000" dirty="0" err="1" smtClean="0"/>
              <a:t>mid</a:t>
            </a:r>
            <a:r>
              <a:rPr kumimoji="1" lang="en-US" altLang="zh-TW" dirty="0" smtClean="0"/>
              <a:t> contains </a:t>
            </a:r>
            <a:r>
              <a:rPr kumimoji="1" lang="en-US" altLang="zh-TW" dirty="0" err="1" smtClean="0"/>
              <a:t>x</a:t>
            </a:r>
            <a:r>
              <a:rPr kumimoji="1" lang="en-US" altLang="zh-TW" baseline="-25000" dirty="0" err="1" smtClean="0"/>
              <a:t>mid</a:t>
            </a:r>
            <a:endParaRPr kumimoji="1" lang="en-US" altLang="zh-TW" baseline="-25000" dirty="0" smtClean="0"/>
          </a:p>
          <a:p>
            <a:r>
              <a:rPr lang="en-US" altLang="zh-TW" dirty="0" err="1" smtClean="0"/>
              <a:t>q</a:t>
            </a:r>
            <a:r>
              <a:rPr lang="en-US" altLang="zh-TW" baseline="-25000" dirty="0" err="1" smtClean="0"/>
              <a:t>x</a:t>
            </a:r>
            <a:r>
              <a:rPr lang="en-US" altLang="zh-TW" dirty="0" smtClean="0"/>
              <a:t> is contained in </a:t>
            </a:r>
            <a:r>
              <a:rPr lang="en-US" altLang="zh-TW" dirty="0"/>
              <a:t>an interval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j</a:t>
            </a:r>
            <a:r>
              <a:rPr lang="en-US" altLang="zh-TW" sz="800" i="1" dirty="0" smtClean="0"/>
              <a:t>  </a:t>
            </a:r>
            <a:r>
              <a:rPr lang="en-US" altLang="zh-TW" dirty="0" smtClean="0"/>
              <a:t>: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j</a:t>
            </a:r>
            <a:r>
              <a:rPr lang="en-US" altLang="zh-TW" i="1" dirty="0" smtClean="0"/>
              <a:t>’</a:t>
            </a:r>
            <a:r>
              <a:rPr lang="en-US" altLang="zh-TW" dirty="0" smtClean="0"/>
              <a:t>] </a:t>
            </a:r>
            <a:r>
              <a:rPr lang="en-US" altLang="zh-TW" i="1" dirty="0"/>
              <a:t>∈ </a:t>
            </a:r>
            <a:r>
              <a:rPr lang="en-US" altLang="zh-TW" i="1" dirty="0" err="1" smtClean="0"/>
              <a:t>I</a:t>
            </a:r>
            <a:r>
              <a:rPr lang="en-US" altLang="zh-TW" i="1" baseline="-25000" dirty="0" err="1" smtClean="0"/>
              <a:t>mid</a:t>
            </a:r>
            <a:r>
              <a:rPr lang="en-US" altLang="zh-TW" sz="800" dirty="0" smtClean="0"/>
              <a:t> </a:t>
            </a:r>
            <a:r>
              <a:rPr lang="en-US" altLang="zh-TW" dirty="0"/>
              <a:t>if and only if </a:t>
            </a:r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j</a:t>
            </a:r>
            <a:r>
              <a:rPr lang="en-US" altLang="zh-TW" i="1" dirty="0"/>
              <a:t> </a:t>
            </a:r>
            <a:r>
              <a:rPr lang="en-US" altLang="zh-TW" i="1" dirty="0" smtClean="0"/>
              <a:t>&lt;=</a:t>
            </a:r>
            <a:r>
              <a:rPr lang="en-US" altLang="zh-TW" sz="800" i="1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</a:t>
            </a:r>
            <a:r>
              <a:rPr lang="en-US" altLang="zh-TW" baseline="-25000" dirty="0" err="1" smtClean="0"/>
              <a:t>x</a:t>
            </a:r>
            <a:r>
              <a:rPr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Store intervals in a list ordered 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increasing left endpoint for the case</a:t>
            </a:r>
            <a:br>
              <a:rPr kumimoji="1" lang="en-US" altLang="zh-TW" dirty="0" smtClean="0"/>
            </a:br>
            <a:r>
              <a:rPr kumimoji="1" lang="en-US" altLang="zh-TW" dirty="0" smtClean="0"/>
              <a:t>when </a:t>
            </a:r>
            <a:r>
              <a:rPr kumimoji="1" lang="en-US" altLang="zh-TW" dirty="0" err="1" smtClean="0"/>
              <a:t>q</a:t>
            </a:r>
            <a:r>
              <a:rPr kumimoji="1" lang="en-US" altLang="zh-TW" baseline="-25000" dirty="0" err="1" smtClean="0"/>
              <a:t>x</a:t>
            </a:r>
            <a:r>
              <a:rPr kumimoji="1" lang="en-US" altLang="zh-TW" dirty="0" smtClean="0"/>
              <a:t> &lt; </a:t>
            </a:r>
            <a:r>
              <a:rPr kumimoji="1" lang="en-US" altLang="zh-TW" dirty="0" err="1" smtClean="0"/>
              <a:t>x</a:t>
            </a:r>
            <a:r>
              <a:rPr kumimoji="1" lang="en-US" altLang="zh-TW" baseline="-25000" dirty="0" err="1" smtClean="0"/>
              <a:t>mid</a:t>
            </a:r>
            <a:endParaRPr kumimoji="1" lang="en-US" altLang="zh-TW" baseline="-25000" dirty="0"/>
          </a:p>
          <a:p>
            <a:pPr lvl="1"/>
            <a:r>
              <a:rPr kumimoji="1" lang="en-US" altLang="zh-TW" dirty="0" smtClean="0"/>
              <a:t>The case when </a:t>
            </a:r>
            <a:r>
              <a:rPr kumimoji="1" lang="en-US" altLang="zh-TW" dirty="0" err="1" smtClean="0"/>
              <a:t>q</a:t>
            </a:r>
            <a:r>
              <a:rPr kumimoji="1" lang="en-US" altLang="zh-TW" baseline="-25000" dirty="0" err="1" smtClean="0"/>
              <a:t>x</a:t>
            </a:r>
            <a:r>
              <a:rPr kumimoji="1" lang="en-US" altLang="zh-TW" dirty="0" smtClean="0"/>
              <a:t> &gt; </a:t>
            </a:r>
            <a:r>
              <a:rPr kumimoji="1" lang="en-US" altLang="zh-TW" dirty="0" err="1" smtClean="0"/>
              <a:t>x</a:t>
            </a:r>
            <a:r>
              <a:rPr kumimoji="1" lang="en-US" altLang="zh-TW" baseline="-25000" dirty="0" err="1" smtClean="0"/>
              <a:t>mid</a:t>
            </a:r>
            <a:r>
              <a:rPr kumimoji="1" lang="en-US" altLang="zh-TW" dirty="0" smtClean="0"/>
              <a:t> is similar</a:t>
            </a:r>
          </a:p>
          <a:p>
            <a:pPr lvl="1"/>
            <a:r>
              <a:rPr kumimoji="1" lang="en-US" altLang="zh-TW" dirty="0"/>
              <a:t>W</a:t>
            </a:r>
            <a:r>
              <a:rPr kumimoji="1" lang="en-US" altLang="zh-TW" dirty="0" smtClean="0"/>
              <a:t>hen </a:t>
            </a:r>
            <a:r>
              <a:rPr kumimoji="1" lang="en-US" altLang="zh-TW" dirty="0" err="1" smtClean="0"/>
              <a:t>q</a:t>
            </a:r>
            <a:r>
              <a:rPr kumimoji="1" lang="en-US" altLang="zh-TW" baseline="-25000" dirty="0" err="1" smtClean="0"/>
              <a:t>x</a:t>
            </a:r>
            <a:r>
              <a:rPr kumimoji="1" lang="en-US" altLang="zh-TW" dirty="0" smtClean="0"/>
              <a:t> = </a:t>
            </a:r>
            <a:r>
              <a:rPr kumimoji="1" lang="en-US" altLang="zh-TW" dirty="0" err="1" smtClean="0"/>
              <a:t>x</a:t>
            </a:r>
            <a:r>
              <a:rPr kumimoji="1" lang="en-US" altLang="zh-TW" baseline="-25000" dirty="0" err="1" smtClean="0"/>
              <a:t>mid</a:t>
            </a:r>
            <a:r>
              <a:rPr kumimoji="1" lang="en-US" altLang="zh-TW" dirty="0" smtClean="0"/>
              <a:t> return all intervals in </a:t>
            </a:r>
            <a:r>
              <a:rPr kumimoji="1" lang="en-US" altLang="zh-TW" dirty="0" err="1" smtClean="0"/>
              <a:t>I</a:t>
            </a:r>
            <a:r>
              <a:rPr kumimoji="1" lang="en-US" altLang="zh-TW" baseline="-25000" dirty="0" err="1" smtClean="0"/>
              <a:t>mid</a:t>
            </a:r>
            <a:endParaRPr kumimoji="1" lang="en-US" altLang="zh-TW" baseline="-25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90" y="2752651"/>
            <a:ext cx="1526940" cy="1534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23" y="4655479"/>
            <a:ext cx="2009553" cy="10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Interval Tree (1/2)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</a:t>
            </a:r>
            <a:r>
              <a:rPr lang="en-US" altLang="zh-TW" sz="2800" i="1" dirty="0"/>
              <a:t>I </a:t>
            </a:r>
            <a:r>
              <a:rPr lang="en-US" altLang="zh-TW" sz="2800" dirty="0"/>
              <a:t>= </a:t>
            </a:r>
            <a:r>
              <a:rPr lang="en-US" altLang="zh-TW" sz="2800" dirty="0" smtClean="0"/>
              <a:t>\</a:t>
            </a:r>
            <a:r>
              <a:rPr lang="en-US" altLang="zh-TW" sz="2800" dirty="0" err="1" smtClean="0"/>
              <a:t>emptyset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then the interval tree is a leaf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/>
              <a:t>Otherwise, let </a:t>
            </a:r>
            <a:r>
              <a:rPr lang="en-US" altLang="zh-TW" sz="2800" i="1" dirty="0" err="1"/>
              <a:t>x</a:t>
            </a:r>
            <a:r>
              <a:rPr lang="en-US" altLang="zh-TW" sz="2800" baseline="-25000" dirty="0" err="1"/>
              <a:t>mid</a:t>
            </a:r>
            <a:r>
              <a:rPr lang="en-US" altLang="zh-TW" sz="2800" dirty="0"/>
              <a:t> be the median of the endpoints of the intervals. </a:t>
            </a:r>
            <a:r>
              <a:rPr lang="en-US" altLang="zh-TW" sz="2800" dirty="0" smtClean="0"/>
              <a:t>Let </a:t>
            </a:r>
          </a:p>
          <a:p>
            <a:pPr lvl="1"/>
            <a:r>
              <a:rPr lang="nl-NL" altLang="zh-TW" sz="2400" i="1" dirty="0" err="1" smtClean="0"/>
              <a:t>I</a:t>
            </a:r>
            <a:r>
              <a:rPr lang="nl-NL" altLang="zh-TW" sz="2400" baseline="-25000" dirty="0" err="1" smtClean="0"/>
              <a:t>left</a:t>
            </a:r>
            <a:r>
              <a:rPr lang="nl-NL" altLang="zh-TW" sz="2400" dirty="0" smtClean="0"/>
              <a:t> </a:t>
            </a:r>
            <a:r>
              <a:rPr lang="nl-NL" altLang="zh-TW" sz="2400" dirty="0"/>
              <a:t>:= </a:t>
            </a:r>
            <a:r>
              <a:rPr lang="nl-NL" altLang="zh-TW" sz="2400" i="1" dirty="0"/>
              <a:t>{</a:t>
            </a:r>
            <a:r>
              <a:rPr lang="nl-NL" altLang="zh-TW" sz="2400" dirty="0"/>
              <a:t>[</a:t>
            </a:r>
            <a:r>
              <a:rPr lang="nl-NL" altLang="zh-TW" sz="2400" i="1" dirty="0" err="1"/>
              <a:t>x</a:t>
            </a:r>
            <a:r>
              <a:rPr lang="nl-NL" altLang="zh-TW" sz="2400" i="1" baseline="-25000" dirty="0" err="1"/>
              <a:t>j</a:t>
            </a:r>
            <a:r>
              <a:rPr lang="nl-NL" altLang="zh-TW" sz="2400" i="1" dirty="0"/>
              <a:t> </a:t>
            </a:r>
            <a:r>
              <a:rPr lang="nl-NL" altLang="zh-TW" sz="2400" dirty="0"/>
              <a:t>: </a:t>
            </a:r>
            <a:r>
              <a:rPr lang="nl-NL" altLang="zh-TW" sz="2400" i="1" dirty="0" err="1" smtClean="0"/>
              <a:t>x</a:t>
            </a:r>
            <a:r>
              <a:rPr lang="nl-NL" altLang="zh-TW" sz="2400" i="1" baseline="-25000" dirty="0" err="1" smtClean="0"/>
              <a:t>J</a:t>
            </a:r>
            <a:r>
              <a:rPr lang="nl-NL" altLang="zh-TW" sz="2400" i="1" dirty="0" smtClean="0"/>
              <a:t>’</a:t>
            </a:r>
            <a:r>
              <a:rPr lang="nl-NL" altLang="zh-TW" sz="2400" dirty="0" smtClean="0"/>
              <a:t>] </a:t>
            </a:r>
            <a:r>
              <a:rPr lang="nl-NL" altLang="zh-TW" sz="2400" i="1" dirty="0"/>
              <a:t>∈ </a:t>
            </a:r>
            <a:r>
              <a:rPr lang="nl-NL" altLang="zh-TW" sz="2400" i="1" dirty="0" err="1" smtClean="0"/>
              <a:t>I</a:t>
            </a:r>
            <a:r>
              <a:rPr lang="nl-NL" altLang="zh-TW" sz="2400" i="1" baseline="-25000" dirty="0" err="1" smtClean="0"/>
              <a:t>left</a:t>
            </a:r>
            <a:r>
              <a:rPr lang="nl-NL" altLang="zh-TW" sz="2400" i="1" dirty="0" smtClean="0"/>
              <a:t> </a:t>
            </a:r>
            <a:r>
              <a:rPr lang="nl-NL" altLang="zh-TW" sz="2400" dirty="0"/>
              <a:t>: </a:t>
            </a:r>
            <a:r>
              <a:rPr lang="nl-NL" altLang="zh-TW" sz="2400" i="1" dirty="0" err="1" smtClean="0"/>
              <a:t>x</a:t>
            </a:r>
            <a:r>
              <a:rPr lang="nl-NL" altLang="zh-TW" sz="2400" i="1" baseline="-25000" dirty="0" err="1" smtClean="0"/>
              <a:t>j</a:t>
            </a:r>
            <a:r>
              <a:rPr lang="nl-NL" altLang="zh-TW" sz="2400" i="1" dirty="0" smtClean="0"/>
              <a:t> </a:t>
            </a:r>
            <a:r>
              <a:rPr lang="nl-NL" altLang="zh-TW" sz="2400" i="1" dirty="0"/>
              <a:t>&lt; </a:t>
            </a:r>
            <a:r>
              <a:rPr lang="nl-NL" altLang="zh-TW" sz="2400" i="1" dirty="0" err="1"/>
              <a:t>x</a:t>
            </a:r>
            <a:r>
              <a:rPr lang="nl-NL" altLang="zh-TW" sz="2400" baseline="-25000" dirty="0" err="1"/>
              <a:t>mid</a:t>
            </a:r>
            <a:r>
              <a:rPr lang="nl-NL" altLang="zh-TW" sz="2400" i="1" dirty="0"/>
              <a:t>},</a:t>
            </a:r>
          </a:p>
          <a:p>
            <a:pPr lvl="1"/>
            <a:r>
              <a:rPr lang="nl-NL" altLang="zh-TW" sz="2400" i="1" dirty="0" err="1"/>
              <a:t>I</a:t>
            </a:r>
            <a:r>
              <a:rPr lang="nl-NL" altLang="zh-TW" sz="2400" baseline="-25000" dirty="0" err="1"/>
              <a:t>mid</a:t>
            </a:r>
            <a:r>
              <a:rPr lang="nl-NL" altLang="zh-TW" sz="2400" dirty="0"/>
              <a:t> := </a:t>
            </a:r>
            <a:r>
              <a:rPr lang="nl-NL" altLang="zh-TW" sz="2400" i="1" dirty="0"/>
              <a:t>{</a:t>
            </a:r>
            <a:r>
              <a:rPr lang="nl-NL" altLang="zh-TW" sz="2400" dirty="0"/>
              <a:t>[</a:t>
            </a:r>
            <a:r>
              <a:rPr lang="nl-NL" altLang="zh-TW" sz="2400" i="1" dirty="0" err="1"/>
              <a:t>x</a:t>
            </a:r>
            <a:r>
              <a:rPr lang="nl-NL" altLang="zh-TW" sz="2400" i="1" baseline="-25000" dirty="0" err="1"/>
              <a:t>j</a:t>
            </a:r>
            <a:r>
              <a:rPr lang="nl-NL" altLang="zh-TW" sz="2400" i="1" dirty="0"/>
              <a:t> </a:t>
            </a:r>
            <a:r>
              <a:rPr lang="nl-NL" altLang="zh-TW" sz="2400" dirty="0"/>
              <a:t>: </a:t>
            </a:r>
            <a:r>
              <a:rPr lang="nl-NL" altLang="zh-TW" sz="2400" i="1" dirty="0" smtClean="0"/>
              <a:t>x</a:t>
            </a:r>
            <a:r>
              <a:rPr lang="fr-FR" altLang="zh-TW" sz="2400" i="1" baseline="-25000" dirty="0" smtClean="0"/>
              <a:t>j</a:t>
            </a:r>
            <a:r>
              <a:rPr lang="fr-FR" altLang="zh-TW" sz="2400" i="1" dirty="0" smtClean="0"/>
              <a:t>’</a:t>
            </a:r>
            <a:r>
              <a:rPr lang="fr-FR" altLang="zh-TW" sz="2400" dirty="0" smtClean="0"/>
              <a:t>] </a:t>
            </a:r>
            <a:r>
              <a:rPr lang="fr-FR" altLang="zh-TW" sz="2400" i="1" dirty="0"/>
              <a:t>∈ </a:t>
            </a:r>
            <a:r>
              <a:rPr lang="fr-FR" altLang="zh-TW" sz="2400" i="1" dirty="0" err="1" smtClean="0"/>
              <a:t>I</a:t>
            </a:r>
            <a:r>
              <a:rPr lang="fr-FR" altLang="zh-TW" sz="2400" i="1" baseline="-25000" dirty="0" err="1" smtClean="0"/>
              <a:t>mid</a:t>
            </a:r>
            <a:r>
              <a:rPr lang="fr-FR" altLang="zh-TW" sz="2400" i="1" dirty="0" smtClean="0"/>
              <a:t> </a:t>
            </a:r>
            <a:r>
              <a:rPr lang="fr-FR" altLang="zh-TW" sz="2400" dirty="0"/>
              <a:t>: </a:t>
            </a:r>
            <a:r>
              <a:rPr lang="fr-FR" altLang="zh-TW" sz="2400" i="1" dirty="0" err="1" smtClean="0"/>
              <a:t>x</a:t>
            </a:r>
            <a:r>
              <a:rPr lang="fr-FR" altLang="zh-TW" sz="2400" i="1" baseline="-25000" dirty="0" err="1" smtClean="0"/>
              <a:t>j</a:t>
            </a:r>
            <a:r>
              <a:rPr lang="fr-FR" altLang="zh-TW" sz="2400" i="1" dirty="0" smtClean="0"/>
              <a:t> &lt;=</a:t>
            </a:r>
            <a:r>
              <a:rPr lang="fr-FR" altLang="zh-TW" sz="2400" dirty="0" smtClean="0"/>
              <a:t> </a:t>
            </a:r>
            <a:r>
              <a:rPr lang="fr-FR" altLang="zh-TW" sz="2400" i="1" dirty="0" err="1"/>
              <a:t>x</a:t>
            </a:r>
            <a:r>
              <a:rPr lang="fr-FR" altLang="zh-TW" sz="2400" baseline="-25000" dirty="0" err="1"/>
              <a:t>mid</a:t>
            </a:r>
            <a:r>
              <a:rPr lang="fr-FR" altLang="zh-TW" sz="2400" dirty="0"/>
              <a:t> </a:t>
            </a:r>
            <a:r>
              <a:rPr lang="fr-FR" altLang="zh-TW" sz="2400" dirty="0" smtClean="0"/>
              <a:t>&lt;= </a:t>
            </a:r>
            <a:r>
              <a:rPr lang="fr-FR" altLang="zh-TW" sz="2400" i="1" dirty="0" err="1" smtClean="0"/>
              <a:t>x</a:t>
            </a:r>
            <a:r>
              <a:rPr lang="fr-FR" altLang="zh-TW" sz="2400" i="1" baseline="-25000" dirty="0" err="1" smtClean="0"/>
              <a:t>j</a:t>
            </a:r>
            <a:r>
              <a:rPr lang="fr-FR" altLang="zh-TW" sz="2400" i="1" dirty="0" smtClean="0"/>
              <a:t>’},</a:t>
            </a:r>
          </a:p>
          <a:p>
            <a:pPr lvl="1"/>
            <a:r>
              <a:rPr lang="en-US" altLang="zh-TW" sz="2400" i="1" dirty="0" err="1" smtClean="0"/>
              <a:t>I</a:t>
            </a:r>
            <a:r>
              <a:rPr lang="en-US" altLang="zh-TW" sz="2400" baseline="-25000" dirty="0" err="1" smtClean="0"/>
              <a:t>right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:= </a:t>
            </a:r>
            <a:r>
              <a:rPr lang="en-US" altLang="zh-TW" sz="2400" i="1" dirty="0"/>
              <a:t>{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j</a:t>
            </a:r>
            <a:r>
              <a:rPr lang="en-US" altLang="zh-TW" sz="2400" i="1" dirty="0"/>
              <a:t> </a:t>
            </a:r>
            <a:r>
              <a:rPr lang="en-US" altLang="zh-TW" sz="2400" dirty="0"/>
              <a:t>: 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-25000" dirty="0" err="1" smtClean="0"/>
              <a:t>J</a:t>
            </a:r>
            <a:r>
              <a:rPr lang="fr-FR" altLang="zh-TW" sz="2400" i="1" dirty="0" smtClean="0"/>
              <a:t>’</a:t>
            </a:r>
            <a:r>
              <a:rPr lang="fr-FR" altLang="zh-TW" sz="2400" dirty="0" smtClean="0"/>
              <a:t>] </a:t>
            </a:r>
            <a:r>
              <a:rPr lang="fr-FR" altLang="zh-TW" sz="2400" i="1" dirty="0"/>
              <a:t>∈ </a:t>
            </a:r>
            <a:r>
              <a:rPr lang="fr-FR" altLang="zh-TW" sz="2400" i="1" dirty="0" err="1" smtClean="0"/>
              <a:t>I</a:t>
            </a:r>
            <a:r>
              <a:rPr lang="fr-FR" altLang="zh-TW" sz="2400" i="1" baseline="-25000" dirty="0" err="1" smtClean="0"/>
              <a:t>right</a:t>
            </a:r>
            <a:r>
              <a:rPr lang="fr-FR" altLang="zh-TW" sz="2400" i="1" dirty="0" smtClean="0"/>
              <a:t> </a:t>
            </a:r>
            <a:r>
              <a:rPr lang="fr-FR" altLang="zh-TW" sz="2400" dirty="0"/>
              <a:t>: </a:t>
            </a:r>
            <a:r>
              <a:rPr lang="fr-FR" altLang="zh-TW" sz="2400" i="1" dirty="0" err="1"/>
              <a:t>x</a:t>
            </a:r>
            <a:r>
              <a:rPr lang="fr-FR" altLang="zh-TW" sz="2400" baseline="-25000" dirty="0" err="1"/>
              <a:t>mid</a:t>
            </a:r>
            <a:r>
              <a:rPr lang="fr-FR" altLang="zh-TW" sz="2400" dirty="0"/>
              <a:t> </a:t>
            </a:r>
            <a:r>
              <a:rPr lang="fr-FR" altLang="zh-TW" sz="2400" i="1" dirty="0"/>
              <a:t>&lt; x </a:t>
            </a:r>
            <a:r>
              <a:rPr lang="fr-FR" altLang="zh-TW" sz="2400" i="1" baseline="-25000" dirty="0" smtClean="0"/>
              <a:t>j</a:t>
            </a:r>
            <a:r>
              <a:rPr lang="fr-FR" altLang="zh-TW" sz="2400" i="1" dirty="0" smtClean="0"/>
              <a:t>’}.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21" y="4460124"/>
            <a:ext cx="3950586" cy="20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7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2973</Words>
  <Application>Microsoft Macintosh PowerPoint</Application>
  <PresentationFormat>如螢幕大小 (4:3)</PresentationFormat>
  <Paragraphs>169</Paragraphs>
  <Slides>40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佈景主題</vt:lpstr>
      <vt:lpstr>More Geometric Data Structures Windowing</vt:lpstr>
      <vt:lpstr>Window Queries</vt:lpstr>
      <vt:lpstr>Simplify the Problem</vt:lpstr>
      <vt:lpstr>An Efficient Data Structure to Support Windowing Query</vt:lpstr>
      <vt:lpstr>Windowing Query</vt:lpstr>
      <vt:lpstr>Further Simplification</vt:lpstr>
      <vt:lpstr>Borrow Idea of Binary Search Tree</vt:lpstr>
      <vt:lpstr>How about Imid?</vt:lpstr>
      <vt:lpstr>Interval Tree (1/2)</vt:lpstr>
      <vt:lpstr>Interval Tree (2/2)</vt:lpstr>
      <vt:lpstr>Interval Tree Construction Algorithm</vt:lpstr>
      <vt:lpstr>Query Interval Tree Algorithm</vt:lpstr>
      <vt:lpstr>Interval Tree Complexity</vt:lpstr>
      <vt:lpstr>Back to Windowing Query</vt:lpstr>
      <vt:lpstr>Range Queries in Windowing</vt:lpstr>
      <vt:lpstr>Before Priority Search Tree</vt:lpstr>
      <vt:lpstr>Priority Search Tree</vt:lpstr>
      <vt:lpstr>How Range Query is Done?</vt:lpstr>
      <vt:lpstr>Query Algorithm</vt:lpstr>
      <vt:lpstr>Correct Query Algorithm</vt:lpstr>
      <vt:lpstr>Performance Analysis</vt:lpstr>
      <vt:lpstr> Revisit Axis-Parallel Line Segments</vt:lpstr>
      <vt:lpstr>Bounding Box</vt:lpstr>
      <vt:lpstr>Does Previous Solution Work?</vt:lpstr>
      <vt:lpstr>Locus Approach (1/2)</vt:lpstr>
      <vt:lpstr>Locus Approach (2/2)</vt:lpstr>
      <vt:lpstr>Data Structure for Intervals (1/2)</vt:lpstr>
      <vt:lpstr>Data Structure for Intervals (2/2)</vt:lpstr>
      <vt:lpstr>PowerPoint 簡報</vt:lpstr>
      <vt:lpstr>Segment Tree</vt:lpstr>
      <vt:lpstr>Definition of Segment Tree</vt:lpstr>
      <vt:lpstr>Storage Requirement of Segment Tree</vt:lpstr>
      <vt:lpstr>Query of Segment Tree</vt:lpstr>
      <vt:lpstr>Segment Tree Construction</vt:lpstr>
      <vt:lpstr>Conclusion of Segment Tree</vt:lpstr>
      <vt:lpstr>Go Back to Windowing Problem</vt:lpstr>
      <vt:lpstr>Illustration of S(v)</vt:lpstr>
      <vt:lpstr>Segments in a Slab</vt:lpstr>
      <vt:lpstr>Total Data Structure for Windowing</vt:lpstr>
      <vt:lpstr>Final Remarks</vt:lpstr>
    </vt:vector>
  </TitlesOfParts>
  <Company>National Central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Geometric Data Structures Windowing</dc:title>
  <dc:creator>Min-Te Sun</dc:creator>
  <cp:lastModifiedBy>Min-Te Sun</cp:lastModifiedBy>
  <cp:revision>32</cp:revision>
  <cp:lastPrinted>2013-06-03T14:56:03Z</cp:lastPrinted>
  <dcterms:created xsi:type="dcterms:W3CDTF">2013-05-28T04:39:53Z</dcterms:created>
  <dcterms:modified xsi:type="dcterms:W3CDTF">2014-12-08T20:41:20Z</dcterms:modified>
</cp:coreProperties>
</file>