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4" r:id="rId4"/>
    <p:sldId id="273" r:id="rId5"/>
    <p:sldId id="266" r:id="rId6"/>
    <p:sldId id="261" r:id="rId7"/>
    <p:sldId id="269" r:id="rId8"/>
    <p:sldId id="270" r:id="rId9"/>
    <p:sldId id="27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Yinan" initials="WY" lastIdx="1" clrIdx="0">
    <p:extLst>
      <p:ext uri="{19B8F6BF-5375-455C-9EA6-DF929625EA0E}">
        <p15:presenceInfo xmlns:p15="http://schemas.microsoft.com/office/powerpoint/2012/main" userId="S::yinan.wang@intel.com::566260f9-fcd8-4b1c-bd67-259934e335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0BF"/>
    <a:srgbClr val="D0D8E8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gyina\Desktop\vdev-perforamnce1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gyina\Desktop\vdev-perforam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gyina\Desktop\vdev-perforamnc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OVS-DPDK Iperf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1 queue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Virtio-user </c:v>
                </c:pt>
                <c:pt idx="1">
                  <c:v>TAP</c:v>
                </c:pt>
                <c:pt idx="2">
                  <c:v>KNI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10.1</c:v>
                </c:pt>
                <c:pt idx="1">
                  <c:v>2.13</c:v>
                </c:pt>
                <c:pt idx="2">
                  <c:v>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9E-4A34-B494-3EDE9BE693CF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2 queue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Virtio-user </c:v>
                </c:pt>
                <c:pt idx="1">
                  <c:v>TAP</c:v>
                </c:pt>
                <c:pt idx="2">
                  <c:v>KNI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15.8</c:v>
                </c:pt>
                <c:pt idx="1">
                  <c:v>3.48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9E-4A34-B494-3EDE9BE693CF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4queue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Virtio-user </c:v>
                </c:pt>
                <c:pt idx="1">
                  <c:v>TAP</c:v>
                </c:pt>
                <c:pt idx="2">
                  <c:v>KNI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22.5</c:v>
                </c:pt>
                <c:pt idx="1">
                  <c:v>5.85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9E-4A34-B494-3EDE9BE69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466312"/>
        <c:axId val="708458112"/>
      </c:barChart>
      <c:catAx>
        <c:axId val="70846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458112"/>
        <c:crosses val="autoZero"/>
        <c:auto val="1"/>
        <c:lblAlgn val="ctr"/>
        <c:lblOffset val="100"/>
        <c:noMultiLvlLbl val="0"/>
      </c:catAx>
      <c:valAx>
        <c:axId val="708458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Throughput(Gbps)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70846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Phy</a:t>
            </a:r>
            <a:r>
              <a:rPr lang="en-US" altLang="zh-CN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loopback </a:t>
            </a:r>
            <a:r>
              <a:rPr lang="en-US" altLang="zh-CN" dirty="0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Sheet1!$A$78:$C$78</c:f>
              <c:strCache>
                <c:ptCount val="3"/>
                <c:pt idx="0">
                  <c:v>PCAP</c:v>
                </c:pt>
                <c:pt idx="1">
                  <c:v>AF_PACKET</c:v>
                </c:pt>
                <c:pt idx="2">
                  <c:v>AF_XDP</c:v>
                </c:pt>
              </c:strCache>
            </c:strRef>
          </c:cat>
          <c:val>
            <c:numRef>
              <c:f>Sheet1!$A$79:$C$79</c:f>
              <c:numCache>
                <c:formatCode>General</c:formatCode>
                <c:ptCount val="3"/>
                <c:pt idx="0">
                  <c:v>0.5</c:v>
                </c:pt>
                <c:pt idx="1">
                  <c:v>0.66</c:v>
                </c:pt>
                <c:pt idx="2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6-4307-909F-90051533E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5495136"/>
        <c:axId val="885498088"/>
      </c:barChart>
      <c:catAx>
        <c:axId val="88549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5498088"/>
        <c:crosses val="autoZero"/>
        <c:auto val="1"/>
        <c:lblAlgn val="ctr"/>
        <c:lblOffset val="100"/>
        <c:noMultiLvlLbl val="0"/>
      </c:catAx>
      <c:valAx>
        <c:axId val="885498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Throughput(</a:t>
                </a:r>
                <a:r>
                  <a:rPr lang="en-US" altLang="zh-CN" dirty="0" err="1"/>
                  <a:t>mpps</a:t>
                </a:r>
                <a:r>
                  <a:rPr lang="en-US" altLang="zh-CN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88549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AF_XDP</a:t>
            </a:r>
            <a:r>
              <a:rPr lang="en-US" altLang="zh-CN" baseline="0" dirty="0"/>
              <a:t> </a:t>
            </a:r>
            <a:r>
              <a:rPr lang="en-US" altLang="zh-CN" dirty="0" err="1"/>
              <a:t>Phy</a:t>
            </a:r>
            <a:r>
              <a:rPr lang="en-US" altLang="zh-CN" baseline="0" dirty="0"/>
              <a:t> loopback</a:t>
            </a:r>
            <a:r>
              <a:rPr lang="en-US" altLang="zh-CN" dirty="0"/>
              <a:t>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9464958085715914E-2"/>
          <c:y val="0.24016894714257539"/>
          <c:w val="0.87426905442682068"/>
          <c:h val="0.6210938158091634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Sheet1!$A$96:$C$96</c:f>
              <c:strCache>
                <c:ptCount val="3"/>
                <c:pt idx="0">
                  <c:v>v19.05</c:v>
                </c:pt>
                <c:pt idx="1">
                  <c:v>v19.08</c:v>
                </c:pt>
                <c:pt idx="2">
                  <c:v>v19.11</c:v>
                </c:pt>
              </c:strCache>
            </c:strRef>
          </c:cat>
          <c:val>
            <c:numRef>
              <c:f>Sheet1!$A$97:$C$97</c:f>
              <c:numCache>
                <c:formatCode>General</c:formatCode>
                <c:ptCount val="3"/>
                <c:pt idx="0">
                  <c:v>6.58</c:v>
                </c:pt>
                <c:pt idx="1">
                  <c:v>6.99</c:v>
                </c:pt>
                <c:pt idx="2">
                  <c:v>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5-4754-82A0-D7BAFA131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5517112"/>
        <c:axId val="885515800"/>
      </c:barChart>
      <c:catAx>
        <c:axId val="88551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5515800"/>
        <c:crosses val="autoZero"/>
        <c:auto val="1"/>
        <c:lblAlgn val="ctr"/>
        <c:lblOffset val="100"/>
        <c:noMultiLvlLbl val="0"/>
      </c:catAx>
      <c:valAx>
        <c:axId val="885515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Throughput(</a:t>
                </a:r>
                <a:r>
                  <a:rPr lang="en-US" altLang="zh-CN" dirty="0" err="1"/>
                  <a:t>mpps</a:t>
                </a:r>
                <a:r>
                  <a:rPr lang="en-US" altLang="zh-CN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88551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0.2945</cdr:x>
      <cdr:y>0.26407</cdr:y>
    </cdr:from>
    <cdr:to>
      <cdr:x>0.48556</cdr:x>
      <cdr:y>0.47829</cdr:y>
    </cdr:to>
    <cdr:sp macro="" textlink="">
      <cdr:nvSpPr>
        <cdr:cNvPr id="4" name="Arrow: Down 3">
          <a:extLst xmlns:a="http://schemas.openxmlformats.org/drawingml/2006/main">
            <a:ext uri="{FF2B5EF4-FFF2-40B4-BE49-F238E27FC236}">
              <a16:creationId xmlns:a16="http://schemas.microsoft.com/office/drawing/2014/main" id="{9B6D5749-1CFB-444D-83E0-129CE4331323}"/>
            </a:ext>
          </a:extLst>
        </cdr:cNvPr>
        <cdr:cNvSpPr/>
      </cdr:nvSpPr>
      <cdr:spPr>
        <a:xfrm xmlns:a="http://schemas.openxmlformats.org/drawingml/2006/main" rot="15000000">
          <a:off x="1192399" y="404106"/>
          <a:ext cx="432337" cy="689978"/>
        </a:xfrm>
        <a:prstGeom xmlns:a="http://schemas.openxmlformats.org/drawingml/2006/main" prst="downArrow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eaVert" wrap="square" lIns="274320" tIns="91440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rPr>
            <a:t>6.2%</a:t>
          </a:r>
          <a:endParaRPr kumimoji="0" lang="en-US" sz="1400" b="1" i="0" u="none" strike="noStrike" kern="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Intel Clear" panose="020B0604020203020204" pitchFamily="34" charset="0"/>
            <a:ea typeface="Intel Clear" panose="020B0604020203020204" pitchFamily="34" charset="0"/>
            <a:cs typeface="Intel Clear" panose="020B0604020203020204" pitchFamily="34" charset="0"/>
          </a:endParaRPr>
        </a:p>
      </cdr:txBody>
    </cdr:sp>
  </cdr:relSizeAnchor>
  <cdr:relSizeAnchor xmlns:cdr="http://schemas.openxmlformats.org/drawingml/2006/chartDrawing">
    <cdr:from>
      <cdr:x>0.55395</cdr:x>
      <cdr:y>0.19906</cdr:y>
    </cdr:from>
    <cdr:to>
      <cdr:x>0.74082</cdr:x>
      <cdr:y>0.40013</cdr:y>
    </cdr:to>
    <cdr:sp macro="" textlink="">
      <cdr:nvSpPr>
        <cdr:cNvPr id="6" name="Arrow: Down 5">
          <a:extLst xmlns:a="http://schemas.openxmlformats.org/drawingml/2006/main">
            <a:ext uri="{FF2B5EF4-FFF2-40B4-BE49-F238E27FC236}">
              <a16:creationId xmlns:a16="http://schemas.microsoft.com/office/drawing/2014/main" id="{1BD2F7B6-E223-4FE4-8442-D7304862AC5B}"/>
            </a:ext>
          </a:extLst>
        </cdr:cNvPr>
        <cdr:cNvSpPr/>
      </cdr:nvSpPr>
      <cdr:spPr>
        <a:xfrm xmlns:a="http://schemas.openxmlformats.org/drawingml/2006/main" rot="15000000">
          <a:off x="2135096" y="267192"/>
          <a:ext cx="405783" cy="674863"/>
        </a:xfrm>
        <a:prstGeom xmlns:a="http://schemas.openxmlformats.org/drawingml/2006/main" prst="downArrow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eaVert" wrap="square" lIns="274320" tIns="9144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>
            <a:defRPr/>
          </a:pPr>
          <a:r>
            <a:rPr lang="en-US" altLang="zh-CN" sz="1400" b="1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rPr>
            <a:t>18</a:t>
          </a:r>
          <a:r>
            <a: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rPr>
            <a:t>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AE10C-851D-41B7-814A-1C82E8681EF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89C11-0E69-49A0-BD52-3B8192CF3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3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9C11-0E69-49A0-BD52-3B8192CF33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9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9C11-0E69-49A0-BD52-3B8192CF33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6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9C11-0E69-49A0-BD52-3B8192CF33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2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9C11-0E69-49A0-BD52-3B8192CF33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3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XDP_DRV w/ ZC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9C11-0E69-49A0-BD52-3B8192CF33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9C11-0E69-49A0-BD52-3B8192CF33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2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b="1" dirty="0"/>
              <a:t>Utilizing DPDK Virtual Devices in OVS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Yinan </a:t>
            </a:r>
            <a:r>
              <a:rPr lang="en-US" altLang="zh-CN" dirty="0"/>
              <a:t>Wang</a:t>
            </a:r>
            <a:r>
              <a:rPr lang="en-US" dirty="0"/>
              <a:t> / Lei </a:t>
            </a:r>
            <a:r>
              <a:rPr lang="en-US" altLang="zh-CN" dirty="0"/>
              <a:t>Yao</a:t>
            </a:r>
            <a:endParaRPr lang="en-US" dirty="0"/>
          </a:p>
          <a:p>
            <a:r>
              <a:rPr lang="en-US" dirty="0"/>
              <a:t>Intel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DPDK Virtual Devices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259" y="755725"/>
            <a:ext cx="8955741" cy="3632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for Exceptional Path</a:t>
            </a:r>
          </a:p>
          <a:p>
            <a:pPr marL="0" indent="0">
              <a:buNone/>
            </a:pPr>
            <a:r>
              <a:rPr lang="en-US" altLang="zh-CN" sz="2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</a:t>
            </a: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 TAP</a:t>
            </a:r>
          </a:p>
          <a:p>
            <a:pPr marL="0" indent="0">
              <a:buNone/>
            </a:pP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- KNI</a:t>
            </a:r>
          </a:p>
          <a:p>
            <a:pPr marL="0" indent="0">
              <a:buNone/>
            </a:pP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- </a:t>
            </a:r>
            <a:r>
              <a:rPr lang="en-US" altLang="zh-CN" sz="18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Virtio</a:t>
            </a: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-user</a:t>
            </a:r>
          </a:p>
          <a:p>
            <a:pPr marL="0" indent="0">
              <a:buNone/>
            </a:pPr>
            <a:endParaRPr lang="en-US" altLang="zh-CN" sz="2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Based on NIC in Kernel</a:t>
            </a:r>
          </a:p>
          <a:p>
            <a:pPr marL="0" indent="0">
              <a:buNone/>
            </a:pPr>
            <a:r>
              <a:rPr lang="en-US" altLang="zh-CN" sz="2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</a:t>
            </a: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 PCAP</a:t>
            </a:r>
          </a:p>
          <a:p>
            <a:pPr marL="0" indent="0">
              <a:buNone/>
            </a:pP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- AF_PACKET</a:t>
            </a:r>
          </a:p>
          <a:p>
            <a:pPr marL="0" indent="0">
              <a:buNone/>
            </a:pPr>
            <a:r>
              <a:rPr lang="en-US" altLang="zh-CN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- AF_XDP</a:t>
            </a:r>
          </a:p>
          <a:p>
            <a:pPr marL="0" indent="0">
              <a:buNone/>
            </a:pPr>
            <a:endParaRPr lang="en-US" altLang="zh-CN" sz="2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US" altLang="zh-CN" dirty="0"/>
          </a:p>
          <a:p>
            <a:endParaRPr lang="en-US" altLang="zh-CN" dirty="0">
              <a:ea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3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for Exceptional Path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3D417A-4271-405A-B3E1-B7CD7C2E80F9}"/>
              </a:ext>
            </a:extLst>
          </p:cNvPr>
          <p:cNvSpPr/>
          <p:nvPr/>
        </p:nvSpPr>
        <p:spPr>
          <a:xfrm>
            <a:off x="4466102" y="1656593"/>
            <a:ext cx="45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fontAlgn="ctr"/>
            <a:endParaRPr lang="en-US" altLang="zh-CN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00100" lvl="1" fontAlgn="ctr"/>
            <a:r>
              <a:rPr lang="en-US" altLang="zh-CN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Potential usage in OVS-DPDK scenario:</a:t>
            </a:r>
          </a:p>
          <a:p>
            <a:pPr marL="800100" lvl="1" fontAlgn="ctr"/>
            <a:r>
              <a:rPr lang="en-US" altLang="zh-CN" sz="1600" dirty="0">
                <a:solidFill>
                  <a:srgbClr val="00B0F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Container network.</a:t>
            </a:r>
            <a:endParaRPr lang="en-US" altLang="zh-CN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70421-E274-400B-8C1B-D97C2D17CDA4}"/>
              </a:ext>
            </a:extLst>
          </p:cNvPr>
          <p:cNvSpPr/>
          <p:nvPr/>
        </p:nvSpPr>
        <p:spPr>
          <a:xfrm>
            <a:off x="-160178" y="875308"/>
            <a:ext cx="53728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TAP / KNI / </a:t>
            </a:r>
            <a:r>
              <a:rPr lang="en-US" altLang="zh-CN" b="1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Virtio</a:t>
            </a:r>
            <a:r>
              <a:rPr lang="en-US" altLang="zh-CN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-user</a:t>
            </a: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q"/>
            </a:pP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fontAlgn="ctr"/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fontAlgn="ctr"/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fontAlgn="ctr"/>
            <a:endParaRPr lang="en-US" altLang="zh-CN" b="1" dirty="0">
              <a:ea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002AD7-FE98-4047-AE60-072771A68B9C}"/>
              </a:ext>
            </a:extLst>
          </p:cNvPr>
          <p:cNvGrpSpPr/>
          <p:nvPr/>
        </p:nvGrpSpPr>
        <p:grpSpPr>
          <a:xfrm>
            <a:off x="27674" y="1379968"/>
            <a:ext cx="5295855" cy="2699817"/>
            <a:chOff x="701819" y="2486388"/>
            <a:chExt cx="5936816" cy="30889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E208C5-220C-48A8-93BC-9B6DFFDCF7BF}"/>
                </a:ext>
              </a:extLst>
            </p:cNvPr>
            <p:cNvSpPr/>
            <p:nvPr/>
          </p:nvSpPr>
          <p:spPr>
            <a:xfrm>
              <a:off x="2148220" y="3989254"/>
              <a:ext cx="2320102" cy="397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OVS-DPDK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26B069E-4343-4391-AF10-2D3A9981DBD0}"/>
                </a:ext>
              </a:extLst>
            </p:cNvPr>
            <p:cNvGrpSpPr/>
            <p:nvPr/>
          </p:nvGrpSpPr>
          <p:grpSpPr>
            <a:xfrm>
              <a:off x="701819" y="2486388"/>
              <a:ext cx="5936816" cy="3088995"/>
              <a:chOff x="701819" y="2486388"/>
              <a:chExt cx="5936816" cy="308899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D53C7AE-ED00-46F4-AB79-D6DD4AFF5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764" y="4938025"/>
                <a:ext cx="5545311" cy="67106"/>
              </a:xfrm>
              <a:prstGeom prst="line">
                <a:avLst/>
              </a:prstGeom>
              <a:ln w="34925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7E6102-9B56-4729-AFB7-42036DF042E4}"/>
                  </a:ext>
                </a:extLst>
              </p:cNvPr>
              <p:cNvSpPr/>
              <p:nvPr/>
            </p:nvSpPr>
            <p:spPr>
              <a:xfrm>
                <a:off x="4867080" y="5062394"/>
                <a:ext cx="1219061" cy="440239"/>
              </a:xfrm>
              <a:prstGeom prst="rect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Software Kernel Interface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445C648-1C2A-4AAF-9C5C-842C3BD30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130" y="4727175"/>
                <a:ext cx="0" cy="555338"/>
              </a:xfrm>
              <a:prstGeom prst="line">
                <a:avLst/>
              </a:prstGeom>
              <a:ln w="571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D413F5-0D62-4599-BF4E-0D415D64058B}"/>
                  </a:ext>
                </a:extLst>
              </p:cNvPr>
              <p:cNvSpPr txBox="1"/>
              <p:nvPr/>
            </p:nvSpPr>
            <p:spPr>
              <a:xfrm>
                <a:off x="701819" y="4514109"/>
                <a:ext cx="1446400" cy="35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User Space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8F75AD9-D5BA-40F1-A9B5-66132574E487}"/>
                  </a:ext>
                </a:extLst>
              </p:cNvPr>
              <p:cNvSpPr txBox="1"/>
              <p:nvPr/>
            </p:nvSpPr>
            <p:spPr>
              <a:xfrm>
                <a:off x="706299" y="5106852"/>
                <a:ext cx="141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Kernel S</a:t>
                </a:r>
                <a:r>
                  <a:rPr lang="en-US" altLang="zh-CN" sz="14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pace</a:t>
                </a:r>
                <a:endParaRPr lang="en-US" sz="1400" dirty="0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81FFB52-E564-4E64-9C0F-374AB01C359E}"/>
                  </a:ext>
                </a:extLst>
              </p:cNvPr>
              <p:cNvSpPr/>
              <p:nvPr/>
            </p:nvSpPr>
            <p:spPr>
              <a:xfrm>
                <a:off x="2287859" y="3599906"/>
                <a:ext cx="1068665" cy="379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vhost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-user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D5C1DF-747F-4246-90E7-7BE7603BB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4931" y="3410988"/>
                <a:ext cx="0" cy="19247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611ED02-1A5A-4F50-9228-841EACAC6168}"/>
                  </a:ext>
                </a:extLst>
              </p:cNvPr>
              <p:cNvSpPr/>
              <p:nvPr/>
            </p:nvSpPr>
            <p:spPr>
              <a:xfrm>
                <a:off x="2304207" y="3056200"/>
                <a:ext cx="960585" cy="3547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virtio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-net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E979BB-58B9-4F63-9908-EEAE76E178C7}"/>
                  </a:ext>
                </a:extLst>
              </p:cNvPr>
              <p:cNvSpPr/>
              <p:nvPr/>
            </p:nvSpPr>
            <p:spPr>
              <a:xfrm>
                <a:off x="4704280" y="2486388"/>
                <a:ext cx="1653795" cy="3088995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DC394D6-CA5E-4B32-9D6B-03C2AB912DA2}"/>
                  </a:ext>
                </a:extLst>
              </p:cNvPr>
              <p:cNvSpPr/>
              <p:nvPr/>
            </p:nvSpPr>
            <p:spPr>
              <a:xfrm>
                <a:off x="2168196" y="2486388"/>
                <a:ext cx="2320102" cy="1059094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E8A4B8-2DB6-4EAF-BB5A-40A116237C28}"/>
                  </a:ext>
                </a:extLst>
              </p:cNvPr>
              <p:cNvSpPr txBox="1"/>
              <p:nvPr/>
            </p:nvSpPr>
            <p:spPr>
              <a:xfrm>
                <a:off x="3904233" y="2546573"/>
                <a:ext cx="6188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VM</a:t>
                </a:r>
                <a:endParaRPr lang="zh-CN" altLang="en-US" sz="1600" dirty="0">
                  <a:latin typeface="Intel Clear" panose="020B0604020203020204" pitchFamily="34" charset="0"/>
                  <a:cs typeface="Intel Clear" panose="020B0604020203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1415D8-A884-4391-B693-C13E3AC49183}"/>
                  </a:ext>
                </a:extLst>
              </p:cNvPr>
              <p:cNvSpPr txBox="1"/>
              <p:nvPr/>
            </p:nvSpPr>
            <p:spPr>
              <a:xfrm>
                <a:off x="5173474" y="4116325"/>
                <a:ext cx="146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Container</a:t>
                </a:r>
                <a:endParaRPr lang="zh-CN" altLang="en-US" sz="1600" dirty="0">
                  <a:latin typeface="Intel Clear" panose="020B0604020203020204" pitchFamily="34" charset="0"/>
                  <a:cs typeface="Intel Clear" panose="020B0604020203020204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9AE220-8ED2-497F-A024-6DB19A9B1B4E}"/>
                  </a:ext>
                </a:extLst>
              </p:cNvPr>
              <p:cNvSpPr/>
              <p:nvPr/>
            </p:nvSpPr>
            <p:spPr>
              <a:xfrm>
                <a:off x="3523971" y="4389401"/>
                <a:ext cx="942841" cy="396444"/>
              </a:xfrm>
              <a:prstGeom prst="rect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TAP / KNI / </a:t>
                </a:r>
                <a:r>
                  <a:rPr lang="en-US" altLang="zh-CN" sz="900" b="1" dirty="0" err="1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Virtio</a:t>
                </a:r>
                <a:r>
                  <a:rPr lang="en-US" altLang="zh-CN" sz="900" b="1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-user</a:t>
                </a:r>
              </a:p>
            </p:txBody>
          </p: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77FF7-6BB8-4B4B-970E-55276575DA70}"/>
              </a:ext>
            </a:extLst>
          </p:cNvPr>
          <p:cNvCxnSpPr>
            <a:cxnSpLocks/>
          </p:cNvCxnSpPr>
          <p:nvPr/>
        </p:nvCxnSpPr>
        <p:spPr>
          <a:xfrm flipH="1">
            <a:off x="3021907" y="3789208"/>
            <a:ext cx="682344" cy="0"/>
          </a:xfrm>
          <a:prstGeom prst="line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2F9E9F-993B-42EB-B8F7-1209F1365B9D}"/>
              </a:ext>
            </a:extLst>
          </p:cNvPr>
          <p:cNvSpPr/>
          <p:nvPr/>
        </p:nvSpPr>
        <p:spPr>
          <a:xfrm>
            <a:off x="922084" y="4245140"/>
            <a:ext cx="2064729" cy="25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NIC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610A79-53C2-480B-B448-0CB63486E618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1952006" y="3366933"/>
            <a:ext cx="2443" cy="878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45905-82FB-4302-B83D-C3C14D223F81}"/>
              </a:ext>
            </a:extLst>
          </p:cNvPr>
          <p:cNvSpPr/>
          <p:nvPr/>
        </p:nvSpPr>
        <p:spPr>
          <a:xfrm>
            <a:off x="1538328" y="3035392"/>
            <a:ext cx="827355" cy="331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PMD Driver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F24612-6C9E-4D5F-863E-07D11D5D61B9}"/>
              </a:ext>
            </a:extLst>
          </p:cNvPr>
          <p:cNvSpPr/>
          <p:nvPr/>
        </p:nvSpPr>
        <p:spPr>
          <a:xfrm>
            <a:off x="1924174" y="4410736"/>
            <a:ext cx="638629" cy="33632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PKTs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15178-0116-4FAE-8ACE-43E988AD2905}"/>
              </a:ext>
            </a:extLst>
          </p:cNvPr>
          <p:cNvSpPr/>
          <p:nvPr/>
        </p:nvSpPr>
        <p:spPr>
          <a:xfrm>
            <a:off x="1383660" y="4430855"/>
            <a:ext cx="660553" cy="35136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PKTs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1904D1-B94C-4E39-BBC3-4343C307B3F9}"/>
              </a:ext>
            </a:extLst>
          </p:cNvPr>
          <p:cNvCxnSpPr>
            <a:cxnSpLocks/>
          </p:cNvCxnSpPr>
          <p:nvPr/>
        </p:nvCxnSpPr>
        <p:spPr>
          <a:xfrm>
            <a:off x="174325" y="4144221"/>
            <a:ext cx="4946618" cy="58651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9259 L -0.0033 -0.09166 C -0.0059 -0.10833 -0.00798 -0.12345 -0.01059 -0.13827 C -0.01111 -0.14166 -0.01232 -0.14321 -0.01267 -0.14629 C -0.01979 -0.1824 -0.01528 -0.16358 -0.01979 -0.19228 C -0.02048 -0.19845 -0.0217 -0.20555 -0.02291 -0.21203 C -0.02448 -0.23703 -0.02673 -0.26203 -0.0276 -0.28734 C -0.02864 -0.35895 -0.02795 -0.32747 -0.02968 -0.38271 C -0.03003 -0.41543 -0.03003 -0.44784 -0.0309 -0.48024 C -0.0309 -0.48518 -0.03177 -0.4895 -0.03177 -0.49444 C -0.03194 -0.51142 -0.03177 -0.52839 -0.03177 -0.54506 " pathEditMode="relative" rAng="0" ptsTypes="AAAAAAAAA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2.22222E-6 0.00031 C 0.00104 -0.00401 0.00191 -0.00802 0.0033 -0.01142 C 0.004 -0.01327 0.00504 -0.01388 0.00573 -0.01574 C 0.00729 -0.01913 0.00886 -0.02314 0.01007 -0.02716 C 0.01216 -0.03426 0.01129 -0.03518 0.0125 -0.04228 C 0.0132 -0.0466 0.01441 -0.05092 0.01511 -0.05493 C 0.0158 -0.05956 0.01615 -0.0645 0.01667 -0.06913 C 0.01719 -0.07284 0.01788 -0.07654 0.01841 -0.08024 C 0.01997 -0.10802 0.01841 -0.08271 0.02101 -0.11543 C 0.02118 -0.11944 0.02118 -0.12376 0.0217 -0.12777 C 0.0224 -0.13271 0.02344 -0.13703 0.02431 -0.14197 C 0.02466 -0.14845 0.02466 -0.15493 0.02518 -0.16142 C 0.02535 -0.16419 0.02587 -0.16728 0.02604 -0.16975 C 0.02639 -0.17716 0.02656 -0.18395 0.02674 -0.19105 C 0.02656 -0.22222 0.02656 -0.25339 0.02604 -0.28456 C 0.02518 -0.3216 0.02518 -0.3074 0.02344 -0.32685 C 0.02292 -0.33364 0.02222 -0.34413 0.0217 -0.35061 C 0.02205 -0.35771 0.02153 -0.36481 0.02257 -0.37191 C 0.02275 -0.37314 0.02431 -0.37314 0.02518 -0.37314 C 0.03386 -0.37314 0.04254 -0.37222 0.05122 -0.37191 C 0.05434 -0.37129 0.05729 -0.37098 0.06042 -0.37037 C 0.06163 -0.37006 0.06268 -0.36882 0.06372 -0.36882 C 0.07101 -0.36821 0.0783 -0.36821 0.08559 -0.36759 C 0.09844 -0.36049 0.08264 -0.36851 0.11927 -0.3645 C 0.12188 -0.36419 0.12431 -0.36265 0.12691 -0.36203 C 0.14028 -0.35802 0.12847 -0.36265 0.13698 -0.35926 C 0.1408 -0.35247 0.14011 -0.35555 0.14028 -0.34228 C 0.1408 -0.31512 0.14063 -0.28827 0.14115 -0.26111 C 0.14115 -0.25524 0.14184 -0.24969 0.14271 -0.24413 C 0.1441 -0.23642 0.14601 -0.2287 0.14705 -0.22037 C 0.14722 -0.21821 0.1474 -0.21543 0.14792 -0.21327 C 0.15 -0.20216 0.14879 -0.21265 0.15122 -0.2037 C 0.1533 -0.19567 0.15191 -0.19629 0.15452 -0.19105 C 0.15538 -0.1895 0.15608 -0.18765 0.15712 -0.18642 C 0.15816 -0.1858 0.15938 -0.18549 0.16042 -0.18549 C 0.16597 -0.18456 0.1717 -0.18426 0.17726 -0.18395 L 0.25295 -0.18642 C 0.25469 -0.18672 0.25695 -0.18888 0.25886 -0.1895 C 0.26025 -0.19012 0.26163 -0.19074 0.26302 -0.19105 C 0.26632 -0.19135 0.26979 -0.19166 0.27309 -0.19228 C 0.2842 -0.19382 0.28091 -0.19382 0.28577 -0.19382 " pathEditMode="relative" rAng="0" ptsTypes="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-18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CC13-F9B2-434E-B818-A3E8A37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for Exceptional Path 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0A41A2-C4C6-4F16-817E-166C1E3C4877}"/>
              </a:ext>
            </a:extLst>
          </p:cNvPr>
          <p:cNvSpPr txBox="1"/>
          <p:nvPr/>
        </p:nvSpPr>
        <p:spPr>
          <a:xfrm>
            <a:off x="53497" y="649353"/>
            <a:ext cx="539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Single Host </a:t>
            </a:r>
            <a:r>
              <a:rPr lang="en-US" altLang="zh-CN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Iperf</a:t>
            </a:r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Performance in </a:t>
            </a:r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OVS-DPDK</a:t>
            </a:r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D23E38AD-C599-42EC-9999-0C012B66F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60179"/>
              </p:ext>
            </p:extLst>
          </p:nvPr>
        </p:nvGraphicFramePr>
        <p:xfrm>
          <a:off x="6065730" y="3139851"/>
          <a:ext cx="2642494" cy="125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34">
                  <a:extLst>
                    <a:ext uri="{9D8B030D-6E8A-4147-A177-3AD203B41FA5}">
                      <a16:colId xmlns:a16="http://schemas.microsoft.com/office/drawing/2014/main" val="2916333744"/>
                    </a:ext>
                  </a:extLst>
                </a:gridCol>
                <a:gridCol w="1475560">
                  <a:extLst>
                    <a:ext uri="{9D8B030D-6E8A-4147-A177-3AD203B41FA5}">
                      <a16:colId xmlns:a16="http://schemas.microsoft.com/office/drawing/2014/main" val="820162459"/>
                    </a:ext>
                  </a:extLst>
                </a:gridCol>
              </a:tblGrid>
              <a:tr h="3095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 Multi-queues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85356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TAP</a:t>
                      </a:r>
                      <a:endParaRPr lang="en-US" sz="1200" dirty="0"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07193"/>
                  </a:ext>
                </a:extLst>
              </a:tr>
              <a:tr h="30958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KNI </a:t>
                      </a:r>
                      <a:endParaRPr lang="en-US" sz="1200" dirty="0"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6664"/>
                  </a:ext>
                </a:extLst>
              </a:tr>
              <a:tr h="309588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Virtio</a:t>
                      </a:r>
                      <a:r>
                        <a:rPr lang="en-US" altLang="zh-CN" sz="1200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-user</a:t>
                      </a:r>
                      <a:endParaRPr lang="en-US" sz="1200" dirty="0"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1504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6B55C-F61B-443D-833C-59E0F45DE9C5}"/>
              </a:ext>
            </a:extLst>
          </p:cNvPr>
          <p:cNvGrpSpPr/>
          <p:nvPr/>
        </p:nvGrpSpPr>
        <p:grpSpPr>
          <a:xfrm>
            <a:off x="53497" y="1654973"/>
            <a:ext cx="5846991" cy="2425662"/>
            <a:chOff x="116074" y="1200054"/>
            <a:chExt cx="5917498" cy="175062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816FC90-73C0-434A-93CB-E24F358C87AF}"/>
                </a:ext>
              </a:extLst>
            </p:cNvPr>
            <p:cNvGrpSpPr/>
            <p:nvPr/>
          </p:nvGrpSpPr>
          <p:grpSpPr>
            <a:xfrm>
              <a:off x="116074" y="1202017"/>
              <a:ext cx="5917498" cy="1748658"/>
              <a:chOff x="102011" y="3364153"/>
              <a:chExt cx="5917498" cy="139929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879293-DC89-483F-AB95-A3B2E4F56DE9}"/>
                  </a:ext>
                </a:extLst>
              </p:cNvPr>
              <p:cNvSpPr/>
              <p:nvPr/>
            </p:nvSpPr>
            <p:spPr>
              <a:xfrm>
                <a:off x="1134322" y="3364153"/>
                <a:ext cx="2916498" cy="284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OVS-DPDK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01EAB34-5998-4D83-AA0D-F7D881B064B3}"/>
                  </a:ext>
                </a:extLst>
              </p:cNvPr>
              <p:cNvSpPr/>
              <p:nvPr/>
            </p:nvSpPr>
            <p:spPr>
              <a:xfrm>
                <a:off x="1134323" y="3649409"/>
                <a:ext cx="1032038" cy="284659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TAP / KNI / </a:t>
                </a:r>
                <a:r>
                  <a:rPr lang="en-US" altLang="zh-CN" sz="1200" b="1" dirty="0" err="1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Virtio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-user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96070F9-59C9-45A2-9C76-9A98EE774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403" y="4112084"/>
                <a:ext cx="5404058" cy="0"/>
              </a:xfrm>
              <a:prstGeom prst="line">
                <a:avLst/>
              </a:prstGeom>
              <a:ln w="34925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5840D-F399-48B2-B388-4E4D7195DCBA}"/>
                  </a:ext>
                </a:extLst>
              </p:cNvPr>
              <p:cNvSpPr/>
              <p:nvPr/>
            </p:nvSpPr>
            <p:spPr>
              <a:xfrm>
                <a:off x="102011" y="4358741"/>
                <a:ext cx="1384415" cy="4047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Software Kernel Interface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B0F6FA3-2937-4C8A-BC8F-657C5AA504CA}"/>
                  </a:ext>
                </a:extLst>
              </p:cNvPr>
              <p:cNvSpPr/>
              <p:nvPr/>
            </p:nvSpPr>
            <p:spPr>
              <a:xfrm>
                <a:off x="2788679" y="4318574"/>
                <a:ext cx="1384415" cy="4031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Software Kernel Interface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765946-4A23-46A7-BCB5-D44D6F7C5CDD}"/>
                  </a:ext>
                </a:extLst>
              </p:cNvPr>
              <p:cNvSpPr txBox="1"/>
              <p:nvPr/>
            </p:nvSpPr>
            <p:spPr>
              <a:xfrm>
                <a:off x="4739026" y="3894553"/>
                <a:ext cx="1280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User Space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4256B9-FEF2-4F36-9601-9833336781D0}"/>
                  </a:ext>
                </a:extLst>
              </p:cNvPr>
              <p:cNvSpPr txBox="1"/>
              <p:nvPr/>
            </p:nvSpPr>
            <p:spPr>
              <a:xfrm>
                <a:off x="4616700" y="4165293"/>
                <a:ext cx="1280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Kernel Space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E3E3A-44C9-4EDD-8369-EE02D7124F7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3494949" y="1912625"/>
              <a:ext cx="1508" cy="48210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BC76F-F12D-4D5E-8E37-4AE97C12F4AB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500489" y="1907041"/>
              <a:ext cx="203402" cy="7907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469CE1-39D9-42DF-8004-9CECD4B34F69}"/>
                </a:ext>
              </a:extLst>
            </p:cNvPr>
            <p:cNvSpPr/>
            <p:nvPr/>
          </p:nvSpPr>
          <p:spPr>
            <a:xfrm>
              <a:off x="3036357" y="1565062"/>
              <a:ext cx="1032039" cy="35573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TAP / KNI /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Virtio</a:t>
              </a:r>
              <a:r>
                <a:rPr lang="en-US" altLang="zh-CN" sz="1200" b="1" dirty="0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-user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E09164-225B-494D-AC79-DA3E9CB04D63}"/>
                </a:ext>
              </a:extLst>
            </p:cNvPr>
            <p:cNvSpPr/>
            <p:nvPr/>
          </p:nvSpPr>
          <p:spPr>
            <a:xfrm>
              <a:off x="4447392" y="1209668"/>
              <a:ext cx="883464" cy="3480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 err="1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Iperf</a:t>
              </a:r>
              <a:r>
                <a:rPr lang="en-US" altLang="zh-CN" sz="1050" dirty="0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 -c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9B043D-01C0-45E2-8387-436C50321CF4}"/>
                </a:ext>
              </a:extLst>
            </p:cNvPr>
            <p:cNvSpPr/>
            <p:nvPr/>
          </p:nvSpPr>
          <p:spPr>
            <a:xfrm>
              <a:off x="116074" y="1200054"/>
              <a:ext cx="883464" cy="3576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 err="1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Iperf</a:t>
              </a:r>
              <a:r>
                <a:rPr lang="en-US" altLang="zh-CN" sz="1050" dirty="0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 -s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A66EAA-99CA-4634-B0A4-44478630EFC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557806" y="1557747"/>
              <a:ext cx="0" cy="88718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59208F-EEE6-4546-9926-776D082F1F34}"/>
                </a:ext>
              </a:extLst>
            </p:cNvPr>
            <p:cNvCxnSpPr>
              <a:cxnSpLocks/>
              <a:stCxn id="19" idx="2"/>
              <a:endCxn id="41" idx="3"/>
            </p:cNvCxnSpPr>
            <p:nvPr/>
          </p:nvCxnSpPr>
          <p:spPr>
            <a:xfrm flipH="1">
              <a:off x="4187157" y="1557747"/>
              <a:ext cx="701967" cy="108889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E46AEED-F777-4B60-8AD9-A0224F1DB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980225"/>
              </p:ext>
            </p:extLst>
          </p:nvPr>
        </p:nvGraphicFramePr>
        <p:xfrm>
          <a:off x="5610696" y="744819"/>
          <a:ext cx="3541359" cy="2329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969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09AA-A05D-47C5-8440-CEA3EBE3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for Exceptional Path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FEC3-2D2D-4607-9F34-0C81B060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4882"/>
            <a:ext cx="9316891" cy="363204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BKMs on supporting three VDEVs in OVS-DPDK: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sz="1800" b="1" dirty="0">
              <a:solidFill>
                <a:prstClr val="black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TAP:</a:t>
            </a:r>
            <a:endParaRPr lang="en-US" altLang="zh-CN" sz="1800" dirty="0">
              <a:solidFill>
                <a:prstClr val="black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</a:t>
            </a: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Normally, OVS-DPDK calculate Tx queue number according total port numbers.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TAP device require (</a:t>
            </a:r>
            <a:r>
              <a:rPr lang="en-US" altLang="zh-CN" sz="1400" dirty="0" err="1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rxq</a:t>
            </a:r>
            <a:r>
              <a:rPr lang="en-US" altLang="zh-CN" sz="1400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number = </a:t>
            </a:r>
            <a:r>
              <a:rPr lang="en-US" altLang="zh-CN" sz="1400" dirty="0" err="1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txq</a:t>
            </a:r>
            <a:r>
              <a:rPr lang="en-US" altLang="zh-CN" sz="1400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number</a:t>
            </a: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KNI: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</a:t>
            </a: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Launch OVS-DPDK with KNI, KNI’s MTU is </a:t>
            </a:r>
            <a:r>
              <a:rPr lang="en-US" altLang="zh-CN" sz="1400" b="1" dirty="0">
                <a:solidFill>
                  <a:srgbClr val="7030A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2034 </a:t>
            </a: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by default 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KNI_MTU= </a:t>
            </a:r>
            <a:r>
              <a:rPr lang="en-US" altLang="zh-CN" sz="1400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mbuf_size</a:t>
            </a:r>
            <a:r>
              <a:rPr lang="en-US" altLang="zh-CN" sz="1400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) - RTE_ETHER_HDR_LEN</a:t>
            </a:r>
            <a:endParaRPr lang="en-US" altLang="zh-CN" sz="1400" dirty="0">
              <a:solidFill>
                <a:prstClr val="black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Need re-config the MTU for KNI interface in kernel side for better usage.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Virtio</a:t>
            </a:r>
            <a:r>
              <a:rPr lang="en-US" altLang="zh-CN" sz="18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-user: </a:t>
            </a:r>
          </a:p>
          <a:p>
            <a:pPr lvl="0" indent="0" fontAlgn="ctr">
              <a:spcBef>
                <a:spcPts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endParaRPr lang="en-US" altLang="zh-CN" sz="1500" i="1" dirty="0">
              <a:solidFill>
                <a:prstClr val="black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11F00-2FBB-400A-926E-5BD057460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86416"/>
              </p:ext>
            </p:extLst>
          </p:nvPr>
        </p:nvGraphicFramePr>
        <p:xfrm>
          <a:off x="457200" y="3380811"/>
          <a:ext cx="8586908" cy="126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91">
                  <a:extLst>
                    <a:ext uri="{9D8B030D-6E8A-4147-A177-3AD203B41FA5}">
                      <a16:colId xmlns:a16="http://schemas.microsoft.com/office/drawing/2014/main" val="3796662573"/>
                    </a:ext>
                  </a:extLst>
                </a:gridCol>
                <a:gridCol w="7394317">
                  <a:extLst>
                    <a:ext uri="{9D8B030D-6E8A-4147-A177-3AD203B41FA5}">
                      <a16:colId xmlns:a16="http://schemas.microsoft.com/office/drawing/2014/main" val="2866352025"/>
                    </a:ext>
                  </a:extLst>
                </a:gridCol>
              </a:tblGrid>
              <a:tr h="28858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1G 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hugepage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0D8E8">
                            <a:shade val="30000"/>
                            <a:satMod val="115000"/>
                          </a:srgbClr>
                        </a:gs>
                        <a:gs pos="50000">
                          <a:srgbClr val="D0D8E8">
                            <a:shade val="67500"/>
                            <a:satMod val="115000"/>
                          </a:srgbClr>
                        </a:gs>
                        <a:gs pos="100000">
                          <a:srgbClr val="D0D8E8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2532645"/>
                  </a:ext>
                </a:extLst>
              </a:tr>
              <a:tr h="4431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2M </a:t>
                      </a:r>
                      <a:r>
                        <a:rPr lang="en-US" altLang="zh-CN" sz="1400" dirty="0" err="1"/>
                        <a:t>hugepage</a:t>
                      </a:r>
                      <a:endParaRPr lang="en-US" altLang="zh-CN" sz="1400" dirty="0"/>
                    </a:p>
                  </a:txBody>
                  <a:tcPr>
                    <a:solidFill>
                      <a:srgbClr val="A8B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err="1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ovs-vsctl</a:t>
                      </a:r>
                      <a:r>
                        <a:rPr lang="en-US" altLang="zh-CN" sz="1400" i="1" dirty="0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--no-wait set </a:t>
                      </a:r>
                      <a:r>
                        <a:rPr lang="en-US" altLang="zh-CN" sz="1400" i="1" dirty="0" err="1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Open_vSwitch</a:t>
                      </a:r>
                      <a:r>
                        <a:rPr lang="en-US" altLang="zh-CN" sz="1400" i="1" dirty="0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. </a:t>
                      </a:r>
                      <a:r>
                        <a:rPr lang="en-US" altLang="zh-CN" sz="1400" i="1" dirty="0" err="1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other_config:dpdk</a:t>
                      </a:r>
                      <a:r>
                        <a:rPr lang="en-US" altLang="zh-CN" sz="1400" i="1" dirty="0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-   extra</a:t>
                      </a:r>
                      <a:r>
                        <a:rPr lang="en-US" altLang="zh-CN" sz="1400" i="1" dirty="0">
                          <a:solidFill>
                            <a:srgbClr val="7030A0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="--single-file-segments</a:t>
                      </a:r>
                      <a:r>
                        <a:rPr lang="en-US" altLang="zh-CN" sz="1400" i="1" dirty="0">
                          <a:solidFill>
                            <a:prstClr val="black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”</a:t>
                      </a:r>
                      <a:endParaRPr lang="zh-CN" altLang="en-US" sz="1400" dirty="0"/>
                    </a:p>
                  </a:txBody>
                  <a:tcPr>
                    <a:solidFill>
                      <a:srgbClr val="A8B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5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 page</a:t>
                      </a:r>
                      <a:endParaRPr lang="zh-CN" altLang="en-US" sz="1400" dirty="0"/>
                    </a:p>
                  </a:txBody>
                  <a:tcPr>
                    <a:solidFill>
                      <a:srgbClr val="A8B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System request: VT-d on; NIC bind to </a:t>
                      </a:r>
                      <a:r>
                        <a:rPr lang="en-US" altLang="zh-CN" sz="1400" i="1" dirty="0" err="1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vfio-pci</a:t>
                      </a:r>
                      <a:r>
                        <a:rPr lang="en-US" altLang="zh-CN" sz="1400" i="1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;</a:t>
                      </a:r>
                    </a:p>
                    <a:p>
                      <a:r>
                        <a:rPr lang="en-US" altLang="zh-CN" sz="1400" i="1" dirty="0" err="1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ovs-vsctl</a:t>
                      </a:r>
                      <a:r>
                        <a:rPr lang="en-US" altLang="zh-CN" sz="1400" i="1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--no-wait set </a:t>
                      </a:r>
                      <a:r>
                        <a:rPr lang="en-US" altLang="zh-CN" sz="1400" i="1" dirty="0" err="1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Open_vSwitch</a:t>
                      </a:r>
                      <a:r>
                        <a:rPr lang="en-US" altLang="zh-CN" sz="1400" i="1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. </a:t>
                      </a:r>
                      <a:r>
                        <a:rPr lang="en-US" altLang="zh-CN" sz="1400" i="1" dirty="0" err="1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other_config:dpdk</a:t>
                      </a:r>
                      <a:r>
                        <a:rPr lang="en-US" altLang="zh-CN" sz="1400" i="1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-   extra</a:t>
                      </a:r>
                      <a:r>
                        <a:rPr lang="en-US" altLang="zh-CN" sz="1400" i="1" dirty="0">
                          <a:solidFill>
                            <a:srgbClr val="7030A0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=“--no-huge</a:t>
                      </a:r>
                      <a:r>
                        <a:rPr lang="en-US" altLang="zh-CN" sz="1400" i="1" dirty="0"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”</a:t>
                      </a:r>
                    </a:p>
                  </a:txBody>
                  <a:tcPr>
                    <a:solidFill>
                      <a:srgbClr val="A8B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5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4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Based on NIC in Kernel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2574"/>
            <a:ext cx="8229600" cy="3632049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>
              <a:ea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F4220-2D18-465B-8A5B-8320CADC3EB5}"/>
              </a:ext>
            </a:extLst>
          </p:cNvPr>
          <p:cNvSpPr/>
          <p:nvPr/>
        </p:nvSpPr>
        <p:spPr>
          <a:xfrm>
            <a:off x="1298153" y="1800068"/>
            <a:ext cx="2948718" cy="396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OVS-DPDK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56C23-57DA-4466-A4D3-FE4888A51F55}"/>
              </a:ext>
            </a:extLst>
          </p:cNvPr>
          <p:cNvSpPr/>
          <p:nvPr/>
        </p:nvSpPr>
        <p:spPr>
          <a:xfrm>
            <a:off x="2905047" y="2192407"/>
            <a:ext cx="1337615" cy="501874"/>
          </a:xfrm>
          <a:prstGeom prst="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altLang="zh-CN" sz="1000" b="1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PCAP/ AF_PACKET/ AF_XDP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0475D2-E139-4DBF-A84A-36B04B0A24DF}"/>
              </a:ext>
            </a:extLst>
          </p:cNvPr>
          <p:cNvCxnSpPr>
            <a:cxnSpLocks/>
          </p:cNvCxnSpPr>
          <p:nvPr/>
        </p:nvCxnSpPr>
        <p:spPr>
          <a:xfrm>
            <a:off x="257963" y="2892843"/>
            <a:ext cx="4352102" cy="184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C7E13-6C71-4913-B600-4BB0BB366292}"/>
              </a:ext>
            </a:extLst>
          </p:cNvPr>
          <p:cNvSpPr/>
          <p:nvPr/>
        </p:nvSpPr>
        <p:spPr>
          <a:xfrm>
            <a:off x="3175168" y="3268323"/>
            <a:ext cx="1169556" cy="396444"/>
          </a:xfrm>
          <a:prstGeom prst="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26D34-855A-4FF7-9C0D-2FC74EF757F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759946" y="2677722"/>
            <a:ext cx="0" cy="590601"/>
          </a:xfrm>
          <a:prstGeom prst="line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399842-410C-450E-86B7-2EB02D19EB57}"/>
              </a:ext>
            </a:extLst>
          </p:cNvPr>
          <p:cNvSpPr txBox="1"/>
          <p:nvPr/>
        </p:nvSpPr>
        <p:spPr>
          <a:xfrm>
            <a:off x="196421" y="2414087"/>
            <a:ext cx="1204880" cy="42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User 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085603-1DDE-4B02-8799-3B992C4C527E}"/>
              </a:ext>
            </a:extLst>
          </p:cNvPr>
          <p:cNvSpPr/>
          <p:nvPr/>
        </p:nvSpPr>
        <p:spPr>
          <a:xfrm>
            <a:off x="-147729" y="897325"/>
            <a:ext cx="6700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PCAP/ AF_PACKET/ AF_XDP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5D9D6-F873-4A54-88B2-95A9FDE2A61B}"/>
              </a:ext>
            </a:extLst>
          </p:cNvPr>
          <p:cNvSpPr txBox="1"/>
          <p:nvPr/>
        </p:nvSpPr>
        <p:spPr>
          <a:xfrm>
            <a:off x="5384055" y="1748940"/>
            <a:ext cx="517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Potential usage of  these VDEVs </a:t>
            </a:r>
          </a:p>
          <a:p>
            <a:r>
              <a:rPr lang="en-US" altLang="zh-CN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 OVS-DPDK scenario: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Receive packets from kernel NIC to 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user space w/o </a:t>
            </a:r>
            <a:r>
              <a:rPr lang="en-US" altLang="zh-CN" sz="1600" dirty="0" err="1">
                <a:solidFill>
                  <a:srgbClr val="00B0F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nic-pmd</a:t>
            </a:r>
            <a:r>
              <a:rPr lang="en-US" altLang="zh-CN" sz="1600" dirty="0">
                <a:solidFill>
                  <a:srgbClr val="00B0F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.</a:t>
            </a:r>
            <a:endParaRPr lang="zh-CN" altLang="en-US" sz="1600" dirty="0">
              <a:solidFill>
                <a:srgbClr val="00B0F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FC6A2-7F57-4912-8F8E-9EBEAC1FF0CD}"/>
              </a:ext>
            </a:extLst>
          </p:cNvPr>
          <p:cNvSpPr/>
          <p:nvPr/>
        </p:nvSpPr>
        <p:spPr>
          <a:xfrm>
            <a:off x="1298152" y="4004379"/>
            <a:ext cx="1054093" cy="353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987A0-5BE5-4683-AD47-E46867F27C5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1825199" y="2656871"/>
            <a:ext cx="5578" cy="13475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EDDD6D-F774-4DDB-9299-EEEA36F32615}"/>
              </a:ext>
            </a:extLst>
          </p:cNvPr>
          <p:cNvSpPr/>
          <p:nvPr/>
        </p:nvSpPr>
        <p:spPr>
          <a:xfrm>
            <a:off x="1309308" y="2192407"/>
            <a:ext cx="1042938" cy="46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DPDK PMD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9C4D00-E049-45C3-B108-A19E510B9F49}"/>
              </a:ext>
            </a:extLst>
          </p:cNvPr>
          <p:cNvSpPr txBox="1"/>
          <p:nvPr/>
        </p:nvSpPr>
        <p:spPr>
          <a:xfrm>
            <a:off x="226173" y="3109804"/>
            <a:ext cx="1259782" cy="2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Kernel S</a:t>
            </a:r>
            <a:r>
              <a:rPr lang="en-US" altLang="zh-CN" sz="14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pace</a:t>
            </a:r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0CFA0B-1199-4794-ABB9-5D833D7435D1}"/>
              </a:ext>
            </a:extLst>
          </p:cNvPr>
          <p:cNvCxnSpPr>
            <a:cxnSpLocks/>
          </p:cNvCxnSpPr>
          <p:nvPr/>
        </p:nvCxnSpPr>
        <p:spPr>
          <a:xfrm>
            <a:off x="176195" y="3798353"/>
            <a:ext cx="4352102" cy="184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" grpId="0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2024-C01F-4F8C-8D89-0326C67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Based on NIC in Kernel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2D2039-EEF2-450E-AD15-6745169C7F04}"/>
              </a:ext>
            </a:extLst>
          </p:cNvPr>
          <p:cNvSpPr/>
          <p:nvPr/>
        </p:nvSpPr>
        <p:spPr>
          <a:xfrm>
            <a:off x="-147730" y="897325"/>
            <a:ext cx="786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PCAP/ AF_PACKET/ AF_XDP </a:t>
            </a:r>
            <a:r>
              <a:rPr lang="en-US" altLang="zh-CN" b="1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Phy</a:t>
            </a:r>
            <a:r>
              <a:rPr lang="en-US" altLang="zh-CN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loopback </a:t>
            </a:r>
            <a:r>
              <a:rPr lang="en-US" altLang="zh-CN" b="1" dirty="0"/>
              <a:t>Performance</a:t>
            </a:r>
            <a:endParaRPr lang="en-US" altLang="zh-CN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A3901E-6609-4823-BBEF-36C03DDA6EB7}"/>
              </a:ext>
            </a:extLst>
          </p:cNvPr>
          <p:cNvGrpSpPr/>
          <p:nvPr/>
        </p:nvGrpSpPr>
        <p:grpSpPr>
          <a:xfrm>
            <a:off x="447744" y="1945215"/>
            <a:ext cx="4600666" cy="2167974"/>
            <a:chOff x="502135" y="3982941"/>
            <a:chExt cx="4490563" cy="14877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C9B05D-EC2D-46BE-BB1B-CF74F3244FD2}"/>
                </a:ext>
              </a:extLst>
            </p:cNvPr>
            <p:cNvSpPr/>
            <p:nvPr/>
          </p:nvSpPr>
          <p:spPr>
            <a:xfrm>
              <a:off x="2148220" y="3982941"/>
              <a:ext cx="2488658" cy="396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DPDK </a:t>
              </a:r>
              <a:r>
                <a:rPr lang="en-US" altLang="zh-CN" sz="1600" dirty="0" err="1">
                  <a:solidFill>
                    <a:schemeClr val="tx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Testpmd</a:t>
              </a:r>
              <a:endParaRPr lang="en-US" altLang="zh-CN" sz="1600" dirty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94964B-177D-4669-89DB-C729AEBF8D32}"/>
                </a:ext>
              </a:extLst>
            </p:cNvPr>
            <p:cNvGrpSpPr/>
            <p:nvPr/>
          </p:nvGrpSpPr>
          <p:grpSpPr>
            <a:xfrm>
              <a:off x="502135" y="4381593"/>
              <a:ext cx="4490563" cy="1089075"/>
              <a:chOff x="502135" y="4381593"/>
              <a:chExt cx="4490563" cy="108907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5BCF5-667C-48B7-9F11-6B71EA094FCE}"/>
                  </a:ext>
                </a:extLst>
              </p:cNvPr>
              <p:cNvSpPr/>
              <p:nvPr/>
            </p:nvSpPr>
            <p:spPr>
              <a:xfrm>
                <a:off x="3504523" y="4381593"/>
                <a:ext cx="1133872" cy="39644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altLang="zh-CN" sz="1200" b="1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PCAP/ AF_PACKET/ AF_XDP 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E26AD9B-AC70-49AC-9F2A-1DF1F889D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596" y="4899305"/>
                <a:ext cx="4352102" cy="1840"/>
              </a:xfrm>
              <a:prstGeom prst="line">
                <a:avLst/>
              </a:prstGeom>
              <a:ln w="34925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5B9554-A5A6-42AA-A4B6-96B831C083CF}"/>
                  </a:ext>
                </a:extLst>
              </p:cNvPr>
              <p:cNvSpPr/>
              <p:nvPr/>
            </p:nvSpPr>
            <p:spPr>
              <a:xfrm>
                <a:off x="3521942" y="5074224"/>
                <a:ext cx="1169556" cy="39644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NIC in Kernel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CD04EE-FEEF-4EE5-9F4B-FDCCD73E1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9091" y="4772263"/>
                <a:ext cx="0" cy="30773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9775B4-F70B-42ED-BDB6-34DA228AD34F}"/>
                  </a:ext>
                </a:extLst>
              </p:cNvPr>
              <p:cNvSpPr txBox="1"/>
              <p:nvPr/>
            </p:nvSpPr>
            <p:spPr>
              <a:xfrm>
                <a:off x="502135" y="4428439"/>
                <a:ext cx="1204880" cy="42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Intel Clear" panose="020B0604020203020204" pitchFamily="34" charset="0"/>
                    <a:ea typeface="Intel Clear" panose="020B0604020203020204" pitchFamily="34" charset="0"/>
                    <a:cs typeface="Intel Clear" panose="020B0604020203020204" pitchFamily="34" charset="0"/>
                  </a:rPr>
                  <a:t>User Space</a:t>
                </a:r>
              </a:p>
            </p:txBody>
          </p: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05016-B43D-4933-A317-50D7A6E33FAB}"/>
              </a:ext>
            </a:extLst>
          </p:cNvPr>
          <p:cNvCxnSpPr>
            <a:cxnSpLocks/>
          </p:cNvCxnSpPr>
          <p:nvPr/>
        </p:nvCxnSpPr>
        <p:spPr>
          <a:xfrm flipV="1">
            <a:off x="3934225" y="3103860"/>
            <a:ext cx="0" cy="4316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602FED-6E41-4E18-9394-DD75F99941FD}"/>
              </a:ext>
            </a:extLst>
          </p:cNvPr>
          <p:cNvSpPr txBox="1"/>
          <p:nvPr/>
        </p:nvSpPr>
        <p:spPr>
          <a:xfrm>
            <a:off x="424550" y="3435834"/>
            <a:ext cx="206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Kernel Space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BA0D6122-0005-402D-A2DD-D9A2CFB21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789940"/>
              </p:ext>
            </p:extLst>
          </p:nvPr>
        </p:nvGraphicFramePr>
        <p:xfrm>
          <a:off x="5152098" y="1725465"/>
          <a:ext cx="3796146" cy="201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92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2024-C01F-4F8C-8D89-0326C67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Virtual Devices Based on NIC in Kernel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2D2039-EEF2-450E-AD15-6745169C7F04}"/>
              </a:ext>
            </a:extLst>
          </p:cNvPr>
          <p:cNvSpPr/>
          <p:nvPr/>
        </p:nvSpPr>
        <p:spPr>
          <a:xfrm>
            <a:off x="198052" y="956890"/>
            <a:ext cx="7040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AF_XDP performance gains in DPDK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F4765-B132-4844-B5BC-5A67352025AD}"/>
              </a:ext>
            </a:extLst>
          </p:cNvPr>
          <p:cNvSpPr txBox="1"/>
          <p:nvPr/>
        </p:nvSpPr>
        <p:spPr>
          <a:xfrm>
            <a:off x="4157066" y="1952149"/>
            <a:ext cx="4952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Two tips for using AF_XDP in OVS-DPDK:</a:t>
            </a:r>
          </a:p>
          <a:p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AF_XDP has dependencies on kernel version, recommend </a:t>
            </a:r>
            <a:r>
              <a:rPr lang="en-US" altLang="zh-CN" sz="1200" dirty="0">
                <a:solidFill>
                  <a:srgbClr val="00B05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v5.4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includes some bug fixes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ovs-vsctl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add-port br1 </a:t>
            </a:r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afxdp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-- set Interface </a:t>
            </a:r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afxdp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type=</a:t>
            </a:r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dpdk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options:dpdk-devargs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</a:t>
            </a:r>
            <a:r>
              <a:rPr lang="en-US" altLang="zh-CN" sz="1200" dirty="0">
                <a:solidFill>
                  <a:srgbClr val="00B05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net_af_xdp0,iface=[interface name], </a:t>
            </a:r>
            <a:r>
              <a:rPr lang="en-US" altLang="zh-CN" sz="1200" dirty="0" err="1">
                <a:solidFill>
                  <a:srgbClr val="00B05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start_queue</a:t>
            </a:r>
            <a:r>
              <a:rPr lang="en-US" altLang="zh-CN" sz="1200" dirty="0">
                <a:solidFill>
                  <a:srgbClr val="00B05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=[x],</a:t>
            </a:r>
            <a:r>
              <a:rPr lang="en-US" altLang="zh-CN" sz="1200" dirty="0" err="1">
                <a:solidFill>
                  <a:srgbClr val="00B05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queue_count</a:t>
            </a:r>
            <a:r>
              <a:rPr lang="en-US" altLang="zh-CN" sz="1200" dirty="0">
                <a:solidFill>
                  <a:srgbClr val="00B05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=[x]</a:t>
            </a:r>
            <a:endParaRPr lang="en-US" sz="1200" dirty="0">
              <a:solidFill>
                <a:srgbClr val="00B05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US" sz="1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AD0506E-143A-4F4B-B59D-64C7BBD9B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762686"/>
              </p:ext>
            </p:extLst>
          </p:nvPr>
        </p:nvGraphicFramePr>
        <p:xfrm>
          <a:off x="457200" y="1691604"/>
          <a:ext cx="3611418" cy="201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172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88366" y="1524130"/>
            <a:ext cx="8955741" cy="2748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 algn="ctr">
              <a:buNone/>
            </a:pPr>
            <a:r>
              <a:rPr lang="en-US" altLang="zh-CN" sz="2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altLang="zh-CN" sz="4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Thank You!</a:t>
            </a:r>
          </a:p>
          <a:p>
            <a:endParaRPr lang="en-US" altLang="zh-CN" dirty="0"/>
          </a:p>
          <a:p>
            <a:endParaRPr lang="en-US" altLang="zh-CN" dirty="0">
              <a:ea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398</Words>
  <Application>Microsoft Office PowerPoint</Application>
  <PresentationFormat>On-screen Show (16:9)</PresentationFormat>
  <Paragraphs>139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Intel Clear</vt:lpstr>
      <vt:lpstr>Wingdings</vt:lpstr>
      <vt:lpstr>Office Theme</vt:lpstr>
      <vt:lpstr>Utilizing DPDK Virtual Devices in OVS</vt:lpstr>
      <vt:lpstr>DPDK Virtual Devices Introduction</vt:lpstr>
      <vt:lpstr>Virtual Devices for Exceptional Path </vt:lpstr>
      <vt:lpstr>Virtual Devices for Exceptional Path </vt:lpstr>
      <vt:lpstr>Virtual Devices for Exceptional Path </vt:lpstr>
      <vt:lpstr>Virtual Devices Based on NIC in Kernel</vt:lpstr>
      <vt:lpstr>Virtual Devices Based on NIC in Kernel</vt:lpstr>
      <vt:lpstr>Virtual Devices Based on NIC in Kernel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keywords>CTPClassification=CTP_NT</cp:keywords>
  <cp:lastModifiedBy>Wang, Yinan</cp:lastModifiedBy>
  <cp:revision>235</cp:revision>
  <dcterms:created xsi:type="dcterms:W3CDTF">2016-09-09T14:34:40Z</dcterms:created>
  <dcterms:modified xsi:type="dcterms:W3CDTF">2019-12-10T13:46:46Z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7729cc95-caf4-41cb-88c6-79615a81adf9</vt:lpwstr>
  </property>
  <property fmtid="{D5CDD505-2E9C-101B-9397-08002B2CF9AE}" pid="3" name="CTP_TimeStamp">
    <vt:lpwstr>2019-12-10 13:46:46Z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