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handoutMasterIdLst>
    <p:handoutMasterId r:id="rId24"/>
  </p:handoutMasterIdLst>
  <p:sldIdLst>
    <p:sldId id="269" r:id="rId3"/>
    <p:sldId id="264" r:id="rId4"/>
    <p:sldId id="266" r:id="rId5"/>
    <p:sldId id="265" r:id="rId6"/>
    <p:sldId id="267" r:id="rId7"/>
    <p:sldId id="262" r:id="rId8"/>
    <p:sldId id="268" r:id="rId9"/>
    <p:sldId id="263" r:id="rId10"/>
    <p:sldId id="258" r:id="rId11"/>
    <p:sldId id="259" r:id="rId12"/>
    <p:sldId id="261"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3" d="100"/>
          <a:sy n="133" d="100"/>
        </p:scale>
        <p:origin x="-6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61DB4-673A-594E-AD1E-F88697B6B59A}" type="datetimeFigureOut">
              <a:rPr lang="en-US" smtClean="0"/>
              <a:t>11/16/14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79D38E-B75C-B540-A311-191277D1C201}" type="slidenum">
              <a:rPr lang="en-US" smtClean="0"/>
              <a:t>‹#›</a:t>
            </a:fld>
            <a:endParaRPr lang="en-US"/>
          </a:p>
        </p:txBody>
      </p:sp>
    </p:spTree>
    <p:extLst>
      <p:ext uri="{BB962C8B-B14F-4D97-AF65-F5344CB8AC3E}">
        <p14:creationId xmlns:p14="http://schemas.microsoft.com/office/powerpoint/2010/main" val="1555241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987384-0C26-444B-BA08-AE4FF7F4DFDA}" type="datetimeFigureOut">
              <a:rPr lang="en-US" smtClean="0"/>
              <a:t>11/16/14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5974E-591D-084C-AF44-E527412301D5}" type="slidenum">
              <a:rPr lang="en-US" smtClean="0"/>
              <a:t>‹#›</a:t>
            </a:fld>
            <a:endParaRPr lang="en-US"/>
          </a:p>
        </p:txBody>
      </p:sp>
    </p:spTree>
    <p:extLst>
      <p:ext uri="{BB962C8B-B14F-4D97-AF65-F5344CB8AC3E}">
        <p14:creationId xmlns:p14="http://schemas.microsoft.com/office/powerpoint/2010/main" val="28078777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62CFB5-1149-9444-8FEB-20AD6CB466C2}"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964764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 familiarity with OF model, </a:t>
            </a:r>
            <a:r>
              <a:rPr lang="en-US" dirty="0" err="1" smtClean="0"/>
              <a:t>match+action</a:t>
            </a:r>
            <a:r>
              <a:rPr lang="en-US" baseline="0" dirty="0" smtClean="0"/>
              <a:t> as the right way to model the fundamental operation of the data plane. Will discuss P4 which takes on the pesky questions of complete specification of action semantics and of control flow.  But for today, looking at low hanging fruit of…. The parser.</a:t>
            </a:r>
            <a:endParaRPr lang="en-US" dirty="0"/>
          </a:p>
        </p:txBody>
      </p:sp>
      <p:sp>
        <p:nvSpPr>
          <p:cNvPr id="4" name="Slide Number Placeholder 3"/>
          <p:cNvSpPr>
            <a:spLocks noGrp="1"/>
          </p:cNvSpPr>
          <p:nvPr>
            <p:ph type="sldNum" sz="quarter" idx="10"/>
          </p:nvPr>
        </p:nvSpPr>
        <p:spPr/>
        <p:txBody>
          <a:bodyPr/>
          <a:lstStyle/>
          <a:p>
            <a:fld id="{A695974E-591D-084C-AF44-E527412301D5}" type="slidenum">
              <a:rPr lang="en-US" smtClean="0"/>
              <a:t>2</a:t>
            </a:fld>
            <a:endParaRPr lang="en-US"/>
          </a:p>
        </p:txBody>
      </p:sp>
    </p:spTree>
    <p:extLst>
      <p:ext uri="{BB962C8B-B14F-4D97-AF65-F5344CB8AC3E}">
        <p14:creationId xmlns:p14="http://schemas.microsoft.com/office/powerpoint/2010/main" val="1646577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Protocols are agreements between two agents</a:t>
            </a:r>
            <a:r>
              <a:rPr lang="en-US" baseline="0" dirty="0" smtClean="0"/>
              <a:t> </a:t>
            </a:r>
            <a:r>
              <a:rPr lang="en-US" dirty="0" smtClean="0"/>
              <a:t>on the meaning of information.</a:t>
            </a:r>
            <a:r>
              <a:rPr lang="en-US" baseline="0" dirty="0" smtClean="0"/>
              <a:t> </a:t>
            </a:r>
            <a:endParaRPr lang="en-US" dirty="0" smtClean="0"/>
          </a:p>
          <a:p>
            <a:r>
              <a:rPr lang="en-US" dirty="0" smtClean="0"/>
              <a:t>Layers are important, but not pure</a:t>
            </a:r>
          </a:p>
          <a:p>
            <a:pPr lvl="1"/>
            <a:r>
              <a:rPr lang="en-US" dirty="0" smtClean="0"/>
              <a:t>Pseudo header for TCP/UDP checksums</a:t>
            </a:r>
          </a:p>
          <a:p>
            <a:r>
              <a:rPr lang="en-US" dirty="0" smtClean="0"/>
              <a:t>This coupling</a:t>
            </a:r>
            <a:r>
              <a:rPr lang="en-US" baseline="0" dirty="0" smtClean="0"/>
              <a:t> complicates parsing</a:t>
            </a:r>
            <a:endParaRPr lang="en-US" dirty="0"/>
          </a:p>
        </p:txBody>
      </p:sp>
      <p:sp>
        <p:nvSpPr>
          <p:cNvPr id="4" name="Slide Number Placeholder 3"/>
          <p:cNvSpPr>
            <a:spLocks noGrp="1"/>
          </p:cNvSpPr>
          <p:nvPr>
            <p:ph type="sldNum" sz="quarter" idx="10"/>
          </p:nvPr>
        </p:nvSpPr>
        <p:spPr/>
        <p:txBody>
          <a:bodyPr/>
          <a:lstStyle/>
          <a:p>
            <a:fld id="{A695974E-591D-084C-AF44-E527412301D5}" type="slidenum">
              <a:rPr lang="en-US" smtClean="0"/>
              <a:t>3</a:t>
            </a:fld>
            <a:endParaRPr lang="en-US"/>
          </a:p>
        </p:txBody>
      </p:sp>
    </p:spTree>
    <p:extLst>
      <p:ext uri="{BB962C8B-B14F-4D97-AF65-F5344CB8AC3E}">
        <p14:creationId xmlns:p14="http://schemas.microsoft.com/office/powerpoint/2010/main" val="371052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Protocols are agreements between two agents</a:t>
            </a:r>
            <a:r>
              <a:rPr lang="en-US" baseline="0" dirty="0" smtClean="0"/>
              <a:t> </a:t>
            </a:r>
            <a:r>
              <a:rPr lang="en-US" dirty="0" smtClean="0"/>
              <a:t>on the meaning of information.</a:t>
            </a:r>
            <a:r>
              <a:rPr lang="en-US" baseline="0" dirty="0" smtClean="0"/>
              <a:t> </a:t>
            </a:r>
            <a:endParaRPr lang="en-US" dirty="0" smtClean="0"/>
          </a:p>
          <a:p>
            <a:r>
              <a:rPr lang="en-US" dirty="0" smtClean="0"/>
              <a:t>Layers are important, but not pure</a:t>
            </a:r>
          </a:p>
          <a:p>
            <a:pPr lvl="1"/>
            <a:r>
              <a:rPr lang="en-US" dirty="0" smtClean="0"/>
              <a:t>Pseudo header for TCP/UDP checksums</a:t>
            </a:r>
          </a:p>
          <a:p>
            <a:r>
              <a:rPr lang="en-US" dirty="0" smtClean="0"/>
              <a:t>This coupling</a:t>
            </a:r>
            <a:r>
              <a:rPr lang="en-US" baseline="0" dirty="0" smtClean="0"/>
              <a:t> complicates parsing</a:t>
            </a:r>
            <a:endParaRPr lang="en-US" dirty="0"/>
          </a:p>
        </p:txBody>
      </p:sp>
      <p:sp>
        <p:nvSpPr>
          <p:cNvPr id="4" name="Slide Number Placeholder 3"/>
          <p:cNvSpPr>
            <a:spLocks noGrp="1"/>
          </p:cNvSpPr>
          <p:nvPr>
            <p:ph type="sldNum" sz="quarter" idx="10"/>
          </p:nvPr>
        </p:nvSpPr>
        <p:spPr/>
        <p:txBody>
          <a:bodyPr/>
          <a:lstStyle/>
          <a:p>
            <a:fld id="{A695974E-591D-084C-AF44-E527412301D5}" type="slidenum">
              <a:rPr lang="en-US" smtClean="0"/>
              <a:t>4</a:t>
            </a:fld>
            <a:endParaRPr lang="en-US"/>
          </a:p>
        </p:txBody>
      </p:sp>
    </p:spTree>
    <p:extLst>
      <p:ext uri="{BB962C8B-B14F-4D97-AF65-F5344CB8AC3E}">
        <p14:creationId xmlns:p14="http://schemas.microsoft.com/office/powerpoint/2010/main" val="3710524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From </a:t>
            </a:r>
            <a:r>
              <a:rPr lang="en-US" sz="1200" kern="1200" dirty="0" smtClean="0">
                <a:solidFill>
                  <a:schemeClr val="tx1"/>
                </a:solidFill>
                <a:latin typeface="+mn-lt"/>
                <a:ea typeface="+mn-ea"/>
                <a:cs typeface="+mn-cs"/>
              </a:rPr>
              <a:t>glass/parser/examples/</a:t>
            </a:r>
            <a:r>
              <a:rPr lang="en-US" sz="1200" kern="1200" dirty="0" err="1" smtClean="0">
                <a:solidFill>
                  <a:schemeClr val="tx1"/>
                </a:solidFill>
                <a:latin typeface="+mn-lt"/>
                <a:ea typeface="+mn-ea"/>
                <a:cs typeface="+mn-cs"/>
              </a:rPr>
              <a:t>dc_genv_lat</a:t>
            </a:r>
            <a:r>
              <a:rPr lang="en-US" sz="1200" kern="1200" dirty="0" smtClean="0">
                <a:solidFill>
                  <a:schemeClr val="tx1"/>
                </a:solidFill>
                <a:latin typeface="+mn-lt"/>
                <a:ea typeface="+mn-ea"/>
                <a:cs typeface="+mn-cs"/>
              </a:rPr>
              <a:t> + additions</a:t>
            </a:r>
          </a:p>
          <a:p>
            <a:r>
              <a:rPr lang="en-US" sz="1200" kern="1200" dirty="0" smtClean="0">
                <a:solidFill>
                  <a:schemeClr val="tx1"/>
                </a:solidFill>
                <a:latin typeface="+mn-lt"/>
                <a:ea typeface="+mn-ea"/>
                <a:cs typeface="+mn-cs"/>
              </a:rPr>
              <a:t>Note</a:t>
            </a:r>
            <a:r>
              <a:rPr lang="en-US" sz="1200" kern="1200" baseline="0" dirty="0" smtClean="0">
                <a:solidFill>
                  <a:schemeClr val="tx1"/>
                </a:solidFill>
                <a:latin typeface="+mn-lt"/>
                <a:ea typeface="+mn-ea"/>
                <a:cs typeface="+mn-cs"/>
              </a:rPr>
              <a:t> time stamps</a:t>
            </a: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Discuss metadata</a:t>
            </a:r>
            <a:r>
              <a:rPr lang="en-US" sz="1200" kern="1200" baseline="0" dirty="0" smtClean="0">
                <a:solidFill>
                  <a:schemeClr val="tx1"/>
                </a:solidFill>
                <a:latin typeface="+mn-lt"/>
                <a:ea typeface="+mn-ea"/>
                <a:cs typeface="+mn-cs"/>
              </a:rPr>
              <a:t> (field granularity) </a:t>
            </a:r>
            <a:r>
              <a:rPr lang="en-US" sz="1200" kern="1200" baseline="0" dirty="0" err="1" smtClean="0">
                <a:solidFill>
                  <a:schemeClr val="tx1"/>
                </a:solidFill>
                <a:latin typeface="+mn-lt"/>
                <a:ea typeface="+mn-ea"/>
                <a:cs typeface="+mn-cs"/>
              </a:rPr>
              <a:t>vs</a:t>
            </a:r>
            <a:r>
              <a:rPr lang="en-US" sz="1200" kern="1200" baseline="0" dirty="0" smtClean="0">
                <a:solidFill>
                  <a:schemeClr val="tx1"/>
                </a:solidFill>
                <a:latin typeface="+mn-lt"/>
                <a:ea typeface="+mn-ea"/>
                <a:cs typeface="+mn-cs"/>
              </a:rPr>
              <a:t> packet headers; tag stacks; field attributes like signed, saturating, etc.</a:t>
            </a:r>
            <a:endParaRPr lang="en-US" dirty="0" smtClean="0"/>
          </a:p>
          <a:p>
            <a:endParaRPr lang="en-US" dirty="0"/>
          </a:p>
          <a:p>
            <a:r>
              <a:rPr lang="en-US" dirty="0"/>
              <a:t>----- Meeting Notes (6/24/14 16:48) -----</a:t>
            </a:r>
          </a:p>
          <a:p>
            <a:r>
              <a:rPr lang="en-US" dirty="0"/>
              <a:t>Syntax highlighting!</a:t>
            </a:r>
          </a:p>
          <a:p>
            <a:r>
              <a:rPr lang="en-US" dirty="0"/>
              <a:t>Fix declaration syntax for header instances.</a:t>
            </a:r>
          </a:p>
          <a:p>
            <a:r>
              <a:rPr lang="en-US" dirty="0"/>
              <a:t>Discuss type/instance; visually combine</a:t>
            </a:r>
          </a:p>
          <a:p>
            <a:endParaRPr lang="en-US" dirty="0"/>
          </a:p>
          <a:p>
            <a:r>
              <a:rPr lang="en-US" dirty="0"/>
              <a:t> </a:t>
            </a:r>
          </a:p>
        </p:txBody>
      </p:sp>
      <p:sp>
        <p:nvSpPr>
          <p:cNvPr id="4" name="Slide Number Placeholder 3"/>
          <p:cNvSpPr>
            <a:spLocks noGrp="1"/>
          </p:cNvSpPr>
          <p:nvPr>
            <p:ph type="sldNum" sz="quarter" idx="10"/>
          </p:nvPr>
        </p:nvSpPr>
        <p:spPr/>
        <p:txBody>
          <a:bodyPr/>
          <a:lstStyle/>
          <a:p>
            <a:fld id="{4862CFB5-1149-9444-8FEB-20AD6CB466C2}" type="slidenum">
              <a:rPr lang="en-US" smtClean="0"/>
              <a:t>13</a:t>
            </a:fld>
            <a:endParaRPr lang="en-US"/>
          </a:p>
        </p:txBody>
      </p:sp>
    </p:spTree>
    <p:extLst>
      <p:ext uri="{BB962C8B-B14F-4D97-AF65-F5344CB8AC3E}">
        <p14:creationId xmlns:p14="http://schemas.microsoft.com/office/powerpoint/2010/main" val="2776658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From </a:t>
            </a:r>
            <a:r>
              <a:rPr lang="en-US" sz="1200" kern="1200" dirty="0" smtClean="0">
                <a:solidFill>
                  <a:schemeClr val="tx1"/>
                </a:solidFill>
                <a:latin typeface="+mn-lt"/>
                <a:ea typeface="+mn-ea"/>
                <a:cs typeface="+mn-cs"/>
              </a:rPr>
              <a:t>glass/parser/examples/</a:t>
            </a:r>
            <a:r>
              <a:rPr lang="en-US" sz="1200" kern="1200" dirty="0" err="1" smtClean="0">
                <a:solidFill>
                  <a:schemeClr val="tx1"/>
                </a:solidFill>
                <a:latin typeface="+mn-lt"/>
                <a:ea typeface="+mn-ea"/>
                <a:cs typeface="+mn-cs"/>
              </a:rPr>
              <a:t>dc_genv_lat</a:t>
            </a:r>
            <a:r>
              <a:rPr lang="en-US" sz="1200" kern="1200" dirty="0" smtClean="0">
                <a:solidFill>
                  <a:schemeClr val="tx1"/>
                </a:solidFill>
                <a:latin typeface="+mn-lt"/>
                <a:ea typeface="+mn-ea"/>
                <a:cs typeface="+mn-cs"/>
              </a:rPr>
              <a:t> + additions</a:t>
            </a:r>
          </a:p>
          <a:p>
            <a:r>
              <a:rPr lang="en-US" sz="1200" kern="1200" dirty="0" smtClean="0">
                <a:solidFill>
                  <a:schemeClr val="tx1"/>
                </a:solidFill>
                <a:latin typeface="+mn-lt"/>
                <a:ea typeface="+mn-ea"/>
                <a:cs typeface="+mn-cs"/>
              </a:rPr>
              <a:t>Note</a:t>
            </a:r>
            <a:r>
              <a:rPr lang="en-US" sz="1200" kern="1200" baseline="0" dirty="0" smtClean="0">
                <a:solidFill>
                  <a:schemeClr val="tx1"/>
                </a:solidFill>
                <a:latin typeface="+mn-lt"/>
                <a:ea typeface="+mn-ea"/>
                <a:cs typeface="+mn-cs"/>
              </a:rPr>
              <a:t> time stamps</a:t>
            </a: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Discuss metadata</a:t>
            </a:r>
            <a:r>
              <a:rPr lang="en-US" sz="1200" kern="1200" baseline="0" dirty="0" smtClean="0">
                <a:solidFill>
                  <a:schemeClr val="tx1"/>
                </a:solidFill>
                <a:latin typeface="+mn-lt"/>
                <a:ea typeface="+mn-ea"/>
                <a:cs typeface="+mn-cs"/>
              </a:rPr>
              <a:t> (field granularity) </a:t>
            </a:r>
            <a:r>
              <a:rPr lang="en-US" sz="1200" kern="1200" baseline="0" dirty="0" err="1" smtClean="0">
                <a:solidFill>
                  <a:schemeClr val="tx1"/>
                </a:solidFill>
                <a:latin typeface="+mn-lt"/>
                <a:ea typeface="+mn-ea"/>
                <a:cs typeface="+mn-cs"/>
              </a:rPr>
              <a:t>vs</a:t>
            </a:r>
            <a:r>
              <a:rPr lang="en-US" sz="1200" kern="1200" baseline="0" dirty="0" smtClean="0">
                <a:solidFill>
                  <a:schemeClr val="tx1"/>
                </a:solidFill>
                <a:latin typeface="+mn-lt"/>
                <a:ea typeface="+mn-ea"/>
                <a:cs typeface="+mn-cs"/>
              </a:rPr>
              <a:t> packet headers; tag stacks; field attributes like signed, saturating, etc.</a:t>
            </a:r>
            <a:endParaRPr lang="en-US" dirty="0" smtClean="0"/>
          </a:p>
          <a:p>
            <a:endParaRPr lang="en-US" dirty="0"/>
          </a:p>
          <a:p>
            <a:r>
              <a:rPr lang="en-US" dirty="0"/>
              <a:t>----- Meeting Notes (6/24/14 16:48) -----</a:t>
            </a:r>
          </a:p>
          <a:p>
            <a:r>
              <a:rPr lang="en-US" dirty="0"/>
              <a:t>Syntax highlighting!</a:t>
            </a:r>
          </a:p>
          <a:p>
            <a:r>
              <a:rPr lang="en-US" dirty="0"/>
              <a:t>Fix declaration syntax for header instances.</a:t>
            </a:r>
          </a:p>
          <a:p>
            <a:r>
              <a:rPr lang="en-US" dirty="0"/>
              <a:t>Discuss type/instance; visually combine</a:t>
            </a:r>
          </a:p>
          <a:p>
            <a:endParaRPr lang="en-US" dirty="0"/>
          </a:p>
          <a:p>
            <a:r>
              <a:rPr lang="en-US" dirty="0"/>
              <a:t> </a:t>
            </a:r>
          </a:p>
        </p:txBody>
      </p:sp>
      <p:sp>
        <p:nvSpPr>
          <p:cNvPr id="4" name="Slide Number Placeholder 3"/>
          <p:cNvSpPr>
            <a:spLocks noGrp="1"/>
          </p:cNvSpPr>
          <p:nvPr>
            <p:ph type="sldNum" sz="quarter" idx="10"/>
          </p:nvPr>
        </p:nvSpPr>
        <p:spPr/>
        <p:txBody>
          <a:bodyPr/>
          <a:lstStyle/>
          <a:p>
            <a:fld id="{4862CFB5-1149-9444-8FEB-20AD6CB466C2}" type="slidenum">
              <a:rPr lang="en-US" smtClean="0"/>
              <a:t>14</a:t>
            </a:fld>
            <a:endParaRPr lang="en-US"/>
          </a:p>
        </p:txBody>
      </p:sp>
    </p:spTree>
    <p:extLst>
      <p:ext uri="{BB962C8B-B14F-4D97-AF65-F5344CB8AC3E}">
        <p14:creationId xmlns:p14="http://schemas.microsoft.com/office/powerpoint/2010/main" val="2776658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t>
            </a:r>
            <a:r>
              <a:rPr lang="en-US" dirty="0" err="1" smtClean="0"/>
              <a:t>nsh</a:t>
            </a:r>
            <a:r>
              <a:rPr lang="en-US" dirty="0" smtClean="0"/>
              <a:t>” is network service</a:t>
            </a:r>
            <a:r>
              <a:rPr lang="en-US" baseline="0" dirty="0" smtClean="0"/>
              <a:t> header, </a:t>
            </a:r>
            <a:r>
              <a:rPr lang="en-US" baseline="0" dirty="0" err="1" smtClean="0"/>
              <a:t>ietf</a:t>
            </a:r>
            <a:r>
              <a:rPr lang="en-US" baseline="0" dirty="0" smtClean="0"/>
              <a:t> </a:t>
            </a:r>
            <a:r>
              <a:rPr lang="en-US" baseline="0" dirty="0" err="1" smtClean="0"/>
              <a:t>quinn</a:t>
            </a:r>
            <a:r>
              <a:rPr lang="en-US" baseline="0" dirty="0" smtClean="0"/>
              <a:t>.</a:t>
            </a:r>
          </a:p>
          <a:p>
            <a:r>
              <a:rPr lang="en-US" baseline="0" dirty="0" smtClean="0"/>
              <a:t>CPU header is from </a:t>
            </a:r>
            <a:r>
              <a:rPr lang="en-US" baseline="0" dirty="0" err="1" smtClean="0"/>
              <a:t>dc_genv</a:t>
            </a:r>
            <a:r>
              <a:rPr lang="en-US" baseline="0" dirty="0" smtClean="0"/>
              <a:t>.</a:t>
            </a:r>
          </a:p>
          <a:p>
            <a:r>
              <a:rPr lang="en-US" baseline="0" dirty="0" smtClean="0"/>
              <a:t>#defines C pre-processor; use of current.  Extracting to tag stacks.</a:t>
            </a:r>
            <a:endParaRPr lang="en-US" dirty="0"/>
          </a:p>
        </p:txBody>
      </p:sp>
      <p:sp>
        <p:nvSpPr>
          <p:cNvPr id="4" name="Slide Number Placeholder 3"/>
          <p:cNvSpPr>
            <a:spLocks noGrp="1"/>
          </p:cNvSpPr>
          <p:nvPr>
            <p:ph type="sldNum" sz="quarter" idx="10"/>
          </p:nvPr>
        </p:nvSpPr>
        <p:spPr/>
        <p:txBody>
          <a:bodyPr/>
          <a:lstStyle/>
          <a:p>
            <a:fld id="{4862CFB5-1149-9444-8FEB-20AD6CB466C2}" type="slidenum">
              <a:rPr lang="en-US" smtClean="0"/>
              <a:t>15</a:t>
            </a:fld>
            <a:endParaRPr lang="en-US"/>
          </a:p>
        </p:txBody>
      </p:sp>
    </p:spTree>
    <p:extLst>
      <p:ext uri="{BB962C8B-B14F-4D97-AF65-F5344CB8AC3E}">
        <p14:creationId xmlns:p14="http://schemas.microsoft.com/office/powerpoint/2010/main" val="86606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t>
            </a:r>
            <a:r>
              <a:rPr lang="en-US" dirty="0" err="1" smtClean="0"/>
              <a:t>nsh</a:t>
            </a:r>
            <a:r>
              <a:rPr lang="en-US" dirty="0" smtClean="0"/>
              <a:t>” is network service</a:t>
            </a:r>
            <a:r>
              <a:rPr lang="en-US" baseline="0" dirty="0" smtClean="0"/>
              <a:t> header, </a:t>
            </a:r>
            <a:r>
              <a:rPr lang="en-US" baseline="0" dirty="0" err="1" smtClean="0"/>
              <a:t>ietf</a:t>
            </a:r>
            <a:r>
              <a:rPr lang="en-US" baseline="0" dirty="0" smtClean="0"/>
              <a:t> </a:t>
            </a:r>
            <a:r>
              <a:rPr lang="en-US" baseline="0" dirty="0" err="1" smtClean="0"/>
              <a:t>quinn</a:t>
            </a:r>
            <a:r>
              <a:rPr lang="en-US" baseline="0" dirty="0" smtClean="0"/>
              <a:t>.</a:t>
            </a:r>
          </a:p>
          <a:p>
            <a:r>
              <a:rPr lang="en-US" baseline="0" dirty="0" smtClean="0"/>
              <a:t>CPU header is from </a:t>
            </a:r>
            <a:r>
              <a:rPr lang="en-US" baseline="0" dirty="0" err="1" smtClean="0"/>
              <a:t>dc_genv</a:t>
            </a:r>
            <a:r>
              <a:rPr lang="en-US" baseline="0" dirty="0" smtClean="0"/>
              <a:t>.</a:t>
            </a:r>
          </a:p>
          <a:p>
            <a:r>
              <a:rPr lang="en-US" baseline="0" dirty="0" smtClean="0"/>
              <a:t>#defines C pre-processor; use of current.  Extracting to tag stacks.</a:t>
            </a:r>
            <a:endParaRPr lang="en-US" dirty="0"/>
          </a:p>
        </p:txBody>
      </p:sp>
      <p:sp>
        <p:nvSpPr>
          <p:cNvPr id="4" name="Slide Number Placeholder 3"/>
          <p:cNvSpPr>
            <a:spLocks noGrp="1"/>
          </p:cNvSpPr>
          <p:nvPr>
            <p:ph type="sldNum" sz="quarter" idx="10"/>
          </p:nvPr>
        </p:nvSpPr>
        <p:spPr/>
        <p:txBody>
          <a:bodyPr/>
          <a:lstStyle/>
          <a:p>
            <a:fld id="{4862CFB5-1149-9444-8FEB-20AD6CB466C2}" type="slidenum">
              <a:rPr lang="en-US" smtClean="0"/>
              <a:t>16</a:t>
            </a:fld>
            <a:endParaRPr lang="en-US"/>
          </a:p>
        </p:txBody>
      </p:sp>
    </p:spTree>
    <p:extLst>
      <p:ext uri="{BB962C8B-B14F-4D97-AF65-F5344CB8AC3E}">
        <p14:creationId xmlns:p14="http://schemas.microsoft.com/office/powerpoint/2010/main" val="866060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t>
            </a:r>
            <a:r>
              <a:rPr lang="en-US" dirty="0" err="1" smtClean="0"/>
              <a:t>nsh</a:t>
            </a:r>
            <a:r>
              <a:rPr lang="en-US" dirty="0" smtClean="0"/>
              <a:t>” is network service</a:t>
            </a:r>
            <a:r>
              <a:rPr lang="en-US" baseline="0" dirty="0" smtClean="0"/>
              <a:t> header, </a:t>
            </a:r>
            <a:r>
              <a:rPr lang="en-US" baseline="0" dirty="0" err="1" smtClean="0"/>
              <a:t>ietf</a:t>
            </a:r>
            <a:r>
              <a:rPr lang="en-US" baseline="0" dirty="0" smtClean="0"/>
              <a:t> </a:t>
            </a:r>
            <a:r>
              <a:rPr lang="en-US" baseline="0" dirty="0" err="1" smtClean="0"/>
              <a:t>quinn</a:t>
            </a:r>
            <a:r>
              <a:rPr lang="en-US" baseline="0" dirty="0" smtClean="0"/>
              <a:t>.</a:t>
            </a:r>
          </a:p>
          <a:p>
            <a:r>
              <a:rPr lang="en-US" baseline="0" dirty="0" smtClean="0"/>
              <a:t>CPU header is from </a:t>
            </a:r>
            <a:r>
              <a:rPr lang="en-US" baseline="0" dirty="0" err="1" smtClean="0"/>
              <a:t>dc_genv</a:t>
            </a:r>
            <a:r>
              <a:rPr lang="en-US" baseline="0" dirty="0" smtClean="0"/>
              <a:t>.</a:t>
            </a:r>
          </a:p>
          <a:p>
            <a:r>
              <a:rPr lang="en-US" baseline="0" dirty="0" smtClean="0"/>
              <a:t>#defines C pre-processor; use of current.  Extracting to tag stacks.</a:t>
            </a:r>
            <a:endParaRPr lang="en-US" dirty="0"/>
          </a:p>
        </p:txBody>
      </p:sp>
      <p:sp>
        <p:nvSpPr>
          <p:cNvPr id="4" name="Slide Number Placeholder 3"/>
          <p:cNvSpPr>
            <a:spLocks noGrp="1"/>
          </p:cNvSpPr>
          <p:nvPr>
            <p:ph type="sldNum" sz="quarter" idx="10"/>
          </p:nvPr>
        </p:nvSpPr>
        <p:spPr/>
        <p:txBody>
          <a:bodyPr/>
          <a:lstStyle/>
          <a:p>
            <a:fld id="{4862CFB5-1149-9444-8FEB-20AD6CB466C2}" type="slidenum">
              <a:rPr lang="en-US" smtClean="0"/>
              <a:t>17</a:t>
            </a:fld>
            <a:endParaRPr lang="en-US"/>
          </a:p>
        </p:txBody>
      </p:sp>
    </p:spTree>
    <p:extLst>
      <p:ext uri="{BB962C8B-B14F-4D97-AF65-F5344CB8AC3E}">
        <p14:creationId xmlns:p14="http://schemas.microsoft.com/office/powerpoint/2010/main" val="86606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1CA5221-E4EE-F146-BD6D-D66DB95AA286}" type="datetime1">
              <a:rPr lang="en-US" smtClean="0"/>
              <a:t>11/16/14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B1E67-4F71-C84C-9096-ACFDB91A3A38}" type="slidenum">
              <a:rPr lang="en-US" smtClean="0"/>
              <a:t>‹#›</a:t>
            </a:fld>
            <a:endParaRPr lang="en-US"/>
          </a:p>
        </p:txBody>
      </p:sp>
    </p:spTree>
    <p:extLst>
      <p:ext uri="{BB962C8B-B14F-4D97-AF65-F5344CB8AC3E}">
        <p14:creationId xmlns:p14="http://schemas.microsoft.com/office/powerpoint/2010/main" val="138548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355169-4255-414D-A267-5653BFBE40B3}" type="datetime1">
              <a:rPr lang="en-US" smtClean="0"/>
              <a:t>11/16/14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B1E67-4F71-C84C-9096-ACFDB91A3A38}" type="slidenum">
              <a:rPr lang="en-US" smtClean="0"/>
              <a:t>‹#›</a:t>
            </a:fld>
            <a:endParaRPr lang="en-US"/>
          </a:p>
        </p:txBody>
      </p:sp>
    </p:spTree>
    <p:extLst>
      <p:ext uri="{BB962C8B-B14F-4D97-AF65-F5344CB8AC3E}">
        <p14:creationId xmlns:p14="http://schemas.microsoft.com/office/powerpoint/2010/main" val="72574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1FE8F3-62E3-4F47-8537-524630C65B4F}" type="datetime1">
              <a:rPr lang="en-US" smtClean="0"/>
              <a:t>11/16/14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B1E67-4F71-C84C-9096-ACFDB91A3A38}" type="slidenum">
              <a:rPr lang="en-US" smtClean="0"/>
              <a:t>‹#›</a:t>
            </a:fld>
            <a:endParaRPr lang="en-US"/>
          </a:p>
        </p:txBody>
      </p:sp>
    </p:spTree>
    <p:extLst>
      <p:ext uri="{BB962C8B-B14F-4D97-AF65-F5344CB8AC3E}">
        <p14:creationId xmlns:p14="http://schemas.microsoft.com/office/powerpoint/2010/main" val="2149316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2"/>
            <a:ext cx="7772400" cy="14700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096" indent="0" algn="ctr">
              <a:buNone/>
              <a:defRPr>
                <a:solidFill>
                  <a:schemeClr val="tx1">
                    <a:tint val="75000"/>
                  </a:schemeClr>
                </a:solidFill>
              </a:defRPr>
            </a:lvl2pPr>
            <a:lvl3pPr marL="914192" indent="0" algn="ctr">
              <a:buNone/>
              <a:defRPr>
                <a:solidFill>
                  <a:schemeClr val="tx1">
                    <a:tint val="75000"/>
                  </a:schemeClr>
                </a:solidFill>
              </a:defRPr>
            </a:lvl3pPr>
            <a:lvl4pPr marL="1371288" indent="0" algn="ctr">
              <a:buNone/>
              <a:defRPr>
                <a:solidFill>
                  <a:schemeClr val="tx1">
                    <a:tint val="75000"/>
                  </a:schemeClr>
                </a:solidFill>
              </a:defRPr>
            </a:lvl4pPr>
            <a:lvl5pPr marL="1828383" indent="0" algn="ctr">
              <a:buNone/>
              <a:defRPr>
                <a:solidFill>
                  <a:schemeClr val="tx1">
                    <a:tint val="75000"/>
                  </a:schemeClr>
                </a:solidFill>
              </a:defRPr>
            </a:lvl5pPr>
            <a:lvl6pPr marL="2285479" indent="0" algn="ctr">
              <a:buNone/>
              <a:defRPr>
                <a:solidFill>
                  <a:schemeClr val="tx1">
                    <a:tint val="75000"/>
                  </a:schemeClr>
                </a:solidFill>
              </a:defRPr>
            </a:lvl6pPr>
            <a:lvl7pPr marL="2742575" indent="0" algn="ctr">
              <a:buNone/>
              <a:defRPr>
                <a:solidFill>
                  <a:schemeClr val="tx1">
                    <a:tint val="75000"/>
                  </a:schemeClr>
                </a:solidFill>
              </a:defRPr>
            </a:lvl7pPr>
            <a:lvl8pPr marL="3199671" indent="0" algn="ctr">
              <a:buNone/>
              <a:defRPr>
                <a:solidFill>
                  <a:schemeClr val="tx1">
                    <a:tint val="75000"/>
                  </a:schemeClr>
                </a:solidFill>
              </a:defRPr>
            </a:lvl8pPr>
            <a:lvl9pPr marL="3656767" indent="0" algn="ctr">
              <a:buNone/>
              <a:defRPr>
                <a:solidFill>
                  <a:schemeClr val="tx1">
                    <a:tint val="75000"/>
                  </a:schemeClr>
                </a:solidFill>
              </a:defRPr>
            </a:lvl9pPr>
          </a:lstStyle>
          <a:p>
            <a:r>
              <a:rPr lang="en-US" smtClean="0"/>
              <a:t>Click to edit Master subtitle style</a:t>
            </a:r>
            <a:endParaRPr lang="en-US"/>
          </a:p>
        </p:txBody>
      </p:sp>
      <p:pic>
        <p:nvPicPr>
          <p:cNvPr id="5" name="Picture 4" descr="Bareffoot Text Transparent.gif"/>
          <p:cNvPicPr>
            <a:picLocks noChangeAspect="1"/>
          </p:cNvPicPr>
          <p:nvPr userDrawn="1"/>
        </p:nvPicPr>
        <p:blipFill>
          <a:blip r:embed="rId2" cstate="print"/>
          <a:stretch>
            <a:fillRect/>
          </a:stretch>
        </p:blipFill>
        <p:spPr>
          <a:xfrm>
            <a:off x="20" y="6514193"/>
            <a:ext cx="1219201" cy="343815"/>
          </a:xfrm>
          <a:prstGeom prst="rect">
            <a:avLst/>
          </a:prstGeom>
        </p:spPr>
      </p:pic>
    </p:spTree>
    <p:extLst>
      <p:ext uri="{BB962C8B-B14F-4D97-AF65-F5344CB8AC3E}">
        <p14:creationId xmlns:p14="http://schemas.microsoft.com/office/powerpoint/2010/main" val="2480276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sz="half" idx="1"/>
          </p:nvPr>
        </p:nvSpPr>
        <p:spPr>
          <a:xfrm>
            <a:off x="469393" y="1027184"/>
            <a:ext cx="8229600" cy="5449825"/>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a:xfrm>
            <a:off x="7086600" y="6613528"/>
            <a:ext cx="2057400" cy="244474"/>
          </a:xfrm>
          <a:prstGeom prst="rect">
            <a:avLst/>
          </a:prstGeom>
        </p:spPr>
        <p:txBody>
          <a:bodyPr/>
          <a:lstStyle>
            <a:lvl1pPr>
              <a:defRPr sz="1000"/>
            </a:lvl1pPr>
          </a:lstStyle>
          <a:p>
            <a:fld id="{B6F15528-21DE-4FAA-801E-634DDDAF4B2B}" type="slidenum">
              <a:rPr lang="en-US" smtClean="0">
                <a:solidFill>
                  <a:srgbClr val="000000">
                    <a:tint val="75000"/>
                  </a:srgbClr>
                </a:solidFill>
                <a:latin typeface="Arial"/>
              </a:rPr>
              <a:pPr/>
              <a:t>‹#›</a:t>
            </a:fld>
            <a:endParaRPr lang="en-US" dirty="0">
              <a:solidFill>
                <a:srgbClr val="000000">
                  <a:tint val="75000"/>
                </a:srgbClr>
              </a:solidFill>
              <a:latin typeface="Arial"/>
            </a:endParaRPr>
          </a:p>
        </p:txBody>
      </p:sp>
      <p:sp>
        <p:nvSpPr>
          <p:cNvPr id="9" name="AutoShape 4"/>
          <p:cNvSpPr>
            <a:spLocks noChangeArrowheads="1"/>
          </p:cNvSpPr>
          <p:nvPr userDrawn="1"/>
        </p:nvSpPr>
        <p:spPr bwMode="auto">
          <a:xfrm>
            <a:off x="432816" y="914402"/>
            <a:ext cx="8305800" cy="109539"/>
          </a:xfrm>
          <a:prstGeom prst="roundRect">
            <a:avLst>
              <a:gd name="adj" fmla="val 16667"/>
            </a:avLst>
          </a:prstGeom>
          <a:gradFill rotWithShape="0">
            <a:gsLst>
              <a:gs pos="0">
                <a:srgbClr val="0C01B6"/>
              </a:gs>
              <a:gs pos="100000">
                <a:schemeClr val="accent5">
                  <a:lumMod val="90000"/>
                </a:schemeClr>
              </a:gs>
            </a:gsLst>
            <a:lin ang="0" scaled="1"/>
          </a:gradFill>
          <a:ln w="25400">
            <a:noFill/>
            <a:round/>
            <a:headEnd/>
            <a:tailEnd/>
          </a:ln>
          <a:effectLst/>
        </p:spPr>
        <p:txBody>
          <a:bodyPr wrap="none" lIns="91419" tIns="45709" rIns="91419" bIns="45709" anchor="ctr"/>
          <a:lstStyle/>
          <a:p>
            <a:pPr defTabSz="914192"/>
            <a:endParaRPr lang="en-US" sz="1700">
              <a:solidFill>
                <a:srgbClr val="000000"/>
              </a:solidFill>
              <a:latin typeface="Arial"/>
            </a:endParaRPr>
          </a:p>
        </p:txBody>
      </p:sp>
      <p:pic>
        <p:nvPicPr>
          <p:cNvPr id="8" name="Picture 7" descr="Bareffoot Text Transparent.gif"/>
          <p:cNvPicPr>
            <a:picLocks noChangeAspect="1"/>
          </p:cNvPicPr>
          <p:nvPr userDrawn="1"/>
        </p:nvPicPr>
        <p:blipFill>
          <a:blip r:embed="rId2" cstate="print"/>
          <a:stretch>
            <a:fillRect/>
          </a:stretch>
        </p:blipFill>
        <p:spPr>
          <a:xfrm>
            <a:off x="20" y="6514193"/>
            <a:ext cx="1219201" cy="343815"/>
          </a:xfrm>
          <a:prstGeom prst="rect">
            <a:avLst/>
          </a:prstGeom>
        </p:spPr>
      </p:pic>
    </p:spTree>
    <p:extLst>
      <p:ext uri="{BB962C8B-B14F-4D97-AF65-F5344CB8AC3E}">
        <p14:creationId xmlns:p14="http://schemas.microsoft.com/office/powerpoint/2010/main" val="1704076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027184"/>
            <a:ext cx="4038600" cy="5449825"/>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33275"/>
            <a:ext cx="4038600" cy="5443728"/>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a:xfrm>
            <a:off x="7086600" y="6613528"/>
            <a:ext cx="2057400" cy="244474"/>
          </a:xfrm>
          <a:prstGeom prst="rect">
            <a:avLst/>
          </a:prstGeom>
        </p:spPr>
        <p:txBody>
          <a:bodyPr/>
          <a:lstStyle>
            <a:lvl1pPr>
              <a:defRPr sz="1000"/>
            </a:lvl1pPr>
          </a:lstStyle>
          <a:p>
            <a:fld id="{B6F15528-21DE-4FAA-801E-634DDDAF4B2B}"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
        <p:nvSpPr>
          <p:cNvPr id="9" name="AutoShape 4"/>
          <p:cNvSpPr>
            <a:spLocks noChangeArrowheads="1"/>
          </p:cNvSpPr>
          <p:nvPr userDrawn="1"/>
        </p:nvSpPr>
        <p:spPr bwMode="auto">
          <a:xfrm>
            <a:off x="432816" y="914402"/>
            <a:ext cx="8305800" cy="109539"/>
          </a:xfrm>
          <a:prstGeom prst="roundRect">
            <a:avLst>
              <a:gd name="adj" fmla="val 16667"/>
            </a:avLst>
          </a:prstGeom>
          <a:gradFill rotWithShape="0">
            <a:gsLst>
              <a:gs pos="0">
                <a:srgbClr val="0C01B6"/>
              </a:gs>
              <a:gs pos="100000">
                <a:schemeClr val="accent5">
                  <a:lumMod val="90000"/>
                </a:schemeClr>
              </a:gs>
            </a:gsLst>
            <a:lin ang="0" scaled="1"/>
          </a:gradFill>
          <a:ln w="25400">
            <a:noFill/>
            <a:round/>
            <a:headEnd/>
            <a:tailEnd/>
          </a:ln>
          <a:effectLst/>
        </p:spPr>
        <p:txBody>
          <a:bodyPr wrap="none" lIns="91419" tIns="45709" rIns="91419" bIns="45709" anchor="ctr"/>
          <a:lstStyle/>
          <a:p>
            <a:pPr defTabSz="914192"/>
            <a:endParaRPr lang="en-US" sz="1700">
              <a:solidFill>
                <a:srgbClr val="000000"/>
              </a:solidFill>
              <a:latin typeface="Arial"/>
            </a:endParaRPr>
          </a:p>
        </p:txBody>
      </p:sp>
      <p:pic>
        <p:nvPicPr>
          <p:cNvPr id="12" name="Picture 11" descr="Bareffoot Text Transparent.gif"/>
          <p:cNvPicPr>
            <a:picLocks noChangeAspect="1"/>
          </p:cNvPicPr>
          <p:nvPr userDrawn="1"/>
        </p:nvPicPr>
        <p:blipFill>
          <a:blip r:embed="rId2" cstate="print"/>
          <a:stretch>
            <a:fillRect/>
          </a:stretch>
        </p:blipFill>
        <p:spPr>
          <a:xfrm>
            <a:off x="21" y="6514193"/>
            <a:ext cx="1219201" cy="343815"/>
          </a:xfrm>
          <a:prstGeom prst="rect">
            <a:avLst/>
          </a:prstGeom>
        </p:spPr>
      </p:pic>
    </p:spTree>
    <p:extLst>
      <p:ext uri="{BB962C8B-B14F-4D97-AF65-F5344CB8AC3E}">
        <p14:creationId xmlns:p14="http://schemas.microsoft.com/office/powerpoint/2010/main" val="1215027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9"/>
            <a:ext cx="7886700" cy="1325563"/>
          </a:xfrm>
        </p:spPr>
        <p:txBody>
          <a:bodyPr/>
          <a:lstStyle>
            <a:lvl1pPr>
              <a:defRPr b="1">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325564"/>
            <a:ext cx="7886700" cy="503078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28650" y="6356353"/>
            <a:ext cx="2057400" cy="365126"/>
          </a:xfrm>
          <a:prstGeom prst="rect">
            <a:avLst/>
          </a:prstGeom>
        </p:spPr>
        <p:txBody>
          <a:bodyPr lIns="91419" tIns="45709" rIns="91419" bIns="45709"/>
          <a:lstStyle/>
          <a:p>
            <a:pPr defTabSz="914192"/>
            <a:fld id="{950204BD-EE1B-F64B-BDFF-F2ADD831DCA5}" type="datetime1">
              <a:rPr lang="en-US" sz="1700" smtClean="0">
                <a:solidFill>
                  <a:prstClr val="black">
                    <a:tint val="75000"/>
                  </a:prstClr>
                </a:solidFill>
                <a:latin typeface="Calibri"/>
              </a:rPr>
              <a:t>11/16/14</a:t>
            </a:fld>
            <a:endParaRPr lang="en-US" sz="17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A84F065D-F924-48F6-BB3D-DD1DBCCABDD3}"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pic>
        <p:nvPicPr>
          <p:cNvPr id="7" name="Picture 6" descr="Bareffoot Text Transparent.gif"/>
          <p:cNvPicPr>
            <a:picLocks noChangeAspect="1"/>
          </p:cNvPicPr>
          <p:nvPr userDrawn="1"/>
        </p:nvPicPr>
        <p:blipFill>
          <a:blip r:embed="rId2" cstate="print"/>
          <a:stretch>
            <a:fillRect/>
          </a:stretch>
        </p:blipFill>
        <p:spPr>
          <a:xfrm>
            <a:off x="20" y="6514193"/>
            <a:ext cx="1219201" cy="343815"/>
          </a:xfrm>
          <a:prstGeom prst="rect">
            <a:avLst/>
          </a:prstGeom>
        </p:spPr>
      </p:pic>
    </p:spTree>
    <p:extLst>
      <p:ext uri="{BB962C8B-B14F-4D97-AF65-F5344CB8AC3E}">
        <p14:creationId xmlns:p14="http://schemas.microsoft.com/office/powerpoint/2010/main" val="2254931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2"/>
            <a:ext cx="7886700" cy="2852736"/>
          </a:xfrm>
        </p:spPr>
        <p:txBody>
          <a:bodyPr anchor="b"/>
          <a:lstStyle>
            <a:lvl1pPr>
              <a:defRPr sz="59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8"/>
            <a:ext cx="7886700" cy="1500186"/>
          </a:xfrm>
        </p:spPr>
        <p:txBody>
          <a:bodyPr/>
          <a:lstStyle>
            <a:lvl1pPr marL="0" indent="0">
              <a:buNone/>
              <a:defRPr sz="2400">
                <a:solidFill>
                  <a:schemeClr val="tx1"/>
                </a:solidFill>
              </a:defRPr>
            </a:lvl1pPr>
            <a:lvl2pPr marL="457096" indent="0">
              <a:buNone/>
              <a:defRPr sz="2000">
                <a:solidFill>
                  <a:schemeClr val="tx1">
                    <a:tint val="75000"/>
                  </a:schemeClr>
                </a:solidFill>
              </a:defRPr>
            </a:lvl2pPr>
            <a:lvl3pPr marL="914192" indent="0">
              <a:buNone/>
              <a:defRPr sz="1700">
                <a:solidFill>
                  <a:schemeClr val="tx1">
                    <a:tint val="75000"/>
                  </a:schemeClr>
                </a:solidFill>
              </a:defRPr>
            </a:lvl3pPr>
            <a:lvl4pPr marL="1371288" indent="0">
              <a:buNone/>
              <a:defRPr sz="1600">
                <a:solidFill>
                  <a:schemeClr val="tx1">
                    <a:tint val="75000"/>
                  </a:schemeClr>
                </a:solidFill>
              </a:defRPr>
            </a:lvl4pPr>
            <a:lvl5pPr marL="1828383" indent="0">
              <a:buNone/>
              <a:defRPr sz="1600">
                <a:solidFill>
                  <a:schemeClr val="tx1">
                    <a:tint val="75000"/>
                  </a:schemeClr>
                </a:solidFill>
              </a:defRPr>
            </a:lvl5pPr>
            <a:lvl6pPr marL="2285479" indent="0">
              <a:buNone/>
              <a:defRPr sz="1600">
                <a:solidFill>
                  <a:schemeClr val="tx1">
                    <a:tint val="75000"/>
                  </a:schemeClr>
                </a:solidFill>
              </a:defRPr>
            </a:lvl6pPr>
            <a:lvl7pPr marL="2742575" indent="0">
              <a:buNone/>
              <a:defRPr sz="1600">
                <a:solidFill>
                  <a:schemeClr val="tx1">
                    <a:tint val="75000"/>
                  </a:schemeClr>
                </a:solidFill>
              </a:defRPr>
            </a:lvl7pPr>
            <a:lvl8pPr marL="3199671" indent="0">
              <a:buNone/>
              <a:defRPr sz="1600">
                <a:solidFill>
                  <a:schemeClr val="tx1">
                    <a:tint val="75000"/>
                  </a:schemeClr>
                </a:solidFill>
              </a:defRPr>
            </a:lvl8pPr>
            <a:lvl9pPr marL="3656767"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3"/>
            <a:ext cx="2057400" cy="365126"/>
          </a:xfrm>
          <a:prstGeom prst="rect">
            <a:avLst/>
          </a:prstGeom>
        </p:spPr>
        <p:txBody>
          <a:bodyPr lIns="91419" tIns="45709" rIns="91419" bIns="45709"/>
          <a:lstStyle/>
          <a:p>
            <a:pPr defTabSz="914192"/>
            <a:fld id="{48F0C9B2-F81F-494D-9CF5-D16B5453F154}" type="datetime1">
              <a:rPr lang="en-US" sz="1700" smtClean="0">
                <a:solidFill>
                  <a:srgbClr val="000000"/>
                </a:solidFill>
                <a:latin typeface="Arial"/>
              </a:rPr>
              <a:t>11/16/14</a:t>
            </a:fld>
            <a:endParaRPr lang="en-US" sz="1700">
              <a:solidFill>
                <a:srgbClr val="000000"/>
              </a:solidFill>
              <a:latin typeface="Arial"/>
            </a:endParaRPr>
          </a:p>
        </p:txBody>
      </p:sp>
      <p:sp>
        <p:nvSpPr>
          <p:cNvPr id="6" name="Slide Number Placeholder 5"/>
          <p:cNvSpPr>
            <a:spLocks noGrp="1"/>
          </p:cNvSpPr>
          <p:nvPr>
            <p:ph type="sldNum" sz="quarter" idx="12"/>
          </p:nvPr>
        </p:nvSpPr>
        <p:spPr>
          <a:xfrm>
            <a:off x="7010401" y="6643693"/>
            <a:ext cx="2133600" cy="214313"/>
          </a:xfrm>
        </p:spPr>
        <p:txBody>
          <a:bodyPr/>
          <a:lstStyle/>
          <a:p>
            <a:fld id="{D0A25697-5AFC-4510-9CD2-617E6802708C}" type="slidenum">
              <a:rPr lang="en-US" smtClean="0">
                <a:solidFill>
                  <a:srgbClr val="000000">
                    <a:tint val="75000"/>
                  </a:srgbClr>
                </a:solidFill>
                <a:latin typeface="Arial"/>
              </a:rPr>
              <a:pPr/>
              <a:t>‹#›</a:t>
            </a:fld>
            <a:endParaRPr lang="en-US">
              <a:solidFill>
                <a:srgbClr val="000000">
                  <a:tint val="75000"/>
                </a:srgbClr>
              </a:solidFill>
              <a:latin typeface="Arial"/>
            </a:endParaRPr>
          </a:p>
        </p:txBody>
      </p:sp>
      <p:pic>
        <p:nvPicPr>
          <p:cNvPr id="7" name="Picture 6" descr="Bareffoot Text Transparent.gif"/>
          <p:cNvPicPr>
            <a:picLocks noChangeAspect="1"/>
          </p:cNvPicPr>
          <p:nvPr userDrawn="1"/>
        </p:nvPicPr>
        <p:blipFill>
          <a:blip r:embed="rId2" cstate="print"/>
          <a:stretch>
            <a:fillRect/>
          </a:stretch>
        </p:blipFill>
        <p:spPr>
          <a:xfrm>
            <a:off x="20" y="6514193"/>
            <a:ext cx="1219201" cy="343815"/>
          </a:xfrm>
          <a:prstGeom prst="rect">
            <a:avLst/>
          </a:prstGeom>
        </p:spPr>
      </p:pic>
    </p:spTree>
    <p:extLst>
      <p:ext uri="{BB962C8B-B14F-4D97-AF65-F5344CB8AC3E}">
        <p14:creationId xmlns:p14="http://schemas.microsoft.com/office/powerpoint/2010/main" val="70382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5F5206E-E38F-6F42-B186-0A3175458765}" type="datetime1">
              <a:rPr lang="en-US" smtClean="0"/>
              <a:t>11/16/14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B1E67-4F71-C84C-9096-ACFDB91A3A38}" type="slidenum">
              <a:rPr lang="en-US" smtClean="0"/>
              <a:t>‹#›</a:t>
            </a:fld>
            <a:endParaRPr lang="en-US"/>
          </a:p>
        </p:txBody>
      </p:sp>
      <p:sp>
        <p:nvSpPr>
          <p:cNvPr id="9" name="AutoShape 4"/>
          <p:cNvSpPr>
            <a:spLocks noChangeArrowheads="1"/>
          </p:cNvSpPr>
          <p:nvPr userDrawn="1"/>
        </p:nvSpPr>
        <p:spPr bwMode="auto">
          <a:xfrm>
            <a:off x="416524" y="1362868"/>
            <a:ext cx="8305800" cy="109539"/>
          </a:xfrm>
          <a:prstGeom prst="roundRect">
            <a:avLst>
              <a:gd name="adj" fmla="val 16667"/>
            </a:avLst>
          </a:prstGeom>
          <a:gradFill rotWithShape="0">
            <a:gsLst>
              <a:gs pos="0">
                <a:srgbClr val="0C01B6"/>
              </a:gs>
              <a:gs pos="100000">
                <a:schemeClr val="accent5">
                  <a:lumMod val="90000"/>
                </a:schemeClr>
              </a:gs>
            </a:gsLst>
            <a:lin ang="0" scaled="1"/>
          </a:gradFill>
          <a:ln w="25400">
            <a:noFill/>
            <a:round/>
            <a:headEnd/>
            <a:tailEnd/>
          </a:ln>
          <a:effectLst/>
        </p:spPr>
        <p:txBody>
          <a:bodyPr wrap="none" lIns="91419" tIns="45709" rIns="91419" bIns="45709" anchor="ctr"/>
          <a:lstStyle/>
          <a:p>
            <a:pPr defTabSz="914192"/>
            <a:endParaRPr lang="en-US" sz="1700">
              <a:solidFill>
                <a:srgbClr val="000000"/>
              </a:solidFill>
              <a:latin typeface="Arial"/>
            </a:endParaRPr>
          </a:p>
        </p:txBody>
      </p:sp>
    </p:spTree>
    <p:extLst>
      <p:ext uri="{BB962C8B-B14F-4D97-AF65-F5344CB8AC3E}">
        <p14:creationId xmlns:p14="http://schemas.microsoft.com/office/powerpoint/2010/main" val="230035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C05F7C9-20A0-154E-8D7F-9DC6A521F8D3}" type="datetime1">
              <a:rPr lang="en-US" smtClean="0"/>
              <a:t>11/16/14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B1E67-4F71-C84C-9096-ACFDB91A3A38}" type="slidenum">
              <a:rPr lang="en-US" smtClean="0"/>
              <a:t>‹#›</a:t>
            </a:fld>
            <a:endParaRPr lang="en-US"/>
          </a:p>
        </p:txBody>
      </p:sp>
    </p:spTree>
    <p:extLst>
      <p:ext uri="{BB962C8B-B14F-4D97-AF65-F5344CB8AC3E}">
        <p14:creationId xmlns:p14="http://schemas.microsoft.com/office/powerpoint/2010/main" val="417898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230661B-A909-A94B-90B2-E32EB0250814}" type="datetime1">
              <a:rPr lang="en-US" smtClean="0"/>
              <a:t>11/16/14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B1E67-4F71-C84C-9096-ACFDB91A3A38}" type="slidenum">
              <a:rPr lang="en-US" smtClean="0"/>
              <a:t>‹#›</a:t>
            </a:fld>
            <a:endParaRPr lang="en-US"/>
          </a:p>
        </p:txBody>
      </p:sp>
    </p:spTree>
    <p:extLst>
      <p:ext uri="{BB962C8B-B14F-4D97-AF65-F5344CB8AC3E}">
        <p14:creationId xmlns:p14="http://schemas.microsoft.com/office/powerpoint/2010/main" val="187133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8C920D0-4EC1-7641-BBB1-9E137F7B277E}" type="datetime1">
              <a:rPr lang="en-US" smtClean="0"/>
              <a:t>11/16/14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B1E67-4F71-C84C-9096-ACFDB91A3A38}" type="slidenum">
              <a:rPr lang="en-US" smtClean="0"/>
              <a:t>‹#›</a:t>
            </a:fld>
            <a:endParaRPr lang="en-US"/>
          </a:p>
        </p:txBody>
      </p:sp>
    </p:spTree>
    <p:extLst>
      <p:ext uri="{BB962C8B-B14F-4D97-AF65-F5344CB8AC3E}">
        <p14:creationId xmlns:p14="http://schemas.microsoft.com/office/powerpoint/2010/main" val="174602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BDA3176-496F-A54A-9850-D18509966637}" type="datetime1">
              <a:rPr lang="en-US" smtClean="0"/>
              <a:t>11/16/14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B1E67-4F71-C84C-9096-ACFDB91A3A38}" type="slidenum">
              <a:rPr lang="en-US" smtClean="0"/>
              <a:t>‹#›</a:t>
            </a:fld>
            <a:endParaRPr lang="en-US"/>
          </a:p>
        </p:txBody>
      </p:sp>
    </p:spTree>
    <p:extLst>
      <p:ext uri="{BB962C8B-B14F-4D97-AF65-F5344CB8AC3E}">
        <p14:creationId xmlns:p14="http://schemas.microsoft.com/office/powerpoint/2010/main" val="291640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C20DBAB-95F3-344F-886B-DF67BF19C64B}" type="datetime1">
              <a:rPr lang="en-US" smtClean="0"/>
              <a:t>11/16/14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B1E67-4F71-C84C-9096-ACFDB91A3A38}" type="slidenum">
              <a:rPr lang="en-US" smtClean="0"/>
              <a:t>‹#›</a:t>
            </a:fld>
            <a:endParaRPr lang="en-US"/>
          </a:p>
        </p:txBody>
      </p:sp>
    </p:spTree>
    <p:extLst>
      <p:ext uri="{BB962C8B-B14F-4D97-AF65-F5344CB8AC3E}">
        <p14:creationId xmlns:p14="http://schemas.microsoft.com/office/powerpoint/2010/main" val="275558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EFA6EB3-085B-EA44-9673-1C75C5D92A25}" type="datetime1">
              <a:rPr lang="en-US" smtClean="0"/>
              <a:t>11/16/14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B1E67-4F71-C84C-9096-ACFDB91A3A38}" type="slidenum">
              <a:rPr lang="en-US" smtClean="0"/>
              <a:t>‹#›</a:t>
            </a:fld>
            <a:endParaRPr lang="en-US"/>
          </a:p>
        </p:txBody>
      </p:sp>
    </p:spTree>
    <p:extLst>
      <p:ext uri="{BB962C8B-B14F-4D97-AF65-F5344CB8AC3E}">
        <p14:creationId xmlns:p14="http://schemas.microsoft.com/office/powerpoint/2010/main" val="99461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A90816F-0F68-4041-AF09-A5A800D03B8E}" type="datetime1">
              <a:rPr lang="en-US" smtClean="0"/>
              <a:t>11/16/14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B1E67-4F71-C84C-9096-ACFDB91A3A38}" type="slidenum">
              <a:rPr lang="en-US" smtClean="0"/>
              <a:t>‹#›</a:t>
            </a:fld>
            <a:endParaRPr lang="en-US"/>
          </a:p>
        </p:txBody>
      </p:sp>
    </p:spTree>
    <p:extLst>
      <p:ext uri="{BB962C8B-B14F-4D97-AF65-F5344CB8AC3E}">
        <p14:creationId xmlns:p14="http://schemas.microsoft.com/office/powerpoint/2010/main" val="38295425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 Id="rId7" Type="http://schemas.openxmlformats.org/officeDocument/2006/relationships/image" Target="../media/image2.png"/><Relationship Id="rId8" Type="http://schemas.openxmlformats.org/officeDocument/2006/relationships/image" Target="../media/image1.gif"/><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B1E67-4F71-C84C-9096-ACFDB91A3A38}" type="slidenum">
              <a:rPr lang="en-US" smtClean="0"/>
              <a:t>‹#›</a:t>
            </a:fld>
            <a:endParaRPr lang="en-US"/>
          </a:p>
        </p:txBody>
      </p:sp>
      <p:pic>
        <p:nvPicPr>
          <p:cNvPr id="9" name="Picture 8" descr="Bareffoot Text Transparent.gif"/>
          <p:cNvPicPr>
            <a:picLocks noChangeAspect="1"/>
          </p:cNvPicPr>
          <p:nvPr userDrawn="1"/>
        </p:nvPicPr>
        <p:blipFill>
          <a:blip r:embed="rId13" cstate="print"/>
          <a:stretch>
            <a:fillRect/>
          </a:stretch>
        </p:blipFill>
        <p:spPr>
          <a:xfrm>
            <a:off x="20" y="6514193"/>
            <a:ext cx="1219201" cy="343815"/>
          </a:xfrm>
          <a:prstGeom prst="rect">
            <a:avLst/>
          </a:prstGeom>
        </p:spPr>
      </p:pic>
    </p:spTree>
    <p:extLst>
      <p:ext uri="{BB962C8B-B14F-4D97-AF65-F5344CB8AC3E}">
        <p14:creationId xmlns:p14="http://schemas.microsoft.com/office/powerpoint/2010/main" val="1749306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44"/>
            <a:ext cx="8229600" cy="639763"/>
          </a:xfrm>
          <a:prstGeom prst="rect">
            <a:avLst/>
          </a:prstGeom>
        </p:spPr>
        <p:txBody>
          <a:bodyPr vert="horz" lIns="91419" tIns="45709" rIns="91419" bIns="45709"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1" y="1027184"/>
            <a:ext cx="8229600" cy="5449825"/>
          </a:xfrm>
          <a:prstGeom prst="rect">
            <a:avLst/>
          </a:prstGeom>
        </p:spPr>
        <p:txBody>
          <a:bodyPr vert="horz" lIns="91419" tIns="45709" rIns="91419" bIns="4570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1"/>
          <p:cNvSpPr>
            <a:spLocks noGrp="1"/>
          </p:cNvSpPr>
          <p:nvPr>
            <p:ph type="sldNum" sz="quarter" idx="4"/>
          </p:nvPr>
        </p:nvSpPr>
        <p:spPr>
          <a:xfrm>
            <a:off x="7010401" y="6629400"/>
            <a:ext cx="2133600" cy="228600"/>
          </a:xfrm>
          <a:prstGeom prst="rect">
            <a:avLst/>
          </a:prstGeom>
        </p:spPr>
        <p:txBody>
          <a:bodyPr vert="horz" lIns="91419" tIns="45709" rIns="91419" bIns="45709" rtlCol="0" anchor="ctr"/>
          <a:lstStyle>
            <a:lvl1pPr algn="r">
              <a:defRPr sz="1200">
                <a:solidFill>
                  <a:schemeClr val="tx1">
                    <a:tint val="75000"/>
                  </a:schemeClr>
                </a:solidFill>
              </a:defRPr>
            </a:lvl1pPr>
          </a:lstStyle>
          <a:p>
            <a:pPr defTabSz="914192"/>
            <a:fld id="{B118AF0F-2972-42F6-94C2-5E52548A165B}" type="slidenum">
              <a:rPr lang="en-US" smtClean="0">
                <a:solidFill>
                  <a:srgbClr val="000000">
                    <a:tint val="75000"/>
                  </a:srgbClr>
                </a:solidFill>
                <a:latin typeface="Arial"/>
              </a:rPr>
              <a:pPr defTabSz="914192"/>
              <a:t>‹#›</a:t>
            </a:fld>
            <a:endParaRPr lang="en-US">
              <a:solidFill>
                <a:srgbClr val="000000">
                  <a:tint val="75000"/>
                </a:srgbClr>
              </a:solidFill>
              <a:latin typeface="Arial"/>
            </a:endParaRPr>
          </a:p>
        </p:txBody>
      </p:sp>
      <p:pic>
        <p:nvPicPr>
          <p:cNvPr id="6" name="Picture 5" descr="Bareffoot Text Transparent.gif"/>
          <p:cNvPicPr>
            <a:picLocks noChangeAspect="1"/>
          </p:cNvPicPr>
          <p:nvPr userDrawn="1"/>
        </p:nvPicPr>
        <p:blipFill>
          <a:blip r:embed="rId8" cstate="print"/>
          <a:stretch>
            <a:fillRect/>
          </a:stretch>
        </p:blipFill>
        <p:spPr>
          <a:xfrm>
            <a:off x="20" y="6514193"/>
            <a:ext cx="1219201" cy="343815"/>
          </a:xfrm>
          <a:prstGeom prst="rect">
            <a:avLst/>
          </a:prstGeom>
        </p:spPr>
      </p:pic>
    </p:spTree>
    <p:extLst>
      <p:ext uri="{BB962C8B-B14F-4D97-AF65-F5344CB8AC3E}">
        <p14:creationId xmlns:p14="http://schemas.microsoft.com/office/powerpoint/2010/main" val="2551761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defTabSz="914192" rtl="0" eaLnBrk="1" latinLnBrk="0" hangingPunct="1">
        <a:spcBef>
          <a:spcPct val="0"/>
        </a:spcBef>
        <a:buNone/>
        <a:defRPr sz="3600" b="1" kern="1200">
          <a:solidFill>
            <a:schemeClr val="tx1"/>
          </a:solidFill>
          <a:latin typeface="+mj-lt"/>
          <a:ea typeface="+mj-ea"/>
          <a:cs typeface="+mj-cs"/>
        </a:defRPr>
      </a:lvl1pPr>
    </p:titleStyle>
    <p:bodyStyle>
      <a:lvl1pPr marL="342822" indent="-342822" algn="l" defTabSz="914192" rtl="0" eaLnBrk="1" latinLnBrk="0" hangingPunct="1">
        <a:spcBef>
          <a:spcPct val="20000"/>
        </a:spcBef>
        <a:buClr>
          <a:schemeClr val="accent4">
            <a:lumMod val="50000"/>
          </a:schemeClr>
        </a:buClr>
        <a:buSzPct val="70000"/>
        <a:buFont typeface="Wingdings" pitchFamily="2" charset="2"/>
        <a:buChar char="q"/>
        <a:defRPr sz="2800" kern="1200">
          <a:solidFill>
            <a:schemeClr val="tx1"/>
          </a:solidFill>
          <a:latin typeface="+mn-lt"/>
          <a:ea typeface="+mn-ea"/>
          <a:cs typeface="+mn-cs"/>
        </a:defRPr>
      </a:lvl1pPr>
      <a:lvl2pPr marL="742780" indent="-285684" algn="l" defTabSz="914192" rtl="0" eaLnBrk="1" latinLnBrk="0" hangingPunct="1">
        <a:spcBef>
          <a:spcPct val="20000"/>
        </a:spcBef>
        <a:buClr>
          <a:schemeClr val="accent5">
            <a:lumMod val="50000"/>
          </a:schemeClr>
        </a:buClr>
        <a:buFont typeface="Wingdings" pitchFamily="2" charset="2"/>
        <a:buChar char="§"/>
        <a:defRPr sz="2400" kern="1200">
          <a:solidFill>
            <a:schemeClr val="tx1"/>
          </a:solidFill>
          <a:latin typeface="+mn-lt"/>
          <a:ea typeface="+mn-ea"/>
          <a:cs typeface="+mn-cs"/>
        </a:defRPr>
      </a:lvl2pPr>
      <a:lvl3pPr marL="1142740" indent="-228547" algn="l" defTabSz="914192" rtl="0" eaLnBrk="1" latinLnBrk="0" hangingPunct="1">
        <a:spcBef>
          <a:spcPct val="20000"/>
        </a:spcBef>
        <a:buClr>
          <a:schemeClr val="accent4">
            <a:lumMod val="25000"/>
          </a:schemeClr>
        </a:buClr>
        <a:buSzPct val="80000"/>
        <a:buFont typeface="Courier New" pitchFamily="49" charset="0"/>
        <a:buChar char="o"/>
        <a:defRPr sz="2000" kern="1200">
          <a:solidFill>
            <a:schemeClr val="tx1"/>
          </a:solidFill>
          <a:latin typeface="+mn-lt"/>
          <a:ea typeface="+mn-ea"/>
          <a:cs typeface="+mn-cs"/>
        </a:defRPr>
      </a:lvl3pPr>
      <a:lvl4pPr marL="1599836" indent="-228547" algn="l" defTabSz="914192" rtl="0" eaLnBrk="1" latinLnBrk="0" hangingPunct="1">
        <a:spcBef>
          <a:spcPct val="20000"/>
        </a:spcBef>
        <a:buClr>
          <a:schemeClr val="accent5">
            <a:lumMod val="50000"/>
          </a:schemeClr>
        </a:buClr>
        <a:buFont typeface="Arial" pitchFamily="34" charset="0"/>
        <a:buChar char="•"/>
        <a:defRPr sz="1700" kern="1200">
          <a:solidFill>
            <a:schemeClr val="tx1"/>
          </a:solidFill>
          <a:latin typeface="+mn-lt"/>
          <a:ea typeface="+mn-ea"/>
          <a:cs typeface="+mn-cs"/>
        </a:defRPr>
      </a:lvl4pPr>
      <a:lvl5pPr marL="2056932" indent="-228547" algn="l" defTabSz="914192" rtl="0" eaLnBrk="1" latinLnBrk="0" hangingPunct="1">
        <a:spcBef>
          <a:spcPct val="20000"/>
        </a:spcBef>
        <a:buClr>
          <a:schemeClr val="accent6">
            <a:lumMod val="50000"/>
          </a:schemeClr>
        </a:buClr>
        <a:buFont typeface="Arial" pitchFamily="34" charset="0"/>
        <a:buChar char="•"/>
        <a:defRPr sz="1700" kern="1200">
          <a:solidFill>
            <a:schemeClr val="tx1"/>
          </a:solidFill>
          <a:latin typeface="+mn-lt"/>
          <a:ea typeface="+mn-ea"/>
          <a:cs typeface="+mn-cs"/>
        </a:defRPr>
      </a:lvl5pPr>
      <a:lvl6pPr marL="2514028" indent="-228547" algn="l" defTabSz="91419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23" indent="-228547" algn="l" defTabSz="91419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19" indent="-228547" algn="l" defTabSz="91419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16" indent="-228547" algn="l" defTabSz="91419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92" rtl="0" eaLnBrk="1" latinLnBrk="0" hangingPunct="1">
        <a:defRPr sz="1700" kern="1200">
          <a:solidFill>
            <a:schemeClr val="tx1"/>
          </a:solidFill>
          <a:latin typeface="+mn-lt"/>
          <a:ea typeface="+mn-ea"/>
          <a:cs typeface="+mn-cs"/>
        </a:defRPr>
      </a:lvl1pPr>
      <a:lvl2pPr marL="457096" algn="l" defTabSz="914192" rtl="0" eaLnBrk="1" latinLnBrk="0" hangingPunct="1">
        <a:defRPr sz="1700" kern="1200">
          <a:solidFill>
            <a:schemeClr val="tx1"/>
          </a:solidFill>
          <a:latin typeface="+mn-lt"/>
          <a:ea typeface="+mn-ea"/>
          <a:cs typeface="+mn-cs"/>
        </a:defRPr>
      </a:lvl2pPr>
      <a:lvl3pPr marL="914192" algn="l" defTabSz="914192" rtl="0" eaLnBrk="1" latinLnBrk="0" hangingPunct="1">
        <a:defRPr sz="1700" kern="1200">
          <a:solidFill>
            <a:schemeClr val="tx1"/>
          </a:solidFill>
          <a:latin typeface="+mn-lt"/>
          <a:ea typeface="+mn-ea"/>
          <a:cs typeface="+mn-cs"/>
        </a:defRPr>
      </a:lvl3pPr>
      <a:lvl4pPr marL="1371288" algn="l" defTabSz="914192" rtl="0" eaLnBrk="1" latinLnBrk="0" hangingPunct="1">
        <a:defRPr sz="1700" kern="1200">
          <a:solidFill>
            <a:schemeClr val="tx1"/>
          </a:solidFill>
          <a:latin typeface="+mn-lt"/>
          <a:ea typeface="+mn-ea"/>
          <a:cs typeface="+mn-cs"/>
        </a:defRPr>
      </a:lvl4pPr>
      <a:lvl5pPr marL="1828383" algn="l" defTabSz="914192" rtl="0" eaLnBrk="1" latinLnBrk="0" hangingPunct="1">
        <a:defRPr sz="1700" kern="1200">
          <a:solidFill>
            <a:schemeClr val="tx1"/>
          </a:solidFill>
          <a:latin typeface="+mn-lt"/>
          <a:ea typeface="+mn-ea"/>
          <a:cs typeface="+mn-cs"/>
        </a:defRPr>
      </a:lvl5pPr>
      <a:lvl6pPr marL="2285479" algn="l" defTabSz="914192" rtl="0" eaLnBrk="1" latinLnBrk="0" hangingPunct="1">
        <a:defRPr sz="1700" kern="1200">
          <a:solidFill>
            <a:schemeClr val="tx1"/>
          </a:solidFill>
          <a:latin typeface="+mn-lt"/>
          <a:ea typeface="+mn-ea"/>
          <a:cs typeface="+mn-cs"/>
        </a:defRPr>
      </a:lvl6pPr>
      <a:lvl7pPr marL="2742575" algn="l" defTabSz="914192" rtl="0" eaLnBrk="1" latinLnBrk="0" hangingPunct="1">
        <a:defRPr sz="1700" kern="1200">
          <a:solidFill>
            <a:schemeClr val="tx1"/>
          </a:solidFill>
          <a:latin typeface="+mn-lt"/>
          <a:ea typeface="+mn-ea"/>
          <a:cs typeface="+mn-cs"/>
        </a:defRPr>
      </a:lvl7pPr>
      <a:lvl8pPr marL="3199671" algn="l" defTabSz="914192" rtl="0" eaLnBrk="1" latinLnBrk="0" hangingPunct="1">
        <a:defRPr sz="1700" kern="1200">
          <a:solidFill>
            <a:schemeClr val="tx1"/>
          </a:solidFill>
          <a:latin typeface="+mn-lt"/>
          <a:ea typeface="+mn-ea"/>
          <a:cs typeface="+mn-cs"/>
        </a:defRPr>
      </a:lvl8pPr>
      <a:lvl9pPr marL="3656767" algn="l" defTabSz="91419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7877"/>
            <a:ext cx="7772400" cy="1470026"/>
          </a:xfrm>
        </p:spPr>
        <p:txBody>
          <a:bodyPr/>
          <a:lstStyle/>
          <a:p>
            <a:pPr algn="ctr"/>
            <a:r>
              <a:rPr lang="en-US" dirty="0"/>
              <a:t>The Power of </a:t>
            </a:r>
            <a:br>
              <a:rPr lang="en-US" dirty="0"/>
            </a:br>
            <a:r>
              <a:rPr lang="en-US" dirty="0"/>
              <a:t>Programmable Parsing</a:t>
            </a:r>
          </a:p>
        </p:txBody>
      </p:sp>
      <p:sp>
        <p:nvSpPr>
          <p:cNvPr id="7" name="Rectangle 6"/>
          <p:cNvSpPr/>
          <p:nvPr/>
        </p:nvSpPr>
        <p:spPr>
          <a:xfrm>
            <a:off x="4200577" y="5407950"/>
            <a:ext cx="4572000" cy="904863"/>
          </a:xfrm>
          <a:prstGeom prst="rect">
            <a:avLst/>
          </a:prstGeom>
        </p:spPr>
        <p:txBody>
          <a:bodyPr>
            <a:spAutoFit/>
          </a:bodyPr>
          <a:lstStyle/>
          <a:p>
            <a:pPr algn="ctr">
              <a:spcBef>
                <a:spcPct val="20000"/>
              </a:spcBef>
            </a:pPr>
            <a:r>
              <a:rPr lang="en-US" b="1" dirty="0">
                <a:solidFill>
                  <a:prstClr val="black"/>
                </a:solidFill>
                <a:latin typeface="Arial"/>
              </a:rPr>
              <a:t>P4: Programming Protocol-Independent Packet Processors</a:t>
            </a:r>
          </a:p>
          <a:p>
            <a:pPr algn="ctr">
              <a:spcBef>
                <a:spcPct val="20000"/>
              </a:spcBef>
            </a:pPr>
            <a:r>
              <a:rPr lang="en-US" sz="1400" dirty="0">
                <a:solidFill>
                  <a:prstClr val="black"/>
                </a:solidFill>
                <a:latin typeface="Arial"/>
              </a:rPr>
              <a:t>ACM CCR. Volume 44, Issue #3 (July 2014)</a:t>
            </a:r>
          </a:p>
        </p:txBody>
      </p:sp>
      <p:sp>
        <p:nvSpPr>
          <p:cNvPr id="8" name="Subtitle 7"/>
          <p:cNvSpPr>
            <a:spLocks noGrp="1"/>
          </p:cNvSpPr>
          <p:nvPr>
            <p:ph type="subTitle" idx="1"/>
          </p:nvPr>
        </p:nvSpPr>
        <p:spPr>
          <a:xfrm>
            <a:off x="1371600" y="3232269"/>
            <a:ext cx="6400800" cy="1752600"/>
          </a:xfrm>
        </p:spPr>
        <p:txBody>
          <a:bodyPr/>
          <a:lstStyle/>
          <a:p>
            <a:r>
              <a:rPr lang="en-US" dirty="0" smtClean="0"/>
              <a:t>Dan Talayco</a:t>
            </a:r>
          </a:p>
          <a:p>
            <a:r>
              <a:rPr lang="en-US" dirty="0" smtClean="0"/>
              <a:t>Barefoot Networks</a:t>
            </a:r>
          </a:p>
          <a:p>
            <a:r>
              <a:rPr lang="en-US" dirty="0" smtClean="0"/>
              <a:t>November 2014</a:t>
            </a:r>
            <a:endParaRPr lang="en-US" dirty="0"/>
          </a:p>
        </p:txBody>
      </p:sp>
    </p:spTree>
    <p:extLst>
      <p:ext uri="{BB962C8B-B14F-4D97-AF65-F5344CB8AC3E}">
        <p14:creationId xmlns:p14="http://schemas.microsoft.com/office/powerpoint/2010/main" val="16882532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Parsers</a:t>
            </a:r>
            <a:endParaRPr lang="en-US" dirty="0"/>
          </a:p>
        </p:txBody>
      </p:sp>
      <p:sp>
        <p:nvSpPr>
          <p:cNvPr id="3" name="Content Placeholder 2"/>
          <p:cNvSpPr>
            <a:spLocks noGrp="1"/>
          </p:cNvSpPr>
          <p:nvPr>
            <p:ph idx="1"/>
          </p:nvPr>
        </p:nvSpPr>
        <p:spPr/>
        <p:txBody>
          <a:bodyPr/>
          <a:lstStyle/>
          <a:p>
            <a:r>
              <a:rPr lang="en-US" dirty="0" smtClean="0"/>
              <a:t>Programmable parsing is the key to unlocking </a:t>
            </a:r>
            <a:r>
              <a:rPr lang="en-US" dirty="0" err="1" smtClean="0"/>
              <a:t>OpenFlow’s</a:t>
            </a:r>
            <a:r>
              <a:rPr lang="en-US" dirty="0" smtClean="0"/>
              <a:t> </a:t>
            </a:r>
            <a:r>
              <a:rPr lang="en-US" dirty="0" err="1" smtClean="0"/>
              <a:t>Match+Action</a:t>
            </a:r>
            <a:r>
              <a:rPr lang="en-US" dirty="0" smtClean="0"/>
              <a:t> processing model</a:t>
            </a:r>
          </a:p>
          <a:p>
            <a:r>
              <a:rPr lang="en-US" dirty="0" smtClean="0"/>
              <a:t>Obviously, possible in SW</a:t>
            </a:r>
          </a:p>
          <a:p>
            <a:pPr lvl="1"/>
            <a:r>
              <a:rPr lang="en-US" dirty="0" smtClean="0"/>
              <a:t>But not (yet) in OVS</a:t>
            </a:r>
          </a:p>
          <a:p>
            <a:r>
              <a:rPr lang="en-US" dirty="0" smtClean="0"/>
              <a:t>Also possible in HW </a:t>
            </a:r>
            <a:endParaRPr lang="en-US" dirty="0"/>
          </a:p>
          <a:p>
            <a:pPr lvl="1"/>
            <a:r>
              <a:rPr lang="en-US" dirty="0" smtClean="0"/>
              <a:t>Gibb, et al, Design Principles for Packet Parsers</a:t>
            </a:r>
          </a:p>
          <a:p>
            <a:endParaRPr lang="en-US" dirty="0"/>
          </a:p>
        </p:txBody>
      </p:sp>
      <p:sp>
        <p:nvSpPr>
          <p:cNvPr id="4" name="Slide Number Placeholder 3"/>
          <p:cNvSpPr>
            <a:spLocks noGrp="1"/>
          </p:cNvSpPr>
          <p:nvPr>
            <p:ph type="sldNum" sz="quarter" idx="12"/>
          </p:nvPr>
        </p:nvSpPr>
        <p:spPr/>
        <p:txBody>
          <a:bodyPr/>
          <a:lstStyle/>
          <a:p>
            <a:fld id="{C9BB1E67-4F71-C84C-9096-ACFDB91A3A38}" type="slidenum">
              <a:rPr lang="en-US" smtClean="0"/>
              <a:t>10</a:t>
            </a:fld>
            <a:endParaRPr lang="en-US"/>
          </a:p>
        </p:txBody>
      </p:sp>
    </p:spTree>
    <p:extLst>
      <p:ext uri="{BB962C8B-B14F-4D97-AF65-F5344CB8AC3E}">
        <p14:creationId xmlns:p14="http://schemas.microsoft.com/office/powerpoint/2010/main" val="10572225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Language Support</a:t>
            </a:r>
            <a:endParaRPr lang="en-US" dirty="0"/>
          </a:p>
        </p:txBody>
      </p:sp>
      <p:sp>
        <p:nvSpPr>
          <p:cNvPr id="3" name="Content Placeholder 2"/>
          <p:cNvSpPr>
            <a:spLocks noGrp="1"/>
          </p:cNvSpPr>
          <p:nvPr>
            <p:ph idx="1"/>
          </p:nvPr>
        </p:nvSpPr>
        <p:spPr/>
        <p:txBody>
          <a:bodyPr/>
          <a:lstStyle/>
          <a:p>
            <a:r>
              <a:rPr lang="en-US" dirty="0" smtClean="0"/>
              <a:t>The P4 language</a:t>
            </a:r>
          </a:p>
          <a:p>
            <a:pPr lvl="1"/>
            <a:r>
              <a:rPr lang="en-US" dirty="0" smtClean="0"/>
              <a:t>Based on an abstract forwarding model</a:t>
            </a:r>
          </a:p>
          <a:p>
            <a:pPr lvl="1"/>
            <a:r>
              <a:rPr lang="en-US" dirty="0" smtClean="0"/>
              <a:t>With a programmable parser</a:t>
            </a:r>
          </a:p>
          <a:p>
            <a:pPr lvl="1"/>
            <a:r>
              <a:rPr lang="en-US" dirty="0" smtClean="0"/>
              <a:t>Allows the definition of arbitrary headers and fields</a:t>
            </a:r>
          </a:p>
          <a:p>
            <a:pPr lvl="1"/>
            <a:r>
              <a:rPr lang="en-US" dirty="0" smtClean="0"/>
              <a:t>Provides a context for </a:t>
            </a:r>
            <a:r>
              <a:rPr lang="en-US" dirty="0" err="1" smtClean="0"/>
              <a:t>match+action</a:t>
            </a:r>
            <a:r>
              <a:rPr lang="en-US" dirty="0" smtClean="0"/>
              <a:t> definitions</a:t>
            </a:r>
          </a:p>
          <a:p>
            <a:pPr lvl="1"/>
            <a:endParaRPr lang="en-US" dirty="0"/>
          </a:p>
        </p:txBody>
      </p:sp>
      <p:sp>
        <p:nvSpPr>
          <p:cNvPr id="4" name="Slide Number Placeholder 3"/>
          <p:cNvSpPr>
            <a:spLocks noGrp="1"/>
          </p:cNvSpPr>
          <p:nvPr>
            <p:ph type="sldNum" sz="quarter" idx="12"/>
          </p:nvPr>
        </p:nvSpPr>
        <p:spPr/>
        <p:txBody>
          <a:bodyPr/>
          <a:lstStyle/>
          <a:p>
            <a:fld id="{C9BB1E67-4F71-C84C-9096-ACFDB91A3A38}" type="slidenum">
              <a:rPr lang="en-US" smtClean="0"/>
              <a:t>11</a:t>
            </a:fld>
            <a:endParaRPr lang="en-US"/>
          </a:p>
        </p:txBody>
      </p:sp>
    </p:spTree>
    <p:extLst>
      <p:ext uri="{BB962C8B-B14F-4D97-AF65-F5344CB8AC3E}">
        <p14:creationId xmlns:p14="http://schemas.microsoft.com/office/powerpoint/2010/main" val="28702764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993523" y="3483691"/>
            <a:ext cx="7270120" cy="2934782"/>
          </a:xfrm>
          <a:prstGeom prst="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600" dirty="0">
              <a:solidFill>
                <a:srgbClr val="000000"/>
              </a:solidFill>
            </a:endParaRPr>
          </a:p>
        </p:txBody>
      </p:sp>
      <p:sp>
        <p:nvSpPr>
          <p:cNvPr id="48" name="Rectangle 47"/>
          <p:cNvSpPr/>
          <p:nvPr/>
        </p:nvSpPr>
        <p:spPr>
          <a:xfrm>
            <a:off x="993526" y="3674332"/>
            <a:ext cx="624189" cy="24660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I</a:t>
            </a:r>
          </a:p>
          <a:p>
            <a:pPr algn="ctr"/>
            <a:r>
              <a:rPr lang="en-US" sz="2000" dirty="0" smtClean="0">
                <a:solidFill>
                  <a:srgbClr val="000000"/>
                </a:solidFill>
              </a:rPr>
              <a:t>N</a:t>
            </a:r>
          </a:p>
          <a:p>
            <a:pPr algn="ctr"/>
            <a:r>
              <a:rPr lang="en-US" sz="2000" dirty="0" smtClean="0">
                <a:solidFill>
                  <a:srgbClr val="000000"/>
                </a:solidFill>
              </a:rPr>
              <a:t>P</a:t>
            </a:r>
          </a:p>
          <a:p>
            <a:pPr algn="ctr"/>
            <a:r>
              <a:rPr lang="en-US" sz="2000" dirty="0" smtClean="0">
                <a:solidFill>
                  <a:srgbClr val="000000"/>
                </a:solidFill>
              </a:rPr>
              <a:t>U</a:t>
            </a:r>
          </a:p>
          <a:p>
            <a:pPr algn="ctr"/>
            <a:r>
              <a:rPr lang="en-US" sz="2000" dirty="0">
                <a:solidFill>
                  <a:srgbClr val="000000"/>
                </a:solidFill>
              </a:rPr>
              <a:t>T</a:t>
            </a:r>
            <a:endParaRPr lang="en-US" sz="2000" dirty="0" smtClean="0">
              <a:solidFill>
                <a:srgbClr val="000000"/>
              </a:solidFill>
            </a:endParaRPr>
          </a:p>
        </p:txBody>
      </p:sp>
      <p:sp>
        <p:nvSpPr>
          <p:cNvPr id="67" name="Rectangle 66"/>
          <p:cNvSpPr/>
          <p:nvPr/>
        </p:nvSpPr>
        <p:spPr>
          <a:xfrm>
            <a:off x="7638714" y="3664674"/>
            <a:ext cx="624189" cy="24660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O</a:t>
            </a:r>
          </a:p>
          <a:p>
            <a:pPr algn="ctr"/>
            <a:r>
              <a:rPr lang="en-US" sz="2000" dirty="0" smtClean="0">
                <a:solidFill>
                  <a:srgbClr val="000000"/>
                </a:solidFill>
              </a:rPr>
              <a:t>U</a:t>
            </a:r>
          </a:p>
          <a:p>
            <a:pPr algn="ctr"/>
            <a:r>
              <a:rPr lang="en-US" sz="2000" dirty="0" smtClean="0">
                <a:solidFill>
                  <a:srgbClr val="000000"/>
                </a:solidFill>
              </a:rPr>
              <a:t>T</a:t>
            </a:r>
          </a:p>
          <a:p>
            <a:pPr algn="ctr"/>
            <a:r>
              <a:rPr lang="en-US" sz="2000" dirty="0" smtClean="0">
                <a:solidFill>
                  <a:srgbClr val="000000"/>
                </a:solidFill>
              </a:rPr>
              <a:t>P</a:t>
            </a:r>
          </a:p>
          <a:p>
            <a:pPr algn="ctr"/>
            <a:r>
              <a:rPr lang="en-US" sz="2000" dirty="0" smtClean="0">
                <a:solidFill>
                  <a:srgbClr val="000000"/>
                </a:solidFill>
              </a:rPr>
              <a:t>U</a:t>
            </a:r>
          </a:p>
          <a:p>
            <a:pPr algn="ctr"/>
            <a:r>
              <a:rPr lang="en-US" sz="2000" dirty="0">
                <a:solidFill>
                  <a:srgbClr val="000000"/>
                </a:solidFill>
              </a:rPr>
              <a:t>T</a:t>
            </a:r>
            <a:endParaRPr lang="en-US" sz="2000" dirty="0" smtClean="0">
              <a:solidFill>
                <a:srgbClr val="000000"/>
              </a:solidFill>
            </a:endParaRPr>
          </a:p>
        </p:txBody>
      </p:sp>
      <p:cxnSp>
        <p:nvCxnSpPr>
          <p:cNvPr id="87" name="Straight Arrow Connector 30"/>
          <p:cNvCxnSpPr>
            <a:stCxn id="48" idx="3"/>
            <a:endCxn id="50" idx="1"/>
          </p:cNvCxnSpPr>
          <p:nvPr/>
        </p:nvCxnSpPr>
        <p:spPr>
          <a:xfrm>
            <a:off x="1617712" y="4907360"/>
            <a:ext cx="297076"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1914794" y="3674332"/>
            <a:ext cx="446983" cy="246605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P</a:t>
            </a:r>
          </a:p>
          <a:p>
            <a:pPr algn="ctr"/>
            <a:r>
              <a:rPr lang="en-US" sz="2000" dirty="0" smtClean="0">
                <a:solidFill>
                  <a:srgbClr val="000000"/>
                </a:solidFill>
              </a:rPr>
              <a:t>A</a:t>
            </a:r>
          </a:p>
          <a:p>
            <a:pPr algn="ctr"/>
            <a:r>
              <a:rPr lang="en-US" sz="2000" dirty="0" smtClean="0">
                <a:solidFill>
                  <a:srgbClr val="000000"/>
                </a:solidFill>
              </a:rPr>
              <a:t>R</a:t>
            </a:r>
          </a:p>
          <a:p>
            <a:pPr algn="ctr"/>
            <a:r>
              <a:rPr lang="en-US" sz="2000" dirty="0" smtClean="0">
                <a:solidFill>
                  <a:srgbClr val="000000"/>
                </a:solidFill>
              </a:rPr>
              <a:t>S</a:t>
            </a:r>
          </a:p>
          <a:p>
            <a:pPr algn="ctr"/>
            <a:r>
              <a:rPr lang="en-US" sz="2000" dirty="0" smtClean="0">
                <a:solidFill>
                  <a:srgbClr val="000000"/>
                </a:solidFill>
              </a:rPr>
              <a:t>E</a:t>
            </a:r>
          </a:p>
          <a:p>
            <a:pPr algn="ctr"/>
            <a:r>
              <a:rPr lang="en-US" sz="2000" dirty="0" smtClean="0">
                <a:solidFill>
                  <a:srgbClr val="000000"/>
                </a:solidFill>
              </a:rPr>
              <a:t>R</a:t>
            </a:r>
          </a:p>
        </p:txBody>
      </p:sp>
      <p:sp>
        <p:nvSpPr>
          <p:cNvPr id="52" name="Rectangle 51"/>
          <p:cNvSpPr/>
          <p:nvPr/>
        </p:nvSpPr>
        <p:spPr>
          <a:xfrm>
            <a:off x="2659389" y="4253740"/>
            <a:ext cx="1098253" cy="931043"/>
          </a:xfrm>
          <a:prstGeom prst="rect">
            <a:avLst/>
          </a:prstGeom>
          <a:solidFill>
            <a:srgbClr val="F51F1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smtClean="0">
              <a:solidFill>
                <a:srgbClr val="000000"/>
              </a:solidFill>
            </a:endParaRPr>
          </a:p>
        </p:txBody>
      </p:sp>
      <p:sp>
        <p:nvSpPr>
          <p:cNvPr id="54" name="Rectangle 53"/>
          <p:cNvSpPr/>
          <p:nvPr/>
        </p:nvSpPr>
        <p:spPr>
          <a:xfrm>
            <a:off x="2811792" y="4405731"/>
            <a:ext cx="1098253" cy="931043"/>
          </a:xfrm>
          <a:prstGeom prst="rect">
            <a:avLst/>
          </a:prstGeom>
          <a:solidFill>
            <a:srgbClr val="F51F1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smtClean="0">
              <a:solidFill>
                <a:srgbClr val="000000"/>
              </a:solidFill>
            </a:endParaRPr>
          </a:p>
        </p:txBody>
      </p:sp>
      <p:sp>
        <p:nvSpPr>
          <p:cNvPr id="64" name="Rectangle 63"/>
          <p:cNvSpPr/>
          <p:nvPr/>
        </p:nvSpPr>
        <p:spPr>
          <a:xfrm>
            <a:off x="2964187" y="4554086"/>
            <a:ext cx="1098253" cy="931043"/>
          </a:xfrm>
          <a:prstGeom prst="rect">
            <a:avLst/>
          </a:prstGeom>
          <a:solidFill>
            <a:srgbClr val="F51F1F"/>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sz="2000" dirty="0" smtClean="0">
                <a:solidFill>
                  <a:srgbClr val="000000"/>
                </a:solidFill>
              </a:rPr>
              <a:t>Match</a:t>
            </a:r>
          </a:p>
          <a:p>
            <a:pPr algn="ctr">
              <a:lnSpc>
                <a:spcPct val="90000"/>
              </a:lnSpc>
            </a:pPr>
            <a:r>
              <a:rPr lang="en-US" sz="2000" dirty="0" smtClean="0">
                <a:solidFill>
                  <a:srgbClr val="000000"/>
                </a:solidFill>
              </a:rPr>
              <a:t>Action</a:t>
            </a:r>
          </a:p>
        </p:txBody>
      </p:sp>
      <p:sp>
        <p:nvSpPr>
          <p:cNvPr id="71" name="Rectangle 70"/>
          <p:cNvSpPr/>
          <p:nvPr/>
        </p:nvSpPr>
        <p:spPr>
          <a:xfrm>
            <a:off x="4372362" y="4281773"/>
            <a:ext cx="1232008" cy="12816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dirty="0">
                <a:solidFill>
                  <a:prstClr val="black"/>
                </a:solidFill>
              </a:rPr>
              <a:t>Queues</a:t>
            </a:r>
          </a:p>
          <a:p>
            <a:pPr lvl="0" algn="ctr"/>
            <a:r>
              <a:rPr lang="en-US" sz="2000" dirty="0">
                <a:solidFill>
                  <a:prstClr val="black"/>
                </a:solidFill>
              </a:rPr>
              <a:t>and/or</a:t>
            </a:r>
          </a:p>
          <a:p>
            <a:pPr lvl="0" algn="ctr"/>
            <a:r>
              <a:rPr lang="en-US" sz="2000" dirty="0">
                <a:solidFill>
                  <a:prstClr val="black"/>
                </a:solidFill>
              </a:rPr>
              <a:t>Buffers</a:t>
            </a:r>
          </a:p>
        </p:txBody>
      </p:sp>
      <p:cxnSp>
        <p:nvCxnSpPr>
          <p:cNvPr id="4" name="Straight Arrow Connector 3"/>
          <p:cNvCxnSpPr>
            <a:stCxn id="55" idx="2"/>
            <a:endCxn id="50" idx="0"/>
          </p:cNvCxnSpPr>
          <p:nvPr/>
        </p:nvCxnSpPr>
        <p:spPr>
          <a:xfrm>
            <a:off x="2138285" y="2287967"/>
            <a:ext cx="1" cy="1386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9" idx="2"/>
          </p:cNvCxnSpPr>
          <p:nvPr/>
        </p:nvCxnSpPr>
        <p:spPr>
          <a:xfrm>
            <a:off x="5475044" y="2293635"/>
            <a:ext cx="0" cy="337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p:cNvCxnSpPr/>
          <p:nvPr/>
        </p:nvCxnSpPr>
        <p:spPr>
          <a:xfrm rot="5400000" flipH="1" flipV="1">
            <a:off x="4148443" y="1690774"/>
            <a:ext cx="1623037" cy="3502890"/>
          </a:xfrm>
          <a:prstGeom prst="bentConnector2">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711407" y="2626246"/>
            <a:ext cx="14111" cy="16274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Right Arrow 67"/>
          <p:cNvSpPr/>
          <p:nvPr/>
        </p:nvSpPr>
        <p:spPr>
          <a:xfrm>
            <a:off x="448168" y="4553510"/>
            <a:ext cx="545354" cy="73698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ight Arrow 87"/>
          <p:cNvSpPr/>
          <p:nvPr/>
        </p:nvSpPr>
        <p:spPr>
          <a:xfrm>
            <a:off x="8263643" y="4554086"/>
            <a:ext cx="545354" cy="73698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Arrow Connector 30"/>
          <p:cNvCxnSpPr>
            <a:stCxn id="50" idx="3"/>
          </p:cNvCxnSpPr>
          <p:nvPr/>
        </p:nvCxnSpPr>
        <p:spPr>
          <a:xfrm>
            <a:off x="2361777" y="4907360"/>
            <a:ext cx="297615"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7" name="Rounded Rectangle 126"/>
          <p:cNvSpPr/>
          <p:nvPr/>
        </p:nvSpPr>
        <p:spPr>
          <a:xfrm>
            <a:off x="1403847" y="1242712"/>
            <a:ext cx="5321671" cy="1155014"/>
          </a:xfrm>
          <a:prstGeom prst="roundRect">
            <a:avLst/>
          </a:prstGeom>
          <a:noFill/>
          <a:ln w="28575" cmpd="sng">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1500137" y="914615"/>
            <a:ext cx="2137950" cy="369332"/>
          </a:xfrm>
          <a:prstGeom prst="rect">
            <a:avLst/>
          </a:prstGeom>
          <a:noFill/>
        </p:spPr>
        <p:txBody>
          <a:bodyPr wrap="none" rtlCol="0">
            <a:spAutoFit/>
          </a:bodyPr>
          <a:lstStyle/>
          <a:p>
            <a:r>
              <a:rPr lang="en-US" dirty="0" smtClean="0"/>
              <a:t>Switch Configuration</a:t>
            </a:r>
            <a:endParaRPr lang="en-US" dirty="0"/>
          </a:p>
        </p:txBody>
      </p:sp>
      <p:sp>
        <p:nvSpPr>
          <p:cNvPr id="9" name="Round Single Corner Rectangle 8"/>
          <p:cNvSpPr/>
          <p:nvPr/>
        </p:nvSpPr>
        <p:spPr>
          <a:xfrm>
            <a:off x="4490591" y="1362594"/>
            <a:ext cx="1968915" cy="931043"/>
          </a:xfrm>
          <a:prstGeom prst="round1Rect">
            <a:avLst/>
          </a:prstGeom>
          <a:solidFill>
            <a:srgbClr val="F51F1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Match+Action Table</a:t>
            </a:r>
            <a:r>
              <a:rPr lang="en-US" sz="2000" dirty="0">
                <a:solidFill>
                  <a:srgbClr val="000000"/>
                </a:solidFill>
              </a:rPr>
              <a:t> </a:t>
            </a:r>
            <a:r>
              <a:rPr lang="en-US" sz="2000" dirty="0" smtClean="0">
                <a:solidFill>
                  <a:srgbClr val="000000"/>
                </a:solidFill>
              </a:rPr>
              <a:t>Config</a:t>
            </a:r>
            <a:endParaRPr lang="en-US" sz="2000" dirty="0">
              <a:solidFill>
                <a:srgbClr val="000000"/>
              </a:solidFill>
            </a:endParaRPr>
          </a:p>
        </p:txBody>
      </p:sp>
      <p:sp>
        <p:nvSpPr>
          <p:cNvPr id="55" name="Round Single Corner Rectangle 54"/>
          <p:cNvSpPr/>
          <p:nvPr/>
        </p:nvSpPr>
        <p:spPr>
          <a:xfrm>
            <a:off x="1677916" y="1356924"/>
            <a:ext cx="920726" cy="931043"/>
          </a:xfrm>
          <a:prstGeom prst="round1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Parse</a:t>
            </a:r>
          </a:p>
          <a:p>
            <a:pPr algn="ctr"/>
            <a:r>
              <a:rPr lang="en-US" sz="2000" dirty="0">
                <a:solidFill>
                  <a:srgbClr val="000000"/>
                </a:solidFill>
              </a:rPr>
              <a:t>Graph</a:t>
            </a:r>
          </a:p>
        </p:txBody>
      </p:sp>
      <p:cxnSp>
        <p:nvCxnSpPr>
          <p:cNvPr id="20" name="Straight Arrow Connector 19"/>
          <p:cNvCxnSpPr>
            <a:stCxn id="22" idx="1"/>
          </p:cNvCxnSpPr>
          <p:nvPr/>
        </p:nvCxnSpPr>
        <p:spPr>
          <a:xfrm rot="10800000" flipV="1">
            <a:off x="3606868" y="3141203"/>
            <a:ext cx="631786" cy="1112531"/>
          </a:xfrm>
          <a:prstGeom prst="bentConnector2">
            <a:avLst/>
          </a:prstGeom>
          <a:ln>
            <a:solidFill>
              <a:schemeClr val="accent2">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238654" y="2879594"/>
            <a:ext cx="1496844" cy="523220"/>
          </a:xfrm>
          <a:prstGeom prst="rect">
            <a:avLst/>
          </a:prstGeom>
          <a:solidFill>
            <a:srgbClr val="3366FF">
              <a:alpha val="68000"/>
            </a:srgbClr>
          </a:solidFill>
          <a:ln>
            <a:solidFill>
              <a:schemeClr val="tx1"/>
            </a:solidFill>
          </a:ln>
        </p:spPr>
        <p:txBody>
          <a:bodyPr wrap="square" rtlCol="0">
            <a:spAutoFit/>
          </a:bodyPr>
          <a:lstStyle/>
          <a:p>
            <a:r>
              <a:rPr lang="en-US" sz="1400" i="1" dirty="0" smtClean="0"/>
              <a:t>Run Time Forwarding rules</a:t>
            </a:r>
            <a:endParaRPr lang="en-US" sz="1400" i="1" dirty="0"/>
          </a:p>
        </p:txBody>
      </p:sp>
      <p:sp>
        <p:nvSpPr>
          <p:cNvPr id="56" name="Rectangle 55"/>
          <p:cNvSpPr/>
          <p:nvPr/>
        </p:nvSpPr>
        <p:spPr>
          <a:xfrm>
            <a:off x="5928697" y="4297471"/>
            <a:ext cx="1098253" cy="931043"/>
          </a:xfrm>
          <a:prstGeom prst="rect">
            <a:avLst/>
          </a:prstGeom>
          <a:solidFill>
            <a:srgbClr val="F51F1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smtClean="0">
              <a:solidFill>
                <a:srgbClr val="000000"/>
              </a:solidFill>
            </a:endParaRPr>
          </a:p>
        </p:txBody>
      </p:sp>
      <p:sp>
        <p:nvSpPr>
          <p:cNvPr id="58" name="Rectangle 57"/>
          <p:cNvSpPr/>
          <p:nvPr/>
        </p:nvSpPr>
        <p:spPr>
          <a:xfrm>
            <a:off x="6087346" y="4451499"/>
            <a:ext cx="1098253" cy="931043"/>
          </a:xfrm>
          <a:prstGeom prst="rect">
            <a:avLst/>
          </a:prstGeom>
          <a:solidFill>
            <a:srgbClr val="F51F1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smtClean="0">
              <a:solidFill>
                <a:srgbClr val="000000"/>
              </a:solidFill>
            </a:endParaRPr>
          </a:p>
        </p:txBody>
      </p:sp>
      <p:sp>
        <p:nvSpPr>
          <p:cNvPr id="60" name="Rectangle 59"/>
          <p:cNvSpPr/>
          <p:nvPr/>
        </p:nvSpPr>
        <p:spPr>
          <a:xfrm>
            <a:off x="6246201" y="4594241"/>
            <a:ext cx="1098253" cy="931043"/>
          </a:xfrm>
          <a:prstGeom prst="rect">
            <a:avLst/>
          </a:prstGeom>
          <a:solidFill>
            <a:srgbClr val="F51F1F"/>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sz="2000" dirty="0" smtClean="0">
                <a:solidFill>
                  <a:srgbClr val="000000"/>
                </a:solidFill>
              </a:rPr>
              <a:t>Match</a:t>
            </a:r>
          </a:p>
          <a:p>
            <a:pPr algn="ctr">
              <a:lnSpc>
                <a:spcPct val="90000"/>
              </a:lnSpc>
            </a:pPr>
            <a:r>
              <a:rPr lang="en-US" sz="2000" dirty="0" smtClean="0">
                <a:solidFill>
                  <a:srgbClr val="000000"/>
                </a:solidFill>
              </a:rPr>
              <a:t>Action</a:t>
            </a:r>
          </a:p>
        </p:txBody>
      </p:sp>
      <p:cxnSp>
        <p:nvCxnSpPr>
          <p:cNvPr id="63" name="Straight Arrow Connector 30"/>
          <p:cNvCxnSpPr/>
          <p:nvPr/>
        </p:nvCxnSpPr>
        <p:spPr>
          <a:xfrm>
            <a:off x="5604376" y="4907360"/>
            <a:ext cx="311625"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22" idx="3"/>
          </p:cNvCxnSpPr>
          <p:nvPr/>
        </p:nvCxnSpPr>
        <p:spPr>
          <a:xfrm>
            <a:off x="5735498" y="3141204"/>
            <a:ext cx="625416" cy="1148236"/>
          </a:xfrm>
          <a:prstGeom prst="bentConnector2">
            <a:avLst/>
          </a:prstGeom>
          <a:ln>
            <a:solidFill>
              <a:schemeClr val="accent2">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74" name="Round Single Corner Rectangle 73"/>
          <p:cNvSpPr/>
          <p:nvPr/>
        </p:nvSpPr>
        <p:spPr>
          <a:xfrm>
            <a:off x="2974048" y="1356922"/>
            <a:ext cx="1184622" cy="931043"/>
          </a:xfrm>
          <a:prstGeom prst="round1Rect">
            <a:avLst/>
          </a:prstGeom>
          <a:solidFill>
            <a:srgbClr val="F51F1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Control</a:t>
            </a:r>
            <a:endParaRPr lang="en-US" sz="2000" dirty="0">
              <a:solidFill>
                <a:srgbClr val="000000"/>
              </a:solidFill>
            </a:endParaRPr>
          </a:p>
          <a:p>
            <a:pPr algn="ctr"/>
            <a:r>
              <a:rPr lang="en-US" sz="2000" dirty="0" smtClean="0">
                <a:solidFill>
                  <a:srgbClr val="000000"/>
                </a:solidFill>
              </a:rPr>
              <a:t>Program</a:t>
            </a:r>
            <a:endParaRPr lang="en-US" sz="2000" dirty="0">
              <a:solidFill>
                <a:srgbClr val="000000"/>
              </a:solidFill>
            </a:endParaRPr>
          </a:p>
        </p:txBody>
      </p:sp>
      <p:cxnSp>
        <p:nvCxnSpPr>
          <p:cNvPr id="75" name="Straight Arrow Connector 74"/>
          <p:cNvCxnSpPr/>
          <p:nvPr/>
        </p:nvCxnSpPr>
        <p:spPr>
          <a:xfrm>
            <a:off x="3606865" y="2293635"/>
            <a:ext cx="0" cy="3241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415417" y="5486042"/>
            <a:ext cx="2084713" cy="338554"/>
          </a:xfrm>
          <a:prstGeom prst="rect">
            <a:avLst/>
          </a:prstGeom>
          <a:noFill/>
        </p:spPr>
        <p:txBody>
          <a:bodyPr wrap="none" rtlCol="0">
            <a:spAutoFit/>
          </a:bodyPr>
          <a:lstStyle/>
          <a:p>
            <a:r>
              <a:rPr lang="en-US" sz="1600" b="1" i="1" dirty="0" smtClean="0"/>
              <a:t>Ingress Match+Action</a:t>
            </a:r>
            <a:endParaRPr lang="en-US" sz="1600" b="1" i="1" dirty="0"/>
          </a:p>
        </p:txBody>
      </p:sp>
      <p:sp>
        <p:nvSpPr>
          <p:cNvPr id="38" name="TextBox 37"/>
          <p:cNvSpPr txBox="1"/>
          <p:nvPr/>
        </p:nvSpPr>
        <p:spPr>
          <a:xfrm>
            <a:off x="5689934" y="5486042"/>
            <a:ext cx="2021895" cy="338554"/>
          </a:xfrm>
          <a:prstGeom prst="rect">
            <a:avLst/>
          </a:prstGeom>
          <a:noFill/>
        </p:spPr>
        <p:txBody>
          <a:bodyPr wrap="none" rtlCol="0">
            <a:spAutoFit/>
          </a:bodyPr>
          <a:lstStyle/>
          <a:p>
            <a:r>
              <a:rPr lang="en-US" sz="1600" b="1" i="1" dirty="0" smtClean="0"/>
              <a:t>Egress Match+Action</a:t>
            </a:r>
            <a:endParaRPr lang="en-US" sz="1600" b="1" i="1" dirty="0"/>
          </a:p>
        </p:txBody>
      </p:sp>
      <p:sp>
        <p:nvSpPr>
          <p:cNvPr id="39" name="TextBox 38"/>
          <p:cNvSpPr txBox="1"/>
          <p:nvPr/>
        </p:nvSpPr>
        <p:spPr>
          <a:xfrm>
            <a:off x="2364460" y="5833697"/>
            <a:ext cx="2122985" cy="584776"/>
          </a:xfrm>
          <a:prstGeom prst="rect">
            <a:avLst/>
          </a:prstGeom>
          <a:noFill/>
        </p:spPr>
        <p:txBody>
          <a:bodyPr wrap="none" rtlCol="0">
            <a:spAutoFit/>
          </a:bodyPr>
          <a:lstStyle/>
          <a:p>
            <a:pPr algn="ctr"/>
            <a:r>
              <a:rPr lang="en-US" sz="1600" i="1" dirty="0" smtClean="0"/>
              <a:t>Packet Modifications + </a:t>
            </a:r>
          </a:p>
          <a:p>
            <a:pPr algn="ctr"/>
            <a:r>
              <a:rPr lang="en-US" sz="1600" i="1" dirty="0" smtClean="0"/>
              <a:t>Egress Selection</a:t>
            </a:r>
            <a:endParaRPr lang="en-US" sz="1600" i="1" dirty="0"/>
          </a:p>
        </p:txBody>
      </p:sp>
      <p:sp>
        <p:nvSpPr>
          <p:cNvPr id="40" name="TextBox 39"/>
          <p:cNvSpPr txBox="1"/>
          <p:nvPr/>
        </p:nvSpPr>
        <p:spPr>
          <a:xfrm>
            <a:off x="5673919" y="5898800"/>
            <a:ext cx="1974406" cy="338554"/>
          </a:xfrm>
          <a:prstGeom prst="rect">
            <a:avLst/>
          </a:prstGeom>
          <a:noFill/>
        </p:spPr>
        <p:txBody>
          <a:bodyPr wrap="none" rtlCol="0">
            <a:spAutoFit/>
          </a:bodyPr>
          <a:lstStyle/>
          <a:p>
            <a:pPr algn="ctr"/>
            <a:r>
              <a:rPr lang="en-US" sz="1600" i="1" dirty="0" smtClean="0"/>
              <a:t>Packet Modifications</a:t>
            </a:r>
          </a:p>
        </p:txBody>
      </p:sp>
      <p:cxnSp>
        <p:nvCxnSpPr>
          <p:cNvPr id="47" name="Straight Arrow Connector 30"/>
          <p:cNvCxnSpPr/>
          <p:nvPr/>
        </p:nvCxnSpPr>
        <p:spPr>
          <a:xfrm>
            <a:off x="7331649" y="4917018"/>
            <a:ext cx="311625"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Straight Arrow Connector 30"/>
          <p:cNvCxnSpPr/>
          <p:nvPr/>
        </p:nvCxnSpPr>
        <p:spPr>
          <a:xfrm>
            <a:off x="4062445" y="4907360"/>
            <a:ext cx="311625"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1" name="Title 1"/>
          <p:cNvSpPr txBox="1">
            <a:spLocks/>
          </p:cNvSpPr>
          <p:nvPr/>
        </p:nvSpPr>
        <p:spPr>
          <a:xfrm>
            <a:off x="457200" y="2064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High Level P4 Abstraction</a:t>
            </a:r>
            <a:endParaRPr lang="en-US" dirty="0"/>
          </a:p>
        </p:txBody>
      </p:sp>
      <p:sp>
        <p:nvSpPr>
          <p:cNvPr id="3" name="Slide Number Placeholder 2"/>
          <p:cNvSpPr>
            <a:spLocks noGrp="1"/>
          </p:cNvSpPr>
          <p:nvPr>
            <p:ph type="sldNum" sz="quarter" idx="12"/>
          </p:nvPr>
        </p:nvSpPr>
        <p:spPr>
          <a:xfrm>
            <a:off x="6553200" y="6327919"/>
            <a:ext cx="2133600" cy="365125"/>
          </a:xfrm>
        </p:spPr>
        <p:txBody>
          <a:bodyPr/>
          <a:lstStyle/>
          <a:p>
            <a:fld id="{4C5ED068-DC47-524B-920C-6942DB272C65}" type="slidenum">
              <a:rPr lang="en-US" smtClean="0"/>
              <a:t>12</a:t>
            </a:fld>
            <a:endParaRPr lang="en-US"/>
          </a:p>
        </p:txBody>
      </p:sp>
    </p:spTree>
    <p:extLst>
      <p:ext uri="{BB962C8B-B14F-4D97-AF65-F5344CB8AC3E}">
        <p14:creationId xmlns:p14="http://schemas.microsoft.com/office/powerpoint/2010/main" val="32411236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remove" grpId="0" nodeType="clickEffect">
                                  <p:stCondLst>
                                    <p:cond delay="0"/>
                                  </p:stCondLst>
                                  <p:childTnLst>
                                    <p:animClr clrSpc="hsl" dir="cw">
                                      <p:cBhvr override="childStyle">
                                        <p:cTn id="6" dur="1000" fill="hold"/>
                                        <p:tgtEl>
                                          <p:spTgt spid="64"/>
                                        </p:tgtEl>
                                        <p:attrNameLst>
                                          <p:attrName>style.color</p:attrName>
                                        </p:attrNameLst>
                                      </p:cBhvr>
                                      <p:by>
                                        <p:hsl h="0" s="-12549" l="-25098"/>
                                      </p:by>
                                    </p:animClr>
                                    <p:animClr clrSpc="hsl" dir="cw">
                                      <p:cBhvr>
                                        <p:cTn id="7" dur="1000" fill="hold"/>
                                        <p:tgtEl>
                                          <p:spTgt spid="64"/>
                                        </p:tgtEl>
                                        <p:attrNameLst>
                                          <p:attrName>fillcolor</p:attrName>
                                        </p:attrNameLst>
                                      </p:cBhvr>
                                      <p:by>
                                        <p:hsl h="0" s="-12549" l="-25098"/>
                                      </p:by>
                                    </p:animClr>
                                    <p:animClr clrSpc="hsl" dir="cw">
                                      <p:cBhvr>
                                        <p:cTn id="8" dur="1000" fill="hold"/>
                                        <p:tgtEl>
                                          <p:spTgt spid="64"/>
                                        </p:tgtEl>
                                        <p:attrNameLst>
                                          <p:attrName>stroke.color</p:attrName>
                                        </p:attrNameLst>
                                      </p:cBhvr>
                                      <p:by>
                                        <p:hsl h="0" s="-12549" l="-25098"/>
                                      </p:by>
                                    </p:animClr>
                                    <p:set>
                                      <p:cBhvr>
                                        <p:cTn id="9" dur="1000" fill="hold"/>
                                        <p:tgtEl>
                                          <p:spTgt spid="6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remove" grpId="0" nodeType="clickEffect">
                                  <p:stCondLst>
                                    <p:cond delay="0"/>
                                  </p:stCondLst>
                                  <p:childTnLst>
                                    <p:animClr clrSpc="hsl" dir="cw">
                                      <p:cBhvr override="childStyle">
                                        <p:cTn id="13" dur="1000" fill="hold"/>
                                        <p:tgtEl>
                                          <p:spTgt spid="60"/>
                                        </p:tgtEl>
                                        <p:attrNameLst>
                                          <p:attrName>style.color</p:attrName>
                                        </p:attrNameLst>
                                      </p:cBhvr>
                                      <p:by>
                                        <p:hsl h="0" s="-12549" l="-25098"/>
                                      </p:by>
                                    </p:animClr>
                                    <p:animClr clrSpc="hsl" dir="cw">
                                      <p:cBhvr>
                                        <p:cTn id="14" dur="1000" fill="hold"/>
                                        <p:tgtEl>
                                          <p:spTgt spid="60"/>
                                        </p:tgtEl>
                                        <p:attrNameLst>
                                          <p:attrName>fillcolor</p:attrName>
                                        </p:attrNameLst>
                                      </p:cBhvr>
                                      <p:by>
                                        <p:hsl h="0" s="-12549" l="-25098"/>
                                      </p:by>
                                    </p:animClr>
                                    <p:animClr clrSpc="hsl" dir="cw">
                                      <p:cBhvr>
                                        <p:cTn id="15" dur="1000" fill="hold"/>
                                        <p:tgtEl>
                                          <p:spTgt spid="60"/>
                                        </p:tgtEl>
                                        <p:attrNameLst>
                                          <p:attrName>stroke.color</p:attrName>
                                        </p:attrNameLst>
                                      </p:cBhvr>
                                      <p:by>
                                        <p:hsl h="0" s="-12549" l="-25098"/>
                                      </p:by>
                                    </p:animClr>
                                    <p:set>
                                      <p:cBhvr>
                                        <p:cTn id="16" dur="1000" fill="hold"/>
                                        <p:tgtEl>
                                          <p:spTgt spid="60"/>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grpId="0" nodeType="clickEffect">
                                  <p:stCondLst>
                                    <p:cond delay="0"/>
                                  </p:stCondLst>
                                  <p:childTnLst>
                                    <p:animClr clrSpc="hsl" dir="cw">
                                      <p:cBhvr override="childStyle">
                                        <p:cTn id="20" dur="1000" fill="hold"/>
                                        <p:tgtEl>
                                          <p:spTgt spid="71"/>
                                        </p:tgtEl>
                                        <p:attrNameLst>
                                          <p:attrName>style.color</p:attrName>
                                        </p:attrNameLst>
                                      </p:cBhvr>
                                      <p:by>
                                        <p:hsl h="0" s="-12549" l="-25098"/>
                                      </p:by>
                                    </p:animClr>
                                    <p:animClr clrSpc="hsl" dir="cw">
                                      <p:cBhvr>
                                        <p:cTn id="21" dur="1000" fill="hold"/>
                                        <p:tgtEl>
                                          <p:spTgt spid="71"/>
                                        </p:tgtEl>
                                        <p:attrNameLst>
                                          <p:attrName>fillcolor</p:attrName>
                                        </p:attrNameLst>
                                      </p:cBhvr>
                                      <p:by>
                                        <p:hsl h="0" s="-12549" l="-25098"/>
                                      </p:by>
                                    </p:animClr>
                                    <p:animClr clrSpc="hsl" dir="cw">
                                      <p:cBhvr>
                                        <p:cTn id="22" dur="1000" fill="hold"/>
                                        <p:tgtEl>
                                          <p:spTgt spid="71"/>
                                        </p:tgtEl>
                                        <p:attrNameLst>
                                          <p:attrName>stroke.color</p:attrName>
                                        </p:attrNameLst>
                                      </p:cBhvr>
                                      <p:by>
                                        <p:hsl h="0" s="-12549" l="-25098"/>
                                      </p:by>
                                    </p:animClr>
                                    <p:set>
                                      <p:cBhvr>
                                        <p:cTn id="23" dur="1000" fill="hold"/>
                                        <p:tgtEl>
                                          <p:spTgt spid="71"/>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remove" grpId="0" nodeType="clickEffect">
                                  <p:stCondLst>
                                    <p:cond delay="0"/>
                                  </p:stCondLst>
                                  <p:childTnLst>
                                    <p:animEffect transition="out" filter="fade">
                                      <p:cBhvr>
                                        <p:cTn id="27" dur="1000" tmFilter="0, 0; .2, .5; .8, .5; 1, 0"/>
                                        <p:tgtEl>
                                          <p:spTgt spid="39"/>
                                        </p:tgtEl>
                                      </p:cBhvr>
                                    </p:animEffect>
                                    <p:animScale>
                                      <p:cBhvr>
                                        <p:cTn id="28" dur="500" autoRev="1" fill="hold"/>
                                        <p:tgtEl>
                                          <p:spTgt spid="3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71" grpId="0" animBg="1"/>
      <p:bldP spid="60" grpId="0" animBg="1"/>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Headers and Fields</a:t>
            </a:r>
            <a:endParaRPr lang="en-US" dirty="0"/>
          </a:p>
        </p:txBody>
      </p:sp>
      <p:sp>
        <p:nvSpPr>
          <p:cNvPr id="5" name="TextBox 4"/>
          <p:cNvSpPr txBox="1"/>
          <p:nvPr/>
        </p:nvSpPr>
        <p:spPr>
          <a:xfrm>
            <a:off x="321130" y="4075792"/>
            <a:ext cx="3730741" cy="2308324"/>
          </a:xfrm>
          <a:prstGeom prst="rect">
            <a:avLst/>
          </a:prstGeom>
          <a:noFill/>
        </p:spPr>
        <p:txBody>
          <a:bodyPr wrap="square" rtlCol="0">
            <a:spAutoFit/>
          </a:bodyPr>
          <a:lstStyle/>
          <a:p>
            <a:r>
              <a:rPr lang="en-US" sz="1200" b="1" dirty="0" err="1">
                <a:latin typeface="Courier"/>
              </a:rPr>
              <a:t>header_type</a:t>
            </a:r>
            <a:r>
              <a:rPr lang="en-US" sz="1200" b="1" dirty="0">
                <a:latin typeface="Courier"/>
              </a:rPr>
              <a:t> </a:t>
            </a:r>
            <a:r>
              <a:rPr lang="en-US" sz="1200" dirty="0" err="1">
                <a:latin typeface="Courier"/>
              </a:rPr>
              <a:t>ethernet_t</a:t>
            </a:r>
            <a:r>
              <a:rPr lang="en-US" sz="1200" dirty="0">
                <a:latin typeface="Courier"/>
              </a:rPr>
              <a:t> {</a:t>
            </a:r>
          </a:p>
          <a:p>
            <a:r>
              <a:rPr lang="en-US" sz="1200" dirty="0">
                <a:latin typeface="Courier"/>
              </a:rPr>
              <a:t>  </a:t>
            </a:r>
            <a:r>
              <a:rPr lang="en-US" sz="1200" b="1" dirty="0" smtClean="0">
                <a:latin typeface="Courier"/>
              </a:rPr>
              <a:t>fields</a:t>
            </a:r>
            <a:r>
              <a:rPr lang="en-US" sz="1200" dirty="0" smtClean="0">
                <a:latin typeface="Courier"/>
              </a:rPr>
              <a:t> </a:t>
            </a:r>
            <a:r>
              <a:rPr lang="en-US" sz="1200" dirty="0">
                <a:latin typeface="Courier"/>
              </a:rPr>
              <a:t>{</a:t>
            </a:r>
          </a:p>
          <a:p>
            <a:r>
              <a:rPr lang="en-US" sz="1200" dirty="0">
                <a:latin typeface="Courier"/>
              </a:rPr>
              <a:t>    </a:t>
            </a:r>
            <a:r>
              <a:rPr lang="en-US" sz="1200" dirty="0" err="1" smtClean="0">
                <a:latin typeface="Courier"/>
              </a:rPr>
              <a:t>dstAddr</a:t>
            </a:r>
            <a:r>
              <a:rPr lang="en-US" sz="1200" dirty="0" smtClean="0">
                <a:latin typeface="Courier"/>
              </a:rPr>
              <a:t>    : </a:t>
            </a:r>
            <a:r>
              <a:rPr lang="en-US" sz="1200" dirty="0">
                <a:latin typeface="Courier"/>
              </a:rPr>
              <a:t>48;</a:t>
            </a:r>
          </a:p>
          <a:p>
            <a:r>
              <a:rPr lang="hr-HR" sz="1200" dirty="0" smtClean="0">
                <a:latin typeface="Courier"/>
              </a:rPr>
              <a:t>    srcAddr    : </a:t>
            </a:r>
            <a:r>
              <a:rPr lang="hr-HR" sz="1200" dirty="0">
                <a:latin typeface="Courier"/>
              </a:rPr>
              <a:t>48;</a:t>
            </a:r>
          </a:p>
          <a:p>
            <a:r>
              <a:rPr lang="en-US" sz="1200" dirty="0" smtClean="0">
                <a:latin typeface="Courier"/>
              </a:rPr>
              <a:t>    </a:t>
            </a:r>
            <a:r>
              <a:rPr lang="en-US" sz="1200" dirty="0" err="1" smtClean="0">
                <a:latin typeface="Courier"/>
              </a:rPr>
              <a:t>etherType</a:t>
            </a:r>
            <a:r>
              <a:rPr lang="en-US" sz="1200" dirty="0" smtClean="0">
                <a:latin typeface="Courier"/>
              </a:rPr>
              <a:t>  </a:t>
            </a:r>
            <a:r>
              <a:rPr lang="en-US" sz="1200" dirty="0">
                <a:latin typeface="Courier"/>
              </a:rPr>
              <a:t>: 16;</a:t>
            </a:r>
          </a:p>
          <a:p>
            <a:r>
              <a:rPr lang="en-US" sz="1200" dirty="0">
                <a:latin typeface="Courier"/>
              </a:rPr>
              <a:t>  </a:t>
            </a:r>
            <a:r>
              <a:rPr lang="en-US" sz="1200" dirty="0" smtClean="0">
                <a:latin typeface="Courier"/>
              </a:rPr>
              <a:t>}</a:t>
            </a:r>
            <a:endParaRPr lang="en-US" sz="1200" dirty="0">
              <a:latin typeface="Courier"/>
            </a:endParaRPr>
          </a:p>
          <a:p>
            <a:r>
              <a:rPr lang="en-US" sz="1200" dirty="0" smtClean="0">
                <a:latin typeface="Courier"/>
              </a:rPr>
              <a:t>}</a:t>
            </a:r>
          </a:p>
          <a:p>
            <a:endParaRPr lang="en-US" sz="1200" dirty="0" smtClean="0">
              <a:latin typeface="Courier"/>
            </a:endParaRPr>
          </a:p>
          <a:p>
            <a:r>
              <a:rPr lang="en-US" sz="1200" dirty="0" smtClean="0">
                <a:latin typeface="Courier"/>
              </a:rPr>
              <a:t>/* Instance of eth header */</a:t>
            </a:r>
          </a:p>
          <a:p>
            <a:r>
              <a:rPr lang="en-US" sz="1200" b="1" dirty="0" smtClean="0">
                <a:latin typeface="Courier"/>
                <a:cs typeface="Courier New"/>
              </a:rPr>
              <a:t>header</a:t>
            </a:r>
            <a:r>
              <a:rPr lang="en-US" sz="1200" dirty="0" smtClean="0">
                <a:latin typeface="Courier"/>
                <a:cs typeface="Courier New"/>
              </a:rPr>
              <a:t> </a:t>
            </a:r>
            <a:r>
              <a:rPr lang="en-US" sz="1200" dirty="0" err="1" smtClean="0">
                <a:latin typeface="Courier"/>
                <a:cs typeface="Courier New"/>
              </a:rPr>
              <a:t>ethernet_t</a:t>
            </a:r>
            <a:r>
              <a:rPr lang="en-US" sz="1200" dirty="0" smtClean="0">
                <a:latin typeface="Courier"/>
                <a:cs typeface="Courier New"/>
              </a:rPr>
              <a:t> </a:t>
            </a:r>
            <a:r>
              <a:rPr lang="en-US" sz="1200" dirty="0" err="1">
                <a:latin typeface="Courier"/>
                <a:cs typeface="Courier New"/>
              </a:rPr>
              <a:t>inner_ethernet</a:t>
            </a:r>
            <a:r>
              <a:rPr lang="en-US" sz="1200" dirty="0">
                <a:latin typeface="Courier"/>
                <a:cs typeface="Courier New"/>
              </a:rPr>
              <a:t>;</a:t>
            </a:r>
          </a:p>
          <a:p>
            <a:endParaRPr lang="en-US" sz="1200" dirty="0" smtClean="0">
              <a:latin typeface="Courier"/>
            </a:endParaRPr>
          </a:p>
          <a:p>
            <a:endParaRPr lang="en-US" sz="1200" dirty="0">
              <a:latin typeface="Courier"/>
            </a:endParaRPr>
          </a:p>
        </p:txBody>
      </p:sp>
      <p:sp>
        <p:nvSpPr>
          <p:cNvPr id="6" name="TextBox 5"/>
          <p:cNvSpPr txBox="1"/>
          <p:nvPr/>
        </p:nvSpPr>
        <p:spPr>
          <a:xfrm>
            <a:off x="4051871" y="2940031"/>
            <a:ext cx="4876045" cy="3416319"/>
          </a:xfrm>
          <a:prstGeom prst="rect">
            <a:avLst/>
          </a:prstGeom>
          <a:noFill/>
        </p:spPr>
        <p:txBody>
          <a:bodyPr wrap="square" rtlCol="0">
            <a:spAutoFit/>
          </a:bodyPr>
          <a:lstStyle/>
          <a:p>
            <a:endParaRPr lang="da-DK" sz="1200" b="1" dirty="0" smtClean="0">
              <a:latin typeface="Courier"/>
              <a:cs typeface="Courier"/>
            </a:endParaRPr>
          </a:p>
          <a:p>
            <a:endParaRPr lang="da-DK" sz="1200" b="1" dirty="0">
              <a:latin typeface="Courier"/>
              <a:cs typeface="Courier"/>
            </a:endParaRPr>
          </a:p>
          <a:p>
            <a:endParaRPr lang="da-DK" sz="1200" b="1" dirty="0" smtClean="0">
              <a:latin typeface="Courier"/>
              <a:cs typeface="Courier"/>
            </a:endParaRPr>
          </a:p>
          <a:p>
            <a:endParaRPr lang="da-DK" sz="1200" b="1" dirty="0">
              <a:latin typeface="Courier"/>
              <a:cs typeface="Courier"/>
            </a:endParaRPr>
          </a:p>
          <a:p>
            <a:endParaRPr lang="da-DK" sz="1200" b="1" dirty="0" smtClean="0">
              <a:latin typeface="Courier"/>
              <a:cs typeface="Courier"/>
            </a:endParaRPr>
          </a:p>
          <a:p>
            <a:endParaRPr lang="da-DK" sz="1200" b="1" dirty="0">
              <a:latin typeface="Courier"/>
              <a:cs typeface="Courier"/>
            </a:endParaRPr>
          </a:p>
          <a:p>
            <a:r>
              <a:rPr lang="en-US" sz="1200" b="1" dirty="0" err="1" smtClean="0">
                <a:latin typeface="Courier"/>
                <a:cs typeface="Courier"/>
              </a:rPr>
              <a:t>header_type</a:t>
            </a:r>
            <a:r>
              <a:rPr lang="en-US" sz="1200" dirty="0" smtClean="0">
                <a:latin typeface="Courier"/>
                <a:cs typeface="Courier"/>
              </a:rPr>
              <a:t> </a:t>
            </a:r>
            <a:r>
              <a:rPr lang="en-US" sz="1200" dirty="0" err="1">
                <a:latin typeface="Courier"/>
                <a:cs typeface="Courier"/>
              </a:rPr>
              <a:t>egress_metadata_t</a:t>
            </a:r>
            <a:r>
              <a:rPr lang="en-US" sz="1200" dirty="0">
                <a:latin typeface="Courier"/>
                <a:cs typeface="Courier"/>
              </a:rPr>
              <a:t> {</a:t>
            </a:r>
          </a:p>
          <a:p>
            <a:r>
              <a:rPr lang="en-US" sz="1200" dirty="0">
                <a:latin typeface="Courier"/>
                <a:cs typeface="Courier"/>
              </a:rPr>
              <a:t> </a:t>
            </a:r>
            <a:r>
              <a:rPr lang="en-US" sz="1200" dirty="0" smtClean="0">
                <a:latin typeface="Courier"/>
                <a:cs typeface="Courier"/>
              </a:rPr>
              <a:t> </a:t>
            </a:r>
            <a:r>
              <a:rPr lang="en-US" sz="1200" b="1" dirty="0">
                <a:latin typeface="Courier"/>
                <a:cs typeface="Courier"/>
              </a:rPr>
              <a:t>fields</a:t>
            </a:r>
            <a:r>
              <a:rPr lang="en-US" sz="1200" dirty="0">
                <a:latin typeface="Courier"/>
                <a:cs typeface="Courier"/>
              </a:rPr>
              <a:t> {</a:t>
            </a:r>
          </a:p>
          <a:p>
            <a:r>
              <a:rPr lang="sv-SE" sz="1200" dirty="0">
                <a:latin typeface="Courier"/>
                <a:cs typeface="Courier"/>
              </a:rPr>
              <a:t>    </a:t>
            </a:r>
            <a:r>
              <a:rPr lang="sv-SE" sz="1200" dirty="0" err="1">
                <a:latin typeface="Courier"/>
                <a:cs typeface="Courier"/>
              </a:rPr>
              <a:t>nhop_type</a:t>
            </a:r>
            <a:r>
              <a:rPr lang="sv-SE" sz="1200" dirty="0">
                <a:latin typeface="Courier"/>
                <a:cs typeface="Courier"/>
              </a:rPr>
              <a:t> </a:t>
            </a:r>
            <a:r>
              <a:rPr lang="sv-SE" sz="1200" dirty="0" smtClean="0">
                <a:latin typeface="Courier"/>
                <a:cs typeface="Courier"/>
              </a:rPr>
              <a:t>  : 8</a:t>
            </a:r>
            <a:r>
              <a:rPr lang="sv-SE" sz="1200" dirty="0">
                <a:latin typeface="Courier"/>
                <a:cs typeface="Courier"/>
              </a:rPr>
              <a:t>; </a:t>
            </a:r>
            <a:r>
              <a:rPr lang="sv-SE" sz="1200" dirty="0" smtClean="0">
                <a:latin typeface="Courier"/>
                <a:cs typeface="Courier"/>
              </a:rPr>
              <a:t> /</a:t>
            </a:r>
            <a:r>
              <a:rPr lang="sv-SE" sz="1200" dirty="0">
                <a:latin typeface="Courier"/>
                <a:cs typeface="Courier"/>
              </a:rPr>
              <a:t>* 0: L2, 1: L3, 2: tunnel */</a:t>
            </a:r>
          </a:p>
          <a:p>
            <a:r>
              <a:rPr lang="de-DE" sz="1200" dirty="0">
                <a:latin typeface="Courier"/>
                <a:cs typeface="Courier"/>
              </a:rPr>
              <a:t>    </a:t>
            </a:r>
            <a:r>
              <a:rPr lang="de-DE" sz="1200" dirty="0" err="1" smtClean="0">
                <a:latin typeface="Courier"/>
                <a:cs typeface="Courier"/>
              </a:rPr>
              <a:t>encap_type</a:t>
            </a:r>
            <a:r>
              <a:rPr lang="de-DE" sz="1200" dirty="0" smtClean="0">
                <a:latin typeface="Courier"/>
                <a:cs typeface="Courier"/>
              </a:rPr>
              <a:t>  </a:t>
            </a:r>
            <a:r>
              <a:rPr lang="de-DE" sz="1200" dirty="0">
                <a:latin typeface="Courier"/>
                <a:cs typeface="Courier"/>
              </a:rPr>
              <a:t>: 8; </a:t>
            </a:r>
            <a:r>
              <a:rPr lang="de-DE" sz="1200" dirty="0" smtClean="0">
                <a:latin typeface="Courier"/>
                <a:cs typeface="Courier"/>
              </a:rPr>
              <a:t> /</a:t>
            </a:r>
            <a:r>
              <a:rPr lang="de-DE" sz="1200" dirty="0">
                <a:latin typeface="Courier"/>
                <a:cs typeface="Courier"/>
              </a:rPr>
              <a:t>* </a:t>
            </a:r>
            <a:r>
              <a:rPr lang="de-DE" sz="1200" dirty="0" smtClean="0">
                <a:latin typeface="Courier"/>
                <a:cs typeface="Courier"/>
              </a:rPr>
              <a:t>L2 </a:t>
            </a:r>
            <a:r>
              <a:rPr lang="de-DE" sz="1200" dirty="0" err="1" smtClean="0">
                <a:latin typeface="Courier"/>
                <a:cs typeface="Courier"/>
              </a:rPr>
              <a:t>Untagged</a:t>
            </a:r>
            <a:r>
              <a:rPr lang="de-DE" sz="1200" dirty="0" smtClean="0">
                <a:latin typeface="Courier"/>
                <a:cs typeface="Courier"/>
              </a:rPr>
              <a:t>; L2ST; L2DT </a:t>
            </a:r>
            <a:r>
              <a:rPr lang="de-DE" sz="1200" dirty="0">
                <a:latin typeface="Courier"/>
                <a:cs typeface="Courier"/>
              </a:rPr>
              <a:t>*/</a:t>
            </a:r>
          </a:p>
          <a:p>
            <a:r>
              <a:rPr lang="de-DE" sz="1200" dirty="0">
                <a:latin typeface="Courier"/>
                <a:cs typeface="Courier"/>
              </a:rPr>
              <a:t>    </a:t>
            </a:r>
            <a:r>
              <a:rPr lang="de-DE" sz="1200" dirty="0" err="1">
                <a:latin typeface="Courier"/>
                <a:cs typeface="Courier"/>
              </a:rPr>
              <a:t>vnid</a:t>
            </a:r>
            <a:r>
              <a:rPr lang="de-DE" sz="1200" dirty="0">
                <a:latin typeface="Courier"/>
                <a:cs typeface="Courier"/>
              </a:rPr>
              <a:t> </a:t>
            </a:r>
            <a:r>
              <a:rPr lang="de-DE" sz="1200" dirty="0" smtClean="0">
                <a:latin typeface="Courier"/>
                <a:cs typeface="Courier"/>
              </a:rPr>
              <a:t>       : </a:t>
            </a:r>
            <a:r>
              <a:rPr lang="de-DE" sz="1200" dirty="0">
                <a:latin typeface="Courier"/>
                <a:cs typeface="Courier"/>
              </a:rPr>
              <a:t>24; </a:t>
            </a:r>
            <a:r>
              <a:rPr lang="de-DE" sz="1200" dirty="0" smtClean="0">
                <a:latin typeface="Courier"/>
                <a:cs typeface="Courier"/>
              </a:rPr>
              <a:t>/</a:t>
            </a:r>
            <a:r>
              <a:rPr lang="de-DE" sz="1200" dirty="0">
                <a:latin typeface="Courier"/>
                <a:cs typeface="Courier"/>
              </a:rPr>
              <a:t>* </a:t>
            </a:r>
            <a:r>
              <a:rPr lang="de-DE" sz="1200" dirty="0" err="1">
                <a:latin typeface="Courier"/>
                <a:cs typeface="Courier"/>
              </a:rPr>
              <a:t>gnve</a:t>
            </a:r>
            <a:r>
              <a:rPr lang="de-DE" sz="1200" dirty="0">
                <a:latin typeface="Courier"/>
                <a:cs typeface="Courier"/>
              </a:rPr>
              <a:t>/</a:t>
            </a:r>
            <a:r>
              <a:rPr lang="de-DE" sz="1200" dirty="0" err="1">
                <a:latin typeface="Courier"/>
                <a:cs typeface="Courier"/>
              </a:rPr>
              <a:t>vxlan</a:t>
            </a:r>
            <a:r>
              <a:rPr lang="de-DE" sz="1200" dirty="0">
                <a:latin typeface="Courier"/>
                <a:cs typeface="Courier"/>
              </a:rPr>
              <a:t> </a:t>
            </a:r>
            <a:r>
              <a:rPr lang="de-DE" sz="1200" dirty="0" err="1">
                <a:latin typeface="Courier"/>
                <a:cs typeface="Courier"/>
              </a:rPr>
              <a:t>vnid</a:t>
            </a:r>
            <a:r>
              <a:rPr lang="de-DE" sz="1200" dirty="0">
                <a:latin typeface="Courier"/>
                <a:cs typeface="Courier"/>
              </a:rPr>
              <a:t>/</a:t>
            </a:r>
            <a:r>
              <a:rPr lang="de-DE" sz="1200" dirty="0" err="1">
                <a:latin typeface="Courier"/>
                <a:cs typeface="Courier"/>
              </a:rPr>
              <a:t>gre</a:t>
            </a:r>
            <a:r>
              <a:rPr lang="de-DE" sz="1200" dirty="0">
                <a:latin typeface="Courier"/>
                <a:cs typeface="Courier"/>
              </a:rPr>
              <a:t> </a:t>
            </a:r>
            <a:r>
              <a:rPr lang="de-DE" sz="1200" dirty="0" err="1">
                <a:latin typeface="Courier"/>
                <a:cs typeface="Courier"/>
              </a:rPr>
              <a:t>key</a:t>
            </a:r>
            <a:r>
              <a:rPr lang="de-DE" sz="1200" dirty="0">
                <a:latin typeface="Courier"/>
                <a:cs typeface="Courier"/>
              </a:rPr>
              <a:t> */</a:t>
            </a:r>
          </a:p>
          <a:p>
            <a:r>
              <a:rPr lang="it-IT" sz="1200" dirty="0">
                <a:latin typeface="Courier"/>
                <a:cs typeface="Courier"/>
              </a:rPr>
              <a:t>    </a:t>
            </a:r>
            <a:r>
              <a:rPr lang="it-IT" sz="1200" dirty="0" err="1">
                <a:latin typeface="Courier"/>
                <a:cs typeface="Courier"/>
              </a:rPr>
              <a:t>tun_type</a:t>
            </a:r>
            <a:r>
              <a:rPr lang="it-IT" sz="1200" dirty="0">
                <a:latin typeface="Courier"/>
                <a:cs typeface="Courier"/>
              </a:rPr>
              <a:t> </a:t>
            </a:r>
            <a:r>
              <a:rPr lang="it-IT" sz="1200" dirty="0" smtClean="0">
                <a:latin typeface="Courier"/>
                <a:cs typeface="Courier"/>
              </a:rPr>
              <a:t>   : </a:t>
            </a:r>
            <a:r>
              <a:rPr lang="it-IT" sz="1200" dirty="0">
                <a:latin typeface="Courier"/>
                <a:cs typeface="Courier"/>
              </a:rPr>
              <a:t>8; </a:t>
            </a:r>
            <a:r>
              <a:rPr lang="it-IT" sz="1200" dirty="0" smtClean="0">
                <a:latin typeface="Courier"/>
                <a:cs typeface="Courier"/>
              </a:rPr>
              <a:t> /* </a:t>
            </a:r>
            <a:r>
              <a:rPr lang="it-IT" sz="1200" dirty="0" err="1" smtClean="0">
                <a:latin typeface="Courier"/>
                <a:cs typeface="Courier"/>
              </a:rPr>
              <a:t>vxlan</a:t>
            </a:r>
            <a:r>
              <a:rPr lang="it-IT" sz="1200" dirty="0" smtClean="0">
                <a:latin typeface="Courier"/>
                <a:cs typeface="Courier"/>
              </a:rPr>
              <a:t>; </a:t>
            </a:r>
            <a:r>
              <a:rPr lang="it-IT" sz="1200" dirty="0" err="1" smtClean="0">
                <a:latin typeface="Courier"/>
                <a:cs typeface="Courier"/>
              </a:rPr>
              <a:t>gre</a:t>
            </a:r>
            <a:r>
              <a:rPr lang="it-IT" sz="1200" dirty="0" smtClean="0">
                <a:latin typeface="Courier"/>
                <a:cs typeface="Courier"/>
              </a:rPr>
              <a:t>; </a:t>
            </a:r>
            <a:r>
              <a:rPr lang="it-IT" sz="1200" dirty="0" err="1" smtClean="0">
                <a:latin typeface="Courier"/>
                <a:cs typeface="Courier"/>
              </a:rPr>
              <a:t>nvgre</a:t>
            </a:r>
            <a:r>
              <a:rPr lang="it-IT" sz="1200" dirty="0" smtClean="0">
                <a:latin typeface="Courier"/>
                <a:cs typeface="Courier"/>
              </a:rPr>
              <a:t>; </a:t>
            </a:r>
            <a:r>
              <a:rPr lang="it-IT" sz="1200" dirty="0" err="1" smtClean="0">
                <a:latin typeface="Courier"/>
                <a:cs typeface="Courier"/>
              </a:rPr>
              <a:t>gnve</a:t>
            </a:r>
            <a:r>
              <a:rPr lang="it-IT" sz="1200" dirty="0">
                <a:latin typeface="Courier"/>
                <a:cs typeface="Courier"/>
              </a:rPr>
              <a:t>*/</a:t>
            </a:r>
          </a:p>
          <a:p>
            <a:r>
              <a:rPr lang="sv-SE" sz="1200" dirty="0">
                <a:latin typeface="Courier"/>
                <a:cs typeface="Courier"/>
              </a:rPr>
              <a:t>    </a:t>
            </a:r>
            <a:r>
              <a:rPr lang="sv-SE" sz="1200" dirty="0" err="1">
                <a:latin typeface="Courier"/>
                <a:cs typeface="Courier"/>
              </a:rPr>
              <a:t>tun_idx</a:t>
            </a:r>
            <a:r>
              <a:rPr lang="sv-SE" sz="1200" dirty="0">
                <a:latin typeface="Courier"/>
                <a:cs typeface="Courier"/>
              </a:rPr>
              <a:t> </a:t>
            </a:r>
            <a:r>
              <a:rPr lang="sv-SE" sz="1200" dirty="0" smtClean="0">
                <a:latin typeface="Courier"/>
                <a:cs typeface="Courier"/>
              </a:rPr>
              <a:t>    : </a:t>
            </a:r>
            <a:r>
              <a:rPr lang="sv-SE" sz="1200" dirty="0">
                <a:latin typeface="Courier"/>
                <a:cs typeface="Courier"/>
              </a:rPr>
              <a:t>8</a:t>
            </a:r>
            <a:r>
              <a:rPr lang="sv-SE" sz="1200" dirty="0" smtClean="0">
                <a:latin typeface="Courier"/>
                <a:cs typeface="Courier"/>
              </a:rPr>
              <a:t>;  /</a:t>
            </a:r>
            <a:r>
              <a:rPr lang="sv-SE" sz="1200" dirty="0">
                <a:latin typeface="Courier"/>
                <a:cs typeface="Courier"/>
              </a:rPr>
              <a:t>* tunnel index */</a:t>
            </a:r>
          </a:p>
          <a:p>
            <a:r>
              <a:rPr lang="sv-SE" sz="1200" dirty="0" smtClean="0">
                <a:latin typeface="Courier"/>
                <a:cs typeface="Courier"/>
              </a:rPr>
              <a:t>  }</a:t>
            </a:r>
            <a:endParaRPr lang="sv-SE" sz="1200" dirty="0">
              <a:latin typeface="Courier"/>
              <a:cs typeface="Courier"/>
            </a:endParaRPr>
          </a:p>
          <a:p>
            <a:r>
              <a:rPr lang="sv-SE" sz="1200" dirty="0">
                <a:latin typeface="Courier"/>
                <a:cs typeface="Courier"/>
              </a:rPr>
              <a:t>}</a:t>
            </a:r>
          </a:p>
          <a:p>
            <a:endParaRPr lang="sv-SE" sz="1200" dirty="0">
              <a:latin typeface="Courier"/>
              <a:cs typeface="Courier"/>
            </a:endParaRPr>
          </a:p>
          <a:p>
            <a:r>
              <a:rPr lang="sv-SE" sz="1200" b="1" dirty="0">
                <a:latin typeface="Courier"/>
                <a:cs typeface="Courier"/>
              </a:rPr>
              <a:t>metadata</a:t>
            </a:r>
            <a:r>
              <a:rPr lang="sv-SE" sz="1200" dirty="0">
                <a:latin typeface="Courier"/>
                <a:cs typeface="Courier"/>
              </a:rPr>
              <a:t> </a:t>
            </a:r>
            <a:r>
              <a:rPr lang="sv-SE" sz="1200" dirty="0" err="1" smtClean="0">
                <a:latin typeface="Courier"/>
                <a:cs typeface="Courier"/>
              </a:rPr>
              <a:t>egress_metadata_t</a:t>
            </a:r>
            <a:r>
              <a:rPr lang="sv-SE" sz="1200" dirty="0" smtClean="0">
                <a:latin typeface="Courier"/>
                <a:cs typeface="Courier"/>
              </a:rPr>
              <a:t> </a:t>
            </a:r>
            <a:r>
              <a:rPr lang="sv-SE" sz="1200" dirty="0" err="1">
                <a:latin typeface="Courier"/>
                <a:cs typeface="Courier"/>
              </a:rPr>
              <a:t>egress_metadata</a:t>
            </a:r>
            <a:r>
              <a:rPr lang="sv-SE" sz="1200" dirty="0">
                <a:latin typeface="Courier"/>
                <a:cs typeface="Courier"/>
              </a:rPr>
              <a:t>;</a:t>
            </a:r>
          </a:p>
          <a:p>
            <a:endParaRPr lang="da-DK" sz="1200" dirty="0">
              <a:latin typeface="Courier"/>
              <a:cs typeface="Courier"/>
            </a:endParaRPr>
          </a:p>
        </p:txBody>
      </p:sp>
      <p:sp>
        <p:nvSpPr>
          <p:cNvPr id="3" name="Slide Number Placeholder 2"/>
          <p:cNvSpPr>
            <a:spLocks noGrp="1"/>
          </p:cNvSpPr>
          <p:nvPr>
            <p:ph type="sldNum" sz="quarter" idx="12"/>
          </p:nvPr>
        </p:nvSpPr>
        <p:spPr/>
        <p:txBody>
          <a:bodyPr/>
          <a:lstStyle/>
          <a:p>
            <a:fld id="{4C5ED068-DC47-524B-920C-6942DB272C65}" type="slidenum">
              <a:rPr lang="en-US" smtClean="0"/>
              <a:t>13</a:t>
            </a:fld>
            <a:endParaRPr lang="en-US"/>
          </a:p>
        </p:txBody>
      </p:sp>
      <p:sp>
        <p:nvSpPr>
          <p:cNvPr id="10" name="TextBox 9"/>
          <p:cNvSpPr txBox="1"/>
          <p:nvPr/>
        </p:nvSpPr>
        <p:spPr>
          <a:xfrm>
            <a:off x="5044939" y="3397849"/>
            <a:ext cx="3016533" cy="369332"/>
          </a:xfrm>
          <a:prstGeom prst="rect">
            <a:avLst/>
          </a:prstGeom>
          <a:noFill/>
        </p:spPr>
        <p:txBody>
          <a:bodyPr wrap="none" rtlCol="0">
            <a:spAutoFit/>
          </a:bodyPr>
          <a:lstStyle/>
          <a:p>
            <a:r>
              <a:rPr lang="en-US" dirty="0" smtClean="0"/>
              <a:t>Metadata is a header instance</a:t>
            </a:r>
            <a:endParaRPr lang="en-US" dirty="0"/>
          </a:p>
        </p:txBody>
      </p:sp>
      <p:sp>
        <p:nvSpPr>
          <p:cNvPr id="11" name="TextBox 10"/>
          <p:cNvSpPr txBox="1"/>
          <p:nvPr/>
        </p:nvSpPr>
        <p:spPr>
          <a:xfrm>
            <a:off x="653832" y="1417641"/>
            <a:ext cx="8032968" cy="1384995"/>
          </a:xfrm>
          <a:prstGeom prst="rect">
            <a:avLst/>
          </a:prstGeom>
          <a:noFill/>
        </p:spPr>
        <p:txBody>
          <a:bodyPr wrap="none" rtlCol="0">
            <a:spAutoFit/>
          </a:bodyPr>
          <a:lstStyle/>
          <a:p>
            <a:pPr marL="285750" indent="-285750">
              <a:buFont typeface="Arial"/>
              <a:buChar char="•"/>
            </a:pPr>
            <a:r>
              <a:rPr lang="en-US" sz="2800" dirty="0" smtClean="0"/>
              <a:t>Fields have a width and other attributes</a:t>
            </a:r>
          </a:p>
          <a:p>
            <a:pPr marL="285750" indent="-285750">
              <a:buFont typeface="Arial"/>
              <a:buChar char="•"/>
            </a:pPr>
            <a:r>
              <a:rPr lang="en-US" sz="2800" dirty="0" smtClean="0"/>
              <a:t>Headers are collections of fields</a:t>
            </a:r>
          </a:p>
          <a:p>
            <a:pPr marL="285750" indent="-285750">
              <a:buFont typeface="Arial"/>
              <a:buChar char="•"/>
            </a:pPr>
            <a:r>
              <a:rPr lang="en-US" sz="2800" dirty="0" smtClean="0"/>
              <a:t>These are types which are used to declare instances</a:t>
            </a:r>
            <a:endParaRPr lang="en-US" sz="2800" dirty="0"/>
          </a:p>
        </p:txBody>
      </p:sp>
    </p:spTree>
    <p:extLst>
      <p:ext uri="{BB962C8B-B14F-4D97-AF65-F5344CB8AC3E}">
        <p14:creationId xmlns:p14="http://schemas.microsoft.com/office/powerpoint/2010/main" val="22913591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Headers and Fields</a:t>
            </a:r>
            <a:endParaRPr lang="en-US" dirty="0"/>
          </a:p>
        </p:txBody>
      </p:sp>
      <p:sp>
        <p:nvSpPr>
          <p:cNvPr id="5" name="TextBox 4"/>
          <p:cNvSpPr txBox="1"/>
          <p:nvPr/>
        </p:nvSpPr>
        <p:spPr>
          <a:xfrm>
            <a:off x="321130" y="4075792"/>
            <a:ext cx="3730741" cy="2308324"/>
          </a:xfrm>
          <a:prstGeom prst="rect">
            <a:avLst/>
          </a:prstGeom>
          <a:noFill/>
        </p:spPr>
        <p:txBody>
          <a:bodyPr wrap="square" rtlCol="0">
            <a:spAutoFit/>
          </a:bodyPr>
          <a:lstStyle/>
          <a:p>
            <a:r>
              <a:rPr lang="en-US" sz="1200" b="1" dirty="0" err="1">
                <a:latin typeface="Courier"/>
              </a:rPr>
              <a:t>header_type</a:t>
            </a:r>
            <a:r>
              <a:rPr lang="en-US" sz="1200" b="1" dirty="0">
                <a:latin typeface="Courier"/>
              </a:rPr>
              <a:t> </a:t>
            </a:r>
            <a:r>
              <a:rPr lang="en-US" sz="1200" dirty="0" err="1">
                <a:latin typeface="Courier"/>
              </a:rPr>
              <a:t>ethernet_t</a:t>
            </a:r>
            <a:r>
              <a:rPr lang="en-US" sz="1200" dirty="0">
                <a:latin typeface="Courier"/>
              </a:rPr>
              <a:t> {</a:t>
            </a:r>
          </a:p>
          <a:p>
            <a:r>
              <a:rPr lang="en-US" sz="1200" dirty="0">
                <a:latin typeface="Courier"/>
              </a:rPr>
              <a:t>  </a:t>
            </a:r>
            <a:r>
              <a:rPr lang="en-US" sz="1200" b="1" dirty="0" smtClean="0">
                <a:latin typeface="Courier"/>
              </a:rPr>
              <a:t>fields</a:t>
            </a:r>
            <a:r>
              <a:rPr lang="en-US" sz="1200" dirty="0" smtClean="0">
                <a:latin typeface="Courier"/>
              </a:rPr>
              <a:t> </a:t>
            </a:r>
            <a:r>
              <a:rPr lang="en-US" sz="1200" dirty="0">
                <a:latin typeface="Courier"/>
              </a:rPr>
              <a:t>{</a:t>
            </a:r>
          </a:p>
          <a:p>
            <a:r>
              <a:rPr lang="en-US" sz="1200" dirty="0">
                <a:latin typeface="Courier"/>
              </a:rPr>
              <a:t>    </a:t>
            </a:r>
            <a:r>
              <a:rPr lang="en-US" sz="1200" dirty="0" err="1" smtClean="0">
                <a:latin typeface="Courier"/>
              </a:rPr>
              <a:t>dstAddr</a:t>
            </a:r>
            <a:r>
              <a:rPr lang="en-US" sz="1200" dirty="0" smtClean="0">
                <a:latin typeface="Courier"/>
              </a:rPr>
              <a:t>    : </a:t>
            </a:r>
            <a:r>
              <a:rPr lang="en-US" sz="1200" dirty="0">
                <a:latin typeface="Courier"/>
              </a:rPr>
              <a:t>48;</a:t>
            </a:r>
          </a:p>
          <a:p>
            <a:r>
              <a:rPr lang="hr-HR" sz="1200" dirty="0" smtClean="0">
                <a:latin typeface="Courier"/>
              </a:rPr>
              <a:t>    srcAddr    : </a:t>
            </a:r>
            <a:r>
              <a:rPr lang="hr-HR" sz="1200" dirty="0">
                <a:latin typeface="Courier"/>
              </a:rPr>
              <a:t>48;</a:t>
            </a:r>
          </a:p>
          <a:p>
            <a:r>
              <a:rPr lang="en-US" sz="1200" dirty="0" smtClean="0">
                <a:latin typeface="Courier"/>
              </a:rPr>
              <a:t>    </a:t>
            </a:r>
            <a:r>
              <a:rPr lang="en-US" sz="1200" dirty="0" err="1" smtClean="0">
                <a:latin typeface="Courier"/>
              </a:rPr>
              <a:t>etherType</a:t>
            </a:r>
            <a:r>
              <a:rPr lang="en-US" sz="1200" dirty="0" smtClean="0">
                <a:latin typeface="Courier"/>
              </a:rPr>
              <a:t>  </a:t>
            </a:r>
            <a:r>
              <a:rPr lang="en-US" sz="1200" dirty="0">
                <a:latin typeface="Courier"/>
              </a:rPr>
              <a:t>: 16;</a:t>
            </a:r>
          </a:p>
          <a:p>
            <a:r>
              <a:rPr lang="en-US" sz="1200" dirty="0">
                <a:latin typeface="Courier"/>
              </a:rPr>
              <a:t>  </a:t>
            </a:r>
            <a:r>
              <a:rPr lang="en-US" sz="1200" dirty="0" smtClean="0">
                <a:latin typeface="Courier"/>
              </a:rPr>
              <a:t>}</a:t>
            </a:r>
            <a:endParaRPr lang="en-US" sz="1200" dirty="0">
              <a:latin typeface="Courier"/>
            </a:endParaRPr>
          </a:p>
          <a:p>
            <a:r>
              <a:rPr lang="en-US" sz="1200" dirty="0" smtClean="0">
                <a:latin typeface="Courier"/>
              </a:rPr>
              <a:t>}</a:t>
            </a:r>
          </a:p>
          <a:p>
            <a:endParaRPr lang="en-US" sz="1200" dirty="0" smtClean="0">
              <a:latin typeface="Courier"/>
            </a:endParaRPr>
          </a:p>
          <a:p>
            <a:r>
              <a:rPr lang="en-US" sz="1200" dirty="0" smtClean="0">
                <a:latin typeface="Courier"/>
              </a:rPr>
              <a:t>/* Instance of eth header */</a:t>
            </a:r>
          </a:p>
          <a:p>
            <a:r>
              <a:rPr lang="en-US" sz="1200" b="1" dirty="0" smtClean="0">
                <a:latin typeface="Courier"/>
                <a:cs typeface="Courier New"/>
              </a:rPr>
              <a:t>header</a:t>
            </a:r>
            <a:r>
              <a:rPr lang="en-US" sz="1200" dirty="0" smtClean="0">
                <a:latin typeface="Courier"/>
                <a:cs typeface="Courier New"/>
              </a:rPr>
              <a:t> </a:t>
            </a:r>
            <a:r>
              <a:rPr lang="en-US" sz="1200" dirty="0" err="1" smtClean="0">
                <a:latin typeface="Courier"/>
                <a:cs typeface="Courier New"/>
              </a:rPr>
              <a:t>ethernet_t</a:t>
            </a:r>
            <a:r>
              <a:rPr lang="en-US" sz="1200" dirty="0" smtClean="0">
                <a:latin typeface="Courier"/>
                <a:cs typeface="Courier New"/>
              </a:rPr>
              <a:t> </a:t>
            </a:r>
            <a:r>
              <a:rPr lang="en-US" sz="1200" dirty="0" err="1">
                <a:latin typeface="Courier"/>
                <a:cs typeface="Courier New"/>
              </a:rPr>
              <a:t>inner_ethernet</a:t>
            </a:r>
            <a:r>
              <a:rPr lang="en-US" sz="1200" dirty="0">
                <a:latin typeface="Courier"/>
                <a:cs typeface="Courier New"/>
              </a:rPr>
              <a:t>;</a:t>
            </a:r>
          </a:p>
          <a:p>
            <a:endParaRPr lang="en-US" sz="1200" dirty="0" smtClean="0">
              <a:latin typeface="Courier"/>
            </a:endParaRPr>
          </a:p>
          <a:p>
            <a:endParaRPr lang="en-US" sz="1200" dirty="0">
              <a:latin typeface="Courier"/>
            </a:endParaRPr>
          </a:p>
        </p:txBody>
      </p:sp>
      <p:sp>
        <p:nvSpPr>
          <p:cNvPr id="6" name="TextBox 5"/>
          <p:cNvSpPr txBox="1"/>
          <p:nvPr/>
        </p:nvSpPr>
        <p:spPr>
          <a:xfrm>
            <a:off x="4051871" y="2940031"/>
            <a:ext cx="4876045" cy="3416319"/>
          </a:xfrm>
          <a:prstGeom prst="rect">
            <a:avLst/>
          </a:prstGeom>
          <a:noFill/>
        </p:spPr>
        <p:txBody>
          <a:bodyPr wrap="square" rtlCol="0">
            <a:spAutoFit/>
          </a:bodyPr>
          <a:lstStyle/>
          <a:p>
            <a:endParaRPr lang="da-DK" sz="1200" b="1" dirty="0" smtClean="0">
              <a:latin typeface="Courier"/>
              <a:cs typeface="Courier"/>
            </a:endParaRPr>
          </a:p>
          <a:p>
            <a:endParaRPr lang="da-DK" sz="1200" b="1" dirty="0">
              <a:latin typeface="Courier"/>
              <a:cs typeface="Courier"/>
            </a:endParaRPr>
          </a:p>
          <a:p>
            <a:endParaRPr lang="da-DK" sz="1200" b="1" dirty="0" smtClean="0">
              <a:latin typeface="Courier"/>
              <a:cs typeface="Courier"/>
            </a:endParaRPr>
          </a:p>
          <a:p>
            <a:endParaRPr lang="da-DK" sz="1200" b="1" dirty="0">
              <a:latin typeface="Courier"/>
              <a:cs typeface="Courier"/>
            </a:endParaRPr>
          </a:p>
          <a:p>
            <a:endParaRPr lang="da-DK" sz="1200" b="1" dirty="0" smtClean="0">
              <a:latin typeface="Courier"/>
              <a:cs typeface="Courier"/>
            </a:endParaRPr>
          </a:p>
          <a:p>
            <a:endParaRPr lang="da-DK" sz="1200" b="1" dirty="0">
              <a:latin typeface="Courier"/>
              <a:cs typeface="Courier"/>
            </a:endParaRPr>
          </a:p>
          <a:p>
            <a:r>
              <a:rPr lang="en-US" sz="1200" b="1" dirty="0" err="1" smtClean="0">
                <a:latin typeface="Courier"/>
                <a:cs typeface="Courier"/>
              </a:rPr>
              <a:t>header_type</a:t>
            </a:r>
            <a:r>
              <a:rPr lang="en-US" sz="1200" dirty="0" smtClean="0">
                <a:latin typeface="Courier"/>
                <a:cs typeface="Courier"/>
              </a:rPr>
              <a:t> </a:t>
            </a:r>
            <a:r>
              <a:rPr lang="en-US" sz="1200" dirty="0" err="1">
                <a:latin typeface="Courier"/>
                <a:cs typeface="Courier"/>
              </a:rPr>
              <a:t>egress_metadata_t</a:t>
            </a:r>
            <a:r>
              <a:rPr lang="en-US" sz="1200" dirty="0">
                <a:latin typeface="Courier"/>
                <a:cs typeface="Courier"/>
              </a:rPr>
              <a:t> {</a:t>
            </a:r>
          </a:p>
          <a:p>
            <a:r>
              <a:rPr lang="en-US" sz="1200" dirty="0">
                <a:latin typeface="Courier"/>
                <a:cs typeface="Courier"/>
              </a:rPr>
              <a:t> </a:t>
            </a:r>
            <a:r>
              <a:rPr lang="en-US" sz="1200" dirty="0" smtClean="0">
                <a:latin typeface="Courier"/>
                <a:cs typeface="Courier"/>
              </a:rPr>
              <a:t> </a:t>
            </a:r>
            <a:r>
              <a:rPr lang="en-US" sz="1200" b="1" dirty="0">
                <a:latin typeface="Courier"/>
                <a:cs typeface="Courier"/>
              </a:rPr>
              <a:t>fields</a:t>
            </a:r>
            <a:r>
              <a:rPr lang="en-US" sz="1200" dirty="0">
                <a:latin typeface="Courier"/>
                <a:cs typeface="Courier"/>
              </a:rPr>
              <a:t> {</a:t>
            </a:r>
          </a:p>
          <a:p>
            <a:r>
              <a:rPr lang="sv-SE" sz="1200" dirty="0">
                <a:latin typeface="Courier"/>
                <a:cs typeface="Courier"/>
              </a:rPr>
              <a:t>    </a:t>
            </a:r>
            <a:r>
              <a:rPr lang="sv-SE" sz="1200" dirty="0" err="1">
                <a:latin typeface="Courier"/>
                <a:cs typeface="Courier"/>
              </a:rPr>
              <a:t>nhop_type</a:t>
            </a:r>
            <a:r>
              <a:rPr lang="sv-SE" sz="1200" dirty="0">
                <a:latin typeface="Courier"/>
                <a:cs typeface="Courier"/>
              </a:rPr>
              <a:t> </a:t>
            </a:r>
            <a:r>
              <a:rPr lang="sv-SE" sz="1200" dirty="0" smtClean="0">
                <a:latin typeface="Courier"/>
                <a:cs typeface="Courier"/>
              </a:rPr>
              <a:t>  : 8</a:t>
            </a:r>
            <a:r>
              <a:rPr lang="sv-SE" sz="1200" dirty="0">
                <a:latin typeface="Courier"/>
                <a:cs typeface="Courier"/>
              </a:rPr>
              <a:t>; </a:t>
            </a:r>
            <a:r>
              <a:rPr lang="sv-SE" sz="1200" dirty="0" smtClean="0">
                <a:latin typeface="Courier"/>
                <a:cs typeface="Courier"/>
              </a:rPr>
              <a:t> /</a:t>
            </a:r>
            <a:r>
              <a:rPr lang="sv-SE" sz="1200" dirty="0">
                <a:latin typeface="Courier"/>
                <a:cs typeface="Courier"/>
              </a:rPr>
              <a:t>* 0: L2, 1: L3, 2: tunnel */</a:t>
            </a:r>
          </a:p>
          <a:p>
            <a:r>
              <a:rPr lang="de-DE" sz="1200" dirty="0">
                <a:latin typeface="Courier"/>
                <a:cs typeface="Courier"/>
              </a:rPr>
              <a:t>    </a:t>
            </a:r>
            <a:r>
              <a:rPr lang="de-DE" sz="1200" dirty="0" err="1" smtClean="0">
                <a:latin typeface="Courier"/>
                <a:cs typeface="Courier"/>
              </a:rPr>
              <a:t>encap_type</a:t>
            </a:r>
            <a:r>
              <a:rPr lang="de-DE" sz="1200" dirty="0" smtClean="0">
                <a:latin typeface="Courier"/>
                <a:cs typeface="Courier"/>
              </a:rPr>
              <a:t>  </a:t>
            </a:r>
            <a:r>
              <a:rPr lang="de-DE" sz="1200" dirty="0">
                <a:latin typeface="Courier"/>
                <a:cs typeface="Courier"/>
              </a:rPr>
              <a:t>: 8; </a:t>
            </a:r>
            <a:r>
              <a:rPr lang="de-DE" sz="1200" dirty="0" smtClean="0">
                <a:latin typeface="Courier"/>
                <a:cs typeface="Courier"/>
              </a:rPr>
              <a:t> /</a:t>
            </a:r>
            <a:r>
              <a:rPr lang="de-DE" sz="1200" dirty="0">
                <a:latin typeface="Courier"/>
                <a:cs typeface="Courier"/>
              </a:rPr>
              <a:t>* </a:t>
            </a:r>
            <a:r>
              <a:rPr lang="de-DE" sz="1200" dirty="0" smtClean="0">
                <a:latin typeface="Courier"/>
                <a:cs typeface="Courier"/>
              </a:rPr>
              <a:t>L2 </a:t>
            </a:r>
            <a:r>
              <a:rPr lang="de-DE" sz="1200" dirty="0" err="1" smtClean="0">
                <a:latin typeface="Courier"/>
                <a:cs typeface="Courier"/>
              </a:rPr>
              <a:t>Untagged</a:t>
            </a:r>
            <a:r>
              <a:rPr lang="de-DE" sz="1200" dirty="0" smtClean="0">
                <a:latin typeface="Courier"/>
                <a:cs typeface="Courier"/>
              </a:rPr>
              <a:t>; L2ST; L2DT </a:t>
            </a:r>
            <a:r>
              <a:rPr lang="de-DE" sz="1200" dirty="0">
                <a:latin typeface="Courier"/>
                <a:cs typeface="Courier"/>
              </a:rPr>
              <a:t>*/</a:t>
            </a:r>
          </a:p>
          <a:p>
            <a:r>
              <a:rPr lang="de-DE" sz="1200" dirty="0">
                <a:latin typeface="Courier"/>
                <a:cs typeface="Courier"/>
              </a:rPr>
              <a:t>    </a:t>
            </a:r>
            <a:r>
              <a:rPr lang="de-DE" sz="1200" dirty="0" err="1">
                <a:latin typeface="Courier"/>
                <a:cs typeface="Courier"/>
              </a:rPr>
              <a:t>vnid</a:t>
            </a:r>
            <a:r>
              <a:rPr lang="de-DE" sz="1200" dirty="0">
                <a:latin typeface="Courier"/>
                <a:cs typeface="Courier"/>
              </a:rPr>
              <a:t> </a:t>
            </a:r>
            <a:r>
              <a:rPr lang="de-DE" sz="1200" dirty="0" smtClean="0">
                <a:latin typeface="Courier"/>
                <a:cs typeface="Courier"/>
              </a:rPr>
              <a:t>       : </a:t>
            </a:r>
            <a:r>
              <a:rPr lang="de-DE" sz="1200" dirty="0">
                <a:latin typeface="Courier"/>
                <a:cs typeface="Courier"/>
              </a:rPr>
              <a:t>24; </a:t>
            </a:r>
            <a:r>
              <a:rPr lang="de-DE" sz="1200" dirty="0" smtClean="0">
                <a:latin typeface="Courier"/>
                <a:cs typeface="Courier"/>
              </a:rPr>
              <a:t>/</a:t>
            </a:r>
            <a:r>
              <a:rPr lang="de-DE" sz="1200" dirty="0">
                <a:latin typeface="Courier"/>
                <a:cs typeface="Courier"/>
              </a:rPr>
              <a:t>* </a:t>
            </a:r>
            <a:r>
              <a:rPr lang="de-DE" sz="1200" dirty="0" err="1">
                <a:latin typeface="Courier"/>
                <a:cs typeface="Courier"/>
              </a:rPr>
              <a:t>gnve</a:t>
            </a:r>
            <a:r>
              <a:rPr lang="de-DE" sz="1200" dirty="0">
                <a:latin typeface="Courier"/>
                <a:cs typeface="Courier"/>
              </a:rPr>
              <a:t>/</a:t>
            </a:r>
            <a:r>
              <a:rPr lang="de-DE" sz="1200" dirty="0" err="1">
                <a:latin typeface="Courier"/>
                <a:cs typeface="Courier"/>
              </a:rPr>
              <a:t>vxlan</a:t>
            </a:r>
            <a:r>
              <a:rPr lang="de-DE" sz="1200" dirty="0">
                <a:latin typeface="Courier"/>
                <a:cs typeface="Courier"/>
              </a:rPr>
              <a:t> </a:t>
            </a:r>
            <a:r>
              <a:rPr lang="de-DE" sz="1200" dirty="0" err="1">
                <a:latin typeface="Courier"/>
                <a:cs typeface="Courier"/>
              </a:rPr>
              <a:t>vnid</a:t>
            </a:r>
            <a:r>
              <a:rPr lang="de-DE" sz="1200" dirty="0">
                <a:latin typeface="Courier"/>
                <a:cs typeface="Courier"/>
              </a:rPr>
              <a:t>/</a:t>
            </a:r>
            <a:r>
              <a:rPr lang="de-DE" sz="1200" dirty="0" err="1">
                <a:latin typeface="Courier"/>
                <a:cs typeface="Courier"/>
              </a:rPr>
              <a:t>gre</a:t>
            </a:r>
            <a:r>
              <a:rPr lang="de-DE" sz="1200" dirty="0">
                <a:latin typeface="Courier"/>
                <a:cs typeface="Courier"/>
              </a:rPr>
              <a:t> </a:t>
            </a:r>
            <a:r>
              <a:rPr lang="de-DE" sz="1200" dirty="0" err="1">
                <a:latin typeface="Courier"/>
                <a:cs typeface="Courier"/>
              </a:rPr>
              <a:t>key</a:t>
            </a:r>
            <a:r>
              <a:rPr lang="de-DE" sz="1200" dirty="0">
                <a:latin typeface="Courier"/>
                <a:cs typeface="Courier"/>
              </a:rPr>
              <a:t> */</a:t>
            </a:r>
          </a:p>
          <a:p>
            <a:r>
              <a:rPr lang="it-IT" sz="1200" dirty="0">
                <a:latin typeface="Courier"/>
                <a:cs typeface="Courier"/>
              </a:rPr>
              <a:t>    </a:t>
            </a:r>
            <a:r>
              <a:rPr lang="it-IT" sz="1200" dirty="0" err="1">
                <a:latin typeface="Courier"/>
                <a:cs typeface="Courier"/>
              </a:rPr>
              <a:t>tun_type</a:t>
            </a:r>
            <a:r>
              <a:rPr lang="it-IT" sz="1200" dirty="0">
                <a:latin typeface="Courier"/>
                <a:cs typeface="Courier"/>
              </a:rPr>
              <a:t> </a:t>
            </a:r>
            <a:r>
              <a:rPr lang="it-IT" sz="1200" dirty="0" smtClean="0">
                <a:latin typeface="Courier"/>
                <a:cs typeface="Courier"/>
              </a:rPr>
              <a:t>   : </a:t>
            </a:r>
            <a:r>
              <a:rPr lang="it-IT" sz="1200" dirty="0">
                <a:latin typeface="Courier"/>
                <a:cs typeface="Courier"/>
              </a:rPr>
              <a:t>8; </a:t>
            </a:r>
            <a:r>
              <a:rPr lang="it-IT" sz="1200" dirty="0" smtClean="0">
                <a:latin typeface="Courier"/>
                <a:cs typeface="Courier"/>
              </a:rPr>
              <a:t> /* </a:t>
            </a:r>
            <a:r>
              <a:rPr lang="it-IT" sz="1200" dirty="0" err="1" smtClean="0">
                <a:latin typeface="Courier"/>
                <a:cs typeface="Courier"/>
              </a:rPr>
              <a:t>vxlan</a:t>
            </a:r>
            <a:r>
              <a:rPr lang="it-IT" sz="1200" dirty="0" smtClean="0">
                <a:latin typeface="Courier"/>
                <a:cs typeface="Courier"/>
              </a:rPr>
              <a:t>; </a:t>
            </a:r>
            <a:r>
              <a:rPr lang="it-IT" sz="1200" dirty="0" err="1" smtClean="0">
                <a:latin typeface="Courier"/>
                <a:cs typeface="Courier"/>
              </a:rPr>
              <a:t>gre</a:t>
            </a:r>
            <a:r>
              <a:rPr lang="it-IT" sz="1200" dirty="0" smtClean="0">
                <a:latin typeface="Courier"/>
                <a:cs typeface="Courier"/>
              </a:rPr>
              <a:t>; </a:t>
            </a:r>
            <a:r>
              <a:rPr lang="it-IT" sz="1200" dirty="0" err="1" smtClean="0">
                <a:latin typeface="Courier"/>
                <a:cs typeface="Courier"/>
              </a:rPr>
              <a:t>nvgre</a:t>
            </a:r>
            <a:r>
              <a:rPr lang="it-IT" sz="1200" dirty="0" smtClean="0">
                <a:latin typeface="Courier"/>
                <a:cs typeface="Courier"/>
              </a:rPr>
              <a:t>; </a:t>
            </a:r>
            <a:r>
              <a:rPr lang="it-IT" sz="1200" dirty="0" err="1" smtClean="0">
                <a:latin typeface="Courier"/>
                <a:cs typeface="Courier"/>
              </a:rPr>
              <a:t>gnve</a:t>
            </a:r>
            <a:r>
              <a:rPr lang="it-IT" sz="1200" dirty="0">
                <a:latin typeface="Courier"/>
                <a:cs typeface="Courier"/>
              </a:rPr>
              <a:t>*/</a:t>
            </a:r>
          </a:p>
          <a:p>
            <a:r>
              <a:rPr lang="sv-SE" sz="1200" dirty="0">
                <a:latin typeface="Courier"/>
                <a:cs typeface="Courier"/>
              </a:rPr>
              <a:t>    </a:t>
            </a:r>
            <a:r>
              <a:rPr lang="sv-SE" sz="1200" dirty="0" err="1">
                <a:latin typeface="Courier"/>
                <a:cs typeface="Courier"/>
              </a:rPr>
              <a:t>tun_idx</a:t>
            </a:r>
            <a:r>
              <a:rPr lang="sv-SE" sz="1200" dirty="0">
                <a:latin typeface="Courier"/>
                <a:cs typeface="Courier"/>
              </a:rPr>
              <a:t> </a:t>
            </a:r>
            <a:r>
              <a:rPr lang="sv-SE" sz="1200" dirty="0" smtClean="0">
                <a:latin typeface="Courier"/>
                <a:cs typeface="Courier"/>
              </a:rPr>
              <a:t>    : </a:t>
            </a:r>
            <a:r>
              <a:rPr lang="sv-SE" sz="1200" dirty="0">
                <a:latin typeface="Courier"/>
                <a:cs typeface="Courier"/>
              </a:rPr>
              <a:t>8</a:t>
            </a:r>
            <a:r>
              <a:rPr lang="sv-SE" sz="1200" dirty="0" smtClean="0">
                <a:latin typeface="Courier"/>
                <a:cs typeface="Courier"/>
              </a:rPr>
              <a:t>;  /</a:t>
            </a:r>
            <a:r>
              <a:rPr lang="sv-SE" sz="1200" dirty="0">
                <a:latin typeface="Courier"/>
                <a:cs typeface="Courier"/>
              </a:rPr>
              <a:t>* tunnel index */</a:t>
            </a:r>
          </a:p>
          <a:p>
            <a:r>
              <a:rPr lang="sv-SE" sz="1200" dirty="0" smtClean="0">
                <a:latin typeface="Courier"/>
                <a:cs typeface="Courier"/>
              </a:rPr>
              <a:t>}</a:t>
            </a:r>
            <a:endParaRPr lang="sv-SE" sz="1200" dirty="0">
              <a:latin typeface="Courier"/>
              <a:cs typeface="Courier"/>
            </a:endParaRPr>
          </a:p>
          <a:p>
            <a:r>
              <a:rPr lang="sv-SE" sz="1200" dirty="0">
                <a:latin typeface="Courier"/>
                <a:cs typeface="Courier"/>
              </a:rPr>
              <a:t>}</a:t>
            </a:r>
          </a:p>
          <a:p>
            <a:endParaRPr lang="sv-SE" sz="1200" dirty="0">
              <a:latin typeface="Courier"/>
              <a:cs typeface="Courier"/>
            </a:endParaRPr>
          </a:p>
          <a:p>
            <a:r>
              <a:rPr lang="sv-SE" sz="1200" b="1" dirty="0">
                <a:latin typeface="Courier"/>
                <a:cs typeface="Courier"/>
              </a:rPr>
              <a:t>metadata</a:t>
            </a:r>
            <a:r>
              <a:rPr lang="sv-SE" sz="1200" dirty="0">
                <a:latin typeface="Courier"/>
                <a:cs typeface="Courier"/>
              </a:rPr>
              <a:t> </a:t>
            </a:r>
            <a:r>
              <a:rPr lang="sv-SE" sz="1200" dirty="0" err="1" smtClean="0">
                <a:latin typeface="Courier"/>
                <a:cs typeface="Courier"/>
              </a:rPr>
              <a:t>egress_metadata_t</a:t>
            </a:r>
            <a:r>
              <a:rPr lang="sv-SE" sz="1200" dirty="0" smtClean="0">
                <a:latin typeface="Courier"/>
                <a:cs typeface="Courier"/>
              </a:rPr>
              <a:t> </a:t>
            </a:r>
            <a:r>
              <a:rPr lang="sv-SE" sz="1200" dirty="0" err="1">
                <a:latin typeface="Courier"/>
                <a:cs typeface="Courier"/>
              </a:rPr>
              <a:t>egress_metadata</a:t>
            </a:r>
            <a:r>
              <a:rPr lang="sv-SE" sz="1200" dirty="0">
                <a:latin typeface="Courier"/>
                <a:cs typeface="Courier"/>
              </a:rPr>
              <a:t>;</a:t>
            </a:r>
          </a:p>
          <a:p>
            <a:endParaRPr lang="da-DK" sz="1200" dirty="0">
              <a:latin typeface="Courier"/>
              <a:cs typeface="Courier"/>
            </a:endParaRPr>
          </a:p>
        </p:txBody>
      </p:sp>
      <p:sp>
        <p:nvSpPr>
          <p:cNvPr id="3" name="Slide Number Placeholder 2"/>
          <p:cNvSpPr>
            <a:spLocks noGrp="1"/>
          </p:cNvSpPr>
          <p:nvPr>
            <p:ph type="sldNum" sz="quarter" idx="12"/>
          </p:nvPr>
        </p:nvSpPr>
        <p:spPr/>
        <p:txBody>
          <a:bodyPr/>
          <a:lstStyle/>
          <a:p>
            <a:fld id="{4C5ED068-DC47-524B-920C-6942DB272C65}" type="slidenum">
              <a:rPr lang="en-US" smtClean="0"/>
              <a:t>14</a:t>
            </a:fld>
            <a:endParaRPr lang="en-US"/>
          </a:p>
        </p:txBody>
      </p:sp>
      <p:sp>
        <p:nvSpPr>
          <p:cNvPr id="9" name="Down Arrow 8"/>
          <p:cNvSpPr/>
          <p:nvPr/>
        </p:nvSpPr>
        <p:spPr>
          <a:xfrm rot="1664647">
            <a:off x="1665649" y="4239247"/>
            <a:ext cx="298121" cy="16193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rot="821186">
            <a:off x="6055068" y="4273018"/>
            <a:ext cx="298121" cy="1774366"/>
          </a:xfrm>
          <a:prstGeom prst="downArrow">
            <a:avLst>
              <a:gd name="adj1" fmla="val 4881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323540" y="3553178"/>
            <a:ext cx="3340465" cy="369332"/>
          </a:xfrm>
          <a:prstGeom prst="rect">
            <a:avLst/>
          </a:prstGeom>
          <a:noFill/>
        </p:spPr>
        <p:txBody>
          <a:bodyPr wrap="none" rtlCol="0">
            <a:spAutoFit/>
          </a:bodyPr>
          <a:lstStyle/>
          <a:p>
            <a:r>
              <a:rPr lang="en-US" dirty="0" smtClean="0"/>
              <a:t>Type used in Instance Declaration</a:t>
            </a:r>
            <a:endParaRPr lang="en-US" dirty="0"/>
          </a:p>
        </p:txBody>
      </p:sp>
      <p:sp>
        <p:nvSpPr>
          <p:cNvPr id="14" name="TextBox 13"/>
          <p:cNvSpPr txBox="1"/>
          <p:nvPr/>
        </p:nvSpPr>
        <p:spPr>
          <a:xfrm>
            <a:off x="653832" y="1417641"/>
            <a:ext cx="8032968" cy="1384995"/>
          </a:xfrm>
          <a:prstGeom prst="rect">
            <a:avLst/>
          </a:prstGeom>
          <a:noFill/>
        </p:spPr>
        <p:txBody>
          <a:bodyPr wrap="none" rtlCol="0">
            <a:spAutoFit/>
          </a:bodyPr>
          <a:lstStyle/>
          <a:p>
            <a:pPr marL="285750" indent="-285750">
              <a:buFont typeface="Arial"/>
              <a:buChar char="•"/>
            </a:pPr>
            <a:r>
              <a:rPr lang="en-US" sz="2800" dirty="0" smtClean="0"/>
              <a:t>Fields have a width and other attributes</a:t>
            </a:r>
          </a:p>
          <a:p>
            <a:pPr marL="285750" indent="-285750">
              <a:buFont typeface="Arial"/>
              <a:buChar char="•"/>
            </a:pPr>
            <a:r>
              <a:rPr lang="en-US" sz="2800" dirty="0" smtClean="0"/>
              <a:t>Headers are collections of fields</a:t>
            </a:r>
          </a:p>
          <a:p>
            <a:pPr marL="285750" indent="-285750">
              <a:buFont typeface="Arial"/>
              <a:buChar char="•"/>
            </a:pPr>
            <a:r>
              <a:rPr lang="en-US" sz="2800" dirty="0" smtClean="0"/>
              <a:t>These are types which are used to declare instances</a:t>
            </a:r>
            <a:endParaRPr lang="en-US" sz="2800" dirty="0"/>
          </a:p>
        </p:txBody>
      </p:sp>
    </p:spTree>
    <p:extLst>
      <p:ext uri="{BB962C8B-B14F-4D97-AF65-F5344CB8AC3E}">
        <p14:creationId xmlns:p14="http://schemas.microsoft.com/office/powerpoint/2010/main" val="5385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Parser</a:t>
            </a:r>
            <a:endParaRPr lang="en-US" dirty="0"/>
          </a:p>
        </p:txBody>
      </p:sp>
      <p:sp>
        <p:nvSpPr>
          <p:cNvPr id="4" name="TextBox 3"/>
          <p:cNvSpPr txBox="1"/>
          <p:nvPr/>
        </p:nvSpPr>
        <p:spPr>
          <a:xfrm>
            <a:off x="2715546" y="2908821"/>
            <a:ext cx="3693890" cy="2677656"/>
          </a:xfrm>
          <a:prstGeom prst="rect">
            <a:avLst/>
          </a:prstGeom>
          <a:noFill/>
        </p:spPr>
        <p:txBody>
          <a:bodyPr wrap="none" rtlCol="0">
            <a:spAutoFit/>
          </a:bodyPr>
          <a:lstStyle/>
          <a:p>
            <a:r>
              <a:rPr lang="en-US" sz="1200" b="1" dirty="0">
                <a:latin typeface="Courier"/>
                <a:cs typeface="Courier"/>
              </a:rPr>
              <a:t>parser</a:t>
            </a:r>
            <a:r>
              <a:rPr lang="en-US" sz="1200" dirty="0">
                <a:latin typeface="Courier"/>
                <a:cs typeface="Courier"/>
              </a:rPr>
              <a:t> </a:t>
            </a:r>
            <a:r>
              <a:rPr lang="en-US" sz="1200" dirty="0" err="1">
                <a:latin typeface="Courier"/>
                <a:cs typeface="Courier"/>
              </a:rPr>
              <a:t>parse_ethernet</a:t>
            </a:r>
            <a:r>
              <a:rPr lang="en-US" sz="1200" dirty="0">
                <a:latin typeface="Courier"/>
                <a:cs typeface="Courier"/>
              </a:rPr>
              <a:t> {</a:t>
            </a:r>
          </a:p>
          <a:p>
            <a:r>
              <a:rPr lang="en-US" sz="1200" dirty="0">
                <a:latin typeface="Courier"/>
                <a:cs typeface="Courier"/>
              </a:rPr>
              <a:t> </a:t>
            </a:r>
            <a:r>
              <a:rPr lang="en-US" sz="1200" dirty="0" smtClean="0">
                <a:latin typeface="Courier"/>
                <a:cs typeface="Courier"/>
              </a:rPr>
              <a:t> </a:t>
            </a:r>
            <a:r>
              <a:rPr lang="en-US" sz="1200" b="1" dirty="0">
                <a:latin typeface="Courier"/>
                <a:cs typeface="Courier"/>
              </a:rPr>
              <a:t>extract</a:t>
            </a:r>
            <a:r>
              <a:rPr lang="en-US" sz="1200" dirty="0">
                <a:latin typeface="Courier"/>
                <a:cs typeface="Courier"/>
              </a:rPr>
              <a:t>(</a:t>
            </a:r>
            <a:r>
              <a:rPr lang="en-US" sz="1200" dirty="0" err="1">
                <a:latin typeface="Courier"/>
                <a:cs typeface="Courier"/>
              </a:rPr>
              <a:t>ethernet</a:t>
            </a:r>
            <a:r>
              <a:rPr lang="en-US" sz="1200" dirty="0">
                <a:latin typeface="Courier"/>
                <a:cs typeface="Courier"/>
              </a:rPr>
              <a:t>);</a:t>
            </a:r>
          </a:p>
          <a:p>
            <a:r>
              <a:rPr lang="en-US" sz="1200" dirty="0">
                <a:latin typeface="Courier"/>
                <a:cs typeface="Courier"/>
              </a:rPr>
              <a:t> </a:t>
            </a:r>
            <a:r>
              <a:rPr lang="en-US" sz="1200" dirty="0" smtClean="0">
                <a:latin typeface="Courier"/>
                <a:cs typeface="Courier"/>
              </a:rPr>
              <a:t> </a:t>
            </a:r>
            <a:r>
              <a:rPr lang="en-US" sz="1200" b="1" dirty="0">
                <a:latin typeface="Courier"/>
                <a:cs typeface="Courier"/>
              </a:rPr>
              <a:t>return</a:t>
            </a:r>
            <a:r>
              <a:rPr lang="en-US" sz="1200" dirty="0">
                <a:latin typeface="Courier"/>
                <a:cs typeface="Courier"/>
              </a:rPr>
              <a:t> </a:t>
            </a:r>
            <a:r>
              <a:rPr lang="en-US" sz="1200" b="1" dirty="0" smtClean="0">
                <a:latin typeface="Courier"/>
                <a:cs typeface="Courier"/>
              </a:rPr>
              <a:t>select</a:t>
            </a:r>
            <a:r>
              <a:rPr lang="en-US" sz="1200" dirty="0" smtClean="0">
                <a:latin typeface="Courier"/>
                <a:cs typeface="Courier"/>
              </a:rPr>
              <a:t>(</a:t>
            </a:r>
            <a:r>
              <a:rPr lang="en-US" sz="1200" b="1" dirty="0" err="1">
                <a:latin typeface="Courier"/>
                <a:cs typeface="Courier"/>
              </a:rPr>
              <a:t>latest</a:t>
            </a:r>
            <a:r>
              <a:rPr lang="en-US" sz="1200" dirty="0" err="1">
                <a:latin typeface="Courier"/>
                <a:cs typeface="Courier"/>
              </a:rPr>
              <a:t>.etherType</a:t>
            </a:r>
            <a:r>
              <a:rPr lang="en-US" sz="1200" dirty="0">
                <a:latin typeface="Courier"/>
                <a:cs typeface="Courier"/>
              </a:rPr>
              <a:t>) {</a:t>
            </a:r>
          </a:p>
          <a:p>
            <a:r>
              <a:rPr lang="en-US" sz="1200" dirty="0">
                <a:latin typeface="Courier"/>
                <a:cs typeface="Courier"/>
              </a:rPr>
              <a:t>    </a:t>
            </a:r>
            <a:r>
              <a:rPr lang="en-US" sz="1200" dirty="0" smtClean="0">
                <a:latin typeface="Courier"/>
                <a:cs typeface="Courier"/>
              </a:rPr>
              <a:t>ETHERTYPE_CPU  </a:t>
            </a:r>
            <a:r>
              <a:rPr lang="en-US" sz="1200" dirty="0">
                <a:latin typeface="Courier"/>
                <a:cs typeface="Courier"/>
              </a:rPr>
              <a:t>: </a:t>
            </a:r>
            <a:r>
              <a:rPr lang="en-US" sz="1200" dirty="0" err="1">
                <a:latin typeface="Courier"/>
                <a:cs typeface="Courier"/>
              </a:rPr>
              <a:t>parse_cpu_header</a:t>
            </a:r>
            <a:r>
              <a:rPr lang="en-US" sz="1200" dirty="0">
                <a:latin typeface="Courier"/>
                <a:cs typeface="Courier"/>
              </a:rPr>
              <a:t>;</a:t>
            </a:r>
          </a:p>
          <a:p>
            <a:r>
              <a:rPr lang="en-US" sz="1200" dirty="0" smtClean="0">
                <a:latin typeface="Courier"/>
                <a:cs typeface="Courier"/>
              </a:rPr>
              <a:t>    </a:t>
            </a:r>
            <a:r>
              <a:rPr lang="en-US" sz="1200" dirty="0">
                <a:latin typeface="Courier"/>
                <a:cs typeface="Courier"/>
              </a:rPr>
              <a:t>ETHERTYPE_VLAN : </a:t>
            </a:r>
            <a:r>
              <a:rPr lang="en-US" sz="1200" dirty="0" err="1">
                <a:latin typeface="Courier"/>
                <a:cs typeface="Courier"/>
              </a:rPr>
              <a:t>parse_vlan</a:t>
            </a:r>
            <a:r>
              <a:rPr lang="en-US" sz="1200" dirty="0">
                <a:latin typeface="Courier"/>
                <a:cs typeface="Courier"/>
              </a:rPr>
              <a:t>;</a:t>
            </a:r>
          </a:p>
          <a:p>
            <a:r>
              <a:rPr lang="en-US" sz="1200" dirty="0">
                <a:latin typeface="Courier"/>
                <a:cs typeface="Courier"/>
              </a:rPr>
              <a:t>   </a:t>
            </a:r>
            <a:r>
              <a:rPr lang="en-US" sz="1200" dirty="0" smtClean="0">
                <a:latin typeface="Courier"/>
                <a:cs typeface="Courier"/>
              </a:rPr>
              <a:t> ETHERTYPE_MPLS </a:t>
            </a:r>
            <a:r>
              <a:rPr lang="en-US" sz="1200" dirty="0">
                <a:latin typeface="Courier"/>
                <a:cs typeface="Courier"/>
              </a:rPr>
              <a:t>: </a:t>
            </a:r>
            <a:r>
              <a:rPr lang="en-US" sz="1200" dirty="0" err="1">
                <a:latin typeface="Courier"/>
                <a:cs typeface="Courier"/>
              </a:rPr>
              <a:t>parse_mpls</a:t>
            </a:r>
            <a:r>
              <a:rPr lang="en-US" sz="1200" dirty="0">
                <a:latin typeface="Courier"/>
                <a:cs typeface="Courier"/>
              </a:rPr>
              <a:t>;</a:t>
            </a:r>
          </a:p>
          <a:p>
            <a:r>
              <a:rPr lang="en-US" sz="1200" dirty="0" smtClean="0">
                <a:latin typeface="Courier"/>
                <a:cs typeface="Courier"/>
              </a:rPr>
              <a:t>    </a:t>
            </a:r>
            <a:r>
              <a:rPr lang="en-US" sz="1200" dirty="0">
                <a:latin typeface="Courier"/>
                <a:cs typeface="Courier"/>
              </a:rPr>
              <a:t>ETHERTYPE_IPV4 : parse_ipv4</a:t>
            </a:r>
            <a:r>
              <a:rPr lang="en-US" sz="1200" dirty="0" smtClean="0">
                <a:latin typeface="Courier"/>
                <a:cs typeface="Courier"/>
              </a:rPr>
              <a:t>;</a:t>
            </a:r>
          </a:p>
          <a:p>
            <a:r>
              <a:rPr lang="en-US" sz="1200" dirty="0" smtClean="0">
                <a:latin typeface="Courier"/>
                <a:cs typeface="Courier"/>
              </a:rPr>
              <a:t>    </a:t>
            </a:r>
            <a:r>
              <a:rPr lang="en-US" sz="1200" dirty="0">
                <a:latin typeface="Courier"/>
                <a:cs typeface="Courier"/>
              </a:rPr>
              <a:t>ETHERTYPE_IPV6 : parse_ipv6;</a:t>
            </a:r>
          </a:p>
          <a:p>
            <a:r>
              <a:rPr lang="en-US" sz="1200" dirty="0">
                <a:latin typeface="Courier"/>
                <a:cs typeface="Courier"/>
              </a:rPr>
              <a:t>  </a:t>
            </a:r>
            <a:r>
              <a:rPr lang="en-US" sz="1200" dirty="0" smtClean="0">
                <a:latin typeface="Courier"/>
                <a:cs typeface="Courier"/>
              </a:rPr>
              <a:t>  </a:t>
            </a:r>
            <a:r>
              <a:rPr lang="en-US" sz="1200" dirty="0">
                <a:latin typeface="Courier"/>
                <a:cs typeface="Courier"/>
              </a:rPr>
              <a:t>ETHERTYPE_ARP </a:t>
            </a:r>
            <a:r>
              <a:rPr lang="en-US" sz="1200" dirty="0" smtClean="0">
                <a:latin typeface="Courier"/>
                <a:cs typeface="Courier"/>
              </a:rPr>
              <a:t> : </a:t>
            </a:r>
            <a:r>
              <a:rPr lang="en-US" sz="1200" dirty="0" err="1">
                <a:latin typeface="Courier"/>
                <a:cs typeface="Courier"/>
              </a:rPr>
              <a:t>parse_arp_rarp</a:t>
            </a:r>
            <a:r>
              <a:rPr lang="en-US" sz="1200" dirty="0">
                <a:latin typeface="Courier"/>
                <a:cs typeface="Courier"/>
              </a:rPr>
              <a:t>;</a:t>
            </a:r>
          </a:p>
          <a:p>
            <a:r>
              <a:rPr lang="en-US" sz="1200" dirty="0">
                <a:latin typeface="Courier"/>
                <a:cs typeface="Courier"/>
              </a:rPr>
              <a:t>  </a:t>
            </a:r>
            <a:r>
              <a:rPr lang="en-US" sz="1200" dirty="0" smtClean="0">
                <a:latin typeface="Courier"/>
                <a:cs typeface="Courier"/>
              </a:rPr>
              <a:t>  </a:t>
            </a:r>
            <a:r>
              <a:rPr lang="en-US" sz="1200" dirty="0">
                <a:latin typeface="Courier"/>
                <a:cs typeface="Courier"/>
              </a:rPr>
              <a:t>ETHERTYPE_RARP : </a:t>
            </a:r>
            <a:r>
              <a:rPr lang="en-US" sz="1200" dirty="0" err="1">
                <a:latin typeface="Courier"/>
                <a:cs typeface="Courier"/>
              </a:rPr>
              <a:t>parse_arp_rarp</a:t>
            </a:r>
            <a:r>
              <a:rPr lang="en-US" sz="1200" dirty="0">
                <a:latin typeface="Courier"/>
                <a:cs typeface="Courier"/>
              </a:rPr>
              <a:t>;</a:t>
            </a:r>
          </a:p>
          <a:p>
            <a:r>
              <a:rPr lang="en-US" sz="1200" dirty="0">
                <a:latin typeface="Courier"/>
                <a:cs typeface="Courier"/>
              </a:rPr>
              <a:t> </a:t>
            </a:r>
            <a:r>
              <a:rPr lang="en-US" sz="1200" dirty="0" smtClean="0">
                <a:latin typeface="Courier"/>
                <a:cs typeface="Courier"/>
              </a:rPr>
              <a:t>   ETHERTYPE_NSH  </a:t>
            </a:r>
            <a:r>
              <a:rPr lang="en-US" sz="1200" dirty="0">
                <a:latin typeface="Courier"/>
                <a:cs typeface="Courier"/>
              </a:rPr>
              <a:t>: </a:t>
            </a:r>
            <a:r>
              <a:rPr lang="en-US" sz="1200" dirty="0" err="1">
                <a:latin typeface="Courier"/>
                <a:cs typeface="Courier"/>
              </a:rPr>
              <a:t>parse_nsh</a:t>
            </a:r>
            <a:r>
              <a:rPr lang="en-US" sz="1200" dirty="0">
                <a:latin typeface="Courier"/>
                <a:cs typeface="Courier"/>
              </a:rPr>
              <a:t>;</a:t>
            </a:r>
          </a:p>
          <a:p>
            <a:r>
              <a:rPr lang="en-US" sz="1200" dirty="0" smtClean="0">
                <a:latin typeface="Courier"/>
                <a:cs typeface="Courier"/>
              </a:rPr>
              <a:t>  </a:t>
            </a:r>
            <a:r>
              <a:rPr lang="en-US" sz="1200" dirty="0">
                <a:latin typeface="Courier"/>
                <a:cs typeface="Courier"/>
              </a:rPr>
              <a:t>}</a:t>
            </a:r>
          </a:p>
          <a:p>
            <a:r>
              <a:rPr lang="en-US" sz="1200" dirty="0">
                <a:latin typeface="Courier"/>
                <a:cs typeface="Courier"/>
              </a:rPr>
              <a:t>}</a:t>
            </a:r>
          </a:p>
          <a:p>
            <a:endParaRPr lang="en-US" sz="1200" dirty="0" smtClean="0">
              <a:latin typeface="Courier"/>
              <a:cs typeface="Courier"/>
            </a:endParaRPr>
          </a:p>
        </p:txBody>
      </p:sp>
      <p:sp>
        <p:nvSpPr>
          <p:cNvPr id="3" name="Slide Number Placeholder 2"/>
          <p:cNvSpPr>
            <a:spLocks noGrp="1"/>
          </p:cNvSpPr>
          <p:nvPr>
            <p:ph type="sldNum" sz="quarter" idx="12"/>
          </p:nvPr>
        </p:nvSpPr>
        <p:spPr/>
        <p:txBody>
          <a:bodyPr/>
          <a:lstStyle/>
          <a:p>
            <a:fld id="{4C5ED068-DC47-524B-920C-6942DB272C65}" type="slidenum">
              <a:rPr lang="en-US" smtClean="0"/>
              <a:t>15</a:t>
            </a:fld>
            <a:endParaRPr lang="en-US"/>
          </a:p>
        </p:txBody>
      </p:sp>
      <p:sp>
        <p:nvSpPr>
          <p:cNvPr id="7" name="TextBox 6"/>
          <p:cNvSpPr txBox="1"/>
          <p:nvPr/>
        </p:nvSpPr>
        <p:spPr>
          <a:xfrm>
            <a:off x="653832" y="1417641"/>
            <a:ext cx="7866256" cy="1384995"/>
          </a:xfrm>
          <a:prstGeom prst="rect">
            <a:avLst/>
          </a:prstGeom>
          <a:noFill/>
        </p:spPr>
        <p:txBody>
          <a:bodyPr wrap="none" rtlCol="0">
            <a:spAutoFit/>
          </a:bodyPr>
          <a:lstStyle/>
          <a:p>
            <a:pPr marL="285750" indent="-285750">
              <a:buFont typeface="Arial"/>
              <a:buChar char="•"/>
            </a:pPr>
            <a:r>
              <a:rPr lang="en-US" sz="2800" dirty="0" smtClean="0"/>
              <a:t>Imperative functions for “states”</a:t>
            </a:r>
          </a:p>
          <a:p>
            <a:pPr marL="285750" indent="-285750">
              <a:buFont typeface="Arial"/>
              <a:buChar char="•"/>
            </a:pPr>
            <a:r>
              <a:rPr lang="en-US" sz="2800" dirty="0" smtClean="0"/>
              <a:t>Extract header instances</a:t>
            </a:r>
          </a:p>
          <a:p>
            <a:pPr marL="285750" indent="-285750">
              <a:buFont typeface="Arial"/>
              <a:buChar char="•"/>
            </a:pPr>
            <a:r>
              <a:rPr lang="en-US" sz="2800" dirty="0" smtClean="0"/>
              <a:t>Select a next “state” by returning a parser function</a:t>
            </a:r>
          </a:p>
        </p:txBody>
      </p:sp>
      <p:sp>
        <p:nvSpPr>
          <p:cNvPr id="8" name="TextBox 7"/>
          <p:cNvSpPr txBox="1"/>
          <p:nvPr/>
        </p:nvSpPr>
        <p:spPr>
          <a:xfrm>
            <a:off x="653838" y="5586477"/>
            <a:ext cx="7443063" cy="523220"/>
          </a:xfrm>
          <a:prstGeom prst="rect">
            <a:avLst/>
          </a:prstGeom>
          <a:noFill/>
        </p:spPr>
        <p:txBody>
          <a:bodyPr wrap="none" rtlCol="0">
            <a:spAutoFit/>
          </a:bodyPr>
          <a:lstStyle/>
          <a:p>
            <a:pPr marL="285750" indent="-285750">
              <a:buFont typeface="Arial"/>
              <a:buChar char="•"/>
            </a:pPr>
            <a:r>
              <a:rPr lang="en-US" sz="2800" dirty="0" smtClean="0"/>
              <a:t>Produces a </a:t>
            </a:r>
            <a:r>
              <a:rPr lang="en-US" sz="2800" i="1" dirty="0" smtClean="0"/>
              <a:t>Parsed Representation </a:t>
            </a:r>
            <a:r>
              <a:rPr lang="en-US" sz="2800" dirty="0" smtClean="0"/>
              <a:t>of the packet</a:t>
            </a:r>
          </a:p>
        </p:txBody>
      </p:sp>
    </p:spTree>
    <p:extLst>
      <p:ext uri="{BB962C8B-B14F-4D97-AF65-F5344CB8AC3E}">
        <p14:creationId xmlns:p14="http://schemas.microsoft.com/office/powerpoint/2010/main" val="35680875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Parser</a:t>
            </a:r>
            <a:endParaRPr lang="en-US" dirty="0"/>
          </a:p>
        </p:txBody>
      </p:sp>
      <p:sp>
        <p:nvSpPr>
          <p:cNvPr id="4" name="TextBox 3"/>
          <p:cNvSpPr txBox="1"/>
          <p:nvPr/>
        </p:nvSpPr>
        <p:spPr>
          <a:xfrm>
            <a:off x="2715546" y="2908821"/>
            <a:ext cx="3693890" cy="2677656"/>
          </a:xfrm>
          <a:prstGeom prst="rect">
            <a:avLst/>
          </a:prstGeom>
          <a:noFill/>
        </p:spPr>
        <p:txBody>
          <a:bodyPr wrap="none" rtlCol="0">
            <a:spAutoFit/>
          </a:bodyPr>
          <a:lstStyle/>
          <a:p>
            <a:r>
              <a:rPr lang="en-US" sz="1200" b="1" dirty="0">
                <a:latin typeface="Courier"/>
                <a:cs typeface="Courier"/>
              </a:rPr>
              <a:t>parser</a:t>
            </a:r>
            <a:r>
              <a:rPr lang="en-US" sz="1200" dirty="0">
                <a:latin typeface="Courier"/>
                <a:cs typeface="Courier"/>
              </a:rPr>
              <a:t> </a:t>
            </a:r>
            <a:r>
              <a:rPr lang="en-US" sz="1200" dirty="0" err="1">
                <a:latin typeface="Courier"/>
                <a:cs typeface="Courier"/>
              </a:rPr>
              <a:t>parse_ethernet</a:t>
            </a:r>
            <a:r>
              <a:rPr lang="en-US" sz="1200" dirty="0">
                <a:latin typeface="Courier"/>
                <a:cs typeface="Courier"/>
              </a:rPr>
              <a:t> {</a:t>
            </a:r>
          </a:p>
          <a:p>
            <a:r>
              <a:rPr lang="en-US" sz="1200" dirty="0">
                <a:latin typeface="Courier"/>
                <a:cs typeface="Courier"/>
              </a:rPr>
              <a:t> </a:t>
            </a:r>
            <a:r>
              <a:rPr lang="en-US" sz="1200" dirty="0" smtClean="0">
                <a:latin typeface="Courier"/>
                <a:cs typeface="Courier"/>
              </a:rPr>
              <a:t> </a:t>
            </a:r>
            <a:r>
              <a:rPr lang="en-US" sz="1200" b="1" dirty="0">
                <a:solidFill>
                  <a:srgbClr val="FF0000"/>
                </a:solidFill>
                <a:latin typeface="Courier"/>
                <a:cs typeface="Courier"/>
              </a:rPr>
              <a:t>extract</a:t>
            </a:r>
            <a:r>
              <a:rPr lang="en-US" sz="1200" dirty="0">
                <a:solidFill>
                  <a:srgbClr val="FF0000"/>
                </a:solidFill>
                <a:latin typeface="Courier"/>
                <a:cs typeface="Courier"/>
              </a:rPr>
              <a:t>(</a:t>
            </a:r>
            <a:r>
              <a:rPr lang="en-US" sz="1200" dirty="0" err="1">
                <a:solidFill>
                  <a:srgbClr val="FF0000"/>
                </a:solidFill>
                <a:latin typeface="Courier"/>
                <a:cs typeface="Courier"/>
              </a:rPr>
              <a:t>ethernet</a:t>
            </a:r>
            <a:r>
              <a:rPr lang="en-US" sz="1200" dirty="0">
                <a:solidFill>
                  <a:srgbClr val="FF0000"/>
                </a:solidFill>
                <a:latin typeface="Courier"/>
                <a:cs typeface="Courier"/>
              </a:rPr>
              <a:t>);</a:t>
            </a:r>
          </a:p>
          <a:p>
            <a:r>
              <a:rPr lang="en-US" sz="1200" dirty="0">
                <a:latin typeface="Courier"/>
                <a:cs typeface="Courier"/>
              </a:rPr>
              <a:t> </a:t>
            </a:r>
            <a:r>
              <a:rPr lang="en-US" sz="1200" dirty="0" smtClean="0">
                <a:latin typeface="Courier"/>
                <a:cs typeface="Courier"/>
              </a:rPr>
              <a:t> </a:t>
            </a:r>
            <a:r>
              <a:rPr lang="en-US" sz="1200" b="1" dirty="0">
                <a:latin typeface="Courier"/>
                <a:cs typeface="Courier"/>
              </a:rPr>
              <a:t>return</a:t>
            </a:r>
            <a:r>
              <a:rPr lang="en-US" sz="1200" dirty="0">
                <a:latin typeface="Courier"/>
                <a:cs typeface="Courier"/>
              </a:rPr>
              <a:t> </a:t>
            </a:r>
            <a:r>
              <a:rPr lang="en-US" sz="1200" b="1" dirty="0" smtClean="0">
                <a:latin typeface="Courier"/>
                <a:cs typeface="Courier"/>
              </a:rPr>
              <a:t>select</a:t>
            </a:r>
            <a:r>
              <a:rPr lang="en-US" sz="1200" dirty="0" smtClean="0">
                <a:latin typeface="Courier"/>
                <a:cs typeface="Courier"/>
              </a:rPr>
              <a:t>(</a:t>
            </a:r>
            <a:r>
              <a:rPr lang="en-US" sz="1200" b="1" dirty="0" err="1">
                <a:latin typeface="Courier"/>
                <a:cs typeface="Courier"/>
              </a:rPr>
              <a:t>latest</a:t>
            </a:r>
            <a:r>
              <a:rPr lang="en-US" sz="1200" dirty="0" err="1">
                <a:latin typeface="Courier"/>
                <a:cs typeface="Courier"/>
              </a:rPr>
              <a:t>.etherType</a:t>
            </a:r>
            <a:r>
              <a:rPr lang="en-US" sz="1200" dirty="0">
                <a:latin typeface="Courier"/>
                <a:cs typeface="Courier"/>
              </a:rPr>
              <a:t>) {</a:t>
            </a:r>
          </a:p>
          <a:p>
            <a:r>
              <a:rPr lang="en-US" sz="1200" dirty="0">
                <a:latin typeface="Courier"/>
                <a:cs typeface="Courier"/>
              </a:rPr>
              <a:t>    </a:t>
            </a:r>
            <a:r>
              <a:rPr lang="en-US" sz="1200" dirty="0" smtClean="0">
                <a:latin typeface="Courier"/>
                <a:cs typeface="Courier"/>
              </a:rPr>
              <a:t>ETHERTYPE_CPU  </a:t>
            </a:r>
            <a:r>
              <a:rPr lang="en-US" sz="1200" dirty="0">
                <a:latin typeface="Courier"/>
                <a:cs typeface="Courier"/>
              </a:rPr>
              <a:t>: </a:t>
            </a:r>
            <a:r>
              <a:rPr lang="en-US" sz="1200" dirty="0" err="1">
                <a:latin typeface="Courier"/>
                <a:cs typeface="Courier"/>
              </a:rPr>
              <a:t>parse_cpu_header</a:t>
            </a:r>
            <a:r>
              <a:rPr lang="en-US" sz="1200" dirty="0">
                <a:latin typeface="Courier"/>
                <a:cs typeface="Courier"/>
              </a:rPr>
              <a:t>;</a:t>
            </a:r>
          </a:p>
          <a:p>
            <a:r>
              <a:rPr lang="en-US" sz="1200" dirty="0" smtClean="0">
                <a:latin typeface="Courier"/>
                <a:cs typeface="Courier"/>
              </a:rPr>
              <a:t>    </a:t>
            </a:r>
            <a:r>
              <a:rPr lang="en-US" sz="1200" dirty="0">
                <a:latin typeface="Courier"/>
                <a:cs typeface="Courier"/>
              </a:rPr>
              <a:t>ETHERTYPE_VLAN : </a:t>
            </a:r>
            <a:r>
              <a:rPr lang="en-US" sz="1200" dirty="0" err="1">
                <a:latin typeface="Courier"/>
                <a:cs typeface="Courier"/>
              </a:rPr>
              <a:t>parse_vlan</a:t>
            </a:r>
            <a:r>
              <a:rPr lang="en-US" sz="1200" dirty="0">
                <a:latin typeface="Courier"/>
                <a:cs typeface="Courier"/>
              </a:rPr>
              <a:t>;</a:t>
            </a:r>
          </a:p>
          <a:p>
            <a:r>
              <a:rPr lang="en-US" sz="1200" dirty="0">
                <a:latin typeface="Courier"/>
                <a:cs typeface="Courier"/>
              </a:rPr>
              <a:t>   </a:t>
            </a:r>
            <a:r>
              <a:rPr lang="en-US" sz="1200" dirty="0" smtClean="0">
                <a:latin typeface="Courier"/>
                <a:cs typeface="Courier"/>
              </a:rPr>
              <a:t> ETHERTYPE_MPLS </a:t>
            </a:r>
            <a:r>
              <a:rPr lang="en-US" sz="1200" dirty="0">
                <a:latin typeface="Courier"/>
                <a:cs typeface="Courier"/>
              </a:rPr>
              <a:t>: </a:t>
            </a:r>
            <a:r>
              <a:rPr lang="en-US" sz="1200" dirty="0" err="1">
                <a:latin typeface="Courier"/>
                <a:cs typeface="Courier"/>
              </a:rPr>
              <a:t>parse_mpls</a:t>
            </a:r>
            <a:r>
              <a:rPr lang="en-US" sz="1200" dirty="0">
                <a:latin typeface="Courier"/>
                <a:cs typeface="Courier"/>
              </a:rPr>
              <a:t>;</a:t>
            </a:r>
          </a:p>
          <a:p>
            <a:r>
              <a:rPr lang="en-US" sz="1200" dirty="0" smtClean="0">
                <a:latin typeface="Courier"/>
                <a:cs typeface="Courier"/>
              </a:rPr>
              <a:t>    </a:t>
            </a:r>
            <a:r>
              <a:rPr lang="en-US" sz="1200" dirty="0">
                <a:latin typeface="Courier"/>
                <a:cs typeface="Courier"/>
              </a:rPr>
              <a:t>ETHERTYPE_IPV4 : parse_ipv4</a:t>
            </a:r>
            <a:r>
              <a:rPr lang="en-US" sz="1200" dirty="0" smtClean="0">
                <a:latin typeface="Courier"/>
                <a:cs typeface="Courier"/>
              </a:rPr>
              <a:t>;</a:t>
            </a:r>
          </a:p>
          <a:p>
            <a:r>
              <a:rPr lang="en-US" sz="1200" dirty="0" smtClean="0">
                <a:latin typeface="Courier"/>
                <a:cs typeface="Courier"/>
              </a:rPr>
              <a:t>    </a:t>
            </a:r>
            <a:r>
              <a:rPr lang="en-US" sz="1200" dirty="0">
                <a:latin typeface="Courier"/>
                <a:cs typeface="Courier"/>
              </a:rPr>
              <a:t>ETHERTYPE_IPV6 : parse_ipv6;</a:t>
            </a:r>
          </a:p>
          <a:p>
            <a:r>
              <a:rPr lang="en-US" sz="1200" dirty="0">
                <a:latin typeface="Courier"/>
                <a:cs typeface="Courier"/>
              </a:rPr>
              <a:t>  </a:t>
            </a:r>
            <a:r>
              <a:rPr lang="en-US" sz="1200" dirty="0" smtClean="0">
                <a:latin typeface="Courier"/>
                <a:cs typeface="Courier"/>
              </a:rPr>
              <a:t>  </a:t>
            </a:r>
            <a:r>
              <a:rPr lang="en-US" sz="1200" dirty="0">
                <a:latin typeface="Courier"/>
                <a:cs typeface="Courier"/>
              </a:rPr>
              <a:t>ETHERTYPE_ARP </a:t>
            </a:r>
            <a:r>
              <a:rPr lang="en-US" sz="1200" dirty="0" smtClean="0">
                <a:latin typeface="Courier"/>
                <a:cs typeface="Courier"/>
              </a:rPr>
              <a:t> : </a:t>
            </a:r>
            <a:r>
              <a:rPr lang="en-US" sz="1200" dirty="0" err="1">
                <a:latin typeface="Courier"/>
                <a:cs typeface="Courier"/>
              </a:rPr>
              <a:t>parse_arp_rarp</a:t>
            </a:r>
            <a:r>
              <a:rPr lang="en-US" sz="1200" dirty="0">
                <a:latin typeface="Courier"/>
                <a:cs typeface="Courier"/>
              </a:rPr>
              <a:t>;</a:t>
            </a:r>
          </a:p>
          <a:p>
            <a:r>
              <a:rPr lang="en-US" sz="1200" dirty="0">
                <a:latin typeface="Courier"/>
                <a:cs typeface="Courier"/>
              </a:rPr>
              <a:t>  </a:t>
            </a:r>
            <a:r>
              <a:rPr lang="en-US" sz="1200" dirty="0" smtClean="0">
                <a:latin typeface="Courier"/>
                <a:cs typeface="Courier"/>
              </a:rPr>
              <a:t>  </a:t>
            </a:r>
            <a:r>
              <a:rPr lang="en-US" sz="1200" dirty="0">
                <a:latin typeface="Courier"/>
                <a:cs typeface="Courier"/>
              </a:rPr>
              <a:t>ETHERTYPE_RARP : </a:t>
            </a:r>
            <a:r>
              <a:rPr lang="en-US" sz="1200" dirty="0" err="1">
                <a:latin typeface="Courier"/>
                <a:cs typeface="Courier"/>
              </a:rPr>
              <a:t>parse_arp_rarp</a:t>
            </a:r>
            <a:r>
              <a:rPr lang="en-US" sz="1200" dirty="0">
                <a:latin typeface="Courier"/>
                <a:cs typeface="Courier"/>
              </a:rPr>
              <a:t>;</a:t>
            </a:r>
          </a:p>
          <a:p>
            <a:r>
              <a:rPr lang="en-US" sz="1200" dirty="0">
                <a:latin typeface="Courier"/>
                <a:cs typeface="Courier"/>
              </a:rPr>
              <a:t> </a:t>
            </a:r>
            <a:r>
              <a:rPr lang="en-US" sz="1200" dirty="0" smtClean="0">
                <a:latin typeface="Courier"/>
                <a:cs typeface="Courier"/>
              </a:rPr>
              <a:t>   ETHERTYPE_NSH  </a:t>
            </a:r>
            <a:r>
              <a:rPr lang="en-US" sz="1200" dirty="0">
                <a:latin typeface="Courier"/>
                <a:cs typeface="Courier"/>
              </a:rPr>
              <a:t>: </a:t>
            </a:r>
            <a:r>
              <a:rPr lang="en-US" sz="1200" dirty="0" err="1">
                <a:latin typeface="Courier"/>
                <a:cs typeface="Courier"/>
              </a:rPr>
              <a:t>parse_nsh</a:t>
            </a:r>
            <a:r>
              <a:rPr lang="en-US" sz="1200" dirty="0">
                <a:latin typeface="Courier"/>
                <a:cs typeface="Courier"/>
              </a:rPr>
              <a:t>;</a:t>
            </a:r>
          </a:p>
          <a:p>
            <a:r>
              <a:rPr lang="en-US" sz="1200" dirty="0" smtClean="0">
                <a:latin typeface="Courier"/>
                <a:cs typeface="Courier"/>
              </a:rPr>
              <a:t>  </a:t>
            </a:r>
            <a:r>
              <a:rPr lang="en-US" sz="1200" dirty="0">
                <a:latin typeface="Courier"/>
                <a:cs typeface="Courier"/>
              </a:rPr>
              <a:t>}</a:t>
            </a:r>
          </a:p>
          <a:p>
            <a:r>
              <a:rPr lang="en-US" sz="1200" dirty="0">
                <a:latin typeface="Courier"/>
                <a:cs typeface="Courier"/>
              </a:rPr>
              <a:t>}</a:t>
            </a:r>
          </a:p>
          <a:p>
            <a:endParaRPr lang="en-US" sz="1200" dirty="0" smtClean="0">
              <a:latin typeface="Courier"/>
              <a:cs typeface="Courier"/>
            </a:endParaRPr>
          </a:p>
        </p:txBody>
      </p:sp>
      <p:sp>
        <p:nvSpPr>
          <p:cNvPr id="3" name="Slide Number Placeholder 2"/>
          <p:cNvSpPr>
            <a:spLocks noGrp="1"/>
          </p:cNvSpPr>
          <p:nvPr>
            <p:ph type="sldNum" sz="quarter" idx="12"/>
          </p:nvPr>
        </p:nvSpPr>
        <p:spPr/>
        <p:txBody>
          <a:bodyPr/>
          <a:lstStyle/>
          <a:p>
            <a:fld id="{4C5ED068-DC47-524B-920C-6942DB272C65}" type="slidenum">
              <a:rPr lang="en-US" smtClean="0"/>
              <a:t>16</a:t>
            </a:fld>
            <a:endParaRPr lang="en-US"/>
          </a:p>
        </p:txBody>
      </p:sp>
      <p:sp>
        <p:nvSpPr>
          <p:cNvPr id="7" name="TextBox 6"/>
          <p:cNvSpPr txBox="1"/>
          <p:nvPr/>
        </p:nvSpPr>
        <p:spPr>
          <a:xfrm>
            <a:off x="653832" y="1417641"/>
            <a:ext cx="7866256" cy="1384995"/>
          </a:xfrm>
          <a:prstGeom prst="rect">
            <a:avLst/>
          </a:prstGeom>
          <a:noFill/>
        </p:spPr>
        <p:txBody>
          <a:bodyPr wrap="none" rtlCol="0">
            <a:spAutoFit/>
          </a:bodyPr>
          <a:lstStyle/>
          <a:p>
            <a:pPr marL="285750" indent="-285750">
              <a:buFont typeface="Arial"/>
              <a:buChar char="•"/>
            </a:pPr>
            <a:r>
              <a:rPr lang="en-US" sz="2800" dirty="0" smtClean="0"/>
              <a:t>Imperative functions for “states”</a:t>
            </a:r>
          </a:p>
          <a:p>
            <a:pPr marL="285750" indent="-285750">
              <a:buFont typeface="Arial"/>
              <a:buChar char="•"/>
            </a:pPr>
            <a:r>
              <a:rPr lang="en-US" sz="2800" dirty="0" smtClean="0">
                <a:solidFill>
                  <a:srgbClr val="FF0000"/>
                </a:solidFill>
              </a:rPr>
              <a:t>Extract header instances</a:t>
            </a:r>
          </a:p>
          <a:p>
            <a:pPr marL="285750" indent="-285750">
              <a:buFont typeface="Arial"/>
              <a:buChar char="•"/>
            </a:pPr>
            <a:r>
              <a:rPr lang="en-US" sz="2800" dirty="0" smtClean="0"/>
              <a:t>Select a next “state” by returning a parser function</a:t>
            </a:r>
          </a:p>
        </p:txBody>
      </p:sp>
      <p:sp>
        <p:nvSpPr>
          <p:cNvPr id="8" name="TextBox 7"/>
          <p:cNvSpPr txBox="1"/>
          <p:nvPr/>
        </p:nvSpPr>
        <p:spPr>
          <a:xfrm>
            <a:off x="653838" y="5586477"/>
            <a:ext cx="7443063" cy="523220"/>
          </a:xfrm>
          <a:prstGeom prst="rect">
            <a:avLst/>
          </a:prstGeom>
          <a:noFill/>
        </p:spPr>
        <p:txBody>
          <a:bodyPr wrap="none" rtlCol="0">
            <a:spAutoFit/>
          </a:bodyPr>
          <a:lstStyle/>
          <a:p>
            <a:pPr marL="285750" indent="-285750">
              <a:buFont typeface="Arial"/>
              <a:buChar char="•"/>
            </a:pPr>
            <a:r>
              <a:rPr lang="en-US" sz="2800" dirty="0" smtClean="0"/>
              <a:t>Produces a </a:t>
            </a:r>
            <a:r>
              <a:rPr lang="en-US" sz="2800" i="1" dirty="0" smtClean="0"/>
              <a:t>Parsed Representation </a:t>
            </a:r>
            <a:r>
              <a:rPr lang="en-US" sz="2800" dirty="0" smtClean="0"/>
              <a:t>of the packet</a:t>
            </a:r>
          </a:p>
        </p:txBody>
      </p:sp>
    </p:spTree>
    <p:extLst>
      <p:ext uri="{BB962C8B-B14F-4D97-AF65-F5344CB8AC3E}">
        <p14:creationId xmlns:p14="http://schemas.microsoft.com/office/powerpoint/2010/main" val="200576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Parser</a:t>
            </a:r>
            <a:endParaRPr lang="en-US" dirty="0"/>
          </a:p>
        </p:txBody>
      </p:sp>
      <p:sp>
        <p:nvSpPr>
          <p:cNvPr id="4" name="TextBox 3"/>
          <p:cNvSpPr txBox="1"/>
          <p:nvPr/>
        </p:nvSpPr>
        <p:spPr>
          <a:xfrm>
            <a:off x="2715546" y="2908821"/>
            <a:ext cx="3693890" cy="2677656"/>
          </a:xfrm>
          <a:prstGeom prst="rect">
            <a:avLst/>
          </a:prstGeom>
          <a:noFill/>
        </p:spPr>
        <p:txBody>
          <a:bodyPr wrap="none" rtlCol="0">
            <a:spAutoFit/>
          </a:bodyPr>
          <a:lstStyle/>
          <a:p>
            <a:r>
              <a:rPr lang="en-US" sz="1200" b="1" dirty="0">
                <a:latin typeface="Courier"/>
                <a:cs typeface="Courier"/>
              </a:rPr>
              <a:t>parser</a:t>
            </a:r>
            <a:r>
              <a:rPr lang="en-US" sz="1200" dirty="0">
                <a:latin typeface="Courier"/>
                <a:cs typeface="Courier"/>
              </a:rPr>
              <a:t> </a:t>
            </a:r>
            <a:r>
              <a:rPr lang="en-US" sz="1200" dirty="0" err="1">
                <a:latin typeface="Courier"/>
                <a:cs typeface="Courier"/>
              </a:rPr>
              <a:t>parse_ethernet</a:t>
            </a:r>
            <a:r>
              <a:rPr lang="en-US" sz="1200" dirty="0">
                <a:latin typeface="Courier"/>
                <a:cs typeface="Courier"/>
              </a:rPr>
              <a:t> {</a:t>
            </a:r>
          </a:p>
          <a:p>
            <a:r>
              <a:rPr lang="en-US" sz="1200" dirty="0">
                <a:latin typeface="Courier"/>
                <a:cs typeface="Courier"/>
              </a:rPr>
              <a:t> </a:t>
            </a:r>
            <a:r>
              <a:rPr lang="en-US" sz="1200" dirty="0" smtClean="0">
                <a:latin typeface="Courier"/>
                <a:cs typeface="Courier"/>
              </a:rPr>
              <a:t> </a:t>
            </a:r>
            <a:r>
              <a:rPr lang="en-US" sz="1200" b="1" dirty="0">
                <a:latin typeface="Courier"/>
                <a:cs typeface="Courier"/>
              </a:rPr>
              <a:t>extract</a:t>
            </a:r>
            <a:r>
              <a:rPr lang="en-US" sz="1200" dirty="0">
                <a:latin typeface="Courier"/>
                <a:cs typeface="Courier"/>
              </a:rPr>
              <a:t>(</a:t>
            </a:r>
            <a:r>
              <a:rPr lang="en-US" sz="1200" dirty="0" err="1">
                <a:latin typeface="Courier"/>
                <a:cs typeface="Courier"/>
              </a:rPr>
              <a:t>ethernet</a:t>
            </a:r>
            <a:r>
              <a:rPr lang="en-US" sz="1200" dirty="0">
                <a:latin typeface="Courier"/>
                <a:cs typeface="Courier"/>
              </a:rPr>
              <a:t>);</a:t>
            </a:r>
          </a:p>
          <a:p>
            <a:r>
              <a:rPr lang="en-US" sz="1200" dirty="0">
                <a:latin typeface="Courier"/>
                <a:cs typeface="Courier"/>
              </a:rPr>
              <a:t> </a:t>
            </a:r>
            <a:r>
              <a:rPr lang="en-US" sz="1200" dirty="0" smtClean="0">
                <a:latin typeface="Courier"/>
                <a:cs typeface="Courier"/>
              </a:rPr>
              <a:t> </a:t>
            </a:r>
            <a:r>
              <a:rPr lang="en-US" sz="1200" b="1" dirty="0">
                <a:solidFill>
                  <a:srgbClr val="FF0000"/>
                </a:solidFill>
                <a:latin typeface="Courier"/>
                <a:cs typeface="Courier"/>
              </a:rPr>
              <a:t>return</a:t>
            </a:r>
            <a:r>
              <a:rPr lang="en-US" sz="1200" dirty="0">
                <a:solidFill>
                  <a:srgbClr val="FF0000"/>
                </a:solidFill>
                <a:latin typeface="Courier"/>
                <a:cs typeface="Courier"/>
              </a:rPr>
              <a:t> </a:t>
            </a:r>
            <a:r>
              <a:rPr lang="en-US" sz="1200" b="1" dirty="0" smtClean="0">
                <a:latin typeface="Courier"/>
                <a:cs typeface="Courier"/>
              </a:rPr>
              <a:t>select</a:t>
            </a:r>
            <a:r>
              <a:rPr lang="en-US" sz="1200" dirty="0" smtClean="0">
                <a:latin typeface="Courier"/>
                <a:cs typeface="Courier"/>
              </a:rPr>
              <a:t>(</a:t>
            </a:r>
            <a:r>
              <a:rPr lang="en-US" sz="1200" b="1" dirty="0" err="1">
                <a:latin typeface="Courier"/>
                <a:cs typeface="Courier"/>
              </a:rPr>
              <a:t>latest</a:t>
            </a:r>
            <a:r>
              <a:rPr lang="en-US" sz="1200" dirty="0" err="1">
                <a:latin typeface="Courier"/>
                <a:cs typeface="Courier"/>
              </a:rPr>
              <a:t>.etherType</a:t>
            </a:r>
            <a:r>
              <a:rPr lang="en-US" sz="1200" dirty="0">
                <a:latin typeface="Courier"/>
                <a:cs typeface="Courier"/>
              </a:rPr>
              <a:t>) {</a:t>
            </a:r>
          </a:p>
          <a:p>
            <a:r>
              <a:rPr lang="en-US" sz="1200" dirty="0">
                <a:latin typeface="Courier"/>
                <a:cs typeface="Courier"/>
              </a:rPr>
              <a:t>    </a:t>
            </a:r>
            <a:r>
              <a:rPr lang="en-US" sz="1200" dirty="0" smtClean="0">
                <a:latin typeface="Courier"/>
                <a:cs typeface="Courier"/>
              </a:rPr>
              <a:t>ETHERTYPE_CPU  </a:t>
            </a:r>
            <a:r>
              <a:rPr lang="en-US" sz="1200" dirty="0">
                <a:latin typeface="Courier"/>
                <a:cs typeface="Courier"/>
              </a:rPr>
              <a:t>: </a:t>
            </a:r>
            <a:r>
              <a:rPr lang="en-US" sz="1200" dirty="0" err="1">
                <a:solidFill>
                  <a:srgbClr val="FF0000"/>
                </a:solidFill>
                <a:latin typeface="Courier"/>
                <a:cs typeface="Courier"/>
              </a:rPr>
              <a:t>parse_cpu_header</a:t>
            </a:r>
            <a:r>
              <a:rPr lang="en-US" sz="1200" dirty="0">
                <a:latin typeface="Courier"/>
                <a:cs typeface="Courier"/>
              </a:rPr>
              <a:t>;</a:t>
            </a:r>
          </a:p>
          <a:p>
            <a:r>
              <a:rPr lang="en-US" sz="1200" dirty="0" smtClean="0">
                <a:latin typeface="Courier"/>
                <a:cs typeface="Courier"/>
              </a:rPr>
              <a:t>    </a:t>
            </a:r>
            <a:r>
              <a:rPr lang="en-US" sz="1200" dirty="0">
                <a:latin typeface="Courier"/>
                <a:cs typeface="Courier"/>
              </a:rPr>
              <a:t>ETHERTYPE_VLAN : </a:t>
            </a:r>
            <a:r>
              <a:rPr lang="en-US" sz="1200" dirty="0" err="1">
                <a:solidFill>
                  <a:srgbClr val="FF0000"/>
                </a:solidFill>
                <a:latin typeface="Courier"/>
                <a:cs typeface="Courier"/>
              </a:rPr>
              <a:t>parse_vlan</a:t>
            </a:r>
            <a:r>
              <a:rPr lang="en-US" sz="1200" dirty="0">
                <a:latin typeface="Courier"/>
                <a:cs typeface="Courier"/>
              </a:rPr>
              <a:t>;</a:t>
            </a:r>
          </a:p>
          <a:p>
            <a:r>
              <a:rPr lang="en-US" sz="1200" dirty="0">
                <a:latin typeface="Courier"/>
                <a:cs typeface="Courier"/>
              </a:rPr>
              <a:t>   </a:t>
            </a:r>
            <a:r>
              <a:rPr lang="en-US" sz="1200" dirty="0" smtClean="0">
                <a:latin typeface="Courier"/>
                <a:cs typeface="Courier"/>
              </a:rPr>
              <a:t> ETHERTYPE_MPLS </a:t>
            </a:r>
            <a:r>
              <a:rPr lang="en-US" sz="1200" dirty="0">
                <a:latin typeface="Courier"/>
                <a:cs typeface="Courier"/>
              </a:rPr>
              <a:t>: </a:t>
            </a:r>
            <a:r>
              <a:rPr lang="en-US" sz="1200" dirty="0" err="1">
                <a:solidFill>
                  <a:srgbClr val="FF0000"/>
                </a:solidFill>
                <a:latin typeface="Courier"/>
                <a:cs typeface="Courier"/>
              </a:rPr>
              <a:t>parse_mpls</a:t>
            </a:r>
            <a:r>
              <a:rPr lang="en-US" sz="1200" dirty="0">
                <a:latin typeface="Courier"/>
                <a:cs typeface="Courier"/>
              </a:rPr>
              <a:t>;</a:t>
            </a:r>
          </a:p>
          <a:p>
            <a:r>
              <a:rPr lang="en-US" sz="1200" dirty="0" smtClean="0">
                <a:latin typeface="Courier"/>
                <a:cs typeface="Courier"/>
              </a:rPr>
              <a:t>    </a:t>
            </a:r>
            <a:r>
              <a:rPr lang="en-US" sz="1200" dirty="0">
                <a:latin typeface="Courier"/>
                <a:cs typeface="Courier"/>
              </a:rPr>
              <a:t>ETHERTYPE_IPV4 : </a:t>
            </a:r>
            <a:r>
              <a:rPr lang="en-US" sz="1200" dirty="0">
                <a:solidFill>
                  <a:srgbClr val="FF0000"/>
                </a:solidFill>
                <a:latin typeface="Courier"/>
                <a:cs typeface="Courier"/>
              </a:rPr>
              <a:t>parse_ipv4</a:t>
            </a:r>
            <a:r>
              <a:rPr lang="en-US" sz="1200" dirty="0" smtClean="0">
                <a:latin typeface="Courier"/>
                <a:cs typeface="Courier"/>
              </a:rPr>
              <a:t>;</a:t>
            </a:r>
          </a:p>
          <a:p>
            <a:r>
              <a:rPr lang="en-US" sz="1200" dirty="0" smtClean="0">
                <a:latin typeface="Courier"/>
                <a:cs typeface="Courier"/>
              </a:rPr>
              <a:t>    </a:t>
            </a:r>
            <a:r>
              <a:rPr lang="en-US" sz="1200" dirty="0">
                <a:latin typeface="Courier"/>
                <a:cs typeface="Courier"/>
              </a:rPr>
              <a:t>ETHERTYPE_IPV6 : </a:t>
            </a:r>
            <a:r>
              <a:rPr lang="en-US" sz="1200" dirty="0">
                <a:solidFill>
                  <a:srgbClr val="FF0000"/>
                </a:solidFill>
                <a:latin typeface="Courier"/>
                <a:cs typeface="Courier"/>
              </a:rPr>
              <a:t>parse_ipv6</a:t>
            </a:r>
            <a:r>
              <a:rPr lang="en-US" sz="1200" dirty="0">
                <a:latin typeface="Courier"/>
                <a:cs typeface="Courier"/>
              </a:rPr>
              <a:t>;</a:t>
            </a:r>
          </a:p>
          <a:p>
            <a:r>
              <a:rPr lang="en-US" sz="1200" dirty="0">
                <a:latin typeface="Courier"/>
                <a:cs typeface="Courier"/>
              </a:rPr>
              <a:t>  </a:t>
            </a:r>
            <a:r>
              <a:rPr lang="en-US" sz="1200" dirty="0" smtClean="0">
                <a:latin typeface="Courier"/>
                <a:cs typeface="Courier"/>
              </a:rPr>
              <a:t>  </a:t>
            </a:r>
            <a:r>
              <a:rPr lang="en-US" sz="1200" dirty="0">
                <a:latin typeface="Courier"/>
                <a:cs typeface="Courier"/>
              </a:rPr>
              <a:t>ETHERTYPE_ARP </a:t>
            </a:r>
            <a:r>
              <a:rPr lang="en-US" sz="1200" dirty="0" smtClean="0">
                <a:latin typeface="Courier"/>
                <a:cs typeface="Courier"/>
              </a:rPr>
              <a:t> : </a:t>
            </a:r>
            <a:r>
              <a:rPr lang="en-US" sz="1200" dirty="0" err="1">
                <a:solidFill>
                  <a:srgbClr val="FF0000"/>
                </a:solidFill>
                <a:latin typeface="Courier"/>
                <a:cs typeface="Courier"/>
              </a:rPr>
              <a:t>parse_arp_rarp</a:t>
            </a:r>
            <a:r>
              <a:rPr lang="en-US" sz="1200" dirty="0">
                <a:latin typeface="Courier"/>
                <a:cs typeface="Courier"/>
              </a:rPr>
              <a:t>;</a:t>
            </a:r>
          </a:p>
          <a:p>
            <a:r>
              <a:rPr lang="en-US" sz="1200" dirty="0">
                <a:latin typeface="Courier"/>
                <a:cs typeface="Courier"/>
              </a:rPr>
              <a:t>  </a:t>
            </a:r>
            <a:r>
              <a:rPr lang="en-US" sz="1200" dirty="0" smtClean="0">
                <a:latin typeface="Courier"/>
                <a:cs typeface="Courier"/>
              </a:rPr>
              <a:t>  </a:t>
            </a:r>
            <a:r>
              <a:rPr lang="en-US" sz="1200" dirty="0">
                <a:latin typeface="Courier"/>
                <a:cs typeface="Courier"/>
              </a:rPr>
              <a:t>ETHERTYPE_RARP : </a:t>
            </a:r>
            <a:r>
              <a:rPr lang="en-US" sz="1200" dirty="0" err="1">
                <a:solidFill>
                  <a:srgbClr val="FF0000"/>
                </a:solidFill>
                <a:latin typeface="Courier"/>
                <a:cs typeface="Courier"/>
              </a:rPr>
              <a:t>parse_arp_rarp</a:t>
            </a:r>
            <a:r>
              <a:rPr lang="en-US" sz="1200" dirty="0">
                <a:latin typeface="Courier"/>
                <a:cs typeface="Courier"/>
              </a:rPr>
              <a:t>;</a:t>
            </a:r>
          </a:p>
          <a:p>
            <a:r>
              <a:rPr lang="en-US" sz="1200" dirty="0">
                <a:latin typeface="Courier"/>
                <a:cs typeface="Courier"/>
              </a:rPr>
              <a:t> </a:t>
            </a:r>
            <a:r>
              <a:rPr lang="en-US" sz="1200" dirty="0" smtClean="0">
                <a:latin typeface="Courier"/>
                <a:cs typeface="Courier"/>
              </a:rPr>
              <a:t>   ETHERTYPE_NSH  </a:t>
            </a:r>
            <a:r>
              <a:rPr lang="en-US" sz="1200" dirty="0">
                <a:latin typeface="Courier"/>
                <a:cs typeface="Courier"/>
              </a:rPr>
              <a:t>: </a:t>
            </a:r>
            <a:r>
              <a:rPr lang="en-US" sz="1200" dirty="0" err="1">
                <a:solidFill>
                  <a:srgbClr val="FF0000"/>
                </a:solidFill>
                <a:latin typeface="Courier"/>
                <a:cs typeface="Courier"/>
              </a:rPr>
              <a:t>parse_nsh</a:t>
            </a:r>
            <a:r>
              <a:rPr lang="en-US" sz="1200" dirty="0">
                <a:latin typeface="Courier"/>
                <a:cs typeface="Courier"/>
              </a:rPr>
              <a:t>;</a:t>
            </a:r>
          </a:p>
          <a:p>
            <a:r>
              <a:rPr lang="en-US" sz="1200" dirty="0" smtClean="0">
                <a:latin typeface="Courier"/>
                <a:cs typeface="Courier"/>
              </a:rPr>
              <a:t>  </a:t>
            </a:r>
            <a:r>
              <a:rPr lang="en-US" sz="1200" dirty="0">
                <a:latin typeface="Courier"/>
                <a:cs typeface="Courier"/>
              </a:rPr>
              <a:t>}</a:t>
            </a:r>
          </a:p>
          <a:p>
            <a:r>
              <a:rPr lang="en-US" sz="1200" dirty="0">
                <a:latin typeface="Courier"/>
                <a:cs typeface="Courier"/>
              </a:rPr>
              <a:t>}</a:t>
            </a:r>
          </a:p>
          <a:p>
            <a:endParaRPr lang="en-US" sz="1200" dirty="0" smtClean="0">
              <a:latin typeface="Courier"/>
              <a:cs typeface="Courier"/>
            </a:endParaRPr>
          </a:p>
        </p:txBody>
      </p:sp>
      <p:sp>
        <p:nvSpPr>
          <p:cNvPr id="3" name="Slide Number Placeholder 2"/>
          <p:cNvSpPr>
            <a:spLocks noGrp="1"/>
          </p:cNvSpPr>
          <p:nvPr>
            <p:ph type="sldNum" sz="quarter" idx="12"/>
          </p:nvPr>
        </p:nvSpPr>
        <p:spPr/>
        <p:txBody>
          <a:bodyPr/>
          <a:lstStyle/>
          <a:p>
            <a:fld id="{4C5ED068-DC47-524B-920C-6942DB272C65}" type="slidenum">
              <a:rPr lang="en-US" smtClean="0"/>
              <a:t>17</a:t>
            </a:fld>
            <a:endParaRPr lang="en-US"/>
          </a:p>
        </p:txBody>
      </p:sp>
      <p:sp>
        <p:nvSpPr>
          <p:cNvPr id="7" name="TextBox 6"/>
          <p:cNvSpPr txBox="1"/>
          <p:nvPr/>
        </p:nvSpPr>
        <p:spPr>
          <a:xfrm>
            <a:off x="653832" y="1417641"/>
            <a:ext cx="7866256" cy="1384995"/>
          </a:xfrm>
          <a:prstGeom prst="rect">
            <a:avLst/>
          </a:prstGeom>
          <a:noFill/>
        </p:spPr>
        <p:txBody>
          <a:bodyPr wrap="none" rtlCol="0">
            <a:spAutoFit/>
          </a:bodyPr>
          <a:lstStyle/>
          <a:p>
            <a:pPr marL="285750" indent="-285750">
              <a:buFont typeface="Arial"/>
              <a:buChar char="•"/>
            </a:pPr>
            <a:r>
              <a:rPr lang="en-US" sz="2800" dirty="0" smtClean="0"/>
              <a:t>Imperative functions for “states”</a:t>
            </a:r>
          </a:p>
          <a:p>
            <a:pPr marL="285750" indent="-285750">
              <a:buFont typeface="Arial"/>
              <a:buChar char="•"/>
            </a:pPr>
            <a:r>
              <a:rPr lang="en-US" sz="2800" dirty="0" smtClean="0"/>
              <a:t>Extract header instances</a:t>
            </a:r>
          </a:p>
          <a:p>
            <a:pPr marL="285750" indent="-285750">
              <a:buFont typeface="Arial"/>
              <a:buChar char="•"/>
            </a:pPr>
            <a:r>
              <a:rPr lang="en-US" sz="2800" dirty="0" smtClean="0">
                <a:solidFill>
                  <a:srgbClr val="FF0000"/>
                </a:solidFill>
              </a:rPr>
              <a:t>Select a next “state” by returning a parser function</a:t>
            </a:r>
          </a:p>
        </p:txBody>
      </p:sp>
      <p:sp>
        <p:nvSpPr>
          <p:cNvPr id="8" name="TextBox 7"/>
          <p:cNvSpPr txBox="1"/>
          <p:nvPr/>
        </p:nvSpPr>
        <p:spPr>
          <a:xfrm>
            <a:off x="653838" y="5586477"/>
            <a:ext cx="7443063" cy="523220"/>
          </a:xfrm>
          <a:prstGeom prst="rect">
            <a:avLst/>
          </a:prstGeom>
          <a:noFill/>
        </p:spPr>
        <p:txBody>
          <a:bodyPr wrap="none" rtlCol="0">
            <a:spAutoFit/>
          </a:bodyPr>
          <a:lstStyle/>
          <a:p>
            <a:pPr marL="285750" indent="-285750">
              <a:buFont typeface="Arial"/>
              <a:buChar char="•"/>
            </a:pPr>
            <a:r>
              <a:rPr lang="en-US" sz="2800" dirty="0" smtClean="0"/>
              <a:t>Produces a </a:t>
            </a:r>
            <a:r>
              <a:rPr lang="en-US" sz="2800" i="1" dirty="0" smtClean="0"/>
              <a:t>Parsed Representation </a:t>
            </a:r>
            <a:r>
              <a:rPr lang="en-US" sz="2800" dirty="0" smtClean="0"/>
              <a:t>of the packet</a:t>
            </a:r>
          </a:p>
        </p:txBody>
      </p:sp>
    </p:spTree>
    <p:extLst>
      <p:ext uri="{BB962C8B-B14F-4D97-AF65-F5344CB8AC3E}">
        <p14:creationId xmlns:p14="http://schemas.microsoft.com/office/powerpoint/2010/main" val="290317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730"/>
            <a:ext cx="8229600" cy="1143000"/>
          </a:xfrm>
        </p:spPr>
        <p:txBody>
          <a:bodyPr>
            <a:normAutofit fontScale="90000"/>
          </a:bodyPr>
          <a:lstStyle/>
          <a:p>
            <a:r>
              <a:rPr lang="en-US" dirty="0" smtClean="0"/>
              <a:t>Parsing and Headers Give Context </a:t>
            </a:r>
            <a:br>
              <a:rPr lang="en-US" dirty="0" smtClean="0"/>
            </a:br>
            <a:r>
              <a:rPr lang="en-US" dirty="0" smtClean="0"/>
              <a:t>for Match + Action</a:t>
            </a:r>
            <a:endParaRPr lang="en-US" dirty="0"/>
          </a:p>
        </p:txBody>
      </p:sp>
      <p:sp>
        <p:nvSpPr>
          <p:cNvPr id="5" name="TextBox 4"/>
          <p:cNvSpPr txBox="1"/>
          <p:nvPr/>
        </p:nvSpPr>
        <p:spPr>
          <a:xfrm>
            <a:off x="609603" y="1417641"/>
            <a:ext cx="6279634" cy="4801315"/>
          </a:xfrm>
          <a:prstGeom prst="rect">
            <a:avLst/>
          </a:prstGeom>
          <a:noFill/>
        </p:spPr>
        <p:txBody>
          <a:bodyPr wrap="none" rtlCol="0">
            <a:spAutoFit/>
          </a:bodyPr>
          <a:lstStyle/>
          <a:p>
            <a:r>
              <a:rPr lang="en-US" b="1" dirty="0">
                <a:latin typeface="Courier"/>
              </a:rPr>
              <a:t>table</a:t>
            </a:r>
            <a:r>
              <a:rPr lang="en-US" dirty="0">
                <a:latin typeface="Courier"/>
              </a:rPr>
              <a:t> </a:t>
            </a:r>
            <a:r>
              <a:rPr lang="en-US" dirty="0" err="1">
                <a:latin typeface="Courier"/>
              </a:rPr>
              <a:t>acl</a:t>
            </a:r>
            <a:r>
              <a:rPr lang="en-US" dirty="0">
                <a:latin typeface="Courier"/>
              </a:rPr>
              <a:t> {</a:t>
            </a:r>
          </a:p>
          <a:p>
            <a:r>
              <a:rPr lang="en-US" dirty="0">
                <a:latin typeface="Courier"/>
              </a:rPr>
              <a:t>    </a:t>
            </a:r>
            <a:r>
              <a:rPr lang="en-US" b="1" dirty="0">
                <a:latin typeface="Courier"/>
              </a:rPr>
              <a:t>reads</a:t>
            </a:r>
            <a:r>
              <a:rPr lang="en-US" dirty="0">
                <a:latin typeface="Courier"/>
              </a:rPr>
              <a:t> {</a:t>
            </a:r>
          </a:p>
          <a:p>
            <a:r>
              <a:rPr lang="en-US" dirty="0" smtClean="0">
                <a:latin typeface="Courier"/>
              </a:rPr>
              <a:t>        ipv4</a:t>
            </a:r>
            <a:r>
              <a:rPr lang="en-US" dirty="0">
                <a:latin typeface="Courier"/>
              </a:rPr>
              <a:t>.dstAddr : ternary;</a:t>
            </a:r>
          </a:p>
          <a:p>
            <a:r>
              <a:rPr lang="en-US" dirty="0">
                <a:latin typeface="Courier"/>
              </a:rPr>
              <a:t>        ipv4.srcAddr : ternary;</a:t>
            </a:r>
          </a:p>
          <a:p>
            <a:r>
              <a:rPr lang="en-US" dirty="0">
                <a:latin typeface="Courier"/>
              </a:rPr>
              <a:t>        ipv4.protocol : ternary;</a:t>
            </a:r>
          </a:p>
          <a:p>
            <a:r>
              <a:rPr lang="en-US" dirty="0">
                <a:latin typeface="Courier"/>
              </a:rPr>
              <a:t>        </a:t>
            </a:r>
            <a:r>
              <a:rPr lang="en-US" dirty="0" err="1">
                <a:latin typeface="Courier"/>
              </a:rPr>
              <a:t>udp.srcPort</a:t>
            </a:r>
            <a:r>
              <a:rPr lang="en-US" dirty="0">
                <a:latin typeface="Courier"/>
              </a:rPr>
              <a:t> : ternary;</a:t>
            </a:r>
          </a:p>
          <a:p>
            <a:r>
              <a:rPr lang="en-US" dirty="0">
                <a:latin typeface="Courier"/>
              </a:rPr>
              <a:t>        </a:t>
            </a:r>
            <a:r>
              <a:rPr lang="en-US" dirty="0" err="1">
                <a:latin typeface="Courier"/>
              </a:rPr>
              <a:t>udp.dstPort</a:t>
            </a:r>
            <a:r>
              <a:rPr lang="en-US" dirty="0">
                <a:latin typeface="Courier"/>
              </a:rPr>
              <a:t> : ternary;</a:t>
            </a:r>
          </a:p>
          <a:p>
            <a:r>
              <a:rPr lang="en-US" dirty="0" smtClean="0">
                <a:latin typeface="Courier"/>
              </a:rPr>
              <a:t>        </a:t>
            </a:r>
            <a:r>
              <a:rPr lang="en-US" dirty="0" err="1" smtClean="0">
                <a:latin typeface="Courier"/>
              </a:rPr>
              <a:t>ethernet.dstAddr</a:t>
            </a:r>
            <a:r>
              <a:rPr lang="en-US" dirty="0" smtClean="0">
                <a:latin typeface="Courier"/>
              </a:rPr>
              <a:t> </a:t>
            </a:r>
            <a:r>
              <a:rPr lang="en-US" dirty="0">
                <a:latin typeface="Courier"/>
              </a:rPr>
              <a:t>: exact;</a:t>
            </a:r>
          </a:p>
          <a:p>
            <a:r>
              <a:rPr lang="en-US" dirty="0">
                <a:latin typeface="Courier"/>
              </a:rPr>
              <a:t>        </a:t>
            </a:r>
            <a:r>
              <a:rPr lang="en-US" dirty="0" err="1">
                <a:latin typeface="Courier"/>
              </a:rPr>
              <a:t>ethernet.srcAddr</a:t>
            </a:r>
            <a:r>
              <a:rPr lang="en-US" dirty="0">
                <a:latin typeface="Courier"/>
              </a:rPr>
              <a:t> : exact;</a:t>
            </a:r>
          </a:p>
          <a:p>
            <a:r>
              <a:rPr lang="en-US" dirty="0">
                <a:latin typeface="Courier"/>
              </a:rPr>
              <a:t>        </a:t>
            </a:r>
            <a:r>
              <a:rPr lang="en-US" dirty="0" err="1">
                <a:latin typeface="Courier"/>
              </a:rPr>
              <a:t>ethernet.etherType</a:t>
            </a:r>
            <a:r>
              <a:rPr lang="en-US" dirty="0">
                <a:latin typeface="Courier"/>
              </a:rPr>
              <a:t> : ternary;</a:t>
            </a:r>
          </a:p>
          <a:p>
            <a:r>
              <a:rPr lang="en-US" dirty="0">
                <a:latin typeface="Courier"/>
              </a:rPr>
              <a:t>    </a:t>
            </a:r>
            <a:r>
              <a:rPr lang="en-US" dirty="0" smtClean="0">
                <a:latin typeface="Courier"/>
              </a:rPr>
              <a:t>}</a:t>
            </a:r>
          </a:p>
          <a:p>
            <a:r>
              <a:rPr lang="en-US" dirty="0">
                <a:latin typeface="Courier"/>
              </a:rPr>
              <a:t> </a:t>
            </a:r>
            <a:r>
              <a:rPr lang="en-US" dirty="0" smtClean="0">
                <a:latin typeface="Courier"/>
              </a:rPr>
              <a:t>   </a:t>
            </a:r>
            <a:r>
              <a:rPr lang="en-US" b="1" dirty="0" smtClean="0">
                <a:latin typeface="Courier"/>
              </a:rPr>
              <a:t>actions</a:t>
            </a:r>
            <a:r>
              <a:rPr lang="en-US" dirty="0" smtClean="0">
                <a:latin typeface="Courier"/>
              </a:rPr>
              <a:t> </a:t>
            </a:r>
            <a:r>
              <a:rPr lang="en-US" dirty="0">
                <a:latin typeface="Courier"/>
              </a:rPr>
              <a:t>{</a:t>
            </a:r>
          </a:p>
          <a:p>
            <a:r>
              <a:rPr lang="en-US" dirty="0">
                <a:latin typeface="Courier"/>
              </a:rPr>
              <a:t>        </a:t>
            </a:r>
            <a:r>
              <a:rPr lang="en-US" dirty="0" err="1" smtClean="0">
                <a:latin typeface="Courier"/>
              </a:rPr>
              <a:t>no_op</a:t>
            </a:r>
            <a:r>
              <a:rPr lang="en-US" dirty="0">
                <a:latin typeface="Courier"/>
              </a:rPr>
              <a:t>; </a:t>
            </a:r>
            <a:r>
              <a:rPr lang="en-US" dirty="0" smtClean="0">
                <a:latin typeface="Courier"/>
              </a:rPr>
              <a:t>   /</a:t>
            </a:r>
            <a:r>
              <a:rPr lang="en-US" dirty="0">
                <a:latin typeface="Courier"/>
              </a:rPr>
              <a:t>* permit */</a:t>
            </a:r>
          </a:p>
          <a:p>
            <a:r>
              <a:rPr lang="en-US" dirty="0">
                <a:latin typeface="Courier"/>
              </a:rPr>
              <a:t>        </a:t>
            </a:r>
            <a:r>
              <a:rPr lang="en-US" dirty="0" err="1">
                <a:latin typeface="Courier"/>
              </a:rPr>
              <a:t>acl_drop</a:t>
            </a:r>
            <a:r>
              <a:rPr lang="en-US" dirty="0">
                <a:latin typeface="Courier"/>
              </a:rPr>
              <a:t>; /* reject */</a:t>
            </a:r>
          </a:p>
          <a:p>
            <a:r>
              <a:rPr lang="en-US" dirty="0" smtClean="0">
                <a:latin typeface="Courier"/>
              </a:rPr>
              <a:t>        </a:t>
            </a:r>
            <a:r>
              <a:rPr lang="en-US" dirty="0" err="1" smtClean="0">
                <a:latin typeface="Courier"/>
              </a:rPr>
              <a:t>nhop_set</a:t>
            </a:r>
            <a:r>
              <a:rPr lang="en-US" dirty="0">
                <a:latin typeface="Courier"/>
              </a:rPr>
              <a:t>; /* policy-based routing */</a:t>
            </a:r>
          </a:p>
          <a:p>
            <a:r>
              <a:rPr lang="en-US" dirty="0">
                <a:latin typeface="Courier"/>
              </a:rPr>
              <a:t>    </a:t>
            </a:r>
            <a:r>
              <a:rPr lang="en-US" dirty="0" smtClean="0">
                <a:latin typeface="Courier"/>
              </a:rPr>
              <a:t>}</a:t>
            </a:r>
          </a:p>
          <a:p>
            <a:r>
              <a:rPr lang="en-US" dirty="0">
                <a:latin typeface="Courier"/>
              </a:rPr>
              <a:t>}</a:t>
            </a:r>
          </a:p>
        </p:txBody>
      </p:sp>
      <p:sp>
        <p:nvSpPr>
          <p:cNvPr id="3" name="Slide Number Placeholder 2"/>
          <p:cNvSpPr>
            <a:spLocks noGrp="1"/>
          </p:cNvSpPr>
          <p:nvPr>
            <p:ph type="sldNum" sz="quarter" idx="12"/>
          </p:nvPr>
        </p:nvSpPr>
        <p:spPr/>
        <p:txBody>
          <a:bodyPr/>
          <a:lstStyle/>
          <a:p>
            <a:fld id="{C9BB1E67-4F71-C84C-9096-ACFDB91A3A38}" type="slidenum">
              <a:rPr lang="en-US" smtClean="0"/>
              <a:t>18</a:t>
            </a:fld>
            <a:endParaRPr lang="en-US"/>
          </a:p>
        </p:txBody>
      </p:sp>
    </p:spTree>
    <p:extLst>
      <p:ext uri="{BB962C8B-B14F-4D97-AF65-F5344CB8AC3E}">
        <p14:creationId xmlns:p14="http://schemas.microsoft.com/office/powerpoint/2010/main" val="2138786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Parsing in </a:t>
            </a:r>
            <a:r>
              <a:rPr lang="en-US" dirty="0" smtClean="0"/>
              <a:t>OVS</a:t>
            </a:r>
            <a:endParaRPr lang="en-US" dirty="0"/>
          </a:p>
        </p:txBody>
      </p:sp>
      <p:sp>
        <p:nvSpPr>
          <p:cNvPr id="3" name="Content Placeholder 2"/>
          <p:cNvSpPr>
            <a:spLocks noGrp="1"/>
          </p:cNvSpPr>
          <p:nvPr>
            <p:ph idx="1"/>
          </p:nvPr>
        </p:nvSpPr>
        <p:spPr/>
        <p:txBody>
          <a:bodyPr/>
          <a:lstStyle/>
          <a:p>
            <a:r>
              <a:rPr lang="en-US" dirty="0" smtClean="0"/>
              <a:t>Supporting a programmable parser in OVS is tractable</a:t>
            </a:r>
          </a:p>
          <a:p>
            <a:r>
              <a:rPr lang="en-US" dirty="0" smtClean="0"/>
              <a:t>OVS </a:t>
            </a:r>
            <a:r>
              <a:rPr lang="en-US" dirty="0" smtClean="0"/>
              <a:t>is critical for providing deployment specific features in the future</a:t>
            </a:r>
            <a:endParaRPr lang="en-US" dirty="0" smtClean="0"/>
          </a:p>
          <a:p>
            <a:pPr lvl="1"/>
            <a:r>
              <a:rPr lang="en-US" dirty="0" smtClean="0"/>
              <a:t>Selective protocol engagement</a:t>
            </a:r>
          </a:p>
          <a:p>
            <a:pPr lvl="1"/>
            <a:r>
              <a:rPr lang="en-US" dirty="0" smtClean="0"/>
              <a:t>Agile response to protocol </a:t>
            </a:r>
            <a:r>
              <a:rPr lang="en-US" dirty="0" smtClean="0"/>
              <a:t>evolution</a:t>
            </a:r>
          </a:p>
          <a:p>
            <a:pPr lvl="1"/>
            <a:r>
              <a:rPr lang="en-US" dirty="0" smtClean="0"/>
              <a:t>Overlay/underlay architectures</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C9BB1E67-4F71-C84C-9096-ACFDB91A3A38}" type="slidenum">
              <a:rPr lang="en-US" smtClean="0"/>
              <a:t>19</a:t>
            </a:fld>
            <a:endParaRPr lang="en-US"/>
          </a:p>
        </p:txBody>
      </p:sp>
    </p:spTree>
    <p:extLst>
      <p:ext uri="{BB962C8B-B14F-4D97-AF65-F5344CB8AC3E}">
        <p14:creationId xmlns:p14="http://schemas.microsoft.com/office/powerpoint/2010/main" val="3750360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ontent Placeholder 2"/>
          <p:cNvSpPr>
            <a:spLocks noGrp="1"/>
          </p:cNvSpPr>
          <p:nvPr>
            <p:ph idx="1"/>
          </p:nvPr>
        </p:nvSpPr>
        <p:spPr>
          <a:xfrm>
            <a:off x="457200" y="1600200"/>
            <a:ext cx="8229600" cy="4525963"/>
          </a:xfrm>
        </p:spPr>
        <p:txBody>
          <a:bodyPr>
            <a:normAutofit/>
          </a:bodyPr>
          <a:lstStyle/>
          <a:p>
            <a:r>
              <a:rPr lang="en-US" dirty="0" smtClean="0"/>
              <a:t>Protocols are what allow networking to work</a:t>
            </a:r>
          </a:p>
          <a:p>
            <a:r>
              <a:rPr lang="en-US" dirty="0" smtClean="0"/>
              <a:t>There are a lot of protocols out there already</a:t>
            </a:r>
          </a:p>
        </p:txBody>
      </p:sp>
      <p:sp>
        <p:nvSpPr>
          <p:cNvPr id="4" name="Rectangle 3"/>
          <p:cNvSpPr/>
          <p:nvPr/>
        </p:nvSpPr>
        <p:spPr>
          <a:xfrm>
            <a:off x="680216" y="1753470"/>
            <a:ext cx="1262635"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TCP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4025467" y="1444205"/>
            <a:ext cx="184666" cy="923330"/>
          </a:xfrm>
          <a:prstGeom prst="rect">
            <a:avLst/>
          </a:prstGeom>
          <a:noFill/>
        </p:spPr>
        <p:txBody>
          <a:bodyPr wrap="none" lIns="91440" tIns="45720" rIns="91440" bIns="45720">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Rectangle 5"/>
          <p:cNvSpPr/>
          <p:nvPr/>
        </p:nvSpPr>
        <p:spPr>
          <a:xfrm>
            <a:off x="2116256" y="1444205"/>
            <a:ext cx="146749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UDP</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1" name="Rectangle 10"/>
          <p:cNvSpPr/>
          <p:nvPr/>
        </p:nvSpPr>
        <p:spPr>
          <a:xfrm>
            <a:off x="2348787" y="3739135"/>
            <a:ext cx="1416486"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IPv4</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Rectangle 11"/>
          <p:cNvSpPr/>
          <p:nvPr/>
        </p:nvSpPr>
        <p:spPr>
          <a:xfrm>
            <a:off x="1022092" y="3281935"/>
            <a:ext cx="1416486"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IPv6</a:t>
            </a:r>
            <a:endPar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13" name="Rectangle 12"/>
          <p:cNvSpPr/>
          <p:nvPr/>
        </p:nvSpPr>
        <p:spPr>
          <a:xfrm>
            <a:off x="3896895" y="978075"/>
            <a:ext cx="2091350"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DCTCP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Rectangle 13"/>
          <p:cNvSpPr/>
          <p:nvPr/>
        </p:nvSpPr>
        <p:spPr>
          <a:xfrm>
            <a:off x="5975421" y="2815805"/>
            <a:ext cx="1756310"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SNAP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Rectangle 14"/>
          <p:cNvSpPr/>
          <p:nvPr/>
        </p:nvSpPr>
        <p:spPr>
          <a:xfrm>
            <a:off x="3232143" y="3507850"/>
            <a:ext cx="2689220"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Ethernet</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ectangle 15"/>
          <p:cNvSpPr/>
          <p:nvPr/>
        </p:nvSpPr>
        <p:spPr>
          <a:xfrm>
            <a:off x="2743527" y="2815805"/>
            <a:ext cx="1204664" cy="923330"/>
          </a:xfrm>
          <a:prstGeom prst="rect">
            <a:avLst/>
          </a:prstGeom>
          <a:noFill/>
        </p:spPr>
        <p:txBody>
          <a:bodyPr wrap="none" lIns="91440" tIns="45720" rIns="91440" bIns="45720">
            <a:spAutoFit/>
          </a:bodyPr>
          <a:lstStyle/>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RIP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Rectangle 16"/>
          <p:cNvSpPr/>
          <p:nvPr/>
        </p:nvSpPr>
        <p:spPr>
          <a:xfrm>
            <a:off x="5613623" y="3916780"/>
            <a:ext cx="1666705"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OSPF</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8" name="Rectangle 17"/>
          <p:cNvSpPr/>
          <p:nvPr/>
        </p:nvSpPr>
        <p:spPr>
          <a:xfrm>
            <a:off x="5831965" y="1753470"/>
            <a:ext cx="167583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HTTP</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Rectangle 18"/>
          <p:cNvSpPr/>
          <p:nvPr/>
        </p:nvSpPr>
        <p:spPr>
          <a:xfrm>
            <a:off x="4944102" y="2533259"/>
            <a:ext cx="1133644" cy="923330"/>
          </a:xfrm>
          <a:prstGeom prst="rect">
            <a:avLst/>
          </a:prstGeom>
          <a:noFill/>
        </p:spPr>
        <p:txBody>
          <a:bodyPr wrap="non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SSL</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Rectangle 19"/>
          <p:cNvSpPr/>
          <p:nvPr/>
        </p:nvSpPr>
        <p:spPr>
          <a:xfrm>
            <a:off x="1447718" y="2584520"/>
            <a:ext cx="1362723"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ARP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 name="Rectangle 20"/>
          <p:cNvSpPr/>
          <p:nvPr/>
        </p:nvSpPr>
        <p:spPr>
          <a:xfrm>
            <a:off x="2888977" y="1892475"/>
            <a:ext cx="1752591"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RARP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2" name="Rectangle 21"/>
          <p:cNvSpPr/>
          <p:nvPr/>
        </p:nvSpPr>
        <p:spPr>
          <a:xfrm>
            <a:off x="6877453" y="3532824"/>
            <a:ext cx="1382673"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BGP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 name="Rectangle 22"/>
          <p:cNvSpPr/>
          <p:nvPr/>
        </p:nvSpPr>
        <p:spPr>
          <a:xfrm>
            <a:off x="6383210" y="830140"/>
            <a:ext cx="1348521"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FLIP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4" name="Rectangle 23"/>
          <p:cNvSpPr/>
          <p:nvPr/>
        </p:nvSpPr>
        <p:spPr>
          <a:xfrm>
            <a:off x="3088476" y="4275953"/>
            <a:ext cx="1353593"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GRE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5" name="Rectangle 24"/>
          <p:cNvSpPr/>
          <p:nvPr/>
        </p:nvSpPr>
        <p:spPr>
          <a:xfrm>
            <a:off x="300595" y="4200800"/>
            <a:ext cx="2244863"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NVGRE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6" name="Rectangle 25"/>
          <p:cNvSpPr/>
          <p:nvPr/>
        </p:nvSpPr>
        <p:spPr>
          <a:xfrm>
            <a:off x="609231" y="2275255"/>
            <a:ext cx="1829347" cy="923330"/>
          </a:xfrm>
          <a:prstGeom prst="rect">
            <a:avLst/>
          </a:prstGeom>
          <a:noFill/>
        </p:spPr>
        <p:txBody>
          <a:bodyPr wrap="none" lIns="91440" tIns="45720" rIns="91440" bIns="45720">
            <a:spAutoFit/>
          </a:bodyPr>
          <a:lstStyle/>
          <a:p>
            <a:pPr algn="ctr"/>
            <a:r>
              <a:rPr lang="en-US" sz="5400" dirty="0" smtClean="0">
                <a:ln w="10160">
                  <a:solidFill>
                    <a:schemeClr val="accent1"/>
                  </a:solidFill>
                  <a:prstDash val="solid"/>
                </a:ln>
                <a:solidFill>
                  <a:srgbClr val="FFFFFF"/>
                </a:solidFill>
                <a:effectLst>
                  <a:outerShdw blurRad="38100" dist="32000" dir="5400000" algn="tl">
                    <a:srgbClr val="000000">
                      <a:alpha val="30000"/>
                    </a:srgbClr>
                  </a:outerShdw>
                </a:effectLst>
              </a:rPr>
              <a:t>GENV</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7" name="Rectangle 26"/>
          <p:cNvSpPr/>
          <p:nvPr/>
        </p:nvSpPr>
        <p:spPr>
          <a:xfrm>
            <a:off x="609231" y="993769"/>
            <a:ext cx="2755156"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CAPWAP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8" name="Rectangle 27"/>
          <p:cNvSpPr/>
          <p:nvPr/>
        </p:nvSpPr>
        <p:spPr>
          <a:xfrm>
            <a:off x="6246206" y="2215135"/>
            <a:ext cx="156729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IBGP</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9" name="Rectangle 28"/>
          <p:cNvSpPr/>
          <p:nvPr/>
        </p:nvSpPr>
        <p:spPr>
          <a:xfrm>
            <a:off x="4362129" y="4431180"/>
            <a:ext cx="1762735"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VLAN</a:t>
            </a:r>
            <a:endPar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1" name="Rectangle 30"/>
          <p:cNvSpPr/>
          <p:nvPr/>
        </p:nvSpPr>
        <p:spPr>
          <a:xfrm>
            <a:off x="6877453" y="4198591"/>
            <a:ext cx="1290362"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PPP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2" name="Rectangle 31"/>
          <p:cNvSpPr/>
          <p:nvPr/>
        </p:nvSpPr>
        <p:spPr>
          <a:xfrm>
            <a:off x="5476253" y="1022710"/>
            <a:ext cx="1539905"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L2TP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3" name="Rectangle 32"/>
          <p:cNvSpPr/>
          <p:nvPr/>
        </p:nvSpPr>
        <p:spPr>
          <a:xfrm>
            <a:off x="5077408" y="3301850"/>
            <a:ext cx="1709648"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ICMP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4" name="Rectangle 33"/>
          <p:cNvSpPr/>
          <p:nvPr/>
        </p:nvSpPr>
        <p:spPr>
          <a:xfrm>
            <a:off x="7296688" y="2839454"/>
            <a:ext cx="139011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POP</a:t>
            </a:r>
            <a:endPar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5" name="Rectangle 34"/>
          <p:cNvSpPr/>
          <p:nvPr/>
        </p:nvSpPr>
        <p:spPr>
          <a:xfrm>
            <a:off x="496834" y="3071159"/>
            <a:ext cx="1213944" cy="923330"/>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sz="5400" b="1" dirty="0" smtClean="0">
                <a:ln/>
                <a:solidFill>
                  <a:schemeClr val="accent5">
                    <a:tint val="50000"/>
                    <a:satMod val="180000"/>
                  </a:schemeClr>
                </a:solidFill>
              </a:rPr>
              <a:t>FTP</a:t>
            </a:r>
            <a:endParaRPr lang="en-US" sz="5400" b="1" dirty="0">
              <a:ln/>
              <a:solidFill>
                <a:schemeClr val="accent5">
                  <a:tint val="50000"/>
                  <a:satMod val="180000"/>
                </a:schemeClr>
              </a:solidFill>
            </a:endParaRPr>
          </a:p>
        </p:txBody>
      </p:sp>
      <p:sp>
        <p:nvSpPr>
          <p:cNvPr id="36" name="Rectangle 35"/>
          <p:cNvSpPr/>
          <p:nvPr/>
        </p:nvSpPr>
        <p:spPr>
          <a:xfrm>
            <a:off x="4296193" y="1913404"/>
            <a:ext cx="1828671" cy="923330"/>
          </a:xfrm>
          <a:prstGeom prst="rect">
            <a:avLst/>
          </a:prstGeom>
          <a:noFill/>
        </p:spPr>
        <p:txBody>
          <a:bodyPr wrap="non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SMTP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7" name="Rectangle 36"/>
          <p:cNvSpPr/>
          <p:nvPr/>
        </p:nvSpPr>
        <p:spPr>
          <a:xfrm>
            <a:off x="1743522" y="4662465"/>
            <a:ext cx="1390112"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POP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8" name="Rectangle 37"/>
          <p:cNvSpPr/>
          <p:nvPr/>
        </p:nvSpPr>
        <p:spPr>
          <a:xfrm>
            <a:off x="7006816" y="5354510"/>
            <a:ext cx="1762735" cy="923330"/>
          </a:xfrm>
          <a:prstGeom prst="rect">
            <a:avLst/>
          </a:prstGeom>
          <a:noFill/>
        </p:spPr>
        <p:txBody>
          <a:bodyPr wrap="non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IMAP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9" name="Rectangle 38"/>
          <p:cNvSpPr/>
          <p:nvPr/>
        </p:nvSpPr>
        <p:spPr>
          <a:xfrm>
            <a:off x="4025467" y="2502849"/>
            <a:ext cx="73785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IP</a:t>
            </a:r>
            <a:endPar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40" name="Rectangle 39"/>
          <p:cNvSpPr/>
          <p:nvPr/>
        </p:nvSpPr>
        <p:spPr>
          <a:xfrm>
            <a:off x="590525" y="5124130"/>
            <a:ext cx="177862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MPLS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1" name="Rectangle 40"/>
          <p:cNvSpPr/>
          <p:nvPr/>
        </p:nvSpPr>
        <p:spPr>
          <a:xfrm>
            <a:off x="3532431" y="5121921"/>
            <a:ext cx="1327219" cy="923330"/>
          </a:xfrm>
          <a:prstGeom prst="rect">
            <a:avLst/>
          </a:prstGeom>
          <a:noFill/>
        </p:spPr>
        <p:txBody>
          <a:bodyPr wrap="non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BFD</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2" name="Rectangle 41"/>
          <p:cNvSpPr/>
          <p:nvPr/>
        </p:nvSpPr>
        <p:spPr>
          <a:xfrm>
            <a:off x="4704380" y="5242143"/>
            <a:ext cx="1675158" cy="923330"/>
          </a:xfrm>
          <a:prstGeom prst="rect">
            <a:avLst/>
          </a:prstGeom>
          <a:noFill/>
        </p:spPr>
        <p:txBody>
          <a:bodyPr wrap="non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FCOE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3" name="Rectangle 42"/>
          <p:cNvSpPr/>
          <p:nvPr/>
        </p:nvSpPr>
        <p:spPr>
          <a:xfrm>
            <a:off x="6332600" y="4662465"/>
            <a:ext cx="1589948" cy="923330"/>
          </a:xfrm>
          <a:prstGeom prst="rect">
            <a:avLst/>
          </a:prstGeom>
          <a:noFill/>
        </p:spPr>
        <p:txBody>
          <a:bodyPr wrap="non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SCTP</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4" name="Rectangle 43"/>
          <p:cNvSpPr/>
          <p:nvPr/>
        </p:nvSpPr>
        <p:spPr>
          <a:xfrm>
            <a:off x="2092780" y="5354510"/>
            <a:ext cx="2483973"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ERSPAN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5" name="Rectangle 44"/>
          <p:cNvSpPr/>
          <p:nvPr/>
        </p:nvSpPr>
        <p:spPr>
          <a:xfrm>
            <a:off x="6928751" y="1351925"/>
            <a:ext cx="1769497"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IPSEC</a:t>
            </a:r>
            <a:endPar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46" name="Rectangle 45"/>
          <p:cNvSpPr/>
          <p:nvPr/>
        </p:nvSpPr>
        <p:spPr>
          <a:xfrm>
            <a:off x="1375289" y="2041184"/>
            <a:ext cx="1481934" cy="923330"/>
          </a:xfrm>
          <a:prstGeom prst="rect">
            <a:avLst/>
          </a:prstGeom>
          <a:noFill/>
        </p:spPr>
        <p:txBody>
          <a:bodyPr wrap="none" lIns="91440" tIns="45720" rIns="91440" bIns="45720">
            <a:spAutoFit/>
          </a:bodyPr>
          <a:lstStyle/>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NSH</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7" name="Title 1"/>
          <p:cNvSpPr>
            <a:spLocks noGrp="1"/>
          </p:cNvSpPr>
          <p:nvPr>
            <p:ph type="title"/>
          </p:nvPr>
        </p:nvSpPr>
        <p:spPr>
          <a:xfrm>
            <a:off x="457200" y="274638"/>
            <a:ext cx="8229600" cy="1143000"/>
          </a:xfrm>
        </p:spPr>
        <p:txBody>
          <a:bodyPr/>
          <a:lstStyle/>
          <a:p>
            <a:r>
              <a:rPr lang="en-US" dirty="0" smtClean="0"/>
              <a:t>Protocols</a:t>
            </a:r>
            <a:endParaRPr lang="en-US" dirty="0"/>
          </a:p>
        </p:txBody>
      </p:sp>
      <p:sp>
        <p:nvSpPr>
          <p:cNvPr id="2" name="Slide Number Placeholder 1"/>
          <p:cNvSpPr>
            <a:spLocks noGrp="1"/>
          </p:cNvSpPr>
          <p:nvPr>
            <p:ph type="sldNum" sz="quarter" idx="12"/>
          </p:nvPr>
        </p:nvSpPr>
        <p:spPr/>
        <p:txBody>
          <a:bodyPr/>
          <a:lstStyle/>
          <a:p>
            <a:fld id="{C9BB1E67-4F71-C84C-9096-ACFDB91A3A38}" type="slidenum">
              <a:rPr lang="en-US" smtClean="0"/>
              <a:t>2</a:t>
            </a:fld>
            <a:endParaRPr lang="en-US"/>
          </a:p>
        </p:txBody>
      </p:sp>
    </p:spTree>
    <p:extLst>
      <p:ext uri="{BB962C8B-B14F-4D97-AF65-F5344CB8AC3E}">
        <p14:creationId xmlns:p14="http://schemas.microsoft.com/office/powerpoint/2010/main" val="2821109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145">
                                          <p:stCondLst>
                                            <p:cond delay="0"/>
                                          </p:stCondLst>
                                        </p:cTn>
                                        <p:tgtEl>
                                          <p:spTgt spid="15"/>
                                        </p:tgtEl>
                                      </p:cBhvr>
                                    </p:animEffect>
                                    <p:anim calcmode="lin" valueType="num">
                                      <p:cBhvr>
                                        <p:cTn id="8" dur="456"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15"/>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15"/>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15"/>
                                        </p:tgtEl>
                                        <p:attrNameLst>
                                          <p:attrName>ppt_y</p:attrName>
                                        </p:attrNameLst>
                                      </p:cBhvr>
                                      <p:tavLst>
                                        <p:tav tm="0" fmla="#ppt_y-sin(pi*$)/81">
                                          <p:val>
                                            <p:fltVal val="0"/>
                                          </p:val>
                                        </p:tav>
                                        <p:tav tm="100000">
                                          <p:val>
                                            <p:fltVal val="1"/>
                                          </p:val>
                                        </p:tav>
                                      </p:tavLst>
                                    </p:anim>
                                    <p:animScale>
                                      <p:cBhvr>
                                        <p:cTn id="13" dur="7">
                                          <p:stCondLst>
                                            <p:cond delay="162"/>
                                          </p:stCondLst>
                                        </p:cTn>
                                        <p:tgtEl>
                                          <p:spTgt spid="15"/>
                                        </p:tgtEl>
                                      </p:cBhvr>
                                      <p:to x="100000" y="60000"/>
                                    </p:animScale>
                                    <p:animScale>
                                      <p:cBhvr>
                                        <p:cTn id="14" dur="41" decel="50000">
                                          <p:stCondLst>
                                            <p:cond delay="169"/>
                                          </p:stCondLst>
                                        </p:cTn>
                                        <p:tgtEl>
                                          <p:spTgt spid="15"/>
                                        </p:tgtEl>
                                      </p:cBhvr>
                                      <p:to x="100000" y="100000"/>
                                    </p:animScale>
                                    <p:animScale>
                                      <p:cBhvr>
                                        <p:cTn id="15" dur="7">
                                          <p:stCondLst>
                                            <p:cond delay="328"/>
                                          </p:stCondLst>
                                        </p:cTn>
                                        <p:tgtEl>
                                          <p:spTgt spid="15"/>
                                        </p:tgtEl>
                                      </p:cBhvr>
                                      <p:to x="100000" y="80000"/>
                                    </p:animScale>
                                    <p:animScale>
                                      <p:cBhvr>
                                        <p:cTn id="16" dur="41" decel="50000">
                                          <p:stCondLst>
                                            <p:cond delay="335"/>
                                          </p:stCondLst>
                                        </p:cTn>
                                        <p:tgtEl>
                                          <p:spTgt spid="15"/>
                                        </p:tgtEl>
                                      </p:cBhvr>
                                      <p:to x="100000" y="100000"/>
                                    </p:animScale>
                                    <p:animScale>
                                      <p:cBhvr>
                                        <p:cTn id="17" dur="7">
                                          <p:stCondLst>
                                            <p:cond delay="410"/>
                                          </p:stCondLst>
                                        </p:cTn>
                                        <p:tgtEl>
                                          <p:spTgt spid="15"/>
                                        </p:tgtEl>
                                      </p:cBhvr>
                                      <p:to x="100000" y="90000"/>
                                    </p:animScale>
                                    <p:animScale>
                                      <p:cBhvr>
                                        <p:cTn id="18" dur="41" decel="50000">
                                          <p:stCondLst>
                                            <p:cond delay="417"/>
                                          </p:stCondLst>
                                        </p:cTn>
                                        <p:tgtEl>
                                          <p:spTgt spid="15"/>
                                        </p:tgtEl>
                                      </p:cBhvr>
                                      <p:to x="100000" y="100000"/>
                                    </p:animScale>
                                    <p:animScale>
                                      <p:cBhvr>
                                        <p:cTn id="19" dur="7">
                                          <p:stCondLst>
                                            <p:cond delay="452"/>
                                          </p:stCondLst>
                                        </p:cTn>
                                        <p:tgtEl>
                                          <p:spTgt spid="15"/>
                                        </p:tgtEl>
                                      </p:cBhvr>
                                      <p:to x="100000" y="95000"/>
                                    </p:animScale>
                                    <p:animScale>
                                      <p:cBhvr>
                                        <p:cTn id="20" dur="41" decel="50000">
                                          <p:stCondLst>
                                            <p:cond delay="459"/>
                                          </p:stCondLst>
                                        </p:cTn>
                                        <p:tgtEl>
                                          <p:spTgt spid="15"/>
                                        </p:tgtEl>
                                      </p:cBhvr>
                                      <p:to x="100000" y="100000"/>
                                    </p:animScale>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ppt_x"/>
                                          </p:val>
                                        </p:tav>
                                        <p:tav tm="100000">
                                          <p:val>
                                            <p:strVal val="#ppt_x"/>
                                          </p:val>
                                        </p:tav>
                                      </p:tavLst>
                                    </p:anim>
                                    <p:anim calcmode="lin" valueType="num">
                                      <p:cBhvr additive="base">
                                        <p:cTn id="25" dur="500" fill="hold"/>
                                        <p:tgtEl>
                                          <p:spTgt spid="2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14" presetClass="entr" presetSubtype="1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randombar(horizontal)">
                                      <p:cBhvr>
                                        <p:cTn id="39" dur="500"/>
                                        <p:tgtEl>
                                          <p:spTgt spid="26"/>
                                        </p:tgtEl>
                                      </p:cBhvr>
                                    </p:animEffect>
                                  </p:childTnLst>
                                </p:cTn>
                              </p:par>
                            </p:childTnLst>
                          </p:cTn>
                        </p:par>
                        <p:par>
                          <p:cTn id="40" fill="hold">
                            <p:stCondLst>
                              <p:cond delay="2500"/>
                            </p:stCondLst>
                            <p:childTnLst>
                              <p:par>
                                <p:cTn id="41" presetID="14" presetClass="entr" presetSubtype="1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randombar(horizontal)">
                                      <p:cBhvr>
                                        <p:cTn id="43" dur="500"/>
                                        <p:tgtEl>
                                          <p:spTgt spid="13"/>
                                        </p:tgtEl>
                                      </p:cBhvr>
                                    </p:animEffect>
                                  </p:childTnLst>
                                </p:cTn>
                              </p:par>
                            </p:childTnLst>
                          </p:cTn>
                        </p:par>
                        <p:par>
                          <p:cTn id="44" fill="hold">
                            <p:stCondLst>
                              <p:cond delay="3000"/>
                            </p:stCondLst>
                            <p:childTnLst>
                              <p:par>
                                <p:cTn id="45" presetID="14" presetClass="entr" presetSubtype="1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randombar(horizontal)">
                                      <p:cBhvr>
                                        <p:cTn id="47" dur="500"/>
                                        <p:tgtEl>
                                          <p:spTgt spid="25"/>
                                        </p:tgtEl>
                                      </p:cBhvr>
                                    </p:animEffect>
                                  </p:childTnLst>
                                </p:cTn>
                              </p:par>
                            </p:childTnLst>
                          </p:cTn>
                        </p:par>
                        <p:par>
                          <p:cTn id="48" fill="hold">
                            <p:stCondLst>
                              <p:cond delay="3500"/>
                            </p:stCondLst>
                            <p:childTnLst>
                              <p:par>
                                <p:cTn id="49" presetID="12" presetClass="entr" presetSubtype="4"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p:tgtEl>
                                          <p:spTgt spid="37"/>
                                        </p:tgtEl>
                                        <p:attrNameLst>
                                          <p:attrName>ppt_y</p:attrName>
                                        </p:attrNameLst>
                                      </p:cBhvr>
                                      <p:tavLst>
                                        <p:tav tm="0">
                                          <p:val>
                                            <p:strVal val="#ppt_y+#ppt_h*1.125000"/>
                                          </p:val>
                                        </p:tav>
                                        <p:tav tm="100000">
                                          <p:val>
                                            <p:strVal val="#ppt_y"/>
                                          </p:val>
                                        </p:tav>
                                      </p:tavLst>
                                    </p:anim>
                                    <p:animEffect transition="in" filter="wipe(up)">
                                      <p:cBhvr>
                                        <p:cTn id="52" dur="500"/>
                                        <p:tgtEl>
                                          <p:spTgt spid="37"/>
                                        </p:tgtEl>
                                      </p:cBhvr>
                                    </p:animEffect>
                                  </p:childTnLst>
                                </p:cTn>
                              </p:par>
                            </p:childTnLst>
                          </p:cTn>
                        </p:par>
                        <p:par>
                          <p:cTn id="53" fill="hold">
                            <p:stCondLst>
                              <p:cond delay="4000"/>
                            </p:stCondLst>
                            <p:childTnLst>
                              <p:par>
                                <p:cTn id="54" presetID="12" presetClass="entr" presetSubtype="4"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p:tgtEl>
                                          <p:spTgt spid="24"/>
                                        </p:tgtEl>
                                        <p:attrNameLst>
                                          <p:attrName>ppt_y</p:attrName>
                                        </p:attrNameLst>
                                      </p:cBhvr>
                                      <p:tavLst>
                                        <p:tav tm="0">
                                          <p:val>
                                            <p:strVal val="#ppt_y+#ppt_h*1.125000"/>
                                          </p:val>
                                        </p:tav>
                                        <p:tav tm="100000">
                                          <p:val>
                                            <p:strVal val="#ppt_y"/>
                                          </p:val>
                                        </p:tav>
                                      </p:tavLst>
                                    </p:anim>
                                    <p:animEffect transition="in" filter="wipe(up)">
                                      <p:cBhvr>
                                        <p:cTn id="57" dur="500"/>
                                        <p:tgtEl>
                                          <p:spTgt spid="24"/>
                                        </p:tgtEl>
                                      </p:cBhvr>
                                    </p:animEffect>
                                  </p:childTnLst>
                                </p:cTn>
                              </p:par>
                            </p:childTnLst>
                          </p:cTn>
                        </p:par>
                        <p:par>
                          <p:cTn id="58" fill="hold">
                            <p:stCondLst>
                              <p:cond delay="4500"/>
                            </p:stCondLst>
                            <p:childTnLst>
                              <p:par>
                                <p:cTn id="59" presetID="2" presetClass="entr" presetSubtype="4"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par>
                          <p:cTn id="63" fill="hold">
                            <p:stCondLst>
                              <p:cond delay="5000"/>
                            </p:stCondLst>
                            <p:childTnLst>
                              <p:par>
                                <p:cTn id="64" presetID="2" presetClass="entr" presetSubtype="4" fill="hold" grpId="1" nodeType="after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300" fill="hold"/>
                                        <p:tgtEl>
                                          <p:spTgt spid="18"/>
                                        </p:tgtEl>
                                        <p:attrNameLst>
                                          <p:attrName>ppt_x</p:attrName>
                                        </p:attrNameLst>
                                      </p:cBhvr>
                                      <p:tavLst>
                                        <p:tav tm="0">
                                          <p:val>
                                            <p:strVal val="#ppt_x"/>
                                          </p:val>
                                        </p:tav>
                                        <p:tav tm="100000">
                                          <p:val>
                                            <p:strVal val="#ppt_x"/>
                                          </p:val>
                                        </p:tav>
                                      </p:tavLst>
                                    </p:anim>
                                    <p:anim calcmode="lin" valueType="num">
                                      <p:cBhvr additive="base">
                                        <p:cTn id="67" dur="300" fill="hold"/>
                                        <p:tgtEl>
                                          <p:spTgt spid="18"/>
                                        </p:tgtEl>
                                        <p:attrNameLst>
                                          <p:attrName>ppt_y</p:attrName>
                                        </p:attrNameLst>
                                      </p:cBhvr>
                                      <p:tavLst>
                                        <p:tav tm="0">
                                          <p:val>
                                            <p:strVal val="1+#ppt_h/2"/>
                                          </p:val>
                                        </p:tav>
                                        <p:tav tm="100000">
                                          <p:val>
                                            <p:strVal val="#ppt_y"/>
                                          </p:val>
                                        </p:tav>
                                      </p:tavLst>
                                    </p:anim>
                                  </p:childTnLst>
                                </p:cTn>
                              </p:par>
                            </p:childTnLst>
                          </p:cTn>
                        </p:par>
                        <p:par>
                          <p:cTn id="68" fill="hold">
                            <p:stCondLst>
                              <p:cond delay="5300"/>
                            </p:stCondLst>
                            <p:childTnLst>
                              <p:par>
                                <p:cTn id="69" presetID="2" presetClass="entr" presetSubtype="4" fill="hold" grpId="1" nodeType="after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fill="hold"/>
                                        <p:tgtEl>
                                          <p:spTgt spid="38"/>
                                        </p:tgtEl>
                                        <p:attrNameLst>
                                          <p:attrName>ppt_x</p:attrName>
                                        </p:attrNameLst>
                                      </p:cBhvr>
                                      <p:tavLst>
                                        <p:tav tm="0">
                                          <p:val>
                                            <p:strVal val="#ppt_x"/>
                                          </p:val>
                                        </p:tav>
                                        <p:tav tm="100000">
                                          <p:val>
                                            <p:strVal val="#ppt_x"/>
                                          </p:val>
                                        </p:tav>
                                      </p:tavLst>
                                    </p:anim>
                                    <p:anim calcmode="lin" valueType="num">
                                      <p:cBhvr additive="base">
                                        <p:cTn id="72" dur="500" fill="hold"/>
                                        <p:tgtEl>
                                          <p:spTgt spid="38"/>
                                        </p:tgtEl>
                                        <p:attrNameLst>
                                          <p:attrName>ppt_y</p:attrName>
                                        </p:attrNameLst>
                                      </p:cBhvr>
                                      <p:tavLst>
                                        <p:tav tm="0">
                                          <p:val>
                                            <p:strVal val="1+#ppt_h/2"/>
                                          </p:val>
                                        </p:tav>
                                        <p:tav tm="100000">
                                          <p:val>
                                            <p:strVal val="#ppt_y"/>
                                          </p:val>
                                        </p:tav>
                                      </p:tavLst>
                                    </p:anim>
                                  </p:childTnLst>
                                </p:cTn>
                              </p:par>
                            </p:childTnLst>
                          </p:cTn>
                        </p:par>
                        <p:par>
                          <p:cTn id="73" fill="hold">
                            <p:stCondLst>
                              <p:cond delay="5800"/>
                            </p:stCondLst>
                            <p:childTnLst>
                              <p:par>
                                <p:cTn id="74" presetID="12" presetClass="entr" presetSubtype="4" fill="hold" grpId="0" nodeType="afterEffect">
                                  <p:stCondLst>
                                    <p:cond delay="0"/>
                                  </p:stCondLst>
                                  <p:childTnLst>
                                    <p:set>
                                      <p:cBhvr>
                                        <p:cTn id="75" dur="1" fill="hold">
                                          <p:stCondLst>
                                            <p:cond delay="0"/>
                                          </p:stCondLst>
                                        </p:cTn>
                                        <p:tgtEl>
                                          <p:spTgt spid="40"/>
                                        </p:tgtEl>
                                        <p:attrNameLst>
                                          <p:attrName>style.visibility</p:attrName>
                                        </p:attrNameLst>
                                      </p:cBhvr>
                                      <p:to>
                                        <p:strVal val="visible"/>
                                      </p:to>
                                    </p:set>
                                    <p:anim calcmode="lin" valueType="num">
                                      <p:cBhvr additive="base">
                                        <p:cTn id="76" dur="500"/>
                                        <p:tgtEl>
                                          <p:spTgt spid="40"/>
                                        </p:tgtEl>
                                        <p:attrNameLst>
                                          <p:attrName>ppt_y</p:attrName>
                                        </p:attrNameLst>
                                      </p:cBhvr>
                                      <p:tavLst>
                                        <p:tav tm="0">
                                          <p:val>
                                            <p:strVal val="#ppt_y+#ppt_h*1.125000"/>
                                          </p:val>
                                        </p:tav>
                                        <p:tav tm="100000">
                                          <p:val>
                                            <p:strVal val="#ppt_y"/>
                                          </p:val>
                                        </p:tav>
                                      </p:tavLst>
                                    </p:anim>
                                    <p:animEffect transition="in" filter="wipe(up)">
                                      <p:cBhvr>
                                        <p:cTn id="77" dur="500"/>
                                        <p:tgtEl>
                                          <p:spTgt spid="40"/>
                                        </p:tgtEl>
                                      </p:cBhvr>
                                    </p:animEffect>
                                  </p:childTnLst>
                                </p:cTn>
                              </p:par>
                            </p:childTnLst>
                          </p:cTn>
                        </p:par>
                        <p:par>
                          <p:cTn id="78" fill="hold">
                            <p:stCondLst>
                              <p:cond delay="6300"/>
                            </p:stCondLst>
                            <p:childTnLst>
                              <p:par>
                                <p:cTn id="79" presetID="2" presetClass="entr" presetSubtype="4" fill="hold" grpId="1" nodeType="after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500" fill="hold"/>
                                        <p:tgtEl>
                                          <p:spTgt spid="41"/>
                                        </p:tgtEl>
                                        <p:attrNameLst>
                                          <p:attrName>ppt_x</p:attrName>
                                        </p:attrNameLst>
                                      </p:cBhvr>
                                      <p:tavLst>
                                        <p:tav tm="0">
                                          <p:val>
                                            <p:strVal val="#ppt_x"/>
                                          </p:val>
                                        </p:tav>
                                        <p:tav tm="100000">
                                          <p:val>
                                            <p:strVal val="#ppt_x"/>
                                          </p:val>
                                        </p:tav>
                                      </p:tavLst>
                                    </p:anim>
                                    <p:anim calcmode="lin" valueType="num">
                                      <p:cBhvr additive="base">
                                        <p:cTn id="8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1" presetClass="entr" presetSubtype="0"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p:cTn id="87" dur="500" fill="hold"/>
                                        <p:tgtEl>
                                          <p:spTgt spid="11"/>
                                        </p:tgtEl>
                                        <p:attrNameLst>
                                          <p:attrName>ppt_w</p:attrName>
                                        </p:attrNameLst>
                                      </p:cBhvr>
                                      <p:tavLst>
                                        <p:tav tm="0">
                                          <p:val>
                                            <p:fltVal val="0"/>
                                          </p:val>
                                        </p:tav>
                                        <p:tav tm="100000">
                                          <p:val>
                                            <p:strVal val="#ppt_w"/>
                                          </p:val>
                                        </p:tav>
                                      </p:tavLst>
                                    </p:anim>
                                    <p:anim calcmode="lin" valueType="num">
                                      <p:cBhvr>
                                        <p:cTn id="88" dur="500" fill="hold"/>
                                        <p:tgtEl>
                                          <p:spTgt spid="11"/>
                                        </p:tgtEl>
                                        <p:attrNameLst>
                                          <p:attrName>ppt_h</p:attrName>
                                        </p:attrNameLst>
                                      </p:cBhvr>
                                      <p:tavLst>
                                        <p:tav tm="0">
                                          <p:val>
                                            <p:fltVal val="0"/>
                                          </p:val>
                                        </p:tav>
                                        <p:tav tm="100000">
                                          <p:val>
                                            <p:strVal val="#ppt_h"/>
                                          </p:val>
                                        </p:tav>
                                      </p:tavLst>
                                    </p:anim>
                                    <p:anim calcmode="lin" valueType="num">
                                      <p:cBhvr>
                                        <p:cTn id="89" dur="500" fill="hold"/>
                                        <p:tgtEl>
                                          <p:spTgt spid="11"/>
                                        </p:tgtEl>
                                        <p:attrNameLst>
                                          <p:attrName>style.rotation</p:attrName>
                                        </p:attrNameLst>
                                      </p:cBhvr>
                                      <p:tavLst>
                                        <p:tav tm="0">
                                          <p:val>
                                            <p:fltVal val="90"/>
                                          </p:val>
                                        </p:tav>
                                        <p:tav tm="100000">
                                          <p:val>
                                            <p:fltVal val="0"/>
                                          </p:val>
                                        </p:tav>
                                      </p:tavLst>
                                    </p:anim>
                                    <p:animEffect transition="in" filter="fade">
                                      <p:cBhvr>
                                        <p:cTn id="90" dur="500"/>
                                        <p:tgtEl>
                                          <p:spTgt spid="11"/>
                                        </p:tgtEl>
                                      </p:cBhvr>
                                    </p:animEffect>
                                  </p:childTnLst>
                                </p:cTn>
                              </p:par>
                            </p:childTnLst>
                          </p:cTn>
                        </p:par>
                        <p:par>
                          <p:cTn id="91" fill="hold">
                            <p:stCondLst>
                              <p:cond delay="500"/>
                            </p:stCondLst>
                            <p:childTnLst>
                              <p:par>
                                <p:cTn id="92" presetID="31" presetClass="entr" presetSubtype="0" fill="hold" grpId="1" nodeType="afterEffect">
                                  <p:stCondLst>
                                    <p:cond delay="0"/>
                                  </p:stCondLst>
                                  <p:childTnLst>
                                    <p:set>
                                      <p:cBhvr>
                                        <p:cTn id="93" dur="1" fill="hold">
                                          <p:stCondLst>
                                            <p:cond delay="0"/>
                                          </p:stCondLst>
                                        </p:cTn>
                                        <p:tgtEl>
                                          <p:spTgt spid="31"/>
                                        </p:tgtEl>
                                        <p:attrNameLst>
                                          <p:attrName>style.visibility</p:attrName>
                                        </p:attrNameLst>
                                      </p:cBhvr>
                                      <p:to>
                                        <p:strVal val="visible"/>
                                      </p:to>
                                    </p:set>
                                    <p:anim calcmode="lin" valueType="num">
                                      <p:cBhvr>
                                        <p:cTn id="94" dur="500" fill="hold"/>
                                        <p:tgtEl>
                                          <p:spTgt spid="31"/>
                                        </p:tgtEl>
                                        <p:attrNameLst>
                                          <p:attrName>ppt_w</p:attrName>
                                        </p:attrNameLst>
                                      </p:cBhvr>
                                      <p:tavLst>
                                        <p:tav tm="0">
                                          <p:val>
                                            <p:fltVal val="0"/>
                                          </p:val>
                                        </p:tav>
                                        <p:tav tm="100000">
                                          <p:val>
                                            <p:strVal val="#ppt_w"/>
                                          </p:val>
                                        </p:tav>
                                      </p:tavLst>
                                    </p:anim>
                                    <p:anim calcmode="lin" valueType="num">
                                      <p:cBhvr>
                                        <p:cTn id="95" dur="500" fill="hold"/>
                                        <p:tgtEl>
                                          <p:spTgt spid="31"/>
                                        </p:tgtEl>
                                        <p:attrNameLst>
                                          <p:attrName>ppt_h</p:attrName>
                                        </p:attrNameLst>
                                      </p:cBhvr>
                                      <p:tavLst>
                                        <p:tav tm="0">
                                          <p:val>
                                            <p:fltVal val="0"/>
                                          </p:val>
                                        </p:tav>
                                        <p:tav tm="100000">
                                          <p:val>
                                            <p:strVal val="#ppt_h"/>
                                          </p:val>
                                        </p:tav>
                                      </p:tavLst>
                                    </p:anim>
                                    <p:anim calcmode="lin" valueType="num">
                                      <p:cBhvr>
                                        <p:cTn id="96" dur="500" fill="hold"/>
                                        <p:tgtEl>
                                          <p:spTgt spid="31"/>
                                        </p:tgtEl>
                                        <p:attrNameLst>
                                          <p:attrName>style.rotation</p:attrName>
                                        </p:attrNameLst>
                                      </p:cBhvr>
                                      <p:tavLst>
                                        <p:tav tm="0">
                                          <p:val>
                                            <p:fltVal val="90"/>
                                          </p:val>
                                        </p:tav>
                                        <p:tav tm="100000">
                                          <p:val>
                                            <p:fltVal val="0"/>
                                          </p:val>
                                        </p:tav>
                                      </p:tavLst>
                                    </p:anim>
                                    <p:animEffect transition="in" filter="fade">
                                      <p:cBhvr>
                                        <p:cTn id="97" dur="500"/>
                                        <p:tgtEl>
                                          <p:spTgt spid="31"/>
                                        </p:tgtEl>
                                      </p:cBhvr>
                                    </p:animEffect>
                                  </p:childTnLst>
                                </p:cTn>
                              </p:par>
                            </p:childTnLst>
                          </p:cTn>
                        </p:par>
                        <p:par>
                          <p:cTn id="98" fill="hold">
                            <p:stCondLst>
                              <p:cond delay="1000"/>
                            </p:stCondLst>
                            <p:childTnLst>
                              <p:par>
                                <p:cTn id="99" presetID="31" presetClass="entr" presetSubtype="0" fill="hold" grpId="0" nodeType="afterEffect">
                                  <p:stCondLst>
                                    <p:cond delay="0"/>
                                  </p:stCondLst>
                                  <p:childTnLst>
                                    <p:set>
                                      <p:cBhvr>
                                        <p:cTn id="100" dur="1" fill="hold">
                                          <p:stCondLst>
                                            <p:cond delay="0"/>
                                          </p:stCondLst>
                                        </p:cTn>
                                        <p:tgtEl>
                                          <p:spTgt spid="23"/>
                                        </p:tgtEl>
                                        <p:attrNameLst>
                                          <p:attrName>style.visibility</p:attrName>
                                        </p:attrNameLst>
                                      </p:cBhvr>
                                      <p:to>
                                        <p:strVal val="visible"/>
                                      </p:to>
                                    </p:set>
                                    <p:anim calcmode="lin" valueType="num">
                                      <p:cBhvr>
                                        <p:cTn id="101" dur="500" fill="hold"/>
                                        <p:tgtEl>
                                          <p:spTgt spid="23"/>
                                        </p:tgtEl>
                                        <p:attrNameLst>
                                          <p:attrName>ppt_w</p:attrName>
                                        </p:attrNameLst>
                                      </p:cBhvr>
                                      <p:tavLst>
                                        <p:tav tm="0">
                                          <p:val>
                                            <p:fltVal val="0"/>
                                          </p:val>
                                        </p:tav>
                                        <p:tav tm="100000">
                                          <p:val>
                                            <p:strVal val="#ppt_w"/>
                                          </p:val>
                                        </p:tav>
                                      </p:tavLst>
                                    </p:anim>
                                    <p:anim calcmode="lin" valueType="num">
                                      <p:cBhvr>
                                        <p:cTn id="102" dur="500" fill="hold"/>
                                        <p:tgtEl>
                                          <p:spTgt spid="23"/>
                                        </p:tgtEl>
                                        <p:attrNameLst>
                                          <p:attrName>ppt_h</p:attrName>
                                        </p:attrNameLst>
                                      </p:cBhvr>
                                      <p:tavLst>
                                        <p:tav tm="0">
                                          <p:val>
                                            <p:fltVal val="0"/>
                                          </p:val>
                                        </p:tav>
                                        <p:tav tm="100000">
                                          <p:val>
                                            <p:strVal val="#ppt_h"/>
                                          </p:val>
                                        </p:tav>
                                      </p:tavLst>
                                    </p:anim>
                                    <p:anim calcmode="lin" valueType="num">
                                      <p:cBhvr>
                                        <p:cTn id="103" dur="500" fill="hold"/>
                                        <p:tgtEl>
                                          <p:spTgt spid="23"/>
                                        </p:tgtEl>
                                        <p:attrNameLst>
                                          <p:attrName>style.rotation</p:attrName>
                                        </p:attrNameLst>
                                      </p:cBhvr>
                                      <p:tavLst>
                                        <p:tav tm="0">
                                          <p:val>
                                            <p:fltVal val="90"/>
                                          </p:val>
                                        </p:tav>
                                        <p:tav tm="100000">
                                          <p:val>
                                            <p:fltVal val="0"/>
                                          </p:val>
                                        </p:tav>
                                      </p:tavLst>
                                    </p:anim>
                                    <p:animEffect transition="in" filter="fade">
                                      <p:cBhvr>
                                        <p:cTn id="104" dur="500"/>
                                        <p:tgtEl>
                                          <p:spTgt spid="23"/>
                                        </p:tgtEl>
                                      </p:cBhvr>
                                    </p:animEffect>
                                  </p:childTnLst>
                                </p:cTn>
                              </p:par>
                            </p:childTnLst>
                          </p:cTn>
                        </p:par>
                        <p:par>
                          <p:cTn id="105" fill="hold">
                            <p:stCondLst>
                              <p:cond delay="1500"/>
                            </p:stCondLst>
                            <p:childTnLst>
                              <p:par>
                                <p:cTn id="106" presetID="43" presetClass="entr" presetSubtype="0" fill="hold" grpId="0" nodeType="after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50"/>
                                        <p:tgtEl>
                                          <p:spTgt spid="32"/>
                                        </p:tgtEl>
                                      </p:cBhvr>
                                    </p:animEffect>
                                    <p:anim calcmode="lin" valueType="num">
                                      <p:cBhvr>
                                        <p:cTn id="109" dur="200" fill="hold"/>
                                        <p:tgtEl>
                                          <p:spTgt spid="32"/>
                                        </p:tgtEl>
                                        <p:attrNameLst>
                                          <p:attrName>ppt_x</p:attrName>
                                        </p:attrNameLst>
                                      </p:cBhvr>
                                      <p:tavLst>
                                        <p:tav tm="0">
                                          <p:val>
                                            <p:strVal val="#ppt_x"/>
                                          </p:val>
                                        </p:tav>
                                        <p:tav tm="100000">
                                          <p:val>
                                            <p:strVal val="#ppt_x"/>
                                          </p:val>
                                        </p:tav>
                                      </p:tavLst>
                                    </p:anim>
                                    <p:anim calcmode="lin" valueType="num">
                                      <p:cBhvr>
                                        <p:cTn id="110" dur="200" fill="hold"/>
                                        <p:tgtEl>
                                          <p:spTgt spid="32"/>
                                        </p:tgtEl>
                                        <p:attrNameLst>
                                          <p:attrName>ppt_y</p:attrName>
                                        </p:attrNameLst>
                                      </p:cBhvr>
                                      <p:tavLst>
                                        <p:tav tm="0">
                                          <p:val>
                                            <p:strVal val="#ppt_y+0.31"/>
                                          </p:val>
                                        </p:tav>
                                        <p:tav tm="100000">
                                          <p:val>
                                            <p:strVal val="#ppt_y+0.31"/>
                                          </p:val>
                                        </p:tav>
                                      </p:tavLst>
                                    </p:anim>
                                    <p:anim calcmode="lin" valueType="num">
                                      <p:cBhvr>
                                        <p:cTn id="111" dur="300" decel="50000" fill="hold">
                                          <p:stCondLst>
                                            <p:cond delay="200"/>
                                          </p:stCondLst>
                                        </p:cTn>
                                        <p:tgtEl>
                                          <p:spTgt spid="3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2" dur="300" decel="50000" fill="hold">
                                          <p:stCondLst>
                                            <p:cond delay="200"/>
                                          </p:stCondLst>
                                        </p:cTn>
                                        <p:tgtEl>
                                          <p:spTgt spid="3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13" fill="hold">
                            <p:stCondLst>
                              <p:cond delay="2000"/>
                            </p:stCondLst>
                            <p:childTnLst>
                              <p:par>
                                <p:cTn id="114" presetID="49" presetClass="entr" presetSubtype="0" decel="100000" fill="hold" grpId="0" nodeType="afterEffect">
                                  <p:stCondLst>
                                    <p:cond delay="0"/>
                                  </p:stCondLst>
                                  <p:childTnLst>
                                    <p:set>
                                      <p:cBhvr>
                                        <p:cTn id="115" dur="1" fill="hold">
                                          <p:stCondLst>
                                            <p:cond delay="0"/>
                                          </p:stCondLst>
                                        </p:cTn>
                                        <p:tgtEl>
                                          <p:spTgt spid="39"/>
                                        </p:tgtEl>
                                        <p:attrNameLst>
                                          <p:attrName>style.visibility</p:attrName>
                                        </p:attrNameLst>
                                      </p:cBhvr>
                                      <p:to>
                                        <p:strVal val="visible"/>
                                      </p:to>
                                    </p:set>
                                    <p:anim calcmode="lin" valueType="num">
                                      <p:cBhvr>
                                        <p:cTn id="116" dur="500" fill="hold"/>
                                        <p:tgtEl>
                                          <p:spTgt spid="39"/>
                                        </p:tgtEl>
                                        <p:attrNameLst>
                                          <p:attrName>ppt_w</p:attrName>
                                        </p:attrNameLst>
                                      </p:cBhvr>
                                      <p:tavLst>
                                        <p:tav tm="0">
                                          <p:val>
                                            <p:fltVal val="0"/>
                                          </p:val>
                                        </p:tav>
                                        <p:tav tm="100000">
                                          <p:val>
                                            <p:strVal val="#ppt_w"/>
                                          </p:val>
                                        </p:tav>
                                      </p:tavLst>
                                    </p:anim>
                                    <p:anim calcmode="lin" valueType="num">
                                      <p:cBhvr>
                                        <p:cTn id="117" dur="500" fill="hold"/>
                                        <p:tgtEl>
                                          <p:spTgt spid="39"/>
                                        </p:tgtEl>
                                        <p:attrNameLst>
                                          <p:attrName>ppt_h</p:attrName>
                                        </p:attrNameLst>
                                      </p:cBhvr>
                                      <p:tavLst>
                                        <p:tav tm="0">
                                          <p:val>
                                            <p:fltVal val="0"/>
                                          </p:val>
                                        </p:tav>
                                        <p:tav tm="100000">
                                          <p:val>
                                            <p:strVal val="#ppt_h"/>
                                          </p:val>
                                        </p:tav>
                                      </p:tavLst>
                                    </p:anim>
                                    <p:anim calcmode="lin" valueType="num">
                                      <p:cBhvr>
                                        <p:cTn id="118" dur="500" fill="hold"/>
                                        <p:tgtEl>
                                          <p:spTgt spid="39"/>
                                        </p:tgtEl>
                                        <p:attrNameLst>
                                          <p:attrName>style.rotation</p:attrName>
                                        </p:attrNameLst>
                                      </p:cBhvr>
                                      <p:tavLst>
                                        <p:tav tm="0">
                                          <p:val>
                                            <p:fltVal val="360"/>
                                          </p:val>
                                        </p:tav>
                                        <p:tav tm="100000">
                                          <p:val>
                                            <p:fltVal val="0"/>
                                          </p:val>
                                        </p:tav>
                                      </p:tavLst>
                                    </p:anim>
                                    <p:animEffect transition="in" filter="fade">
                                      <p:cBhvr>
                                        <p:cTn id="119" dur="500"/>
                                        <p:tgtEl>
                                          <p:spTgt spid="39"/>
                                        </p:tgtEl>
                                      </p:cBhvr>
                                    </p:animEffect>
                                  </p:childTnLst>
                                </p:cTn>
                              </p:par>
                            </p:childTnLst>
                          </p:cTn>
                        </p:par>
                        <p:par>
                          <p:cTn id="120" fill="hold">
                            <p:stCondLst>
                              <p:cond delay="2500"/>
                            </p:stCondLst>
                            <p:childTnLst>
                              <p:par>
                                <p:cTn id="121" presetID="37" presetClass="entr" presetSubtype="0" fill="hold" grpId="0" nodeType="afterEffect">
                                  <p:stCondLst>
                                    <p:cond delay="0"/>
                                  </p:stCondLst>
                                  <p:childTnLst>
                                    <p:set>
                                      <p:cBhvr>
                                        <p:cTn id="122" dur="1" fill="hold">
                                          <p:stCondLst>
                                            <p:cond delay="0"/>
                                          </p:stCondLst>
                                        </p:cTn>
                                        <p:tgtEl>
                                          <p:spTgt spid="4"/>
                                        </p:tgtEl>
                                        <p:attrNameLst>
                                          <p:attrName>style.visibility</p:attrName>
                                        </p:attrNameLst>
                                      </p:cBhvr>
                                      <p:to>
                                        <p:strVal val="visible"/>
                                      </p:to>
                                    </p:set>
                                    <p:animEffect transition="in" filter="fade">
                                      <p:cBhvr>
                                        <p:cTn id="123" dur="500"/>
                                        <p:tgtEl>
                                          <p:spTgt spid="4"/>
                                        </p:tgtEl>
                                      </p:cBhvr>
                                    </p:animEffect>
                                    <p:anim calcmode="lin" valueType="num">
                                      <p:cBhvr>
                                        <p:cTn id="124" dur="500" fill="hold"/>
                                        <p:tgtEl>
                                          <p:spTgt spid="4"/>
                                        </p:tgtEl>
                                        <p:attrNameLst>
                                          <p:attrName>ppt_x</p:attrName>
                                        </p:attrNameLst>
                                      </p:cBhvr>
                                      <p:tavLst>
                                        <p:tav tm="0">
                                          <p:val>
                                            <p:strVal val="#ppt_x"/>
                                          </p:val>
                                        </p:tav>
                                        <p:tav tm="100000">
                                          <p:val>
                                            <p:strVal val="#ppt_x"/>
                                          </p:val>
                                        </p:tav>
                                      </p:tavLst>
                                    </p:anim>
                                    <p:anim calcmode="lin" valueType="num">
                                      <p:cBhvr>
                                        <p:cTn id="125" dur="450" decel="100000" fill="hold"/>
                                        <p:tgtEl>
                                          <p:spTgt spid="4"/>
                                        </p:tgtEl>
                                        <p:attrNameLst>
                                          <p:attrName>ppt_y</p:attrName>
                                        </p:attrNameLst>
                                      </p:cBhvr>
                                      <p:tavLst>
                                        <p:tav tm="0">
                                          <p:val>
                                            <p:strVal val="#ppt_y+1"/>
                                          </p:val>
                                        </p:tav>
                                        <p:tav tm="100000">
                                          <p:val>
                                            <p:strVal val="#ppt_y-.03"/>
                                          </p:val>
                                        </p:tav>
                                      </p:tavLst>
                                    </p:anim>
                                    <p:anim calcmode="lin" valueType="num">
                                      <p:cBhvr>
                                        <p:cTn id="126"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27" fill="hold">
                            <p:stCondLst>
                              <p:cond delay="3000"/>
                            </p:stCondLst>
                            <p:childTnLst>
                              <p:par>
                                <p:cTn id="128" presetID="23" presetClass="entr" presetSubtype="16" fill="hold" grpId="0" nodeType="afterEffect">
                                  <p:stCondLst>
                                    <p:cond delay="0"/>
                                  </p:stCondLst>
                                  <p:childTnLst>
                                    <p:set>
                                      <p:cBhvr>
                                        <p:cTn id="129" dur="1" fill="hold">
                                          <p:stCondLst>
                                            <p:cond delay="0"/>
                                          </p:stCondLst>
                                        </p:cTn>
                                        <p:tgtEl>
                                          <p:spTgt spid="28"/>
                                        </p:tgtEl>
                                        <p:attrNameLst>
                                          <p:attrName>style.visibility</p:attrName>
                                        </p:attrNameLst>
                                      </p:cBhvr>
                                      <p:to>
                                        <p:strVal val="visible"/>
                                      </p:to>
                                    </p:set>
                                    <p:anim calcmode="lin" valueType="num">
                                      <p:cBhvr>
                                        <p:cTn id="130" dur="500" fill="hold"/>
                                        <p:tgtEl>
                                          <p:spTgt spid="28"/>
                                        </p:tgtEl>
                                        <p:attrNameLst>
                                          <p:attrName>ppt_w</p:attrName>
                                        </p:attrNameLst>
                                      </p:cBhvr>
                                      <p:tavLst>
                                        <p:tav tm="0">
                                          <p:val>
                                            <p:fltVal val="0"/>
                                          </p:val>
                                        </p:tav>
                                        <p:tav tm="100000">
                                          <p:val>
                                            <p:strVal val="#ppt_w"/>
                                          </p:val>
                                        </p:tav>
                                      </p:tavLst>
                                    </p:anim>
                                    <p:anim calcmode="lin" valueType="num">
                                      <p:cBhvr>
                                        <p:cTn id="131" dur="500" fill="hold"/>
                                        <p:tgtEl>
                                          <p:spTgt spid="28"/>
                                        </p:tgtEl>
                                        <p:attrNameLst>
                                          <p:attrName>ppt_h</p:attrName>
                                        </p:attrNameLst>
                                      </p:cBhvr>
                                      <p:tavLst>
                                        <p:tav tm="0">
                                          <p:val>
                                            <p:fltVal val="0"/>
                                          </p:val>
                                        </p:tav>
                                        <p:tav tm="100000">
                                          <p:val>
                                            <p:strVal val="#ppt_h"/>
                                          </p:val>
                                        </p:tav>
                                      </p:tavLst>
                                    </p:anim>
                                  </p:childTnLst>
                                </p:cTn>
                              </p:par>
                            </p:childTnLst>
                          </p:cTn>
                        </p:par>
                        <p:par>
                          <p:cTn id="132" fill="hold">
                            <p:stCondLst>
                              <p:cond delay="3500"/>
                            </p:stCondLst>
                            <p:childTnLst>
                              <p:par>
                                <p:cTn id="133" presetID="37" presetClass="entr" presetSubtype="0" fill="hold" grpId="0" nodeType="afterEffect">
                                  <p:stCondLst>
                                    <p:cond delay="0"/>
                                  </p:stCondLst>
                                  <p:childTnLst>
                                    <p:set>
                                      <p:cBhvr>
                                        <p:cTn id="134" dur="1" fill="hold">
                                          <p:stCondLst>
                                            <p:cond delay="0"/>
                                          </p:stCondLst>
                                        </p:cTn>
                                        <p:tgtEl>
                                          <p:spTgt spid="17"/>
                                        </p:tgtEl>
                                        <p:attrNameLst>
                                          <p:attrName>style.visibility</p:attrName>
                                        </p:attrNameLst>
                                      </p:cBhvr>
                                      <p:to>
                                        <p:strVal val="visible"/>
                                      </p:to>
                                    </p:set>
                                    <p:animEffect transition="in" filter="fade">
                                      <p:cBhvr>
                                        <p:cTn id="135" dur="500"/>
                                        <p:tgtEl>
                                          <p:spTgt spid="17"/>
                                        </p:tgtEl>
                                      </p:cBhvr>
                                    </p:animEffect>
                                    <p:anim calcmode="lin" valueType="num">
                                      <p:cBhvr>
                                        <p:cTn id="136" dur="500" fill="hold"/>
                                        <p:tgtEl>
                                          <p:spTgt spid="17"/>
                                        </p:tgtEl>
                                        <p:attrNameLst>
                                          <p:attrName>ppt_x</p:attrName>
                                        </p:attrNameLst>
                                      </p:cBhvr>
                                      <p:tavLst>
                                        <p:tav tm="0">
                                          <p:val>
                                            <p:strVal val="#ppt_x"/>
                                          </p:val>
                                        </p:tav>
                                        <p:tav tm="100000">
                                          <p:val>
                                            <p:strVal val="#ppt_x"/>
                                          </p:val>
                                        </p:tav>
                                      </p:tavLst>
                                    </p:anim>
                                    <p:anim calcmode="lin" valueType="num">
                                      <p:cBhvr>
                                        <p:cTn id="137" dur="450" decel="100000" fill="hold"/>
                                        <p:tgtEl>
                                          <p:spTgt spid="17"/>
                                        </p:tgtEl>
                                        <p:attrNameLst>
                                          <p:attrName>ppt_y</p:attrName>
                                        </p:attrNameLst>
                                      </p:cBhvr>
                                      <p:tavLst>
                                        <p:tav tm="0">
                                          <p:val>
                                            <p:strVal val="#ppt_y+1"/>
                                          </p:val>
                                        </p:tav>
                                        <p:tav tm="100000">
                                          <p:val>
                                            <p:strVal val="#ppt_y-.03"/>
                                          </p:val>
                                        </p:tav>
                                      </p:tavLst>
                                    </p:anim>
                                    <p:anim calcmode="lin" valueType="num">
                                      <p:cBhvr>
                                        <p:cTn id="138"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par>
                          <p:cTn id="139" fill="hold">
                            <p:stCondLst>
                              <p:cond delay="4000"/>
                            </p:stCondLst>
                            <p:childTnLst>
                              <p:par>
                                <p:cTn id="140" presetID="12" presetClass="entr" presetSubtype="4" fill="hold" grpId="0" nodeType="afterEffect">
                                  <p:stCondLst>
                                    <p:cond delay="0"/>
                                  </p:stCondLst>
                                  <p:childTnLst>
                                    <p:set>
                                      <p:cBhvr>
                                        <p:cTn id="141" dur="1" fill="hold">
                                          <p:stCondLst>
                                            <p:cond delay="0"/>
                                          </p:stCondLst>
                                        </p:cTn>
                                        <p:tgtEl>
                                          <p:spTgt spid="19"/>
                                        </p:tgtEl>
                                        <p:attrNameLst>
                                          <p:attrName>style.visibility</p:attrName>
                                        </p:attrNameLst>
                                      </p:cBhvr>
                                      <p:to>
                                        <p:strVal val="visible"/>
                                      </p:to>
                                    </p:set>
                                    <p:anim calcmode="lin" valueType="num">
                                      <p:cBhvr additive="base">
                                        <p:cTn id="142" dur="500"/>
                                        <p:tgtEl>
                                          <p:spTgt spid="19"/>
                                        </p:tgtEl>
                                        <p:attrNameLst>
                                          <p:attrName>ppt_y</p:attrName>
                                        </p:attrNameLst>
                                      </p:cBhvr>
                                      <p:tavLst>
                                        <p:tav tm="0">
                                          <p:val>
                                            <p:strVal val="#ppt_y+#ppt_h*1.125000"/>
                                          </p:val>
                                        </p:tav>
                                        <p:tav tm="100000">
                                          <p:val>
                                            <p:strVal val="#ppt_y"/>
                                          </p:val>
                                        </p:tav>
                                      </p:tavLst>
                                    </p:anim>
                                    <p:animEffect transition="in" filter="wipe(up)">
                                      <p:cBhvr>
                                        <p:cTn id="143" dur="500"/>
                                        <p:tgtEl>
                                          <p:spTgt spid="19"/>
                                        </p:tgtEl>
                                      </p:cBhvr>
                                    </p:animEffect>
                                  </p:childTnLst>
                                </p:cTn>
                              </p:par>
                            </p:childTnLst>
                          </p:cTn>
                        </p:par>
                      </p:childTnLst>
                    </p:cTn>
                  </p:par>
                  <p:par>
                    <p:cTn id="144" fill="hold">
                      <p:stCondLst>
                        <p:cond delay="indefinite"/>
                      </p:stCondLst>
                      <p:childTnLst>
                        <p:par>
                          <p:cTn id="145" fill="hold">
                            <p:stCondLst>
                              <p:cond delay="0"/>
                            </p:stCondLst>
                            <p:childTnLst>
                              <p:par>
                                <p:cTn id="146" presetID="43" presetClass="entr" presetSubtype="0" fill="hold" grpId="0" nodeType="click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fade">
                                      <p:cBhvr>
                                        <p:cTn id="148" dur="50"/>
                                        <p:tgtEl>
                                          <p:spTgt spid="20"/>
                                        </p:tgtEl>
                                      </p:cBhvr>
                                    </p:animEffect>
                                    <p:anim calcmode="lin" valueType="num">
                                      <p:cBhvr>
                                        <p:cTn id="149" dur="200" fill="hold"/>
                                        <p:tgtEl>
                                          <p:spTgt spid="20"/>
                                        </p:tgtEl>
                                        <p:attrNameLst>
                                          <p:attrName>ppt_x</p:attrName>
                                        </p:attrNameLst>
                                      </p:cBhvr>
                                      <p:tavLst>
                                        <p:tav tm="0">
                                          <p:val>
                                            <p:strVal val="#ppt_x"/>
                                          </p:val>
                                        </p:tav>
                                        <p:tav tm="100000">
                                          <p:val>
                                            <p:strVal val="#ppt_x"/>
                                          </p:val>
                                        </p:tav>
                                      </p:tavLst>
                                    </p:anim>
                                    <p:anim calcmode="lin" valueType="num">
                                      <p:cBhvr>
                                        <p:cTn id="150" dur="200" fill="hold"/>
                                        <p:tgtEl>
                                          <p:spTgt spid="20"/>
                                        </p:tgtEl>
                                        <p:attrNameLst>
                                          <p:attrName>ppt_y</p:attrName>
                                        </p:attrNameLst>
                                      </p:cBhvr>
                                      <p:tavLst>
                                        <p:tav tm="0">
                                          <p:val>
                                            <p:strVal val="#ppt_y+0.31"/>
                                          </p:val>
                                        </p:tav>
                                        <p:tav tm="100000">
                                          <p:val>
                                            <p:strVal val="#ppt_y+0.31"/>
                                          </p:val>
                                        </p:tav>
                                      </p:tavLst>
                                    </p:anim>
                                    <p:anim calcmode="lin" valueType="num">
                                      <p:cBhvr>
                                        <p:cTn id="151" dur="300" decel="50000" fill="hold">
                                          <p:stCondLst>
                                            <p:cond delay="200"/>
                                          </p:stCondLst>
                                        </p:cTn>
                                        <p:tgtEl>
                                          <p:spTgt spid="2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2" dur="300" decel="50000" fill="hold">
                                          <p:stCondLst>
                                            <p:cond delay="200"/>
                                          </p:stCondLst>
                                        </p:cTn>
                                        <p:tgtEl>
                                          <p:spTgt spid="2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53" fill="hold">
                            <p:stCondLst>
                              <p:cond delay="500"/>
                            </p:stCondLst>
                            <p:childTnLst>
                              <p:par>
                                <p:cTn id="154" presetID="43" presetClass="entr" presetSubtype="0" fill="hold" grpId="0" nodeType="afterEffect">
                                  <p:stCondLst>
                                    <p:cond delay="0"/>
                                  </p:stCondLst>
                                  <p:childTnLst>
                                    <p:set>
                                      <p:cBhvr>
                                        <p:cTn id="155" dur="1" fill="hold">
                                          <p:stCondLst>
                                            <p:cond delay="0"/>
                                          </p:stCondLst>
                                        </p:cTn>
                                        <p:tgtEl>
                                          <p:spTgt spid="35"/>
                                        </p:tgtEl>
                                        <p:attrNameLst>
                                          <p:attrName>style.visibility</p:attrName>
                                        </p:attrNameLst>
                                      </p:cBhvr>
                                      <p:to>
                                        <p:strVal val="visible"/>
                                      </p:to>
                                    </p:set>
                                    <p:animEffect transition="in" filter="fade">
                                      <p:cBhvr>
                                        <p:cTn id="156" dur="50"/>
                                        <p:tgtEl>
                                          <p:spTgt spid="35"/>
                                        </p:tgtEl>
                                      </p:cBhvr>
                                    </p:animEffect>
                                    <p:anim calcmode="lin" valueType="num">
                                      <p:cBhvr>
                                        <p:cTn id="157" dur="200" fill="hold"/>
                                        <p:tgtEl>
                                          <p:spTgt spid="35"/>
                                        </p:tgtEl>
                                        <p:attrNameLst>
                                          <p:attrName>ppt_x</p:attrName>
                                        </p:attrNameLst>
                                      </p:cBhvr>
                                      <p:tavLst>
                                        <p:tav tm="0">
                                          <p:val>
                                            <p:strVal val="#ppt_x"/>
                                          </p:val>
                                        </p:tav>
                                        <p:tav tm="100000">
                                          <p:val>
                                            <p:strVal val="#ppt_x"/>
                                          </p:val>
                                        </p:tav>
                                      </p:tavLst>
                                    </p:anim>
                                    <p:anim calcmode="lin" valueType="num">
                                      <p:cBhvr>
                                        <p:cTn id="158" dur="200" fill="hold"/>
                                        <p:tgtEl>
                                          <p:spTgt spid="35"/>
                                        </p:tgtEl>
                                        <p:attrNameLst>
                                          <p:attrName>ppt_y</p:attrName>
                                        </p:attrNameLst>
                                      </p:cBhvr>
                                      <p:tavLst>
                                        <p:tav tm="0">
                                          <p:val>
                                            <p:strVal val="#ppt_y+0.31"/>
                                          </p:val>
                                        </p:tav>
                                        <p:tav tm="100000">
                                          <p:val>
                                            <p:strVal val="#ppt_y+0.31"/>
                                          </p:val>
                                        </p:tav>
                                      </p:tavLst>
                                    </p:anim>
                                    <p:anim calcmode="lin" valueType="num">
                                      <p:cBhvr>
                                        <p:cTn id="159" dur="300" decel="50000" fill="hold">
                                          <p:stCondLst>
                                            <p:cond delay="200"/>
                                          </p:stCondLst>
                                        </p:cTn>
                                        <p:tgtEl>
                                          <p:spTgt spid="3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0" dur="300" decel="50000" fill="hold">
                                          <p:stCondLst>
                                            <p:cond delay="200"/>
                                          </p:stCondLst>
                                        </p:cTn>
                                        <p:tgtEl>
                                          <p:spTgt spid="3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61" fill="hold">
                            <p:stCondLst>
                              <p:cond delay="1000"/>
                            </p:stCondLst>
                            <p:childTnLst>
                              <p:par>
                                <p:cTn id="162" presetID="26" presetClass="entr" presetSubtype="0" fill="hold" grpId="0" nodeType="afterEffect">
                                  <p:stCondLst>
                                    <p:cond delay="0"/>
                                  </p:stCondLst>
                                  <p:childTnLst>
                                    <p:set>
                                      <p:cBhvr>
                                        <p:cTn id="163" dur="1" fill="hold">
                                          <p:stCondLst>
                                            <p:cond delay="0"/>
                                          </p:stCondLst>
                                        </p:cTn>
                                        <p:tgtEl>
                                          <p:spTgt spid="34"/>
                                        </p:tgtEl>
                                        <p:attrNameLst>
                                          <p:attrName>style.visibility</p:attrName>
                                        </p:attrNameLst>
                                      </p:cBhvr>
                                      <p:to>
                                        <p:strVal val="visible"/>
                                      </p:to>
                                    </p:set>
                                    <p:animEffect transition="in" filter="wipe(down)">
                                      <p:cBhvr>
                                        <p:cTn id="164" dur="145">
                                          <p:stCondLst>
                                            <p:cond delay="0"/>
                                          </p:stCondLst>
                                        </p:cTn>
                                        <p:tgtEl>
                                          <p:spTgt spid="34"/>
                                        </p:tgtEl>
                                      </p:cBhvr>
                                    </p:animEffect>
                                    <p:anim calcmode="lin" valueType="num">
                                      <p:cBhvr>
                                        <p:cTn id="165" dur="456"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66" dur="166"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67" dur="166" tmFilter="0, 0; 0.125,0.2665; 0.25,0.4; 0.375,0.465; 0.5,0.5;  0.625,0.535; 0.75,0.6; 0.875,0.7335; 1,1">
                                          <p:stCondLst>
                                            <p:cond delay="166"/>
                                          </p:stCondLst>
                                        </p:cTn>
                                        <p:tgtEl>
                                          <p:spTgt spid="34"/>
                                        </p:tgtEl>
                                        <p:attrNameLst>
                                          <p:attrName>ppt_y</p:attrName>
                                        </p:attrNameLst>
                                      </p:cBhvr>
                                      <p:tavLst>
                                        <p:tav tm="0" fmla="#ppt_y-sin(pi*$)/9">
                                          <p:val>
                                            <p:fltVal val="0"/>
                                          </p:val>
                                        </p:tav>
                                        <p:tav tm="100000">
                                          <p:val>
                                            <p:fltVal val="1"/>
                                          </p:val>
                                        </p:tav>
                                      </p:tavLst>
                                    </p:anim>
                                    <p:anim calcmode="lin" valueType="num">
                                      <p:cBhvr>
                                        <p:cTn id="168" dur="83" tmFilter="0, 0; 0.125,0.2665; 0.25,0.4; 0.375,0.465; 0.5,0.5;  0.625,0.535; 0.75,0.6; 0.875,0.7335; 1,1">
                                          <p:stCondLst>
                                            <p:cond delay="331"/>
                                          </p:stCondLst>
                                        </p:cTn>
                                        <p:tgtEl>
                                          <p:spTgt spid="34"/>
                                        </p:tgtEl>
                                        <p:attrNameLst>
                                          <p:attrName>ppt_y</p:attrName>
                                        </p:attrNameLst>
                                      </p:cBhvr>
                                      <p:tavLst>
                                        <p:tav tm="0" fmla="#ppt_y-sin(pi*$)/27">
                                          <p:val>
                                            <p:fltVal val="0"/>
                                          </p:val>
                                        </p:tav>
                                        <p:tav tm="100000">
                                          <p:val>
                                            <p:fltVal val="1"/>
                                          </p:val>
                                        </p:tav>
                                      </p:tavLst>
                                    </p:anim>
                                    <p:anim calcmode="lin" valueType="num">
                                      <p:cBhvr>
                                        <p:cTn id="169" dur="41" tmFilter="0, 0; 0.125,0.2665; 0.25,0.4; 0.375,0.465; 0.5,0.5;  0.625,0.535; 0.75,0.6; 0.875,0.7335; 1,1">
                                          <p:stCondLst>
                                            <p:cond delay="414"/>
                                          </p:stCondLst>
                                        </p:cTn>
                                        <p:tgtEl>
                                          <p:spTgt spid="34"/>
                                        </p:tgtEl>
                                        <p:attrNameLst>
                                          <p:attrName>ppt_y</p:attrName>
                                        </p:attrNameLst>
                                      </p:cBhvr>
                                      <p:tavLst>
                                        <p:tav tm="0" fmla="#ppt_y-sin(pi*$)/81">
                                          <p:val>
                                            <p:fltVal val="0"/>
                                          </p:val>
                                        </p:tav>
                                        <p:tav tm="100000">
                                          <p:val>
                                            <p:fltVal val="1"/>
                                          </p:val>
                                        </p:tav>
                                      </p:tavLst>
                                    </p:anim>
                                    <p:animScale>
                                      <p:cBhvr>
                                        <p:cTn id="170" dur="7">
                                          <p:stCondLst>
                                            <p:cond delay="162"/>
                                          </p:stCondLst>
                                        </p:cTn>
                                        <p:tgtEl>
                                          <p:spTgt spid="34"/>
                                        </p:tgtEl>
                                      </p:cBhvr>
                                      <p:to x="100000" y="60000"/>
                                    </p:animScale>
                                    <p:animScale>
                                      <p:cBhvr>
                                        <p:cTn id="171" dur="41" decel="50000">
                                          <p:stCondLst>
                                            <p:cond delay="169"/>
                                          </p:stCondLst>
                                        </p:cTn>
                                        <p:tgtEl>
                                          <p:spTgt spid="34"/>
                                        </p:tgtEl>
                                      </p:cBhvr>
                                      <p:to x="100000" y="100000"/>
                                    </p:animScale>
                                    <p:animScale>
                                      <p:cBhvr>
                                        <p:cTn id="172" dur="7">
                                          <p:stCondLst>
                                            <p:cond delay="328"/>
                                          </p:stCondLst>
                                        </p:cTn>
                                        <p:tgtEl>
                                          <p:spTgt spid="34"/>
                                        </p:tgtEl>
                                      </p:cBhvr>
                                      <p:to x="100000" y="80000"/>
                                    </p:animScale>
                                    <p:animScale>
                                      <p:cBhvr>
                                        <p:cTn id="173" dur="41" decel="50000">
                                          <p:stCondLst>
                                            <p:cond delay="335"/>
                                          </p:stCondLst>
                                        </p:cTn>
                                        <p:tgtEl>
                                          <p:spTgt spid="34"/>
                                        </p:tgtEl>
                                      </p:cBhvr>
                                      <p:to x="100000" y="100000"/>
                                    </p:animScale>
                                    <p:animScale>
                                      <p:cBhvr>
                                        <p:cTn id="174" dur="7">
                                          <p:stCondLst>
                                            <p:cond delay="410"/>
                                          </p:stCondLst>
                                        </p:cTn>
                                        <p:tgtEl>
                                          <p:spTgt spid="34"/>
                                        </p:tgtEl>
                                      </p:cBhvr>
                                      <p:to x="100000" y="90000"/>
                                    </p:animScale>
                                    <p:animScale>
                                      <p:cBhvr>
                                        <p:cTn id="175" dur="41" decel="50000">
                                          <p:stCondLst>
                                            <p:cond delay="417"/>
                                          </p:stCondLst>
                                        </p:cTn>
                                        <p:tgtEl>
                                          <p:spTgt spid="34"/>
                                        </p:tgtEl>
                                      </p:cBhvr>
                                      <p:to x="100000" y="100000"/>
                                    </p:animScale>
                                    <p:animScale>
                                      <p:cBhvr>
                                        <p:cTn id="176" dur="7">
                                          <p:stCondLst>
                                            <p:cond delay="452"/>
                                          </p:stCondLst>
                                        </p:cTn>
                                        <p:tgtEl>
                                          <p:spTgt spid="34"/>
                                        </p:tgtEl>
                                      </p:cBhvr>
                                      <p:to x="100000" y="95000"/>
                                    </p:animScale>
                                    <p:animScale>
                                      <p:cBhvr>
                                        <p:cTn id="177" dur="41" decel="50000">
                                          <p:stCondLst>
                                            <p:cond delay="459"/>
                                          </p:stCondLst>
                                        </p:cTn>
                                        <p:tgtEl>
                                          <p:spTgt spid="34"/>
                                        </p:tgtEl>
                                      </p:cBhvr>
                                      <p:to x="100000" y="100000"/>
                                    </p:animScale>
                                  </p:childTnLst>
                                </p:cTn>
                              </p:par>
                            </p:childTnLst>
                          </p:cTn>
                        </p:par>
                        <p:par>
                          <p:cTn id="178" fill="hold">
                            <p:stCondLst>
                              <p:cond delay="1500"/>
                            </p:stCondLst>
                            <p:childTnLst>
                              <p:par>
                                <p:cTn id="179" presetID="49" presetClass="entr" presetSubtype="0" decel="100000" fill="hold" grpId="2" nodeType="afterEffect">
                                  <p:stCondLst>
                                    <p:cond delay="0"/>
                                  </p:stCondLst>
                                  <p:childTnLst>
                                    <p:set>
                                      <p:cBhvr>
                                        <p:cTn id="180" dur="1" fill="hold">
                                          <p:stCondLst>
                                            <p:cond delay="0"/>
                                          </p:stCondLst>
                                        </p:cTn>
                                        <p:tgtEl>
                                          <p:spTgt spid="22"/>
                                        </p:tgtEl>
                                        <p:attrNameLst>
                                          <p:attrName>style.visibility</p:attrName>
                                        </p:attrNameLst>
                                      </p:cBhvr>
                                      <p:to>
                                        <p:strVal val="visible"/>
                                      </p:to>
                                    </p:set>
                                    <p:anim calcmode="lin" valueType="num">
                                      <p:cBhvr>
                                        <p:cTn id="181" dur="500" fill="hold"/>
                                        <p:tgtEl>
                                          <p:spTgt spid="22"/>
                                        </p:tgtEl>
                                        <p:attrNameLst>
                                          <p:attrName>ppt_w</p:attrName>
                                        </p:attrNameLst>
                                      </p:cBhvr>
                                      <p:tavLst>
                                        <p:tav tm="0">
                                          <p:val>
                                            <p:fltVal val="0"/>
                                          </p:val>
                                        </p:tav>
                                        <p:tav tm="100000">
                                          <p:val>
                                            <p:strVal val="#ppt_w"/>
                                          </p:val>
                                        </p:tav>
                                      </p:tavLst>
                                    </p:anim>
                                    <p:anim calcmode="lin" valueType="num">
                                      <p:cBhvr>
                                        <p:cTn id="182" dur="500" fill="hold"/>
                                        <p:tgtEl>
                                          <p:spTgt spid="22"/>
                                        </p:tgtEl>
                                        <p:attrNameLst>
                                          <p:attrName>ppt_h</p:attrName>
                                        </p:attrNameLst>
                                      </p:cBhvr>
                                      <p:tavLst>
                                        <p:tav tm="0">
                                          <p:val>
                                            <p:fltVal val="0"/>
                                          </p:val>
                                        </p:tav>
                                        <p:tav tm="100000">
                                          <p:val>
                                            <p:strVal val="#ppt_h"/>
                                          </p:val>
                                        </p:tav>
                                      </p:tavLst>
                                    </p:anim>
                                    <p:anim calcmode="lin" valueType="num">
                                      <p:cBhvr>
                                        <p:cTn id="183" dur="500" fill="hold"/>
                                        <p:tgtEl>
                                          <p:spTgt spid="22"/>
                                        </p:tgtEl>
                                        <p:attrNameLst>
                                          <p:attrName>style.rotation</p:attrName>
                                        </p:attrNameLst>
                                      </p:cBhvr>
                                      <p:tavLst>
                                        <p:tav tm="0">
                                          <p:val>
                                            <p:fltVal val="360"/>
                                          </p:val>
                                        </p:tav>
                                        <p:tav tm="100000">
                                          <p:val>
                                            <p:fltVal val="0"/>
                                          </p:val>
                                        </p:tav>
                                      </p:tavLst>
                                    </p:anim>
                                    <p:animEffect transition="in" filter="fade">
                                      <p:cBhvr>
                                        <p:cTn id="184" dur="500"/>
                                        <p:tgtEl>
                                          <p:spTgt spid="22"/>
                                        </p:tgtEl>
                                      </p:cBhvr>
                                    </p:animEffect>
                                  </p:childTnLst>
                                </p:cTn>
                              </p:par>
                            </p:childTnLst>
                          </p:cTn>
                        </p:par>
                        <p:par>
                          <p:cTn id="185" fill="hold">
                            <p:stCondLst>
                              <p:cond delay="2000"/>
                            </p:stCondLst>
                            <p:childTnLst>
                              <p:par>
                                <p:cTn id="186" presetID="14" presetClass="entr" presetSubtype="10" fill="hold" grpId="0" nodeType="afterEffect">
                                  <p:stCondLst>
                                    <p:cond delay="0"/>
                                  </p:stCondLst>
                                  <p:childTnLst>
                                    <p:set>
                                      <p:cBhvr>
                                        <p:cTn id="187" dur="1" fill="hold">
                                          <p:stCondLst>
                                            <p:cond delay="0"/>
                                          </p:stCondLst>
                                        </p:cTn>
                                        <p:tgtEl>
                                          <p:spTgt spid="42"/>
                                        </p:tgtEl>
                                        <p:attrNameLst>
                                          <p:attrName>style.visibility</p:attrName>
                                        </p:attrNameLst>
                                      </p:cBhvr>
                                      <p:to>
                                        <p:strVal val="visible"/>
                                      </p:to>
                                    </p:set>
                                    <p:animEffect transition="in" filter="randombar(horizontal)">
                                      <p:cBhvr>
                                        <p:cTn id="188" dur="500"/>
                                        <p:tgtEl>
                                          <p:spTgt spid="42"/>
                                        </p:tgtEl>
                                      </p:cBhvr>
                                    </p:animEffect>
                                  </p:childTnLst>
                                </p:cTn>
                              </p:par>
                            </p:childTnLst>
                          </p:cTn>
                        </p:par>
                        <p:par>
                          <p:cTn id="189" fill="hold">
                            <p:stCondLst>
                              <p:cond delay="2500"/>
                            </p:stCondLst>
                            <p:childTnLst>
                              <p:par>
                                <p:cTn id="190" presetID="25" presetClass="entr" presetSubtype="0" fill="hold" grpId="4" nodeType="afterEffect">
                                  <p:stCondLst>
                                    <p:cond delay="0"/>
                                  </p:stCondLst>
                                  <p:childTnLst>
                                    <p:set>
                                      <p:cBhvr>
                                        <p:cTn id="191" dur="1" fill="hold">
                                          <p:stCondLst>
                                            <p:cond delay="0"/>
                                          </p:stCondLst>
                                        </p:cTn>
                                        <p:tgtEl>
                                          <p:spTgt spid="43"/>
                                        </p:tgtEl>
                                        <p:attrNameLst>
                                          <p:attrName>style.visibility</p:attrName>
                                        </p:attrNameLst>
                                      </p:cBhvr>
                                      <p:to>
                                        <p:strVal val="visible"/>
                                      </p:to>
                                    </p:set>
                                    <p:anim calcmode="lin" valueType="num">
                                      <p:cBhvr>
                                        <p:cTn id="192" dur="25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193" dur="25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194" dur="250" accel="50000" fill="hold">
                                          <p:stCondLst>
                                            <p:cond delay="250"/>
                                          </p:stCondLst>
                                        </p:cTn>
                                        <p:tgtEl>
                                          <p:spTgt spid="43"/>
                                        </p:tgtEl>
                                        <p:attrNameLst>
                                          <p:attrName>ppt_w</p:attrName>
                                        </p:attrNameLst>
                                      </p:cBhvr>
                                      <p:tavLst>
                                        <p:tav tm="0">
                                          <p:val>
                                            <p:strVal val="#ppt_w*.05"/>
                                          </p:val>
                                        </p:tav>
                                        <p:tav tm="100000">
                                          <p:val>
                                            <p:strVal val="#ppt_w"/>
                                          </p:val>
                                        </p:tav>
                                      </p:tavLst>
                                    </p:anim>
                                    <p:anim calcmode="lin" valueType="num">
                                      <p:cBhvr>
                                        <p:cTn id="195" dur="500" fill="hold"/>
                                        <p:tgtEl>
                                          <p:spTgt spid="43"/>
                                        </p:tgtEl>
                                        <p:attrNameLst>
                                          <p:attrName>ppt_h</p:attrName>
                                        </p:attrNameLst>
                                      </p:cBhvr>
                                      <p:tavLst>
                                        <p:tav tm="0">
                                          <p:val>
                                            <p:strVal val="#ppt_h"/>
                                          </p:val>
                                        </p:tav>
                                        <p:tav tm="100000">
                                          <p:val>
                                            <p:strVal val="#ppt_h"/>
                                          </p:val>
                                        </p:tav>
                                      </p:tavLst>
                                    </p:anim>
                                    <p:anim calcmode="lin" valueType="num">
                                      <p:cBhvr>
                                        <p:cTn id="196" dur="25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197" dur="25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198" dur="250" accel="50000" fill="hold">
                                          <p:stCondLst>
                                            <p:cond delay="250"/>
                                          </p:stCondLst>
                                        </p:cTn>
                                        <p:tgtEl>
                                          <p:spTgt spid="43"/>
                                        </p:tgtEl>
                                        <p:attrNameLst>
                                          <p:attrName>ppt_y</p:attrName>
                                        </p:attrNameLst>
                                      </p:cBhvr>
                                      <p:tavLst>
                                        <p:tav tm="0">
                                          <p:val>
                                            <p:strVal val="#ppt_y+.1"/>
                                          </p:val>
                                        </p:tav>
                                        <p:tav tm="100000">
                                          <p:val>
                                            <p:strVal val="#ppt_y"/>
                                          </p:val>
                                        </p:tav>
                                      </p:tavLst>
                                    </p:anim>
                                    <p:animEffect transition="in" filter="fade">
                                      <p:cBhvr>
                                        <p:cTn id="199" dur="500" decel="50000">
                                          <p:stCondLst>
                                            <p:cond delay="0"/>
                                          </p:stCondLst>
                                        </p:cTn>
                                        <p:tgtEl>
                                          <p:spTgt spid="43"/>
                                        </p:tgtEl>
                                      </p:cBhvr>
                                    </p:animEffect>
                                  </p:childTnLst>
                                </p:cTn>
                              </p:par>
                            </p:childTnLst>
                          </p:cTn>
                        </p:par>
                        <p:par>
                          <p:cTn id="200" fill="hold">
                            <p:stCondLst>
                              <p:cond delay="3000"/>
                            </p:stCondLst>
                            <p:childTnLst>
                              <p:par>
                                <p:cTn id="201" presetID="30" presetClass="entr" presetSubtype="0" fill="hold" grpId="0" nodeType="afterEffect">
                                  <p:stCondLst>
                                    <p:cond delay="0"/>
                                  </p:stCondLst>
                                  <p:childTnLst>
                                    <p:set>
                                      <p:cBhvr>
                                        <p:cTn id="202" dur="1" fill="hold">
                                          <p:stCondLst>
                                            <p:cond delay="0"/>
                                          </p:stCondLst>
                                        </p:cTn>
                                        <p:tgtEl>
                                          <p:spTgt spid="6"/>
                                        </p:tgtEl>
                                        <p:attrNameLst>
                                          <p:attrName>style.visibility</p:attrName>
                                        </p:attrNameLst>
                                      </p:cBhvr>
                                      <p:to>
                                        <p:strVal val="visible"/>
                                      </p:to>
                                    </p:set>
                                    <p:animEffect transition="in" filter="fade">
                                      <p:cBhvr>
                                        <p:cTn id="203" dur="400" decel="100000"/>
                                        <p:tgtEl>
                                          <p:spTgt spid="6"/>
                                        </p:tgtEl>
                                      </p:cBhvr>
                                    </p:animEffect>
                                    <p:anim calcmode="lin" valueType="num">
                                      <p:cBhvr>
                                        <p:cTn id="204" dur="400" decel="100000" fill="hold"/>
                                        <p:tgtEl>
                                          <p:spTgt spid="6"/>
                                        </p:tgtEl>
                                        <p:attrNameLst>
                                          <p:attrName>style.rotation</p:attrName>
                                        </p:attrNameLst>
                                      </p:cBhvr>
                                      <p:tavLst>
                                        <p:tav tm="0">
                                          <p:val>
                                            <p:fltVal val="-90"/>
                                          </p:val>
                                        </p:tav>
                                        <p:tav tm="100000">
                                          <p:val>
                                            <p:fltVal val="0"/>
                                          </p:val>
                                        </p:tav>
                                      </p:tavLst>
                                    </p:anim>
                                    <p:anim calcmode="lin" valueType="num">
                                      <p:cBhvr>
                                        <p:cTn id="205" dur="400" decel="100000" fill="hold"/>
                                        <p:tgtEl>
                                          <p:spTgt spid="6"/>
                                        </p:tgtEl>
                                        <p:attrNameLst>
                                          <p:attrName>ppt_x</p:attrName>
                                        </p:attrNameLst>
                                      </p:cBhvr>
                                      <p:tavLst>
                                        <p:tav tm="0">
                                          <p:val>
                                            <p:strVal val="#ppt_x+0.4"/>
                                          </p:val>
                                        </p:tav>
                                        <p:tav tm="100000">
                                          <p:val>
                                            <p:strVal val="#ppt_x-0.05"/>
                                          </p:val>
                                        </p:tav>
                                      </p:tavLst>
                                    </p:anim>
                                    <p:anim calcmode="lin" valueType="num">
                                      <p:cBhvr>
                                        <p:cTn id="206" dur="400" decel="100000" fill="hold"/>
                                        <p:tgtEl>
                                          <p:spTgt spid="6"/>
                                        </p:tgtEl>
                                        <p:attrNameLst>
                                          <p:attrName>ppt_y</p:attrName>
                                        </p:attrNameLst>
                                      </p:cBhvr>
                                      <p:tavLst>
                                        <p:tav tm="0">
                                          <p:val>
                                            <p:strVal val="#ppt_y-0.4"/>
                                          </p:val>
                                        </p:tav>
                                        <p:tav tm="100000">
                                          <p:val>
                                            <p:strVal val="#ppt_y+0.1"/>
                                          </p:val>
                                        </p:tav>
                                      </p:tavLst>
                                    </p:anim>
                                    <p:anim calcmode="lin" valueType="num">
                                      <p:cBhvr>
                                        <p:cTn id="207"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208"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par>
                          <p:cTn id="209" fill="hold">
                            <p:stCondLst>
                              <p:cond delay="3500"/>
                            </p:stCondLst>
                            <p:childTnLst>
                              <p:par>
                                <p:cTn id="210" presetID="38" presetClass="entr" presetSubtype="0" accel="50000" fill="hold" grpId="0" nodeType="afterEffect">
                                  <p:stCondLst>
                                    <p:cond delay="0"/>
                                  </p:stCondLst>
                                  <p:iterate type="lt">
                                    <p:tmPct val="50000"/>
                                  </p:iterate>
                                  <p:childTnLst>
                                    <p:set>
                                      <p:cBhvr>
                                        <p:cTn id="211" dur="1" fill="hold">
                                          <p:stCondLst>
                                            <p:cond delay="0"/>
                                          </p:stCondLst>
                                        </p:cTn>
                                        <p:tgtEl>
                                          <p:spTgt spid="33"/>
                                        </p:tgtEl>
                                        <p:attrNameLst>
                                          <p:attrName>style.visibility</p:attrName>
                                        </p:attrNameLst>
                                      </p:cBhvr>
                                      <p:to>
                                        <p:strVal val="visible"/>
                                      </p:to>
                                    </p:set>
                                    <p:set>
                                      <p:cBhvr>
                                        <p:cTn id="212" dur="227" fill="hold">
                                          <p:stCondLst>
                                            <p:cond delay="0"/>
                                          </p:stCondLst>
                                        </p:cTn>
                                        <p:tgtEl>
                                          <p:spTgt spid="33"/>
                                        </p:tgtEl>
                                        <p:attrNameLst>
                                          <p:attrName>style.rotation</p:attrName>
                                        </p:attrNameLst>
                                      </p:cBhvr>
                                      <p:to>
                                        <p:strVal val="-45.0"/>
                                      </p:to>
                                    </p:set>
                                    <p:anim calcmode="lin" valueType="num">
                                      <p:cBhvr>
                                        <p:cTn id="213" dur="227" fill="hold">
                                          <p:stCondLst>
                                            <p:cond delay="227"/>
                                          </p:stCondLst>
                                        </p:cTn>
                                        <p:tgtEl>
                                          <p:spTgt spid="33"/>
                                        </p:tgtEl>
                                        <p:attrNameLst>
                                          <p:attrName>style.rotation</p:attrName>
                                        </p:attrNameLst>
                                      </p:cBhvr>
                                      <p:tavLst>
                                        <p:tav tm="0">
                                          <p:val>
                                            <p:fltVal val="-45"/>
                                          </p:val>
                                        </p:tav>
                                        <p:tav tm="69900">
                                          <p:val>
                                            <p:fltVal val="45"/>
                                          </p:val>
                                        </p:tav>
                                        <p:tav tm="100000">
                                          <p:val>
                                            <p:fltVal val="0"/>
                                          </p:val>
                                        </p:tav>
                                      </p:tavLst>
                                    </p:anim>
                                    <p:anim calcmode="lin" valueType="num">
                                      <p:cBhvr>
                                        <p:cTn id="214" dur="227" fill="hold">
                                          <p:stCondLst>
                                            <p:cond delay="0"/>
                                          </p:stCondLst>
                                        </p:cTn>
                                        <p:tgtEl>
                                          <p:spTgt spid="33"/>
                                        </p:tgtEl>
                                        <p:attrNameLst>
                                          <p:attrName>ppt_y</p:attrName>
                                        </p:attrNameLst>
                                      </p:cBhvr>
                                      <p:tavLst>
                                        <p:tav tm="0">
                                          <p:val>
                                            <p:strVal val="#ppt_y-1"/>
                                          </p:val>
                                        </p:tav>
                                        <p:tav tm="100000">
                                          <p:val>
                                            <p:strVal val="#ppt_y-(0.354*#ppt_w-0.172*#ppt_h)"/>
                                          </p:val>
                                        </p:tav>
                                      </p:tavLst>
                                    </p:anim>
                                    <p:anim calcmode="lin" valueType="num">
                                      <p:cBhvr>
                                        <p:cTn id="215" dur="78" decel="50000" autoRev="1" fill="hold">
                                          <p:stCondLst>
                                            <p:cond delay="227"/>
                                          </p:stCondLst>
                                        </p:cTn>
                                        <p:tgtEl>
                                          <p:spTgt spid="33"/>
                                        </p:tgtEl>
                                        <p:attrNameLst>
                                          <p:attrName>ppt_y</p:attrName>
                                        </p:attrNameLst>
                                      </p:cBhvr>
                                      <p:tavLst>
                                        <p:tav tm="0">
                                          <p:val>
                                            <p:strVal val="#ppt_y-(0.354*#ppt_w-0.172*#ppt_h)"/>
                                          </p:val>
                                        </p:tav>
                                        <p:tav tm="100000">
                                          <p:val>
                                            <p:strVal val="#ppt_y-(0.354*#ppt_w-0.172*#ppt_h)-#ppt_h/2"/>
                                          </p:val>
                                        </p:tav>
                                      </p:tavLst>
                                    </p:anim>
                                    <p:anim calcmode="lin" valueType="num">
                                      <p:cBhvr>
                                        <p:cTn id="216" dur="68" fill="hold">
                                          <p:stCondLst>
                                            <p:cond delay="432"/>
                                          </p:stCondLst>
                                        </p:cTn>
                                        <p:tgtEl>
                                          <p:spTgt spid="33"/>
                                        </p:tgtEl>
                                        <p:attrNameLst>
                                          <p:attrName>ppt_y</p:attrName>
                                        </p:attrNameLst>
                                      </p:cBhvr>
                                      <p:tavLst>
                                        <p:tav tm="0">
                                          <p:val>
                                            <p:strVal val="#ppt_y-(0.354*#ppt_w-0.172*#ppt_h)"/>
                                          </p:val>
                                        </p:tav>
                                        <p:tav tm="100000">
                                          <p:val>
                                            <p:strVal val="#ppt_y"/>
                                          </p:val>
                                        </p:tav>
                                      </p:tavLst>
                                    </p:anim>
                                  </p:childTnLst>
                                </p:cTn>
                              </p:par>
                            </p:childTnLst>
                          </p:cTn>
                        </p:par>
                        <p:par>
                          <p:cTn id="217" fill="hold">
                            <p:stCondLst>
                              <p:cond delay="4750"/>
                            </p:stCondLst>
                            <p:childTnLst>
                              <p:par>
                                <p:cTn id="218" presetID="41" presetClass="entr" presetSubtype="0" fill="hold" grpId="0" nodeType="afterEffect">
                                  <p:stCondLst>
                                    <p:cond delay="0"/>
                                  </p:stCondLst>
                                  <p:iterate type="lt">
                                    <p:tmPct val="10000"/>
                                  </p:iterate>
                                  <p:childTnLst>
                                    <p:set>
                                      <p:cBhvr>
                                        <p:cTn id="219" dur="1" fill="hold">
                                          <p:stCondLst>
                                            <p:cond delay="0"/>
                                          </p:stCondLst>
                                        </p:cTn>
                                        <p:tgtEl>
                                          <p:spTgt spid="14"/>
                                        </p:tgtEl>
                                        <p:attrNameLst>
                                          <p:attrName>style.visibility</p:attrName>
                                        </p:attrNameLst>
                                      </p:cBhvr>
                                      <p:to>
                                        <p:strVal val="visible"/>
                                      </p:to>
                                    </p:set>
                                    <p:anim calcmode="lin" valueType="num">
                                      <p:cBhvr>
                                        <p:cTn id="220"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21" dur="500" fill="hold"/>
                                        <p:tgtEl>
                                          <p:spTgt spid="14"/>
                                        </p:tgtEl>
                                        <p:attrNameLst>
                                          <p:attrName>ppt_y</p:attrName>
                                        </p:attrNameLst>
                                      </p:cBhvr>
                                      <p:tavLst>
                                        <p:tav tm="0">
                                          <p:val>
                                            <p:strVal val="#ppt_y"/>
                                          </p:val>
                                        </p:tav>
                                        <p:tav tm="100000">
                                          <p:val>
                                            <p:strVal val="#ppt_y"/>
                                          </p:val>
                                        </p:tav>
                                      </p:tavLst>
                                    </p:anim>
                                    <p:anim calcmode="lin" valueType="num">
                                      <p:cBhvr>
                                        <p:cTn id="222"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23"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24" dur="500" tmFilter="0,0; .5, 1; 1, 1"/>
                                        <p:tgtEl>
                                          <p:spTgt spid="14"/>
                                        </p:tgtEl>
                                      </p:cBhvr>
                                    </p:animEffect>
                                  </p:childTnLst>
                                </p:cTn>
                              </p:par>
                            </p:childTnLst>
                          </p:cTn>
                        </p:par>
                        <p:par>
                          <p:cTn id="225" fill="hold">
                            <p:stCondLst>
                              <p:cond delay="5400"/>
                            </p:stCondLst>
                            <p:childTnLst>
                              <p:par>
                                <p:cTn id="226" presetID="35" presetClass="entr" presetSubtype="0" fill="hold" grpId="0" nodeType="afterEffect">
                                  <p:stCondLst>
                                    <p:cond delay="0"/>
                                  </p:stCondLst>
                                  <p:childTnLst>
                                    <p:set>
                                      <p:cBhvr>
                                        <p:cTn id="227" dur="1" fill="hold">
                                          <p:stCondLst>
                                            <p:cond delay="0"/>
                                          </p:stCondLst>
                                        </p:cTn>
                                        <p:tgtEl>
                                          <p:spTgt spid="36"/>
                                        </p:tgtEl>
                                        <p:attrNameLst>
                                          <p:attrName>style.visibility</p:attrName>
                                        </p:attrNameLst>
                                      </p:cBhvr>
                                      <p:to>
                                        <p:strVal val="visible"/>
                                      </p:to>
                                    </p:set>
                                    <p:animEffect transition="in" filter="fade">
                                      <p:cBhvr>
                                        <p:cTn id="228" dur="500"/>
                                        <p:tgtEl>
                                          <p:spTgt spid="36"/>
                                        </p:tgtEl>
                                      </p:cBhvr>
                                    </p:animEffect>
                                    <p:anim calcmode="lin" valueType="num">
                                      <p:cBhvr>
                                        <p:cTn id="229" dur="500" fill="hold"/>
                                        <p:tgtEl>
                                          <p:spTgt spid="36"/>
                                        </p:tgtEl>
                                        <p:attrNameLst>
                                          <p:attrName>style.rotation</p:attrName>
                                        </p:attrNameLst>
                                      </p:cBhvr>
                                      <p:tavLst>
                                        <p:tav tm="0">
                                          <p:val>
                                            <p:fltVal val="720"/>
                                          </p:val>
                                        </p:tav>
                                        <p:tav tm="100000">
                                          <p:val>
                                            <p:fltVal val="0"/>
                                          </p:val>
                                        </p:tav>
                                      </p:tavLst>
                                    </p:anim>
                                    <p:anim calcmode="lin" valueType="num">
                                      <p:cBhvr>
                                        <p:cTn id="230" dur="500" fill="hold"/>
                                        <p:tgtEl>
                                          <p:spTgt spid="36"/>
                                        </p:tgtEl>
                                        <p:attrNameLst>
                                          <p:attrName>ppt_h</p:attrName>
                                        </p:attrNameLst>
                                      </p:cBhvr>
                                      <p:tavLst>
                                        <p:tav tm="0">
                                          <p:val>
                                            <p:fltVal val="0"/>
                                          </p:val>
                                        </p:tav>
                                        <p:tav tm="100000">
                                          <p:val>
                                            <p:strVal val="#ppt_h"/>
                                          </p:val>
                                        </p:tav>
                                      </p:tavLst>
                                    </p:anim>
                                    <p:anim calcmode="lin" valueType="num">
                                      <p:cBhvr>
                                        <p:cTn id="231" dur="500" fill="hold"/>
                                        <p:tgtEl>
                                          <p:spTgt spid="36"/>
                                        </p:tgtEl>
                                        <p:attrNameLst>
                                          <p:attrName>ppt_w</p:attrName>
                                        </p:attrNameLst>
                                      </p:cBhvr>
                                      <p:tavLst>
                                        <p:tav tm="0">
                                          <p:val>
                                            <p:fltVal val="0"/>
                                          </p:val>
                                        </p:tav>
                                        <p:tav tm="100000">
                                          <p:val>
                                            <p:strVal val="#ppt_w"/>
                                          </p:val>
                                        </p:tav>
                                      </p:tavLst>
                                    </p:anim>
                                  </p:childTnLst>
                                </p:cTn>
                              </p:par>
                            </p:childTnLst>
                          </p:cTn>
                        </p:par>
                        <p:par>
                          <p:cTn id="232" fill="hold">
                            <p:stCondLst>
                              <p:cond delay="5900"/>
                            </p:stCondLst>
                            <p:childTnLst>
                              <p:par>
                                <p:cTn id="233" presetID="52" presetClass="entr" presetSubtype="0" fill="hold" grpId="2" nodeType="afterEffect">
                                  <p:stCondLst>
                                    <p:cond delay="0"/>
                                  </p:stCondLst>
                                  <p:childTnLst>
                                    <p:set>
                                      <p:cBhvr>
                                        <p:cTn id="234" dur="1" fill="hold">
                                          <p:stCondLst>
                                            <p:cond delay="0"/>
                                          </p:stCondLst>
                                        </p:cTn>
                                        <p:tgtEl>
                                          <p:spTgt spid="44"/>
                                        </p:tgtEl>
                                        <p:attrNameLst>
                                          <p:attrName>style.visibility</p:attrName>
                                        </p:attrNameLst>
                                      </p:cBhvr>
                                      <p:to>
                                        <p:strVal val="visible"/>
                                      </p:to>
                                    </p:set>
                                    <p:animScale>
                                      <p:cBhvr>
                                        <p:cTn id="235" dur="5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6" dur="500" decel="50000" fill="hold">
                                          <p:stCondLst>
                                            <p:cond delay="0"/>
                                          </p:stCondLst>
                                        </p:cTn>
                                        <p:tgtEl>
                                          <p:spTgt spid="44"/>
                                        </p:tgtEl>
                                        <p:attrNameLst>
                                          <p:attrName>ppt_x</p:attrName>
                                          <p:attrName>ppt_y</p:attrName>
                                        </p:attrNameLst>
                                      </p:cBhvr>
                                    </p:animMotion>
                                    <p:animEffect transition="in" filter="fade">
                                      <p:cBhvr>
                                        <p:cTn id="237" dur="500"/>
                                        <p:tgtEl>
                                          <p:spTgt spid="44"/>
                                        </p:tgtEl>
                                      </p:cBhvr>
                                    </p:animEffect>
                                  </p:childTnLst>
                                </p:cTn>
                              </p:par>
                            </p:childTnLst>
                          </p:cTn>
                        </p:par>
                        <p:par>
                          <p:cTn id="238" fill="hold">
                            <p:stCondLst>
                              <p:cond delay="6400"/>
                            </p:stCondLst>
                            <p:childTnLst>
                              <p:par>
                                <p:cTn id="239" presetID="37" presetClass="entr" presetSubtype="0" fill="hold" grpId="1" nodeType="afterEffect">
                                  <p:stCondLst>
                                    <p:cond delay="0"/>
                                  </p:stCondLst>
                                  <p:childTnLst>
                                    <p:set>
                                      <p:cBhvr>
                                        <p:cTn id="240" dur="1" fill="hold">
                                          <p:stCondLst>
                                            <p:cond delay="0"/>
                                          </p:stCondLst>
                                        </p:cTn>
                                        <p:tgtEl>
                                          <p:spTgt spid="45"/>
                                        </p:tgtEl>
                                        <p:attrNameLst>
                                          <p:attrName>style.visibility</p:attrName>
                                        </p:attrNameLst>
                                      </p:cBhvr>
                                      <p:to>
                                        <p:strVal val="visible"/>
                                      </p:to>
                                    </p:set>
                                    <p:animEffect transition="in" filter="fade">
                                      <p:cBhvr>
                                        <p:cTn id="241" dur="500"/>
                                        <p:tgtEl>
                                          <p:spTgt spid="45"/>
                                        </p:tgtEl>
                                      </p:cBhvr>
                                    </p:animEffect>
                                    <p:anim calcmode="lin" valueType="num">
                                      <p:cBhvr>
                                        <p:cTn id="242" dur="500" fill="hold"/>
                                        <p:tgtEl>
                                          <p:spTgt spid="45"/>
                                        </p:tgtEl>
                                        <p:attrNameLst>
                                          <p:attrName>ppt_x</p:attrName>
                                        </p:attrNameLst>
                                      </p:cBhvr>
                                      <p:tavLst>
                                        <p:tav tm="0">
                                          <p:val>
                                            <p:strVal val="#ppt_x"/>
                                          </p:val>
                                        </p:tav>
                                        <p:tav tm="100000">
                                          <p:val>
                                            <p:strVal val="#ppt_x"/>
                                          </p:val>
                                        </p:tav>
                                      </p:tavLst>
                                    </p:anim>
                                    <p:anim calcmode="lin" valueType="num">
                                      <p:cBhvr>
                                        <p:cTn id="243" dur="450" decel="100000" fill="hold"/>
                                        <p:tgtEl>
                                          <p:spTgt spid="45"/>
                                        </p:tgtEl>
                                        <p:attrNameLst>
                                          <p:attrName>ppt_y</p:attrName>
                                        </p:attrNameLst>
                                      </p:cBhvr>
                                      <p:tavLst>
                                        <p:tav tm="0">
                                          <p:val>
                                            <p:strVal val="#ppt_y+1"/>
                                          </p:val>
                                        </p:tav>
                                        <p:tav tm="100000">
                                          <p:val>
                                            <p:strVal val="#ppt_y-.03"/>
                                          </p:val>
                                        </p:tav>
                                      </p:tavLst>
                                    </p:anim>
                                    <p:anim calcmode="lin" valueType="num">
                                      <p:cBhvr>
                                        <p:cTn id="244" dur="50" accel="100000" fill="hold">
                                          <p:stCondLst>
                                            <p:cond delay="450"/>
                                          </p:stCondLst>
                                        </p:cTn>
                                        <p:tgtEl>
                                          <p:spTgt spid="45"/>
                                        </p:tgtEl>
                                        <p:attrNameLst>
                                          <p:attrName>ppt_y</p:attrName>
                                        </p:attrNameLst>
                                      </p:cBhvr>
                                      <p:tavLst>
                                        <p:tav tm="0">
                                          <p:val>
                                            <p:strVal val="#ppt_y-.03"/>
                                          </p:val>
                                        </p:tav>
                                        <p:tav tm="100000">
                                          <p:val>
                                            <p:strVal val="#ppt_y"/>
                                          </p:val>
                                        </p:tav>
                                      </p:tavLst>
                                    </p:anim>
                                  </p:childTnLst>
                                </p:cTn>
                              </p:par>
                            </p:childTnLst>
                          </p:cTn>
                        </p:par>
                        <p:par>
                          <p:cTn id="245" fill="hold">
                            <p:stCondLst>
                              <p:cond delay="6900"/>
                            </p:stCondLst>
                            <p:childTnLst>
                              <p:par>
                                <p:cTn id="246" presetID="52" presetClass="entr" presetSubtype="0" fill="hold" grpId="0" nodeType="afterEffect">
                                  <p:stCondLst>
                                    <p:cond delay="0"/>
                                  </p:stCondLst>
                                  <p:childTnLst>
                                    <p:set>
                                      <p:cBhvr>
                                        <p:cTn id="247" dur="1" fill="hold">
                                          <p:stCondLst>
                                            <p:cond delay="0"/>
                                          </p:stCondLst>
                                        </p:cTn>
                                        <p:tgtEl>
                                          <p:spTgt spid="46"/>
                                        </p:tgtEl>
                                        <p:attrNameLst>
                                          <p:attrName>style.visibility</p:attrName>
                                        </p:attrNameLst>
                                      </p:cBhvr>
                                      <p:to>
                                        <p:strVal val="visible"/>
                                      </p:to>
                                    </p:set>
                                    <p:animScale>
                                      <p:cBhvr>
                                        <p:cTn id="248" dur="500" decel="50000" fill="hold">
                                          <p:stCondLst>
                                            <p:cond delay="0"/>
                                          </p:stCondLst>
                                        </p:cTn>
                                        <p:tgtEl>
                                          <p:spTgt spid="4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9" dur="500" decel="50000" fill="hold">
                                          <p:stCondLst>
                                            <p:cond delay="0"/>
                                          </p:stCondLst>
                                        </p:cTn>
                                        <p:tgtEl>
                                          <p:spTgt spid="46"/>
                                        </p:tgtEl>
                                        <p:attrNameLst>
                                          <p:attrName>ppt_x</p:attrName>
                                          <p:attrName>ppt_y</p:attrName>
                                        </p:attrNameLst>
                                      </p:cBhvr>
                                    </p:animMotion>
                                    <p:animEffect transition="in" filter="fade">
                                      <p:cBhvr>
                                        <p:cTn id="250" dur="500"/>
                                        <p:tgtEl>
                                          <p:spTgt spid="46"/>
                                        </p:tgtEl>
                                      </p:cBhvr>
                                    </p:animEffect>
                                  </p:childTnLst>
                                </p:cTn>
                              </p:par>
                            </p:childTnLst>
                          </p:cTn>
                        </p:par>
                        <p:par>
                          <p:cTn id="251" fill="hold">
                            <p:stCondLst>
                              <p:cond delay="7400"/>
                            </p:stCondLst>
                            <p:childTnLst>
                              <p:par>
                                <p:cTn id="252" presetID="49" presetClass="entr" presetSubtype="0" decel="100000" fill="hold" grpId="0" nodeType="afterEffect">
                                  <p:stCondLst>
                                    <p:cond delay="0"/>
                                  </p:stCondLst>
                                  <p:childTnLst>
                                    <p:set>
                                      <p:cBhvr>
                                        <p:cTn id="253" dur="1" fill="hold">
                                          <p:stCondLst>
                                            <p:cond delay="0"/>
                                          </p:stCondLst>
                                        </p:cTn>
                                        <p:tgtEl>
                                          <p:spTgt spid="16"/>
                                        </p:tgtEl>
                                        <p:attrNameLst>
                                          <p:attrName>style.visibility</p:attrName>
                                        </p:attrNameLst>
                                      </p:cBhvr>
                                      <p:to>
                                        <p:strVal val="visible"/>
                                      </p:to>
                                    </p:set>
                                    <p:anim calcmode="lin" valueType="num">
                                      <p:cBhvr>
                                        <p:cTn id="254" dur="500" fill="hold"/>
                                        <p:tgtEl>
                                          <p:spTgt spid="16"/>
                                        </p:tgtEl>
                                        <p:attrNameLst>
                                          <p:attrName>ppt_w</p:attrName>
                                        </p:attrNameLst>
                                      </p:cBhvr>
                                      <p:tavLst>
                                        <p:tav tm="0">
                                          <p:val>
                                            <p:fltVal val="0"/>
                                          </p:val>
                                        </p:tav>
                                        <p:tav tm="100000">
                                          <p:val>
                                            <p:strVal val="#ppt_w"/>
                                          </p:val>
                                        </p:tav>
                                      </p:tavLst>
                                    </p:anim>
                                    <p:anim calcmode="lin" valueType="num">
                                      <p:cBhvr>
                                        <p:cTn id="255" dur="500" fill="hold"/>
                                        <p:tgtEl>
                                          <p:spTgt spid="16"/>
                                        </p:tgtEl>
                                        <p:attrNameLst>
                                          <p:attrName>ppt_h</p:attrName>
                                        </p:attrNameLst>
                                      </p:cBhvr>
                                      <p:tavLst>
                                        <p:tav tm="0">
                                          <p:val>
                                            <p:fltVal val="0"/>
                                          </p:val>
                                        </p:tav>
                                        <p:tav tm="100000">
                                          <p:val>
                                            <p:strVal val="#ppt_h"/>
                                          </p:val>
                                        </p:tav>
                                      </p:tavLst>
                                    </p:anim>
                                    <p:anim calcmode="lin" valueType="num">
                                      <p:cBhvr>
                                        <p:cTn id="256" dur="500" fill="hold"/>
                                        <p:tgtEl>
                                          <p:spTgt spid="16"/>
                                        </p:tgtEl>
                                        <p:attrNameLst>
                                          <p:attrName>style.rotation</p:attrName>
                                        </p:attrNameLst>
                                      </p:cBhvr>
                                      <p:tavLst>
                                        <p:tav tm="0">
                                          <p:val>
                                            <p:fltVal val="360"/>
                                          </p:val>
                                        </p:tav>
                                        <p:tav tm="100000">
                                          <p:val>
                                            <p:fltVal val="0"/>
                                          </p:val>
                                        </p:tav>
                                      </p:tavLst>
                                    </p:anim>
                                    <p:animEffect transition="in" filter="fade">
                                      <p:cBhvr>
                                        <p:cTn id="2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1" grpId="0"/>
      <p:bldP spid="12" grpId="0"/>
      <p:bldP spid="13" grpId="0"/>
      <p:bldP spid="14" grpId="0"/>
      <p:bldP spid="15" grpId="0"/>
      <p:bldP spid="16" grpId="0"/>
      <p:bldP spid="17" grpId="0"/>
      <p:bldP spid="18" grpId="1"/>
      <p:bldP spid="19" grpId="0"/>
      <p:bldP spid="20" grpId="0"/>
      <p:bldP spid="21" grpId="0"/>
      <p:bldP spid="22" grpId="2"/>
      <p:bldP spid="23" grpId="0"/>
      <p:bldP spid="24" grpId="0"/>
      <p:bldP spid="25" grpId="0"/>
      <p:bldP spid="26" grpId="0"/>
      <p:bldP spid="27" grpId="0"/>
      <p:bldP spid="28" grpId="0"/>
      <p:bldP spid="29" grpId="0"/>
      <p:bldP spid="31" grpId="1"/>
      <p:bldP spid="32" grpId="0"/>
      <p:bldP spid="33" grpId="0"/>
      <p:bldP spid="34" grpId="0"/>
      <p:bldP spid="35" grpId="0"/>
      <p:bldP spid="36" grpId="0"/>
      <p:bldP spid="37" grpId="0"/>
      <p:bldP spid="38" grpId="1"/>
      <p:bldP spid="39" grpId="0"/>
      <p:bldP spid="40" grpId="0"/>
      <p:bldP spid="41" grpId="1"/>
      <p:bldP spid="42" grpId="0"/>
      <p:bldP spid="43" grpId="4"/>
      <p:bldP spid="44" grpId="2"/>
      <p:bldP spid="45" grpId="1"/>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4-09-20 at 10.09.21 PM.p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37037" y="3431559"/>
            <a:ext cx="6403327" cy="2819749"/>
          </a:xfrm>
          <a:prstGeom prst="rect">
            <a:avLst/>
          </a:prstGeom>
        </p:spPr>
      </p:pic>
      <p:sp>
        <p:nvSpPr>
          <p:cNvPr id="2" name="Title 1"/>
          <p:cNvSpPr>
            <a:spLocks noGrp="1"/>
          </p:cNvSpPr>
          <p:nvPr>
            <p:ph type="title"/>
          </p:nvPr>
        </p:nvSpPr>
        <p:spPr/>
        <p:txBody>
          <a:bodyPr>
            <a:normAutofit/>
          </a:bodyPr>
          <a:lstStyle/>
          <a:p>
            <a:r>
              <a:rPr lang="en-US" dirty="0" smtClean="0"/>
              <a:t>The P4 Language Consortium</a:t>
            </a:r>
            <a:endParaRPr lang="en-US" dirty="0"/>
          </a:p>
        </p:txBody>
      </p:sp>
      <p:sp>
        <p:nvSpPr>
          <p:cNvPr id="4" name="Slide Number Placeholder 3"/>
          <p:cNvSpPr>
            <a:spLocks noGrp="1"/>
          </p:cNvSpPr>
          <p:nvPr>
            <p:ph type="sldNum" sz="quarter" idx="12"/>
          </p:nvPr>
        </p:nvSpPr>
        <p:spPr/>
        <p:txBody>
          <a:bodyPr/>
          <a:lstStyle/>
          <a:p>
            <a:fld id="{502431CD-A83D-384C-97C7-66FF0CCEF56F}" type="slidenum">
              <a:rPr lang="en-US" smtClean="0"/>
              <a:t>20</a:t>
            </a:fld>
            <a:endParaRPr lang="en-US" dirty="0"/>
          </a:p>
        </p:txBody>
      </p:sp>
      <p:sp>
        <p:nvSpPr>
          <p:cNvPr id="6" name="TextBox 5"/>
          <p:cNvSpPr txBox="1"/>
          <p:nvPr/>
        </p:nvSpPr>
        <p:spPr>
          <a:xfrm>
            <a:off x="457200" y="1532214"/>
            <a:ext cx="8229600" cy="2031325"/>
          </a:xfrm>
          <a:prstGeom prst="rect">
            <a:avLst/>
          </a:prstGeom>
          <a:noFill/>
          <a:ln>
            <a:noFill/>
          </a:ln>
        </p:spPr>
        <p:txBody>
          <a:bodyPr wrap="square" rtlCol="0">
            <a:spAutoFit/>
          </a:bodyPr>
          <a:lstStyle/>
          <a:p>
            <a:pPr marL="285750" indent="-285750">
              <a:buFont typeface="Arial"/>
              <a:buChar char="•"/>
            </a:pPr>
            <a:r>
              <a:rPr lang="en-US" b="1" dirty="0" smtClean="0"/>
              <a:t>Consortium:  </a:t>
            </a:r>
            <a:r>
              <a:rPr lang="en-US" dirty="0" smtClean="0"/>
              <a:t>Independent, open-source, CA non-profit.</a:t>
            </a:r>
          </a:p>
          <a:p>
            <a:endParaRPr lang="en-US" dirty="0" smtClean="0"/>
          </a:p>
          <a:p>
            <a:pPr marL="285750" indent="-285750">
              <a:buFont typeface="Arial"/>
              <a:buChar char="•"/>
            </a:pPr>
            <a:r>
              <a:rPr lang="en-US" b="1" dirty="0" smtClean="0"/>
              <a:t>Original </a:t>
            </a:r>
            <a:r>
              <a:rPr lang="en-US" b="1" dirty="0" smtClean="0"/>
              <a:t>authors </a:t>
            </a:r>
            <a:r>
              <a:rPr lang="en-US" dirty="0" smtClean="0"/>
              <a:t>from </a:t>
            </a:r>
            <a:r>
              <a:rPr lang="en-US" dirty="0" smtClean="0"/>
              <a:t>Google</a:t>
            </a:r>
            <a:r>
              <a:rPr lang="en-US" dirty="0"/>
              <a:t>, </a:t>
            </a:r>
            <a:r>
              <a:rPr lang="en-US" dirty="0" smtClean="0"/>
              <a:t>Microsoft, </a:t>
            </a:r>
            <a:r>
              <a:rPr lang="en-US" dirty="0"/>
              <a:t>Intel, Princeton, </a:t>
            </a:r>
            <a:r>
              <a:rPr lang="en-US" dirty="0" smtClean="0"/>
              <a:t>Stanford, </a:t>
            </a:r>
            <a:r>
              <a:rPr lang="en-US" dirty="0" smtClean="0"/>
              <a:t>Barefoot</a:t>
            </a:r>
          </a:p>
          <a:p>
            <a:endParaRPr lang="en-US" b="1" dirty="0" smtClean="0"/>
          </a:p>
          <a:p>
            <a:pPr marL="285750" indent="-285750">
              <a:buFont typeface="Arial"/>
              <a:buChar char="•"/>
            </a:pPr>
            <a:r>
              <a:rPr lang="en-US" b="1" dirty="0" smtClean="0"/>
              <a:t>Sign up for the P4 Announcement mailing list:      </a:t>
            </a:r>
            <a:r>
              <a:rPr lang="en-US" b="1" dirty="0" smtClean="0">
                <a:solidFill>
                  <a:srgbClr val="FF0000"/>
                </a:solidFill>
              </a:rPr>
              <a:t>www.p4.org</a:t>
            </a:r>
            <a:r>
              <a:rPr lang="en-US" b="1" dirty="0" smtClean="0"/>
              <a:t> </a:t>
            </a:r>
          </a:p>
          <a:p>
            <a:pPr marL="742950" lvl="1" indent="-285750">
              <a:buFont typeface="Arial"/>
              <a:buChar char="•"/>
            </a:pPr>
            <a:r>
              <a:rPr lang="en-US" dirty="0" smtClean="0"/>
              <a:t>Currently on the site:  </a:t>
            </a:r>
            <a:r>
              <a:rPr lang="en-US" b="1" dirty="0" smtClean="0"/>
              <a:t>P4 </a:t>
            </a:r>
            <a:r>
              <a:rPr lang="en-US" b="1" dirty="0" smtClean="0"/>
              <a:t>Language </a:t>
            </a:r>
            <a:r>
              <a:rPr lang="en-US" b="1" dirty="0" smtClean="0"/>
              <a:t>Spec</a:t>
            </a:r>
            <a:r>
              <a:rPr lang="en-US" dirty="0" smtClean="0"/>
              <a:t>, the original paper, reference links</a:t>
            </a:r>
            <a:endParaRPr lang="en-US" dirty="0" smtClean="0"/>
          </a:p>
          <a:p>
            <a:pPr indent="115888"/>
            <a:endParaRPr lang="en-US" dirty="0" smtClean="0"/>
          </a:p>
        </p:txBody>
      </p:sp>
    </p:spTree>
    <p:extLst>
      <p:ext uri="{BB962C8B-B14F-4D97-AF65-F5344CB8AC3E}">
        <p14:creationId xmlns:p14="http://schemas.microsoft.com/office/powerpoint/2010/main" val="1788975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Evolve</a:t>
            </a:r>
            <a:endParaRPr lang="en-US" dirty="0"/>
          </a:p>
        </p:txBody>
      </p:sp>
      <p:sp>
        <p:nvSpPr>
          <p:cNvPr id="3" name="Content Placeholder 2"/>
          <p:cNvSpPr>
            <a:spLocks noGrp="1"/>
          </p:cNvSpPr>
          <p:nvPr>
            <p:ph idx="1"/>
          </p:nvPr>
        </p:nvSpPr>
        <p:spPr/>
        <p:txBody>
          <a:bodyPr>
            <a:normAutofit/>
          </a:bodyPr>
          <a:lstStyle/>
          <a:p>
            <a:r>
              <a:rPr lang="en-US" dirty="0" smtClean="0"/>
              <a:t>Protocols change</a:t>
            </a:r>
          </a:p>
          <a:p>
            <a:pPr lvl="1"/>
            <a:r>
              <a:rPr lang="en-US" dirty="0" smtClean="0"/>
              <a:t>New encapsulations: </a:t>
            </a:r>
            <a:r>
              <a:rPr lang="en-US" dirty="0" err="1" smtClean="0"/>
              <a:t>VXLan</a:t>
            </a:r>
            <a:r>
              <a:rPr lang="en-US" dirty="0" smtClean="0"/>
              <a:t>, NVGRE, GENV…</a:t>
            </a:r>
          </a:p>
        </p:txBody>
      </p:sp>
      <p:sp>
        <p:nvSpPr>
          <p:cNvPr id="4" name="Slide Number Placeholder 3"/>
          <p:cNvSpPr>
            <a:spLocks noGrp="1"/>
          </p:cNvSpPr>
          <p:nvPr>
            <p:ph type="sldNum" sz="quarter" idx="12"/>
          </p:nvPr>
        </p:nvSpPr>
        <p:spPr/>
        <p:txBody>
          <a:bodyPr/>
          <a:lstStyle/>
          <a:p>
            <a:fld id="{C9BB1E67-4F71-C84C-9096-ACFDB91A3A38}" type="slidenum">
              <a:rPr lang="en-US" smtClean="0"/>
              <a:t>3</a:t>
            </a:fld>
            <a:endParaRPr lang="en-US"/>
          </a:p>
        </p:txBody>
      </p:sp>
    </p:spTree>
    <p:extLst>
      <p:ext uri="{BB962C8B-B14F-4D97-AF65-F5344CB8AC3E}">
        <p14:creationId xmlns:p14="http://schemas.microsoft.com/office/powerpoint/2010/main" val="18591547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Evolve</a:t>
            </a:r>
            <a:endParaRPr lang="en-US" dirty="0"/>
          </a:p>
        </p:txBody>
      </p:sp>
      <p:sp>
        <p:nvSpPr>
          <p:cNvPr id="3" name="Content Placeholder 2"/>
          <p:cNvSpPr>
            <a:spLocks noGrp="1"/>
          </p:cNvSpPr>
          <p:nvPr>
            <p:ph idx="1"/>
          </p:nvPr>
        </p:nvSpPr>
        <p:spPr/>
        <p:txBody>
          <a:bodyPr>
            <a:normAutofit/>
          </a:bodyPr>
          <a:lstStyle/>
          <a:p>
            <a:r>
              <a:rPr lang="en-US" dirty="0" smtClean="0"/>
              <a:t>Protocols change</a:t>
            </a:r>
          </a:p>
          <a:p>
            <a:pPr lvl="1"/>
            <a:r>
              <a:rPr lang="en-US" dirty="0" smtClean="0"/>
              <a:t>New encapsulations: </a:t>
            </a:r>
            <a:r>
              <a:rPr lang="en-US" dirty="0" err="1" smtClean="0"/>
              <a:t>VXLan</a:t>
            </a:r>
            <a:r>
              <a:rPr lang="en-US" dirty="0" smtClean="0"/>
              <a:t>, NVGRE, GENV…</a:t>
            </a:r>
          </a:p>
          <a:p>
            <a:r>
              <a:rPr lang="en-US" dirty="0" smtClean="0"/>
              <a:t>And we want them to be extensible</a:t>
            </a:r>
          </a:p>
          <a:p>
            <a:pPr lvl="1"/>
            <a:r>
              <a:rPr lang="en-US" dirty="0" smtClean="0"/>
              <a:t>For example, option lists in headers</a:t>
            </a:r>
          </a:p>
          <a:p>
            <a:pPr lvl="2"/>
            <a:r>
              <a:rPr lang="en-US" dirty="0" smtClean="0"/>
              <a:t>Variable length lists</a:t>
            </a:r>
          </a:p>
          <a:p>
            <a:pPr lvl="2"/>
            <a:r>
              <a:rPr lang="en-US" dirty="0" smtClean="0"/>
              <a:t>Variable length options</a:t>
            </a:r>
          </a:p>
          <a:p>
            <a:pPr lvl="2"/>
            <a:r>
              <a:rPr lang="en-US" dirty="0" smtClean="0"/>
              <a:t>New type values over time</a:t>
            </a:r>
          </a:p>
        </p:txBody>
      </p:sp>
      <p:sp>
        <p:nvSpPr>
          <p:cNvPr id="4" name="Slide Number Placeholder 3"/>
          <p:cNvSpPr>
            <a:spLocks noGrp="1"/>
          </p:cNvSpPr>
          <p:nvPr>
            <p:ph type="sldNum" sz="quarter" idx="12"/>
          </p:nvPr>
        </p:nvSpPr>
        <p:spPr/>
        <p:txBody>
          <a:bodyPr/>
          <a:lstStyle/>
          <a:p>
            <a:fld id="{C9BB1E67-4F71-C84C-9096-ACFDB91A3A38}" type="slidenum">
              <a:rPr lang="en-US" smtClean="0"/>
              <a:t>4</a:t>
            </a:fld>
            <a:endParaRPr lang="en-US"/>
          </a:p>
        </p:txBody>
      </p:sp>
    </p:spTree>
    <p:extLst>
      <p:ext uri="{BB962C8B-B14F-4D97-AF65-F5344CB8AC3E}">
        <p14:creationId xmlns:p14="http://schemas.microsoft.com/office/powerpoint/2010/main" val="198501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Networks are Diverse</a:t>
            </a:r>
            <a:endParaRPr lang="en-US" dirty="0"/>
          </a:p>
        </p:txBody>
      </p:sp>
      <p:sp>
        <p:nvSpPr>
          <p:cNvPr id="3" name="Content Placeholder 2"/>
          <p:cNvSpPr>
            <a:spLocks noGrp="1"/>
          </p:cNvSpPr>
          <p:nvPr>
            <p:ph idx="1"/>
          </p:nvPr>
        </p:nvSpPr>
        <p:spPr/>
        <p:txBody>
          <a:bodyPr>
            <a:normAutofit fontScale="92500"/>
          </a:bodyPr>
          <a:lstStyle/>
          <a:p>
            <a:r>
              <a:rPr lang="en-US" dirty="0" smtClean="0"/>
              <a:t>Seeing the growth of MSDCs and other networks with high performance demands</a:t>
            </a:r>
          </a:p>
          <a:p>
            <a:pPr lvl="1"/>
            <a:r>
              <a:rPr lang="en-US" dirty="0" smtClean="0"/>
              <a:t>Requirements fundamentally different from e.g. WAN</a:t>
            </a:r>
          </a:p>
          <a:p>
            <a:r>
              <a:rPr lang="en-US" dirty="0" smtClean="0"/>
              <a:t>Network performance has become a competitive advantage</a:t>
            </a:r>
          </a:p>
          <a:p>
            <a:r>
              <a:rPr lang="en-US" dirty="0" smtClean="0">
                <a:solidFill>
                  <a:schemeClr val="bg1"/>
                </a:solidFill>
              </a:rPr>
              <a:t>Deployments are becoming more specialized.</a:t>
            </a:r>
          </a:p>
          <a:p>
            <a:pPr lvl="1"/>
            <a:r>
              <a:rPr lang="en-US" dirty="0" smtClean="0">
                <a:solidFill>
                  <a:schemeClr val="bg1"/>
                </a:solidFill>
              </a:rPr>
              <a:t>Yes, we can adapt BGP to work to the TOR or even the </a:t>
            </a:r>
            <a:r>
              <a:rPr lang="en-US" dirty="0" smtClean="0">
                <a:solidFill>
                  <a:schemeClr val="bg1"/>
                </a:solidFill>
              </a:rPr>
              <a:t>v-Switch</a:t>
            </a:r>
            <a:r>
              <a:rPr lang="en-US" dirty="0" smtClean="0">
                <a:solidFill>
                  <a:schemeClr val="bg1"/>
                </a:solidFill>
              </a:rPr>
              <a:t>, but is there a better way?</a:t>
            </a:r>
          </a:p>
          <a:p>
            <a:r>
              <a:rPr lang="en-US" dirty="0" smtClean="0">
                <a:solidFill>
                  <a:schemeClr val="bg1"/>
                </a:solidFill>
              </a:rPr>
              <a:t>“</a:t>
            </a:r>
            <a:r>
              <a:rPr lang="en-US" dirty="0">
                <a:solidFill>
                  <a:schemeClr val="bg1"/>
                </a:solidFill>
              </a:rPr>
              <a:t>One size fits all” </a:t>
            </a:r>
            <a:r>
              <a:rPr lang="en-US" dirty="0" smtClean="0">
                <a:solidFill>
                  <a:schemeClr val="bg1"/>
                </a:solidFill>
              </a:rPr>
              <a:t>is no </a:t>
            </a:r>
            <a:r>
              <a:rPr lang="en-US" dirty="0">
                <a:solidFill>
                  <a:schemeClr val="bg1"/>
                </a:solidFill>
              </a:rPr>
              <a:t>longer acceptable</a:t>
            </a:r>
          </a:p>
          <a:p>
            <a:endParaRPr lang="en-US" dirty="0"/>
          </a:p>
        </p:txBody>
      </p:sp>
      <p:sp>
        <p:nvSpPr>
          <p:cNvPr id="4" name="Slide Number Placeholder 3"/>
          <p:cNvSpPr>
            <a:spLocks noGrp="1"/>
          </p:cNvSpPr>
          <p:nvPr>
            <p:ph type="sldNum" sz="quarter" idx="12"/>
          </p:nvPr>
        </p:nvSpPr>
        <p:spPr/>
        <p:txBody>
          <a:bodyPr/>
          <a:lstStyle/>
          <a:p>
            <a:fld id="{C9BB1E67-4F71-C84C-9096-ACFDB91A3A38}" type="slidenum">
              <a:rPr lang="en-US" smtClean="0"/>
              <a:t>5</a:t>
            </a:fld>
            <a:endParaRPr lang="en-US"/>
          </a:p>
        </p:txBody>
      </p:sp>
    </p:spTree>
    <p:extLst>
      <p:ext uri="{BB962C8B-B14F-4D97-AF65-F5344CB8AC3E}">
        <p14:creationId xmlns:p14="http://schemas.microsoft.com/office/powerpoint/2010/main" val="18034407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Networks are Diverse</a:t>
            </a:r>
            <a:endParaRPr lang="en-US" dirty="0"/>
          </a:p>
        </p:txBody>
      </p:sp>
      <p:sp>
        <p:nvSpPr>
          <p:cNvPr id="3" name="Content Placeholder 2"/>
          <p:cNvSpPr>
            <a:spLocks noGrp="1"/>
          </p:cNvSpPr>
          <p:nvPr>
            <p:ph idx="1"/>
          </p:nvPr>
        </p:nvSpPr>
        <p:spPr/>
        <p:txBody>
          <a:bodyPr>
            <a:normAutofit fontScale="92500"/>
          </a:bodyPr>
          <a:lstStyle/>
          <a:p>
            <a:r>
              <a:rPr lang="en-US" dirty="0" smtClean="0"/>
              <a:t>Seeing the growth of MSDCs and other networks with high performance demands</a:t>
            </a:r>
          </a:p>
          <a:p>
            <a:pPr lvl="1"/>
            <a:r>
              <a:rPr lang="en-US" dirty="0" smtClean="0"/>
              <a:t>Requirements fundamentally different from e.g. WAN</a:t>
            </a:r>
          </a:p>
          <a:p>
            <a:r>
              <a:rPr lang="en-US" dirty="0" smtClean="0"/>
              <a:t>Network performance has become a competitive advantage</a:t>
            </a:r>
          </a:p>
          <a:p>
            <a:r>
              <a:rPr lang="en-US" dirty="0" smtClean="0"/>
              <a:t>Deployments are becoming more specialized.</a:t>
            </a:r>
          </a:p>
          <a:p>
            <a:pPr lvl="1"/>
            <a:r>
              <a:rPr lang="en-US" dirty="0" smtClean="0"/>
              <a:t>Yes, we can adapt BGP to work to the TOR or even the </a:t>
            </a:r>
            <a:r>
              <a:rPr lang="en-US" dirty="0" smtClean="0"/>
              <a:t>v-Switch</a:t>
            </a:r>
            <a:r>
              <a:rPr lang="en-US" dirty="0" smtClean="0"/>
              <a:t>, but is there a better way?</a:t>
            </a:r>
          </a:p>
          <a:p>
            <a:r>
              <a:rPr lang="en-US" dirty="0" smtClean="0">
                <a:solidFill>
                  <a:srgbClr val="FFFFFF"/>
                </a:solidFill>
              </a:rPr>
              <a:t>“</a:t>
            </a:r>
            <a:r>
              <a:rPr lang="en-US" dirty="0">
                <a:solidFill>
                  <a:srgbClr val="FFFFFF"/>
                </a:solidFill>
              </a:rPr>
              <a:t>One size fits all” </a:t>
            </a:r>
            <a:r>
              <a:rPr lang="en-US" dirty="0" smtClean="0">
                <a:solidFill>
                  <a:srgbClr val="FFFFFF"/>
                </a:solidFill>
              </a:rPr>
              <a:t>is no </a:t>
            </a:r>
            <a:r>
              <a:rPr lang="en-US" dirty="0">
                <a:solidFill>
                  <a:srgbClr val="FFFFFF"/>
                </a:solidFill>
              </a:rPr>
              <a:t>longer acceptable</a:t>
            </a:r>
          </a:p>
          <a:p>
            <a:endParaRPr lang="en-US" dirty="0"/>
          </a:p>
        </p:txBody>
      </p:sp>
      <p:sp>
        <p:nvSpPr>
          <p:cNvPr id="4" name="Slide Number Placeholder 3"/>
          <p:cNvSpPr>
            <a:spLocks noGrp="1"/>
          </p:cNvSpPr>
          <p:nvPr>
            <p:ph type="sldNum" sz="quarter" idx="12"/>
          </p:nvPr>
        </p:nvSpPr>
        <p:spPr/>
        <p:txBody>
          <a:bodyPr/>
          <a:lstStyle/>
          <a:p>
            <a:fld id="{C9BB1E67-4F71-C84C-9096-ACFDB91A3A38}" type="slidenum">
              <a:rPr lang="en-US" smtClean="0"/>
              <a:t>6</a:t>
            </a:fld>
            <a:endParaRPr lang="en-US"/>
          </a:p>
        </p:txBody>
      </p:sp>
    </p:spTree>
    <p:extLst>
      <p:ext uri="{BB962C8B-B14F-4D97-AF65-F5344CB8AC3E}">
        <p14:creationId xmlns:p14="http://schemas.microsoft.com/office/powerpoint/2010/main" val="67315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Networks are Diverse</a:t>
            </a:r>
            <a:endParaRPr lang="en-US" dirty="0"/>
          </a:p>
        </p:txBody>
      </p:sp>
      <p:sp>
        <p:nvSpPr>
          <p:cNvPr id="3" name="Content Placeholder 2"/>
          <p:cNvSpPr>
            <a:spLocks noGrp="1"/>
          </p:cNvSpPr>
          <p:nvPr>
            <p:ph idx="1"/>
          </p:nvPr>
        </p:nvSpPr>
        <p:spPr/>
        <p:txBody>
          <a:bodyPr>
            <a:normAutofit fontScale="92500"/>
          </a:bodyPr>
          <a:lstStyle/>
          <a:p>
            <a:r>
              <a:rPr lang="en-US" dirty="0" smtClean="0"/>
              <a:t>Seeing the growth of MSDCs and other networks with high performance demands</a:t>
            </a:r>
          </a:p>
          <a:p>
            <a:pPr lvl="1"/>
            <a:r>
              <a:rPr lang="en-US" dirty="0" smtClean="0"/>
              <a:t>Requirements fundamentally different from e.g. WAN</a:t>
            </a:r>
          </a:p>
          <a:p>
            <a:r>
              <a:rPr lang="en-US" dirty="0" smtClean="0"/>
              <a:t>Network performance has become a competitive advantage</a:t>
            </a:r>
          </a:p>
          <a:p>
            <a:r>
              <a:rPr lang="en-US" dirty="0" smtClean="0"/>
              <a:t>Deployments are becoming more specialized.</a:t>
            </a:r>
          </a:p>
          <a:p>
            <a:pPr lvl="1"/>
            <a:r>
              <a:rPr lang="en-US" dirty="0" smtClean="0"/>
              <a:t>Yes, we can adapt BGP to work to the TOR or even the </a:t>
            </a:r>
            <a:r>
              <a:rPr lang="en-US" dirty="0" smtClean="0"/>
              <a:t>v-Switch</a:t>
            </a:r>
            <a:r>
              <a:rPr lang="en-US" dirty="0" smtClean="0"/>
              <a:t>, but is there a better way?</a:t>
            </a:r>
          </a:p>
          <a:p>
            <a:r>
              <a:rPr lang="en-US" dirty="0" smtClean="0"/>
              <a:t>“</a:t>
            </a:r>
            <a:r>
              <a:rPr lang="en-US" dirty="0"/>
              <a:t>One size fits all” </a:t>
            </a:r>
            <a:r>
              <a:rPr lang="en-US" dirty="0" smtClean="0"/>
              <a:t>is no </a:t>
            </a:r>
            <a:r>
              <a:rPr lang="en-US" dirty="0"/>
              <a:t>longer acceptable</a:t>
            </a:r>
          </a:p>
          <a:p>
            <a:endParaRPr lang="en-US" dirty="0"/>
          </a:p>
        </p:txBody>
      </p:sp>
      <p:sp>
        <p:nvSpPr>
          <p:cNvPr id="4" name="Slide Number Placeholder 3"/>
          <p:cNvSpPr>
            <a:spLocks noGrp="1"/>
          </p:cNvSpPr>
          <p:nvPr>
            <p:ph type="sldNum" sz="quarter" idx="12"/>
          </p:nvPr>
        </p:nvSpPr>
        <p:spPr/>
        <p:txBody>
          <a:bodyPr/>
          <a:lstStyle/>
          <a:p>
            <a:fld id="{C9BB1E67-4F71-C84C-9096-ACFDB91A3A38}" type="slidenum">
              <a:rPr lang="en-US" smtClean="0"/>
              <a:t>7</a:t>
            </a:fld>
            <a:endParaRPr lang="en-US"/>
          </a:p>
        </p:txBody>
      </p:sp>
    </p:spTree>
    <p:extLst>
      <p:ext uri="{BB962C8B-B14F-4D97-AF65-F5344CB8AC3E}">
        <p14:creationId xmlns:p14="http://schemas.microsoft.com/office/powerpoint/2010/main" val="81228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a:t>
            </a:r>
            <a:endParaRPr lang="en-US" dirty="0"/>
          </a:p>
        </p:txBody>
      </p:sp>
      <p:sp>
        <p:nvSpPr>
          <p:cNvPr id="3" name="Content Placeholder 2"/>
          <p:cNvSpPr>
            <a:spLocks noGrp="1"/>
          </p:cNvSpPr>
          <p:nvPr>
            <p:ph idx="1"/>
          </p:nvPr>
        </p:nvSpPr>
        <p:spPr/>
        <p:txBody>
          <a:bodyPr/>
          <a:lstStyle/>
          <a:p>
            <a:r>
              <a:rPr lang="en-US" dirty="0" smtClean="0"/>
              <a:t>Protocols are defined by field semantics</a:t>
            </a:r>
          </a:p>
          <a:p>
            <a:pPr marL="0" indent="0">
              <a:buNone/>
            </a:pPr>
            <a:r>
              <a:rPr lang="en-US" dirty="0"/>
              <a:t> </a:t>
            </a:r>
            <a:r>
              <a:rPr lang="en-US" dirty="0" smtClean="0"/>
              <a:t>            …and </a:t>
            </a:r>
            <a:r>
              <a:rPr lang="en-US" b="1" dirty="0" smtClean="0"/>
              <a:t>parsers</a:t>
            </a:r>
            <a:r>
              <a:rPr lang="en-US" dirty="0" smtClean="0"/>
              <a:t> identify fields</a:t>
            </a:r>
          </a:p>
          <a:p>
            <a:r>
              <a:rPr lang="en-US" dirty="0" smtClean="0"/>
              <a:t>Yet parsers have not gotten much attention</a:t>
            </a:r>
          </a:p>
          <a:p>
            <a:pPr lvl="1"/>
            <a:r>
              <a:rPr lang="en-US" dirty="0" smtClean="0"/>
              <a:t>Too easy? Just a state machine</a:t>
            </a:r>
          </a:p>
          <a:p>
            <a:pPr lvl="1"/>
            <a:r>
              <a:rPr lang="en-US" dirty="0" smtClean="0"/>
              <a:t>Too hard? Difficult to make programmable and line rate</a:t>
            </a:r>
          </a:p>
          <a:p>
            <a:pPr lvl="1"/>
            <a:r>
              <a:rPr lang="en-US" dirty="0" smtClean="0"/>
              <a:t>Too important? Controlling the protocols means controlling the feature set</a:t>
            </a:r>
            <a:endParaRPr lang="en-US" dirty="0"/>
          </a:p>
        </p:txBody>
      </p:sp>
      <p:sp>
        <p:nvSpPr>
          <p:cNvPr id="4" name="Slide Number Placeholder 3"/>
          <p:cNvSpPr>
            <a:spLocks noGrp="1"/>
          </p:cNvSpPr>
          <p:nvPr>
            <p:ph type="sldNum" sz="quarter" idx="12"/>
          </p:nvPr>
        </p:nvSpPr>
        <p:spPr/>
        <p:txBody>
          <a:bodyPr/>
          <a:lstStyle/>
          <a:p>
            <a:fld id="{C9BB1E67-4F71-C84C-9096-ACFDB91A3A38}" type="slidenum">
              <a:rPr lang="en-US" smtClean="0"/>
              <a:t>8</a:t>
            </a:fld>
            <a:endParaRPr lang="en-US"/>
          </a:p>
        </p:txBody>
      </p:sp>
    </p:spTree>
    <p:extLst>
      <p:ext uri="{BB962C8B-B14F-4D97-AF65-F5344CB8AC3E}">
        <p14:creationId xmlns:p14="http://schemas.microsoft.com/office/powerpoint/2010/main" val="31470003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Parsers are Stuck in the Past</a:t>
            </a:r>
            <a:endParaRPr lang="en-US" dirty="0"/>
          </a:p>
        </p:txBody>
      </p:sp>
      <p:sp>
        <p:nvSpPr>
          <p:cNvPr id="3" name="Content Placeholder 2"/>
          <p:cNvSpPr>
            <a:spLocks noGrp="1"/>
          </p:cNvSpPr>
          <p:nvPr>
            <p:ph idx="1"/>
          </p:nvPr>
        </p:nvSpPr>
        <p:spPr/>
        <p:txBody>
          <a:bodyPr/>
          <a:lstStyle/>
          <a:p>
            <a:r>
              <a:rPr lang="en-US" dirty="0" smtClean="0"/>
              <a:t>Static Parsing Slows Innovation</a:t>
            </a:r>
          </a:p>
          <a:p>
            <a:pPr lvl="1"/>
            <a:r>
              <a:rPr lang="en-US" dirty="0" smtClean="0"/>
              <a:t>Binds feature changes to slower development cycle (</a:t>
            </a:r>
            <a:r>
              <a:rPr lang="en-US" dirty="0" err="1" smtClean="0"/>
              <a:t>esp</a:t>
            </a:r>
            <a:r>
              <a:rPr lang="en-US" dirty="0" smtClean="0"/>
              <a:t> in HW, but SW too).</a:t>
            </a:r>
          </a:p>
          <a:p>
            <a:r>
              <a:rPr lang="en-US" dirty="0" err="1" smtClean="0"/>
              <a:t>OpenFlow</a:t>
            </a:r>
            <a:r>
              <a:rPr lang="en-US" dirty="0" smtClean="0"/>
              <a:t> History</a:t>
            </a:r>
          </a:p>
          <a:p>
            <a:pPr lvl="1"/>
            <a:r>
              <a:rPr lang="en-US" dirty="0" smtClean="0"/>
              <a:t>Avoided taking on the challenge; just identified fields for match/action</a:t>
            </a:r>
          </a:p>
          <a:p>
            <a:pPr lvl="1"/>
            <a:r>
              <a:rPr lang="en-US" dirty="0" smtClean="0"/>
              <a:t>Field count, 1.0 to 1.4: 12 =&gt; 15 =&gt; 36 =&gt; 40 =&gt; 41</a:t>
            </a:r>
          </a:p>
        </p:txBody>
      </p:sp>
      <p:sp>
        <p:nvSpPr>
          <p:cNvPr id="4" name="Slide Number Placeholder 3"/>
          <p:cNvSpPr>
            <a:spLocks noGrp="1"/>
          </p:cNvSpPr>
          <p:nvPr>
            <p:ph type="sldNum" sz="quarter" idx="12"/>
          </p:nvPr>
        </p:nvSpPr>
        <p:spPr/>
        <p:txBody>
          <a:bodyPr/>
          <a:lstStyle/>
          <a:p>
            <a:fld id="{C9BB1E67-4F71-C84C-9096-ACFDB91A3A38}" type="slidenum">
              <a:rPr lang="en-US" smtClean="0"/>
              <a:t>9</a:t>
            </a:fld>
            <a:endParaRPr lang="en-US"/>
          </a:p>
        </p:txBody>
      </p:sp>
    </p:spTree>
    <p:extLst>
      <p:ext uri="{BB962C8B-B14F-4D97-AF65-F5344CB8AC3E}">
        <p14:creationId xmlns:p14="http://schemas.microsoft.com/office/powerpoint/2010/main" val="41191537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BFN">
  <a:themeElements>
    <a:clrScheme name="BFN">
      <a:dk1>
        <a:srgbClr val="000000"/>
      </a:dk1>
      <a:lt1>
        <a:srgbClr val="FFFFFF"/>
      </a:lt1>
      <a:dk2>
        <a:srgbClr val="FFD309"/>
      </a:dk2>
      <a:lt2>
        <a:srgbClr val="9A9A9A"/>
      </a:lt2>
      <a:accent1>
        <a:srgbClr val="F2F2F2"/>
      </a:accent1>
      <a:accent2>
        <a:srgbClr val="D8D8D8"/>
      </a:accent2>
      <a:accent3>
        <a:srgbClr val="FFFFFF"/>
      </a:accent3>
      <a:accent4>
        <a:srgbClr val="DFE8FE"/>
      </a:accent4>
      <a:accent5>
        <a:srgbClr val="B7C6FE"/>
      </a:accent5>
      <a:accent6>
        <a:srgbClr val="A0BBFD"/>
      </a:accent6>
      <a:hlink>
        <a:srgbClr val="A5A5A5"/>
      </a:hlink>
      <a:folHlink>
        <a:srgbClr val="0234AC"/>
      </a:folHlink>
    </a:clrScheme>
    <a:fontScheme name="BF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3511</TotalTime>
  <Words>1745</Words>
  <Application>Microsoft Macintosh PowerPoint</Application>
  <PresentationFormat>On-screen Show (4:3)</PresentationFormat>
  <Paragraphs>356</Paragraphs>
  <Slides>20</Slides>
  <Notes>9</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1_BFN</vt:lpstr>
      <vt:lpstr>The Power of  Programmable Parsing</vt:lpstr>
      <vt:lpstr>Protocols</vt:lpstr>
      <vt:lpstr>Protocols Evolve</vt:lpstr>
      <vt:lpstr>Protocols Evolve</vt:lpstr>
      <vt:lpstr>Networks are Diverse</vt:lpstr>
      <vt:lpstr>Networks are Diverse</vt:lpstr>
      <vt:lpstr>Networks are Diverse</vt:lpstr>
      <vt:lpstr>Parsing</vt:lpstr>
      <vt:lpstr>Parsers are Stuck in the Past</vt:lpstr>
      <vt:lpstr>Programmable Parsers</vt:lpstr>
      <vt:lpstr>High Level Language Support</vt:lpstr>
      <vt:lpstr>PowerPoint Presentation</vt:lpstr>
      <vt:lpstr>Headers and Fields</vt:lpstr>
      <vt:lpstr>Headers and Fields</vt:lpstr>
      <vt:lpstr>The Parser</vt:lpstr>
      <vt:lpstr>The Parser</vt:lpstr>
      <vt:lpstr>The Parser</vt:lpstr>
      <vt:lpstr>Parsing and Headers Give Context  for Match + Action</vt:lpstr>
      <vt:lpstr>Programmable Parsing in OVS</vt:lpstr>
      <vt:lpstr>The P4 Language Consortium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Programmable Parsing</dc:title>
  <dc:creator>Dan</dc:creator>
  <cp:lastModifiedBy>Dan</cp:lastModifiedBy>
  <cp:revision>31</cp:revision>
  <dcterms:created xsi:type="dcterms:W3CDTF">2014-11-13T19:29:14Z</dcterms:created>
  <dcterms:modified xsi:type="dcterms:W3CDTF">2014-11-16T18:42:42Z</dcterms:modified>
</cp:coreProperties>
</file>