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54"/>
  </p:notesMasterIdLst>
  <p:handoutMasterIdLst>
    <p:handoutMasterId r:id="rId55"/>
  </p:handoutMasterIdLst>
  <p:sldIdLst>
    <p:sldId id="262" r:id="rId2"/>
    <p:sldId id="294" r:id="rId3"/>
    <p:sldId id="304" r:id="rId4"/>
    <p:sldId id="293" r:id="rId5"/>
    <p:sldId id="296" r:id="rId6"/>
    <p:sldId id="320" r:id="rId7"/>
    <p:sldId id="298" r:id="rId8"/>
    <p:sldId id="299" r:id="rId9"/>
    <p:sldId id="300" r:id="rId10"/>
    <p:sldId id="301" r:id="rId11"/>
    <p:sldId id="302" r:id="rId12"/>
    <p:sldId id="303" r:id="rId13"/>
    <p:sldId id="321" r:id="rId14"/>
    <p:sldId id="306" r:id="rId15"/>
    <p:sldId id="308" r:id="rId16"/>
    <p:sldId id="307" r:id="rId17"/>
    <p:sldId id="305" r:id="rId18"/>
    <p:sldId id="355" r:id="rId19"/>
    <p:sldId id="359" r:id="rId20"/>
    <p:sldId id="358" r:id="rId21"/>
    <p:sldId id="357" r:id="rId22"/>
    <p:sldId id="356" r:id="rId23"/>
    <p:sldId id="270" r:id="rId24"/>
    <p:sldId id="271" r:id="rId25"/>
    <p:sldId id="338" r:id="rId26"/>
    <p:sldId id="339" r:id="rId27"/>
    <p:sldId id="334" r:id="rId28"/>
    <p:sldId id="337" r:id="rId29"/>
    <p:sldId id="336" r:id="rId30"/>
    <p:sldId id="335" r:id="rId31"/>
    <p:sldId id="278" r:id="rId32"/>
    <p:sldId id="315" r:id="rId33"/>
    <p:sldId id="344" r:id="rId34"/>
    <p:sldId id="343" r:id="rId35"/>
    <p:sldId id="342" r:id="rId36"/>
    <p:sldId id="282" r:id="rId37"/>
    <p:sldId id="345" r:id="rId38"/>
    <p:sldId id="285" r:id="rId39"/>
    <p:sldId id="286" r:id="rId40"/>
    <p:sldId id="287" r:id="rId41"/>
    <p:sldId id="290" r:id="rId42"/>
    <p:sldId id="349" r:id="rId43"/>
    <p:sldId id="350" r:id="rId44"/>
    <p:sldId id="360" r:id="rId45"/>
    <p:sldId id="361" r:id="rId46"/>
    <p:sldId id="312" r:id="rId47"/>
    <p:sldId id="318" r:id="rId48"/>
    <p:sldId id="354" r:id="rId49"/>
    <p:sldId id="353" r:id="rId50"/>
    <p:sldId id="263" r:id="rId51"/>
    <p:sldId id="264" r:id="rId52"/>
    <p:sldId id="261" r:id="rId53"/>
  </p:sldIdLst>
  <p:sldSz cx="12192000" cy="6858000"/>
  <p:notesSz cx="6884988" cy="10018713"/>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62"/>
            <p14:sldId id="294"/>
          </p14:sldIdLst>
        </p14:section>
        <p14:section name="Real-time packet drops" id="{64087B76-5B2A-4BAC-A10C-1374F877908B}">
          <p14:sldIdLst>
            <p14:sldId id="304"/>
            <p14:sldId id="293"/>
            <p14:sldId id="296"/>
            <p14:sldId id="320"/>
            <p14:sldId id="298"/>
            <p14:sldId id="299"/>
            <p14:sldId id="300"/>
            <p14:sldId id="301"/>
            <p14:sldId id="302"/>
            <p14:sldId id="303"/>
            <p14:sldId id="321"/>
            <p14:sldId id="306"/>
            <p14:sldId id="308"/>
            <p14:sldId id="307"/>
          </p14:sldIdLst>
        </p14:section>
        <p14:section name="Datapath and ofproto packet drops" id="{43F3500E-1D90-4051-8126-45FD0FAE3E38}">
          <p14:sldIdLst>
            <p14:sldId id="305"/>
            <p14:sldId id="355"/>
            <p14:sldId id="359"/>
            <p14:sldId id="358"/>
            <p14:sldId id="357"/>
            <p14:sldId id="356"/>
            <p14:sldId id="270"/>
            <p14:sldId id="271"/>
            <p14:sldId id="338"/>
            <p14:sldId id="339"/>
            <p14:sldId id="334"/>
            <p14:sldId id="337"/>
            <p14:sldId id="336"/>
            <p14:sldId id="335"/>
            <p14:sldId id="278"/>
            <p14:sldId id="315"/>
            <p14:sldId id="344"/>
            <p14:sldId id="343"/>
            <p14:sldId id="342"/>
            <p14:sldId id="282"/>
            <p14:sldId id="345"/>
            <p14:sldId id="285"/>
            <p14:sldId id="286"/>
            <p14:sldId id="287"/>
            <p14:sldId id="290"/>
            <p14:sldId id="349"/>
            <p14:sldId id="350"/>
            <p14:sldId id="360"/>
            <p14:sldId id="361"/>
            <p14:sldId id="312"/>
            <p14:sldId id="318"/>
            <p14:sldId id="354"/>
            <p14:sldId id="353"/>
          </p14:sldIdLst>
        </p14:section>
        <p14:section name="Conclusion" id="{F93BEA2F-1765-4CEA-BC74-99D3D7D0847C}">
          <p14:sldIdLst>
            <p14:sldId id="263"/>
            <p14:sldId id="264"/>
            <p14:sldId id="261"/>
          </p14:sldIdLst>
        </p14:section>
      </p14:sectionLst>
    </p:ext>
    <p:ext uri="{EFAFB233-063F-42B5-8137-9DF3F51BA10A}">
      <p15:sldGuideLst xmlns:p15="http://schemas.microsoft.com/office/powerpoint/2012/main">
        <p15:guide id="1" orient="horz" pos="1136" userDrawn="1">
          <p15:clr>
            <a:srgbClr val="A4A3A4"/>
          </p15:clr>
        </p15:guide>
        <p15:guide id="2" orient="horz" pos="4110" userDrawn="1">
          <p15:clr>
            <a:srgbClr val="A4A3A4"/>
          </p15:clr>
        </p15:guide>
        <p15:guide id="3" orient="horz" pos="151" userDrawn="1">
          <p15:clr>
            <a:srgbClr val="A4A3A4"/>
          </p15:clr>
        </p15:guide>
        <p15:guide id="4" orient="horz" pos="2449" userDrawn="1">
          <p15:clr>
            <a:srgbClr val="A4A3A4"/>
          </p15:clr>
        </p15:guide>
        <p15:guide id="5" orient="horz" pos="3566" userDrawn="1">
          <p15:clr>
            <a:srgbClr val="A4A3A4"/>
          </p15:clr>
        </p15:guide>
        <p15:guide id="6" orient="horz" pos="2545" userDrawn="1">
          <p15:clr>
            <a:srgbClr val="A4A3A4"/>
          </p15:clr>
        </p15:guide>
        <p15:guide id="7" orient="horz" pos="3845" userDrawn="1">
          <p15:clr>
            <a:srgbClr val="A4A3A4"/>
          </p15:clr>
        </p15:guide>
        <p15:guide id="8" pos="6625" userDrawn="1">
          <p15:clr>
            <a:srgbClr val="A4A3A4"/>
          </p15:clr>
        </p15:guide>
        <p15:guide id="9" pos="2588" userDrawn="1">
          <p15:clr>
            <a:srgbClr val="A4A3A4"/>
          </p15:clr>
        </p15:guide>
        <p15:guide id="10" pos="5091" userDrawn="1">
          <p15:clr>
            <a:srgbClr val="A4A3A4"/>
          </p15:clr>
        </p15:guide>
        <p15:guide id="11" pos="4969" userDrawn="1">
          <p15:clr>
            <a:srgbClr val="A4A3A4"/>
          </p15:clr>
        </p15:guide>
        <p15:guide id="12" pos="3779" userDrawn="1">
          <p15:clr>
            <a:srgbClr val="A4A3A4"/>
          </p15:clr>
        </p15:guide>
        <p15:guide id="13" pos="3901" userDrawn="1">
          <p15:clr>
            <a:srgbClr val="A4A3A4"/>
          </p15:clr>
        </p15:guide>
        <p15:guide id="14" pos="331" userDrawn="1">
          <p15:clr>
            <a:srgbClr val="A4A3A4"/>
          </p15:clr>
        </p15:guide>
        <p15:guide id="15" pos="2712" userDrawn="1">
          <p15:clr>
            <a:srgbClr val="A4A3A4"/>
          </p15:clr>
        </p15:guide>
        <p15:guide id="16" pos="3839" userDrawn="1">
          <p15:clr>
            <a:srgbClr val="A4A3A4"/>
          </p15:clr>
        </p15:guide>
        <p15:guide id="17" pos="3568" userDrawn="1">
          <p15:clr>
            <a:srgbClr val="A4A3A4"/>
          </p15:clr>
        </p15:guide>
        <p15:guide id="18" pos="4112" userDrawn="1">
          <p15:clr>
            <a:srgbClr val="A4A3A4"/>
          </p15:clr>
        </p15:guide>
        <p15:guide id="19" pos="7348" userDrawn="1">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h Basavaraja" initials="R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E"/>
    <a:srgbClr val="262721"/>
    <a:srgbClr val="95BB68"/>
    <a:srgbClr val="89BA17"/>
    <a:srgbClr val="00A9D4"/>
    <a:srgbClr val="FFFF85"/>
    <a:srgbClr val="9FB7D3"/>
    <a:srgbClr val="8BC5FF"/>
    <a:srgbClr val="99CCFF"/>
    <a:srgbClr val="6A8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5" autoAdjust="0"/>
    <p:restoredTop sz="89491" autoAdjust="0"/>
  </p:normalViewPr>
  <p:slideViewPr>
    <p:cSldViewPr snapToGrid="0" snapToObjects="1">
      <p:cViewPr varScale="1">
        <p:scale>
          <a:sx n="141" d="100"/>
          <a:sy n="141" d="100"/>
        </p:scale>
        <p:origin x="114" y="150"/>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 pos="3839"/>
        <p:guide pos="3568"/>
        <p:guide pos="4112"/>
        <p:guide pos="7348"/>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a:t>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a:t>2017-10-20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a:t>© Ericsson AB 2017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a:t>2017-10-20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a:t> </a:t>
            </a:r>
            <a:endParaRPr lang="en-US" dirty="0"/>
          </a:p>
        </p:txBody>
      </p:sp>
      <p:sp>
        <p:nvSpPr>
          <p:cNvPr id="5" name="Slide Image Placeholder 4"/>
          <p:cNvSpPr>
            <a:spLocks noGrp="1" noRot="1" noChangeAspect="1"/>
          </p:cNvSpPr>
          <p:nvPr>
            <p:ph type="sldImg" idx="2"/>
          </p:nvPr>
        </p:nvSpPr>
        <p:spPr>
          <a:xfrm>
            <a:off x="103188" y="750888"/>
            <a:ext cx="667861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a:t>© Ericsson AB 2017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CC747AB2-EB34-4F18-A449-ED75ED8950C9}" type="slidenum">
              <a:rPr lang="en-US" smtClean="0"/>
              <a:t>1</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79234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FA56FBC4-A74A-48C8-A8BE-B07357FFD243}" type="slidenum">
              <a:rPr lang="en-US" smtClean="0"/>
              <a:t>10</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675835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0F7A41C7-1CDE-440E-B8CE-82074E69D9C5}" type="slidenum">
              <a:rPr lang="en-US" smtClean="0"/>
              <a:t>11</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651515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168AFE37-793F-4479-9590-2C27A29854B6}" type="slidenum">
              <a:rPr lang="en-US" smtClean="0"/>
              <a:t>12</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08940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9FCC609B-5520-41E9-BC41-1BD9C9195A0C}" type="slidenum">
              <a:rPr lang="en-US" smtClean="0"/>
              <a:t>13</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242176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135A5CDE-E6B1-4FD7-B1C9-85D199D34A31}" type="slidenum">
              <a:rPr lang="en-US" smtClean="0"/>
              <a:t>14</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441894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F60E4952-DC36-4F78-8D15-BDA439A55F79}" type="slidenum">
              <a:rPr lang="en-US" smtClean="0"/>
              <a:t>15</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309259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8E2EC169-4AE1-41FA-9725-A088A9662E2D}" type="slidenum">
              <a:rPr lang="en-US" smtClean="0"/>
              <a:t>16</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537626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1E728D2E-A9B7-4CF4-BAD3-FF91C2D114FB}" type="slidenum">
              <a:rPr lang="en-US" smtClean="0"/>
              <a:t>17</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460527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B599FD64-18BA-42D8-9927-E3DB8B71DAED}" type="slidenum">
              <a:rPr lang="en-US" smtClean="0"/>
              <a:t>18</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22650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B599FD64-18BA-42D8-9927-E3DB8B71DAED}" type="slidenum">
              <a:rPr lang="en-US" smtClean="0"/>
              <a:t>19</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223777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625D8D77-ACE1-4258-B1B6-E1AFDF72AA69}" type="slidenum">
              <a:rPr lang="en-US" smtClean="0"/>
              <a:t>2</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941701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B599FD64-18BA-42D8-9927-E3DB8B71DAED}" type="slidenum">
              <a:rPr lang="en-US" smtClean="0"/>
              <a:t>20</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050595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B599FD64-18BA-42D8-9927-E3DB8B71DAED}" type="slidenum">
              <a:rPr lang="en-US" smtClean="0"/>
              <a:t>21</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865072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B599FD64-18BA-42D8-9927-E3DB8B71DAED}" type="slidenum">
              <a:rPr lang="en-US" smtClean="0"/>
              <a:t>22</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300070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C70563BE-E263-470C-AB89-7FE2C890AE39}" type="slidenum">
              <a:rPr lang="en-US" smtClean="0"/>
              <a:t>23</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534863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E3E0E923-827D-49B8-B717-D48A8FEEEF7B}" type="slidenum">
              <a:rPr lang="en-US" smtClean="0"/>
              <a:t>24</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200846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6738F143-2DAB-4345-8EA0-687D13B28903}" type="slidenum">
              <a:rPr lang="en-US" smtClean="0"/>
              <a:t>25</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565958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6738F143-2DAB-4345-8EA0-687D13B28903}" type="slidenum">
              <a:rPr lang="en-US" smtClean="0"/>
              <a:t>26</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733928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6738F143-2DAB-4345-8EA0-687D13B28903}" type="slidenum">
              <a:rPr lang="en-US" smtClean="0"/>
              <a:t>27</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183704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6738F143-2DAB-4345-8EA0-687D13B28903}" type="slidenum">
              <a:rPr lang="en-US" smtClean="0"/>
              <a:t>28</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106281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6738F143-2DAB-4345-8EA0-687D13B28903}" type="slidenum">
              <a:rPr lang="en-US" smtClean="0"/>
              <a:t>29</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6975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78BBB6AA-CABB-490F-85D5-6CA01AFD5C44}" type="slidenum">
              <a:rPr lang="en-US" smtClean="0"/>
              <a:t>3</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565420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6738F143-2DAB-4345-8EA0-687D13B28903}" type="slidenum">
              <a:rPr lang="en-US" smtClean="0"/>
              <a:t>30</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013079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8BE69B7A-75C4-4EF7-A0E1-EBC6B10E8A2B}" type="slidenum">
              <a:rPr lang="en-US" smtClean="0"/>
              <a:t>31</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16335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3C3D7428-A831-4EF5-8938-0DAB09BFC726}" type="slidenum">
              <a:rPr lang="en-US" smtClean="0"/>
              <a:t>32</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825275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3C3D7428-A831-4EF5-8938-0DAB09BFC726}" type="slidenum">
              <a:rPr lang="en-US" smtClean="0"/>
              <a:t>33</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344921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3C3D7428-A831-4EF5-8938-0DAB09BFC726}" type="slidenum">
              <a:rPr lang="en-US" smtClean="0"/>
              <a:t>34</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572432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3C3D7428-A831-4EF5-8938-0DAB09BFC726}" type="slidenum">
              <a:rPr lang="en-US" smtClean="0"/>
              <a:t>35</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159307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774769B1-938D-450E-BC90-7C6B415CEC28}" type="slidenum">
              <a:rPr lang="en-US" smtClean="0"/>
              <a:t>36</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045910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774769B1-938D-450E-BC90-7C6B415CEC28}" type="slidenum">
              <a:rPr lang="en-US" smtClean="0"/>
              <a:t>37</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328670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5B05DBCD-AFCE-43A9-863C-74A2E7A7ACCC}" type="slidenum">
              <a:rPr lang="en-US" smtClean="0"/>
              <a:t>38</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888583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82563EAA-1AA8-4337-8034-96950033051B}" type="slidenum">
              <a:rPr lang="en-US" smtClean="0"/>
              <a:t>39</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9393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8D636484-A152-44E5-8572-25BA5C3341E4}" type="slidenum">
              <a:rPr lang="en-US" smtClean="0"/>
              <a:t>4</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2092199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B8A8E2D7-A093-4C90-99CF-9B3BC3A26108}" type="slidenum">
              <a:rPr lang="en-US" smtClean="0"/>
              <a:t>40</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6320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12B2A2B2-E07C-49EE-B36D-2C06FCF1BD57}" type="slidenum">
              <a:rPr lang="en-US" smtClean="0"/>
              <a:t>41</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23783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7CCF3348-195C-4EFD-A266-6896382694DA}" type="slidenum">
              <a:rPr lang="en-US" smtClean="0"/>
              <a:t>42</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433131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7CCF3348-195C-4EFD-A266-6896382694DA}" type="slidenum">
              <a:rPr lang="en-US" smtClean="0"/>
              <a:t>43</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625827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88E43CB2-F000-4AC0-91FA-9625E5B96A60}" type="slidenum">
              <a:rPr lang="en-US" smtClean="0"/>
              <a:t>44</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0036012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88E43CB2-F000-4AC0-91FA-9625E5B96A60}" type="slidenum">
              <a:rPr lang="en-US" smtClean="0"/>
              <a:t>45</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2652848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73A9AC46-5121-4AB9-81DB-C4EBDDC18D9A}" type="slidenum">
              <a:rPr lang="en-US" smtClean="0"/>
              <a:t>46</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8452660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E553B638-1F2C-4FC1-91B6-C6916316939E}" type="slidenum">
              <a:rPr lang="en-US" smtClean="0"/>
              <a:t>47</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7857255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E553B638-1F2C-4FC1-91B6-C6916316939E}" type="slidenum">
              <a:rPr lang="en-US" smtClean="0"/>
              <a:t>48</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777975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E553B638-1F2C-4FC1-91B6-C6916316939E}" type="slidenum">
              <a:rPr lang="en-US" smtClean="0"/>
              <a:t>49</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48255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00195B51-B334-4EA6-97C1-5FAE40E62B72}" type="slidenum">
              <a:rPr lang="en-US" smtClean="0"/>
              <a:t>5</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898191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dirty="0"/>
              <a:t>As OVS is getting adopted in wide variety of deployments, both the complexity of the OVS configuration and of the environment in which OVS operates are constantly increasing. </a:t>
            </a:r>
          </a:p>
          <a:p>
            <a:pPr marL="0" indent="0">
              <a:buNone/>
            </a:pPr>
            <a:endParaRPr lang="en-US" sz="1400" dirty="0"/>
          </a:p>
          <a:p>
            <a:pPr marL="0" indent="0">
              <a:buNone/>
            </a:pPr>
            <a:r>
              <a:rPr lang="en-US" sz="1400" dirty="0"/>
              <a:t>Data plane issues, such as packet drops, misrouting of packets, or performance degradation (throughput or latency) are often extremely difficult to troubleshoot. </a:t>
            </a:r>
          </a:p>
          <a:p>
            <a:pPr marL="0" indent="0">
              <a:buNone/>
            </a:pPr>
            <a:r>
              <a:rPr lang="en-US" sz="1400" dirty="0"/>
              <a:t>Currently available OVS debug commands and tools do not provide much aid in troubleshooting such problems, especially on target systems.</a:t>
            </a:r>
          </a:p>
          <a:p>
            <a:pPr marL="0" indent="0">
              <a:buNone/>
            </a:pPr>
            <a:r>
              <a:rPr lang="en-US" sz="1400" dirty="0"/>
              <a:t> </a:t>
            </a:r>
          </a:p>
          <a:p>
            <a:pPr marL="0" indent="0">
              <a:buNone/>
            </a:pPr>
            <a:r>
              <a:rPr lang="en-US" sz="1400" dirty="0"/>
              <a:t>In this talk we present new debugging tools and techniques tailored for an efficient root cause analysis of data plane problems in OVS. These tools are designed to be used in production deployments with only minimal disturbance on the real-time performance of OVS even under very high load.</a:t>
            </a:r>
          </a:p>
          <a:p>
            <a:pPr marL="0" indent="0">
              <a:buNone/>
            </a:pPr>
            <a:r>
              <a:rPr lang="en-US" sz="1400" dirty="0"/>
              <a:t> </a:t>
            </a:r>
          </a:p>
          <a:p>
            <a:pPr marL="0" indent="0">
              <a:buNone/>
            </a:pPr>
            <a:r>
              <a:rPr lang="en-US" sz="1400" dirty="0"/>
              <a:t>We are addressing two complementary classes of problems that have emerged in our testing of OVS-DPDK in Telco Cloud (NFVI) environment: 1. Sporadic latency spikes and bursts of dropped packets due to non-deterministic real-time behavior of OVS PMDs. 2. Systematic packet drops or misrouted packets due to unexpected packet format/content, OVS configuration errors or software faults in OVS.</a:t>
            </a:r>
          </a:p>
          <a:p>
            <a:pPr marL="0" indent="0">
              <a:buNone/>
            </a:pPr>
            <a:r>
              <a:rPr lang="en-US" sz="1400" dirty="0"/>
              <a:t> </a:t>
            </a:r>
          </a:p>
          <a:p>
            <a:pPr marL="0" indent="0">
              <a:buNone/>
            </a:pPr>
            <a:r>
              <a:rPr lang="en-US" sz="1400" dirty="0"/>
              <a:t>The presented debugging tools and techniques are work in progress and will be upstream soon (targeting OVS 2.9).</a:t>
            </a:r>
          </a:p>
          <a:p>
            <a:endParaRPr lang="en-US" sz="1400" dirty="0"/>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D03DF984-E7E8-4E9B-85A2-E9C2C1B16748}" type="slidenum">
              <a:rPr lang="en-US" smtClean="0"/>
              <a:t>50</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6133044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8789C7B3-A569-42E0-8D07-DEB1258CC16D}" type="slidenum">
              <a:rPr lang="en-US" smtClean="0"/>
              <a:t>51</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16511895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8" y="750888"/>
            <a:ext cx="6678612"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BE2608F5-B97F-4EF3-9938-F1423B1CB932}" type="slidenum">
              <a:rPr lang="en-US" smtClean="0"/>
              <a:t>52</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436947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1678AF34-4FDF-4F24-89F3-71D88B4717DD}" type="slidenum">
              <a:rPr lang="en-US" smtClean="0"/>
              <a:t>6</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428169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8161FCD9-09C9-4EE6-9E32-63625F0C96E9}" type="slidenum">
              <a:rPr lang="en-US" smtClean="0"/>
              <a:t>7</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679103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0A697F7D-60A5-4B65-A01A-A67AC69B8E08}" type="slidenum">
              <a:rPr lang="en-US" smtClean="0"/>
              <a:t>8</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846100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2017-10-20 </a:t>
            </a:r>
            <a:endParaRPr lang="en-US" dirty="0"/>
          </a:p>
        </p:txBody>
      </p:sp>
      <p:sp>
        <p:nvSpPr>
          <p:cNvPr id="5" name="Slide Number Placeholder 4"/>
          <p:cNvSpPr>
            <a:spLocks noGrp="1"/>
          </p:cNvSpPr>
          <p:nvPr>
            <p:ph type="sldNum" sz="quarter" idx="11"/>
          </p:nvPr>
        </p:nvSpPr>
        <p:spPr/>
        <p:txBody>
          <a:bodyPr/>
          <a:lstStyle/>
          <a:p>
            <a:fld id="{9D75C7FF-037B-4823-ABE0-13BACB226F8B}" type="slidenum">
              <a:rPr lang="en-US" smtClean="0"/>
              <a:t>9</a:t>
            </a:fld>
            <a:endParaRPr lang="en-US" dirty="0"/>
          </a:p>
        </p:txBody>
      </p:sp>
      <p:sp>
        <p:nvSpPr>
          <p:cNvPr id="6" name="Header Placeholder 5"/>
          <p:cNvSpPr>
            <a:spLocks noGrp="1"/>
          </p:cNvSpPr>
          <p:nvPr>
            <p:ph type="hdr" sz="quarter" idx="12"/>
          </p:nvPr>
        </p:nvSpPr>
        <p:spPr/>
        <p:txBody>
          <a:bodyPr/>
          <a:lstStyle/>
          <a:p>
            <a:r>
              <a:rPr lang="en-US"/>
              <a:t> </a:t>
            </a:r>
            <a:endParaRPr lang="en-US" dirty="0"/>
          </a:p>
        </p:txBody>
      </p:sp>
      <p:sp>
        <p:nvSpPr>
          <p:cNvPr id="7" name="Footer Placeholder 6"/>
          <p:cNvSpPr>
            <a:spLocks noGrp="1"/>
          </p:cNvSpPr>
          <p:nvPr>
            <p:ph type="ftr" sz="quarter" idx="13"/>
          </p:nvPr>
        </p:nvSpPr>
        <p:spPr/>
        <p:txBody>
          <a:bodyPr/>
          <a:lstStyle/>
          <a:p>
            <a:r>
              <a:rPr lang="en-US"/>
              <a:t>© Ericsson AB 2017 </a:t>
            </a:r>
            <a:endParaRPr lang="en-US" dirty="0"/>
          </a:p>
        </p:txBody>
      </p:sp>
    </p:spTree>
    <p:extLst>
      <p:ext uri="{BB962C8B-B14F-4D97-AF65-F5344CB8AC3E}">
        <p14:creationId xmlns:p14="http://schemas.microsoft.com/office/powerpoint/2010/main" val="3741052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pic>
        <p:nvPicPr>
          <p:cNvPr id="6" name="Logo2011" descr="ERI_UF_rgb"/>
          <p:cNvPicPr>
            <a:picLocks noChangeArrowheads="1"/>
          </p:cNvPicPr>
          <p:nvPr/>
        </p:nvPicPr>
        <p:blipFill>
          <a:blip r:embed="rId2" cstate="print"/>
          <a:srcRect/>
          <a:stretch>
            <a:fillRect/>
          </a:stretch>
        </p:blipFill>
        <p:spPr bwMode="auto">
          <a:xfrm>
            <a:off x="10628483" y="432000"/>
            <a:ext cx="1027112" cy="900113"/>
          </a:xfrm>
          <a:prstGeom prst="rect">
            <a:avLst/>
          </a:prstGeom>
          <a:noFill/>
        </p:spPr>
      </p:pic>
      <p:sp>
        <p:nvSpPr>
          <p:cNvPr id="22530" name="SubTitle_TM"/>
          <p:cNvSpPr>
            <a:spLocks noGrp="1" noChangeArrowheads="1"/>
          </p:cNvSpPr>
          <p:nvPr>
            <p:ph type="subTitle" idx="1" hasCustomPrompt="1"/>
          </p:nvPr>
        </p:nvSpPr>
        <p:spPr>
          <a:xfrm>
            <a:off x="524932" y="5137201"/>
            <a:ext cx="11140019"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524934" y="1808710"/>
            <a:ext cx="11135785"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935" y="1795463"/>
            <a:ext cx="111400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935" y="239714"/>
            <a:ext cx="9992784" cy="1085371"/>
          </a:xfrm>
        </p:spPr>
        <p:txBody>
          <a:bodyPr/>
          <a:lstStyle/>
          <a:p>
            <a:r>
              <a:rPr lang="en-US" dirty="0"/>
              <a:t>Click to ADD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3367" y="4010025"/>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934" y="4010025"/>
            <a:ext cx="54737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111357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934" y="4010025"/>
            <a:ext cx="1114001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3367" y="1795463"/>
            <a:ext cx="54715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5469467"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4"/>
            <a:ext cx="9992784" cy="1085371"/>
          </a:xfrm>
        </p:spPr>
        <p:txBody>
          <a:bodyPr/>
          <a:lstStyle/>
          <a:p>
            <a:r>
              <a:rPr lang="en-US" dirty="0"/>
              <a:t>Click to ADD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2542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1" y="1795463"/>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8" y="4013201"/>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795464"/>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2672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1" y="4022726"/>
            <a:ext cx="5467351"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8" y="4022726"/>
            <a:ext cx="546523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1" y="1804989"/>
            <a:ext cx="5467351"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8" y="1804989"/>
            <a:ext cx="546523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68811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0" y="2145097"/>
            <a:ext cx="12192000" cy="2908016"/>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lIns="121917" tIns="60958" rIns="121917" bIns="60958" rtlCol="0" anchor="ctr"/>
          <a:lstStyle/>
          <a:p>
            <a:pPr algn="ctr"/>
            <a:endParaRPr lang="en-US"/>
          </a:p>
        </p:txBody>
      </p:sp>
      <p:sp>
        <p:nvSpPr>
          <p:cNvPr id="5" name="Title 1"/>
          <p:cNvSpPr>
            <a:spLocks noGrp="1"/>
          </p:cNvSpPr>
          <p:nvPr>
            <p:ph type="ctrTitle"/>
          </p:nvPr>
        </p:nvSpPr>
        <p:spPr>
          <a:xfrm>
            <a:off x="5089287" y="2856917"/>
            <a:ext cx="7090315" cy="932553"/>
          </a:xfrm>
        </p:spPr>
        <p:txBody>
          <a:bodyPr/>
          <a:lstStyle>
            <a:lvl1pPr algn="l">
              <a:defRPr>
                <a:solidFill>
                  <a:schemeClr val="bg1"/>
                </a:solidFill>
                <a:latin typeface="Arial"/>
                <a:cs typeface="Arial"/>
              </a:defRPr>
            </a:lvl1pPr>
          </a:lstStyle>
          <a:p>
            <a:r>
              <a:rPr lang="en-CA" dirty="0"/>
              <a:t>Click to edit Master title style</a:t>
            </a:r>
            <a:endParaRPr lang="en-US" dirty="0"/>
          </a:p>
        </p:txBody>
      </p:sp>
      <p:sp>
        <p:nvSpPr>
          <p:cNvPr id="6" name="Subtitle 2"/>
          <p:cNvSpPr>
            <a:spLocks noGrp="1"/>
          </p:cNvSpPr>
          <p:nvPr>
            <p:ph type="subTitle" idx="1"/>
          </p:nvPr>
        </p:nvSpPr>
        <p:spPr>
          <a:xfrm>
            <a:off x="5131356" y="3789469"/>
            <a:ext cx="7090315" cy="585528"/>
          </a:xfrm>
        </p:spPr>
        <p:txBody>
          <a:bodyPr>
            <a:normAutofit/>
          </a:bodyPr>
          <a:lstStyle>
            <a:lvl1pPr marL="0" indent="0" algn="l">
              <a:buNone/>
              <a:defRPr sz="2100">
                <a:solidFill>
                  <a:srgbClr val="FFFFFF"/>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CA" dirty="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4968" y="2775801"/>
            <a:ext cx="2423640" cy="1579904"/>
          </a:xfrm>
          <a:prstGeom prst="rect">
            <a:avLst/>
          </a:prstGeom>
        </p:spPr>
      </p:pic>
    </p:spTree>
    <p:extLst>
      <p:ext uri="{BB962C8B-B14F-4D97-AF65-F5344CB8AC3E}">
        <p14:creationId xmlns:p14="http://schemas.microsoft.com/office/powerpoint/2010/main" val="405591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8" y="1800000"/>
            <a:ext cx="11135785"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67472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814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5300"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934" y="1800225"/>
            <a:ext cx="3583517"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934" y="1800225"/>
            <a:ext cx="5139267"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228354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1800225"/>
            <a:ext cx="547370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91251" y="3545841"/>
            <a:ext cx="5473700"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Econ2011" descr="ECON_RGB"/>
          <p:cNvPicPr>
            <a:picLocks noChangeArrowheads="1"/>
          </p:cNvPicPr>
          <p:nvPr/>
        </p:nvPicPr>
        <p:blipFill>
          <a:blip r:embed="rId20" cstate="print"/>
          <a:srcRect/>
          <a:stretch>
            <a:fillRect/>
          </a:stretch>
        </p:blipFill>
        <p:spPr bwMode="auto">
          <a:xfrm>
            <a:off x="11209564" y="360000"/>
            <a:ext cx="444500" cy="588962"/>
          </a:xfrm>
          <a:prstGeom prst="rect">
            <a:avLst/>
          </a:prstGeom>
          <a:noFill/>
        </p:spPr>
      </p:pic>
      <p:sp>
        <p:nvSpPr>
          <p:cNvPr id="21523" name="txtfooterCopy"/>
          <p:cNvSpPr txBox="1">
            <a:spLocks noChangeArrowheads="1"/>
          </p:cNvSpPr>
          <p:nvPr/>
        </p:nvSpPr>
        <p:spPr bwMode="auto">
          <a:xfrm>
            <a:off x="527050" y="6524625"/>
            <a:ext cx="9865783" cy="215900"/>
          </a:xfrm>
          <a:prstGeom prst="rect">
            <a:avLst/>
          </a:prstGeom>
          <a:noFill/>
          <a:ln w="12700" algn="ctr">
            <a:noFill/>
            <a:miter lim="800000"/>
            <a:headEnd/>
            <a:tailEnd/>
          </a:ln>
          <a:effectLst/>
        </p:spPr>
        <p:txBody>
          <a:bodyPr lIns="72000" rIns="72000"/>
          <a:lstStyle/>
          <a:p>
            <a:pPr algn="l"/>
            <a:r>
              <a:rPr lang="en-US" sz="800" b="0" i="0" u="none" dirty="0">
                <a:solidFill>
                  <a:srgbClr val="87888A"/>
                </a:solidFill>
              </a:rPr>
              <a:t>Ericsson Internal  |  © Ericsson AB 2017  |  2017-11-10  |  Page </a:t>
            </a:r>
            <a:fld id="{14AB43B9-20B1-4FDE-A471-9BFFB28ACACD}" type="slidenum">
              <a:rPr lang="en-US" sz="800" b="0" i="0" u="none" smtClean="0">
                <a:solidFill>
                  <a:srgbClr val="87888A"/>
                </a:solidFill>
              </a:rPr>
              <a:t>‹#›</a:t>
            </a:fld>
            <a:r>
              <a:rPr lang="en-US" sz="800" b="0" i="0" u="none" dirty="0">
                <a:solidFill>
                  <a:srgbClr val="87888A"/>
                </a:solidFill>
              </a:rPr>
              <a:t> (55)</a:t>
            </a:r>
          </a:p>
        </p:txBody>
      </p:sp>
      <p:sp>
        <p:nvSpPr>
          <p:cNvPr id="21507" name="Content_SM"/>
          <p:cNvSpPr>
            <a:spLocks noGrp="1" noChangeArrowheads="1"/>
          </p:cNvSpPr>
          <p:nvPr>
            <p:ph type="body" idx="1"/>
          </p:nvPr>
        </p:nvSpPr>
        <p:spPr bwMode="auto">
          <a:xfrm>
            <a:off x="529168" y="1800000"/>
            <a:ext cx="111357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935" y="239714"/>
            <a:ext cx="9992784"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 id="2147483701" r:id="rId18"/>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image" Target="../media/image16.svg"/><Relationship Id="rId3" Type="http://schemas.openxmlformats.org/officeDocument/2006/relationships/hyperlink" Target="http://patchwork.ozlabs.org/cover/827522/" TargetMode="External"/><Relationship Id="rId7" Type="http://schemas.openxmlformats.org/officeDocument/2006/relationships/image" Target="../media/image5.png"/><Relationship Id="rId12"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patchwork.ozlabs.org/patch/827525/" TargetMode="External"/><Relationship Id="rId11" Type="http://schemas.openxmlformats.org/officeDocument/2006/relationships/image" Target="../media/image14.svg"/><Relationship Id="rId5" Type="http://schemas.openxmlformats.org/officeDocument/2006/relationships/hyperlink" Target="http://patchwork.ozlabs.org/patch/827524/" TargetMode="External"/><Relationship Id="rId10" Type="http://schemas.openxmlformats.org/officeDocument/2006/relationships/image" Target="../media/image13.png"/><Relationship Id="rId4" Type="http://schemas.openxmlformats.org/officeDocument/2006/relationships/hyperlink" Target="http://patchwork.ozlabs.org/patch/827523/" TargetMode="External"/><Relationship Id="rId9" Type="http://schemas.openxmlformats.org/officeDocument/2006/relationships/image" Target="../media/image12.png"/><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20.tiff"/></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6.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6.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9694" y="2135774"/>
            <a:ext cx="7090315" cy="1528493"/>
          </a:xfrm>
        </p:spPr>
        <p:txBody>
          <a:bodyPr>
            <a:normAutofit/>
          </a:bodyPr>
          <a:lstStyle/>
          <a:p>
            <a:pPr>
              <a:lnSpc>
                <a:spcPct val="100000"/>
              </a:lnSpc>
            </a:pPr>
            <a:r>
              <a:rPr lang="en-US" dirty="0"/>
              <a:t>Troubleshooting the OvS Data Plane</a:t>
            </a:r>
          </a:p>
        </p:txBody>
      </p:sp>
      <p:sp>
        <p:nvSpPr>
          <p:cNvPr id="3" name="Subtitle 2"/>
          <p:cNvSpPr>
            <a:spLocks noGrp="1"/>
          </p:cNvSpPr>
          <p:nvPr>
            <p:ph type="subTitle" idx="1"/>
          </p:nvPr>
        </p:nvSpPr>
        <p:spPr>
          <a:xfrm>
            <a:off x="5147146" y="3641741"/>
            <a:ext cx="7090315" cy="1273527"/>
          </a:xfrm>
        </p:spPr>
        <p:txBody>
          <a:bodyPr anchor="b">
            <a:normAutofit/>
          </a:bodyPr>
          <a:lstStyle/>
          <a:p>
            <a:r>
              <a:rPr lang="en-US" sz="3200" dirty="0"/>
              <a:t>Jan Scheurich – Ericsson</a:t>
            </a:r>
            <a:br>
              <a:rPr lang="en-US" sz="3200" dirty="0"/>
            </a:br>
            <a:r>
              <a:rPr lang="en-US" sz="3200" dirty="0"/>
              <a:t>Rohith Basavaraja - Ericsson</a:t>
            </a:r>
          </a:p>
        </p:txBody>
      </p:sp>
      <p:sp>
        <p:nvSpPr>
          <p:cNvPr id="4" name="TextBox 3">
            <a:extLst>
              <a:ext uri="{FF2B5EF4-FFF2-40B4-BE49-F238E27FC236}">
                <a16:creationId xmlns:a16="http://schemas.microsoft.com/office/drawing/2014/main" id="{40055E57-6B1B-4898-B554-072DF3BCE6AB}"/>
              </a:ext>
            </a:extLst>
          </p:cNvPr>
          <p:cNvSpPr txBox="1"/>
          <p:nvPr/>
        </p:nvSpPr>
        <p:spPr>
          <a:xfrm>
            <a:off x="577834" y="6306762"/>
            <a:ext cx="4634735" cy="400110"/>
          </a:xfrm>
          <a:prstGeom prst="rect">
            <a:avLst/>
          </a:prstGeom>
          <a:noFill/>
        </p:spPr>
        <p:txBody>
          <a:bodyPr wrap="square" rtlCol="0">
            <a:spAutoFit/>
          </a:bodyPr>
          <a:lstStyle/>
          <a:p>
            <a:r>
              <a:rPr lang="en-US" dirty="0">
                <a:solidFill>
                  <a:schemeClr val="bg1"/>
                </a:solidFill>
                <a:latin typeface="Arial" charset="0"/>
                <a:ea typeface="Arial" charset="0"/>
                <a:cs typeface="Arial" charset="0"/>
              </a:rPr>
              <a:t>November 16-17, 2017  | San Jose, CA</a:t>
            </a:r>
          </a:p>
        </p:txBody>
      </p:sp>
    </p:spTree>
    <p:extLst>
      <p:ext uri="{BB962C8B-B14F-4D97-AF65-F5344CB8AC3E}">
        <p14:creationId xmlns:p14="http://schemas.microsoft.com/office/powerpoint/2010/main" val="315567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B6D955-01D6-42CD-9C78-61470B1BE8C3}"/>
              </a:ext>
            </a:extLst>
          </p:cNvPr>
          <p:cNvPicPr>
            <a:picLocks noChangeAspect="1"/>
          </p:cNvPicPr>
          <p:nvPr/>
        </p:nvPicPr>
        <p:blipFill>
          <a:blip r:embed="rId3"/>
          <a:stretch>
            <a:fillRect/>
          </a:stretch>
        </p:blipFill>
        <p:spPr>
          <a:xfrm>
            <a:off x="638488" y="2666439"/>
            <a:ext cx="7915275" cy="2562225"/>
          </a:xfrm>
          <a:prstGeom prst="rect">
            <a:avLst/>
          </a:prstGeom>
        </p:spPr>
      </p:pic>
      <p:sp>
        <p:nvSpPr>
          <p:cNvPr id="2" name="Title 1">
            <a:extLst>
              <a:ext uri="{FF2B5EF4-FFF2-40B4-BE49-F238E27FC236}">
                <a16:creationId xmlns:a16="http://schemas.microsoft.com/office/drawing/2014/main" id="{71B55DE3-1D85-4789-9376-4F533E80E9B5}"/>
              </a:ext>
            </a:extLst>
          </p:cNvPr>
          <p:cNvSpPr>
            <a:spLocks noGrp="1"/>
          </p:cNvSpPr>
          <p:nvPr>
            <p:ph type="title"/>
          </p:nvPr>
        </p:nvSpPr>
        <p:spPr/>
        <p:txBody>
          <a:bodyPr/>
          <a:lstStyle/>
          <a:p>
            <a:r>
              <a:rPr lang="en-US" dirty="0">
                <a:blipFill>
                  <a:blip r:embed="rId4"/>
                  <a:stretch>
                    <a:fillRect/>
                  </a:stretch>
                </a:blipFill>
              </a:rPr>
              <a:t>PMD Iteration Metrics History</a:t>
            </a:r>
          </a:p>
        </p:txBody>
      </p:sp>
      <p:sp>
        <p:nvSpPr>
          <p:cNvPr id="5" name="Callout: Line with Accent Bar 4">
            <a:extLst>
              <a:ext uri="{FF2B5EF4-FFF2-40B4-BE49-F238E27FC236}">
                <a16:creationId xmlns:a16="http://schemas.microsoft.com/office/drawing/2014/main" id="{96B35706-76F9-4E55-8196-329CDB4EEDE0}"/>
              </a:ext>
            </a:extLst>
          </p:cNvPr>
          <p:cNvSpPr/>
          <p:nvPr/>
        </p:nvSpPr>
        <p:spPr>
          <a:xfrm>
            <a:off x="1655796" y="1197539"/>
            <a:ext cx="1933913" cy="689377"/>
          </a:xfrm>
          <a:prstGeom prst="accentCallout1">
            <a:avLst>
              <a:gd name="adj1" fmla="val 71719"/>
              <a:gd name="adj2" fmla="val -3765"/>
              <a:gd name="adj3" fmla="val 230299"/>
              <a:gd name="adj4" fmla="val -2829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TSC time stamp at end of iteration</a:t>
            </a:r>
            <a:br>
              <a:rPr lang="en-US" sz="1400" dirty="0">
                <a:solidFill>
                  <a:schemeClr val="tx2"/>
                </a:solidFill>
                <a:latin typeface="Arial" charset="0"/>
              </a:rPr>
            </a:br>
            <a:r>
              <a:rPr lang="en-US" sz="1400" dirty="0">
                <a:solidFill>
                  <a:schemeClr val="tx2"/>
                </a:solidFill>
                <a:latin typeface="Arial" charset="0"/>
              </a:rPr>
              <a:t>(Last iteration on top)</a:t>
            </a:r>
          </a:p>
        </p:txBody>
      </p:sp>
      <p:sp>
        <p:nvSpPr>
          <p:cNvPr id="6" name="Callout: Line with Accent Bar 5">
            <a:extLst>
              <a:ext uri="{FF2B5EF4-FFF2-40B4-BE49-F238E27FC236}">
                <a16:creationId xmlns:a16="http://schemas.microsoft.com/office/drawing/2014/main" id="{0FAB314A-325A-4019-8388-72E710D32D0E}"/>
              </a:ext>
            </a:extLst>
          </p:cNvPr>
          <p:cNvSpPr/>
          <p:nvPr/>
        </p:nvSpPr>
        <p:spPr>
          <a:xfrm>
            <a:off x="4252737" y="1239944"/>
            <a:ext cx="1818998" cy="571646"/>
          </a:xfrm>
          <a:prstGeom prst="accentCallout1">
            <a:avLst>
              <a:gd name="adj1" fmla="val 73810"/>
              <a:gd name="adj2" fmla="val -4750"/>
              <a:gd name="adj3" fmla="val 253482"/>
              <a:gd name="adj4" fmla="val -99758"/>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Duration of iteration in TSC cycles</a:t>
            </a:r>
          </a:p>
        </p:txBody>
      </p:sp>
      <p:sp>
        <p:nvSpPr>
          <p:cNvPr id="7" name="Callout: Line with Accent Bar 6">
            <a:extLst>
              <a:ext uri="{FF2B5EF4-FFF2-40B4-BE49-F238E27FC236}">
                <a16:creationId xmlns:a16="http://schemas.microsoft.com/office/drawing/2014/main" id="{9C00E725-1C27-45C0-A868-76B731890946}"/>
              </a:ext>
            </a:extLst>
          </p:cNvPr>
          <p:cNvSpPr/>
          <p:nvPr/>
        </p:nvSpPr>
        <p:spPr>
          <a:xfrm>
            <a:off x="3440297" y="5980602"/>
            <a:ext cx="1934703" cy="534283"/>
          </a:xfrm>
          <a:prstGeom prst="accentCallout1">
            <a:avLst>
              <a:gd name="adj1" fmla="val 31991"/>
              <a:gd name="adj2" fmla="val -2779"/>
              <a:gd name="adj3" fmla="val -170401"/>
              <a:gd name="adj4" fmla="val -1550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Number of packets processed in iteration</a:t>
            </a:r>
          </a:p>
        </p:txBody>
      </p:sp>
      <p:sp>
        <p:nvSpPr>
          <p:cNvPr id="9" name="Callout: Line with Accent Bar 8">
            <a:extLst>
              <a:ext uri="{FF2B5EF4-FFF2-40B4-BE49-F238E27FC236}">
                <a16:creationId xmlns:a16="http://schemas.microsoft.com/office/drawing/2014/main" id="{CDC59161-6EA1-46A6-A571-8735029BC389}"/>
              </a:ext>
            </a:extLst>
          </p:cNvPr>
          <p:cNvSpPr/>
          <p:nvPr/>
        </p:nvSpPr>
        <p:spPr>
          <a:xfrm>
            <a:off x="6645117" y="1262487"/>
            <a:ext cx="1908646" cy="534283"/>
          </a:xfrm>
          <a:prstGeom prst="accentCallout1">
            <a:avLst>
              <a:gd name="adj1" fmla="val 81209"/>
              <a:gd name="adj2" fmla="val -2153"/>
              <a:gd name="adj3" fmla="val 269208"/>
              <a:gd name="adj4" fmla="val -117898"/>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TSC cycles per processed packet</a:t>
            </a:r>
          </a:p>
        </p:txBody>
      </p:sp>
      <p:sp>
        <p:nvSpPr>
          <p:cNvPr id="11" name="Callout: Line with Accent Bar 10">
            <a:extLst>
              <a:ext uri="{FF2B5EF4-FFF2-40B4-BE49-F238E27FC236}">
                <a16:creationId xmlns:a16="http://schemas.microsoft.com/office/drawing/2014/main" id="{E6DDD935-1AA7-43E7-8D41-AF19F4062E5F}"/>
              </a:ext>
            </a:extLst>
          </p:cNvPr>
          <p:cNvSpPr/>
          <p:nvPr/>
        </p:nvSpPr>
        <p:spPr>
          <a:xfrm>
            <a:off x="8900399" y="1824685"/>
            <a:ext cx="1908646" cy="745197"/>
          </a:xfrm>
          <a:prstGeom prst="accentCallout1">
            <a:avLst>
              <a:gd name="adj1" fmla="val 31991"/>
              <a:gd name="adj2" fmla="val -2779"/>
              <a:gd name="adj3" fmla="val 116889"/>
              <a:gd name="adj4" fmla="val -14921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Maximum vhostuser </a:t>
            </a:r>
            <a:r>
              <a:rPr lang="en-US" sz="1400" dirty="0" err="1">
                <a:solidFill>
                  <a:schemeClr val="tx2"/>
                </a:solidFill>
                <a:latin typeface="Arial" charset="0"/>
              </a:rPr>
              <a:t>rx</a:t>
            </a:r>
            <a:r>
              <a:rPr lang="en-US" sz="1400" dirty="0">
                <a:solidFill>
                  <a:schemeClr val="tx2"/>
                </a:solidFill>
                <a:latin typeface="Arial" charset="0"/>
              </a:rPr>
              <a:t> queue fill level in iteration</a:t>
            </a:r>
          </a:p>
        </p:txBody>
      </p:sp>
      <p:sp>
        <p:nvSpPr>
          <p:cNvPr id="13" name="Callout: Line with Accent Bar 12">
            <a:extLst>
              <a:ext uri="{FF2B5EF4-FFF2-40B4-BE49-F238E27FC236}">
                <a16:creationId xmlns:a16="http://schemas.microsoft.com/office/drawing/2014/main" id="{8E67FD75-D088-489A-8BB9-32EA27450E0B}"/>
              </a:ext>
            </a:extLst>
          </p:cNvPr>
          <p:cNvSpPr/>
          <p:nvPr/>
        </p:nvSpPr>
        <p:spPr>
          <a:xfrm>
            <a:off x="5858537" y="5717592"/>
            <a:ext cx="1934703" cy="534283"/>
          </a:xfrm>
          <a:prstGeom prst="accentCallout1">
            <a:avLst>
              <a:gd name="adj1" fmla="val 31991"/>
              <a:gd name="adj2" fmla="val -2779"/>
              <a:gd name="adj3" fmla="val -124538"/>
              <a:gd name="adj4" fmla="val -51029"/>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Avg. number of packet per </a:t>
            </a:r>
            <a:r>
              <a:rPr lang="en-US" sz="1400" dirty="0" err="1">
                <a:solidFill>
                  <a:schemeClr val="tx2"/>
                </a:solidFill>
                <a:latin typeface="Arial" charset="0"/>
              </a:rPr>
              <a:t>rx</a:t>
            </a:r>
            <a:r>
              <a:rPr lang="en-US" sz="1400" dirty="0">
                <a:solidFill>
                  <a:schemeClr val="tx2"/>
                </a:solidFill>
                <a:latin typeface="Arial" charset="0"/>
              </a:rPr>
              <a:t> batch</a:t>
            </a:r>
          </a:p>
        </p:txBody>
      </p:sp>
      <p:sp>
        <p:nvSpPr>
          <p:cNvPr id="14" name="Callout: Line with Accent Bar 13">
            <a:extLst>
              <a:ext uri="{FF2B5EF4-FFF2-40B4-BE49-F238E27FC236}">
                <a16:creationId xmlns:a16="http://schemas.microsoft.com/office/drawing/2014/main" id="{64A4DB5B-4D86-44C7-A6CB-51A71B7E2AA4}"/>
              </a:ext>
            </a:extLst>
          </p:cNvPr>
          <p:cNvSpPr/>
          <p:nvPr/>
        </p:nvSpPr>
        <p:spPr>
          <a:xfrm>
            <a:off x="8240283" y="5450450"/>
            <a:ext cx="1934703" cy="534283"/>
          </a:xfrm>
          <a:prstGeom prst="accentCallout1">
            <a:avLst>
              <a:gd name="adj1" fmla="val 31991"/>
              <a:gd name="adj2" fmla="val -2779"/>
              <a:gd name="adj3" fmla="val -86506"/>
              <a:gd name="adj4" fmla="val -8130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Number of upcalls in iteration</a:t>
            </a:r>
          </a:p>
        </p:txBody>
      </p:sp>
      <p:sp>
        <p:nvSpPr>
          <p:cNvPr id="15" name="Callout: Line with Accent Bar 14">
            <a:extLst>
              <a:ext uri="{FF2B5EF4-FFF2-40B4-BE49-F238E27FC236}">
                <a16:creationId xmlns:a16="http://schemas.microsoft.com/office/drawing/2014/main" id="{08CFA4C5-D639-49AA-A013-C7784A2221EC}"/>
              </a:ext>
            </a:extLst>
          </p:cNvPr>
          <p:cNvSpPr/>
          <p:nvPr/>
        </p:nvSpPr>
        <p:spPr>
          <a:xfrm>
            <a:off x="9041765" y="4022165"/>
            <a:ext cx="1934703" cy="928685"/>
          </a:xfrm>
          <a:prstGeom prst="accentCallout1">
            <a:avLst>
              <a:gd name="adj1" fmla="val 31991"/>
              <a:gd name="adj2" fmla="val -2779"/>
              <a:gd name="adj3" fmla="val -11319"/>
              <a:gd name="adj4" fmla="val -7759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Average number of TSC cycles spent per upcall </a:t>
            </a:r>
          </a:p>
        </p:txBody>
      </p:sp>
    </p:spTree>
    <p:extLst>
      <p:ext uri="{BB962C8B-B14F-4D97-AF65-F5344CB8AC3E}">
        <p14:creationId xmlns:p14="http://schemas.microsoft.com/office/powerpoint/2010/main" val="237246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2B2771-DE85-43C0-A69F-DA9FFF96DBCB}"/>
              </a:ext>
            </a:extLst>
          </p:cNvPr>
          <p:cNvPicPr>
            <a:picLocks noChangeAspect="1"/>
          </p:cNvPicPr>
          <p:nvPr/>
        </p:nvPicPr>
        <p:blipFill rotWithShape="1">
          <a:blip r:embed="rId3"/>
          <a:srcRect b="2886"/>
          <a:stretch/>
        </p:blipFill>
        <p:spPr>
          <a:xfrm>
            <a:off x="510928" y="2732367"/>
            <a:ext cx="8305800" cy="2442019"/>
          </a:xfrm>
          <a:prstGeom prst="rect">
            <a:avLst/>
          </a:prstGeom>
        </p:spPr>
      </p:pic>
      <p:sp>
        <p:nvSpPr>
          <p:cNvPr id="2" name="Title 1">
            <a:extLst>
              <a:ext uri="{FF2B5EF4-FFF2-40B4-BE49-F238E27FC236}">
                <a16:creationId xmlns:a16="http://schemas.microsoft.com/office/drawing/2014/main" id="{71B55DE3-1D85-4789-9376-4F533E80E9B5}"/>
              </a:ext>
            </a:extLst>
          </p:cNvPr>
          <p:cNvSpPr>
            <a:spLocks noGrp="1"/>
          </p:cNvSpPr>
          <p:nvPr>
            <p:ph type="title"/>
          </p:nvPr>
        </p:nvSpPr>
        <p:spPr/>
        <p:txBody>
          <a:bodyPr/>
          <a:lstStyle/>
          <a:p>
            <a:r>
              <a:rPr lang="en-US" dirty="0">
                <a:blipFill>
                  <a:blip r:embed="rId4"/>
                  <a:stretch>
                    <a:fillRect/>
                  </a:stretch>
                </a:blipFill>
              </a:rPr>
              <a:t>PMD Millisecond Metrics History</a:t>
            </a:r>
          </a:p>
        </p:txBody>
      </p:sp>
      <p:sp>
        <p:nvSpPr>
          <p:cNvPr id="5" name="Callout: Line with Accent Bar 4">
            <a:extLst>
              <a:ext uri="{FF2B5EF4-FFF2-40B4-BE49-F238E27FC236}">
                <a16:creationId xmlns:a16="http://schemas.microsoft.com/office/drawing/2014/main" id="{96B35706-76F9-4E55-8196-329CDB4EEDE0}"/>
              </a:ext>
            </a:extLst>
          </p:cNvPr>
          <p:cNvSpPr/>
          <p:nvPr/>
        </p:nvSpPr>
        <p:spPr>
          <a:xfrm>
            <a:off x="1629739" y="1213719"/>
            <a:ext cx="2049616" cy="689377"/>
          </a:xfrm>
          <a:prstGeom prst="accentCallout1">
            <a:avLst>
              <a:gd name="adj1" fmla="val 71719"/>
              <a:gd name="adj2" fmla="val -3765"/>
              <a:gd name="adj3" fmla="val 226831"/>
              <a:gd name="adj4" fmla="val -3416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Millisecond time stamp</a:t>
            </a:r>
            <a:br>
              <a:rPr lang="en-US" sz="1400" dirty="0">
                <a:solidFill>
                  <a:schemeClr val="tx2"/>
                </a:solidFill>
                <a:latin typeface="Arial" charset="0"/>
              </a:rPr>
            </a:br>
            <a:r>
              <a:rPr lang="en-US" sz="1400" dirty="0">
                <a:solidFill>
                  <a:schemeClr val="tx2"/>
                </a:solidFill>
                <a:latin typeface="Arial" charset="0"/>
              </a:rPr>
              <a:t>(Last </a:t>
            </a:r>
            <a:r>
              <a:rPr lang="en-US" sz="1400" dirty="0" err="1">
                <a:solidFill>
                  <a:schemeClr val="tx2"/>
                </a:solidFill>
                <a:latin typeface="Arial" charset="0"/>
              </a:rPr>
              <a:t>ms</a:t>
            </a:r>
            <a:r>
              <a:rPr lang="en-US" sz="1400" dirty="0">
                <a:solidFill>
                  <a:schemeClr val="tx2"/>
                </a:solidFill>
                <a:latin typeface="Arial" charset="0"/>
              </a:rPr>
              <a:t> on top)</a:t>
            </a:r>
          </a:p>
        </p:txBody>
      </p:sp>
      <p:sp>
        <p:nvSpPr>
          <p:cNvPr id="6" name="Callout: Line with Accent Bar 5">
            <a:extLst>
              <a:ext uri="{FF2B5EF4-FFF2-40B4-BE49-F238E27FC236}">
                <a16:creationId xmlns:a16="http://schemas.microsoft.com/office/drawing/2014/main" id="{0FAB314A-325A-4019-8388-72E710D32D0E}"/>
              </a:ext>
            </a:extLst>
          </p:cNvPr>
          <p:cNvSpPr/>
          <p:nvPr/>
        </p:nvSpPr>
        <p:spPr>
          <a:xfrm>
            <a:off x="4252737" y="1239944"/>
            <a:ext cx="1818998" cy="571646"/>
          </a:xfrm>
          <a:prstGeom prst="accentCallout1">
            <a:avLst>
              <a:gd name="adj1" fmla="val 73810"/>
              <a:gd name="adj2" fmla="val -4750"/>
              <a:gd name="adj3" fmla="val 269164"/>
              <a:gd name="adj4" fmla="val -1106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Number of iterations in millisecond</a:t>
            </a:r>
          </a:p>
        </p:txBody>
      </p:sp>
      <p:sp>
        <p:nvSpPr>
          <p:cNvPr id="7" name="Callout: Line with Accent Bar 6">
            <a:extLst>
              <a:ext uri="{FF2B5EF4-FFF2-40B4-BE49-F238E27FC236}">
                <a16:creationId xmlns:a16="http://schemas.microsoft.com/office/drawing/2014/main" id="{9C00E725-1C27-45C0-A868-76B731890946}"/>
              </a:ext>
            </a:extLst>
          </p:cNvPr>
          <p:cNvSpPr/>
          <p:nvPr/>
        </p:nvSpPr>
        <p:spPr>
          <a:xfrm>
            <a:off x="3285385" y="5984733"/>
            <a:ext cx="1934703" cy="534283"/>
          </a:xfrm>
          <a:prstGeom prst="accentCallout1">
            <a:avLst>
              <a:gd name="adj1" fmla="val 31991"/>
              <a:gd name="adj2" fmla="val -2779"/>
              <a:gd name="adj3" fmla="val -178231"/>
              <a:gd name="adj4" fmla="val -1766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Average cycles per iteration in </a:t>
            </a:r>
            <a:r>
              <a:rPr lang="en-US" sz="1400" dirty="0" err="1">
                <a:solidFill>
                  <a:schemeClr val="tx2"/>
                </a:solidFill>
                <a:latin typeface="Arial" charset="0"/>
              </a:rPr>
              <a:t>ms</a:t>
            </a:r>
            <a:endParaRPr lang="en-US" sz="1400" dirty="0">
              <a:solidFill>
                <a:schemeClr val="tx2"/>
              </a:solidFill>
              <a:latin typeface="Arial" charset="0"/>
            </a:endParaRPr>
          </a:p>
        </p:txBody>
      </p:sp>
      <p:sp>
        <p:nvSpPr>
          <p:cNvPr id="9" name="Callout: Line with Accent Bar 8">
            <a:extLst>
              <a:ext uri="{FF2B5EF4-FFF2-40B4-BE49-F238E27FC236}">
                <a16:creationId xmlns:a16="http://schemas.microsoft.com/office/drawing/2014/main" id="{CDC59161-6EA1-46A6-A571-8735029BC389}"/>
              </a:ext>
            </a:extLst>
          </p:cNvPr>
          <p:cNvSpPr/>
          <p:nvPr/>
        </p:nvSpPr>
        <p:spPr>
          <a:xfrm>
            <a:off x="6645117" y="1262487"/>
            <a:ext cx="1908646" cy="534283"/>
          </a:xfrm>
          <a:prstGeom prst="accentCallout1">
            <a:avLst>
              <a:gd name="adj1" fmla="val 81209"/>
              <a:gd name="adj2" fmla="val -2153"/>
              <a:gd name="adj3" fmla="val 288224"/>
              <a:gd name="adj4" fmla="val -15735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Number of processed packets in millisecond</a:t>
            </a:r>
          </a:p>
        </p:txBody>
      </p:sp>
      <p:sp>
        <p:nvSpPr>
          <p:cNvPr id="11" name="Callout: Line with Accent Bar 10">
            <a:extLst>
              <a:ext uri="{FF2B5EF4-FFF2-40B4-BE49-F238E27FC236}">
                <a16:creationId xmlns:a16="http://schemas.microsoft.com/office/drawing/2014/main" id="{E6DDD935-1AA7-43E7-8D41-AF19F4062E5F}"/>
              </a:ext>
            </a:extLst>
          </p:cNvPr>
          <p:cNvSpPr/>
          <p:nvPr/>
        </p:nvSpPr>
        <p:spPr>
          <a:xfrm>
            <a:off x="8816728" y="1641747"/>
            <a:ext cx="1908646" cy="745197"/>
          </a:xfrm>
          <a:prstGeom prst="accentCallout1">
            <a:avLst>
              <a:gd name="adj1" fmla="val 52843"/>
              <a:gd name="adj2" fmla="val -4658"/>
              <a:gd name="adj3" fmla="val 156187"/>
              <a:gd name="adj4" fmla="val -168939"/>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Average number of packets per </a:t>
            </a:r>
            <a:r>
              <a:rPr lang="en-US" sz="1400" dirty="0" err="1">
                <a:solidFill>
                  <a:schemeClr val="tx2"/>
                </a:solidFill>
                <a:latin typeface="Arial" charset="0"/>
              </a:rPr>
              <a:t>rx</a:t>
            </a:r>
            <a:r>
              <a:rPr lang="en-US" sz="1400" dirty="0">
                <a:solidFill>
                  <a:schemeClr val="tx2"/>
                </a:solidFill>
                <a:latin typeface="Arial" charset="0"/>
              </a:rPr>
              <a:t> batch in millisecond</a:t>
            </a:r>
          </a:p>
        </p:txBody>
      </p:sp>
      <p:sp>
        <p:nvSpPr>
          <p:cNvPr id="13" name="Callout: Line with Accent Bar 12">
            <a:extLst>
              <a:ext uri="{FF2B5EF4-FFF2-40B4-BE49-F238E27FC236}">
                <a16:creationId xmlns:a16="http://schemas.microsoft.com/office/drawing/2014/main" id="{8E67FD75-D088-489A-8BB9-32EA27450E0B}"/>
              </a:ext>
            </a:extLst>
          </p:cNvPr>
          <p:cNvSpPr/>
          <p:nvPr/>
        </p:nvSpPr>
        <p:spPr>
          <a:xfrm>
            <a:off x="5613502" y="5783333"/>
            <a:ext cx="1934703" cy="534283"/>
          </a:xfrm>
          <a:prstGeom prst="accentCallout1">
            <a:avLst>
              <a:gd name="adj1" fmla="val 31991"/>
              <a:gd name="adj2" fmla="val -2779"/>
              <a:gd name="adj3" fmla="val -153622"/>
              <a:gd name="adj4" fmla="val -55354"/>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Avg. TSC cycles per packet in millisecond</a:t>
            </a:r>
          </a:p>
        </p:txBody>
      </p:sp>
      <p:sp>
        <p:nvSpPr>
          <p:cNvPr id="14" name="Callout: Line with Accent Bar 13">
            <a:extLst>
              <a:ext uri="{FF2B5EF4-FFF2-40B4-BE49-F238E27FC236}">
                <a16:creationId xmlns:a16="http://schemas.microsoft.com/office/drawing/2014/main" id="{64A4DB5B-4D86-44C7-A6CB-51A71B7E2AA4}"/>
              </a:ext>
            </a:extLst>
          </p:cNvPr>
          <p:cNvSpPr/>
          <p:nvPr/>
        </p:nvSpPr>
        <p:spPr>
          <a:xfrm>
            <a:off x="8074413" y="5646071"/>
            <a:ext cx="1934703" cy="718870"/>
          </a:xfrm>
          <a:prstGeom prst="accentCallout1">
            <a:avLst>
              <a:gd name="adj1" fmla="val 31991"/>
              <a:gd name="adj2" fmla="val -2779"/>
              <a:gd name="adj3" fmla="val -119550"/>
              <a:gd name="adj4" fmla="val -9551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Maximum vhostuser </a:t>
            </a:r>
            <a:r>
              <a:rPr lang="en-US" sz="1400" dirty="0" err="1">
                <a:solidFill>
                  <a:schemeClr val="tx2"/>
                </a:solidFill>
                <a:latin typeface="Arial" charset="0"/>
              </a:rPr>
              <a:t>rx</a:t>
            </a:r>
            <a:r>
              <a:rPr lang="en-US" sz="1400" dirty="0">
                <a:solidFill>
                  <a:schemeClr val="tx2"/>
                </a:solidFill>
                <a:latin typeface="Arial" charset="0"/>
              </a:rPr>
              <a:t> queue fill level in millisecond</a:t>
            </a:r>
          </a:p>
        </p:txBody>
      </p:sp>
      <p:sp>
        <p:nvSpPr>
          <p:cNvPr id="15" name="Callout: Line with Accent Bar 14">
            <a:extLst>
              <a:ext uri="{FF2B5EF4-FFF2-40B4-BE49-F238E27FC236}">
                <a16:creationId xmlns:a16="http://schemas.microsoft.com/office/drawing/2014/main" id="{08CFA4C5-D639-49AA-A013-C7784A2221EC}"/>
              </a:ext>
            </a:extLst>
          </p:cNvPr>
          <p:cNvSpPr/>
          <p:nvPr/>
        </p:nvSpPr>
        <p:spPr>
          <a:xfrm>
            <a:off x="9041765" y="4368800"/>
            <a:ext cx="1934703" cy="928685"/>
          </a:xfrm>
          <a:prstGeom prst="accentCallout1">
            <a:avLst>
              <a:gd name="adj1" fmla="val 31991"/>
              <a:gd name="adj2" fmla="val -2779"/>
              <a:gd name="adj3" fmla="val 9918"/>
              <a:gd name="adj4" fmla="val -53501"/>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Average number of TSC cycles spent per upcall </a:t>
            </a:r>
          </a:p>
        </p:txBody>
      </p:sp>
      <p:sp>
        <p:nvSpPr>
          <p:cNvPr id="16" name="Callout: Line with Accent Bar 15">
            <a:extLst>
              <a:ext uri="{FF2B5EF4-FFF2-40B4-BE49-F238E27FC236}">
                <a16:creationId xmlns:a16="http://schemas.microsoft.com/office/drawing/2014/main" id="{BB4F2E23-D55F-4E3C-81B0-BA08EE252CF8}"/>
              </a:ext>
            </a:extLst>
          </p:cNvPr>
          <p:cNvSpPr/>
          <p:nvPr/>
        </p:nvSpPr>
        <p:spPr>
          <a:xfrm>
            <a:off x="9070778" y="2913530"/>
            <a:ext cx="2051434" cy="660400"/>
          </a:xfrm>
          <a:prstGeom prst="accentCallout1">
            <a:avLst>
              <a:gd name="adj1" fmla="val 31991"/>
              <a:gd name="adj2" fmla="val -2779"/>
              <a:gd name="adj3" fmla="val 76525"/>
              <a:gd name="adj4" fmla="val -99023"/>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Total number of  upcalls in milliseconds</a:t>
            </a:r>
          </a:p>
        </p:txBody>
      </p:sp>
    </p:spTree>
    <p:extLst>
      <p:ext uri="{BB962C8B-B14F-4D97-AF65-F5344CB8AC3E}">
        <p14:creationId xmlns:p14="http://schemas.microsoft.com/office/powerpoint/2010/main" val="271539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81138-B013-4F66-91C1-0D6EF4678C62}"/>
              </a:ext>
            </a:extLst>
          </p:cNvPr>
          <p:cNvSpPr>
            <a:spLocks noGrp="1"/>
          </p:cNvSpPr>
          <p:nvPr>
            <p:ph sz="quarter" idx="10"/>
          </p:nvPr>
        </p:nvSpPr>
        <p:spPr>
          <a:xfrm>
            <a:off x="524934" y="1800225"/>
            <a:ext cx="4608854" cy="4724400"/>
          </a:xfrm>
        </p:spPr>
        <p:txBody>
          <a:bodyPr/>
          <a:lstStyle/>
          <a:p>
            <a:r>
              <a:rPr lang="en-US" sz="2000" dirty="0"/>
              <a:t>Solution: Let PMD supervise the metrics for suspicious iterations:</a:t>
            </a:r>
          </a:p>
          <a:p>
            <a:pPr lvl="1"/>
            <a:r>
              <a:rPr lang="en-US" sz="1600" dirty="0"/>
              <a:t>The iteration duration exceeds a specified  limit</a:t>
            </a:r>
          </a:p>
          <a:p>
            <a:pPr lvl="1"/>
            <a:r>
              <a:rPr lang="en-US" sz="1600" dirty="0"/>
              <a:t>The maximum vhostuser queue fill level reaches a critical threshold</a:t>
            </a:r>
            <a:br>
              <a:rPr lang="en-US" sz="1600" dirty="0"/>
            </a:br>
            <a:endParaRPr lang="en-US" sz="1600" dirty="0"/>
          </a:p>
          <a:p>
            <a:r>
              <a:rPr lang="en-US" sz="2000" dirty="0"/>
              <a:t>Write iteration history neighborhood to ovs-vswitchd.log when triggered</a:t>
            </a:r>
            <a:br>
              <a:rPr lang="en-US" sz="2000" dirty="0"/>
            </a:br>
            <a:endParaRPr lang="en-US" sz="2000" dirty="0"/>
          </a:p>
          <a:p>
            <a:r>
              <a:rPr lang="en-US" sz="2000" dirty="0"/>
              <a:t>Off-line log analysis of  </a:t>
            </a:r>
          </a:p>
          <a:p>
            <a:pPr lvl="1"/>
            <a:r>
              <a:rPr lang="en-US" sz="1600" dirty="0"/>
              <a:t>exact timing of drop events and </a:t>
            </a:r>
          </a:p>
          <a:p>
            <a:pPr lvl="1"/>
            <a:r>
              <a:rPr lang="en-US" sz="1600" dirty="0"/>
              <a:t>transient behavior for up to 1000 iterations (typically 2-5 </a:t>
            </a:r>
            <a:r>
              <a:rPr lang="en-US" sz="1600" dirty="0" err="1"/>
              <a:t>ms</a:t>
            </a:r>
            <a:r>
              <a:rPr lang="en-US" sz="1600" dirty="0"/>
              <a:t>) around an event </a:t>
            </a:r>
          </a:p>
        </p:txBody>
      </p:sp>
      <p:sp>
        <p:nvSpPr>
          <p:cNvPr id="2" name="Title 1">
            <a:extLst>
              <a:ext uri="{FF2B5EF4-FFF2-40B4-BE49-F238E27FC236}">
                <a16:creationId xmlns:a16="http://schemas.microsoft.com/office/drawing/2014/main" id="{1949C9FB-D7C0-4FFF-8F16-E01DA0D34DA9}"/>
              </a:ext>
            </a:extLst>
          </p:cNvPr>
          <p:cNvSpPr>
            <a:spLocks noGrp="1"/>
          </p:cNvSpPr>
          <p:nvPr>
            <p:ph type="title"/>
          </p:nvPr>
        </p:nvSpPr>
        <p:spPr/>
        <p:txBody>
          <a:bodyPr>
            <a:normAutofit fontScale="90000"/>
          </a:bodyPr>
          <a:lstStyle/>
          <a:p>
            <a:pPr>
              <a:lnSpc>
                <a:spcPct val="100000"/>
              </a:lnSpc>
            </a:pPr>
            <a:r>
              <a:rPr lang="en-US" sz="4000" dirty="0">
                <a:blipFill>
                  <a:blip r:embed="rId3"/>
                  <a:stretch>
                    <a:fillRect/>
                  </a:stretch>
                </a:blipFill>
              </a:rPr>
              <a:t>How to Capture the Iteration History Around a Sub-millisecond Drop Burst?</a:t>
            </a:r>
          </a:p>
        </p:txBody>
      </p:sp>
      <p:sp>
        <p:nvSpPr>
          <p:cNvPr id="5" name="Content Placeholder 1">
            <a:extLst>
              <a:ext uri="{FF2B5EF4-FFF2-40B4-BE49-F238E27FC236}">
                <a16:creationId xmlns:a16="http://schemas.microsoft.com/office/drawing/2014/main" id="{5FEA62B9-30A7-48D0-850E-2D0212D23BA7}"/>
              </a:ext>
            </a:extLst>
          </p:cNvPr>
          <p:cNvSpPr txBox="1">
            <a:spLocks/>
          </p:cNvSpPr>
          <p:nvPr/>
        </p:nvSpPr>
        <p:spPr bwMode="auto">
          <a:xfrm>
            <a:off x="5414682" y="1614955"/>
            <a:ext cx="6412753" cy="4724400"/>
          </a:xfrm>
          <a:prstGeom prst="rect">
            <a:avLst/>
          </a:prstGeom>
          <a:solidFill>
            <a:schemeClr val="tx2"/>
          </a:solid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buFont typeface="Arial" charset="0"/>
              <a:buNone/>
            </a:pPr>
            <a:endParaRPr lang="en-US" sz="1200" kern="0" dirty="0">
              <a:solidFill>
                <a:schemeClr val="bg1"/>
              </a:solidFill>
              <a:latin typeface="Consolas" panose="020B0609020204030204" pitchFamily="49" charset="0"/>
              <a:cs typeface="Consolas" panose="020B0609020204030204" pitchFamily="49" charset="0"/>
            </a:endParaRPr>
          </a:p>
          <a:p>
            <a:pPr marL="0" indent="0">
              <a:buNone/>
            </a:pPr>
            <a:r>
              <a:rPr lang="en-US" sz="1200" kern="0" dirty="0" err="1">
                <a:solidFill>
                  <a:schemeClr val="bg1"/>
                </a:solidFill>
                <a:latin typeface="Consolas" panose="020B0609020204030204" pitchFamily="49" charset="0"/>
                <a:cs typeface="Consolas" panose="020B0609020204030204" pitchFamily="49" charset="0"/>
              </a:rPr>
              <a:t>ovs-appctl</a:t>
            </a:r>
            <a:r>
              <a:rPr lang="en-US" sz="1200" kern="0" dirty="0">
                <a:solidFill>
                  <a:schemeClr val="bg1"/>
                </a:solidFill>
                <a:latin typeface="Consolas" panose="020B0609020204030204" pitchFamily="49" charset="0"/>
                <a:cs typeface="Consolas" panose="020B0609020204030204" pitchFamily="49" charset="0"/>
              </a:rPr>
              <a:t> </a:t>
            </a:r>
            <a:r>
              <a:rPr lang="en-US" sz="1200" kern="0" dirty="0" err="1">
                <a:solidFill>
                  <a:srgbClr val="FFFF00"/>
                </a:solidFill>
                <a:latin typeface="Consolas" panose="020B0609020204030204" pitchFamily="49" charset="0"/>
                <a:cs typeface="Consolas" panose="020B0609020204030204" pitchFamily="49" charset="0"/>
              </a:rPr>
              <a:t>dpif-netdev</a:t>
            </a:r>
            <a:r>
              <a:rPr lang="en-US" sz="1200" kern="0" dirty="0">
                <a:solidFill>
                  <a:srgbClr val="FFFF00"/>
                </a:solidFill>
                <a:latin typeface="Consolas" panose="020B0609020204030204" pitchFamily="49" charset="0"/>
                <a:cs typeface="Consolas" panose="020B0609020204030204" pitchFamily="49" charset="0"/>
              </a:rPr>
              <a:t>/</a:t>
            </a:r>
            <a:r>
              <a:rPr lang="en-US" sz="1200" kern="0" dirty="0" err="1">
                <a:solidFill>
                  <a:srgbClr val="FFFF00"/>
                </a:solidFill>
                <a:latin typeface="Consolas" panose="020B0609020204030204" pitchFamily="49" charset="0"/>
                <a:cs typeface="Consolas" panose="020B0609020204030204" pitchFamily="49" charset="0"/>
              </a:rPr>
              <a:t>pmd</a:t>
            </a:r>
            <a:r>
              <a:rPr lang="en-US" sz="1200" kern="0" dirty="0">
                <a:solidFill>
                  <a:srgbClr val="FFFF00"/>
                </a:solidFill>
                <a:latin typeface="Consolas" panose="020B0609020204030204" pitchFamily="49" charset="0"/>
                <a:cs typeface="Consolas" panose="020B0609020204030204" pitchFamily="49" charset="0"/>
              </a:rPr>
              <a:t>-perf-log-set </a:t>
            </a:r>
            <a:r>
              <a:rPr lang="en-US" sz="1200" kern="0" dirty="0">
                <a:solidFill>
                  <a:schemeClr val="bg1"/>
                </a:solidFill>
                <a:latin typeface="Consolas" panose="020B0609020204030204" pitchFamily="49" charset="0"/>
                <a:cs typeface="Consolas" panose="020B0609020204030204" pitchFamily="49" charset="0"/>
              </a:rPr>
              <a:t>[</a:t>
            </a:r>
            <a:r>
              <a:rPr lang="en-US" sz="1200" kern="0" dirty="0" err="1">
                <a:solidFill>
                  <a:schemeClr val="bg1"/>
                </a:solidFill>
                <a:latin typeface="Consolas" panose="020B0609020204030204" pitchFamily="49" charset="0"/>
                <a:cs typeface="Consolas" panose="020B0609020204030204" pitchFamily="49" charset="0"/>
              </a:rPr>
              <a:t>on|off</a:t>
            </a:r>
            <a:r>
              <a:rPr lang="en-US" sz="1200" kern="0" dirty="0">
                <a:solidFill>
                  <a:schemeClr val="bg1"/>
                </a:solidFill>
                <a:latin typeface="Consolas" panose="020B0609020204030204" pitchFamily="49" charset="0"/>
                <a:cs typeface="Consolas" panose="020B0609020204030204" pitchFamily="49" charset="0"/>
              </a:rPr>
              <a:t>]</a:t>
            </a:r>
          </a:p>
          <a:p>
            <a:pPr marL="0" indent="0">
              <a:buNone/>
            </a:pPr>
            <a:r>
              <a:rPr lang="en-US" sz="1200" kern="0" dirty="0">
                <a:solidFill>
                  <a:schemeClr val="bg1"/>
                </a:solidFill>
                <a:latin typeface="Consolas" panose="020B0609020204030204" pitchFamily="49" charset="0"/>
                <a:cs typeface="Consolas" panose="020B0609020204030204" pitchFamily="49" charset="0"/>
              </a:rPr>
              <a:t>    [-b before] [-a after] [-us </a:t>
            </a:r>
            <a:r>
              <a:rPr lang="en-US" sz="1200" kern="0" dirty="0" err="1">
                <a:solidFill>
                  <a:schemeClr val="bg1"/>
                </a:solidFill>
                <a:latin typeface="Consolas" panose="020B0609020204030204" pitchFamily="49" charset="0"/>
                <a:cs typeface="Consolas" panose="020B0609020204030204" pitchFamily="49" charset="0"/>
              </a:rPr>
              <a:t>usec</a:t>
            </a:r>
            <a:r>
              <a:rPr lang="en-US" sz="1200" kern="0" dirty="0">
                <a:solidFill>
                  <a:schemeClr val="bg1"/>
                </a:solidFill>
                <a:latin typeface="Consolas" panose="020B0609020204030204" pitchFamily="49" charset="0"/>
                <a:cs typeface="Consolas" panose="020B0609020204030204" pitchFamily="49" charset="0"/>
              </a:rPr>
              <a:t>] [-q </a:t>
            </a:r>
            <a:r>
              <a:rPr lang="en-US" sz="1200" kern="0" dirty="0" err="1">
                <a:solidFill>
                  <a:schemeClr val="bg1"/>
                </a:solidFill>
                <a:latin typeface="Consolas" panose="020B0609020204030204" pitchFamily="49" charset="0"/>
                <a:cs typeface="Consolas" panose="020B0609020204030204" pitchFamily="49" charset="0"/>
              </a:rPr>
              <a:t>qlen</a:t>
            </a:r>
            <a:r>
              <a:rPr lang="en-US" sz="1200" kern="0" dirty="0">
                <a:solidFill>
                  <a:schemeClr val="bg1"/>
                </a:solidFill>
                <a:latin typeface="Consolas" panose="020B0609020204030204" pitchFamily="49" charset="0"/>
                <a:cs typeface="Consolas" panose="020B0609020204030204" pitchFamily="49" charset="0"/>
              </a:rPr>
              <a:t>]</a:t>
            </a:r>
          </a:p>
          <a:p>
            <a:pPr marL="0" indent="0">
              <a:buNone/>
            </a:pPr>
            <a:endParaRPr lang="en-US" sz="1200" kern="0" dirty="0">
              <a:solidFill>
                <a:schemeClr val="bg1"/>
              </a:solidFill>
              <a:latin typeface="Consolas" panose="020B0609020204030204" pitchFamily="49" charset="0"/>
              <a:cs typeface="Consolas" panose="020B0609020204030204" pitchFamily="49" charset="0"/>
            </a:endParaRPr>
          </a:p>
          <a:p>
            <a:pPr marL="0" indent="0">
              <a:buNone/>
            </a:pPr>
            <a:r>
              <a:rPr lang="en-US" sz="1200" kern="0" dirty="0">
                <a:solidFill>
                  <a:schemeClr val="bg1"/>
                </a:solidFill>
                <a:latin typeface="Consolas" panose="020B0609020204030204" pitchFamily="49" charset="0"/>
                <a:cs typeface="Consolas" panose="020B0609020204030204" pitchFamily="49" charset="0"/>
              </a:rPr>
              <a:t>Turn logging on or off at run-time (</a:t>
            </a:r>
            <a:r>
              <a:rPr lang="en-US" sz="1200" kern="0" dirty="0" err="1">
                <a:solidFill>
                  <a:schemeClr val="bg1"/>
                </a:solidFill>
                <a:latin typeface="Consolas" panose="020B0609020204030204" pitchFamily="49" charset="0"/>
                <a:cs typeface="Consolas" panose="020B0609020204030204" pitchFamily="49" charset="0"/>
              </a:rPr>
              <a:t>on|off</a:t>
            </a:r>
            <a:r>
              <a:rPr lang="en-US" sz="1200" kern="0" dirty="0">
                <a:solidFill>
                  <a:schemeClr val="bg1"/>
                </a:solidFill>
                <a:latin typeface="Consolas" panose="020B0609020204030204" pitchFamily="49" charset="0"/>
                <a:cs typeface="Consolas" panose="020B0609020204030204" pitchFamily="49" charset="0"/>
              </a:rPr>
              <a:t>).</a:t>
            </a:r>
          </a:p>
          <a:p>
            <a:pPr marL="0" indent="0">
              <a:buNone/>
            </a:pPr>
            <a:endParaRPr lang="en-US" sz="1200" kern="0" dirty="0">
              <a:solidFill>
                <a:schemeClr val="bg1"/>
              </a:solidFill>
              <a:latin typeface="Consolas" panose="020B0609020204030204" pitchFamily="49" charset="0"/>
              <a:cs typeface="Consolas" panose="020B0609020204030204" pitchFamily="49" charset="0"/>
            </a:endParaRPr>
          </a:p>
          <a:p>
            <a:pPr marL="0" indent="0">
              <a:buNone/>
            </a:pPr>
            <a:r>
              <a:rPr lang="en-US" sz="1200" kern="0" dirty="0">
                <a:solidFill>
                  <a:schemeClr val="bg1"/>
                </a:solidFill>
                <a:latin typeface="Consolas" panose="020B0609020204030204" pitchFamily="49" charset="0"/>
                <a:cs typeface="Consolas" panose="020B0609020204030204" pitchFamily="49" charset="0"/>
              </a:rPr>
              <a:t>-b before:  The number of iterations before the suspicious iteration to</a:t>
            </a:r>
          </a:p>
          <a:p>
            <a:pPr marL="0" indent="0">
              <a:buNone/>
            </a:pPr>
            <a:r>
              <a:rPr lang="en-US" sz="1200" kern="0" dirty="0">
                <a:solidFill>
                  <a:schemeClr val="bg1"/>
                </a:solidFill>
                <a:latin typeface="Consolas" panose="020B0609020204030204" pitchFamily="49" charset="0"/>
                <a:cs typeface="Consolas" panose="020B0609020204030204" pitchFamily="49" charset="0"/>
              </a:rPr>
              <a:t>            be logged (default 5).</a:t>
            </a:r>
          </a:p>
          <a:p>
            <a:pPr marL="0" indent="0">
              <a:buNone/>
            </a:pPr>
            <a:r>
              <a:rPr lang="en-US" sz="1200" kern="0" dirty="0">
                <a:solidFill>
                  <a:schemeClr val="bg1"/>
                </a:solidFill>
                <a:latin typeface="Consolas" panose="020B0609020204030204" pitchFamily="49" charset="0"/>
                <a:cs typeface="Consolas" panose="020B0609020204030204" pitchFamily="49" charset="0"/>
              </a:rPr>
              <a:t>-a after:   The number of iterations after the suspicious iteration to</a:t>
            </a:r>
          </a:p>
          <a:p>
            <a:pPr marL="0" indent="0">
              <a:buNone/>
            </a:pPr>
            <a:r>
              <a:rPr lang="en-US" sz="1200" kern="0" dirty="0">
                <a:solidFill>
                  <a:schemeClr val="bg1"/>
                </a:solidFill>
                <a:latin typeface="Consolas" panose="020B0609020204030204" pitchFamily="49" charset="0"/>
                <a:cs typeface="Consolas" panose="020B0609020204030204" pitchFamily="49" charset="0"/>
              </a:rPr>
              <a:t>            be logged (default 5).</a:t>
            </a:r>
          </a:p>
          <a:p>
            <a:pPr marL="0" indent="0">
              <a:buNone/>
            </a:pPr>
            <a:r>
              <a:rPr lang="en-US" sz="1200" kern="0" dirty="0">
                <a:solidFill>
                  <a:schemeClr val="bg1"/>
                </a:solidFill>
                <a:latin typeface="Consolas" panose="020B0609020204030204" pitchFamily="49" charset="0"/>
                <a:cs typeface="Consolas" panose="020B0609020204030204" pitchFamily="49" charset="0"/>
              </a:rPr>
              <a:t>-q </a:t>
            </a:r>
            <a:r>
              <a:rPr lang="en-US" sz="1200" kern="0" dirty="0" err="1">
                <a:solidFill>
                  <a:schemeClr val="bg1"/>
                </a:solidFill>
                <a:latin typeface="Consolas" panose="020B0609020204030204" pitchFamily="49" charset="0"/>
                <a:cs typeface="Consolas" panose="020B0609020204030204" pitchFamily="49" charset="0"/>
              </a:rPr>
              <a:t>qlen</a:t>
            </a:r>
            <a:r>
              <a:rPr lang="en-US" sz="1200" kern="0" dirty="0">
                <a:solidFill>
                  <a:schemeClr val="bg1"/>
                </a:solidFill>
                <a:latin typeface="Consolas" panose="020B0609020204030204" pitchFamily="49" charset="0"/>
                <a:cs typeface="Consolas" panose="020B0609020204030204" pitchFamily="49" charset="0"/>
              </a:rPr>
              <a:t>:    Suspicious </a:t>
            </a:r>
            <a:r>
              <a:rPr lang="en-US" sz="1200" kern="0" dirty="0" err="1">
                <a:solidFill>
                  <a:schemeClr val="bg1"/>
                </a:solidFill>
                <a:latin typeface="Consolas" panose="020B0609020204030204" pitchFamily="49" charset="0"/>
                <a:cs typeface="Consolas" panose="020B0609020204030204" pitchFamily="49" charset="0"/>
              </a:rPr>
              <a:t>vhost</a:t>
            </a:r>
            <a:r>
              <a:rPr lang="en-US" sz="1200" kern="0" dirty="0">
                <a:solidFill>
                  <a:schemeClr val="bg1"/>
                </a:solidFill>
                <a:latin typeface="Consolas" panose="020B0609020204030204" pitchFamily="49" charset="0"/>
                <a:cs typeface="Consolas" panose="020B0609020204030204" pitchFamily="49" charset="0"/>
              </a:rPr>
              <a:t> queue fill level threshold. Increase this</a:t>
            </a:r>
          </a:p>
          <a:p>
            <a:pPr marL="0" indent="0">
              <a:buNone/>
            </a:pPr>
            <a:r>
              <a:rPr lang="en-US" sz="1200" kern="0" dirty="0">
                <a:solidFill>
                  <a:schemeClr val="bg1"/>
                </a:solidFill>
                <a:latin typeface="Consolas" panose="020B0609020204030204" pitchFamily="49" charset="0"/>
                <a:cs typeface="Consolas" panose="020B0609020204030204" pitchFamily="49" charset="0"/>
              </a:rPr>
              <a:t>            to 512 if the Qemu supports 1024 virtio queue length.</a:t>
            </a:r>
          </a:p>
          <a:p>
            <a:pPr marL="0" indent="0">
              <a:buNone/>
            </a:pPr>
            <a:r>
              <a:rPr lang="en-US" sz="1200" kern="0" dirty="0">
                <a:solidFill>
                  <a:schemeClr val="bg1"/>
                </a:solidFill>
                <a:latin typeface="Consolas" panose="020B0609020204030204" pitchFamily="49" charset="0"/>
                <a:cs typeface="Consolas" panose="020B0609020204030204" pitchFamily="49" charset="0"/>
              </a:rPr>
              <a:t>            (default 128).</a:t>
            </a:r>
          </a:p>
          <a:p>
            <a:pPr marL="0" indent="0">
              <a:buNone/>
            </a:pPr>
            <a:r>
              <a:rPr lang="en-US" sz="1200" kern="0" dirty="0">
                <a:solidFill>
                  <a:schemeClr val="bg1"/>
                </a:solidFill>
                <a:latin typeface="Consolas" panose="020B0609020204030204" pitchFamily="49" charset="0"/>
                <a:cs typeface="Consolas" panose="020B0609020204030204" pitchFamily="49" charset="0"/>
              </a:rPr>
              <a:t>-us </a:t>
            </a:r>
            <a:r>
              <a:rPr lang="en-US" sz="1200" kern="0" dirty="0" err="1">
                <a:solidFill>
                  <a:schemeClr val="bg1"/>
                </a:solidFill>
                <a:latin typeface="Consolas" panose="020B0609020204030204" pitchFamily="49" charset="0"/>
                <a:cs typeface="Consolas" panose="020B0609020204030204" pitchFamily="49" charset="0"/>
              </a:rPr>
              <a:t>usec</a:t>
            </a:r>
            <a:r>
              <a:rPr lang="en-US" sz="1200" kern="0" dirty="0">
                <a:solidFill>
                  <a:schemeClr val="bg1"/>
                </a:solidFill>
                <a:latin typeface="Consolas" panose="020B0609020204030204" pitchFamily="49" charset="0"/>
                <a:cs typeface="Consolas" panose="020B0609020204030204" pitchFamily="49" charset="0"/>
              </a:rPr>
              <a:t>:   change the duration threshold for a suspicious iteration</a:t>
            </a:r>
          </a:p>
          <a:p>
            <a:pPr marL="0" indent="0">
              <a:buNone/>
            </a:pPr>
            <a:r>
              <a:rPr lang="en-US" sz="1200" kern="0" dirty="0">
                <a:solidFill>
                  <a:schemeClr val="bg1"/>
                </a:solidFill>
                <a:latin typeface="Consolas" panose="020B0609020204030204" pitchFamily="49" charset="0"/>
                <a:cs typeface="Consolas" panose="020B0609020204030204" pitchFamily="49" charset="0"/>
              </a:rPr>
              <a:t>            (default 250 us).</a:t>
            </a:r>
          </a:p>
          <a:p>
            <a:pPr marL="0" indent="0">
              <a:buNone/>
            </a:pPr>
            <a:endParaRPr lang="en-US" sz="1200" kern="0" dirty="0">
              <a:solidFill>
                <a:schemeClr val="bg1"/>
              </a:solidFill>
              <a:latin typeface="Consolas" panose="020B0609020204030204" pitchFamily="49" charset="0"/>
              <a:cs typeface="Consolas" panose="020B0609020204030204" pitchFamily="49" charset="0"/>
            </a:endParaRPr>
          </a:p>
          <a:p>
            <a:pPr marL="0" indent="0">
              <a:buNone/>
            </a:pPr>
            <a:r>
              <a:rPr lang="en-US" sz="1200" kern="0" dirty="0">
                <a:solidFill>
                  <a:schemeClr val="bg1"/>
                </a:solidFill>
                <a:latin typeface="Consolas" panose="020B0609020204030204" pitchFamily="49" charset="0"/>
                <a:cs typeface="Consolas" panose="020B0609020204030204" pitchFamily="49" charset="0"/>
              </a:rPr>
              <a:t>If more than 100 iterations before or after a suspicious iteration have</a:t>
            </a:r>
          </a:p>
          <a:p>
            <a:pPr marL="0" indent="0">
              <a:buNone/>
            </a:pPr>
            <a:r>
              <a:rPr lang="en-US" sz="1200" kern="0" dirty="0">
                <a:solidFill>
                  <a:schemeClr val="bg1"/>
                </a:solidFill>
                <a:latin typeface="Consolas" panose="020B0609020204030204" pitchFamily="49" charset="0"/>
                <a:cs typeface="Consolas" panose="020B0609020204030204" pitchFamily="49" charset="0"/>
              </a:rPr>
              <a:t>been logged once, OVS falls back to the safe default values (5/5) to</a:t>
            </a:r>
          </a:p>
          <a:p>
            <a:pPr marL="0" indent="0">
              <a:buNone/>
            </a:pPr>
            <a:r>
              <a:rPr lang="en-US" sz="1200" kern="0" dirty="0">
                <a:solidFill>
                  <a:schemeClr val="bg1"/>
                </a:solidFill>
                <a:latin typeface="Consolas" panose="020B0609020204030204" pitchFamily="49" charset="0"/>
                <a:cs typeface="Consolas" panose="020B0609020204030204" pitchFamily="49" charset="0"/>
              </a:rPr>
              <a:t>avoid that logging itself causes continuous further logging.</a:t>
            </a:r>
          </a:p>
          <a:p>
            <a:pPr marL="0" indent="0">
              <a:buNone/>
            </a:pPr>
            <a:endParaRPr lang="en-US" sz="1200" kern="0" dirty="0" err="1">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626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2F93694-D99C-464C-9F2C-7C9AECE0519A}"/>
              </a:ext>
            </a:extLst>
          </p:cNvPr>
          <p:cNvSpPr>
            <a:spLocks noGrp="1"/>
          </p:cNvSpPr>
          <p:nvPr>
            <p:ph idx="1"/>
          </p:nvPr>
        </p:nvSpPr>
        <p:spPr>
          <a:xfrm>
            <a:off x="529168" y="1800000"/>
            <a:ext cx="7228291" cy="3852000"/>
          </a:xfrm>
        </p:spPr>
        <p:txBody>
          <a:bodyPr/>
          <a:lstStyle/>
          <a:p>
            <a:r>
              <a:rPr lang="en-US" sz="2000" dirty="0"/>
              <a:t>Downstream version</a:t>
            </a:r>
          </a:p>
          <a:p>
            <a:pPr lvl="1"/>
            <a:r>
              <a:rPr lang="en-US" sz="1800" dirty="0"/>
              <a:t>Implemented in Q1 2017 to support packet drop investigations</a:t>
            </a:r>
          </a:p>
          <a:p>
            <a:pPr lvl="1"/>
            <a:r>
              <a:rPr lang="en-US" sz="1800" dirty="0"/>
              <a:t>Several months of heavy duty use in NFV System Test</a:t>
            </a:r>
          </a:p>
          <a:p>
            <a:pPr lvl="1"/>
            <a:r>
              <a:rPr lang="en-US" sz="1800" dirty="0"/>
              <a:t>In production in Ericsson NFVI deployments since May 2017</a:t>
            </a:r>
            <a:br>
              <a:rPr lang="en-US" sz="1800" dirty="0"/>
            </a:br>
            <a:endParaRPr lang="en-US" sz="1800" dirty="0"/>
          </a:p>
          <a:p>
            <a:r>
              <a:rPr lang="en-US" sz="2000" dirty="0"/>
              <a:t>Upstream Version</a:t>
            </a:r>
          </a:p>
          <a:p>
            <a:pPr lvl="1"/>
            <a:r>
              <a:rPr lang="en-US" sz="1800" dirty="0"/>
              <a:t>Patch set v2 submitted on October 17</a:t>
            </a:r>
          </a:p>
          <a:p>
            <a:pPr lvl="2"/>
            <a:r>
              <a:rPr lang="en-US" sz="1200" dirty="0">
                <a:hlinkClick r:id="rId3"/>
              </a:rPr>
              <a:t>[ovs-dev,v2,0/3] </a:t>
            </a:r>
            <a:r>
              <a:rPr lang="en-US" sz="1200" dirty="0" err="1">
                <a:hlinkClick r:id="rId3"/>
              </a:rPr>
              <a:t>dpif-netdev</a:t>
            </a:r>
            <a:r>
              <a:rPr lang="en-US" sz="1200" dirty="0">
                <a:hlinkClick r:id="rId3"/>
              </a:rPr>
              <a:t>: Detailed PMD performance metrics and supervision</a:t>
            </a:r>
          </a:p>
          <a:p>
            <a:pPr lvl="2"/>
            <a:r>
              <a:rPr lang="en-US" sz="1200" dirty="0">
                <a:hlinkClick r:id="rId4"/>
              </a:rPr>
              <a:t>[ovs-dev,v2,1/3] </a:t>
            </a:r>
            <a:r>
              <a:rPr lang="en-US" sz="1200" dirty="0" err="1">
                <a:hlinkClick r:id="rId4"/>
              </a:rPr>
              <a:t>dpif-netdev</a:t>
            </a:r>
            <a:r>
              <a:rPr lang="en-US" sz="1200" dirty="0">
                <a:hlinkClick r:id="rId4"/>
              </a:rPr>
              <a:t>: Refactor PMD performance into</a:t>
            </a:r>
            <a:endParaRPr lang="en-US" sz="1200" dirty="0">
              <a:hlinkClick r:id="rId3"/>
            </a:endParaRPr>
          </a:p>
          <a:p>
            <a:pPr lvl="2"/>
            <a:r>
              <a:rPr lang="en-US" sz="1200" dirty="0">
                <a:hlinkClick r:id="rId5"/>
              </a:rPr>
              <a:t>[ovs-dev,v2,2/3] </a:t>
            </a:r>
            <a:r>
              <a:rPr lang="en-US" sz="1200" dirty="0" err="1">
                <a:hlinkClick r:id="rId5"/>
              </a:rPr>
              <a:t>dpif-netdev</a:t>
            </a:r>
            <a:r>
              <a:rPr lang="en-US" sz="1200" dirty="0">
                <a:hlinkClick r:id="rId5"/>
              </a:rPr>
              <a:t>: Detailed performance stats for PMDs</a:t>
            </a:r>
            <a:endParaRPr lang="en-US" sz="1200" dirty="0"/>
          </a:p>
          <a:p>
            <a:pPr lvl="2"/>
            <a:r>
              <a:rPr lang="en-US" sz="1200" dirty="0">
                <a:hlinkClick r:id="rId6"/>
              </a:rPr>
              <a:t>[ovs-dev,v2,3/3] </a:t>
            </a:r>
            <a:r>
              <a:rPr lang="en-US" sz="1200" dirty="0" err="1">
                <a:hlinkClick r:id="rId6"/>
              </a:rPr>
              <a:t>dpif-netdev</a:t>
            </a:r>
            <a:r>
              <a:rPr lang="en-US" sz="1200" dirty="0">
                <a:hlinkClick r:id="rId6"/>
              </a:rPr>
              <a:t>: Detection and logging of suspicious PMD</a:t>
            </a:r>
            <a:r>
              <a:rPr lang="en-US" sz="1200" dirty="0">
                <a:hlinkClick r:id="rId3"/>
              </a:rPr>
              <a:t> </a:t>
            </a:r>
            <a:br>
              <a:rPr lang="en-US" sz="1200" dirty="0"/>
            </a:br>
            <a:endParaRPr lang="en-US" sz="1200" dirty="0"/>
          </a:p>
          <a:p>
            <a:r>
              <a:rPr lang="en-US" dirty="0"/>
              <a:t>Please review and test!</a:t>
            </a:r>
          </a:p>
        </p:txBody>
      </p:sp>
      <p:sp>
        <p:nvSpPr>
          <p:cNvPr id="4" name="Title 3">
            <a:extLst>
              <a:ext uri="{FF2B5EF4-FFF2-40B4-BE49-F238E27FC236}">
                <a16:creationId xmlns:a16="http://schemas.microsoft.com/office/drawing/2014/main" id="{71A6B29C-9B6A-4872-92C7-9197DA6BFBDF}"/>
              </a:ext>
            </a:extLst>
          </p:cNvPr>
          <p:cNvSpPr>
            <a:spLocks noGrp="1"/>
          </p:cNvSpPr>
          <p:nvPr>
            <p:ph type="title"/>
          </p:nvPr>
        </p:nvSpPr>
        <p:spPr/>
        <p:txBody>
          <a:bodyPr/>
          <a:lstStyle/>
          <a:p>
            <a:r>
              <a:rPr lang="en-US" dirty="0">
                <a:blipFill>
                  <a:blip r:embed="rId7"/>
                  <a:stretch>
                    <a:fillRect/>
                  </a:stretch>
                </a:blipFill>
              </a:rPr>
              <a:t>Development Status</a:t>
            </a:r>
          </a:p>
        </p:txBody>
      </p:sp>
      <p:pic>
        <p:nvPicPr>
          <p:cNvPr id="7" name="Picture 6">
            <a:extLst>
              <a:ext uri="{FF2B5EF4-FFF2-40B4-BE49-F238E27FC236}">
                <a16:creationId xmlns:a16="http://schemas.microsoft.com/office/drawing/2014/main" id="{15D8C6D5-7867-4049-A22B-4365A46C51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4405" y="3730273"/>
            <a:ext cx="2003707" cy="2003707"/>
          </a:xfrm>
          <a:prstGeom prst="rect">
            <a:avLst/>
          </a:prstGeom>
        </p:spPr>
      </p:pic>
      <p:pic>
        <p:nvPicPr>
          <p:cNvPr id="13" name="Picture 12">
            <a:extLst>
              <a:ext uri="{FF2B5EF4-FFF2-40B4-BE49-F238E27FC236}">
                <a16:creationId xmlns:a16="http://schemas.microsoft.com/office/drawing/2014/main" id="{16575FBC-50DF-48F9-A66B-95524248DD6A}"/>
              </a:ext>
            </a:extLst>
          </p:cNvPr>
          <p:cNvPicPr>
            <a:picLocks noChangeAspect="1"/>
          </p:cNvPicPr>
          <p:nvPr/>
        </p:nvPicPr>
        <p:blipFill rotWithShape="1">
          <a:blip r:embed="rId9"/>
          <a:srcRect t="24206" b="17062"/>
          <a:stretch/>
        </p:blipFill>
        <p:spPr>
          <a:xfrm>
            <a:off x="7094168" y="5387981"/>
            <a:ext cx="2486033" cy="860062"/>
          </a:xfrm>
          <a:prstGeom prst="rect">
            <a:avLst/>
          </a:prstGeom>
        </p:spPr>
      </p:pic>
      <p:pic>
        <p:nvPicPr>
          <p:cNvPr id="17" name="Graphic 16" descr="Pocket knife">
            <a:extLst>
              <a:ext uri="{FF2B5EF4-FFF2-40B4-BE49-F238E27FC236}">
                <a16:creationId xmlns:a16="http://schemas.microsoft.com/office/drawing/2014/main" id="{A758AE71-3774-4BB6-B8D1-F73761CB4B7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803607">
            <a:off x="8547012" y="1692606"/>
            <a:ext cx="914400" cy="914400"/>
          </a:xfrm>
          <a:prstGeom prst="rect">
            <a:avLst/>
          </a:prstGeom>
        </p:spPr>
      </p:pic>
      <p:pic>
        <p:nvPicPr>
          <p:cNvPr id="19" name="Graphic 18" descr="Jack hammer">
            <a:extLst>
              <a:ext uri="{FF2B5EF4-FFF2-40B4-BE49-F238E27FC236}">
                <a16:creationId xmlns:a16="http://schemas.microsoft.com/office/drawing/2014/main" id="{CEDB0096-6835-4ECF-A5AC-4D19F92D43C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47924">
            <a:off x="7666604" y="2328455"/>
            <a:ext cx="914400" cy="914400"/>
          </a:xfrm>
          <a:prstGeom prst="rect">
            <a:avLst/>
          </a:prstGeom>
        </p:spPr>
      </p:pic>
      <p:pic>
        <p:nvPicPr>
          <p:cNvPr id="23" name="Picture 22">
            <a:extLst>
              <a:ext uri="{FF2B5EF4-FFF2-40B4-BE49-F238E27FC236}">
                <a16:creationId xmlns:a16="http://schemas.microsoft.com/office/drawing/2014/main" id="{AB428BA1-953F-4B2A-93AA-ED488949094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061749" y="2631012"/>
            <a:ext cx="1455970" cy="1455970"/>
          </a:xfrm>
          <a:prstGeom prst="rect">
            <a:avLst/>
          </a:prstGeom>
        </p:spPr>
      </p:pic>
    </p:spTree>
    <p:extLst>
      <p:ext uri="{BB962C8B-B14F-4D97-AF65-F5344CB8AC3E}">
        <p14:creationId xmlns:p14="http://schemas.microsoft.com/office/powerpoint/2010/main" val="3871458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CD2A066-A2DE-45BC-9D34-6C7114158551}"/>
              </a:ext>
            </a:extLst>
          </p:cNvPr>
          <p:cNvSpPr>
            <a:spLocks noGrp="1"/>
          </p:cNvSpPr>
          <p:nvPr>
            <p:ph sz="quarter" idx="3"/>
          </p:nvPr>
        </p:nvSpPr>
        <p:spPr>
          <a:xfrm>
            <a:off x="6193367" y="1795463"/>
            <a:ext cx="5467351" cy="4480645"/>
          </a:xfrm>
          <a:ln>
            <a:solidFill>
              <a:schemeClr val="tx1"/>
            </a:solidFill>
          </a:ln>
        </p:spPr>
        <p:txBody>
          <a:bodyPr/>
          <a:lstStyle/>
          <a:p>
            <a:r>
              <a:rPr lang="en-US" sz="1800" b="1" dirty="0"/>
              <a:t>Linux NUMA balancing</a:t>
            </a:r>
            <a:br>
              <a:rPr lang="en-US" sz="1800" b="1" dirty="0"/>
            </a:br>
            <a:endParaRPr lang="en-US" sz="1800" b="1" dirty="0"/>
          </a:p>
          <a:p>
            <a:r>
              <a:rPr lang="en-US" sz="1800" dirty="0"/>
              <a:t>Symptoms</a:t>
            </a:r>
          </a:p>
          <a:p>
            <a:pPr lvl="1"/>
            <a:r>
              <a:rPr lang="en-US" sz="1400" dirty="0"/>
              <a:t>Periodic packet drops (every 60s) in VMs due to virtio </a:t>
            </a:r>
            <a:r>
              <a:rPr lang="en-US" sz="1400" dirty="0" err="1"/>
              <a:t>tx</a:t>
            </a:r>
            <a:r>
              <a:rPr lang="en-US" sz="1400" dirty="0"/>
              <a:t> queue overrun</a:t>
            </a:r>
          </a:p>
          <a:p>
            <a:pPr lvl="1"/>
            <a:r>
              <a:rPr lang="en-US" sz="1400" dirty="0"/>
              <a:t>Histogram shows excessive cycles/iteration for a single iteration just prior to suspicious </a:t>
            </a:r>
            <a:r>
              <a:rPr lang="en-US" sz="1400" dirty="0" err="1"/>
              <a:t>vhost</a:t>
            </a:r>
            <a:r>
              <a:rPr lang="en-US" sz="1400" dirty="0"/>
              <a:t> </a:t>
            </a:r>
            <a:r>
              <a:rPr lang="en-US" sz="1400" dirty="0" err="1"/>
              <a:t>qlen</a:t>
            </a:r>
            <a:r>
              <a:rPr lang="en-US" sz="1400" dirty="0"/>
              <a:t> iteration</a:t>
            </a:r>
          </a:p>
          <a:p>
            <a:r>
              <a:rPr lang="en-US" sz="1800" dirty="0"/>
              <a:t>Findings</a:t>
            </a:r>
          </a:p>
          <a:p>
            <a:pPr lvl="1"/>
            <a:r>
              <a:rPr lang="en-US" sz="1400" dirty="0"/>
              <a:t>Linux kernel marks memory pages inaccessible every minute to trap the first process accessing it. The data is used to optimize NUMA locality between processes and accessed memory</a:t>
            </a:r>
          </a:p>
          <a:p>
            <a:pPr lvl="1"/>
            <a:r>
              <a:rPr lang="en-US" sz="1400" dirty="0"/>
              <a:t>Soft page fault interrupts PMD thread long enough to let virtio queue run full</a:t>
            </a:r>
          </a:p>
          <a:p>
            <a:r>
              <a:rPr lang="en-US" sz="1800" dirty="0"/>
              <a:t>Solution</a:t>
            </a:r>
          </a:p>
          <a:p>
            <a:pPr lvl="1"/>
            <a:r>
              <a:rPr lang="en-US" sz="1400" dirty="0"/>
              <a:t>Disable NUMA balancing feature in kernel. Not useful in NFVI where all critical processed are pinned anyhow</a:t>
            </a:r>
          </a:p>
        </p:txBody>
      </p:sp>
      <p:sp>
        <p:nvSpPr>
          <p:cNvPr id="4" name="Content Placeholder 3">
            <a:extLst>
              <a:ext uri="{FF2B5EF4-FFF2-40B4-BE49-F238E27FC236}">
                <a16:creationId xmlns:a16="http://schemas.microsoft.com/office/drawing/2014/main" id="{D76DF175-91CD-49D2-ADF3-D4CB18A46BE8}"/>
              </a:ext>
            </a:extLst>
          </p:cNvPr>
          <p:cNvSpPr>
            <a:spLocks noGrp="1"/>
          </p:cNvSpPr>
          <p:nvPr>
            <p:ph sz="half" idx="1"/>
          </p:nvPr>
        </p:nvSpPr>
        <p:spPr>
          <a:xfrm>
            <a:off x="524934" y="1795462"/>
            <a:ext cx="5465233" cy="4480645"/>
          </a:xfrm>
          <a:ln>
            <a:solidFill>
              <a:schemeClr val="tx1"/>
            </a:solidFill>
          </a:ln>
        </p:spPr>
        <p:txBody>
          <a:bodyPr/>
          <a:lstStyle/>
          <a:p>
            <a:r>
              <a:rPr lang="en-US" sz="1800" b="1" dirty="0"/>
              <a:t>i40e PMD Link State Polling</a:t>
            </a:r>
            <a:br>
              <a:rPr lang="en-US" sz="1800" b="1" dirty="0"/>
            </a:br>
            <a:r>
              <a:rPr lang="en-US" sz="1800" b="1" dirty="0"/>
              <a:t> </a:t>
            </a:r>
          </a:p>
          <a:p>
            <a:r>
              <a:rPr lang="en-US" sz="1800" dirty="0"/>
              <a:t>Symptoms</a:t>
            </a:r>
          </a:p>
          <a:p>
            <a:pPr lvl="1"/>
            <a:r>
              <a:rPr lang="en-US" sz="1400" dirty="0"/>
              <a:t>ovs-vswitchd thread uses more than 40% CPU</a:t>
            </a:r>
          </a:p>
          <a:p>
            <a:pPr lvl="1"/>
            <a:r>
              <a:rPr lang="en-US" sz="1400" dirty="0"/>
              <a:t>20-30% packet drop in conjunction with frequent upcalls</a:t>
            </a:r>
          </a:p>
          <a:p>
            <a:pPr lvl="1"/>
            <a:r>
              <a:rPr lang="en-US" sz="1400" dirty="0"/>
              <a:t>Many extremely long upcalls in histogram</a:t>
            </a:r>
          </a:p>
          <a:p>
            <a:r>
              <a:rPr lang="en-US" sz="1800" dirty="0"/>
              <a:t>Findings</a:t>
            </a:r>
          </a:p>
          <a:p>
            <a:pPr lvl="1"/>
            <a:r>
              <a:rPr lang="en-US" sz="1400" dirty="0"/>
              <a:t>The i40e driver busy loops the ovs-vswitchd thread for 30-40 </a:t>
            </a:r>
            <a:r>
              <a:rPr lang="en-US" sz="1400" dirty="0" err="1"/>
              <a:t>ms</a:t>
            </a:r>
            <a:r>
              <a:rPr lang="en-US" sz="1400" dirty="0"/>
              <a:t> every time it polls the link state from the NIC</a:t>
            </a:r>
          </a:p>
          <a:p>
            <a:pPr lvl="1"/>
            <a:r>
              <a:rPr lang="en-US" sz="1400" dirty="0"/>
              <a:t>Upcalls block the PMD threads for extended period of time, presumably because of a lock contention with ovs-vswitchd in busy loop</a:t>
            </a:r>
            <a:endParaRPr lang="en-US" sz="1600" dirty="0"/>
          </a:p>
          <a:p>
            <a:r>
              <a:rPr lang="en-US" sz="1800" dirty="0"/>
              <a:t>Solution</a:t>
            </a:r>
            <a:endParaRPr lang="en-US" sz="1600" dirty="0"/>
          </a:p>
          <a:p>
            <a:pPr lvl="1"/>
            <a:r>
              <a:rPr lang="en-US" sz="1400" dirty="0"/>
              <a:t>Switch to link state change interrupt mode with i40e NIC</a:t>
            </a:r>
          </a:p>
        </p:txBody>
      </p:sp>
      <p:sp>
        <p:nvSpPr>
          <p:cNvPr id="2" name="Title 1">
            <a:extLst>
              <a:ext uri="{FF2B5EF4-FFF2-40B4-BE49-F238E27FC236}">
                <a16:creationId xmlns:a16="http://schemas.microsoft.com/office/drawing/2014/main" id="{1949C9FB-D7C0-4FFF-8F16-E01DA0D34DA9}"/>
              </a:ext>
            </a:extLst>
          </p:cNvPr>
          <p:cNvSpPr>
            <a:spLocks noGrp="1"/>
          </p:cNvSpPr>
          <p:nvPr>
            <p:ph type="title"/>
          </p:nvPr>
        </p:nvSpPr>
        <p:spPr/>
        <p:txBody>
          <a:bodyPr>
            <a:normAutofit fontScale="90000"/>
          </a:bodyPr>
          <a:lstStyle/>
          <a:p>
            <a:pPr>
              <a:lnSpc>
                <a:spcPct val="100000"/>
              </a:lnSpc>
            </a:pPr>
            <a:r>
              <a:rPr lang="en-US" sz="4000" dirty="0">
                <a:blipFill>
                  <a:blip r:embed="rId3"/>
                  <a:stretch>
                    <a:fillRect/>
                  </a:stretch>
                </a:blipFill>
              </a:rPr>
              <a:t>Real-world Drop Issues Resolved with PMD Performance Metrics and Supervision (1/3)</a:t>
            </a:r>
          </a:p>
        </p:txBody>
      </p:sp>
    </p:spTree>
    <p:extLst>
      <p:ext uri="{BB962C8B-B14F-4D97-AF65-F5344CB8AC3E}">
        <p14:creationId xmlns:p14="http://schemas.microsoft.com/office/powerpoint/2010/main" val="274137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6DF175-91CD-49D2-ADF3-D4CB18A46BE8}"/>
              </a:ext>
            </a:extLst>
          </p:cNvPr>
          <p:cNvSpPr>
            <a:spLocks noGrp="1"/>
          </p:cNvSpPr>
          <p:nvPr>
            <p:ph sz="quarter" idx="10"/>
          </p:nvPr>
        </p:nvSpPr>
        <p:spPr>
          <a:xfrm>
            <a:off x="524934" y="1800225"/>
            <a:ext cx="5473700" cy="4462030"/>
          </a:xfrm>
          <a:ln>
            <a:solidFill>
              <a:schemeClr val="tx1"/>
            </a:solidFill>
          </a:ln>
        </p:spPr>
        <p:txBody>
          <a:bodyPr/>
          <a:lstStyle/>
          <a:p>
            <a:r>
              <a:rPr lang="en-US" sz="1800" b="1" dirty="0"/>
              <a:t>Qemu 2.5 Emulator Thread Pinning</a:t>
            </a:r>
            <a:br>
              <a:rPr lang="en-US" sz="1800" b="1" dirty="0"/>
            </a:br>
            <a:r>
              <a:rPr lang="en-US" sz="1800" b="1" dirty="0"/>
              <a:t> </a:t>
            </a:r>
          </a:p>
          <a:p>
            <a:r>
              <a:rPr lang="en-US" sz="1800" dirty="0"/>
              <a:t>Symptoms</a:t>
            </a:r>
          </a:p>
          <a:p>
            <a:pPr lvl="1"/>
            <a:r>
              <a:rPr lang="en-US" sz="1400" dirty="0"/>
              <a:t>Periodic bursts of 2000 packets dropped in VM due to virtio </a:t>
            </a:r>
            <a:r>
              <a:rPr lang="en-US" sz="1400" dirty="0" err="1"/>
              <a:t>tx</a:t>
            </a:r>
            <a:r>
              <a:rPr lang="en-US" sz="1400" dirty="0"/>
              <a:t> queue overrun</a:t>
            </a:r>
          </a:p>
          <a:p>
            <a:pPr lvl="1"/>
            <a:r>
              <a:rPr lang="en-US" sz="1400" dirty="0"/>
              <a:t>Iteration history shows a large burst of traffic coming from DPDK VNF: 2x the normal level for 2-3 milliseconds. </a:t>
            </a:r>
          </a:p>
          <a:p>
            <a:r>
              <a:rPr lang="en-US" sz="1800" dirty="0"/>
              <a:t>Findings</a:t>
            </a:r>
          </a:p>
          <a:p>
            <a:pPr lvl="1"/>
            <a:r>
              <a:rPr lang="en-US" sz="1400" dirty="0"/>
              <a:t>The Qemu emulator thread is pinned by Nova/Libvirt to the same CPU as the sending DPDK PMD in the guest</a:t>
            </a:r>
          </a:p>
          <a:p>
            <a:pPr lvl="1"/>
            <a:r>
              <a:rPr lang="en-US" sz="1400" dirty="0"/>
              <a:t>A regression in Qemu 2.5 causes the emulator thread to block the CPU for 100s of us</a:t>
            </a:r>
          </a:p>
          <a:p>
            <a:pPr lvl="1"/>
            <a:r>
              <a:rPr lang="en-US" sz="1400" dirty="0"/>
              <a:t>Packets queued internally in the VNF are pushed out after the interrupt at maximum speed of the sending PMD</a:t>
            </a:r>
          </a:p>
          <a:p>
            <a:r>
              <a:rPr lang="en-US" sz="1800" dirty="0"/>
              <a:t>Solution</a:t>
            </a:r>
            <a:endParaRPr lang="en-US" sz="1600" dirty="0"/>
          </a:p>
          <a:p>
            <a:pPr lvl="1"/>
            <a:r>
              <a:rPr lang="en-US" sz="1400" dirty="0"/>
              <a:t>Pin the emulator thread to a non-critical CPU </a:t>
            </a:r>
          </a:p>
        </p:txBody>
      </p:sp>
      <p:sp>
        <p:nvSpPr>
          <p:cNvPr id="2" name="Title 1">
            <a:extLst>
              <a:ext uri="{FF2B5EF4-FFF2-40B4-BE49-F238E27FC236}">
                <a16:creationId xmlns:a16="http://schemas.microsoft.com/office/drawing/2014/main" id="{1949C9FB-D7C0-4FFF-8F16-E01DA0D34DA9}"/>
              </a:ext>
            </a:extLst>
          </p:cNvPr>
          <p:cNvSpPr>
            <a:spLocks noGrp="1"/>
          </p:cNvSpPr>
          <p:nvPr>
            <p:ph type="title"/>
          </p:nvPr>
        </p:nvSpPr>
        <p:spPr/>
        <p:txBody>
          <a:bodyPr>
            <a:normAutofit fontScale="90000"/>
          </a:bodyPr>
          <a:lstStyle/>
          <a:p>
            <a:pPr>
              <a:lnSpc>
                <a:spcPct val="100000"/>
              </a:lnSpc>
            </a:pPr>
            <a:r>
              <a:rPr lang="en-US" sz="4000" dirty="0">
                <a:blipFill>
                  <a:blip r:embed="rId3"/>
                  <a:stretch>
                    <a:fillRect/>
                  </a:stretch>
                </a:blipFill>
              </a:rPr>
              <a:t>Real-world Drop Issues Resolved with PMD Performance Metrics and Supervision (2/3)</a:t>
            </a:r>
          </a:p>
        </p:txBody>
      </p:sp>
      <p:pic>
        <p:nvPicPr>
          <p:cNvPr id="7" name="Picture 6">
            <a:extLst>
              <a:ext uri="{FF2B5EF4-FFF2-40B4-BE49-F238E27FC236}">
                <a16:creationId xmlns:a16="http://schemas.microsoft.com/office/drawing/2014/main" id="{FB2DD325-240A-4CAF-91C3-A1D7D73AC4FC}"/>
              </a:ext>
            </a:extLst>
          </p:cNvPr>
          <p:cNvPicPr>
            <a:picLocks noChangeAspect="1"/>
          </p:cNvPicPr>
          <p:nvPr/>
        </p:nvPicPr>
        <p:blipFill rotWithShape="1">
          <a:blip r:embed="rId4"/>
          <a:srcRect r="13536" b="5267"/>
          <a:stretch/>
        </p:blipFill>
        <p:spPr>
          <a:xfrm>
            <a:off x="6354675" y="2296947"/>
            <a:ext cx="5257607" cy="3243241"/>
          </a:xfrm>
          <a:prstGeom prst="rect">
            <a:avLst/>
          </a:prstGeom>
          <a:ln>
            <a:solidFill>
              <a:schemeClr val="tx1"/>
            </a:solidFill>
          </a:ln>
        </p:spPr>
      </p:pic>
    </p:spTree>
    <p:extLst>
      <p:ext uri="{BB962C8B-B14F-4D97-AF65-F5344CB8AC3E}">
        <p14:creationId xmlns:p14="http://schemas.microsoft.com/office/powerpoint/2010/main" val="140858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76DF175-91CD-49D2-ADF3-D4CB18A46BE8}"/>
              </a:ext>
            </a:extLst>
          </p:cNvPr>
          <p:cNvSpPr>
            <a:spLocks noGrp="1"/>
          </p:cNvSpPr>
          <p:nvPr>
            <p:ph sz="quarter" idx="10"/>
          </p:nvPr>
        </p:nvSpPr>
        <p:spPr>
          <a:ln>
            <a:solidFill>
              <a:schemeClr val="tx1"/>
            </a:solidFill>
          </a:ln>
        </p:spPr>
        <p:txBody>
          <a:bodyPr/>
          <a:lstStyle/>
          <a:p>
            <a:r>
              <a:rPr lang="en-US" sz="1800" b="1" dirty="0"/>
              <a:t>ToR switch flooding IGMP multicast membership queries</a:t>
            </a:r>
            <a:br>
              <a:rPr lang="en-US" sz="1800" b="1" dirty="0"/>
            </a:br>
            <a:r>
              <a:rPr lang="en-US" sz="1800" b="1" dirty="0"/>
              <a:t> </a:t>
            </a:r>
          </a:p>
          <a:p>
            <a:r>
              <a:rPr lang="en-US" sz="1800" dirty="0"/>
              <a:t>Symptoms</a:t>
            </a:r>
          </a:p>
          <a:p>
            <a:pPr lvl="1"/>
            <a:r>
              <a:rPr lang="en-US" sz="1400" dirty="0"/>
              <a:t>Periodic bursts of packets dropped in VM due to virtio </a:t>
            </a:r>
            <a:r>
              <a:rPr lang="en-US" sz="1400" dirty="0" err="1"/>
              <a:t>tx</a:t>
            </a:r>
            <a:r>
              <a:rPr lang="en-US" sz="1400" dirty="0"/>
              <a:t> queue overrun</a:t>
            </a:r>
          </a:p>
          <a:p>
            <a:pPr lvl="1"/>
            <a:r>
              <a:rPr lang="en-US" sz="1400" dirty="0"/>
              <a:t>Iteration history shows a stretch of successive iterations with an abnormally high number of upcalls (total 4000)</a:t>
            </a:r>
          </a:p>
          <a:p>
            <a:r>
              <a:rPr lang="en-US" sz="1800" dirty="0"/>
              <a:t>Findings</a:t>
            </a:r>
          </a:p>
          <a:p>
            <a:pPr lvl="1"/>
            <a:r>
              <a:rPr lang="en-US" sz="1400" dirty="0"/>
              <a:t>A </a:t>
            </a:r>
            <a:r>
              <a:rPr lang="en-US" sz="1400" dirty="0" err="1"/>
              <a:t>dpctl</a:t>
            </a:r>
            <a:r>
              <a:rPr lang="en-US" sz="1400" dirty="0"/>
              <a:t>/dump-flows output after the event contains 4000 drop flows for IGMP packets, each with a separate VLAN tag</a:t>
            </a:r>
          </a:p>
          <a:p>
            <a:pPr lvl="1"/>
            <a:r>
              <a:rPr lang="en-US" sz="1400" dirty="0"/>
              <a:t>The ToR switch flooded the links with IGMP membership queries for all 4K pre-configured VLANs in 200 </a:t>
            </a:r>
            <a:r>
              <a:rPr lang="en-US" sz="1400" dirty="0" err="1"/>
              <a:t>ms</a:t>
            </a:r>
            <a:endParaRPr lang="en-US" sz="1400" dirty="0"/>
          </a:p>
          <a:p>
            <a:r>
              <a:rPr lang="en-US" sz="1800" dirty="0"/>
              <a:t>Solution</a:t>
            </a:r>
            <a:endParaRPr lang="en-US" sz="1600" dirty="0"/>
          </a:p>
          <a:p>
            <a:pPr lvl="1"/>
            <a:r>
              <a:rPr lang="en-US" sz="1400" dirty="0"/>
              <a:t>Disable IGMP snooping in ToR or reduce number of configured VLANs to below 1000</a:t>
            </a:r>
          </a:p>
        </p:txBody>
      </p:sp>
      <p:sp>
        <p:nvSpPr>
          <p:cNvPr id="2" name="Title 1">
            <a:extLst>
              <a:ext uri="{FF2B5EF4-FFF2-40B4-BE49-F238E27FC236}">
                <a16:creationId xmlns:a16="http://schemas.microsoft.com/office/drawing/2014/main" id="{1949C9FB-D7C0-4FFF-8F16-E01DA0D34DA9}"/>
              </a:ext>
            </a:extLst>
          </p:cNvPr>
          <p:cNvSpPr>
            <a:spLocks noGrp="1"/>
          </p:cNvSpPr>
          <p:nvPr>
            <p:ph type="title"/>
          </p:nvPr>
        </p:nvSpPr>
        <p:spPr/>
        <p:txBody>
          <a:bodyPr>
            <a:normAutofit fontScale="90000"/>
          </a:bodyPr>
          <a:lstStyle/>
          <a:p>
            <a:pPr>
              <a:lnSpc>
                <a:spcPct val="100000"/>
              </a:lnSpc>
            </a:pPr>
            <a:r>
              <a:rPr lang="en-US" sz="4000" dirty="0">
                <a:blipFill>
                  <a:blip r:embed="rId3"/>
                  <a:stretch>
                    <a:fillRect/>
                  </a:stretch>
                </a:blipFill>
              </a:rPr>
              <a:t>Real-world Drop Issues Resolved with PMD Performance Metrics and Supervision (3/3)</a:t>
            </a:r>
          </a:p>
        </p:txBody>
      </p:sp>
    </p:spTree>
    <p:extLst>
      <p:ext uri="{BB962C8B-B14F-4D97-AF65-F5344CB8AC3E}">
        <p14:creationId xmlns:p14="http://schemas.microsoft.com/office/powerpoint/2010/main" val="220572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B019C91-D5FD-4772-B2DB-4DAF934F1F0E}"/>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D2915030-6EDA-4A46-ACA3-9FB7C512DFA5}"/>
              </a:ext>
            </a:extLst>
          </p:cNvPr>
          <p:cNvSpPr>
            <a:spLocks noGrp="1"/>
          </p:cNvSpPr>
          <p:nvPr>
            <p:ph type="ctrTitle"/>
          </p:nvPr>
        </p:nvSpPr>
        <p:spPr/>
        <p:txBody>
          <a:bodyPr/>
          <a:lstStyle/>
          <a:p>
            <a:pPr>
              <a:lnSpc>
                <a:spcPct val="100000"/>
              </a:lnSpc>
            </a:pPr>
            <a:r>
              <a:rPr lang="en-US" dirty="0">
                <a:blipFill>
                  <a:blip r:embed="rId3"/>
                  <a:stretch>
                    <a:fillRect/>
                  </a:stretch>
                </a:blipFill>
              </a:rPr>
              <a:t>Packet Drop in OvS Pipeline and Datapath</a:t>
            </a:r>
          </a:p>
        </p:txBody>
      </p:sp>
    </p:spTree>
    <p:extLst>
      <p:ext uri="{BB962C8B-B14F-4D97-AF65-F5344CB8AC3E}">
        <p14:creationId xmlns:p14="http://schemas.microsoft.com/office/powerpoint/2010/main" val="243113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blipFill>
                  <a:blip r:embed="rId3"/>
                  <a:stretch>
                    <a:fillRect/>
                  </a:stretch>
                </a:blipFill>
              </a:rPr>
              <a:t>OvS DPDK Architecture</a:t>
            </a:r>
          </a:p>
        </p:txBody>
      </p:sp>
      <p:sp>
        <p:nvSpPr>
          <p:cNvPr id="332" name="Right Brace 331"/>
          <p:cNvSpPr/>
          <p:nvPr/>
        </p:nvSpPr>
        <p:spPr bwMode="auto">
          <a:xfrm rot="5400000">
            <a:off x="3848159" y="2650304"/>
            <a:ext cx="175432" cy="6741866"/>
          </a:xfrm>
          <a:prstGeom prst="rightBrace">
            <a:avLst>
              <a:gd name="adj1" fmla="val 8333"/>
              <a:gd name="adj2" fmla="val 31484"/>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2" name="Rectangle 101"/>
          <p:cNvSpPr/>
          <p:nvPr/>
        </p:nvSpPr>
        <p:spPr bwMode="auto">
          <a:xfrm>
            <a:off x="3921916" y="1606019"/>
            <a:ext cx="5107237" cy="2131386"/>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1" name="Rectangle 100"/>
          <p:cNvSpPr/>
          <p:nvPr/>
        </p:nvSpPr>
        <p:spPr bwMode="auto">
          <a:xfrm>
            <a:off x="564942" y="3405180"/>
            <a:ext cx="8464211" cy="2025025"/>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6050464" y="2064114"/>
            <a:ext cx="2760350" cy="371670"/>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50" kern="0" dirty="0" err="1">
                <a:solidFill>
                  <a:sysClr val="windowText" lastClr="000000"/>
                </a:solidFill>
                <a:latin typeface="Arial" charset="0"/>
                <a:cs typeface="+mn-cs"/>
              </a:rPr>
              <a:t>ofproto</a:t>
            </a:r>
            <a:endParaRPr lang="en-US" sz="1050" kern="0" dirty="0">
              <a:solidFill>
                <a:sysClr val="windowText" lastClr="000000"/>
              </a:solidFill>
              <a:latin typeface="Arial" charset="0"/>
              <a:cs typeface="+mn-cs"/>
            </a:endParaRPr>
          </a:p>
        </p:txBody>
      </p:sp>
      <p:sp>
        <p:nvSpPr>
          <p:cNvPr id="9" name="Rectangle 8"/>
          <p:cNvSpPr/>
          <p:nvPr/>
        </p:nvSpPr>
        <p:spPr bwMode="auto">
          <a:xfrm>
            <a:off x="4280333" y="2054596"/>
            <a:ext cx="1605593" cy="350748"/>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a:t>
            </a:r>
            <a:endParaRPr lang="en-US" sz="1000" kern="0" dirty="0">
              <a:solidFill>
                <a:sysClr val="windowText" lastClr="000000"/>
              </a:solidFill>
              <a:latin typeface="Arial" charset="0"/>
              <a:cs typeface="+mn-cs"/>
            </a:endParaRPr>
          </a:p>
        </p:txBody>
      </p:sp>
      <p:sp>
        <p:nvSpPr>
          <p:cNvPr id="10" name="Rectangle 9"/>
          <p:cNvSpPr/>
          <p:nvPr/>
        </p:nvSpPr>
        <p:spPr bwMode="auto">
          <a:xfrm>
            <a:off x="6075462" y="2537119"/>
            <a:ext cx="2760350" cy="1002872"/>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ofproto-dpif</a:t>
            </a:r>
            <a:endParaRPr lang="en-US" sz="1000" kern="0" dirty="0">
              <a:solidFill>
                <a:sysClr val="windowText" lastClr="000000"/>
              </a:solidFill>
            </a:endParaRPr>
          </a:p>
        </p:txBody>
      </p:sp>
      <p:sp>
        <p:nvSpPr>
          <p:cNvPr id="11" name="Rectangle 10"/>
          <p:cNvSpPr/>
          <p:nvPr/>
        </p:nvSpPr>
        <p:spPr bwMode="auto">
          <a:xfrm>
            <a:off x="4280333" y="2708076"/>
            <a:ext cx="835441" cy="806804"/>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netdev-dpdk</a:t>
            </a:r>
            <a:endParaRPr lang="en-US" sz="1000" kern="0" dirty="0">
              <a:solidFill>
                <a:sysClr val="windowText" lastClr="000000"/>
              </a:solidFill>
              <a:latin typeface="Arial" charset="0"/>
              <a:cs typeface="+mn-cs"/>
            </a:endParaRPr>
          </a:p>
        </p:txBody>
      </p:sp>
      <p:sp>
        <p:nvSpPr>
          <p:cNvPr id="12" name="Rectangle 131"/>
          <p:cNvSpPr>
            <a:spLocks noChangeArrowheads="1"/>
          </p:cNvSpPr>
          <p:nvPr/>
        </p:nvSpPr>
        <p:spPr bwMode="auto">
          <a:xfrm>
            <a:off x="2312882" y="1530670"/>
            <a:ext cx="1472531"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1000" dirty="0"/>
              <a:t>Qemu</a:t>
            </a:r>
            <a:br>
              <a:rPr lang="en-US" altLang="en-US" sz="1000" dirty="0"/>
            </a:br>
            <a:r>
              <a:rPr lang="en-US" altLang="en-US" sz="1000" dirty="0"/>
              <a:t>KVM</a:t>
            </a:r>
          </a:p>
        </p:txBody>
      </p:sp>
      <p:sp>
        <p:nvSpPr>
          <p:cNvPr id="14" name="Rectangle 133"/>
          <p:cNvSpPr>
            <a:spLocks noChangeArrowheads="1"/>
          </p:cNvSpPr>
          <p:nvPr/>
        </p:nvSpPr>
        <p:spPr bwMode="auto">
          <a:xfrm>
            <a:off x="2368311" y="1606019"/>
            <a:ext cx="1334491" cy="917352"/>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cxnSp>
        <p:nvCxnSpPr>
          <p:cNvPr id="15" name="Straight Connector 134"/>
          <p:cNvCxnSpPr>
            <a:cxnSpLocks noChangeShapeType="1"/>
          </p:cNvCxnSpPr>
          <p:nvPr/>
        </p:nvCxnSpPr>
        <p:spPr bwMode="auto">
          <a:xfrm flipV="1">
            <a:off x="2368311" y="2190023"/>
            <a:ext cx="1334491" cy="6461"/>
          </a:xfrm>
          <a:prstGeom prst="line">
            <a:avLst/>
          </a:prstGeom>
          <a:noFill/>
          <a:ln w="12700" algn="ctr">
            <a:solidFill>
              <a:schemeClr val="tx1"/>
            </a:solidFill>
            <a:prstDash val="dash"/>
            <a:round/>
            <a:headEnd/>
            <a:tailEnd/>
          </a:ln>
          <a:extLst>
            <a:ext uri="{909E8E84-426E-40dd-AFC4-6F175D3DCCD1}">
              <a14:hiddenFill xmlns:a14="http://schemas.microsoft.com/office/drawing/2010/main" xmlns="">
                <a:noFill/>
              </a14:hiddenFill>
            </a:ext>
          </a:extLst>
        </p:spPr>
      </p:cxnSp>
      <p:sp>
        <p:nvSpPr>
          <p:cNvPr id="16" name="Rectangle 135"/>
          <p:cNvSpPr>
            <a:spLocks noChangeArrowheads="1"/>
          </p:cNvSpPr>
          <p:nvPr/>
        </p:nvSpPr>
        <p:spPr bwMode="auto">
          <a:xfrm>
            <a:off x="2513066" y="2129297"/>
            <a:ext cx="850599" cy="135664"/>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Socket API</a:t>
            </a:r>
          </a:p>
        </p:txBody>
      </p:sp>
      <p:sp>
        <p:nvSpPr>
          <p:cNvPr id="17" name="Rectangle 136"/>
          <p:cNvSpPr>
            <a:spLocks noChangeArrowheads="1"/>
          </p:cNvSpPr>
          <p:nvPr/>
        </p:nvSpPr>
        <p:spPr bwMode="auto">
          <a:xfrm>
            <a:off x="2513066" y="2298555"/>
            <a:ext cx="850599" cy="158922"/>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virtio-net</a:t>
            </a:r>
          </a:p>
        </p:txBody>
      </p:sp>
      <p:sp>
        <p:nvSpPr>
          <p:cNvPr id="18" name="TextBox 138"/>
          <p:cNvSpPr txBox="1">
            <a:spLocks noChangeArrowheads="1"/>
          </p:cNvSpPr>
          <p:nvPr/>
        </p:nvSpPr>
        <p:spPr bwMode="auto">
          <a:xfrm>
            <a:off x="3287842" y="1969084"/>
            <a:ext cx="43313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a:t>user</a:t>
            </a:r>
          </a:p>
        </p:txBody>
      </p:sp>
      <p:sp>
        <p:nvSpPr>
          <p:cNvPr id="19" name="TextBox 139"/>
          <p:cNvSpPr txBox="1">
            <a:spLocks noChangeArrowheads="1"/>
          </p:cNvSpPr>
          <p:nvPr/>
        </p:nvSpPr>
        <p:spPr bwMode="auto">
          <a:xfrm>
            <a:off x="3287842" y="2190022"/>
            <a:ext cx="53251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kernel</a:t>
            </a:r>
          </a:p>
        </p:txBody>
      </p:sp>
      <p:cxnSp>
        <p:nvCxnSpPr>
          <p:cNvPr id="20" name="Straight Arrow Connector 140"/>
          <p:cNvCxnSpPr>
            <a:cxnSpLocks noChangeShapeType="1"/>
          </p:cNvCxnSpPr>
          <p:nvPr/>
        </p:nvCxnSpPr>
        <p:spPr bwMode="auto">
          <a:xfrm flipV="1">
            <a:off x="2700712"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1" name="Rectangle 131"/>
          <p:cNvSpPr>
            <a:spLocks noChangeArrowheads="1"/>
          </p:cNvSpPr>
          <p:nvPr/>
        </p:nvSpPr>
        <p:spPr bwMode="auto">
          <a:xfrm>
            <a:off x="645939" y="1530670"/>
            <a:ext cx="1411582"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800" dirty="0"/>
              <a:t>Qemu</a:t>
            </a:r>
            <a:br>
              <a:rPr lang="en-US" altLang="en-US" sz="800" dirty="0"/>
            </a:br>
            <a:r>
              <a:rPr lang="en-US" altLang="en-US" sz="800" dirty="0"/>
              <a:t>KVM</a:t>
            </a:r>
          </a:p>
        </p:txBody>
      </p:sp>
      <p:sp>
        <p:nvSpPr>
          <p:cNvPr id="23" name="Rectangle 133"/>
          <p:cNvSpPr>
            <a:spLocks noChangeArrowheads="1"/>
          </p:cNvSpPr>
          <p:nvPr/>
        </p:nvSpPr>
        <p:spPr bwMode="auto">
          <a:xfrm>
            <a:off x="700113" y="1606019"/>
            <a:ext cx="1323462" cy="976929"/>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sp>
        <p:nvSpPr>
          <p:cNvPr id="25" name="TextBox 138"/>
          <p:cNvSpPr txBox="1">
            <a:spLocks noChangeArrowheads="1"/>
          </p:cNvSpPr>
          <p:nvPr/>
        </p:nvSpPr>
        <p:spPr bwMode="auto">
          <a:xfrm>
            <a:off x="1656865" y="2044023"/>
            <a:ext cx="52450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user</a:t>
            </a:r>
            <a:br>
              <a:rPr lang="en-US" altLang="en-US" sz="1000" dirty="0"/>
            </a:br>
            <a:r>
              <a:rPr lang="en-US" altLang="en-US" sz="1000" dirty="0"/>
              <a:t>space</a:t>
            </a:r>
          </a:p>
        </p:txBody>
      </p:sp>
      <p:sp>
        <p:nvSpPr>
          <p:cNvPr id="27" name="Rectangle 135"/>
          <p:cNvSpPr>
            <a:spLocks noChangeArrowheads="1"/>
          </p:cNvSpPr>
          <p:nvPr/>
        </p:nvSpPr>
        <p:spPr bwMode="auto">
          <a:xfrm>
            <a:off x="2492386" y="1837296"/>
            <a:ext cx="850600" cy="21318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Application</a:t>
            </a:r>
          </a:p>
        </p:txBody>
      </p:sp>
      <p:sp>
        <p:nvSpPr>
          <p:cNvPr id="28" name="Rectangle 135"/>
          <p:cNvSpPr>
            <a:spLocks noChangeArrowheads="1"/>
          </p:cNvSpPr>
          <p:nvPr/>
        </p:nvSpPr>
        <p:spPr bwMode="auto">
          <a:xfrm>
            <a:off x="862223" y="1837295"/>
            <a:ext cx="850599" cy="39909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DPDK</a:t>
            </a:r>
            <a:br>
              <a:rPr lang="en-US" altLang="en-US" sz="800" dirty="0"/>
            </a:br>
            <a:r>
              <a:rPr lang="en-US" altLang="en-US" sz="800" dirty="0"/>
              <a:t>Application</a:t>
            </a:r>
          </a:p>
        </p:txBody>
      </p:sp>
      <p:sp>
        <p:nvSpPr>
          <p:cNvPr id="29" name="Rectangle 137"/>
          <p:cNvSpPr>
            <a:spLocks noChangeArrowheads="1"/>
          </p:cNvSpPr>
          <p:nvPr/>
        </p:nvSpPr>
        <p:spPr bwMode="auto">
          <a:xfrm>
            <a:off x="867185" y="2256041"/>
            <a:ext cx="843707" cy="182177"/>
          </a:xfrm>
          <a:prstGeom prst="rect">
            <a:avLst/>
          </a:prstGeom>
          <a:solidFill>
            <a:srgbClr val="8D92B4"/>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solidFill>
                  <a:srgbClr val="FFFFFF"/>
                </a:solidFill>
              </a:rPr>
              <a:t>virtio PMD</a:t>
            </a:r>
          </a:p>
        </p:txBody>
      </p:sp>
      <p:sp>
        <p:nvSpPr>
          <p:cNvPr id="47" name="Rectangle 5"/>
          <p:cNvSpPr>
            <a:spLocks noChangeArrowheads="1"/>
          </p:cNvSpPr>
          <p:nvPr/>
        </p:nvSpPr>
        <p:spPr bwMode="auto">
          <a:xfrm>
            <a:off x="740732" y="5575743"/>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80" name="TextBox 66"/>
          <p:cNvSpPr txBox="1">
            <a:spLocks noChangeArrowheads="1"/>
          </p:cNvSpPr>
          <p:nvPr/>
        </p:nvSpPr>
        <p:spPr bwMode="auto">
          <a:xfrm>
            <a:off x="10000819" y="4539264"/>
            <a:ext cx="102537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Datapath</a:t>
            </a:r>
          </a:p>
        </p:txBody>
      </p:sp>
      <p:cxnSp>
        <p:nvCxnSpPr>
          <p:cNvPr id="82" name="Straight Arrow Connector 81"/>
          <p:cNvCxnSpPr>
            <a:cxnSpLocks/>
          </p:cNvCxnSpPr>
          <p:nvPr/>
        </p:nvCxnSpPr>
        <p:spPr bwMode="auto">
          <a:xfrm flipH="1">
            <a:off x="6046228" y="3608933"/>
            <a:ext cx="2760350" cy="0"/>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sp>
        <p:nvSpPr>
          <p:cNvPr id="96" name="Rectangle 95"/>
          <p:cNvSpPr/>
          <p:nvPr/>
        </p:nvSpPr>
        <p:spPr bwMode="auto">
          <a:xfrm>
            <a:off x="7509556" y="3819788"/>
            <a:ext cx="1305088" cy="349544"/>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rPr>
              <a:t>d</a:t>
            </a:r>
            <a:r>
              <a:rPr lang="en-US" sz="1000" kern="0" dirty="0" err="1">
                <a:solidFill>
                  <a:sysClr val="windowText" lastClr="000000"/>
                </a:solidFill>
                <a:latin typeface="Arial" charset="0"/>
                <a:cs typeface="+mn-cs"/>
              </a:rPr>
              <a:t>pif-netlink</a:t>
            </a:r>
            <a:endParaRPr lang="en-US" sz="1000" kern="0" dirty="0">
              <a:solidFill>
                <a:sysClr val="windowText" lastClr="000000"/>
              </a:solidFill>
              <a:latin typeface="Arial" charset="0"/>
              <a:cs typeface="+mn-cs"/>
            </a:endParaRPr>
          </a:p>
        </p:txBody>
      </p:sp>
      <p:sp>
        <p:nvSpPr>
          <p:cNvPr id="97" name="Rectangle 96"/>
          <p:cNvSpPr/>
          <p:nvPr/>
        </p:nvSpPr>
        <p:spPr bwMode="auto">
          <a:xfrm>
            <a:off x="5187483" y="2708076"/>
            <a:ext cx="698443" cy="806803"/>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netdev-linux</a:t>
            </a:r>
            <a:endParaRPr lang="en-US" sz="1000" kern="0" dirty="0">
              <a:solidFill>
                <a:sysClr val="windowText" lastClr="000000"/>
              </a:solidFill>
              <a:latin typeface="Arial" charset="0"/>
              <a:cs typeface="+mn-cs"/>
            </a:endParaRPr>
          </a:p>
        </p:txBody>
      </p:sp>
      <p:sp>
        <p:nvSpPr>
          <p:cNvPr id="99" name="TextBox 66"/>
          <p:cNvSpPr txBox="1">
            <a:spLocks noChangeArrowheads="1"/>
          </p:cNvSpPr>
          <p:nvPr/>
        </p:nvSpPr>
        <p:spPr bwMode="auto">
          <a:xfrm>
            <a:off x="6996869" y="3586126"/>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dpif</a:t>
            </a:r>
            <a:r>
              <a:rPr lang="en-US" altLang="en-US" sz="900" dirty="0"/>
              <a:t> provider</a:t>
            </a:r>
          </a:p>
        </p:txBody>
      </p:sp>
      <p:sp>
        <p:nvSpPr>
          <p:cNvPr id="100" name="Rectangle 99"/>
          <p:cNvSpPr/>
          <p:nvPr/>
        </p:nvSpPr>
        <p:spPr bwMode="auto">
          <a:xfrm>
            <a:off x="700112" y="3831459"/>
            <a:ext cx="6594936" cy="1415611"/>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dpif-netdev</a:t>
            </a:r>
            <a:endParaRPr lang="en-US" sz="1000" kern="0" dirty="0">
              <a:solidFill>
                <a:sysClr val="windowText" lastClr="000000"/>
              </a:solidFill>
              <a:latin typeface="Arial" charset="0"/>
              <a:cs typeface="+mn-cs"/>
            </a:endParaRPr>
          </a:p>
        </p:txBody>
      </p:sp>
      <p:grpSp>
        <p:nvGrpSpPr>
          <p:cNvPr id="104" name="Group 103"/>
          <p:cNvGrpSpPr/>
          <p:nvPr/>
        </p:nvGrpSpPr>
        <p:grpSpPr>
          <a:xfrm>
            <a:off x="1119105" y="4359635"/>
            <a:ext cx="515265" cy="458274"/>
            <a:chOff x="1321495" y="5504605"/>
            <a:chExt cx="422693" cy="400117"/>
          </a:xfrm>
        </p:grpSpPr>
        <p:sp>
          <p:nvSpPr>
            <p:cNvPr id="44"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45"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05" name="Group 104"/>
          <p:cNvGrpSpPr/>
          <p:nvPr/>
        </p:nvGrpSpPr>
        <p:grpSpPr>
          <a:xfrm>
            <a:off x="2303836" y="4355042"/>
            <a:ext cx="515265" cy="458274"/>
            <a:chOff x="1321495" y="5504605"/>
            <a:chExt cx="422693" cy="400117"/>
          </a:xfrm>
        </p:grpSpPr>
        <p:sp>
          <p:nvSpPr>
            <p:cNvPr id="106"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107"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71" name="Group 170"/>
          <p:cNvGrpSpPr/>
          <p:nvPr/>
        </p:nvGrpSpPr>
        <p:grpSpPr>
          <a:xfrm>
            <a:off x="844867" y="2677123"/>
            <a:ext cx="850599" cy="479348"/>
            <a:chOff x="710124" y="2094629"/>
            <a:chExt cx="920802" cy="545843"/>
          </a:xfrm>
        </p:grpSpPr>
        <p:sp>
          <p:nvSpPr>
            <p:cNvPr id="22"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21" name="Group 120"/>
            <p:cNvGrpSpPr/>
            <p:nvPr/>
          </p:nvGrpSpPr>
          <p:grpSpPr>
            <a:xfrm>
              <a:off x="778358" y="2191815"/>
              <a:ext cx="150922" cy="244232"/>
              <a:chOff x="1986115" y="5603180"/>
              <a:chExt cx="263408" cy="614257"/>
            </a:xfrm>
          </p:grpSpPr>
          <p:cxnSp>
            <p:nvCxnSpPr>
              <p:cNvPr id="109" name="Straight Connector 10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0" name="Straight Connector 10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2" name="Straight Connector 111"/>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7" name="Straight Connector 11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8" name="Straight Connector 11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9" name="Straight Connector 11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0" name="Straight Connector 11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23" name="Group 122"/>
            <p:cNvGrpSpPr/>
            <p:nvPr/>
          </p:nvGrpSpPr>
          <p:grpSpPr>
            <a:xfrm flipV="1">
              <a:off x="966334" y="2185804"/>
              <a:ext cx="150922" cy="244232"/>
              <a:chOff x="1986115" y="5603180"/>
              <a:chExt cx="263408" cy="614257"/>
            </a:xfrm>
          </p:grpSpPr>
          <p:cxnSp>
            <p:nvCxnSpPr>
              <p:cNvPr id="124" name="Straight Connector 123"/>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 name="Straight Connector 125"/>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7" name="Straight Connector 12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8" name="Straight Connector 12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9" name="Straight Connector 12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0" name="Straight Connector 12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47" name="Group 146"/>
            <p:cNvGrpSpPr/>
            <p:nvPr/>
          </p:nvGrpSpPr>
          <p:grpSpPr>
            <a:xfrm>
              <a:off x="1237645" y="2193903"/>
              <a:ext cx="150922" cy="244232"/>
              <a:chOff x="1986115" y="5603180"/>
              <a:chExt cx="263408" cy="614257"/>
            </a:xfrm>
          </p:grpSpPr>
          <p:cxnSp>
            <p:nvCxnSpPr>
              <p:cNvPr id="148" name="Straight Connector 14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0" name="Straight Connector 14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1" name="Straight Connector 15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2" name="Straight Connector 15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3" name="Straight Connector 15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4" name="Straight Connector 15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55" name="Group 154"/>
            <p:cNvGrpSpPr/>
            <p:nvPr/>
          </p:nvGrpSpPr>
          <p:grpSpPr>
            <a:xfrm flipV="1">
              <a:off x="1425621" y="2187892"/>
              <a:ext cx="150922" cy="244232"/>
              <a:chOff x="1986115" y="5603180"/>
              <a:chExt cx="263408" cy="614257"/>
            </a:xfrm>
          </p:grpSpPr>
          <p:cxnSp>
            <p:nvCxnSpPr>
              <p:cNvPr id="156" name="Straight Connector 155"/>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8" name="Straight Connector 157"/>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9" name="Straight Connector 158"/>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0" name="Straight Connector 159"/>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1" name="Straight Connector 160"/>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2" name="Straight Connector 161"/>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164" name="Straight Arrow Connector 82"/>
          <p:cNvCxnSpPr>
            <a:cxnSpLocks noChangeShapeType="1"/>
          </p:cNvCxnSpPr>
          <p:nvPr/>
        </p:nvCxnSpPr>
        <p:spPr bwMode="auto">
          <a:xfrm flipV="1">
            <a:off x="1505814"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65" name="Straight Arrow Connector 164"/>
          <p:cNvCxnSpPr>
            <a:cxnSpLocks/>
          </p:cNvCxnSpPr>
          <p:nvPr/>
        </p:nvCxnSpPr>
        <p:spPr bwMode="auto">
          <a:xfrm flipH="1" flipV="1">
            <a:off x="4280333" y="2571615"/>
            <a:ext cx="1605593" cy="1256"/>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grpSp>
        <p:nvGrpSpPr>
          <p:cNvPr id="172" name="Group 171"/>
          <p:cNvGrpSpPr/>
          <p:nvPr/>
        </p:nvGrpSpPr>
        <p:grpSpPr>
          <a:xfrm>
            <a:off x="2498265" y="2677123"/>
            <a:ext cx="850599" cy="479348"/>
            <a:chOff x="710124" y="2094629"/>
            <a:chExt cx="920802" cy="545843"/>
          </a:xfrm>
        </p:grpSpPr>
        <p:sp>
          <p:nvSpPr>
            <p:cNvPr id="173"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74" name="Group 173"/>
            <p:cNvGrpSpPr/>
            <p:nvPr/>
          </p:nvGrpSpPr>
          <p:grpSpPr>
            <a:xfrm>
              <a:off x="778358" y="2191815"/>
              <a:ext cx="150922" cy="244232"/>
              <a:chOff x="1986115" y="5603180"/>
              <a:chExt cx="263408" cy="614257"/>
            </a:xfrm>
          </p:grpSpPr>
          <p:cxnSp>
            <p:nvCxnSpPr>
              <p:cNvPr id="199" name="Straight Connector 19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1" name="Straight Connector 20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2" name="Straight Connector 20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3" name="Straight Connector 20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4" name="Straight Connector 20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5" name="Straight Connector 20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V="1">
              <a:off x="966334" y="2185804"/>
              <a:ext cx="150922" cy="244232"/>
              <a:chOff x="1986115" y="5603180"/>
              <a:chExt cx="263408" cy="614257"/>
            </a:xfrm>
          </p:grpSpPr>
          <p:cxnSp>
            <p:nvCxnSpPr>
              <p:cNvPr id="192" name="Straight Connector 19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4" name="Straight Connector 19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5" name="Straight Connector 19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6" name="Straight Connector 19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7" name="Straight Connector 19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8" name="Straight Connector 19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6" name="Group 175"/>
            <p:cNvGrpSpPr/>
            <p:nvPr/>
          </p:nvGrpSpPr>
          <p:grpSpPr>
            <a:xfrm>
              <a:off x="1237645" y="2193903"/>
              <a:ext cx="150922" cy="244232"/>
              <a:chOff x="1986115" y="5603180"/>
              <a:chExt cx="263408" cy="614257"/>
            </a:xfrm>
          </p:grpSpPr>
          <p:cxnSp>
            <p:nvCxnSpPr>
              <p:cNvPr id="185" name="Straight Connector 18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7" name="Straight Connector 18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8" name="Straight Connector 18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9" name="Straight Connector 18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0" name="Straight Connector 18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1" name="Straight Connector 19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7" name="Group 176"/>
            <p:cNvGrpSpPr/>
            <p:nvPr/>
          </p:nvGrpSpPr>
          <p:grpSpPr>
            <a:xfrm flipV="1">
              <a:off x="1425621" y="2187892"/>
              <a:ext cx="150922" cy="244232"/>
              <a:chOff x="1986115" y="5603180"/>
              <a:chExt cx="263408" cy="614257"/>
            </a:xfrm>
          </p:grpSpPr>
          <p:cxnSp>
            <p:nvCxnSpPr>
              <p:cNvPr id="178" name="Straight Connector 17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9" name="Straight Connector 17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1" name="Straight Connector 18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2" name="Straight Connector 18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3" name="Straight Connector 18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4" name="Straight Connector 18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206" name="Straight Arrow Connector 140"/>
          <p:cNvCxnSpPr>
            <a:cxnSpLocks noChangeShapeType="1"/>
          </p:cNvCxnSpPr>
          <p:nvPr/>
        </p:nvCxnSpPr>
        <p:spPr bwMode="auto">
          <a:xfrm flipV="1">
            <a:off x="3143254"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40" name="Rectangle 8"/>
          <p:cNvSpPr>
            <a:spLocks noChangeArrowheads="1"/>
          </p:cNvSpPr>
          <p:nvPr/>
        </p:nvSpPr>
        <p:spPr bwMode="auto">
          <a:xfrm>
            <a:off x="854218" y="4910631"/>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a:solidFill>
                  <a:srgbClr val="FFFFFF"/>
                </a:solidFill>
              </a:rPr>
              <a:t>DPDK PMD Driver</a:t>
            </a:r>
          </a:p>
        </p:txBody>
      </p:sp>
      <p:sp>
        <p:nvSpPr>
          <p:cNvPr id="225" name="Rectangle 8"/>
          <p:cNvSpPr>
            <a:spLocks noChangeArrowheads="1"/>
          </p:cNvSpPr>
          <p:nvPr/>
        </p:nvSpPr>
        <p:spPr bwMode="auto">
          <a:xfrm>
            <a:off x="854218" y="3958997"/>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DPDK </a:t>
            </a:r>
            <a:r>
              <a:rPr lang="en-US" altLang="en-US" sz="1050" dirty="0" err="1">
                <a:solidFill>
                  <a:srgbClr val="FFFFFF"/>
                </a:solidFill>
              </a:rPr>
              <a:t>vhost</a:t>
            </a:r>
            <a:r>
              <a:rPr lang="en-US" altLang="en-US" sz="1050" dirty="0">
                <a:solidFill>
                  <a:srgbClr val="FFFFFF"/>
                </a:solidFill>
              </a:rPr>
              <a:t>-user </a:t>
            </a:r>
          </a:p>
        </p:txBody>
      </p:sp>
      <p:cxnSp>
        <p:nvCxnSpPr>
          <p:cNvPr id="30" name="Straight Arrow Connector 99"/>
          <p:cNvCxnSpPr>
            <a:cxnSpLocks noChangeShapeType="1"/>
          </p:cNvCxnSpPr>
          <p:nvPr/>
        </p:nvCxnSpPr>
        <p:spPr bwMode="auto">
          <a:xfrm flipH="1" flipV="1">
            <a:off x="1047314" y="3174491"/>
            <a:ext cx="284855" cy="1185146"/>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Straight Arrow Connector 103"/>
          <p:cNvCxnSpPr>
            <a:cxnSpLocks noChangeShapeType="1"/>
          </p:cNvCxnSpPr>
          <p:nvPr/>
        </p:nvCxnSpPr>
        <p:spPr bwMode="auto">
          <a:xfrm flipH="1" flipV="1">
            <a:off x="1483745" y="3179574"/>
            <a:ext cx="1014519" cy="1158034"/>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26" name="Straight Arrow Connector 82"/>
          <p:cNvCxnSpPr>
            <a:cxnSpLocks noChangeShapeType="1"/>
          </p:cNvCxnSpPr>
          <p:nvPr/>
        </p:nvCxnSpPr>
        <p:spPr bwMode="auto">
          <a:xfrm flipV="1">
            <a:off x="1080935"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33" name="Rectangle 132"/>
          <p:cNvSpPr>
            <a:spLocks noChangeArrowheads="1"/>
          </p:cNvSpPr>
          <p:nvPr/>
        </p:nvSpPr>
        <p:spPr bwMode="auto">
          <a:xfrm>
            <a:off x="790577" y="5609827"/>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34" name="Group 233"/>
          <p:cNvGrpSpPr/>
          <p:nvPr/>
        </p:nvGrpSpPr>
        <p:grpSpPr>
          <a:xfrm>
            <a:off x="876750" y="5695173"/>
            <a:ext cx="152041" cy="214480"/>
            <a:chOff x="1986115" y="5603180"/>
            <a:chExt cx="263408" cy="614257"/>
          </a:xfrm>
        </p:grpSpPr>
        <p:cxnSp>
          <p:nvCxnSpPr>
            <p:cNvPr id="259" name="Straight Connector 25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0" name="Straight Connector 25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1" name="Straight Connector 26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2" name="Straight Connector 26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3" name="Straight Connector 26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4" name="Straight Connector 26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5" name="Straight Connector 26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5" name="Group 234"/>
          <p:cNvGrpSpPr/>
          <p:nvPr/>
        </p:nvGrpSpPr>
        <p:grpSpPr>
          <a:xfrm flipV="1">
            <a:off x="1067219" y="5689895"/>
            <a:ext cx="152041" cy="214480"/>
            <a:chOff x="1986115" y="5603180"/>
            <a:chExt cx="263408" cy="614257"/>
          </a:xfrm>
        </p:grpSpPr>
        <p:cxnSp>
          <p:nvCxnSpPr>
            <p:cNvPr id="252" name="Straight Connector 25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3" name="Straight Connector 25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4" name="Straight Connector 25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5" name="Straight Connector 25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6" name="Straight Connector 25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7" name="Straight Connector 25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8" name="Straight Connector 25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6" name="Group 235"/>
          <p:cNvGrpSpPr/>
          <p:nvPr/>
        </p:nvGrpSpPr>
        <p:grpSpPr>
          <a:xfrm>
            <a:off x="1558606" y="5697007"/>
            <a:ext cx="141574" cy="214480"/>
            <a:chOff x="1986115" y="5603180"/>
            <a:chExt cx="263408" cy="614257"/>
          </a:xfrm>
        </p:grpSpPr>
        <p:cxnSp>
          <p:nvCxnSpPr>
            <p:cNvPr id="245" name="Straight Connector 24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7" name="Straight Connector 24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8" name="Straight Connector 24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9" name="Straight Connector 24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0" name="Straight Connector 24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1" name="Straight Connector 25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7" name="Group 236"/>
          <p:cNvGrpSpPr/>
          <p:nvPr/>
        </p:nvGrpSpPr>
        <p:grpSpPr>
          <a:xfrm flipV="1">
            <a:off x="1743210" y="5691728"/>
            <a:ext cx="141574" cy="214480"/>
            <a:chOff x="1986115" y="5603180"/>
            <a:chExt cx="263408" cy="614257"/>
          </a:xfrm>
        </p:grpSpPr>
        <p:cxnSp>
          <p:nvCxnSpPr>
            <p:cNvPr id="238" name="Straight Connector 23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9" name="Straight Connector 23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0" name="Straight Connector 23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1" name="Straight Connector 24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2" name="Straight Connector 24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3" name="Straight Connector 24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4" name="Straight Connector 24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48" name="Straight Arrow Connector 150"/>
          <p:cNvCxnSpPr>
            <a:cxnSpLocks noChangeShapeType="1"/>
          </p:cNvCxnSpPr>
          <p:nvPr/>
        </p:nvCxnSpPr>
        <p:spPr bwMode="auto">
          <a:xfrm flipH="1">
            <a:off x="1080935" y="4845515"/>
            <a:ext cx="260375" cy="7708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70" name="Rectangle 5"/>
          <p:cNvSpPr>
            <a:spLocks noChangeArrowheads="1"/>
          </p:cNvSpPr>
          <p:nvPr/>
        </p:nvSpPr>
        <p:spPr bwMode="auto">
          <a:xfrm>
            <a:off x="2343486" y="5581007"/>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271" name="Rectangle 132"/>
          <p:cNvSpPr>
            <a:spLocks noChangeArrowheads="1"/>
          </p:cNvSpPr>
          <p:nvPr/>
        </p:nvSpPr>
        <p:spPr bwMode="auto">
          <a:xfrm>
            <a:off x="2393331" y="5615091"/>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72" name="Group 271"/>
          <p:cNvGrpSpPr/>
          <p:nvPr/>
        </p:nvGrpSpPr>
        <p:grpSpPr>
          <a:xfrm>
            <a:off x="2479504" y="5700438"/>
            <a:ext cx="152041" cy="214480"/>
            <a:chOff x="1986115" y="5603180"/>
            <a:chExt cx="263408" cy="614257"/>
          </a:xfrm>
        </p:grpSpPr>
        <p:cxnSp>
          <p:nvCxnSpPr>
            <p:cNvPr id="273" name="Straight Connector 272"/>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4" name="Straight Connector 273"/>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5" name="Straight Connector 274"/>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6" name="Straight Connector 275"/>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7" name="Straight Connector 276"/>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8" name="Straight Connector 277"/>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9" name="Straight Connector 278"/>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0" name="Group 279"/>
          <p:cNvGrpSpPr/>
          <p:nvPr/>
        </p:nvGrpSpPr>
        <p:grpSpPr>
          <a:xfrm flipV="1">
            <a:off x="2669974" y="5695159"/>
            <a:ext cx="152041" cy="214480"/>
            <a:chOff x="1986115" y="5603180"/>
            <a:chExt cx="263408" cy="614257"/>
          </a:xfrm>
        </p:grpSpPr>
        <p:cxnSp>
          <p:nvCxnSpPr>
            <p:cNvPr id="281" name="Straight Connector 280"/>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2" name="Straight Connector 281"/>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3" name="Straight Connector 282"/>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4" name="Straight Connector 283"/>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5" name="Straight Connector 284"/>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6" name="Straight Connector 285"/>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7" name="Straight Connector 286"/>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8" name="Group 287"/>
          <p:cNvGrpSpPr/>
          <p:nvPr/>
        </p:nvGrpSpPr>
        <p:grpSpPr>
          <a:xfrm>
            <a:off x="3155494" y="5702272"/>
            <a:ext cx="141574" cy="214480"/>
            <a:chOff x="1986115" y="5603180"/>
            <a:chExt cx="263408" cy="614257"/>
          </a:xfrm>
        </p:grpSpPr>
        <p:cxnSp>
          <p:nvCxnSpPr>
            <p:cNvPr id="289" name="Straight Connector 28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0" name="Straight Connector 28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1" name="Straight Connector 29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2" name="Straight Connector 29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3" name="Straight Connector 29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4" name="Straight Connector 29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5" name="Straight Connector 29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96" name="Group 295"/>
          <p:cNvGrpSpPr/>
          <p:nvPr/>
        </p:nvGrpSpPr>
        <p:grpSpPr>
          <a:xfrm flipV="1">
            <a:off x="3345964" y="5696993"/>
            <a:ext cx="141574" cy="214480"/>
            <a:chOff x="1986115" y="5603180"/>
            <a:chExt cx="263408" cy="614257"/>
          </a:xfrm>
        </p:grpSpPr>
        <p:cxnSp>
          <p:nvCxnSpPr>
            <p:cNvPr id="297" name="Straight Connector 296"/>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8" name="Straight Connector 297"/>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9" name="Straight Connector 298"/>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0" name="Straight Connector 299"/>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1" name="Straight Connector 300"/>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2" name="Straight Connector 301"/>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3" name="Straight Connector 302"/>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304" name="Straight Arrow Connector 150"/>
          <p:cNvCxnSpPr>
            <a:cxnSpLocks noChangeShapeType="1"/>
          </p:cNvCxnSpPr>
          <p:nvPr/>
        </p:nvCxnSpPr>
        <p:spPr bwMode="auto">
          <a:xfrm flipH="1">
            <a:off x="1695466" y="4763701"/>
            <a:ext cx="707982" cy="852662"/>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07" name="Straight Arrow Connector 150"/>
          <p:cNvCxnSpPr>
            <a:cxnSpLocks noChangeShapeType="1"/>
          </p:cNvCxnSpPr>
          <p:nvPr/>
        </p:nvCxnSpPr>
        <p:spPr bwMode="auto">
          <a:xfrm>
            <a:off x="1455841" y="4813316"/>
            <a:ext cx="1153495" cy="75029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0" name="Straight Arrow Connector 150"/>
          <p:cNvCxnSpPr>
            <a:cxnSpLocks noChangeShapeType="1"/>
          </p:cNvCxnSpPr>
          <p:nvPr/>
        </p:nvCxnSpPr>
        <p:spPr bwMode="auto">
          <a:xfrm>
            <a:off x="2688840" y="4797815"/>
            <a:ext cx="561302" cy="75126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15" name="Right Brace 314"/>
          <p:cNvSpPr/>
          <p:nvPr/>
        </p:nvSpPr>
        <p:spPr bwMode="auto">
          <a:xfrm>
            <a:off x="9541735" y="3648189"/>
            <a:ext cx="342652" cy="2077889"/>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6" name="Rectangle 315"/>
          <p:cNvSpPr/>
          <p:nvPr/>
        </p:nvSpPr>
        <p:spPr bwMode="auto">
          <a:xfrm>
            <a:off x="7426403" y="4299162"/>
            <a:ext cx="1643087" cy="1189448"/>
          </a:xfrm>
          <a:prstGeom prst="rect">
            <a:avLst/>
          </a:prstGeom>
          <a:solidFill>
            <a:schemeClr val="bg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7" name="TextBox 66"/>
          <p:cNvSpPr txBox="1">
            <a:spLocks noChangeArrowheads="1"/>
          </p:cNvSpPr>
          <p:nvPr/>
        </p:nvSpPr>
        <p:spPr bwMode="auto">
          <a:xfrm>
            <a:off x="5304811" y="1607069"/>
            <a:ext cx="179891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ovs-vswitchd</a:t>
            </a:r>
          </a:p>
        </p:txBody>
      </p:sp>
      <p:sp>
        <p:nvSpPr>
          <p:cNvPr id="318" name="TextBox 66"/>
          <p:cNvSpPr txBox="1">
            <a:spLocks noChangeArrowheads="1"/>
          </p:cNvSpPr>
          <p:nvPr/>
        </p:nvSpPr>
        <p:spPr bwMode="auto">
          <a:xfrm>
            <a:off x="4613007" y="2392095"/>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netdev</a:t>
            </a:r>
            <a:r>
              <a:rPr lang="en-US" altLang="en-US" sz="900" dirty="0"/>
              <a:t> provider</a:t>
            </a:r>
          </a:p>
        </p:txBody>
      </p:sp>
      <p:sp>
        <p:nvSpPr>
          <p:cNvPr id="320" name="Rectangle 319"/>
          <p:cNvSpPr/>
          <p:nvPr/>
        </p:nvSpPr>
        <p:spPr bwMode="auto">
          <a:xfrm>
            <a:off x="7583170" y="5078471"/>
            <a:ext cx="1231475" cy="647606"/>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200" kern="0" dirty="0" err="1">
                <a:solidFill>
                  <a:sysClr val="windowText" lastClr="000000"/>
                </a:solidFill>
              </a:rPr>
              <a:t>openvswitch</a:t>
            </a:r>
            <a:br>
              <a:rPr lang="en-US" sz="1200" kern="0" dirty="0">
                <a:solidFill>
                  <a:sysClr val="windowText" lastClr="000000"/>
                </a:solidFill>
              </a:rPr>
            </a:br>
            <a:r>
              <a:rPr lang="en-US" sz="1200" kern="0" dirty="0">
                <a:solidFill>
                  <a:sysClr val="windowText" lastClr="000000"/>
                </a:solidFill>
              </a:rPr>
              <a:t>kernel module</a:t>
            </a:r>
            <a:endParaRPr lang="en-US" sz="1200" kern="0" dirty="0">
              <a:solidFill>
                <a:sysClr val="windowText" lastClr="000000"/>
              </a:solidFill>
              <a:latin typeface="Arial" charset="0"/>
              <a:cs typeface="+mn-cs"/>
            </a:endParaRPr>
          </a:p>
        </p:txBody>
      </p:sp>
      <p:cxnSp>
        <p:nvCxnSpPr>
          <p:cNvPr id="321" name="Straight Arrow Connector 75"/>
          <p:cNvCxnSpPr>
            <a:cxnSpLocks noChangeShapeType="1"/>
          </p:cNvCxnSpPr>
          <p:nvPr/>
        </p:nvCxnSpPr>
        <p:spPr bwMode="auto">
          <a:xfrm>
            <a:off x="7240074" y="1400883"/>
            <a:ext cx="0" cy="649188"/>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23" name="Straight Arrow Connector 75"/>
          <p:cNvCxnSpPr>
            <a:cxnSpLocks noChangeShapeType="1"/>
          </p:cNvCxnSpPr>
          <p:nvPr/>
        </p:nvCxnSpPr>
        <p:spPr bwMode="auto">
          <a:xfrm>
            <a:off x="7963263" y="1400883"/>
            <a:ext cx="0" cy="659639"/>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24" name="TextBox 66"/>
          <p:cNvSpPr txBox="1">
            <a:spLocks noChangeArrowheads="1"/>
          </p:cNvSpPr>
          <p:nvPr/>
        </p:nvSpPr>
        <p:spPr bwMode="auto">
          <a:xfrm>
            <a:off x="6892387" y="1183736"/>
            <a:ext cx="71045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p>
        </p:txBody>
      </p:sp>
      <p:sp>
        <p:nvSpPr>
          <p:cNvPr id="325" name="TextBox 66"/>
          <p:cNvSpPr txBox="1">
            <a:spLocks noChangeArrowheads="1"/>
          </p:cNvSpPr>
          <p:nvPr/>
        </p:nvSpPr>
        <p:spPr bwMode="auto">
          <a:xfrm>
            <a:off x="7685529" y="1197866"/>
            <a:ext cx="58862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OVSDB</a:t>
            </a:r>
          </a:p>
        </p:txBody>
      </p:sp>
      <p:sp>
        <p:nvSpPr>
          <p:cNvPr id="326" name="Arrow: Up-Down 325"/>
          <p:cNvSpPr/>
          <p:nvPr/>
        </p:nvSpPr>
        <p:spPr bwMode="auto">
          <a:xfrm>
            <a:off x="8077182" y="4165931"/>
            <a:ext cx="122834" cy="909139"/>
          </a:xfrm>
          <a:prstGeom prst="upDownArrow">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7" name="TextBox 66"/>
          <p:cNvSpPr txBox="1">
            <a:spLocks noChangeArrowheads="1"/>
          </p:cNvSpPr>
          <p:nvPr/>
        </p:nvSpPr>
        <p:spPr bwMode="auto">
          <a:xfrm>
            <a:off x="8159042" y="4540171"/>
            <a:ext cx="75533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Netlink</a:t>
            </a:r>
            <a:r>
              <a:rPr lang="en-US" altLang="en-US" sz="900" dirty="0"/>
              <a:t> API</a:t>
            </a:r>
          </a:p>
        </p:txBody>
      </p:sp>
      <p:sp>
        <p:nvSpPr>
          <p:cNvPr id="328" name="TextBox 66"/>
          <p:cNvSpPr txBox="1">
            <a:spLocks noChangeArrowheads="1"/>
          </p:cNvSpPr>
          <p:nvPr/>
        </p:nvSpPr>
        <p:spPr bwMode="auto">
          <a:xfrm>
            <a:off x="9909912" y="2315746"/>
            <a:ext cx="120718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OVS</a:t>
            </a:r>
            <a:br>
              <a:rPr lang="en-US" altLang="en-US" sz="1600" dirty="0"/>
            </a:br>
            <a:r>
              <a:rPr lang="en-US" altLang="en-US" sz="1600" dirty="0"/>
              <a:t>Slow Path</a:t>
            </a:r>
          </a:p>
        </p:txBody>
      </p:sp>
      <p:sp>
        <p:nvSpPr>
          <p:cNvPr id="329" name="Right Brace 328"/>
          <p:cNvSpPr/>
          <p:nvPr/>
        </p:nvSpPr>
        <p:spPr bwMode="auto">
          <a:xfrm>
            <a:off x="9533412" y="1607797"/>
            <a:ext cx="342652" cy="1988673"/>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0" name="Right Brace 329"/>
          <p:cNvSpPr/>
          <p:nvPr/>
        </p:nvSpPr>
        <p:spPr bwMode="auto">
          <a:xfrm rot="5400000">
            <a:off x="8140062" y="5219517"/>
            <a:ext cx="175432" cy="1602750"/>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1" name="TextBox 66"/>
          <p:cNvSpPr txBox="1">
            <a:spLocks noChangeArrowheads="1"/>
          </p:cNvSpPr>
          <p:nvPr/>
        </p:nvSpPr>
        <p:spPr bwMode="auto">
          <a:xfrm>
            <a:off x="7360725" y="6161207"/>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Kernel Datapath</a:t>
            </a:r>
          </a:p>
        </p:txBody>
      </p:sp>
      <p:sp>
        <p:nvSpPr>
          <p:cNvPr id="333" name="TextBox 66"/>
          <p:cNvSpPr txBox="1">
            <a:spLocks noChangeArrowheads="1"/>
          </p:cNvSpPr>
          <p:nvPr/>
        </p:nvSpPr>
        <p:spPr bwMode="auto">
          <a:xfrm>
            <a:off x="4300262" y="6171684"/>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DPDK Datapath</a:t>
            </a:r>
          </a:p>
        </p:txBody>
      </p:sp>
      <p:sp>
        <p:nvSpPr>
          <p:cNvPr id="334" name="Rectangle 333"/>
          <p:cNvSpPr/>
          <p:nvPr/>
        </p:nvSpPr>
        <p:spPr bwMode="auto">
          <a:xfrm>
            <a:off x="6470917"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5" name="Rectangle 334"/>
          <p:cNvSpPr/>
          <p:nvPr/>
        </p:nvSpPr>
        <p:spPr bwMode="auto">
          <a:xfrm>
            <a:off x="682001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6" name="Rectangle 335"/>
          <p:cNvSpPr/>
          <p:nvPr/>
        </p:nvSpPr>
        <p:spPr bwMode="auto">
          <a:xfrm>
            <a:off x="718359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8" name="Rectangle 337"/>
          <p:cNvSpPr/>
          <p:nvPr/>
        </p:nvSpPr>
        <p:spPr bwMode="auto">
          <a:xfrm>
            <a:off x="7514431"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0" name="Straight Arrow Connector 339"/>
          <p:cNvCxnSpPr>
            <a:cxnSpLocks/>
            <a:stCxn id="334" idx="3"/>
            <a:endCxn id="335" idx="1"/>
          </p:cNvCxnSpPr>
          <p:nvPr/>
        </p:nvCxnSpPr>
        <p:spPr bwMode="auto">
          <a:xfrm>
            <a:off x="6693820" y="3036459"/>
            <a:ext cx="12619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2" name="Straight Arrow Connector 341"/>
          <p:cNvCxnSpPr>
            <a:stCxn id="335" idx="3"/>
            <a:endCxn id="336" idx="1"/>
          </p:cNvCxnSpPr>
          <p:nvPr/>
        </p:nvCxnSpPr>
        <p:spPr bwMode="auto">
          <a:xfrm>
            <a:off x="7042919" y="3036459"/>
            <a:ext cx="140677"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4" name="Straight Arrow Connector 343"/>
          <p:cNvCxnSpPr>
            <a:endCxn id="338" idx="1"/>
          </p:cNvCxnSpPr>
          <p:nvPr/>
        </p:nvCxnSpPr>
        <p:spPr bwMode="auto">
          <a:xfrm>
            <a:off x="7426403" y="3036249"/>
            <a:ext cx="88028" cy="21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6" name="TextBox 66"/>
          <p:cNvSpPr txBox="1">
            <a:spLocks noChangeArrowheads="1"/>
          </p:cNvSpPr>
          <p:nvPr/>
        </p:nvSpPr>
        <p:spPr bwMode="auto">
          <a:xfrm>
            <a:off x="7699967" y="2872273"/>
            <a:ext cx="7104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br>
              <a:rPr lang="en-US" altLang="en-US" sz="900" dirty="0"/>
            </a:br>
            <a:r>
              <a:rPr lang="en-US" altLang="en-US" sz="900" dirty="0"/>
              <a:t>Pipeline</a:t>
            </a:r>
          </a:p>
        </p:txBody>
      </p:sp>
      <p:cxnSp>
        <p:nvCxnSpPr>
          <p:cNvPr id="348" name="Straight Arrow Connector 75"/>
          <p:cNvCxnSpPr>
            <a:cxnSpLocks noChangeShapeType="1"/>
          </p:cNvCxnSpPr>
          <p:nvPr/>
        </p:nvCxnSpPr>
        <p:spPr bwMode="auto">
          <a:xfrm flipH="1">
            <a:off x="6046228" y="3387107"/>
            <a:ext cx="548286" cy="97252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53" name="Straight Arrow Connector 75"/>
          <p:cNvCxnSpPr>
            <a:cxnSpLocks noChangeShapeType="1"/>
          </p:cNvCxnSpPr>
          <p:nvPr/>
        </p:nvCxnSpPr>
        <p:spPr bwMode="auto">
          <a:xfrm>
            <a:off x="8138599" y="3371279"/>
            <a:ext cx="0" cy="55381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54" name="Cylinder 353"/>
          <p:cNvSpPr/>
          <p:nvPr/>
        </p:nvSpPr>
        <p:spPr bwMode="auto">
          <a:xfrm>
            <a:off x="4046104" y="4153960"/>
            <a:ext cx="710992" cy="382390"/>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EMC</a:t>
            </a:r>
          </a:p>
        </p:txBody>
      </p:sp>
      <p:sp>
        <p:nvSpPr>
          <p:cNvPr id="355" name="Cylinder 354"/>
          <p:cNvSpPr/>
          <p:nvPr/>
        </p:nvSpPr>
        <p:spPr bwMode="auto">
          <a:xfrm>
            <a:off x="5061160" y="4341526"/>
            <a:ext cx="1518549" cy="647124"/>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Megaflow cache</a:t>
            </a:r>
          </a:p>
        </p:txBody>
      </p:sp>
      <p:cxnSp>
        <p:nvCxnSpPr>
          <p:cNvPr id="359" name="Straight Arrow Connector 358"/>
          <p:cNvCxnSpPr>
            <a:cxnSpLocks/>
            <a:endCxn id="354" idx="2"/>
          </p:cNvCxnSpPr>
          <p:nvPr/>
        </p:nvCxnSpPr>
        <p:spPr bwMode="auto">
          <a:xfrm flipV="1">
            <a:off x="2863623" y="4345156"/>
            <a:ext cx="1182481" cy="20231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0" name="Straight Arrow Connector 359"/>
          <p:cNvCxnSpPr>
            <a:cxnSpLocks/>
          </p:cNvCxnSpPr>
          <p:nvPr/>
        </p:nvCxnSpPr>
        <p:spPr bwMode="auto">
          <a:xfrm>
            <a:off x="2846123" y="4612913"/>
            <a:ext cx="2237007" cy="17576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5" name="Straight Arrow Connector 364"/>
          <p:cNvCxnSpPr>
            <a:stCxn id="354" idx="4"/>
            <a:endCxn id="355" idx="2"/>
          </p:cNvCxnSpPr>
          <p:nvPr/>
        </p:nvCxnSpPr>
        <p:spPr bwMode="auto">
          <a:xfrm>
            <a:off x="4757095" y="4345156"/>
            <a:ext cx="304065" cy="319933"/>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370" name="TextBox 66"/>
          <p:cNvSpPr txBox="1">
            <a:spLocks noChangeArrowheads="1"/>
          </p:cNvSpPr>
          <p:nvPr/>
        </p:nvSpPr>
        <p:spPr bwMode="auto">
          <a:xfrm>
            <a:off x="3694685" y="4193495"/>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1.</a:t>
            </a:r>
          </a:p>
        </p:txBody>
      </p:sp>
      <p:sp>
        <p:nvSpPr>
          <p:cNvPr id="371" name="TextBox 66"/>
          <p:cNvSpPr txBox="1">
            <a:spLocks noChangeArrowheads="1"/>
          </p:cNvSpPr>
          <p:nvPr/>
        </p:nvSpPr>
        <p:spPr bwMode="auto">
          <a:xfrm>
            <a:off x="4762330" y="4768192"/>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2.</a:t>
            </a:r>
          </a:p>
        </p:txBody>
      </p:sp>
      <p:sp>
        <p:nvSpPr>
          <p:cNvPr id="372" name="TextBox 66"/>
          <p:cNvSpPr txBox="1">
            <a:spLocks noChangeArrowheads="1"/>
          </p:cNvSpPr>
          <p:nvPr/>
        </p:nvSpPr>
        <p:spPr bwMode="auto">
          <a:xfrm>
            <a:off x="6298009" y="3308808"/>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3.</a:t>
            </a:r>
          </a:p>
        </p:txBody>
      </p:sp>
      <p:cxnSp>
        <p:nvCxnSpPr>
          <p:cNvPr id="377" name="Straight Arrow Connector 99"/>
          <p:cNvCxnSpPr>
            <a:cxnSpLocks noChangeShapeType="1"/>
          </p:cNvCxnSpPr>
          <p:nvPr/>
        </p:nvCxnSpPr>
        <p:spPr bwMode="auto">
          <a:xfrm flipV="1">
            <a:off x="1417368" y="3162520"/>
            <a:ext cx="1272925" cy="1205421"/>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80" name="Straight Arrow Connector 103"/>
          <p:cNvCxnSpPr>
            <a:cxnSpLocks noChangeShapeType="1"/>
          </p:cNvCxnSpPr>
          <p:nvPr/>
        </p:nvCxnSpPr>
        <p:spPr bwMode="auto">
          <a:xfrm flipV="1">
            <a:off x="2650134" y="3138639"/>
            <a:ext cx="505361" cy="1189747"/>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 name="Oval 1"/>
          <p:cNvSpPr/>
          <p:nvPr/>
        </p:nvSpPr>
        <p:spPr bwMode="auto">
          <a:xfrm>
            <a:off x="1179500" y="3156766"/>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1" name="Oval 220"/>
          <p:cNvSpPr/>
          <p:nvPr/>
        </p:nvSpPr>
        <p:spPr bwMode="auto">
          <a:xfrm>
            <a:off x="2830510" y="3156618"/>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2" name="Oval 221"/>
          <p:cNvSpPr/>
          <p:nvPr/>
        </p:nvSpPr>
        <p:spPr bwMode="auto">
          <a:xfrm>
            <a:off x="1272826" y="6295874"/>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3" name="Oval 222"/>
          <p:cNvSpPr/>
          <p:nvPr/>
        </p:nvSpPr>
        <p:spPr bwMode="auto">
          <a:xfrm>
            <a:off x="2870244" y="6290610"/>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7043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blipFill>
                  <a:blip r:embed="rId3"/>
                  <a:stretch>
                    <a:fillRect/>
                  </a:stretch>
                </a:blipFill>
              </a:rPr>
              <a:t>OvS Packet Drop Scenarios</a:t>
            </a:r>
          </a:p>
        </p:txBody>
      </p:sp>
      <p:sp>
        <p:nvSpPr>
          <p:cNvPr id="332" name="Right Brace 331"/>
          <p:cNvSpPr/>
          <p:nvPr/>
        </p:nvSpPr>
        <p:spPr bwMode="auto">
          <a:xfrm rot="5400000">
            <a:off x="3848159" y="2650304"/>
            <a:ext cx="175432" cy="6741866"/>
          </a:xfrm>
          <a:prstGeom prst="rightBrace">
            <a:avLst>
              <a:gd name="adj1" fmla="val 8333"/>
              <a:gd name="adj2" fmla="val 31484"/>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2" name="Rectangle 101"/>
          <p:cNvSpPr/>
          <p:nvPr/>
        </p:nvSpPr>
        <p:spPr bwMode="auto">
          <a:xfrm>
            <a:off x="3921916" y="1606019"/>
            <a:ext cx="5107237" cy="2131386"/>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1" name="Rectangle 100"/>
          <p:cNvSpPr/>
          <p:nvPr/>
        </p:nvSpPr>
        <p:spPr bwMode="auto">
          <a:xfrm>
            <a:off x="564942" y="3405180"/>
            <a:ext cx="8464211" cy="2025025"/>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6050464" y="2064114"/>
            <a:ext cx="2760350" cy="371670"/>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50" kern="0" dirty="0" err="1">
                <a:solidFill>
                  <a:sysClr val="windowText" lastClr="000000"/>
                </a:solidFill>
                <a:latin typeface="Arial" charset="0"/>
                <a:cs typeface="+mn-cs"/>
              </a:rPr>
              <a:t>ofproto</a:t>
            </a:r>
            <a:endParaRPr lang="en-US" sz="1050" kern="0" dirty="0">
              <a:solidFill>
                <a:sysClr val="windowText" lastClr="000000"/>
              </a:solidFill>
              <a:latin typeface="Arial" charset="0"/>
              <a:cs typeface="+mn-cs"/>
            </a:endParaRPr>
          </a:p>
        </p:txBody>
      </p:sp>
      <p:sp>
        <p:nvSpPr>
          <p:cNvPr id="9" name="Rectangle 8"/>
          <p:cNvSpPr/>
          <p:nvPr/>
        </p:nvSpPr>
        <p:spPr bwMode="auto">
          <a:xfrm>
            <a:off x="4280333" y="2054596"/>
            <a:ext cx="1605593" cy="350748"/>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a:t>
            </a:r>
            <a:endParaRPr lang="en-US" sz="1000" kern="0" dirty="0">
              <a:solidFill>
                <a:sysClr val="windowText" lastClr="000000"/>
              </a:solidFill>
              <a:latin typeface="Arial" charset="0"/>
              <a:cs typeface="+mn-cs"/>
            </a:endParaRPr>
          </a:p>
        </p:txBody>
      </p:sp>
      <p:sp>
        <p:nvSpPr>
          <p:cNvPr id="10" name="Rectangle 9"/>
          <p:cNvSpPr/>
          <p:nvPr/>
        </p:nvSpPr>
        <p:spPr bwMode="auto">
          <a:xfrm>
            <a:off x="6075462" y="2537119"/>
            <a:ext cx="2760350" cy="1002872"/>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ofproto-dpif</a:t>
            </a:r>
            <a:endParaRPr lang="en-US" sz="1000" kern="0" dirty="0">
              <a:solidFill>
                <a:sysClr val="windowText" lastClr="000000"/>
              </a:solidFill>
            </a:endParaRPr>
          </a:p>
        </p:txBody>
      </p:sp>
      <p:sp>
        <p:nvSpPr>
          <p:cNvPr id="11" name="Rectangle 10"/>
          <p:cNvSpPr/>
          <p:nvPr/>
        </p:nvSpPr>
        <p:spPr bwMode="auto">
          <a:xfrm>
            <a:off x="4280333" y="2708076"/>
            <a:ext cx="835441" cy="806804"/>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netdev-dpdk</a:t>
            </a:r>
            <a:endParaRPr lang="en-US" sz="1000" kern="0" dirty="0">
              <a:solidFill>
                <a:sysClr val="windowText" lastClr="000000"/>
              </a:solidFill>
              <a:latin typeface="Arial" charset="0"/>
              <a:cs typeface="+mn-cs"/>
            </a:endParaRPr>
          </a:p>
        </p:txBody>
      </p:sp>
      <p:sp>
        <p:nvSpPr>
          <p:cNvPr id="12" name="Rectangle 131"/>
          <p:cNvSpPr>
            <a:spLocks noChangeArrowheads="1"/>
          </p:cNvSpPr>
          <p:nvPr/>
        </p:nvSpPr>
        <p:spPr bwMode="auto">
          <a:xfrm>
            <a:off x="2312882" y="1530670"/>
            <a:ext cx="1472531"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1000" dirty="0"/>
              <a:t>Qemu</a:t>
            </a:r>
            <a:br>
              <a:rPr lang="en-US" altLang="en-US" sz="1000" dirty="0"/>
            </a:br>
            <a:r>
              <a:rPr lang="en-US" altLang="en-US" sz="1000" dirty="0"/>
              <a:t>KVM</a:t>
            </a:r>
          </a:p>
        </p:txBody>
      </p:sp>
      <p:sp>
        <p:nvSpPr>
          <p:cNvPr id="14" name="Rectangle 133"/>
          <p:cNvSpPr>
            <a:spLocks noChangeArrowheads="1"/>
          </p:cNvSpPr>
          <p:nvPr/>
        </p:nvSpPr>
        <p:spPr bwMode="auto">
          <a:xfrm>
            <a:off x="2368311" y="1606019"/>
            <a:ext cx="1334491" cy="917352"/>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cxnSp>
        <p:nvCxnSpPr>
          <p:cNvPr id="15" name="Straight Connector 134"/>
          <p:cNvCxnSpPr>
            <a:cxnSpLocks noChangeShapeType="1"/>
          </p:cNvCxnSpPr>
          <p:nvPr/>
        </p:nvCxnSpPr>
        <p:spPr bwMode="auto">
          <a:xfrm flipV="1">
            <a:off x="2368311" y="2190023"/>
            <a:ext cx="1334491" cy="6461"/>
          </a:xfrm>
          <a:prstGeom prst="line">
            <a:avLst/>
          </a:prstGeom>
          <a:noFill/>
          <a:ln w="12700" algn="ctr">
            <a:solidFill>
              <a:schemeClr val="tx1"/>
            </a:solidFill>
            <a:prstDash val="dash"/>
            <a:round/>
            <a:headEnd/>
            <a:tailEnd/>
          </a:ln>
          <a:extLst>
            <a:ext uri="{909E8E84-426E-40dd-AFC4-6F175D3DCCD1}">
              <a14:hiddenFill xmlns:a14="http://schemas.microsoft.com/office/drawing/2010/main" xmlns="">
                <a:noFill/>
              </a14:hiddenFill>
            </a:ext>
          </a:extLst>
        </p:spPr>
      </p:cxnSp>
      <p:sp>
        <p:nvSpPr>
          <p:cNvPr id="16" name="Rectangle 135"/>
          <p:cNvSpPr>
            <a:spLocks noChangeArrowheads="1"/>
          </p:cNvSpPr>
          <p:nvPr/>
        </p:nvSpPr>
        <p:spPr bwMode="auto">
          <a:xfrm>
            <a:off x="2513066" y="2129297"/>
            <a:ext cx="850599" cy="135664"/>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Socket API</a:t>
            </a:r>
          </a:p>
        </p:txBody>
      </p:sp>
      <p:sp>
        <p:nvSpPr>
          <p:cNvPr id="17" name="Rectangle 136"/>
          <p:cNvSpPr>
            <a:spLocks noChangeArrowheads="1"/>
          </p:cNvSpPr>
          <p:nvPr/>
        </p:nvSpPr>
        <p:spPr bwMode="auto">
          <a:xfrm>
            <a:off x="2513066" y="2298555"/>
            <a:ext cx="850599" cy="158922"/>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virtio-net</a:t>
            </a:r>
          </a:p>
        </p:txBody>
      </p:sp>
      <p:sp>
        <p:nvSpPr>
          <p:cNvPr id="18" name="TextBox 138"/>
          <p:cNvSpPr txBox="1">
            <a:spLocks noChangeArrowheads="1"/>
          </p:cNvSpPr>
          <p:nvPr/>
        </p:nvSpPr>
        <p:spPr bwMode="auto">
          <a:xfrm>
            <a:off x="3287842" y="1969084"/>
            <a:ext cx="43313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a:t>user</a:t>
            </a:r>
          </a:p>
        </p:txBody>
      </p:sp>
      <p:sp>
        <p:nvSpPr>
          <p:cNvPr id="19" name="TextBox 139"/>
          <p:cNvSpPr txBox="1">
            <a:spLocks noChangeArrowheads="1"/>
          </p:cNvSpPr>
          <p:nvPr/>
        </p:nvSpPr>
        <p:spPr bwMode="auto">
          <a:xfrm>
            <a:off x="3287842" y="2190022"/>
            <a:ext cx="53251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kernel</a:t>
            </a:r>
          </a:p>
        </p:txBody>
      </p:sp>
      <p:cxnSp>
        <p:nvCxnSpPr>
          <p:cNvPr id="20" name="Straight Arrow Connector 140"/>
          <p:cNvCxnSpPr>
            <a:cxnSpLocks noChangeShapeType="1"/>
          </p:cNvCxnSpPr>
          <p:nvPr/>
        </p:nvCxnSpPr>
        <p:spPr bwMode="auto">
          <a:xfrm flipV="1">
            <a:off x="2700712"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1" name="Rectangle 131"/>
          <p:cNvSpPr>
            <a:spLocks noChangeArrowheads="1"/>
          </p:cNvSpPr>
          <p:nvPr/>
        </p:nvSpPr>
        <p:spPr bwMode="auto">
          <a:xfrm>
            <a:off x="645939" y="1530670"/>
            <a:ext cx="1411582"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800" dirty="0"/>
              <a:t>Qemu</a:t>
            </a:r>
            <a:br>
              <a:rPr lang="en-US" altLang="en-US" sz="800" dirty="0"/>
            </a:br>
            <a:r>
              <a:rPr lang="en-US" altLang="en-US" sz="800" dirty="0"/>
              <a:t>KVM</a:t>
            </a:r>
          </a:p>
        </p:txBody>
      </p:sp>
      <p:sp>
        <p:nvSpPr>
          <p:cNvPr id="23" name="Rectangle 133"/>
          <p:cNvSpPr>
            <a:spLocks noChangeArrowheads="1"/>
          </p:cNvSpPr>
          <p:nvPr/>
        </p:nvSpPr>
        <p:spPr bwMode="auto">
          <a:xfrm>
            <a:off x="700113" y="1606019"/>
            <a:ext cx="1323462" cy="976929"/>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sp>
        <p:nvSpPr>
          <p:cNvPr id="25" name="TextBox 138"/>
          <p:cNvSpPr txBox="1">
            <a:spLocks noChangeArrowheads="1"/>
          </p:cNvSpPr>
          <p:nvPr/>
        </p:nvSpPr>
        <p:spPr bwMode="auto">
          <a:xfrm>
            <a:off x="1656865" y="2044023"/>
            <a:ext cx="52450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user</a:t>
            </a:r>
            <a:br>
              <a:rPr lang="en-US" altLang="en-US" sz="1000" dirty="0"/>
            </a:br>
            <a:r>
              <a:rPr lang="en-US" altLang="en-US" sz="1000" dirty="0"/>
              <a:t>space</a:t>
            </a:r>
          </a:p>
        </p:txBody>
      </p:sp>
      <p:sp>
        <p:nvSpPr>
          <p:cNvPr id="27" name="Rectangle 135"/>
          <p:cNvSpPr>
            <a:spLocks noChangeArrowheads="1"/>
          </p:cNvSpPr>
          <p:nvPr/>
        </p:nvSpPr>
        <p:spPr bwMode="auto">
          <a:xfrm>
            <a:off x="2492386" y="1837296"/>
            <a:ext cx="850600" cy="21318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Application</a:t>
            </a:r>
          </a:p>
        </p:txBody>
      </p:sp>
      <p:sp>
        <p:nvSpPr>
          <p:cNvPr id="28" name="Rectangle 135"/>
          <p:cNvSpPr>
            <a:spLocks noChangeArrowheads="1"/>
          </p:cNvSpPr>
          <p:nvPr/>
        </p:nvSpPr>
        <p:spPr bwMode="auto">
          <a:xfrm>
            <a:off x="862223" y="1837295"/>
            <a:ext cx="850599" cy="39909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DPDK</a:t>
            </a:r>
            <a:br>
              <a:rPr lang="en-US" altLang="en-US" sz="800" dirty="0"/>
            </a:br>
            <a:r>
              <a:rPr lang="en-US" altLang="en-US" sz="800" dirty="0"/>
              <a:t>Application</a:t>
            </a:r>
          </a:p>
        </p:txBody>
      </p:sp>
      <p:sp>
        <p:nvSpPr>
          <p:cNvPr id="29" name="Rectangle 137"/>
          <p:cNvSpPr>
            <a:spLocks noChangeArrowheads="1"/>
          </p:cNvSpPr>
          <p:nvPr/>
        </p:nvSpPr>
        <p:spPr bwMode="auto">
          <a:xfrm>
            <a:off x="867185" y="2256041"/>
            <a:ext cx="843707" cy="182177"/>
          </a:xfrm>
          <a:prstGeom prst="rect">
            <a:avLst/>
          </a:prstGeom>
          <a:solidFill>
            <a:srgbClr val="8D92B4"/>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solidFill>
                  <a:srgbClr val="FFFFFF"/>
                </a:solidFill>
              </a:rPr>
              <a:t>virtio PMD</a:t>
            </a:r>
          </a:p>
        </p:txBody>
      </p:sp>
      <p:sp>
        <p:nvSpPr>
          <p:cNvPr id="47" name="Rectangle 5"/>
          <p:cNvSpPr>
            <a:spLocks noChangeArrowheads="1"/>
          </p:cNvSpPr>
          <p:nvPr/>
        </p:nvSpPr>
        <p:spPr bwMode="auto">
          <a:xfrm>
            <a:off x="740732" y="5575743"/>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80" name="TextBox 66"/>
          <p:cNvSpPr txBox="1">
            <a:spLocks noChangeArrowheads="1"/>
          </p:cNvSpPr>
          <p:nvPr/>
        </p:nvSpPr>
        <p:spPr bwMode="auto">
          <a:xfrm>
            <a:off x="10000819" y="4539264"/>
            <a:ext cx="102537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Datapath</a:t>
            </a:r>
          </a:p>
        </p:txBody>
      </p:sp>
      <p:cxnSp>
        <p:nvCxnSpPr>
          <p:cNvPr id="82" name="Straight Arrow Connector 81"/>
          <p:cNvCxnSpPr>
            <a:cxnSpLocks/>
          </p:cNvCxnSpPr>
          <p:nvPr/>
        </p:nvCxnSpPr>
        <p:spPr bwMode="auto">
          <a:xfrm flipH="1">
            <a:off x="6046228" y="3608933"/>
            <a:ext cx="2760350" cy="0"/>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sp>
        <p:nvSpPr>
          <p:cNvPr id="96" name="Rectangle 95"/>
          <p:cNvSpPr/>
          <p:nvPr/>
        </p:nvSpPr>
        <p:spPr bwMode="auto">
          <a:xfrm>
            <a:off x="7509556" y="3819788"/>
            <a:ext cx="1305088" cy="349544"/>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rPr>
              <a:t>d</a:t>
            </a:r>
            <a:r>
              <a:rPr lang="en-US" sz="1000" kern="0" dirty="0" err="1">
                <a:solidFill>
                  <a:sysClr val="windowText" lastClr="000000"/>
                </a:solidFill>
                <a:latin typeface="Arial" charset="0"/>
                <a:cs typeface="+mn-cs"/>
              </a:rPr>
              <a:t>pif-netlink</a:t>
            </a:r>
            <a:endParaRPr lang="en-US" sz="1000" kern="0" dirty="0">
              <a:solidFill>
                <a:sysClr val="windowText" lastClr="000000"/>
              </a:solidFill>
              <a:latin typeface="Arial" charset="0"/>
              <a:cs typeface="+mn-cs"/>
            </a:endParaRPr>
          </a:p>
        </p:txBody>
      </p:sp>
      <p:sp>
        <p:nvSpPr>
          <p:cNvPr id="97" name="Rectangle 96"/>
          <p:cNvSpPr/>
          <p:nvPr/>
        </p:nvSpPr>
        <p:spPr bwMode="auto">
          <a:xfrm>
            <a:off x="5187483" y="2708076"/>
            <a:ext cx="698443" cy="806803"/>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netdev-linux</a:t>
            </a:r>
            <a:endParaRPr lang="en-US" sz="1000" kern="0" dirty="0">
              <a:solidFill>
                <a:sysClr val="windowText" lastClr="000000"/>
              </a:solidFill>
              <a:latin typeface="Arial" charset="0"/>
              <a:cs typeface="+mn-cs"/>
            </a:endParaRPr>
          </a:p>
        </p:txBody>
      </p:sp>
      <p:sp>
        <p:nvSpPr>
          <p:cNvPr id="99" name="TextBox 66"/>
          <p:cNvSpPr txBox="1">
            <a:spLocks noChangeArrowheads="1"/>
          </p:cNvSpPr>
          <p:nvPr/>
        </p:nvSpPr>
        <p:spPr bwMode="auto">
          <a:xfrm>
            <a:off x="6996869" y="3586126"/>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dpif</a:t>
            </a:r>
            <a:r>
              <a:rPr lang="en-US" altLang="en-US" sz="900" dirty="0"/>
              <a:t> provider</a:t>
            </a:r>
          </a:p>
        </p:txBody>
      </p:sp>
      <p:sp>
        <p:nvSpPr>
          <p:cNvPr id="100" name="Rectangle 99"/>
          <p:cNvSpPr/>
          <p:nvPr/>
        </p:nvSpPr>
        <p:spPr bwMode="auto">
          <a:xfrm>
            <a:off x="700112" y="3831459"/>
            <a:ext cx="6594936" cy="1415611"/>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dpif-netdev</a:t>
            </a:r>
            <a:endParaRPr lang="en-US" sz="1000" kern="0" dirty="0">
              <a:solidFill>
                <a:sysClr val="windowText" lastClr="000000"/>
              </a:solidFill>
              <a:latin typeface="Arial" charset="0"/>
              <a:cs typeface="+mn-cs"/>
            </a:endParaRPr>
          </a:p>
        </p:txBody>
      </p:sp>
      <p:grpSp>
        <p:nvGrpSpPr>
          <p:cNvPr id="104" name="Group 103"/>
          <p:cNvGrpSpPr/>
          <p:nvPr/>
        </p:nvGrpSpPr>
        <p:grpSpPr>
          <a:xfrm>
            <a:off x="1119105" y="4359635"/>
            <a:ext cx="515265" cy="458274"/>
            <a:chOff x="1321495" y="5504605"/>
            <a:chExt cx="422693" cy="400117"/>
          </a:xfrm>
        </p:grpSpPr>
        <p:sp>
          <p:nvSpPr>
            <p:cNvPr id="44"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45"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05" name="Group 104"/>
          <p:cNvGrpSpPr/>
          <p:nvPr/>
        </p:nvGrpSpPr>
        <p:grpSpPr>
          <a:xfrm>
            <a:off x="2303836" y="4355042"/>
            <a:ext cx="515265" cy="458274"/>
            <a:chOff x="1321495" y="5504605"/>
            <a:chExt cx="422693" cy="400117"/>
          </a:xfrm>
        </p:grpSpPr>
        <p:sp>
          <p:nvSpPr>
            <p:cNvPr id="106"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107"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71" name="Group 170"/>
          <p:cNvGrpSpPr/>
          <p:nvPr/>
        </p:nvGrpSpPr>
        <p:grpSpPr>
          <a:xfrm>
            <a:off x="844867" y="2677123"/>
            <a:ext cx="850599" cy="479348"/>
            <a:chOff x="710124" y="2094629"/>
            <a:chExt cx="920802" cy="545843"/>
          </a:xfrm>
        </p:grpSpPr>
        <p:sp>
          <p:nvSpPr>
            <p:cNvPr id="22"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21" name="Group 120"/>
            <p:cNvGrpSpPr/>
            <p:nvPr/>
          </p:nvGrpSpPr>
          <p:grpSpPr>
            <a:xfrm>
              <a:off x="778358" y="2191815"/>
              <a:ext cx="150922" cy="244232"/>
              <a:chOff x="1986115" y="5603180"/>
              <a:chExt cx="263408" cy="614257"/>
            </a:xfrm>
          </p:grpSpPr>
          <p:cxnSp>
            <p:nvCxnSpPr>
              <p:cNvPr id="109" name="Straight Connector 10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0" name="Straight Connector 10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2" name="Straight Connector 111"/>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7" name="Straight Connector 11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8" name="Straight Connector 11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9" name="Straight Connector 11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0" name="Straight Connector 11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23" name="Group 122"/>
            <p:cNvGrpSpPr/>
            <p:nvPr/>
          </p:nvGrpSpPr>
          <p:grpSpPr>
            <a:xfrm flipV="1">
              <a:off x="966334" y="2185804"/>
              <a:ext cx="150922" cy="244232"/>
              <a:chOff x="1986115" y="5603180"/>
              <a:chExt cx="263408" cy="614257"/>
            </a:xfrm>
          </p:grpSpPr>
          <p:cxnSp>
            <p:nvCxnSpPr>
              <p:cNvPr id="124" name="Straight Connector 123"/>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 name="Straight Connector 125"/>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7" name="Straight Connector 12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8" name="Straight Connector 12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9" name="Straight Connector 12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0" name="Straight Connector 12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47" name="Group 146"/>
            <p:cNvGrpSpPr/>
            <p:nvPr/>
          </p:nvGrpSpPr>
          <p:grpSpPr>
            <a:xfrm>
              <a:off x="1237645" y="2193903"/>
              <a:ext cx="150922" cy="244232"/>
              <a:chOff x="1986115" y="5603180"/>
              <a:chExt cx="263408" cy="614257"/>
            </a:xfrm>
          </p:grpSpPr>
          <p:cxnSp>
            <p:nvCxnSpPr>
              <p:cNvPr id="148" name="Straight Connector 14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0" name="Straight Connector 14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1" name="Straight Connector 15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2" name="Straight Connector 15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3" name="Straight Connector 15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4" name="Straight Connector 15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55" name="Group 154"/>
            <p:cNvGrpSpPr/>
            <p:nvPr/>
          </p:nvGrpSpPr>
          <p:grpSpPr>
            <a:xfrm flipV="1">
              <a:off x="1425621" y="2187892"/>
              <a:ext cx="150922" cy="244232"/>
              <a:chOff x="1986115" y="5603180"/>
              <a:chExt cx="263408" cy="614257"/>
            </a:xfrm>
          </p:grpSpPr>
          <p:cxnSp>
            <p:nvCxnSpPr>
              <p:cNvPr id="156" name="Straight Connector 155"/>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8" name="Straight Connector 157"/>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9" name="Straight Connector 158"/>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0" name="Straight Connector 159"/>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1" name="Straight Connector 160"/>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2" name="Straight Connector 161"/>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164" name="Straight Arrow Connector 82"/>
          <p:cNvCxnSpPr>
            <a:cxnSpLocks noChangeShapeType="1"/>
          </p:cNvCxnSpPr>
          <p:nvPr/>
        </p:nvCxnSpPr>
        <p:spPr bwMode="auto">
          <a:xfrm flipV="1">
            <a:off x="1505814"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65" name="Straight Arrow Connector 164"/>
          <p:cNvCxnSpPr>
            <a:cxnSpLocks/>
          </p:cNvCxnSpPr>
          <p:nvPr/>
        </p:nvCxnSpPr>
        <p:spPr bwMode="auto">
          <a:xfrm flipH="1" flipV="1">
            <a:off x="4280333" y="2571615"/>
            <a:ext cx="1605593" cy="1256"/>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grpSp>
        <p:nvGrpSpPr>
          <p:cNvPr id="172" name="Group 171"/>
          <p:cNvGrpSpPr/>
          <p:nvPr/>
        </p:nvGrpSpPr>
        <p:grpSpPr>
          <a:xfrm>
            <a:off x="2498265" y="2677123"/>
            <a:ext cx="850599" cy="479348"/>
            <a:chOff x="710124" y="2094629"/>
            <a:chExt cx="920802" cy="545843"/>
          </a:xfrm>
        </p:grpSpPr>
        <p:sp>
          <p:nvSpPr>
            <p:cNvPr id="173"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74" name="Group 173"/>
            <p:cNvGrpSpPr/>
            <p:nvPr/>
          </p:nvGrpSpPr>
          <p:grpSpPr>
            <a:xfrm>
              <a:off x="778358" y="2191815"/>
              <a:ext cx="150922" cy="244232"/>
              <a:chOff x="1986115" y="5603180"/>
              <a:chExt cx="263408" cy="614257"/>
            </a:xfrm>
          </p:grpSpPr>
          <p:cxnSp>
            <p:nvCxnSpPr>
              <p:cNvPr id="199" name="Straight Connector 19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1" name="Straight Connector 20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2" name="Straight Connector 20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3" name="Straight Connector 20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4" name="Straight Connector 20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5" name="Straight Connector 20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V="1">
              <a:off x="966334" y="2185804"/>
              <a:ext cx="150922" cy="244232"/>
              <a:chOff x="1986115" y="5603180"/>
              <a:chExt cx="263408" cy="614257"/>
            </a:xfrm>
          </p:grpSpPr>
          <p:cxnSp>
            <p:nvCxnSpPr>
              <p:cNvPr id="192" name="Straight Connector 19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4" name="Straight Connector 19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5" name="Straight Connector 19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6" name="Straight Connector 19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7" name="Straight Connector 19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8" name="Straight Connector 19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6" name="Group 175"/>
            <p:cNvGrpSpPr/>
            <p:nvPr/>
          </p:nvGrpSpPr>
          <p:grpSpPr>
            <a:xfrm>
              <a:off x="1237645" y="2193903"/>
              <a:ext cx="150922" cy="244232"/>
              <a:chOff x="1986115" y="5603180"/>
              <a:chExt cx="263408" cy="614257"/>
            </a:xfrm>
          </p:grpSpPr>
          <p:cxnSp>
            <p:nvCxnSpPr>
              <p:cNvPr id="185" name="Straight Connector 18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7" name="Straight Connector 18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8" name="Straight Connector 18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9" name="Straight Connector 18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0" name="Straight Connector 18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1" name="Straight Connector 19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7" name="Group 176"/>
            <p:cNvGrpSpPr/>
            <p:nvPr/>
          </p:nvGrpSpPr>
          <p:grpSpPr>
            <a:xfrm flipV="1">
              <a:off x="1425621" y="2187892"/>
              <a:ext cx="150922" cy="244232"/>
              <a:chOff x="1986115" y="5603180"/>
              <a:chExt cx="263408" cy="614257"/>
            </a:xfrm>
          </p:grpSpPr>
          <p:cxnSp>
            <p:nvCxnSpPr>
              <p:cNvPr id="178" name="Straight Connector 17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9" name="Straight Connector 17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1" name="Straight Connector 18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2" name="Straight Connector 18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3" name="Straight Connector 18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4" name="Straight Connector 18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206" name="Straight Arrow Connector 140"/>
          <p:cNvCxnSpPr>
            <a:cxnSpLocks noChangeShapeType="1"/>
          </p:cNvCxnSpPr>
          <p:nvPr/>
        </p:nvCxnSpPr>
        <p:spPr bwMode="auto">
          <a:xfrm flipV="1">
            <a:off x="3143254"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40" name="Rectangle 8"/>
          <p:cNvSpPr>
            <a:spLocks noChangeArrowheads="1"/>
          </p:cNvSpPr>
          <p:nvPr/>
        </p:nvSpPr>
        <p:spPr bwMode="auto">
          <a:xfrm>
            <a:off x="854218" y="4910631"/>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a:solidFill>
                  <a:srgbClr val="FFFFFF"/>
                </a:solidFill>
              </a:rPr>
              <a:t>DPDK PMD Driver</a:t>
            </a:r>
          </a:p>
        </p:txBody>
      </p:sp>
      <p:sp>
        <p:nvSpPr>
          <p:cNvPr id="225" name="Rectangle 8"/>
          <p:cNvSpPr>
            <a:spLocks noChangeArrowheads="1"/>
          </p:cNvSpPr>
          <p:nvPr/>
        </p:nvSpPr>
        <p:spPr bwMode="auto">
          <a:xfrm>
            <a:off x="854218" y="3958997"/>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DPDK </a:t>
            </a:r>
            <a:r>
              <a:rPr lang="en-US" altLang="en-US" sz="1050" dirty="0" err="1">
                <a:solidFill>
                  <a:srgbClr val="FFFFFF"/>
                </a:solidFill>
              </a:rPr>
              <a:t>vhost</a:t>
            </a:r>
            <a:r>
              <a:rPr lang="en-US" altLang="en-US" sz="1050" dirty="0">
                <a:solidFill>
                  <a:srgbClr val="FFFFFF"/>
                </a:solidFill>
              </a:rPr>
              <a:t>-user </a:t>
            </a:r>
          </a:p>
        </p:txBody>
      </p:sp>
      <p:cxnSp>
        <p:nvCxnSpPr>
          <p:cNvPr id="30" name="Straight Arrow Connector 99"/>
          <p:cNvCxnSpPr>
            <a:cxnSpLocks noChangeShapeType="1"/>
          </p:cNvCxnSpPr>
          <p:nvPr/>
        </p:nvCxnSpPr>
        <p:spPr bwMode="auto">
          <a:xfrm flipH="1" flipV="1">
            <a:off x="1047314" y="3174491"/>
            <a:ext cx="284855" cy="1185146"/>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Straight Arrow Connector 103"/>
          <p:cNvCxnSpPr>
            <a:cxnSpLocks noChangeShapeType="1"/>
          </p:cNvCxnSpPr>
          <p:nvPr/>
        </p:nvCxnSpPr>
        <p:spPr bwMode="auto">
          <a:xfrm flipH="1" flipV="1">
            <a:off x="1483745" y="3179574"/>
            <a:ext cx="1014519" cy="1158034"/>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26" name="Straight Arrow Connector 82"/>
          <p:cNvCxnSpPr>
            <a:cxnSpLocks noChangeShapeType="1"/>
          </p:cNvCxnSpPr>
          <p:nvPr/>
        </p:nvCxnSpPr>
        <p:spPr bwMode="auto">
          <a:xfrm flipV="1">
            <a:off x="1080935"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33" name="Rectangle 132"/>
          <p:cNvSpPr>
            <a:spLocks noChangeArrowheads="1"/>
          </p:cNvSpPr>
          <p:nvPr/>
        </p:nvSpPr>
        <p:spPr bwMode="auto">
          <a:xfrm>
            <a:off x="790577" y="5609827"/>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34" name="Group 233"/>
          <p:cNvGrpSpPr/>
          <p:nvPr/>
        </p:nvGrpSpPr>
        <p:grpSpPr>
          <a:xfrm>
            <a:off x="876750" y="5695173"/>
            <a:ext cx="152041" cy="214480"/>
            <a:chOff x="1986115" y="5603180"/>
            <a:chExt cx="263408" cy="614257"/>
          </a:xfrm>
        </p:grpSpPr>
        <p:cxnSp>
          <p:nvCxnSpPr>
            <p:cNvPr id="259" name="Straight Connector 25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0" name="Straight Connector 25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1" name="Straight Connector 26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2" name="Straight Connector 26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3" name="Straight Connector 26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4" name="Straight Connector 26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5" name="Straight Connector 26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5" name="Group 234"/>
          <p:cNvGrpSpPr/>
          <p:nvPr/>
        </p:nvGrpSpPr>
        <p:grpSpPr>
          <a:xfrm flipV="1">
            <a:off x="1067219" y="5689895"/>
            <a:ext cx="152041" cy="214480"/>
            <a:chOff x="1986115" y="5603180"/>
            <a:chExt cx="263408" cy="614257"/>
          </a:xfrm>
        </p:grpSpPr>
        <p:cxnSp>
          <p:nvCxnSpPr>
            <p:cNvPr id="252" name="Straight Connector 25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3" name="Straight Connector 25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4" name="Straight Connector 25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5" name="Straight Connector 25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6" name="Straight Connector 25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7" name="Straight Connector 25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8" name="Straight Connector 25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6" name="Group 235"/>
          <p:cNvGrpSpPr/>
          <p:nvPr/>
        </p:nvGrpSpPr>
        <p:grpSpPr>
          <a:xfrm>
            <a:off x="1558606" y="5697007"/>
            <a:ext cx="141574" cy="214480"/>
            <a:chOff x="1986115" y="5603180"/>
            <a:chExt cx="263408" cy="614257"/>
          </a:xfrm>
        </p:grpSpPr>
        <p:cxnSp>
          <p:nvCxnSpPr>
            <p:cNvPr id="245" name="Straight Connector 24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7" name="Straight Connector 24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8" name="Straight Connector 24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9" name="Straight Connector 24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0" name="Straight Connector 24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1" name="Straight Connector 25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7" name="Group 236"/>
          <p:cNvGrpSpPr/>
          <p:nvPr/>
        </p:nvGrpSpPr>
        <p:grpSpPr>
          <a:xfrm flipV="1">
            <a:off x="1743210" y="5691728"/>
            <a:ext cx="141574" cy="214480"/>
            <a:chOff x="1986115" y="5603180"/>
            <a:chExt cx="263408" cy="614257"/>
          </a:xfrm>
        </p:grpSpPr>
        <p:cxnSp>
          <p:nvCxnSpPr>
            <p:cNvPr id="238" name="Straight Connector 23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9" name="Straight Connector 23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0" name="Straight Connector 23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1" name="Straight Connector 24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2" name="Straight Connector 24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3" name="Straight Connector 24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4" name="Straight Connector 24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48" name="Straight Arrow Connector 150"/>
          <p:cNvCxnSpPr>
            <a:cxnSpLocks noChangeShapeType="1"/>
          </p:cNvCxnSpPr>
          <p:nvPr/>
        </p:nvCxnSpPr>
        <p:spPr bwMode="auto">
          <a:xfrm flipH="1">
            <a:off x="1080935" y="4845515"/>
            <a:ext cx="260375" cy="7708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70" name="Rectangle 5"/>
          <p:cNvSpPr>
            <a:spLocks noChangeArrowheads="1"/>
          </p:cNvSpPr>
          <p:nvPr/>
        </p:nvSpPr>
        <p:spPr bwMode="auto">
          <a:xfrm>
            <a:off x="2343486" y="5581007"/>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271" name="Rectangle 132"/>
          <p:cNvSpPr>
            <a:spLocks noChangeArrowheads="1"/>
          </p:cNvSpPr>
          <p:nvPr/>
        </p:nvSpPr>
        <p:spPr bwMode="auto">
          <a:xfrm>
            <a:off x="2393331" y="5615091"/>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72" name="Group 271"/>
          <p:cNvGrpSpPr/>
          <p:nvPr/>
        </p:nvGrpSpPr>
        <p:grpSpPr>
          <a:xfrm>
            <a:off x="2479504" y="5700438"/>
            <a:ext cx="152041" cy="214480"/>
            <a:chOff x="1986115" y="5603180"/>
            <a:chExt cx="263408" cy="614257"/>
          </a:xfrm>
        </p:grpSpPr>
        <p:cxnSp>
          <p:nvCxnSpPr>
            <p:cNvPr id="273" name="Straight Connector 272"/>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4" name="Straight Connector 273"/>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5" name="Straight Connector 274"/>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6" name="Straight Connector 275"/>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7" name="Straight Connector 276"/>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8" name="Straight Connector 277"/>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9" name="Straight Connector 278"/>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0" name="Group 279"/>
          <p:cNvGrpSpPr/>
          <p:nvPr/>
        </p:nvGrpSpPr>
        <p:grpSpPr>
          <a:xfrm flipV="1">
            <a:off x="2669974" y="5695159"/>
            <a:ext cx="152041" cy="214480"/>
            <a:chOff x="1986115" y="5603180"/>
            <a:chExt cx="263408" cy="614257"/>
          </a:xfrm>
        </p:grpSpPr>
        <p:cxnSp>
          <p:nvCxnSpPr>
            <p:cNvPr id="281" name="Straight Connector 280"/>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2" name="Straight Connector 281"/>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3" name="Straight Connector 282"/>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4" name="Straight Connector 283"/>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5" name="Straight Connector 284"/>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6" name="Straight Connector 285"/>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7" name="Straight Connector 286"/>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8" name="Group 287"/>
          <p:cNvGrpSpPr/>
          <p:nvPr/>
        </p:nvGrpSpPr>
        <p:grpSpPr>
          <a:xfrm>
            <a:off x="3155494" y="5702272"/>
            <a:ext cx="141574" cy="214480"/>
            <a:chOff x="1986115" y="5603180"/>
            <a:chExt cx="263408" cy="614257"/>
          </a:xfrm>
        </p:grpSpPr>
        <p:cxnSp>
          <p:nvCxnSpPr>
            <p:cNvPr id="289" name="Straight Connector 28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0" name="Straight Connector 28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1" name="Straight Connector 29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2" name="Straight Connector 29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3" name="Straight Connector 29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4" name="Straight Connector 29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5" name="Straight Connector 29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96" name="Group 295"/>
          <p:cNvGrpSpPr/>
          <p:nvPr/>
        </p:nvGrpSpPr>
        <p:grpSpPr>
          <a:xfrm flipV="1">
            <a:off x="3345964" y="5696993"/>
            <a:ext cx="141574" cy="214480"/>
            <a:chOff x="1986115" y="5603180"/>
            <a:chExt cx="263408" cy="614257"/>
          </a:xfrm>
        </p:grpSpPr>
        <p:cxnSp>
          <p:nvCxnSpPr>
            <p:cNvPr id="297" name="Straight Connector 296"/>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8" name="Straight Connector 297"/>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9" name="Straight Connector 298"/>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0" name="Straight Connector 299"/>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1" name="Straight Connector 300"/>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2" name="Straight Connector 301"/>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3" name="Straight Connector 302"/>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304" name="Straight Arrow Connector 150"/>
          <p:cNvCxnSpPr>
            <a:cxnSpLocks noChangeShapeType="1"/>
          </p:cNvCxnSpPr>
          <p:nvPr/>
        </p:nvCxnSpPr>
        <p:spPr bwMode="auto">
          <a:xfrm flipH="1">
            <a:off x="1695466" y="4763701"/>
            <a:ext cx="707982" cy="852662"/>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07" name="Straight Arrow Connector 150"/>
          <p:cNvCxnSpPr>
            <a:cxnSpLocks noChangeShapeType="1"/>
          </p:cNvCxnSpPr>
          <p:nvPr/>
        </p:nvCxnSpPr>
        <p:spPr bwMode="auto">
          <a:xfrm>
            <a:off x="1455841" y="4813316"/>
            <a:ext cx="1153495" cy="75029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0" name="Straight Arrow Connector 150"/>
          <p:cNvCxnSpPr>
            <a:cxnSpLocks noChangeShapeType="1"/>
          </p:cNvCxnSpPr>
          <p:nvPr/>
        </p:nvCxnSpPr>
        <p:spPr bwMode="auto">
          <a:xfrm>
            <a:off x="2688840" y="4797815"/>
            <a:ext cx="561302" cy="75126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15" name="Right Brace 314"/>
          <p:cNvSpPr/>
          <p:nvPr/>
        </p:nvSpPr>
        <p:spPr bwMode="auto">
          <a:xfrm>
            <a:off x="9541735" y="3648189"/>
            <a:ext cx="342652" cy="2077889"/>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6" name="Rectangle 315"/>
          <p:cNvSpPr/>
          <p:nvPr/>
        </p:nvSpPr>
        <p:spPr bwMode="auto">
          <a:xfrm>
            <a:off x="7426403" y="4299162"/>
            <a:ext cx="1643087" cy="1189448"/>
          </a:xfrm>
          <a:prstGeom prst="rect">
            <a:avLst/>
          </a:prstGeom>
          <a:solidFill>
            <a:schemeClr val="bg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7" name="TextBox 66"/>
          <p:cNvSpPr txBox="1">
            <a:spLocks noChangeArrowheads="1"/>
          </p:cNvSpPr>
          <p:nvPr/>
        </p:nvSpPr>
        <p:spPr bwMode="auto">
          <a:xfrm>
            <a:off x="5304811" y="1607069"/>
            <a:ext cx="179891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ovs-vswitchd</a:t>
            </a:r>
          </a:p>
        </p:txBody>
      </p:sp>
      <p:sp>
        <p:nvSpPr>
          <p:cNvPr id="318" name="TextBox 66"/>
          <p:cNvSpPr txBox="1">
            <a:spLocks noChangeArrowheads="1"/>
          </p:cNvSpPr>
          <p:nvPr/>
        </p:nvSpPr>
        <p:spPr bwMode="auto">
          <a:xfrm>
            <a:off x="4613007" y="2392095"/>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netdev</a:t>
            </a:r>
            <a:r>
              <a:rPr lang="en-US" altLang="en-US" sz="900" dirty="0"/>
              <a:t> provider</a:t>
            </a:r>
          </a:p>
        </p:txBody>
      </p:sp>
      <p:sp>
        <p:nvSpPr>
          <p:cNvPr id="320" name="Rectangle 319"/>
          <p:cNvSpPr/>
          <p:nvPr/>
        </p:nvSpPr>
        <p:spPr bwMode="auto">
          <a:xfrm>
            <a:off x="7583170" y="5078471"/>
            <a:ext cx="1231475" cy="647606"/>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200" kern="0" dirty="0" err="1">
                <a:solidFill>
                  <a:sysClr val="windowText" lastClr="000000"/>
                </a:solidFill>
              </a:rPr>
              <a:t>openvswitch</a:t>
            </a:r>
            <a:br>
              <a:rPr lang="en-US" sz="1200" kern="0" dirty="0">
                <a:solidFill>
                  <a:sysClr val="windowText" lastClr="000000"/>
                </a:solidFill>
              </a:rPr>
            </a:br>
            <a:r>
              <a:rPr lang="en-US" sz="1200" kern="0" dirty="0">
                <a:solidFill>
                  <a:sysClr val="windowText" lastClr="000000"/>
                </a:solidFill>
              </a:rPr>
              <a:t>kernel module</a:t>
            </a:r>
            <a:endParaRPr lang="en-US" sz="1200" kern="0" dirty="0">
              <a:solidFill>
                <a:sysClr val="windowText" lastClr="000000"/>
              </a:solidFill>
              <a:latin typeface="Arial" charset="0"/>
              <a:cs typeface="+mn-cs"/>
            </a:endParaRPr>
          </a:p>
        </p:txBody>
      </p:sp>
      <p:cxnSp>
        <p:nvCxnSpPr>
          <p:cNvPr id="321" name="Straight Arrow Connector 75"/>
          <p:cNvCxnSpPr>
            <a:cxnSpLocks noChangeShapeType="1"/>
          </p:cNvCxnSpPr>
          <p:nvPr/>
        </p:nvCxnSpPr>
        <p:spPr bwMode="auto">
          <a:xfrm>
            <a:off x="7240074" y="1400883"/>
            <a:ext cx="0" cy="649188"/>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23" name="Straight Arrow Connector 75"/>
          <p:cNvCxnSpPr>
            <a:cxnSpLocks noChangeShapeType="1"/>
          </p:cNvCxnSpPr>
          <p:nvPr/>
        </p:nvCxnSpPr>
        <p:spPr bwMode="auto">
          <a:xfrm>
            <a:off x="7963263" y="1400883"/>
            <a:ext cx="0" cy="659639"/>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24" name="TextBox 66"/>
          <p:cNvSpPr txBox="1">
            <a:spLocks noChangeArrowheads="1"/>
          </p:cNvSpPr>
          <p:nvPr/>
        </p:nvSpPr>
        <p:spPr bwMode="auto">
          <a:xfrm>
            <a:off x="6892387" y="1183736"/>
            <a:ext cx="71045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p>
        </p:txBody>
      </p:sp>
      <p:sp>
        <p:nvSpPr>
          <p:cNvPr id="325" name="TextBox 66"/>
          <p:cNvSpPr txBox="1">
            <a:spLocks noChangeArrowheads="1"/>
          </p:cNvSpPr>
          <p:nvPr/>
        </p:nvSpPr>
        <p:spPr bwMode="auto">
          <a:xfrm>
            <a:off x="7685529" y="1197866"/>
            <a:ext cx="58862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OVSDB</a:t>
            </a:r>
          </a:p>
        </p:txBody>
      </p:sp>
      <p:sp>
        <p:nvSpPr>
          <p:cNvPr id="326" name="Arrow: Up-Down 325"/>
          <p:cNvSpPr/>
          <p:nvPr/>
        </p:nvSpPr>
        <p:spPr bwMode="auto">
          <a:xfrm>
            <a:off x="8077182" y="4165931"/>
            <a:ext cx="122834" cy="909139"/>
          </a:xfrm>
          <a:prstGeom prst="upDownArrow">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7" name="TextBox 66"/>
          <p:cNvSpPr txBox="1">
            <a:spLocks noChangeArrowheads="1"/>
          </p:cNvSpPr>
          <p:nvPr/>
        </p:nvSpPr>
        <p:spPr bwMode="auto">
          <a:xfrm>
            <a:off x="8159042" y="4540171"/>
            <a:ext cx="75533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Netlink</a:t>
            </a:r>
            <a:r>
              <a:rPr lang="en-US" altLang="en-US" sz="900" dirty="0"/>
              <a:t> API</a:t>
            </a:r>
          </a:p>
        </p:txBody>
      </p:sp>
      <p:sp>
        <p:nvSpPr>
          <p:cNvPr id="328" name="TextBox 66"/>
          <p:cNvSpPr txBox="1">
            <a:spLocks noChangeArrowheads="1"/>
          </p:cNvSpPr>
          <p:nvPr/>
        </p:nvSpPr>
        <p:spPr bwMode="auto">
          <a:xfrm>
            <a:off x="9909912" y="2315746"/>
            <a:ext cx="120718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OVS</a:t>
            </a:r>
            <a:br>
              <a:rPr lang="en-US" altLang="en-US" sz="1600" dirty="0"/>
            </a:br>
            <a:r>
              <a:rPr lang="en-US" altLang="en-US" sz="1600" dirty="0"/>
              <a:t>Slow Path</a:t>
            </a:r>
          </a:p>
        </p:txBody>
      </p:sp>
      <p:sp>
        <p:nvSpPr>
          <p:cNvPr id="329" name="Right Brace 328"/>
          <p:cNvSpPr/>
          <p:nvPr/>
        </p:nvSpPr>
        <p:spPr bwMode="auto">
          <a:xfrm>
            <a:off x="9533412" y="1607797"/>
            <a:ext cx="342652" cy="1988673"/>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0" name="Right Brace 329"/>
          <p:cNvSpPr/>
          <p:nvPr/>
        </p:nvSpPr>
        <p:spPr bwMode="auto">
          <a:xfrm rot="5400000">
            <a:off x="8140062" y="5219517"/>
            <a:ext cx="175432" cy="1602750"/>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1" name="TextBox 66"/>
          <p:cNvSpPr txBox="1">
            <a:spLocks noChangeArrowheads="1"/>
          </p:cNvSpPr>
          <p:nvPr/>
        </p:nvSpPr>
        <p:spPr bwMode="auto">
          <a:xfrm>
            <a:off x="7360725" y="6161207"/>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Kernel Datapath</a:t>
            </a:r>
          </a:p>
        </p:txBody>
      </p:sp>
      <p:sp>
        <p:nvSpPr>
          <p:cNvPr id="333" name="TextBox 66"/>
          <p:cNvSpPr txBox="1">
            <a:spLocks noChangeArrowheads="1"/>
          </p:cNvSpPr>
          <p:nvPr/>
        </p:nvSpPr>
        <p:spPr bwMode="auto">
          <a:xfrm>
            <a:off x="4300262" y="6171684"/>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DPDK Datapath</a:t>
            </a:r>
          </a:p>
        </p:txBody>
      </p:sp>
      <p:sp>
        <p:nvSpPr>
          <p:cNvPr id="334" name="Rectangle 333"/>
          <p:cNvSpPr/>
          <p:nvPr/>
        </p:nvSpPr>
        <p:spPr bwMode="auto">
          <a:xfrm>
            <a:off x="6470917"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5" name="Rectangle 334"/>
          <p:cNvSpPr/>
          <p:nvPr/>
        </p:nvSpPr>
        <p:spPr bwMode="auto">
          <a:xfrm>
            <a:off x="682001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6" name="Rectangle 335"/>
          <p:cNvSpPr/>
          <p:nvPr/>
        </p:nvSpPr>
        <p:spPr bwMode="auto">
          <a:xfrm>
            <a:off x="718359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8" name="Rectangle 337"/>
          <p:cNvSpPr/>
          <p:nvPr/>
        </p:nvSpPr>
        <p:spPr bwMode="auto">
          <a:xfrm>
            <a:off x="7514431"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0" name="Straight Arrow Connector 339"/>
          <p:cNvCxnSpPr>
            <a:cxnSpLocks/>
            <a:stCxn id="334" idx="3"/>
            <a:endCxn id="335" idx="1"/>
          </p:cNvCxnSpPr>
          <p:nvPr/>
        </p:nvCxnSpPr>
        <p:spPr bwMode="auto">
          <a:xfrm>
            <a:off x="6693820" y="3036459"/>
            <a:ext cx="12619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2" name="Straight Arrow Connector 341"/>
          <p:cNvCxnSpPr>
            <a:stCxn id="335" idx="3"/>
            <a:endCxn id="336" idx="1"/>
          </p:cNvCxnSpPr>
          <p:nvPr/>
        </p:nvCxnSpPr>
        <p:spPr bwMode="auto">
          <a:xfrm>
            <a:off x="7042919" y="3036459"/>
            <a:ext cx="140677"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4" name="Straight Arrow Connector 343"/>
          <p:cNvCxnSpPr>
            <a:endCxn id="338" idx="1"/>
          </p:cNvCxnSpPr>
          <p:nvPr/>
        </p:nvCxnSpPr>
        <p:spPr bwMode="auto">
          <a:xfrm>
            <a:off x="7426403" y="3036249"/>
            <a:ext cx="88028" cy="21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6" name="TextBox 66"/>
          <p:cNvSpPr txBox="1">
            <a:spLocks noChangeArrowheads="1"/>
          </p:cNvSpPr>
          <p:nvPr/>
        </p:nvSpPr>
        <p:spPr bwMode="auto">
          <a:xfrm>
            <a:off x="7699967" y="2872273"/>
            <a:ext cx="7104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br>
              <a:rPr lang="en-US" altLang="en-US" sz="900" dirty="0"/>
            </a:br>
            <a:r>
              <a:rPr lang="en-US" altLang="en-US" sz="900" dirty="0"/>
              <a:t>Pipeline</a:t>
            </a:r>
          </a:p>
        </p:txBody>
      </p:sp>
      <p:cxnSp>
        <p:nvCxnSpPr>
          <p:cNvPr id="348" name="Straight Arrow Connector 75"/>
          <p:cNvCxnSpPr>
            <a:cxnSpLocks noChangeShapeType="1"/>
          </p:cNvCxnSpPr>
          <p:nvPr/>
        </p:nvCxnSpPr>
        <p:spPr bwMode="auto">
          <a:xfrm flipH="1">
            <a:off x="6046228" y="3387107"/>
            <a:ext cx="548286" cy="97252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53" name="Straight Arrow Connector 75"/>
          <p:cNvCxnSpPr>
            <a:cxnSpLocks noChangeShapeType="1"/>
          </p:cNvCxnSpPr>
          <p:nvPr/>
        </p:nvCxnSpPr>
        <p:spPr bwMode="auto">
          <a:xfrm>
            <a:off x="8138599" y="3371279"/>
            <a:ext cx="0" cy="55381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54" name="Cylinder 353"/>
          <p:cNvSpPr/>
          <p:nvPr/>
        </p:nvSpPr>
        <p:spPr bwMode="auto">
          <a:xfrm>
            <a:off x="4046104" y="4153960"/>
            <a:ext cx="710992" cy="382390"/>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EMC</a:t>
            </a:r>
          </a:p>
        </p:txBody>
      </p:sp>
      <p:sp>
        <p:nvSpPr>
          <p:cNvPr id="355" name="Cylinder 354"/>
          <p:cNvSpPr/>
          <p:nvPr/>
        </p:nvSpPr>
        <p:spPr bwMode="auto">
          <a:xfrm>
            <a:off x="5061160" y="4341526"/>
            <a:ext cx="1518549" cy="647124"/>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Megaflow cache</a:t>
            </a:r>
          </a:p>
        </p:txBody>
      </p:sp>
      <p:cxnSp>
        <p:nvCxnSpPr>
          <p:cNvPr id="359" name="Straight Arrow Connector 358"/>
          <p:cNvCxnSpPr>
            <a:cxnSpLocks/>
            <a:endCxn id="354" idx="2"/>
          </p:cNvCxnSpPr>
          <p:nvPr/>
        </p:nvCxnSpPr>
        <p:spPr bwMode="auto">
          <a:xfrm flipV="1">
            <a:off x="2863623" y="4345156"/>
            <a:ext cx="1182481" cy="20231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0" name="Straight Arrow Connector 359"/>
          <p:cNvCxnSpPr>
            <a:cxnSpLocks/>
          </p:cNvCxnSpPr>
          <p:nvPr/>
        </p:nvCxnSpPr>
        <p:spPr bwMode="auto">
          <a:xfrm>
            <a:off x="2846123" y="4612913"/>
            <a:ext cx="2237007" cy="17576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5" name="Straight Arrow Connector 364"/>
          <p:cNvCxnSpPr>
            <a:stCxn id="354" idx="4"/>
            <a:endCxn id="355" idx="2"/>
          </p:cNvCxnSpPr>
          <p:nvPr/>
        </p:nvCxnSpPr>
        <p:spPr bwMode="auto">
          <a:xfrm>
            <a:off x="4757095" y="4345156"/>
            <a:ext cx="304065" cy="319933"/>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370" name="TextBox 66"/>
          <p:cNvSpPr txBox="1">
            <a:spLocks noChangeArrowheads="1"/>
          </p:cNvSpPr>
          <p:nvPr/>
        </p:nvSpPr>
        <p:spPr bwMode="auto">
          <a:xfrm>
            <a:off x="3694685" y="4193495"/>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1.</a:t>
            </a:r>
          </a:p>
        </p:txBody>
      </p:sp>
      <p:sp>
        <p:nvSpPr>
          <p:cNvPr id="371" name="TextBox 66"/>
          <p:cNvSpPr txBox="1">
            <a:spLocks noChangeArrowheads="1"/>
          </p:cNvSpPr>
          <p:nvPr/>
        </p:nvSpPr>
        <p:spPr bwMode="auto">
          <a:xfrm>
            <a:off x="4762330" y="4768192"/>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2.</a:t>
            </a:r>
          </a:p>
        </p:txBody>
      </p:sp>
      <p:sp>
        <p:nvSpPr>
          <p:cNvPr id="372" name="TextBox 66"/>
          <p:cNvSpPr txBox="1">
            <a:spLocks noChangeArrowheads="1"/>
          </p:cNvSpPr>
          <p:nvPr/>
        </p:nvSpPr>
        <p:spPr bwMode="auto">
          <a:xfrm>
            <a:off x="6298009" y="3308808"/>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3.</a:t>
            </a:r>
          </a:p>
        </p:txBody>
      </p:sp>
      <p:cxnSp>
        <p:nvCxnSpPr>
          <p:cNvPr id="377" name="Straight Arrow Connector 99"/>
          <p:cNvCxnSpPr>
            <a:cxnSpLocks noChangeShapeType="1"/>
          </p:cNvCxnSpPr>
          <p:nvPr/>
        </p:nvCxnSpPr>
        <p:spPr bwMode="auto">
          <a:xfrm flipV="1">
            <a:off x="1417368" y="3162520"/>
            <a:ext cx="1272925" cy="1205421"/>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80" name="Straight Arrow Connector 103"/>
          <p:cNvCxnSpPr>
            <a:cxnSpLocks noChangeShapeType="1"/>
          </p:cNvCxnSpPr>
          <p:nvPr/>
        </p:nvCxnSpPr>
        <p:spPr bwMode="auto">
          <a:xfrm flipV="1">
            <a:off x="2650134" y="3138639"/>
            <a:ext cx="505361" cy="1189747"/>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 name="Oval 1"/>
          <p:cNvSpPr/>
          <p:nvPr/>
        </p:nvSpPr>
        <p:spPr bwMode="auto">
          <a:xfrm>
            <a:off x="1179500" y="3156766"/>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1" name="Oval 220"/>
          <p:cNvSpPr/>
          <p:nvPr/>
        </p:nvSpPr>
        <p:spPr bwMode="auto">
          <a:xfrm>
            <a:off x="2830510" y="3156618"/>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2" name="Oval 221"/>
          <p:cNvSpPr/>
          <p:nvPr/>
        </p:nvSpPr>
        <p:spPr bwMode="auto">
          <a:xfrm>
            <a:off x="1272826" y="6295874"/>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3" name="Oval 222"/>
          <p:cNvSpPr/>
          <p:nvPr/>
        </p:nvSpPr>
        <p:spPr bwMode="auto">
          <a:xfrm>
            <a:off x="2870244" y="6290610"/>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Oval Callout 2"/>
          <p:cNvSpPr/>
          <p:nvPr/>
        </p:nvSpPr>
        <p:spPr>
          <a:xfrm>
            <a:off x="6194353" y="2539890"/>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rgbClr val="FF0000"/>
                </a:solidFill>
              </a:rPr>
              <a:t>ofproto</a:t>
            </a:r>
            <a:r>
              <a:rPr lang="en-US" sz="1400" b="1" dirty="0">
                <a:solidFill>
                  <a:srgbClr val="FF0000"/>
                </a:solidFill>
              </a:rPr>
              <a:t> errors</a:t>
            </a:r>
          </a:p>
        </p:txBody>
      </p:sp>
    </p:spTree>
    <p:extLst>
      <p:ext uri="{BB962C8B-B14F-4D97-AF65-F5344CB8AC3E}">
        <p14:creationId xmlns:p14="http://schemas.microsoft.com/office/powerpoint/2010/main" val="257438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Typical data plane issues in NFV</a:t>
            </a:r>
          </a:p>
          <a:p>
            <a:pPr lvl="1"/>
            <a:r>
              <a:rPr lang="en-US" b="1" dirty="0"/>
              <a:t>Unexpected packet drop, </a:t>
            </a:r>
            <a:r>
              <a:rPr lang="en-US" dirty="0"/>
              <a:t>low throughput, excessive latency or jitter</a:t>
            </a:r>
            <a:br>
              <a:rPr lang="en-US" dirty="0"/>
            </a:br>
            <a:endParaRPr lang="en-US" dirty="0"/>
          </a:p>
          <a:p>
            <a:r>
              <a:rPr lang="en-US" dirty="0"/>
              <a:t>Sporadic packet drop bursts at OvS boundaries</a:t>
            </a:r>
          </a:p>
          <a:p>
            <a:pPr lvl="1"/>
            <a:r>
              <a:rPr lang="en-US" dirty="0"/>
              <a:t>Supervise real-time behavior of PMD on iteration level</a:t>
            </a:r>
            <a:br>
              <a:rPr lang="en-US" dirty="0"/>
            </a:br>
            <a:endParaRPr lang="en-US" dirty="0"/>
          </a:p>
          <a:p>
            <a:r>
              <a:rPr lang="en-US" dirty="0"/>
              <a:t>Packet drop in OvS pipeline and datapath</a:t>
            </a:r>
          </a:p>
          <a:p>
            <a:pPr lvl="1"/>
            <a:r>
              <a:rPr lang="en-US" dirty="0"/>
              <a:t>Complete packet drop survey</a:t>
            </a:r>
          </a:p>
          <a:p>
            <a:pPr lvl="1"/>
            <a:r>
              <a:rPr lang="en-US" dirty="0"/>
              <a:t>Dynamic debug handlers</a:t>
            </a:r>
            <a:br>
              <a:rPr lang="en-US" dirty="0"/>
            </a:br>
            <a:endParaRPr lang="en-US" dirty="0"/>
          </a:p>
          <a:p>
            <a:r>
              <a:rPr lang="en-US" dirty="0"/>
              <a:t>Upstreaming status and outlook</a:t>
            </a:r>
          </a:p>
          <a:p>
            <a:endParaRPr lang="en-US" dirty="0"/>
          </a:p>
        </p:txBody>
      </p:sp>
      <p:sp>
        <p:nvSpPr>
          <p:cNvPr id="4" name="Title 3"/>
          <p:cNvSpPr>
            <a:spLocks noGrp="1"/>
          </p:cNvSpPr>
          <p:nvPr>
            <p:ph type="title"/>
          </p:nvPr>
        </p:nvSpPr>
        <p:spPr/>
        <p:txBody>
          <a:bodyPr/>
          <a:lstStyle/>
          <a:p>
            <a:r>
              <a:rPr lang="en-US" dirty="0">
                <a:blipFill>
                  <a:blip r:embed="rId3"/>
                  <a:stretch>
                    <a:fillRect/>
                  </a:stretch>
                </a:blipFill>
              </a:rPr>
              <a:t>Troubleshooting the OVS Data Plane</a:t>
            </a:r>
          </a:p>
        </p:txBody>
      </p:sp>
    </p:spTree>
    <p:extLst>
      <p:ext uri="{BB962C8B-B14F-4D97-AF65-F5344CB8AC3E}">
        <p14:creationId xmlns:p14="http://schemas.microsoft.com/office/powerpoint/2010/main" val="34939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blipFill>
                  <a:blip r:embed="rId3"/>
                  <a:stretch>
                    <a:fillRect/>
                  </a:stretch>
                </a:blipFill>
              </a:rPr>
              <a:t>OvS Packet Drop Scenarios</a:t>
            </a:r>
          </a:p>
        </p:txBody>
      </p:sp>
      <p:sp>
        <p:nvSpPr>
          <p:cNvPr id="332" name="Right Brace 331"/>
          <p:cNvSpPr/>
          <p:nvPr/>
        </p:nvSpPr>
        <p:spPr bwMode="auto">
          <a:xfrm rot="5400000">
            <a:off x="3848159" y="2650304"/>
            <a:ext cx="175432" cy="6741866"/>
          </a:xfrm>
          <a:prstGeom prst="rightBrace">
            <a:avLst>
              <a:gd name="adj1" fmla="val 8333"/>
              <a:gd name="adj2" fmla="val 31484"/>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2" name="Rectangle 101"/>
          <p:cNvSpPr/>
          <p:nvPr/>
        </p:nvSpPr>
        <p:spPr bwMode="auto">
          <a:xfrm>
            <a:off x="3921916" y="1606019"/>
            <a:ext cx="5107237" cy="2131386"/>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1" name="Rectangle 100"/>
          <p:cNvSpPr/>
          <p:nvPr/>
        </p:nvSpPr>
        <p:spPr bwMode="auto">
          <a:xfrm>
            <a:off x="564942" y="3405180"/>
            <a:ext cx="8464211" cy="2025025"/>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6050464" y="2064114"/>
            <a:ext cx="2760350" cy="371670"/>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50" kern="0" dirty="0" err="1">
                <a:solidFill>
                  <a:sysClr val="windowText" lastClr="000000"/>
                </a:solidFill>
                <a:latin typeface="Arial" charset="0"/>
                <a:cs typeface="+mn-cs"/>
              </a:rPr>
              <a:t>ofproto</a:t>
            </a:r>
            <a:endParaRPr lang="en-US" sz="1050" kern="0" dirty="0">
              <a:solidFill>
                <a:sysClr val="windowText" lastClr="000000"/>
              </a:solidFill>
              <a:latin typeface="Arial" charset="0"/>
              <a:cs typeface="+mn-cs"/>
            </a:endParaRPr>
          </a:p>
        </p:txBody>
      </p:sp>
      <p:sp>
        <p:nvSpPr>
          <p:cNvPr id="9" name="Rectangle 8"/>
          <p:cNvSpPr/>
          <p:nvPr/>
        </p:nvSpPr>
        <p:spPr bwMode="auto">
          <a:xfrm>
            <a:off x="4280333" y="2054596"/>
            <a:ext cx="1605593" cy="350748"/>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a:t>
            </a:r>
            <a:endParaRPr lang="en-US" sz="1000" kern="0" dirty="0">
              <a:solidFill>
                <a:sysClr val="windowText" lastClr="000000"/>
              </a:solidFill>
              <a:latin typeface="Arial" charset="0"/>
              <a:cs typeface="+mn-cs"/>
            </a:endParaRPr>
          </a:p>
        </p:txBody>
      </p:sp>
      <p:sp>
        <p:nvSpPr>
          <p:cNvPr id="10" name="Rectangle 9"/>
          <p:cNvSpPr/>
          <p:nvPr/>
        </p:nvSpPr>
        <p:spPr bwMode="auto">
          <a:xfrm>
            <a:off x="6075462" y="2537119"/>
            <a:ext cx="2760350" cy="1002872"/>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ofproto-dpif</a:t>
            </a:r>
            <a:endParaRPr lang="en-US" sz="1000" kern="0" dirty="0">
              <a:solidFill>
                <a:sysClr val="windowText" lastClr="000000"/>
              </a:solidFill>
            </a:endParaRPr>
          </a:p>
        </p:txBody>
      </p:sp>
      <p:sp>
        <p:nvSpPr>
          <p:cNvPr id="11" name="Rectangle 10"/>
          <p:cNvSpPr/>
          <p:nvPr/>
        </p:nvSpPr>
        <p:spPr bwMode="auto">
          <a:xfrm>
            <a:off x="4280333" y="2708076"/>
            <a:ext cx="835441" cy="806804"/>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netdev-dpdk</a:t>
            </a:r>
            <a:endParaRPr lang="en-US" sz="1000" kern="0" dirty="0">
              <a:solidFill>
                <a:sysClr val="windowText" lastClr="000000"/>
              </a:solidFill>
              <a:latin typeface="Arial" charset="0"/>
              <a:cs typeface="+mn-cs"/>
            </a:endParaRPr>
          </a:p>
        </p:txBody>
      </p:sp>
      <p:sp>
        <p:nvSpPr>
          <p:cNvPr id="12" name="Rectangle 131"/>
          <p:cNvSpPr>
            <a:spLocks noChangeArrowheads="1"/>
          </p:cNvSpPr>
          <p:nvPr/>
        </p:nvSpPr>
        <p:spPr bwMode="auto">
          <a:xfrm>
            <a:off x="2312882" y="1530670"/>
            <a:ext cx="1472531"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1000" dirty="0"/>
              <a:t>Qemu</a:t>
            </a:r>
            <a:br>
              <a:rPr lang="en-US" altLang="en-US" sz="1000" dirty="0"/>
            </a:br>
            <a:r>
              <a:rPr lang="en-US" altLang="en-US" sz="1000" dirty="0"/>
              <a:t>KVM</a:t>
            </a:r>
          </a:p>
        </p:txBody>
      </p:sp>
      <p:sp>
        <p:nvSpPr>
          <p:cNvPr id="14" name="Rectangle 133"/>
          <p:cNvSpPr>
            <a:spLocks noChangeArrowheads="1"/>
          </p:cNvSpPr>
          <p:nvPr/>
        </p:nvSpPr>
        <p:spPr bwMode="auto">
          <a:xfrm>
            <a:off x="2368311" y="1606019"/>
            <a:ext cx="1334491" cy="917352"/>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cxnSp>
        <p:nvCxnSpPr>
          <p:cNvPr id="15" name="Straight Connector 134"/>
          <p:cNvCxnSpPr>
            <a:cxnSpLocks noChangeShapeType="1"/>
          </p:cNvCxnSpPr>
          <p:nvPr/>
        </p:nvCxnSpPr>
        <p:spPr bwMode="auto">
          <a:xfrm flipV="1">
            <a:off x="2368311" y="2190023"/>
            <a:ext cx="1334491" cy="6461"/>
          </a:xfrm>
          <a:prstGeom prst="line">
            <a:avLst/>
          </a:prstGeom>
          <a:noFill/>
          <a:ln w="12700" algn="ctr">
            <a:solidFill>
              <a:schemeClr val="tx1"/>
            </a:solidFill>
            <a:prstDash val="dash"/>
            <a:round/>
            <a:headEnd/>
            <a:tailEnd/>
          </a:ln>
          <a:extLst>
            <a:ext uri="{909E8E84-426E-40dd-AFC4-6F175D3DCCD1}">
              <a14:hiddenFill xmlns:a14="http://schemas.microsoft.com/office/drawing/2010/main" xmlns="">
                <a:noFill/>
              </a14:hiddenFill>
            </a:ext>
          </a:extLst>
        </p:spPr>
      </p:cxnSp>
      <p:sp>
        <p:nvSpPr>
          <p:cNvPr id="16" name="Rectangle 135"/>
          <p:cNvSpPr>
            <a:spLocks noChangeArrowheads="1"/>
          </p:cNvSpPr>
          <p:nvPr/>
        </p:nvSpPr>
        <p:spPr bwMode="auto">
          <a:xfrm>
            <a:off x="2513066" y="2129297"/>
            <a:ext cx="850599" cy="135664"/>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Socket API</a:t>
            </a:r>
          </a:p>
        </p:txBody>
      </p:sp>
      <p:sp>
        <p:nvSpPr>
          <p:cNvPr id="17" name="Rectangle 136"/>
          <p:cNvSpPr>
            <a:spLocks noChangeArrowheads="1"/>
          </p:cNvSpPr>
          <p:nvPr/>
        </p:nvSpPr>
        <p:spPr bwMode="auto">
          <a:xfrm>
            <a:off x="2513066" y="2298555"/>
            <a:ext cx="850599" cy="158922"/>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virtio-net</a:t>
            </a:r>
          </a:p>
        </p:txBody>
      </p:sp>
      <p:sp>
        <p:nvSpPr>
          <p:cNvPr id="18" name="TextBox 138"/>
          <p:cNvSpPr txBox="1">
            <a:spLocks noChangeArrowheads="1"/>
          </p:cNvSpPr>
          <p:nvPr/>
        </p:nvSpPr>
        <p:spPr bwMode="auto">
          <a:xfrm>
            <a:off x="3287842" y="1969084"/>
            <a:ext cx="43313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a:t>user</a:t>
            </a:r>
          </a:p>
        </p:txBody>
      </p:sp>
      <p:sp>
        <p:nvSpPr>
          <p:cNvPr id="19" name="TextBox 139"/>
          <p:cNvSpPr txBox="1">
            <a:spLocks noChangeArrowheads="1"/>
          </p:cNvSpPr>
          <p:nvPr/>
        </p:nvSpPr>
        <p:spPr bwMode="auto">
          <a:xfrm>
            <a:off x="3287842" y="2190022"/>
            <a:ext cx="53251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kernel</a:t>
            </a:r>
          </a:p>
        </p:txBody>
      </p:sp>
      <p:cxnSp>
        <p:nvCxnSpPr>
          <p:cNvPr id="20" name="Straight Arrow Connector 140"/>
          <p:cNvCxnSpPr>
            <a:cxnSpLocks noChangeShapeType="1"/>
          </p:cNvCxnSpPr>
          <p:nvPr/>
        </p:nvCxnSpPr>
        <p:spPr bwMode="auto">
          <a:xfrm flipV="1">
            <a:off x="2700712"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1" name="Rectangle 131"/>
          <p:cNvSpPr>
            <a:spLocks noChangeArrowheads="1"/>
          </p:cNvSpPr>
          <p:nvPr/>
        </p:nvSpPr>
        <p:spPr bwMode="auto">
          <a:xfrm>
            <a:off x="645939" y="1530670"/>
            <a:ext cx="1411582"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800" dirty="0"/>
              <a:t>Qemu</a:t>
            </a:r>
            <a:br>
              <a:rPr lang="en-US" altLang="en-US" sz="800" dirty="0"/>
            </a:br>
            <a:r>
              <a:rPr lang="en-US" altLang="en-US" sz="800" dirty="0"/>
              <a:t>KVM</a:t>
            </a:r>
          </a:p>
        </p:txBody>
      </p:sp>
      <p:sp>
        <p:nvSpPr>
          <p:cNvPr id="23" name="Rectangle 133"/>
          <p:cNvSpPr>
            <a:spLocks noChangeArrowheads="1"/>
          </p:cNvSpPr>
          <p:nvPr/>
        </p:nvSpPr>
        <p:spPr bwMode="auto">
          <a:xfrm>
            <a:off x="700113" y="1606019"/>
            <a:ext cx="1323462" cy="976929"/>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sp>
        <p:nvSpPr>
          <p:cNvPr id="25" name="TextBox 138"/>
          <p:cNvSpPr txBox="1">
            <a:spLocks noChangeArrowheads="1"/>
          </p:cNvSpPr>
          <p:nvPr/>
        </p:nvSpPr>
        <p:spPr bwMode="auto">
          <a:xfrm>
            <a:off x="1656865" y="2044023"/>
            <a:ext cx="52450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user</a:t>
            </a:r>
            <a:br>
              <a:rPr lang="en-US" altLang="en-US" sz="1000" dirty="0"/>
            </a:br>
            <a:r>
              <a:rPr lang="en-US" altLang="en-US" sz="1000" dirty="0"/>
              <a:t>space</a:t>
            </a:r>
          </a:p>
        </p:txBody>
      </p:sp>
      <p:sp>
        <p:nvSpPr>
          <p:cNvPr id="27" name="Rectangle 135"/>
          <p:cNvSpPr>
            <a:spLocks noChangeArrowheads="1"/>
          </p:cNvSpPr>
          <p:nvPr/>
        </p:nvSpPr>
        <p:spPr bwMode="auto">
          <a:xfrm>
            <a:off x="2492386" y="1837296"/>
            <a:ext cx="850600" cy="21318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Application</a:t>
            </a:r>
          </a:p>
        </p:txBody>
      </p:sp>
      <p:sp>
        <p:nvSpPr>
          <p:cNvPr id="28" name="Rectangle 135"/>
          <p:cNvSpPr>
            <a:spLocks noChangeArrowheads="1"/>
          </p:cNvSpPr>
          <p:nvPr/>
        </p:nvSpPr>
        <p:spPr bwMode="auto">
          <a:xfrm>
            <a:off x="862223" y="1837295"/>
            <a:ext cx="850599" cy="39909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DPDK</a:t>
            </a:r>
            <a:br>
              <a:rPr lang="en-US" altLang="en-US" sz="800" dirty="0"/>
            </a:br>
            <a:r>
              <a:rPr lang="en-US" altLang="en-US" sz="800" dirty="0"/>
              <a:t>Application</a:t>
            </a:r>
          </a:p>
        </p:txBody>
      </p:sp>
      <p:sp>
        <p:nvSpPr>
          <p:cNvPr id="29" name="Rectangle 137"/>
          <p:cNvSpPr>
            <a:spLocks noChangeArrowheads="1"/>
          </p:cNvSpPr>
          <p:nvPr/>
        </p:nvSpPr>
        <p:spPr bwMode="auto">
          <a:xfrm>
            <a:off x="867185" y="2256041"/>
            <a:ext cx="843707" cy="182177"/>
          </a:xfrm>
          <a:prstGeom prst="rect">
            <a:avLst/>
          </a:prstGeom>
          <a:solidFill>
            <a:srgbClr val="8D92B4"/>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solidFill>
                  <a:srgbClr val="FFFFFF"/>
                </a:solidFill>
              </a:rPr>
              <a:t>virtio PMD</a:t>
            </a:r>
          </a:p>
        </p:txBody>
      </p:sp>
      <p:sp>
        <p:nvSpPr>
          <p:cNvPr id="47" name="Rectangle 5"/>
          <p:cNvSpPr>
            <a:spLocks noChangeArrowheads="1"/>
          </p:cNvSpPr>
          <p:nvPr/>
        </p:nvSpPr>
        <p:spPr bwMode="auto">
          <a:xfrm>
            <a:off x="740732" y="5575743"/>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80" name="TextBox 66"/>
          <p:cNvSpPr txBox="1">
            <a:spLocks noChangeArrowheads="1"/>
          </p:cNvSpPr>
          <p:nvPr/>
        </p:nvSpPr>
        <p:spPr bwMode="auto">
          <a:xfrm>
            <a:off x="10000819" y="4539264"/>
            <a:ext cx="102537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Datapath</a:t>
            </a:r>
          </a:p>
        </p:txBody>
      </p:sp>
      <p:cxnSp>
        <p:nvCxnSpPr>
          <p:cNvPr id="82" name="Straight Arrow Connector 81"/>
          <p:cNvCxnSpPr>
            <a:cxnSpLocks/>
          </p:cNvCxnSpPr>
          <p:nvPr/>
        </p:nvCxnSpPr>
        <p:spPr bwMode="auto">
          <a:xfrm flipH="1">
            <a:off x="6046228" y="3608933"/>
            <a:ext cx="2760350" cy="0"/>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sp>
        <p:nvSpPr>
          <p:cNvPr id="96" name="Rectangle 95"/>
          <p:cNvSpPr/>
          <p:nvPr/>
        </p:nvSpPr>
        <p:spPr bwMode="auto">
          <a:xfrm>
            <a:off x="7509556" y="3819788"/>
            <a:ext cx="1305088" cy="349544"/>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rPr>
              <a:t>d</a:t>
            </a:r>
            <a:r>
              <a:rPr lang="en-US" sz="1000" kern="0" dirty="0" err="1">
                <a:solidFill>
                  <a:sysClr val="windowText" lastClr="000000"/>
                </a:solidFill>
                <a:latin typeface="Arial" charset="0"/>
                <a:cs typeface="+mn-cs"/>
              </a:rPr>
              <a:t>pif-netlink</a:t>
            </a:r>
            <a:endParaRPr lang="en-US" sz="1000" kern="0" dirty="0">
              <a:solidFill>
                <a:sysClr val="windowText" lastClr="000000"/>
              </a:solidFill>
              <a:latin typeface="Arial" charset="0"/>
              <a:cs typeface="+mn-cs"/>
            </a:endParaRPr>
          </a:p>
        </p:txBody>
      </p:sp>
      <p:sp>
        <p:nvSpPr>
          <p:cNvPr id="97" name="Rectangle 96"/>
          <p:cNvSpPr/>
          <p:nvPr/>
        </p:nvSpPr>
        <p:spPr bwMode="auto">
          <a:xfrm>
            <a:off x="5187483" y="2708076"/>
            <a:ext cx="698443" cy="806803"/>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netdev-linux</a:t>
            </a:r>
            <a:endParaRPr lang="en-US" sz="1000" kern="0" dirty="0">
              <a:solidFill>
                <a:sysClr val="windowText" lastClr="000000"/>
              </a:solidFill>
              <a:latin typeface="Arial" charset="0"/>
              <a:cs typeface="+mn-cs"/>
            </a:endParaRPr>
          </a:p>
        </p:txBody>
      </p:sp>
      <p:sp>
        <p:nvSpPr>
          <p:cNvPr id="99" name="TextBox 66"/>
          <p:cNvSpPr txBox="1">
            <a:spLocks noChangeArrowheads="1"/>
          </p:cNvSpPr>
          <p:nvPr/>
        </p:nvSpPr>
        <p:spPr bwMode="auto">
          <a:xfrm>
            <a:off x="6996869" y="3586126"/>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dpif</a:t>
            </a:r>
            <a:r>
              <a:rPr lang="en-US" altLang="en-US" sz="900" dirty="0"/>
              <a:t> provider</a:t>
            </a:r>
          </a:p>
        </p:txBody>
      </p:sp>
      <p:sp>
        <p:nvSpPr>
          <p:cNvPr id="100" name="Rectangle 99"/>
          <p:cNvSpPr/>
          <p:nvPr/>
        </p:nvSpPr>
        <p:spPr bwMode="auto">
          <a:xfrm>
            <a:off x="700112" y="3831459"/>
            <a:ext cx="6594936" cy="1415611"/>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dpif-netdev</a:t>
            </a:r>
            <a:endParaRPr lang="en-US" sz="1000" kern="0" dirty="0">
              <a:solidFill>
                <a:sysClr val="windowText" lastClr="000000"/>
              </a:solidFill>
              <a:latin typeface="Arial" charset="0"/>
              <a:cs typeface="+mn-cs"/>
            </a:endParaRPr>
          </a:p>
        </p:txBody>
      </p:sp>
      <p:grpSp>
        <p:nvGrpSpPr>
          <p:cNvPr id="104" name="Group 103"/>
          <p:cNvGrpSpPr/>
          <p:nvPr/>
        </p:nvGrpSpPr>
        <p:grpSpPr>
          <a:xfrm>
            <a:off x="1119105" y="4359635"/>
            <a:ext cx="515265" cy="458274"/>
            <a:chOff x="1321495" y="5504605"/>
            <a:chExt cx="422693" cy="400117"/>
          </a:xfrm>
        </p:grpSpPr>
        <p:sp>
          <p:nvSpPr>
            <p:cNvPr id="44"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45"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05" name="Group 104"/>
          <p:cNvGrpSpPr/>
          <p:nvPr/>
        </p:nvGrpSpPr>
        <p:grpSpPr>
          <a:xfrm>
            <a:off x="2303836" y="4355042"/>
            <a:ext cx="515265" cy="458274"/>
            <a:chOff x="1321495" y="5504605"/>
            <a:chExt cx="422693" cy="400117"/>
          </a:xfrm>
        </p:grpSpPr>
        <p:sp>
          <p:nvSpPr>
            <p:cNvPr id="106"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107"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71" name="Group 170"/>
          <p:cNvGrpSpPr/>
          <p:nvPr/>
        </p:nvGrpSpPr>
        <p:grpSpPr>
          <a:xfrm>
            <a:off x="844867" y="2677123"/>
            <a:ext cx="850599" cy="479348"/>
            <a:chOff x="710124" y="2094629"/>
            <a:chExt cx="920802" cy="545843"/>
          </a:xfrm>
        </p:grpSpPr>
        <p:sp>
          <p:nvSpPr>
            <p:cNvPr id="22"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21" name="Group 120"/>
            <p:cNvGrpSpPr/>
            <p:nvPr/>
          </p:nvGrpSpPr>
          <p:grpSpPr>
            <a:xfrm>
              <a:off x="778358" y="2191815"/>
              <a:ext cx="150922" cy="244232"/>
              <a:chOff x="1986115" y="5603180"/>
              <a:chExt cx="263408" cy="614257"/>
            </a:xfrm>
          </p:grpSpPr>
          <p:cxnSp>
            <p:nvCxnSpPr>
              <p:cNvPr id="109" name="Straight Connector 10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0" name="Straight Connector 10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2" name="Straight Connector 111"/>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7" name="Straight Connector 11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8" name="Straight Connector 11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9" name="Straight Connector 11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0" name="Straight Connector 11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23" name="Group 122"/>
            <p:cNvGrpSpPr/>
            <p:nvPr/>
          </p:nvGrpSpPr>
          <p:grpSpPr>
            <a:xfrm flipV="1">
              <a:off x="966334" y="2185804"/>
              <a:ext cx="150922" cy="244232"/>
              <a:chOff x="1986115" y="5603180"/>
              <a:chExt cx="263408" cy="614257"/>
            </a:xfrm>
          </p:grpSpPr>
          <p:cxnSp>
            <p:nvCxnSpPr>
              <p:cNvPr id="124" name="Straight Connector 123"/>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 name="Straight Connector 125"/>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7" name="Straight Connector 12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8" name="Straight Connector 12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9" name="Straight Connector 12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0" name="Straight Connector 12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47" name="Group 146"/>
            <p:cNvGrpSpPr/>
            <p:nvPr/>
          </p:nvGrpSpPr>
          <p:grpSpPr>
            <a:xfrm>
              <a:off x="1237645" y="2193903"/>
              <a:ext cx="150922" cy="244232"/>
              <a:chOff x="1986115" y="5603180"/>
              <a:chExt cx="263408" cy="614257"/>
            </a:xfrm>
          </p:grpSpPr>
          <p:cxnSp>
            <p:nvCxnSpPr>
              <p:cNvPr id="148" name="Straight Connector 14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0" name="Straight Connector 14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1" name="Straight Connector 15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2" name="Straight Connector 15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3" name="Straight Connector 15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4" name="Straight Connector 15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55" name="Group 154"/>
            <p:cNvGrpSpPr/>
            <p:nvPr/>
          </p:nvGrpSpPr>
          <p:grpSpPr>
            <a:xfrm flipV="1">
              <a:off x="1425621" y="2187892"/>
              <a:ext cx="150922" cy="244232"/>
              <a:chOff x="1986115" y="5603180"/>
              <a:chExt cx="263408" cy="614257"/>
            </a:xfrm>
          </p:grpSpPr>
          <p:cxnSp>
            <p:nvCxnSpPr>
              <p:cNvPr id="156" name="Straight Connector 155"/>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8" name="Straight Connector 157"/>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9" name="Straight Connector 158"/>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0" name="Straight Connector 159"/>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1" name="Straight Connector 160"/>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2" name="Straight Connector 161"/>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164" name="Straight Arrow Connector 82"/>
          <p:cNvCxnSpPr>
            <a:cxnSpLocks noChangeShapeType="1"/>
          </p:cNvCxnSpPr>
          <p:nvPr/>
        </p:nvCxnSpPr>
        <p:spPr bwMode="auto">
          <a:xfrm flipV="1">
            <a:off x="1505814"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65" name="Straight Arrow Connector 164"/>
          <p:cNvCxnSpPr>
            <a:cxnSpLocks/>
          </p:cNvCxnSpPr>
          <p:nvPr/>
        </p:nvCxnSpPr>
        <p:spPr bwMode="auto">
          <a:xfrm flipH="1" flipV="1">
            <a:off x="4280333" y="2571615"/>
            <a:ext cx="1605593" cy="1256"/>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grpSp>
        <p:nvGrpSpPr>
          <p:cNvPr id="172" name="Group 171"/>
          <p:cNvGrpSpPr/>
          <p:nvPr/>
        </p:nvGrpSpPr>
        <p:grpSpPr>
          <a:xfrm>
            <a:off x="2498265" y="2677123"/>
            <a:ext cx="850599" cy="479348"/>
            <a:chOff x="710124" y="2094629"/>
            <a:chExt cx="920802" cy="545843"/>
          </a:xfrm>
        </p:grpSpPr>
        <p:sp>
          <p:nvSpPr>
            <p:cNvPr id="173"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74" name="Group 173"/>
            <p:cNvGrpSpPr/>
            <p:nvPr/>
          </p:nvGrpSpPr>
          <p:grpSpPr>
            <a:xfrm>
              <a:off x="778358" y="2191815"/>
              <a:ext cx="150922" cy="244232"/>
              <a:chOff x="1986115" y="5603180"/>
              <a:chExt cx="263408" cy="614257"/>
            </a:xfrm>
          </p:grpSpPr>
          <p:cxnSp>
            <p:nvCxnSpPr>
              <p:cNvPr id="199" name="Straight Connector 19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1" name="Straight Connector 20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2" name="Straight Connector 20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3" name="Straight Connector 20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4" name="Straight Connector 20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5" name="Straight Connector 20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V="1">
              <a:off x="966334" y="2185804"/>
              <a:ext cx="150922" cy="244232"/>
              <a:chOff x="1986115" y="5603180"/>
              <a:chExt cx="263408" cy="614257"/>
            </a:xfrm>
          </p:grpSpPr>
          <p:cxnSp>
            <p:nvCxnSpPr>
              <p:cNvPr id="192" name="Straight Connector 19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4" name="Straight Connector 19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5" name="Straight Connector 19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6" name="Straight Connector 19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7" name="Straight Connector 19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8" name="Straight Connector 19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6" name="Group 175"/>
            <p:cNvGrpSpPr/>
            <p:nvPr/>
          </p:nvGrpSpPr>
          <p:grpSpPr>
            <a:xfrm>
              <a:off x="1237645" y="2193903"/>
              <a:ext cx="150922" cy="244232"/>
              <a:chOff x="1986115" y="5603180"/>
              <a:chExt cx="263408" cy="614257"/>
            </a:xfrm>
          </p:grpSpPr>
          <p:cxnSp>
            <p:nvCxnSpPr>
              <p:cNvPr id="185" name="Straight Connector 18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7" name="Straight Connector 18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8" name="Straight Connector 18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9" name="Straight Connector 18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0" name="Straight Connector 18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1" name="Straight Connector 19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7" name="Group 176"/>
            <p:cNvGrpSpPr/>
            <p:nvPr/>
          </p:nvGrpSpPr>
          <p:grpSpPr>
            <a:xfrm flipV="1">
              <a:off x="1425621" y="2187892"/>
              <a:ext cx="150922" cy="244232"/>
              <a:chOff x="1986115" y="5603180"/>
              <a:chExt cx="263408" cy="614257"/>
            </a:xfrm>
          </p:grpSpPr>
          <p:cxnSp>
            <p:nvCxnSpPr>
              <p:cNvPr id="178" name="Straight Connector 17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9" name="Straight Connector 17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1" name="Straight Connector 18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2" name="Straight Connector 18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3" name="Straight Connector 18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4" name="Straight Connector 18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206" name="Straight Arrow Connector 140"/>
          <p:cNvCxnSpPr>
            <a:cxnSpLocks noChangeShapeType="1"/>
          </p:cNvCxnSpPr>
          <p:nvPr/>
        </p:nvCxnSpPr>
        <p:spPr bwMode="auto">
          <a:xfrm flipV="1">
            <a:off x="3143254"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40" name="Rectangle 8"/>
          <p:cNvSpPr>
            <a:spLocks noChangeArrowheads="1"/>
          </p:cNvSpPr>
          <p:nvPr/>
        </p:nvSpPr>
        <p:spPr bwMode="auto">
          <a:xfrm>
            <a:off x="854218" y="4910631"/>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a:solidFill>
                  <a:srgbClr val="FFFFFF"/>
                </a:solidFill>
              </a:rPr>
              <a:t>DPDK PMD Driver</a:t>
            </a:r>
          </a:p>
        </p:txBody>
      </p:sp>
      <p:sp>
        <p:nvSpPr>
          <p:cNvPr id="225" name="Rectangle 8"/>
          <p:cNvSpPr>
            <a:spLocks noChangeArrowheads="1"/>
          </p:cNvSpPr>
          <p:nvPr/>
        </p:nvSpPr>
        <p:spPr bwMode="auto">
          <a:xfrm>
            <a:off x="854218" y="3958997"/>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DPDK </a:t>
            </a:r>
            <a:r>
              <a:rPr lang="en-US" altLang="en-US" sz="1050" dirty="0" err="1">
                <a:solidFill>
                  <a:srgbClr val="FFFFFF"/>
                </a:solidFill>
              </a:rPr>
              <a:t>vhost</a:t>
            </a:r>
            <a:r>
              <a:rPr lang="en-US" altLang="en-US" sz="1050" dirty="0">
                <a:solidFill>
                  <a:srgbClr val="FFFFFF"/>
                </a:solidFill>
              </a:rPr>
              <a:t>-user </a:t>
            </a:r>
          </a:p>
        </p:txBody>
      </p:sp>
      <p:cxnSp>
        <p:nvCxnSpPr>
          <p:cNvPr id="30" name="Straight Arrow Connector 99"/>
          <p:cNvCxnSpPr>
            <a:cxnSpLocks noChangeShapeType="1"/>
          </p:cNvCxnSpPr>
          <p:nvPr/>
        </p:nvCxnSpPr>
        <p:spPr bwMode="auto">
          <a:xfrm flipH="1" flipV="1">
            <a:off x="1047314" y="3174491"/>
            <a:ext cx="284855" cy="1185146"/>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Straight Arrow Connector 103"/>
          <p:cNvCxnSpPr>
            <a:cxnSpLocks noChangeShapeType="1"/>
          </p:cNvCxnSpPr>
          <p:nvPr/>
        </p:nvCxnSpPr>
        <p:spPr bwMode="auto">
          <a:xfrm flipH="1" flipV="1">
            <a:off x="1483745" y="3179574"/>
            <a:ext cx="1014519" cy="1158034"/>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26" name="Straight Arrow Connector 82"/>
          <p:cNvCxnSpPr>
            <a:cxnSpLocks noChangeShapeType="1"/>
          </p:cNvCxnSpPr>
          <p:nvPr/>
        </p:nvCxnSpPr>
        <p:spPr bwMode="auto">
          <a:xfrm flipV="1">
            <a:off x="1080935"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33" name="Rectangle 132"/>
          <p:cNvSpPr>
            <a:spLocks noChangeArrowheads="1"/>
          </p:cNvSpPr>
          <p:nvPr/>
        </p:nvSpPr>
        <p:spPr bwMode="auto">
          <a:xfrm>
            <a:off x="790577" y="5609827"/>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34" name="Group 233"/>
          <p:cNvGrpSpPr/>
          <p:nvPr/>
        </p:nvGrpSpPr>
        <p:grpSpPr>
          <a:xfrm>
            <a:off x="876750" y="5695173"/>
            <a:ext cx="152041" cy="214480"/>
            <a:chOff x="1986115" y="5603180"/>
            <a:chExt cx="263408" cy="614257"/>
          </a:xfrm>
        </p:grpSpPr>
        <p:cxnSp>
          <p:nvCxnSpPr>
            <p:cNvPr id="259" name="Straight Connector 25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0" name="Straight Connector 25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1" name="Straight Connector 26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2" name="Straight Connector 26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3" name="Straight Connector 26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4" name="Straight Connector 26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5" name="Straight Connector 26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5" name="Group 234"/>
          <p:cNvGrpSpPr/>
          <p:nvPr/>
        </p:nvGrpSpPr>
        <p:grpSpPr>
          <a:xfrm flipV="1">
            <a:off x="1067219" y="5689895"/>
            <a:ext cx="152041" cy="214480"/>
            <a:chOff x="1986115" y="5603180"/>
            <a:chExt cx="263408" cy="614257"/>
          </a:xfrm>
        </p:grpSpPr>
        <p:cxnSp>
          <p:nvCxnSpPr>
            <p:cNvPr id="252" name="Straight Connector 25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3" name="Straight Connector 25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4" name="Straight Connector 25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5" name="Straight Connector 25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6" name="Straight Connector 25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7" name="Straight Connector 25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8" name="Straight Connector 25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6" name="Group 235"/>
          <p:cNvGrpSpPr/>
          <p:nvPr/>
        </p:nvGrpSpPr>
        <p:grpSpPr>
          <a:xfrm>
            <a:off x="1558606" y="5697007"/>
            <a:ext cx="141574" cy="214480"/>
            <a:chOff x="1986115" y="5603180"/>
            <a:chExt cx="263408" cy="614257"/>
          </a:xfrm>
        </p:grpSpPr>
        <p:cxnSp>
          <p:nvCxnSpPr>
            <p:cNvPr id="245" name="Straight Connector 24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7" name="Straight Connector 24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8" name="Straight Connector 24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9" name="Straight Connector 24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0" name="Straight Connector 24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1" name="Straight Connector 25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7" name="Group 236"/>
          <p:cNvGrpSpPr/>
          <p:nvPr/>
        </p:nvGrpSpPr>
        <p:grpSpPr>
          <a:xfrm flipV="1">
            <a:off x="1743210" y="5691728"/>
            <a:ext cx="141574" cy="214480"/>
            <a:chOff x="1986115" y="5603180"/>
            <a:chExt cx="263408" cy="614257"/>
          </a:xfrm>
        </p:grpSpPr>
        <p:cxnSp>
          <p:nvCxnSpPr>
            <p:cNvPr id="238" name="Straight Connector 23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9" name="Straight Connector 23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0" name="Straight Connector 23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1" name="Straight Connector 24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2" name="Straight Connector 24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3" name="Straight Connector 24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4" name="Straight Connector 24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48" name="Straight Arrow Connector 150"/>
          <p:cNvCxnSpPr>
            <a:cxnSpLocks noChangeShapeType="1"/>
          </p:cNvCxnSpPr>
          <p:nvPr/>
        </p:nvCxnSpPr>
        <p:spPr bwMode="auto">
          <a:xfrm flipH="1">
            <a:off x="1080935" y="4845515"/>
            <a:ext cx="260375" cy="7708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70" name="Rectangle 5"/>
          <p:cNvSpPr>
            <a:spLocks noChangeArrowheads="1"/>
          </p:cNvSpPr>
          <p:nvPr/>
        </p:nvSpPr>
        <p:spPr bwMode="auto">
          <a:xfrm>
            <a:off x="2343486" y="5581007"/>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271" name="Rectangle 132"/>
          <p:cNvSpPr>
            <a:spLocks noChangeArrowheads="1"/>
          </p:cNvSpPr>
          <p:nvPr/>
        </p:nvSpPr>
        <p:spPr bwMode="auto">
          <a:xfrm>
            <a:off x="2393331" y="5615091"/>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72" name="Group 271"/>
          <p:cNvGrpSpPr/>
          <p:nvPr/>
        </p:nvGrpSpPr>
        <p:grpSpPr>
          <a:xfrm>
            <a:off x="2479504" y="5700438"/>
            <a:ext cx="152041" cy="214480"/>
            <a:chOff x="1986115" y="5603180"/>
            <a:chExt cx="263408" cy="614257"/>
          </a:xfrm>
        </p:grpSpPr>
        <p:cxnSp>
          <p:nvCxnSpPr>
            <p:cNvPr id="273" name="Straight Connector 272"/>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4" name="Straight Connector 273"/>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5" name="Straight Connector 274"/>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6" name="Straight Connector 275"/>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7" name="Straight Connector 276"/>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8" name="Straight Connector 277"/>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9" name="Straight Connector 278"/>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0" name="Group 279"/>
          <p:cNvGrpSpPr/>
          <p:nvPr/>
        </p:nvGrpSpPr>
        <p:grpSpPr>
          <a:xfrm flipV="1">
            <a:off x="2669974" y="5695159"/>
            <a:ext cx="152041" cy="214480"/>
            <a:chOff x="1986115" y="5603180"/>
            <a:chExt cx="263408" cy="614257"/>
          </a:xfrm>
        </p:grpSpPr>
        <p:cxnSp>
          <p:nvCxnSpPr>
            <p:cNvPr id="281" name="Straight Connector 280"/>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2" name="Straight Connector 281"/>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3" name="Straight Connector 282"/>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4" name="Straight Connector 283"/>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5" name="Straight Connector 284"/>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6" name="Straight Connector 285"/>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7" name="Straight Connector 286"/>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8" name="Group 287"/>
          <p:cNvGrpSpPr/>
          <p:nvPr/>
        </p:nvGrpSpPr>
        <p:grpSpPr>
          <a:xfrm>
            <a:off x="3155494" y="5702272"/>
            <a:ext cx="141574" cy="214480"/>
            <a:chOff x="1986115" y="5603180"/>
            <a:chExt cx="263408" cy="614257"/>
          </a:xfrm>
        </p:grpSpPr>
        <p:cxnSp>
          <p:nvCxnSpPr>
            <p:cNvPr id="289" name="Straight Connector 28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0" name="Straight Connector 28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1" name="Straight Connector 29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2" name="Straight Connector 29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3" name="Straight Connector 29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4" name="Straight Connector 29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5" name="Straight Connector 29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96" name="Group 295"/>
          <p:cNvGrpSpPr/>
          <p:nvPr/>
        </p:nvGrpSpPr>
        <p:grpSpPr>
          <a:xfrm flipV="1">
            <a:off x="3345964" y="5696993"/>
            <a:ext cx="141574" cy="214480"/>
            <a:chOff x="1986115" y="5603180"/>
            <a:chExt cx="263408" cy="614257"/>
          </a:xfrm>
        </p:grpSpPr>
        <p:cxnSp>
          <p:nvCxnSpPr>
            <p:cNvPr id="297" name="Straight Connector 296"/>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8" name="Straight Connector 297"/>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9" name="Straight Connector 298"/>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0" name="Straight Connector 299"/>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1" name="Straight Connector 300"/>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2" name="Straight Connector 301"/>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3" name="Straight Connector 302"/>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304" name="Straight Arrow Connector 150"/>
          <p:cNvCxnSpPr>
            <a:cxnSpLocks noChangeShapeType="1"/>
          </p:cNvCxnSpPr>
          <p:nvPr/>
        </p:nvCxnSpPr>
        <p:spPr bwMode="auto">
          <a:xfrm flipH="1">
            <a:off x="1695466" y="4763701"/>
            <a:ext cx="707982" cy="852662"/>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07" name="Straight Arrow Connector 150"/>
          <p:cNvCxnSpPr>
            <a:cxnSpLocks noChangeShapeType="1"/>
          </p:cNvCxnSpPr>
          <p:nvPr/>
        </p:nvCxnSpPr>
        <p:spPr bwMode="auto">
          <a:xfrm>
            <a:off x="1455841" y="4813316"/>
            <a:ext cx="1153495" cy="75029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0" name="Straight Arrow Connector 150"/>
          <p:cNvCxnSpPr>
            <a:cxnSpLocks noChangeShapeType="1"/>
          </p:cNvCxnSpPr>
          <p:nvPr/>
        </p:nvCxnSpPr>
        <p:spPr bwMode="auto">
          <a:xfrm>
            <a:off x="2688840" y="4797815"/>
            <a:ext cx="561302" cy="75126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15" name="Right Brace 314"/>
          <p:cNvSpPr/>
          <p:nvPr/>
        </p:nvSpPr>
        <p:spPr bwMode="auto">
          <a:xfrm>
            <a:off x="9541735" y="3648189"/>
            <a:ext cx="342652" cy="2077889"/>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6" name="Rectangle 315"/>
          <p:cNvSpPr/>
          <p:nvPr/>
        </p:nvSpPr>
        <p:spPr bwMode="auto">
          <a:xfrm>
            <a:off x="7426403" y="4299162"/>
            <a:ext cx="1643087" cy="1189448"/>
          </a:xfrm>
          <a:prstGeom prst="rect">
            <a:avLst/>
          </a:prstGeom>
          <a:solidFill>
            <a:schemeClr val="bg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7" name="TextBox 66"/>
          <p:cNvSpPr txBox="1">
            <a:spLocks noChangeArrowheads="1"/>
          </p:cNvSpPr>
          <p:nvPr/>
        </p:nvSpPr>
        <p:spPr bwMode="auto">
          <a:xfrm>
            <a:off x="5304811" y="1607069"/>
            <a:ext cx="179891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ovs-vswitchd</a:t>
            </a:r>
          </a:p>
        </p:txBody>
      </p:sp>
      <p:sp>
        <p:nvSpPr>
          <p:cNvPr id="318" name="TextBox 66"/>
          <p:cNvSpPr txBox="1">
            <a:spLocks noChangeArrowheads="1"/>
          </p:cNvSpPr>
          <p:nvPr/>
        </p:nvSpPr>
        <p:spPr bwMode="auto">
          <a:xfrm>
            <a:off x="4613007" y="2392095"/>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netdev</a:t>
            </a:r>
            <a:r>
              <a:rPr lang="en-US" altLang="en-US" sz="900" dirty="0"/>
              <a:t> provider</a:t>
            </a:r>
          </a:p>
        </p:txBody>
      </p:sp>
      <p:sp>
        <p:nvSpPr>
          <p:cNvPr id="320" name="Rectangle 319"/>
          <p:cNvSpPr/>
          <p:nvPr/>
        </p:nvSpPr>
        <p:spPr bwMode="auto">
          <a:xfrm>
            <a:off x="7583170" y="5078471"/>
            <a:ext cx="1231475" cy="647606"/>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200" kern="0" dirty="0" err="1">
                <a:solidFill>
                  <a:sysClr val="windowText" lastClr="000000"/>
                </a:solidFill>
              </a:rPr>
              <a:t>openvswitch</a:t>
            </a:r>
            <a:br>
              <a:rPr lang="en-US" sz="1200" kern="0" dirty="0">
                <a:solidFill>
                  <a:sysClr val="windowText" lastClr="000000"/>
                </a:solidFill>
              </a:rPr>
            </a:br>
            <a:r>
              <a:rPr lang="en-US" sz="1200" kern="0" dirty="0">
                <a:solidFill>
                  <a:sysClr val="windowText" lastClr="000000"/>
                </a:solidFill>
              </a:rPr>
              <a:t>kernel module</a:t>
            </a:r>
            <a:endParaRPr lang="en-US" sz="1200" kern="0" dirty="0">
              <a:solidFill>
                <a:sysClr val="windowText" lastClr="000000"/>
              </a:solidFill>
              <a:latin typeface="Arial" charset="0"/>
              <a:cs typeface="+mn-cs"/>
            </a:endParaRPr>
          </a:p>
        </p:txBody>
      </p:sp>
      <p:cxnSp>
        <p:nvCxnSpPr>
          <p:cNvPr id="321" name="Straight Arrow Connector 75"/>
          <p:cNvCxnSpPr>
            <a:cxnSpLocks noChangeShapeType="1"/>
          </p:cNvCxnSpPr>
          <p:nvPr/>
        </p:nvCxnSpPr>
        <p:spPr bwMode="auto">
          <a:xfrm>
            <a:off x="7240074" y="1400883"/>
            <a:ext cx="0" cy="649188"/>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23" name="Straight Arrow Connector 75"/>
          <p:cNvCxnSpPr>
            <a:cxnSpLocks noChangeShapeType="1"/>
          </p:cNvCxnSpPr>
          <p:nvPr/>
        </p:nvCxnSpPr>
        <p:spPr bwMode="auto">
          <a:xfrm>
            <a:off x="7963263" y="1400883"/>
            <a:ext cx="0" cy="659639"/>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24" name="TextBox 66"/>
          <p:cNvSpPr txBox="1">
            <a:spLocks noChangeArrowheads="1"/>
          </p:cNvSpPr>
          <p:nvPr/>
        </p:nvSpPr>
        <p:spPr bwMode="auto">
          <a:xfrm>
            <a:off x="6892387" y="1183736"/>
            <a:ext cx="71045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p>
        </p:txBody>
      </p:sp>
      <p:sp>
        <p:nvSpPr>
          <p:cNvPr id="325" name="TextBox 66"/>
          <p:cNvSpPr txBox="1">
            <a:spLocks noChangeArrowheads="1"/>
          </p:cNvSpPr>
          <p:nvPr/>
        </p:nvSpPr>
        <p:spPr bwMode="auto">
          <a:xfrm>
            <a:off x="7685529" y="1197866"/>
            <a:ext cx="58862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OVSDB</a:t>
            </a:r>
          </a:p>
        </p:txBody>
      </p:sp>
      <p:sp>
        <p:nvSpPr>
          <p:cNvPr id="326" name="Arrow: Up-Down 325"/>
          <p:cNvSpPr/>
          <p:nvPr/>
        </p:nvSpPr>
        <p:spPr bwMode="auto">
          <a:xfrm>
            <a:off x="8077182" y="4165931"/>
            <a:ext cx="122834" cy="909139"/>
          </a:xfrm>
          <a:prstGeom prst="upDownArrow">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7" name="TextBox 66"/>
          <p:cNvSpPr txBox="1">
            <a:spLocks noChangeArrowheads="1"/>
          </p:cNvSpPr>
          <p:nvPr/>
        </p:nvSpPr>
        <p:spPr bwMode="auto">
          <a:xfrm>
            <a:off x="8159042" y="4540171"/>
            <a:ext cx="75533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Netlink</a:t>
            </a:r>
            <a:r>
              <a:rPr lang="en-US" altLang="en-US" sz="900" dirty="0"/>
              <a:t> API</a:t>
            </a:r>
          </a:p>
        </p:txBody>
      </p:sp>
      <p:sp>
        <p:nvSpPr>
          <p:cNvPr id="328" name="TextBox 66"/>
          <p:cNvSpPr txBox="1">
            <a:spLocks noChangeArrowheads="1"/>
          </p:cNvSpPr>
          <p:nvPr/>
        </p:nvSpPr>
        <p:spPr bwMode="auto">
          <a:xfrm>
            <a:off x="9909912" y="2315746"/>
            <a:ext cx="120718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OVS</a:t>
            </a:r>
            <a:br>
              <a:rPr lang="en-US" altLang="en-US" sz="1600" dirty="0"/>
            </a:br>
            <a:r>
              <a:rPr lang="en-US" altLang="en-US" sz="1600" dirty="0"/>
              <a:t>Slow Path</a:t>
            </a:r>
          </a:p>
        </p:txBody>
      </p:sp>
      <p:sp>
        <p:nvSpPr>
          <p:cNvPr id="329" name="Right Brace 328"/>
          <p:cNvSpPr/>
          <p:nvPr/>
        </p:nvSpPr>
        <p:spPr bwMode="auto">
          <a:xfrm>
            <a:off x="9533412" y="1607797"/>
            <a:ext cx="342652" cy="1988673"/>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0" name="Right Brace 329"/>
          <p:cNvSpPr/>
          <p:nvPr/>
        </p:nvSpPr>
        <p:spPr bwMode="auto">
          <a:xfrm rot="5400000">
            <a:off x="8140062" y="5219517"/>
            <a:ext cx="175432" cy="1602750"/>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1" name="TextBox 66"/>
          <p:cNvSpPr txBox="1">
            <a:spLocks noChangeArrowheads="1"/>
          </p:cNvSpPr>
          <p:nvPr/>
        </p:nvSpPr>
        <p:spPr bwMode="auto">
          <a:xfrm>
            <a:off x="7360725" y="6161207"/>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Kernel Datapath</a:t>
            </a:r>
          </a:p>
        </p:txBody>
      </p:sp>
      <p:sp>
        <p:nvSpPr>
          <p:cNvPr id="333" name="TextBox 66"/>
          <p:cNvSpPr txBox="1">
            <a:spLocks noChangeArrowheads="1"/>
          </p:cNvSpPr>
          <p:nvPr/>
        </p:nvSpPr>
        <p:spPr bwMode="auto">
          <a:xfrm>
            <a:off x="4300262" y="6171684"/>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DPDK Datapath</a:t>
            </a:r>
          </a:p>
        </p:txBody>
      </p:sp>
      <p:sp>
        <p:nvSpPr>
          <p:cNvPr id="334" name="Rectangle 333"/>
          <p:cNvSpPr/>
          <p:nvPr/>
        </p:nvSpPr>
        <p:spPr bwMode="auto">
          <a:xfrm>
            <a:off x="6470917"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5" name="Rectangle 334"/>
          <p:cNvSpPr/>
          <p:nvPr/>
        </p:nvSpPr>
        <p:spPr bwMode="auto">
          <a:xfrm>
            <a:off x="682001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6" name="Rectangle 335"/>
          <p:cNvSpPr/>
          <p:nvPr/>
        </p:nvSpPr>
        <p:spPr bwMode="auto">
          <a:xfrm>
            <a:off x="718359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8" name="Rectangle 337"/>
          <p:cNvSpPr/>
          <p:nvPr/>
        </p:nvSpPr>
        <p:spPr bwMode="auto">
          <a:xfrm>
            <a:off x="7514431"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0" name="Straight Arrow Connector 339"/>
          <p:cNvCxnSpPr>
            <a:cxnSpLocks/>
            <a:stCxn id="334" idx="3"/>
            <a:endCxn id="335" idx="1"/>
          </p:cNvCxnSpPr>
          <p:nvPr/>
        </p:nvCxnSpPr>
        <p:spPr bwMode="auto">
          <a:xfrm>
            <a:off x="6693820" y="3036459"/>
            <a:ext cx="12619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2" name="Straight Arrow Connector 341"/>
          <p:cNvCxnSpPr>
            <a:stCxn id="335" idx="3"/>
            <a:endCxn id="336" idx="1"/>
          </p:cNvCxnSpPr>
          <p:nvPr/>
        </p:nvCxnSpPr>
        <p:spPr bwMode="auto">
          <a:xfrm>
            <a:off x="7042919" y="3036459"/>
            <a:ext cx="140677"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4" name="Straight Arrow Connector 343"/>
          <p:cNvCxnSpPr>
            <a:endCxn id="338" idx="1"/>
          </p:cNvCxnSpPr>
          <p:nvPr/>
        </p:nvCxnSpPr>
        <p:spPr bwMode="auto">
          <a:xfrm>
            <a:off x="7426403" y="3036249"/>
            <a:ext cx="88028" cy="21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6" name="TextBox 66"/>
          <p:cNvSpPr txBox="1">
            <a:spLocks noChangeArrowheads="1"/>
          </p:cNvSpPr>
          <p:nvPr/>
        </p:nvSpPr>
        <p:spPr bwMode="auto">
          <a:xfrm>
            <a:off x="7699967" y="2872273"/>
            <a:ext cx="7104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br>
              <a:rPr lang="en-US" altLang="en-US" sz="900" dirty="0"/>
            </a:br>
            <a:r>
              <a:rPr lang="en-US" altLang="en-US" sz="900" dirty="0"/>
              <a:t>Pipeline</a:t>
            </a:r>
          </a:p>
        </p:txBody>
      </p:sp>
      <p:cxnSp>
        <p:nvCxnSpPr>
          <p:cNvPr id="348" name="Straight Arrow Connector 75"/>
          <p:cNvCxnSpPr>
            <a:cxnSpLocks noChangeShapeType="1"/>
          </p:cNvCxnSpPr>
          <p:nvPr/>
        </p:nvCxnSpPr>
        <p:spPr bwMode="auto">
          <a:xfrm flipH="1">
            <a:off x="6046228" y="3387107"/>
            <a:ext cx="548286" cy="97252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53" name="Straight Arrow Connector 75"/>
          <p:cNvCxnSpPr>
            <a:cxnSpLocks noChangeShapeType="1"/>
          </p:cNvCxnSpPr>
          <p:nvPr/>
        </p:nvCxnSpPr>
        <p:spPr bwMode="auto">
          <a:xfrm>
            <a:off x="8138599" y="3371279"/>
            <a:ext cx="0" cy="55381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54" name="Cylinder 353"/>
          <p:cNvSpPr/>
          <p:nvPr/>
        </p:nvSpPr>
        <p:spPr bwMode="auto">
          <a:xfrm>
            <a:off x="4046104" y="4153960"/>
            <a:ext cx="710992" cy="382390"/>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EMC</a:t>
            </a:r>
          </a:p>
        </p:txBody>
      </p:sp>
      <p:sp>
        <p:nvSpPr>
          <p:cNvPr id="355" name="Cylinder 354"/>
          <p:cNvSpPr/>
          <p:nvPr/>
        </p:nvSpPr>
        <p:spPr bwMode="auto">
          <a:xfrm>
            <a:off x="5061160" y="4341526"/>
            <a:ext cx="1518549" cy="647124"/>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Megaflow cache</a:t>
            </a:r>
          </a:p>
        </p:txBody>
      </p:sp>
      <p:cxnSp>
        <p:nvCxnSpPr>
          <p:cNvPr id="359" name="Straight Arrow Connector 358"/>
          <p:cNvCxnSpPr>
            <a:cxnSpLocks/>
            <a:endCxn id="354" idx="2"/>
          </p:cNvCxnSpPr>
          <p:nvPr/>
        </p:nvCxnSpPr>
        <p:spPr bwMode="auto">
          <a:xfrm flipV="1">
            <a:off x="2863623" y="4345156"/>
            <a:ext cx="1182481" cy="20231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0" name="Straight Arrow Connector 359"/>
          <p:cNvCxnSpPr>
            <a:cxnSpLocks/>
          </p:cNvCxnSpPr>
          <p:nvPr/>
        </p:nvCxnSpPr>
        <p:spPr bwMode="auto">
          <a:xfrm>
            <a:off x="2846123" y="4612913"/>
            <a:ext cx="2237007" cy="17576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5" name="Straight Arrow Connector 364"/>
          <p:cNvCxnSpPr>
            <a:stCxn id="354" idx="4"/>
            <a:endCxn id="355" idx="2"/>
          </p:cNvCxnSpPr>
          <p:nvPr/>
        </p:nvCxnSpPr>
        <p:spPr bwMode="auto">
          <a:xfrm>
            <a:off x="4757095" y="4345156"/>
            <a:ext cx="304065" cy="319933"/>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370" name="TextBox 66"/>
          <p:cNvSpPr txBox="1">
            <a:spLocks noChangeArrowheads="1"/>
          </p:cNvSpPr>
          <p:nvPr/>
        </p:nvSpPr>
        <p:spPr bwMode="auto">
          <a:xfrm>
            <a:off x="3694685" y="4193495"/>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1.</a:t>
            </a:r>
          </a:p>
        </p:txBody>
      </p:sp>
      <p:sp>
        <p:nvSpPr>
          <p:cNvPr id="371" name="TextBox 66"/>
          <p:cNvSpPr txBox="1">
            <a:spLocks noChangeArrowheads="1"/>
          </p:cNvSpPr>
          <p:nvPr/>
        </p:nvSpPr>
        <p:spPr bwMode="auto">
          <a:xfrm>
            <a:off x="4762330" y="4768192"/>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2.</a:t>
            </a:r>
          </a:p>
        </p:txBody>
      </p:sp>
      <p:sp>
        <p:nvSpPr>
          <p:cNvPr id="372" name="TextBox 66"/>
          <p:cNvSpPr txBox="1">
            <a:spLocks noChangeArrowheads="1"/>
          </p:cNvSpPr>
          <p:nvPr/>
        </p:nvSpPr>
        <p:spPr bwMode="auto">
          <a:xfrm>
            <a:off x="6298009" y="3308808"/>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3.</a:t>
            </a:r>
          </a:p>
        </p:txBody>
      </p:sp>
      <p:cxnSp>
        <p:nvCxnSpPr>
          <p:cNvPr id="377" name="Straight Arrow Connector 99"/>
          <p:cNvCxnSpPr>
            <a:cxnSpLocks noChangeShapeType="1"/>
          </p:cNvCxnSpPr>
          <p:nvPr/>
        </p:nvCxnSpPr>
        <p:spPr bwMode="auto">
          <a:xfrm flipV="1">
            <a:off x="1417368" y="3162520"/>
            <a:ext cx="1272925" cy="1205421"/>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80" name="Straight Arrow Connector 103"/>
          <p:cNvCxnSpPr>
            <a:cxnSpLocks noChangeShapeType="1"/>
          </p:cNvCxnSpPr>
          <p:nvPr/>
        </p:nvCxnSpPr>
        <p:spPr bwMode="auto">
          <a:xfrm flipV="1">
            <a:off x="2650134" y="3138639"/>
            <a:ext cx="505361" cy="1189747"/>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 name="Oval 1"/>
          <p:cNvSpPr/>
          <p:nvPr/>
        </p:nvSpPr>
        <p:spPr bwMode="auto">
          <a:xfrm>
            <a:off x="1179500" y="3156766"/>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1" name="Oval 220"/>
          <p:cNvSpPr/>
          <p:nvPr/>
        </p:nvSpPr>
        <p:spPr bwMode="auto">
          <a:xfrm>
            <a:off x="2830510" y="3156618"/>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2" name="Oval 221"/>
          <p:cNvSpPr/>
          <p:nvPr/>
        </p:nvSpPr>
        <p:spPr bwMode="auto">
          <a:xfrm>
            <a:off x="1272826" y="6295874"/>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3" name="Oval 222"/>
          <p:cNvSpPr/>
          <p:nvPr/>
        </p:nvSpPr>
        <p:spPr bwMode="auto">
          <a:xfrm>
            <a:off x="2870244" y="6290610"/>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Oval Callout 2"/>
          <p:cNvSpPr/>
          <p:nvPr/>
        </p:nvSpPr>
        <p:spPr>
          <a:xfrm>
            <a:off x="6194353" y="2539890"/>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rgbClr val="FF0000"/>
                </a:solidFill>
              </a:rPr>
              <a:t>ofproto</a:t>
            </a:r>
            <a:r>
              <a:rPr lang="en-US" sz="1400" b="1" dirty="0">
                <a:solidFill>
                  <a:srgbClr val="FF0000"/>
                </a:solidFill>
              </a:rPr>
              <a:t> errors</a:t>
            </a:r>
          </a:p>
        </p:txBody>
      </p:sp>
      <p:sp>
        <p:nvSpPr>
          <p:cNvPr id="226" name="Oval Callout 225"/>
          <p:cNvSpPr/>
          <p:nvPr/>
        </p:nvSpPr>
        <p:spPr>
          <a:xfrm>
            <a:off x="4505764" y="4013619"/>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“drop” action</a:t>
            </a:r>
          </a:p>
        </p:txBody>
      </p:sp>
    </p:spTree>
    <p:extLst>
      <p:ext uri="{BB962C8B-B14F-4D97-AF65-F5344CB8AC3E}">
        <p14:creationId xmlns:p14="http://schemas.microsoft.com/office/powerpoint/2010/main" val="403662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blipFill>
                  <a:blip r:embed="rId3"/>
                  <a:stretch>
                    <a:fillRect/>
                  </a:stretch>
                </a:blipFill>
              </a:rPr>
              <a:t>OvS Packet Drop Scenarios</a:t>
            </a:r>
          </a:p>
        </p:txBody>
      </p:sp>
      <p:sp>
        <p:nvSpPr>
          <p:cNvPr id="332" name="Right Brace 331"/>
          <p:cNvSpPr/>
          <p:nvPr/>
        </p:nvSpPr>
        <p:spPr bwMode="auto">
          <a:xfrm rot="5400000">
            <a:off x="3848159" y="2650304"/>
            <a:ext cx="175432" cy="6741866"/>
          </a:xfrm>
          <a:prstGeom prst="rightBrace">
            <a:avLst>
              <a:gd name="adj1" fmla="val 8333"/>
              <a:gd name="adj2" fmla="val 31484"/>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2" name="Rectangle 101"/>
          <p:cNvSpPr/>
          <p:nvPr/>
        </p:nvSpPr>
        <p:spPr bwMode="auto">
          <a:xfrm>
            <a:off x="3921916" y="1606019"/>
            <a:ext cx="5107237" cy="2131386"/>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1" name="Rectangle 100"/>
          <p:cNvSpPr/>
          <p:nvPr/>
        </p:nvSpPr>
        <p:spPr bwMode="auto">
          <a:xfrm>
            <a:off x="564942" y="3405180"/>
            <a:ext cx="8464211" cy="2025025"/>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6050464" y="2064114"/>
            <a:ext cx="2760350" cy="371670"/>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50" kern="0" dirty="0" err="1">
                <a:solidFill>
                  <a:sysClr val="windowText" lastClr="000000"/>
                </a:solidFill>
                <a:latin typeface="Arial" charset="0"/>
                <a:cs typeface="+mn-cs"/>
              </a:rPr>
              <a:t>ofproto</a:t>
            </a:r>
            <a:endParaRPr lang="en-US" sz="1050" kern="0" dirty="0">
              <a:solidFill>
                <a:sysClr val="windowText" lastClr="000000"/>
              </a:solidFill>
              <a:latin typeface="Arial" charset="0"/>
              <a:cs typeface="+mn-cs"/>
            </a:endParaRPr>
          </a:p>
        </p:txBody>
      </p:sp>
      <p:sp>
        <p:nvSpPr>
          <p:cNvPr id="9" name="Rectangle 8"/>
          <p:cNvSpPr/>
          <p:nvPr/>
        </p:nvSpPr>
        <p:spPr bwMode="auto">
          <a:xfrm>
            <a:off x="4280333" y="2054596"/>
            <a:ext cx="1605593" cy="350748"/>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a:t>
            </a:r>
            <a:endParaRPr lang="en-US" sz="1000" kern="0" dirty="0">
              <a:solidFill>
                <a:sysClr val="windowText" lastClr="000000"/>
              </a:solidFill>
              <a:latin typeface="Arial" charset="0"/>
              <a:cs typeface="+mn-cs"/>
            </a:endParaRPr>
          </a:p>
        </p:txBody>
      </p:sp>
      <p:sp>
        <p:nvSpPr>
          <p:cNvPr id="10" name="Rectangle 9"/>
          <p:cNvSpPr/>
          <p:nvPr/>
        </p:nvSpPr>
        <p:spPr bwMode="auto">
          <a:xfrm>
            <a:off x="6075462" y="2537119"/>
            <a:ext cx="2760350" cy="1002872"/>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ofproto-dpif</a:t>
            </a:r>
            <a:endParaRPr lang="en-US" sz="1000" kern="0" dirty="0">
              <a:solidFill>
                <a:sysClr val="windowText" lastClr="000000"/>
              </a:solidFill>
            </a:endParaRPr>
          </a:p>
        </p:txBody>
      </p:sp>
      <p:sp>
        <p:nvSpPr>
          <p:cNvPr id="11" name="Rectangle 10"/>
          <p:cNvSpPr/>
          <p:nvPr/>
        </p:nvSpPr>
        <p:spPr bwMode="auto">
          <a:xfrm>
            <a:off x="4280333" y="2708076"/>
            <a:ext cx="835441" cy="806804"/>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netdev-dpdk</a:t>
            </a:r>
            <a:endParaRPr lang="en-US" sz="1000" kern="0" dirty="0">
              <a:solidFill>
                <a:sysClr val="windowText" lastClr="000000"/>
              </a:solidFill>
              <a:latin typeface="Arial" charset="0"/>
              <a:cs typeface="+mn-cs"/>
            </a:endParaRPr>
          </a:p>
        </p:txBody>
      </p:sp>
      <p:sp>
        <p:nvSpPr>
          <p:cNvPr id="12" name="Rectangle 131"/>
          <p:cNvSpPr>
            <a:spLocks noChangeArrowheads="1"/>
          </p:cNvSpPr>
          <p:nvPr/>
        </p:nvSpPr>
        <p:spPr bwMode="auto">
          <a:xfrm>
            <a:off x="2312882" y="1530670"/>
            <a:ext cx="1472531"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1000" dirty="0"/>
              <a:t>Qemu</a:t>
            </a:r>
            <a:br>
              <a:rPr lang="en-US" altLang="en-US" sz="1000" dirty="0"/>
            </a:br>
            <a:r>
              <a:rPr lang="en-US" altLang="en-US" sz="1000" dirty="0"/>
              <a:t>KVM</a:t>
            </a:r>
          </a:p>
        </p:txBody>
      </p:sp>
      <p:sp>
        <p:nvSpPr>
          <p:cNvPr id="14" name="Rectangle 133"/>
          <p:cNvSpPr>
            <a:spLocks noChangeArrowheads="1"/>
          </p:cNvSpPr>
          <p:nvPr/>
        </p:nvSpPr>
        <p:spPr bwMode="auto">
          <a:xfrm>
            <a:off x="2368311" y="1606019"/>
            <a:ext cx="1334491" cy="917352"/>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cxnSp>
        <p:nvCxnSpPr>
          <p:cNvPr id="15" name="Straight Connector 134"/>
          <p:cNvCxnSpPr>
            <a:cxnSpLocks noChangeShapeType="1"/>
          </p:cNvCxnSpPr>
          <p:nvPr/>
        </p:nvCxnSpPr>
        <p:spPr bwMode="auto">
          <a:xfrm flipV="1">
            <a:off x="2368311" y="2190023"/>
            <a:ext cx="1334491" cy="6461"/>
          </a:xfrm>
          <a:prstGeom prst="line">
            <a:avLst/>
          </a:prstGeom>
          <a:noFill/>
          <a:ln w="12700" algn="ctr">
            <a:solidFill>
              <a:schemeClr val="tx1"/>
            </a:solidFill>
            <a:prstDash val="dash"/>
            <a:round/>
            <a:headEnd/>
            <a:tailEnd/>
          </a:ln>
          <a:extLst>
            <a:ext uri="{909E8E84-426E-40dd-AFC4-6F175D3DCCD1}">
              <a14:hiddenFill xmlns:a14="http://schemas.microsoft.com/office/drawing/2010/main" xmlns="">
                <a:noFill/>
              </a14:hiddenFill>
            </a:ext>
          </a:extLst>
        </p:spPr>
      </p:cxnSp>
      <p:sp>
        <p:nvSpPr>
          <p:cNvPr id="16" name="Rectangle 135"/>
          <p:cNvSpPr>
            <a:spLocks noChangeArrowheads="1"/>
          </p:cNvSpPr>
          <p:nvPr/>
        </p:nvSpPr>
        <p:spPr bwMode="auto">
          <a:xfrm>
            <a:off x="2513066" y="2129297"/>
            <a:ext cx="850599" cy="135664"/>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Socket API</a:t>
            </a:r>
          </a:p>
        </p:txBody>
      </p:sp>
      <p:sp>
        <p:nvSpPr>
          <p:cNvPr id="17" name="Rectangle 136"/>
          <p:cNvSpPr>
            <a:spLocks noChangeArrowheads="1"/>
          </p:cNvSpPr>
          <p:nvPr/>
        </p:nvSpPr>
        <p:spPr bwMode="auto">
          <a:xfrm>
            <a:off x="2513066" y="2298555"/>
            <a:ext cx="850599" cy="158922"/>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virtio-net</a:t>
            </a:r>
          </a:p>
        </p:txBody>
      </p:sp>
      <p:sp>
        <p:nvSpPr>
          <p:cNvPr id="18" name="TextBox 138"/>
          <p:cNvSpPr txBox="1">
            <a:spLocks noChangeArrowheads="1"/>
          </p:cNvSpPr>
          <p:nvPr/>
        </p:nvSpPr>
        <p:spPr bwMode="auto">
          <a:xfrm>
            <a:off x="3287842" y="1969084"/>
            <a:ext cx="43313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a:t>user</a:t>
            </a:r>
          </a:p>
        </p:txBody>
      </p:sp>
      <p:sp>
        <p:nvSpPr>
          <p:cNvPr id="19" name="TextBox 139"/>
          <p:cNvSpPr txBox="1">
            <a:spLocks noChangeArrowheads="1"/>
          </p:cNvSpPr>
          <p:nvPr/>
        </p:nvSpPr>
        <p:spPr bwMode="auto">
          <a:xfrm>
            <a:off x="3287842" y="2190022"/>
            <a:ext cx="53251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kernel</a:t>
            </a:r>
          </a:p>
        </p:txBody>
      </p:sp>
      <p:cxnSp>
        <p:nvCxnSpPr>
          <p:cNvPr id="20" name="Straight Arrow Connector 140"/>
          <p:cNvCxnSpPr>
            <a:cxnSpLocks noChangeShapeType="1"/>
          </p:cNvCxnSpPr>
          <p:nvPr/>
        </p:nvCxnSpPr>
        <p:spPr bwMode="auto">
          <a:xfrm flipV="1">
            <a:off x="2700712"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1" name="Rectangle 131"/>
          <p:cNvSpPr>
            <a:spLocks noChangeArrowheads="1"/>
          </p:cNvSpPr>
          <p:nvPr/>
        </p:nvSpPr>
        <p:spPr bwMode="auto">
          <a:xfrm>
            <a:off x="645939" y="1530670"/>
            <a:ext cx="1411582"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800" dirty="0"/>
              <a:t>Qemu</a:t>
            </a:r>
            <a:br>
              <a:rPr lang="en-US" altLang="en-US" sz="800" dirty="0"/>
            </a:br>
            <a:r>
              <a:rPr lang="en-US" altLang="en-US" sz="800" dirty="0"/>
              <a:t>KVM</a:t>
            </a:r>
          </a:p>
        </p:txBody>
      </p:sp>
      <p:sp>
        <p:nvSpPr>
          <p:cNvPr id="23" name="Rectangle 133"/>
          <p:cNvSpPr>
            <a:spLocks noChangeArrowheads="1"/>
          </p:cNvSpPr>
          <p:nvPr/>
        </p:nvSpPr>
        <p:spPr bwMode="auto">
          <a:xfrm>
            <a:off x="700113" y="1606019"/>
            <a:ext cx="1323462" cy="976929"/>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sp>
        <p:nvSpPr>
          <p:cNvPr id="25" name="TextBox 138"/>
          <p:cNvSpPr txBox="1">
            <a:spLocks noChangeArrowheads="1"/>
          </p:cNvSpPr>
          <p:nvPr/>
        </p:nvSpPr>
        <p:spPr bwMode="auto">
          <a:xfrm>
            <a:off x="1656865" y="2044023"/>
            <a:ext cx="52450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user</a:t>
            </a:r>
            <a:br>
              <a:rPr lang="en-US" altLang="en-US" sz="1000" dirty="0"/>
            </a:br>
            <a:r>
              <a:rPr lang="en-US" altLang="en-US" sz="1000" dirty="0"/>
              <a:t>space</a:t>
            </a:r>
          </a:p>
        </p:txBody>
      </p:sp>
      <p:sp>
        <p:nvSpPr>
          <p:cNvPr id="27" name="Rectangle 135"/>
          <p:cNvSpPr>
            <a:spLocks noChangeArrowheads="1"/>
          </p:cNvSpPr>
          <p:nvPr/>
        </p:nvSpPr>
        <p:spPr bwMode="auto">
          <a:xfrm>
            <a:off x="2492386" y="1837296"/>
            <a:ext cx="850600" cy="21318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Application</a:t>
            </a:r>
          </a:p>
        </p:txBody>
      </p:sp>
      <p:sp>
        <p:nvSpPr>
          <p:cNvPr id="28" name="Rectangle 135"/>
          <p:cNvSpPr>
            <a:spLocks noChangeArrowheads="1"/>
          </p:cNvSpPr>
          <p:nvPr/>
        </p:nvSpPr>
        <p:spPr bwMode="auto">
          <a:xfrm>
            <a:off x="862223" y="1837295"/>
            <a:ext cx="850599" cy="39909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DPDK</a:t>
            </a:r>
            <a:br>
              <a:rPr lang="en-US" altLang="en-US" sz="800" dirty="0"/>
            </a:br>
            <a:r>
              <a:rPr lang="en-US" altLang="en-US" sz="800" dirty="0"/>
              <a:t>Application</a:t>
            </a:r>
          </a:p>
        </p:txBody>
      </p:sp>
      <p:sp>
        <p:nvSpPr>
          <p:cNvPr id="29" name="Rectangle 137"/>
          <p:cNvSpPr>
            <a:spLocks noChangeArrowheads="1"/>
          </p:cNvSpPr>
          <p:nvPr/>
        </p:nvSpPr>
        <p:spPr bwMode="auto">
          <a:xfrm>
            <a:off x="867185" y="2256041"/>
            <a:ext cx="843707" cy="182177"/>
          </a:xfrm>
          <a:prstGeom prst="rect">
            <a:avLst/>
          </a:prstGeom>
          <a:solidFill>
            <a:srgbClr val="8D92B4"/>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solidFill>
                  <a:srgbClr val="FFFFFF"/>
                </a:solidFill>
              </a:rPr>
              <a:t>virtio PMD</a:t>
            </a:r>
          </a:p>
        </p:txBody>
      </p:sp>
      <p:sp>
        <p:nvSpPr>
          <p:cNvPr id="47" name="Rectangle 5"/>
          <p:cNvSpPr>
            <a:spLocks noChangeArrowheads="1"/>
          </p:cNvSpPr>
          <p:nvPr/>
        </p:nvSpPr>
        <p:spPr bwMode="auto">
          <a:xfrm>
            <a:off x="740732" y="5575743"/>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80" name="TextBox 66"/>
          <p:cNvSpPr txBox="1">
            <a:spLocks noChangeArrowheads="1"/>
          </p:cNvSpPr>
          <p:nvPr/>
        </p:nvSpPr>
        <p:spPr bwMode="auto">
          <a:xfrm>
            <a:off x="10000819" y="4539264"/>
            <a:ext cx="102537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Datapath</a:t>
            </a:r>
          </a:p>
        </p:txBody>
      </p:sp>
      <p:cxnSp>
        <p:nvCxnSpPr>
          <p:cNvPr id="82" name="Straight Arrow Connector 81"/>
          <p:cNvCxnSpPr>
            <a:cxnSpLocks/>
          </p:cNvCxnSpPr>
          <p:nvPr/>
        </p:nvCxnSpPr>
        <p:spPr bwMode="auto">
          <a:xfrm flipH="1">
            <a:off x="6046228" y="3608933"/>
            <a:ext cx="2760350" cy="0"/>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sp>
        <p:nvSpPr>
          <p:cNvPr id="96" name="Rectangle 95"/>
          <p:cNvSpPr/>
          <p:nvPr/>
        </p:nvSpPr>
        <p:spPr bwMode="auto">
          <a:xfrm>
            <a:off x="7509556" y="3819788"/>
            <a:ext cx="1305088" cy="349544"/>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rPr>
              <a:t>d</a:t>
            </a:r>
            <a:r>
              <a:rPr lang="en-US" sz="1000" kern="0" dirty="0" err="1">
                <a:solidFill>
                  <a:sysClr val="windowText" lastClr="000000"/>
                </a:solidFill>
                <a:latin typeface="Arial" charset="0"/>
                <a:cs typeface="+mn-cs"/>
              </a:rPr>
              <a:t>pif-netlink</a:t>
            </a:r>
            <a:endParaRPr lang="en-US" sz="1000" kern="0" dirty="0">
              <a:solidFill>
                <a:sysClr val="windowText" lastClr="000000"/>
              </a:solidFill>
              <a:latin typeface="Arial" charset="0"/>
              <a:cs typeface="+mn-cs"/>
            </a:endParaRPr>
          </a:p>
        </p:txBody>
      </p:sp>
      <p:sp>
        <p:nvSpPr>
          <p:cNvPr id="97" name="Rectangle 96"/>
          <p:cNvSpPr/>
          <p:nvPr/>
        </p:nvSpPr>
        <p:spPr bwMode="auto">
          <a:xfrm>
            <a:off x="5187483" y="2708076"/>
            <a:ext cx="698443" cy="806803"/>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netdev-linux</a:t>
            </a:r>
            <a:endParaRPr lang="en-US" sz="1000" kern="0" dirty="0">
              <a:solidFill>
                <a:sysClr val="windowText" lastClr="000000"/>
              </a:solidFill>
              <a:latin typeface="Arial" charset="0"/>
              <a:cs typeface="+mn-cs"/>
            </a:endParaRPr>
          </a:p>
        </p:txBody>
      </p:sp>
      <p:sp>
        <p:nvSpPr>
          <p:cNvPr id="99" name="TextBox 66"/>
          <p:cNvSpPr txBox="1">
            <a:spLocks noChangeArrowheads="1"/>
          </p:cNvSpPr>
          <p:nvPr/>
        </p:nvSpPr>
        <p:spPr bwMode="auto">
          <a:xfrm>
            <a:off x="6996869" y="3586126"/>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dpif</a:t>
            </a:r>
            <a:r>
              <a:rPr lang="en-US" altLang="en-US" sz="900" dirty="0"/>
              <a:t> provider</a:t>
            </a:r>
          </a:p>
        </p:txBody>
      </p:sp>
      <p:sp>
        <p:nvSpPr>
          <p:cNvPr id="100" name="Rectangle 99"/>
          <p:cNvSpPr/>
          <p:nvPr/>
        </p:nvSpPr>
        <p:spPr bwMode="auto">
          <a:xfrm>
            <a:off x="700112" y="3831459"/>
            <a:ext cx="6594936" cy="1415611"/>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dpif-netdev</a:t>
            </a:r>
            <a:endParaRPr lang="en-US" sz="1000" kern="0" dirty="0">
              <a:solidFill>
                <a:sysClr val="windowText" lastClr="000000"/>
              </a:solidFill>
              <a:latin typeface="Arial" charset="0"/>
              <a:cs typeface="+mn-cs"/>
            </a:endParaRPr>
          </a:p>
        </p:txBody>
      </p:sp>
      <p:grpSp>
        <p:nvGrpSpPr>
          <p:cNvPr id="104" name="Group 103"/>
          <p:cNvGrpSpPr/>
          <p:nvPr/>
        </p:nvGrpSpPr>
        <p:grpSpPr>
          <a:xfrm>
            <a:off x="1119105" y="4359635"/>
            <a:ext cx="515265" cy="458274"/>
            <a:chOff x="1321495" y="5504605"/>
            <a:chExt cx="422693" cy="400117"/>
          </a:xfrm>
        </p:grpSpPr>
        <p:sp>
          <p:nvSpPr>
            <p:cNvPr id="44"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45"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05" name="Group 104"/>
          <p:cNvGrpSpPr/>
          <p:nvPr/>
        </p:nvGrpSpPr>
        <p:grpSpPr>
          <a:xfrm>
            <a:off x="2303836" y="4355042"/>
            <a:ext cx="515265" cy="458274"/>
            <a:chOff x="1321495" y="5504605"/>
            <a:chExt cx="422693" cy="400117"/>
          </a:xfrm>
        </p:grpSpPr>
        <p:sp>
          <p:nvSpPr>
            <p:cNvPr id="106"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107"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71" name="Group 170"/>
          <p:cNvGrpSpPr/>
          <p:nvPr/>
        </p:nvGrpSpPr>
        <p:grpSpPr>
          <a:xfrm>
            <a:off x="844867" y="2677123"/>
            <a:ext cx="850599" cy="479348"/>
            <a:chOff x="710124" y="2094629"/>
            <a:chExt cx="920802" cy="545843"/>
          </a:xfrm>
        </p:grpSpPr>
        <p:sp>
          <p:nvSpPr>
            <p:cNvPr id="22"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21" name="Group 120"/>
            <p:cNvGrpSpPr/>
            <p:nvPr/>
          </p:nvGrpSpPr>
          <p:grpSpPr>
            <a:xfrm>
              <a:off x="778358" y="2191815"/>
              <a:ext cx="150922" cy="244232"/>
              <a:chOff x="1986115" y="5603180"/>
              <a:chExt cx="263408" cy="614257"/>
            </a:xfrm>
          </p:grpSpPr>
          <p:cxnSp>
            <p:nvCxnSpPr>
              <p:cNvPr id="109" name="Straight Connector 10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0" name="Straight Connector 10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2" name="Straight Connector 111"/>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7" name="Straight Connector 11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8" name="Straight Connector 11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9" name="Straight Connector 11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0" name="Straight Connector 11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23" name="Group 122"/>
            <p:cNvGrpSpPr/>
            <p:nvPr/>
          </p:nvGrpSpPr>
          <p:grpSpPr>
            <a:xfrm flipV="1">
              <a:off x="966334" y="2185804"/>
              <a:ext cx="150922" cy="244232"/>
              <a:chOff x="1986115" y="5603180"/>
              <a:chExt cx="263408" cy="614257"/>
            </a:xfrm>
          </p:grpSpPr>
          <p:cxnSp>
            <p:nvCxnSpPr>
              <p:cNvPr id="124" name="Straight Connector 123"/>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 name="Straight Connector 125"/>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7" name="Straight Connector 12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8" name="Straight Connector 12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9" name="Straight Connector 12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0" name="Straight Connector 12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47" name="Group 146"/>
            <p:cNvGrpSpPr/>
            <p:nvPr/>
          </p:nvGrpSpPr>
          <p:grpSpPr>
            <a:xfrm>
              <a:off x="1237645" y="2193903"/>
              <a:ext cx="150922" cy="244232"/>
              <a:chOff x="1986115" y="5603180"/>
              <a:chExt cx="263408" cy="614257"/>
            </a:xfrm>
          </p:grpSpPr>
          <p:cxnSp>
            <p:nvCxnSpPr>
              <p:cNvPr id="148" name="Straight Connector 14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0" name="Straight Connector 14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1" name="Straight Connector 15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2" name="Straight Connector 15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3" name="Straight Connector 15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4" name="Straight Connector 15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55" name="Group 154"/>
            <p:cNvGrpSpPr/>
            <p:nvPr/>
          </p:nvGrpSpPr>
          <p:grpSpPr>
            <a:xfrm flipV="1">
              <a:off x="1425621" y="2187892"/>
              <a:ext cx="150922" cy="244232"/>
              <a:chOff x="1986115" y="5603180"/>
              <a:chExt cx="263408" cy="614257"/>
            </a:xfrm>
          </p:grpSpPr>
          <p:cxnSp>
            <p:nvCxnSpPr>
              <p:cNvPr id="156" name="Straight Connector 155"/>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8" name="Straight Connector 157"/>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9" name="Straight Connector 158"/>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0" name="Straight Connector 159"/>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1" name="Straight Connector 160"/>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2" name="Straight Connector 161"/>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164" name="Straight Arrow Connector 82"/>
          <p:cNvCxnSpPr>
            <a:cxnSpLocks noChangeShapeType="1"/>
          </p:cNvCxnSpPr>
          <p:nvPr/>
        </p:nvCxnSpPr>
        <p:spPr bwMode="auto">
          <a:xfrm flipV="1">
            <a:off x="1505814"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65" name="Straight Arrow Connector 164"/>
          <p:cNvCxnSpPr>
            <a:cxnSpLocks/>
          </p:cNvCxnSpPr>
          <p:nvPr/>
        </p:nvCxnSpPr>
        <p:spPr bwMode="auto">
          <a:xfrm flipH="1" flipV="1">
            <a:off x="4280333" y="2571615"/>
            <a:ext cx="1605593" cy="1256"/>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grpSp>
        <p:nvGrpSpPr>
          <p:cNvPr id="172" name="Group 171"/>
          <p:cNvGrpSpPr/>
          <p:nvPr/>
        </p:nvGrpSpPr>
        <p:grpSpPr>
          <a:xfrm>
            <a:off x="2498265" y="2677123"/>
            <a:ext cx="850599" cy="479348"/>
            <a:chOff x="710124" y="2094629"/>
            <a:chExt cx="920802" cy="545843"/>
          </a:xfrm>
        </p:grpSpPr>
        <p:sp>
          <p:nvSpPr>
            <p:cNvPr id="173"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74" name="Group 173"/>
            <p:cNvGrpSpPr/>
            <p:nvPr/>
          </p:nvGrpSpPr>
          <p:grpSpPr>
            <a:xfrm>
              <a:off x="778358" y="2191815"/>
              <a:ext cx="150922" cy="244232"/>
              <a:chOff x="1986115" y="5603180"/>
              <a:chExt cx="263408" cy="614257"/>
            </a:xfrm>
          </p:grpSpPr>
          <p:cxnSp>
            <p:nvCxnSpPr>
              <p:cNvPr id="199" name="Straight Connector 19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1" name="Straight Connector 20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2" name="Straight Connector 20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3" name="Straight Connector 20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4" name="Straight Connector 20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5" name="Straight Connector 20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V="1">
              <a:off x="966334" y="2185804"/>
              <a:ext cx="150922" cy="244232"/>
              <a:chOff x="1986115" y="5603180"/>
              <a:chExt cx="263408" cy="614257"/>
            </a:xfrm>
          </p:grpSpPr>
          <p:cxnSp>
            <p:nvCxnSpPr>
              <p:cNvPr id="192" name="Straight Connector 19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4" name="Straight Connector 19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5" name="Straight Connector 19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6" name="Straight Connector 19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7" name="Straight Connector 19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8" name="Straight Connector 19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6" name="Group 175"/>
            <p:cNvGrpSpPr/>
            <p:nvPr/>
          </p:nvGrpSpPr>
          <p:grpSpPr>
            <a:xfrm>
              <a:off x="1237645" y="2193903"/>
              <a:ext cx="150922" cy="244232"/>
              <a:chOff x="1986115" y="5603180"/>
              <a:chExt cx="263408" cy="614257"/>
            </a:xfrm>
          </p:grpSpPr>
          <p:cxnSp>
            <p:nvCxnSpPr>
              <p:cNvPr id="185" name="Straight Connector 18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7" name="Straight Connector 18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8" name="Straight Connector 18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9" name="Straight Connector 18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0" name="Straight Connector 18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1" name="Straight Connector 19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7" name="Group 176"/>
            <p:cNvGrpSpPr/>
            <p:nvPr/>
          </p:nvGrpSpPr>
          <p:grpSpPr>
            <a:xfrm flipV="1">
              <a:off x="1425621" y="2187892"/>
              <a:ext cx="150922" cy="244232"/>
              <a:chOff x="1986115" y="5603180"/>
              <a:chExt cx="263408" cy="614257"/>
            </a:xfrm>
          </p:grpSpPr>
          <p:cxnSp>
            <p:nvCxnSpPr>
              <p:cNvPr id="178" name="Straight Connector 17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9" name="Straight Connector 17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1" name="Straight Connector 18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2" name="Straight Connector 18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3" name="Straight Connector 18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4" name="Straight Connector 18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206" name="Straight Arrow Connector 140"/>
          <p:cNvCxnSpPr>
            <a:cxnSpLocks noChangeShapeType="1"/>
          </p:cNvCxnSpPr>
          <p:nvPr/>
        </p:nvCxnSpPr>
        <p:spPr bwMode="auto">
          <a:xfrm flipV="1">
            <a:off x="3143254"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40" name="Rectangle 8"/>
          <p:cNvSpPr>
            <a:spLocks noChangeArrowheads="1"/>
          </p:cNvSpPr>
          <p:nvPr/>
        </p:nvSpPr>
        <p:spPr bwMode="auto">
          <a:xfrm>
            <a:off x="854218" y="4910631"/>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a:solidFill>
                  <a:srgbClr val="FFFFFF"/>
                </a:solidFill>
              </a:rPr>
              <a:t>DPDK PMD Driver</a:t>
            </a:r>
          </a:p>
        </p:txBody>
      </p:sp>
      <p:sp>
        <p:nvSpPr>
          <p:cNvPr id="225" name="Rectangle 8"/>
          <p:cNvSpPr>
            <a:spLocks noChangeArrowheads="1"/>
          </p:cNvSpPr>
          <p:nvPr/>
        </p:nvSpPr>
        <p:spPr bwMode="auto">
          <a:xfrm>
            <a:off x="854218" y="3958997"/>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DPDK </a:t>
            </a:r>
            <a:r>
              <a:rPr lang="en-US" altLang="en-US" sz="1050" dirty="0" err="1">
                <a:solidFill>
                  <a:srgbClr val="FFFFFF"/>
                </a:solidFill>
              </a:rPr>
              <a:t>vhost</a:t>
            </a:r>
            <a:r>
              <a:rPr lang="en-US" altLang="en-US" sz="1050" dirty="0">
                <a:solidFill>
                  <a:srgbClr val="FFFFFF"/>
                </a:solidFill>
              </a:rPr>
              <a:t>-user </a:t>
            </a:r>
          </a:p>
        </p:txBody>
      </p:sp>
      <p:cxnSp>
        <p:nvCxnSpPr>
          <p:cNvPr id="30" name="Straight Arrow Connector 99"/>
          <p:cNvCxnSpPr>
            <a:cxnSpLocks noChangeShapeType="1"/>
          </p:cNvCxnSpPr>
          <p:nvPr/>
        </p:nvCxnSpPr>
        <p:spPr bwMode="auto">
          <a:xfrm flipH="1" flipV="1">
            <a:off x="1047314" y="3174491"/>
            <a:ext cx="284855" cy="1185146"/>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Straight Arrow Connector 103"/>
          <p:cNvCxnSpPr>
            <a:cxnSpLocks noChangeShapeType="1"/>
          </p:cNvCxnSpPr>
          <p:nvPr/>
        </p:nvCxnSpPr>
        <p:spPr bwMode="auto">
          <a:xfrm flipH="1" flipV="1">
            <a:off x="1483745" y="3179574"/>
            <a:ext cx="1014519" cy="1158034"/>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26" name="Straight Arrow Connector 82"/>
          <p:cNvCxnSpPr>
            <a:cxnSpLocks noChangeShapeType="1"/>
          </p:cNvCxnSpPr>
          <p:nvPr/>
        </p:nvCxnSpPr>
        <p:spPr bwMode="auto">
          <a:xfrm flipV="1">
            <a:off x="1080935"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33" name="Rectangle 132"/>
          <p:cNvSpPr>
            <a:spLocks noChangeArrowheads="1"/>
          </p:cNvSpPr>
          <p:nvPr/>
        </p:nvSpPr>
        <p:spPr bwMode="auto">
          <a:xfrm>
            <a:off x="790577" y="5609827"/>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34" name="Group 233"/>
          <p:cNvGrpSpPr/>
          <p:nvPr/>
        </p:nvGrpSpPr>
        <p:grpSpPr>
          <a:xfrm>
            <a:off x="876750" y="5695173"/>
            <a:ext cx="152041" cy="214480"/>
            <a:chOff x="1986115" y="5603180"/>
            <a:chExt cx="263408" cy="614257"/>
          </a:xfrm>
        </p:grpSpPr>
        <p:cxnSp>
          <p:nvCxnSpPr>
            <p:cNvPr id="259" name="Straight Connector 25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0" name="Straight Connector 25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1" name="Straight Connector 26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2" name="Straight Connector 26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3" name="Straight Connector 26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4" name="Straight Connector 26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5" name="Straight Connector 26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5" name="Group 234"/>
          <p:cNvGrpSpPr/>
          <p:nvPr/>
        </p:nvGrpSpPr>
        <p:grpSpPr>
          <a:xfrm flipV="1">
            <a:off x="1067219" y="5689895"/>
            <a:ext cx="152041" cy="214480"/>
            <a:chOff x="1986115" y="5603180"/>
            <a:chExt cx="263408" cy="614257"/>
          </a:xfrm>
        </p:grpSpPr>
        <p:cxnSp>
          <p:nvCxnSpPr>
            <p:cNvPr id="252" name="Straight Connector 25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3" name="Straight Connector 25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4" name="Straight Connector 25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5" name="Straight Connector 25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6" name="Straight Connector 25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7" name="Straight Connector 25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8" name="Straight Connector 25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6" name="Group 235"/>
          <p:cNvGrpSpPr/>
          <p:nvPr/>
        </p:nvGrpSpPr>
        <p:grpSpPr>
          <a:xfrm>
            <a:off x="1558606" y="5697007"/>
            <a:ext cx="141574" cy="214480"/>
            <a:chOff x="1986115" y="5603180"/>
            <a:chExt cx="263408" cy="614257"/>
          </a:xfrm>
        </p:grpSpPr>
        <p:cxnSp>
          <p:nvCxnSpPr>
            <p:cNvPr id="245" name="Straight Connector 24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7" name="Straight Connector 24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8" name="Straight Connector 24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9" name="Straight Connector 24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0" name="Straight Connector 24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1" name="Straight Connector 25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7" name="Group 236"/>
          <p:cNvGrpSpPr/>
          <p:nvPr/>
        </p:nvGrpSpPr>
        <p:grpSpPr>
          <a:xfrm flipV="1">
            <a:off x="1743210" y="5691728"/>
            <a:ext cx="141574" cy="214480"/>
            <a:chOff x="1986115" y="5603180"/>
            <a:chExt cx="263408" cy="614257"/>
          </a:xfrm>
        </p:grpSpPr>
        <p:cxnSp>
          <p:nvCxnSpPr>
            <p:cNvPr id="238" name="Straight Connector 23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9" name="Straight Connector 23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0" name="Straight Connector 23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1" name="Straight Connector 24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2" name="Straight Connector 24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3" name="Straight Connector 24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4" name="Straight Connector 24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48" name="Straight Arrow Connector 150"/>
          <p:cNvCxnSpPr>
            <a:cxnSpLocks noChangeShapeType="1"/>
          </p:cNvCxnSpPr>
          <p:nvPr/>
        </p:nvCxnSpPr>
        <p:spPr bwMode="auto">
          <a:xfrm flipH="1">
            <a:off x="1080935" y="4845515"/>
            <a:ext cx="260375" cy="7708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70" name="Rectangle 5"/>
          <p:cNvSpPr>
            <a:spLocks noChangeArrowheads="1"/>
          </p:cNvSpPr>
          <p:nvPr/>
        </p:nvSpPr>
        <p:spPr bwMode="auto">
          <a:xfrm>
            <a:off x="2343486" y="5581007"/>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271" name="Rectangle 132"/>
          <p:cNvSpPr>
            <a:spLocks noChangeArrowheads="1"/>
          </p:cNvSpPr>
          <p:nvPr/>
        </p:nvSpPr>
        <p:spPr bwMode="auto">
          <a:xfrm>
            <a:off x="2393331" y="5615091"/>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72" name="Group 271"/>
          <p:cNvGrpSpPr/>
          <p:nvPr/>
        </p:nvGrpSpPr>
        <p:grpSpPr>
          <a:xfrm>
            <a:off x="2479504" y="5700438"/>
            <a:ext cx="152041" cy="214480"/>
            <a:chOff x="1986115" y="5603180"/>
            <a:chExt cx="263408" cy="614257"/>
          </a:xfrm>
        </p:grpSpPr>
        <p:cxnSp>
          <p:nvCxnSpPr>
            <p:cNvPr id="273" name="Straight Connector 272"/>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4" name="Straight Connector 273"/>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5" name="Straight Connector 274"/>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6" name="Straight Connector 275"/>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7" name="Straight Connector 276"/>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8" name="Straight Connector 277"/>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9" name="Straight Connector 278"/>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0" name="Group 279"/>
          <p:cNvGrpSpPr/>
          <p:nvPr/>
        </p:nvGrpSpPr>
        <p:grpSpPr>
          <a:xfrm flipV="1">
            <a:off x="2669974" y="5695159"/>
            <a:ext cx="152041" cy="214480"/>
            <a:chOff x="1986115" y="5603180"/>
            <a:chExt cx="263408" cy="614257"/>
          </a:xfrm>
        </p:grpSpPr>
        <p:cxnSp>
          <p:nvCxnSpPr>
            <p:cNvPr id="281" name="Straight Connector 280"/>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2" name="Straight Connector 281"/>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3" name="Straight Connector 282"/>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4" name="Straight Connector 283"/>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5" name="Straight Connector 284"/>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6" name="Straight Connector 285"/>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7" name="Straight Connector 286"/>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8" name="Group 287"/>
          <p:cNvGrpSpPr/>
          <p:nvPr/>
        </p:nvGrpSpPr>
        <p:grpSpPr>
          <a:xfrm>
            <a:off x="3155494" y="5702272"/>
            <a:ext cx="141574" cy="214480"/>
            <a:chOff x="1986115" y="5603180"/>
            <a:chExt cx="263408" cy="614257"/>
          </a:xfrm>
        </p:grpSpPr>
        <p:cxnSp>
          <p:nvCxnSpPr>
            <p:cNvPr id="289" name="Straight Connector 28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0" name="Straight Connector 28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1" name="Straight Connector 29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2" name="Straight Connector 29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3" name="Straight Connector 29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4" name="Straight Connector 29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5" name="Straight Connector 29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96" name="Group 295"/>
          <p:cNvGrpSpPr/>
          <p:nvPr/>
        </p:nvGrpSpPr>
        <p:grpSpPr>
          <a:xfrm flipV="1">
            <a:off x="3345964" y="5696993"/>
            <a:ext cx="141574" cy="214480"/>
            <a:chOff x="1986115" y="5603180"/>
            <a:chExt cx="263408" cy="614257"/>
          </a:xfrm>
        </p:grpSpPr>
        <p:cxnSp>
          <p:nvCxnSpPr>
            <p:cNvPr id="297" name="Straight Connector 296"/>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8" name="Straight Connector 297"/>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9" name="Straight Connector 298"/>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0" name="Straight Connector 299"/>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1" name="Straight Connector 300"/>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2" name="Straight Connector 301"/>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3" name="Straight Connector 302"/>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304" name="Straight Arrow Connector 150"/>
          <p:cNvCxnSpPr>
            <a:cxnSpLocks noChangeShapeType="1"/>
          </p:cNvCxnSpPr>
          <p:nvPr/>
        </p:nvCxnSpPr>
        <p:spPr bwMode="auto">
          <a:xfrm flipH="1">
            <a:off x="1695466" y="4763701"/>
            <a:ext cx="707982" cy="852662"/>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07" name="Straight Arrow Connector 150"/>
          <p:cNvCxnSpPr>
            <a:cxnSpLocks noChangeShapeType="1"/>
          </p:cNvCxnSpPr>
          <p:nvPr/>
        </p:nvCxnSpPr>
        <p:spPr bwMode="auto">
          <a:xfrm>
            <a:off x="1455841" y="4813316"/>
            <a:ext cx="1153495" cy="75029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0" name="Straight Arrow Connector 150"/>
          <p:cNvCxnSpPr>
            <a:cxnSpLocks noChangeShapeType="1"/>
          </p:cNvCxnSpPr>
          <p:nvPr/>
        </p:nvCxnSpPr>
        <p:spPr bwMode="auto">
          <a:xfrm>
            <a:off x="2688840" y="4797815"/>
            <a:ext cx="561302" cy="75126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15" name="Right Brace 314"/>
          <p:cNvSpPr/>
          <p:nvPr/>
        </p:nvSpPr>
        <p:spPr bwMode="auto">
          <a:xfrm>
            <a:off x="9541735" y="3648189"/>
            <a:ext cx="342652" cy="2077889"/>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6" name="Rectangle 315"/>
          <p:cNvSpPr/>
          <p:nvPr/>
        </p:nvSpPr>
        <p:spPr bwMode="auto">
          <a:xfrm>
            <a:off x="7426403" y="4299162"/>
            <a:ext cx="1643087" cy="1189448"/>
          </a:xfrm>
          <a:prstGeom prst="rect">
            <a:avLst/>
          </a:prstGeom>
          <a:solidFill>
            <a:schemeClr val="bg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7" name="TextBox 66"/>
          <p:cNvSpPr txBox="1">
            <a:spLocks noChangeArrowheads="1"/>
          </p:cNvSpPr>
          <p:nvPr/>
        </p:nvSpPr>
        <p:spPr bwMode="auto">
          <a:xfrm>
            <a:off x="5304811" y="1607069"/>
            <a:ext cx="179891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ovs-vswitchd</a:t>
            </a:r>
          </a:p>
        </p:txBody>
      </p:sp>
      <p:sp>
        <p:nvSpPr>
          <p:cNvPr id="318" name="TextBox 66"/>
          <p:cNvSpPr txBox="1">
            <a:spLocks noChangeArrowheads="1"/>
          </p:cNvSpPr>
          <p:nvPr/>
        </p:nvSpPr>
        <p:spPr bwMode="auto">
          <a:xfrm>
            <a:off x="4613007" y="2392095"/>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netdev</a:t>
            </a:r>
            <a:r>
              <a:rPr lang="en-US" altLang="en-US" sz="900" dirty="0"/>
              <a:t> provider</a:t>
            </a:r>
          </a:p>
        </p:txBody>
      </p:sp>
      <p:sp>
        <p:nvSpPr>
          <p:cNvPr id="320" name="Rectangle 319"/>
          <p:cNvSpPr/>
          <p:nvPr/>
        </p:nvSpPr>
        <p:spPr bwMode="auto">
          <a:xfrm>
            <a:off x="7583170" y="5078471"/>
            <a:ext cx="1231475" cy="647606"/>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200" kern="0" dirty="0" err="1">
                <a:solidFill>
                  <a:sysClr val="windowText" lastClr="000000"/>
                </a:solidFill>
              </a:rPr>
              <a:t>openvswitch</a:t>
            </a:r>
            <a:br>
              <a:rPr lang="en-US" sz="1200" kern="0" dirty="0">
                <a:solidFill>
                  <a:sysClr val="windowText" lastClr="000000"/>
                </a:solidFill>
              </a:rPr>
            </a:br>
            <a:r>
              <a:rPr lang="en-US" sz="1200" kern="0" dirty="0">
                <a:solidFill>
                  <a:sysClr val="windowText" lastClr="000000"/>
                </a:solidFill>
              </a:rPr>
              <a:t>kernel module</a:t>
            </a:r>
            <a:endParaRPr lang="en-US" sz="1200" kern="0" dirty="0">
              <a:solidFill>
                <a:sysClr val="windowText" lastClr="000000"/>
              </a:solidFill>
              <a:latin typeface="Arial" charset="0"/>
              <a:cs typeface="+mn-cs"/>
            </a:endParaRPr>
          </a:p>
        </p:txBody>
      </p:sp>
      <p:cxnSp>
        <p:nvCxnSpPr>
          <p:cNvPr id="321" name="Straight Arrow Connector 75"/>
          <p:cNvCxnSpPr>
            <a:cxnSpLocks noChangeShapeType="1"/>
          </p:cNvCxnSpPr>
          <p:nvPr/>
        </p:nvCxnSpPr>
        <p:spPr bwMode="auto">
          <a:xfrm>
            <a:off x="7240074" y="1400883"/>
            <a:ext cx="0" cy="649188"/>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23" name="Straight Arrow Connector 75"/>
          <p:cNvCxnSpPr>
            <a:cxnSpLocks noChangeShapeType="1"/>
          </p:cNvCxnSpPr>
          <p:nvPr/>
        </p:nvCxnSpPr>
        <p:spPr bwMode="auto">
          <a:xfrm>
            <a:off x="7963263" y="1400883"/>
            <a:ext cx="0" cy="659639"/>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24" name="TextBox 66"/>
          <p:cNvSpPr txBox="1">
            <a:spLocks noChangeArrowheads="1"/>
          </p:cNvSpPr>
          <p:nvPr/>
        </p:nvSpPr>
        <p:spPr bwMode="auto">
          <a:xfrm>
            <a:off x="6892387" y="1183736"/>
            <a:ext cx="71045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p>
        </p:txBody>
      </p:sp>
      <p:sp>
        <p:nvSpPr>
          <p:cNvPr id="325" name="TextBox 66"/>
          <p:cNvSpPr txBox="1">
            <a:spLocks noChangeArrowheads="1"/>
          </p:cNvSpPr>
          <p:nvPr/>
        </p:nvSpPr>
        <p:spPr bwMode="auto">
          <a:xfrm>
            <a:off x="7685529" y="1197866"/>
            <a:ext cx="58862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OVSDB</a:t>
            </a:r>
          </a:p>
        </p:txBody>
      </p:sp>
      <p:sp>
        <p:nvSpPr>
          <p:cNvPr id="326" name="Arrow: Up-Down 325"/>
          <p:cNvSpPr/>
          <p:nvPr/>
        </p:nvSpPr>
        <p:spPr bwMode="auto">
          <a:xfrm>
            <a:off x="8077182" y="4165931"/>
            <a:ext cx="122834" cy="909139"/>
          </a:xfrm>
          <a:prstGeom prst="upDownArrow">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7" name="TextBox 66"/>
          <p:cNvSpPr txBox="1">
            <a:spLocks noChangeArrowheads="1"/>
          </p:cNvSpPr>
          <p:nvPr/>
        </p:nvSpPr>
        <p:spPr bwMode="auto">
          <a:xfrm>
            <a:off x="8159042" y="4540171"/>
            <a:ext cx="75533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Netlink</a:t>
            </a:r>
            <a:r>
              <a:rPr lang="en-US" altLang="en-US" sz="900" dirty="0"/>
              <a:t> API</a:t>
            </a:r>
          </a:p>
        </p:txBody>
      </p:sp>
      <p:sp>
        <p:nvSpPr>
          <p:cNvPr id="328" name="TextBox 66"/>
          <p:cNvSpPr txBox="1">
            <a:spLocks noChangeArrowheads="1"/>
          </p:cNvSpPr>
          <p:nvPr/>
        </p:nvSpPr>
        <p:spPr bwMode="auto">
          <a:xfrm>
            <a:off x="9909912" y="2315746"/>
            <a:ext cx="120718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OVS</a:t>
            </a:r>
            <a:br>
              <a:rPr lang="en-US" altLang="en-US" sz="1600" dirty="0"/>
            </a:br>
            <a:r>
              <a:rPr lang="en-US" altLang="en-US" sz="1600" dirty="0"/>
              <a:t>Slow Path</a:t>
            </a:r>
          </a:p>
        </p:txBody>
      </p:sp>
      <p:sp>
        <p:nvSpPr>
          <p:cNvPr id="329" name="Right Brace 328"/>
          <p:cNvSpPr/>
          <p:nvPr/>
        </p:nvSpPr>
        <p:spPr bwMode="auto">
          <a:xfrm>
            <a:off x="9533412" y="1607797"/>
            <a:ext cx="342652" cy="1988673"/>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0" name="Right Brace 329"/>
          <p:cNvSpPr/>
          <p:nvPr/>
        </p:nvSpPr>
        <p:spPr bwMode="auto">
          <a:xfrm rot="5400000">
            <a:off x="8140062" y="5219517"/>
            <a:ext cx="175432" cy="1602750"/>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1" name="TextBox 66"/>
          <p:cNvSpPr txBox="1">
            <a:spLocks noChangeArrowheads="1"/>
          </p:cNvSpPr>
          <p:nvPr/>
        </p:nvSpPr>
        <p:spPr bwMode="auto">
          <a:xfrm>
            <a:off x="7360725" y="6161207"/>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Kernel Datapath</a:t>
            </a:r>
          </a:p>
        </p:txBody>
      </p:sp>
      <p:sp>
        <p:nvSpPr>
          <p:cNvPr id="333" name="TextBox 66"/>
          <p:cNvSpPr txBox="1">
            <a:spLocks noChangeArrowheads="1"/>
          </p:cNvSpPr>
          <p:nvPr/>
        </p:nvSpPr>
        <p:spPr bwMode="auto">
          <a:xfrm>
            <a:off x="4300262" y="6171684"/>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DPDK Datapath</a:t>
            </a:r>
          </a:p>
        </p:txBody>
      </p:sp>
      <p:sp>
        <p:nvSpPr>
          <p:cNvPr id="334" name="Rectangle 333"/>
          <p:cNvSpPr/>
          <p:nvPr/>
        </p:nvSpPr>
        <p:spPr bwMode="auto">
          <a:xfrm>
            <a:off x="6470917"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5" name="Rectangle 334"/>
          <p:cNvSpPr/>
          <p:nvPr/>
        </p:nvSpPr>
        <p:spPr bwMode="auto">
          <a:xfrm>
            <a:off x="682001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6" name="Rectangle 335"/>
          <p:cNvSpPr/>
          <p:nvPr/>
        </p:nvSpPr>
        <p:spPr bwMode="auto">
          <a:xfrm>
            <a:off x="718359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8" name="Rectangle 337"/>
          <p:cNvSpPr/>
          <p:nvPr/>
        </p:nvSpPr>
        <p:spPr bwMode="auto">
          <a:xfrm>
            <a:off x="7514431"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0" name="Straight Arrow Connector 339"/>
          <p:cNvCxnSpPr>
            <a:cxnSpLocks/>
            <a:stCxn id="334" idx="3"/>
            <a:endCxn id="335" idx="1"/>
          </p:cNvCxnSpPr>
          <p:nvPr/>
        </p:nvCxnSpPr>
        <p:spPr bwMode="auto">
          <a:xfrm>
            <a:off x="6693820" y="3036459"/>
            <a:ext cx="12619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2" name="Straight Arrow Connector 341"/>
          <p:cNvCxnSpPr>
            <a:stCxn id="335" idx="3"/>
            <a:endCxn id="336" idx="1"/>
          </p:cNvCxnSpPr>
          <p:nvPr/>
        </p:nvCxnSpPr>
        <p:spPr bwMode="auto">
          <a:xfrm>
            <a:off x="7042919" y="3036459"/>
            <a:ext cx="140677"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4" name="Straight Arrow Connector 343"/>
          <p:cNvCxnSpPr>
            <a:endCxn id="338" idx="1"/>
          </p:cNvCxnSpPr>
          <p:nvPr/>
        </p:nvCxnSpPr>
        <p:spPr bwMode="auto">
          <a:xfrm>
            <a:off x="7426403" y="3036249"/>
            <a:ext cx="88028" cy="21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6" name="TextBox 66"/>
          <p:cNvSpPr txBox="1">
            <a:spLocks noChangeArrowheads="1"/>
          </p:cNvSpPr>
          <p:nvPr/>
        </p:nvSpPr>
        <p:spPr bwMode="auto">
          <a:xfrm>
            <a:off x="7699967" y="2872273"/>
            <a:ext cx="7104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br>
              <a:rPr lang="en-US" altLang="en-US" sz="900" dirty="0"/>
            </a:br>
            <a:r>
              <a:rPr lang="en-US" altLang="en-US" sz="900" dirty="0"/>
              <a:t>Pipeline</a:t>
            </a:r>
          </a:p>
        </p:txBody>
      </p:sp>
      <p:cxnSp>
        <p:nvCxnSpPr>
          <p:cNvPr id="348" name="Straight Arrow Connector 75"/>
          <p:cNvCxnSpPr>
            <a:cxnSpLocks noChangeShapeType="1"/>
          </p:cNvCxnSpPr>
          <p:nvPr/>
        </p:nvCxnSpPr>
        <p:spPr bwMode="auto">
          <a:xfrm flipH="1">
            <a:off x="6046228" y="3387107"/>
            <a:ext cx="548286" cy="97252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53" name="Straight Arrow Connector 75"/>
          <p:cNvCxnSpPr>
            <a:cxnSpLocks noChangeShapeType="1"/>
          </p:cNvCxnSpPr>
          <p:nvPr/>
        </p:nvCxnSpPr>
        <p:spPr bwMode="auto">
          <a:xfrm>
            <a:off x="8138599" y="3371279"/>
            <a:ext cx="0" cy="55381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54" name="Cylinder 353"/>
          <p:cNvSpPr/>
          <p:nvPr/>
        </p:nvSpPr>
        <p:spPr bwMode="auto">
          <a:xfrm>
            <a:off x="4046104" y="4153960"/>
            <a:ext cx="710992" cy="382390"/>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EMC</a:t>
            </a:r>
          </a:p>
        </p:txBody>
      </p:sp>
      <p:sp>
        <p:nvSpPr>
          <p:cNvPr id="355" name="Cylinder 354"/>
          <p:cNvSpPr/>
          <p:nvPr/>
        </p:nvSpPr>
        <p:spPr bwMode="auto">
          <a:xfrm>
            <a:off x="5061160" y="4341526"/>
            <a:ext cx="1518549" cy="647124"/>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Megaflow cache</a:t>
            </a:r>
          </a:p>
        </p:txBody>
      </p:sp>
      <p:cxnSp>
        <p:nvCxnSpPr>
          <p:cNvPr id="359" name="Straight Arrow Connector 358"/>
          <p:cNvCxnSpPr>
            <a:cxnSpLocks/>
            <a:endCxn id="354" idx="2"/>
          </p:cNvCxnSpPr>
          <p:nvPr/>
        </p:nvCxnSpPr>
        <p:spPr bwMode="auto">
          <a:xfrm flipV="1">
            <a:off x="2863623" y="4345156"/>
            <a:ext cx="1182481" cy="20231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0" name="Straight Arrow Connector 359"/>
          <p:cNvCxnSpPr>
            <a:cxnSpLocks/>
          </p:cNvCxnSpPr>
          <p:nvPr/>
        </p:nvCxnSpPr>
        <p:spPr bwMode="auto">
          <a:xfrm>
            <a:off x="2846123" y="4612913"/>
            <a:ext cx="2237007" cy="17576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5" name="Straight Arrow Connector 364"/>
          <p:cNvCxnSpPr>
            <a:stCxn id="354" idx="4"/>
            <a:endCxn id="355" idx="2"/>
          </p:cNvCxnSpPr>
          <p:nvPr/>
        </p:nvCxnSpPr>
        <p:spPr bwMode="auto">
          <a:xfrm>
            <a:off x="4757095" y="4345156"/>
            <a:ext cx="304065" cy="319933"/>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370" name="TextBox 66"/>
          <p:cNvSpPr txBox="1">
            <a:spLocks noChangeArrowheads="1"/>
          </p:cNvSpPr>
          <p:nvPr/>
        </p:nvSpPr>
        <p:spPr bwMode="auto">
          <a:xfrm>
            <a:off x="3694685" y="4193495"/>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1.</a:t>
            </a:r>
          </a:p>
        </p:txBody>
      </p:sp>
      <p:sp>
        <p:nvSpPr>
          <p:cNvPr id="371" name="TextBox 66"/>
          <p:cNvSpPr txBox="1">
            <a:spLocks noChangeArrowheads="1"/>
          </p:cNvSpPr>
          <p:nvPr/>
        </p:nvSpPr>
        <p:spPr bwMode="auto">
          <a:xfrm>
            <a:off x="4762330" y="4768192"/>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2.</a:t>
            </a:r>
          </a:p>
        </p:txBody>
      </p:sp>
      <p:sp>
        <p:nvSpPr>
          <p:cNvPr id="372" name="TextBox 66"/>
          <p:cNvSpPr txBox="1">
            <a:spLocks noChangeArrowheads="1"/>
          </p:cNvSpPr>
          <p:nvPr/>
        </p:nvSpPr>
        <p:spPr bwMode="auto">
          <a:xfrm>
            <a:off x="6298009" y="3308808"/>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3.</a:t>
            </a:r>
          </a:p>
        </p:txBody>
      </p:sp>
      <p:cxnSp>
        <p:nvCxnSpPr>
          <p:cNvPr id="377" name="Straight Arrow Connector 99"/>
          <p:cNvCxnSpPr>
            <a:cxnSpLocks noChangeShapeType="1"/>
          </p:cNvCxnSpPr>
          <p:nvPr/>
        </p:nvCxnSpPr>
        <p:spPr bwMode="auto">
          <a:xfrm flipV="1">
            <a:off x="1417368" y="3162520"/>
            <a:ext cx="1272925" cy="1205421"/>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80" name="Straight Arrow Connector 103"/>
          <p:cNvCxnSpPr>
            <a:cxnSpLocks noChangeShapeType="1"/>
          </p:cNvCxnSpPr>
          <p:nvPr/>
        </p:nvCxnSpPr>
        <p:spPr bwMode="auto">
          <a:xfrm flipV="1">
            <a:off x="2650134" y="3138639"/>
            <a:ext cx="505361" cy="1189747"/>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 name="Oval 1"/>
          <p:cNvSpPr/>
          <p:nvPr/>
        </p:nvSpPr>
        <p:spPr bwMode="auto">
          <a:xfrm>
            <a:off x="1179500" y="3156766"/>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1" name="Oval 220"/>
          <p:cNvSpPr/>
          <p:nvPr/>
        </p:nvSpPr>
        <p:spPr bwMode="auto">
          <a:xfrm>
            <a:off x="2830510" y="3156618"/>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2" name="Oval 221"/>
          <p:cNvSpPr/>
          <p:nvPr/>
        </p:nvSpPr>
        <p:spPr bwMode="auto">
          <a:xfrm>
            <a:off x="1272826" y="6295874"/>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3" name="Oval 222"/>
          <p:cNvSpPr/>
          <p:nvPr/>
        </p:nvSpPr>
        <p:spPr bwMode="auto">
          <a:xfrm>
            <a:off x="2870244" y="6290610"/>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Oval Callout 2"/>
          <p:cNvSpPr/>
          <p:nvPr/>
        </p:nvSpPr>
        <p:spPr>
          <a:xfrm>
            <a:off x="6194353" y="2539890"/>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rgbClr val="FF0000"/>
                </a:solidFill>
              </a:rPr>
              <a:t>ofproto</a:t>
            </a:r>
            <a:r>
              <a:rPr lang="en-US" sz="1400" b="1" dirty="0">
                <a:solidFill>
                  <a:srgbClr val="FF0000"/>
                </a:solidFill>
              </a:rPr>
              <a:t> errors</a:t>
            </a:r>
          </a:p>
        </p:txBody>
      </p:sp>
      <p:sp>
        <p:nvSpPr>
          <p:cNvPr id="226" name="Oval Callout 225"/>
          <p:cNvSpPr/>
          <p:nvPr/>
        </p:nvSpPr>
        <p:spPr>
          <a:xfrm>
            <a:off x="4505764" y="4013619"/>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“drop” action</a:t>
            </a:r>
          </a:p>
        </p:txBody>
      </p:sp>
      <p:sp>
        <p:nvSpPr>
          <p:cNvPr id="227" name="Oval Callout 226"/>
          <p:cNvSpPr/>
          <p:nvPr/>
        </p:nvSpPr>
        <p:spPr>
          <a:xfrm>
            <a:off x="977606" y="5125992"/>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interface/port drops</a:t>
            </a:r>
          </a:p>
        </p:txBody>
      </p:sp>
      <p:sp>
        <p:nvSpPr>
          <p:cNvPr id="228" name="Oval Callout 227"/>
          <p:cNvSpPr/>
          <p:nvPr/>
        </p:nvSpPr>
        <p:spPr>
          <a:xfrm>
            <a:off x="893537" y="2686775"/>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interface/port drops</a:t>
            </a:r>
          </a:p>
        </p:txBody>
      </p:sp>
    </p:spTree>
    <p:extLst>
      <p:ext uri="{BB962C8B-B14F-4D97-AF65-F5344CB8AC3E}">
        <p14:creationId xmlns:p14="http://schemas.microsoft.com/office/powerpoint/2010/main" val="3474226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blipFill>
                  <a:blip r:embed="rId3"/>
                  <a:stretch>
                    <a:fillRect/>
                  </a:stretch>
                </a:blipFill>
              </a:rPr>
              <a:t>OvS Packet Drop Scenarios</a:t>
            </a:r>
          </a:p>
        </p:txBody>
      </p:sp>
      <p:sp>
        <p:nvSpPr>
          <p:cNvPr id="332" name="Right Brace 331"/>
          <p:cNvSpPr/>
          <p:nvPr/>
        </p:nvSpPr>
        <p:spPr bwMode="auto">
          <a:xfrm rot="5400000">
            <a:off x="3848159" y="2650304"/>
            <a:ext cx="175432" cy="6741866"/>
          </a:xfrm>
          <a:prstGeom prst="rightBrace">
            <a:avLst>
              <a:gd name="adj1" fmla="val 8333"/>
              <a:gd name="adj2" fmla="val 31484"/>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2" name="Rectangle 101"/>
          <p:cNvSpPr/>
          <p:nvPr/>
        </p:nvSpPr>
        <p:spPr bwMode="auto">
          <a:xfrm>
            <a:off x="3921916" y="1606019"/>
            <a:ext cx="5107237" cy="2131386"/>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1" name="Rectangle 100"/>
          <p:cNvSpPr/>
          <p:nvPr/>
        </p:nvSpPr>
        <p:spPr bwMode="auto">
          <a:xfrm>
            <a:off x="564942" y="3405180"/>
            <a:ext cx="8464211" cy="2025025"/>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6050464" y="2064114"/>
            <a:ext cx="2760350" cy="371670"/>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50" kern="0" dirty="0" err="1">
                <a:solidFill>
                  <a:sysClr val="windowText" lastClr="000000"/>
                </a:solidFill>
                <a:latin typeface="Arial" charset="0"/>
                <a:cs typeface="+mn-cs"/>
              </a:rPr>
              <a:t>ofproto</a:t>
            </a:r>
            <a:endParaRPr lang="en-US" sz="1050" kern="0" dirty="0">
              <a:solidFill>
                <a:sysClr val="windowText" lastClr="000000"/>
              </a:solidFill>
              <a:latin typeface="Arial" charset="0"/>
              <a:cs typeface="+mn-cs"/>
            </a:endParaRPr>
          </a:p>
        </p:txBody>
      </p:sp>
      <p:sp>
        <p:nvSpPr>
          <p:cNvPr id="9" name="Rectangle 8"/>
          <p:cNvSpPr/>
          <p:nvPr/>
        </p:nvSpPr>
        <p:spPr bwMode="auto">
          <a:xfrm>
            <a:off x="4280333" y="2054596"/>
            <a:ext cx="1605593" cy="350748"/>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a:t>
            </a:r>
            <a:endParaRPr lang="en-US" sz="1000" kern="0" dirty="0">
              <a:solidFill>
                <a:sysClr val="windowText" lastClr="000000"/>
              </a:solidFill>
              <a:latin typeface="Arial" charset="0"/>
              <a:cs typeface="+mn-cs"/>
            </a:endParaRPr>
          </a:p>
        </p:txBody>
      </p:sp>
      <p:sp>
        <p:nvSpPr>
          <p:cNvPr id="10" name="Rectangle 9"/>
          <p:cNvSpPr/>
          <p:nvPr/>
        </p:nvSpPr>
        <p:spPr bwMode="auto">
          <a:xfrm>
            <a:off x="6075462" y="2537119"/>
            <a:ext cx="2760350" cy="1002872"/>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ofproto-dpif</a:t>
            </a:r>
            <a:endParaRPr lang="en-US" sz="1000" kern="0" dirty="0">
              <a:solidFill>
                <a:sysClr val="windowText" lastClr="000000"/>
              </a:solidFill>
            </a:endParaRPr>
          </a:p>
        </p:txBody>
      </p:sp>
      <p:sp>
        <p:nvSpPr>
          <p:cNvPr id="11" name="Rectangle 10"/>
          <p:cNvSpPr/>
          <p:nvPr/>
        </p:nvSpPr>
        <p:spPr bwMode="auto">
          <a:xfrm>
            <a:off x="4280333" y="2708076"/>
            <a:ext cx="835441" cy="806804"/>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netdev-dpdk</a:t>
            </a:r>
            <a:endParaRPr lang="en-US" sz="1000" kern="0" dirty="0">
              <a:solidFill>
                <a:sysClr val="windowText" lastClr="000000"/>
              </a:solidFill>
              <a:latin typeface="Arial" charset="0"/>
              <a:cs typeface="+mn-cs"/>
            </a:endParaRPr>
          </a:p>
        </p:txBody>
      </p:sp>
      <p:sp>
        <p:nvSpPr>
          <p:cNvPr id="12" name="Rectangle 131"/>
          <p:cNvSpPr>
            <a:spLocks noChangeArrowheads="1"/>
          </p:cNvSpPr>
          <p:nvPr/>
        </p:nvSpPr>
        <p:spPr bwMode="auto">
          <a:xfrm>
            <a:off x="2312882" y="1530670"/>
            <a:ext cx="1472531"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1000" dirty="0"/>
              <a:t>Qemu</a:t>
            </a:r>
            <a:br>
              <a:rPr lang="en-US" altLang="en-US" sz="1000" dirty="0"/>
            </a:br>
            <a:r>
              <a:rPr lang="en-US" altLang="en-US" sz="1000" dirty="0"/>
              <a:t>KVM</a:t>
            </a:r>
          </a:p>
        </p:txBody>
      </p:sp>
      <p:sp>
        <p:nvSpPr>
          <p:cNvPr id="14" name="Rectangle 133"/>
          <p:cNvSpPr>
            <a:spLocks noChangeArrowheads="1"/>
          </p:cNvSpPr>
          <p:nvPr/>
        </p:nvSpPr>
        <p:spPr bwMode="auto">
          <a:xfrm>
            <a:off x="2368311" y="1606019"/>
            <a:ext cx="1334491" cy="917352"/>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cxnSp>
        <p:nvCxnSpPr>
          <p:cNvPr id="15" name="Straight Connector 134"/>
          <p:cNvCxnSpPr>
            <a:cxnSpLocks noChangeShapeType="1"/>
          </p:cNvCxnSpPr>
          <p:nvPr/>
        </p:nvCxnSpPr>
        <p:spPr bwMode="auto">
          <a:xfrm flipV="1">
            <a:off x="2368311" y="2190023"/>
            <a:ext cx="1334491" cy="6461"/>
          </a:xfrm>
          <a:prstGeom prst="line">
            <a:avLst/>
          </a:prstGeom>
          <a:noFill/>
          <a:ln w="12700" algn="ctr">
            <a:solidFill>
              <a:schemeClr val="tx1"/>
            </a:solidFill>
            <a:prstDash val="dash"/>
            <a:round/>
            <a:headEnd/>
            <a:tailEnd/>
          </a:ln>
          <a:extLst>
            <a:ext uri="{909E8E84-426E-40dd-AFC4-6F175D3DCCD1}">
              <a14:hiddenFill xmlns:a14="http://schemas.microsoft.com/office/drawing/2010/main" xmlns="">
                <a:noFill/>
              </a14:hiddenFill>
            </a:ext>
          </a:extLst>
        </p:spPr>
      </p:cxnSp>
      <p:sp>
        <p:nvSpPr>
          <p:cNvPr id="16" name="Rectangle 135"/>
          <p:cNvSpPr>
            <a:spLocks noChangeArrowheads="1"/>
          </p:cNvSpPr>
          <p:nvPr/>
        </p:nvSpPr>
        <p:spPr bwMode="auto">
          <a:xfrm>
            <a:off x="2513066" y="2129297"/>
            <a:ext cx="850599" cy="135664"/>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Socket API</a:t>
            </a:r>
          </a:p>
        </p:txBody>
      </p:sp>
      <p:sp>
        <p:nvSpPr>
          <p:cNvPr id="17" name="Rectangle 136"/>
          <p:cNvSpPr>
            <a:spLocks noChangeArrowheads="1"/>
          </p:cNvSpPr>
          <p:nvPr/>
        </p:nvSpPr>
        <p:spPr bwMode="auto">
          <a:xfrm>
            <a:off x="2513066" y="2298555"/>
            <a:ext cx="850599" cy="158922"/>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virtio-net</a:t>
            </a:r>
          </a:p>
        </p:txBody>
      </p:sp>
      <p:sp>
        <p:nvSpPr>
          <p:cNvPr id="18" name="TextBox 138"/>
          <p:cNvSpPr txBox="1">
            <a:spLocks noChangeArrowheads="1"/>
          </p:cNvSpPr>
          <p:nvPr/>
        </p:nvSpPr>
        <p:spPr bwMode="auto">
          <a:xfrm>
            <a:off x="3287842" y="1969084"/>
            <a:ext cx="433132"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a:t>user</a:t>
            </a:r>
          </a:p>
        </p:txBody>
      </p:sp>
      <p:sp>
        <p:nvSpPr>
          <p:cNvPr id="19" name="TextBox 139"/>
          <p:cNvSpPr txBox="1">
            <a:spLocks noChangeArrowheads="1"/>
          </p:cNvSpPr>
          <p:nvPr/>
        </p:nvSpPr>
        <p:spPr bwMode="auto">
          <a:xfrm>
            <a:off x="3287842" y="2190022"/>
            <a:ext cx="53251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kernel</a:t>
            </a:r>
          </a:p>
        </p:txBody>
      </p:sp>
      <p:cxnSp>
        <p:nvCxnSpPr>
          <p:cNvPr id="20" name="Straight Arrow Connector 140"/>
          <p:cNvCxnSpPr>
            <a:cxnSpLocks noChangeShapeType="1"/>
          </p:cNvCxnSpPr>
          <p:nvPr/>
        </p:nvCxnSpPr>
        <p:spPr bwMode="auto">
          <a:xfrm flipV="1">
            <a:off x="2700712"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1" name="Rectangle 131"/>
          <p:cNvSpPr>
            <a:spLocks noChangeArrowheads="1"/>
          </p:cNvSpPr>
          <p:nvPr/>
        </p:nvSpPr>
        <p:spPr bwMode="auto">
          <a:xfrm>
            <a:off x="645939" y="1530670"/>
            <a:ext cx="1411582" cy="162580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800" dirty="0"/>
              <a:t>Qemu</a:t>
            </a:r>
            <a:br>
              <a:rPr lang="en-US" altLang="en-US" sz="800" dirty="0"/>
            </a:br>
            <a:r>
              <a:rPr lang="en-US" altLang="en-US" sz="800" dirty="0"/>
              <a:t>KVM</a:t>
            </a:r>
          </a:p>
        </p:txBody>
      </p:sp>
      <p:sp>
        <p:nvSpPr>
          <p:cNvPr id="23" name="Rectangle 133"/>
          <p:cNvSpPr>
            <a:spLocks noChangeArrowheads="1"/>
          </p:cNvSpPr>
          <p:nvPr/>
        </p:nvSpPr>
        <p:spPr bwMode="auto">
          <a:xfrm>
            <a:off x="700113" y="1606019"/>
            <a:ext cx="1323462" cy="976929"/>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a:t>Guest</a:t>
            </a:r>
          </a:p>
        </p:txBody>
      </p:sp>
      <p:sp>
        <p:nvSpPr>
          <p:cNvPr id="25" name="TextBox 138"/>
          <p:cNvSpPr txBox="1">
            <a:spLocks noChangeArrowheads="1"/>
          </p:cNvSpPr>
          <p:nvPr/>
        </p:nvSpPr>
        <p:spPr bwMode="auto">
          <a:xfrm>
            <a:off x="1656865" y="2044023"/>
            <a:ext cx="52450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a:t>user</a:t>
            </a:r>
            <a:br>
              <a:rPr lang="en-US" altLang="en-US" sz="1000" dirty="0"/>
            </a:br>
            <a:r>
              <a:rPr lang="en-US" altLang="en-US" sz="1000" dirty="0"/>
              <a:t>space</a:t>
            </a:r>
          </a:p>
        </p:txBody>
      </p:sp>
      <p:sp>
        <p:nvSpPr>
          <p:cNvPr id="27" name="Rectangle 135"/>
          <p:cNvSpPr>
            <a:spLocks noChangeArrowheads="1"/>
          </p:cNvSpPr>
          <p:nvPr/>
        </p:nvSpPr>
        <p:spPr bwMode="auto">
          <a:xfrm>
            <a:off x="2492386" y="1837296"/>
            <a:ext cx="850600" cy="21318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Application</a:t>
            </a:r>
          </a:p>
        </p:txBody>
      </p:sp>
      <p:sp>
        <p:nvSpPr>
          <p:cNvPr id="28" name="Rectangle 135"/>
          <p:cNvSpPr>
            <a:spLocks noChangeArrowheads="1"/>
          </p:cNvSpPr>
          <p:nvPr/>
        </p:nvSpPr>
        <p:spPr bwMode="auto">
          <a:xfrm>
            <a:off x="862223" y="1837295"/>
            <a:ext cx="850599" cy="39909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DPDK</a:t>
            </a:r>
            <a:br>
              <a:rPr lang="en-US" altLang="en-US" sz="800" dirty="0"/>
            </a:br>
            <a:r>
              <a:rPr lang="en-US" altLang="en-US" sz="800" dirty="0"/>
              <a:t>Application</a:t>
            </a:r>
          </a:p>
        </p:txBody>
      </p:sp>
      <p:sp>
        <p:nvSpPr>
          <p:cNvPr id="29" name="Rectangle 137"/>
          <p:cNvSpPr>
            <a:spLocks noChangeArrowheads="1"/>
          </p:cNvSpPr>
          <p:nvPr/>
        </p:nvSpPr>
        <p:spPr bwMode="auto">
          <a:xfrm>
            <a:off x="867185" y="2256041"/>
            <a:ext cx="843707" cy="182177"/>
          </a:xfrm>
          <a:prstGeom prst="rect">
            <a:avLst/>
          </a:prstGeom>
          <a:solidFill>
            <a:srgbClr val="8D92B4"/>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solidFill>
                  <a:srgbClr val="FFFFFF"/>
                </a:solidFill>
              </a:rPr>
              <a:t>virtio PMD</a:t>
            </a:r>
          </a:p>
        </p:txBody>
      </p:sp>
      <p:sp>
        <p:nvSpPr>
          <p:cNvPr id="47" name="Rectangle 5"/>
          <p:cNvSpPr>
            <a:spLocks noChangeArrowheads="1"/>
          </p:cNvSpPr>
          <p:nvPr/>
        </p:nvSpPr>
        <p:spPr bwMode="auto">
          <a:xfrm>
            <a:off x="740732" y="5575743"/>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80" name="TextBox 66"/>
          <p:cNvSpPr txBox="1">
            <a:spLocks noChangeArrowheads="1"/>
          </p:cNvSpPr>
          <p:nvPr/>
        </p:nvSpPr>
        <p:spPr bwMode="auto">
          <a:xfrm>
            <a:off x="10000819" y="4539264"/>
            <a:ext cx="102537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Datapath</a:t>
            </a:r>
          </a:p>
        </p:txBody>
      </p:sp>
      <p:cxnSp>
        <p:nvCxnSpPr>
          <p:cNvPr id="82" name="Straight Arrow Connector 81"/>
          <p:cNvCxnSpPr>
            <a:cxnSpLocks/>
          </p:cNvCxnSpPr>
          <p:nvPr/>
        </p:nvCxnSpPr>
        <p:spPr bwMode="auto">
          <a:xfrm flipH="1">
            <a:off x="6046228" y="3608933"/>
            <a:ext cx="2760350" cy="0"/>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sp>
        <p:nvSpPr>
          <p:cNvPr id="96" name="Rectangle 95"/>
          <p:cNvSpPr/>
          <p:nvPr/>
        </p:nvSpPr>
        <p:spPr bwMode="auto">
          <a:xfrm>
            <a:off x="7509556" y="3819788"/>
            <a:ext cx="1305088" cy="349544"/>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rPr>
              <a:t>d</a:t>
            </a:r>
            <a:r>
              <a:rPr lang="en-US" sz="1000" kern="0" dirty="0" err="1">
                <a:solidFill>
                  <a:sysClr val="windowText" lastClr="000000"/>
                </a:solidFill>
                <a:latin typeface="Arial" charset="0"/>
                <a:cs typeface="+mn-cs"/>
              </a:rPr>
              <a:t>pif-netlink</a:t>
            </a:r>
            <a:endParaRPr lang="en-US" sz="1000" kern="0" dirty="0">
              <a:solidFill>
                <a:sysClr val="windowText" lastClr="000000"/>
              </a:solidFill>
              <a:latin typeface="Arial" charset="0"/>
              <a:cs typeface="+mn-cs"/>
            </a:endParaRPr>
          </a:p>
        </p:txBody>
      </p:sp>
      <p:sp>
        <p:nvSpPr>
          <p:cNvPr id="97" name="Rectangle 96"/>
          <p:cNvSpPr/>
          <p:nvPr/>
        </p:nvSpPr>
        <p:spPr bwMode="auto">
          <a:xfrm>
            <a:off x="5187483" y="2708076"/>
            <a:ext cx="698443" cy="806803"/>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00" kern="0" dirty="0" err="1">
                <a:solidFill>
                  <a:sysClr val="windowText" lastClr="000000"/>
                </a:solidFill>
                <a:latin typeface="Arial" charset="0"/>
                <a:cs typeface="+mn-cs"/>
              </a:rPr>
              <a:t>netdev-linux</a:t>
            </a:r>
            <a:endParaRPr lang="en-US" sz="1000" kern="0" dirty="0">
              <a:solidFill>
                <a:sysClr val="windowText" lastClr="000000"/>
              </a:solidFill>
              <a:latin typeface="Arial" charset="0"/>
              <a:cs typeface="+mn-cs"/>
            </a:endParaRPr>
          </a:p>
        </p:txBody>
      </p:sp>
      <p:sp>
        <p:nvSpPr>
          <p:cNvPr id="99" name="TextBox 66"/>
          <p:cNvSpPr txBox="1">
            <a:spLocks noChangeArrowheads="1"/>
          </p:cNvSpPr>
          <p:nvPr/>
        </p:nvSpPr>
        <p:spPr bwMode="auto">
          <a:xfrm>
            <a:off x="6996869" y="3586126"/>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dpif</a:t>
            </a:r>
            <a:r>
              <a:rPr lang="en-US" altLang="en-US" sz="900" dirty="0"/>
              <a:t> provider</a:t>
            </a:r>
          </a:p>
        </p:txBody>
      </p:sp>
      <p:sp>
        <p:nvSpPr>
          <p:cNvPr id="100" name="Rectangle 99"/>
          <p:cNvSpPr/>
          <p:nvPr/>
        </p:nvSpPr>
        <p:spPr bwMode="auto">
          <a:xfrm>
            <a:off x="700112" y="3831459"/>
            <a:ext cx="6594936" cy="1415611"/>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00" kern="0" dirty="0" err="1">
                <a:solidFill>
                  <a:sysClr val="windowText" lastClr="000000"/>
                </a:solidFill>
              </a:rPr>
              <a:t>dpif-netdev</a:t>
            </a:r>
            <a:endParaRPr lang="en-US" sz="1000" kern="0" dirty="0">
              <a:solidFill>
                <a:sysClr val="windowText" lastClr="000000"/>
              </a:solidFill>
              <a:latin typeface="Arial" charset="0"/>
              <a:cs typeface="+mn-cs"/>
            </a:endParaRPr>
          </a:p>
        </p:txBody>
      </p:sp>
      <p:grpSp>
        <p:nvGrpSpPr>
          <p:cNvPr id="104" name="Group 103"/>
          <p:cNvGrpSpPr/>
          <p:nvPr/>
        </p:nvGrpSpPr>
        <p:grpSpPr>
          <a:xfrm>
            <a:off x="1119105" y="4359635"/>
            <a:ext cx="515265" cy="458274"/>
            <a:chOff x="1321495" y="5504605"/>
            <a:chExt cx="422693" cy="400117"/>
          </a:xfrm>
        </p:grpSpPr>
        <p:sp>
          <p:nvSpPr>
            <p:cNvPr id="44"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45"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05" name="Group 104"/>
          <p:cNvGrpSpPr/>
          <p:nvPr/>
        </p:nvGrpSpPr>
        <p:grpSpPr>
          <a:xfrm>
            <a:off x="2303836" y="4355042"/>
            <a:ext cx="515265" cy="458274"/>
            <a:chOff x="1321495" y="5504605"/>
            <a:chExt cx="422693" cy="400117"/>
          </a:xfrm>
        </p:grpSpPr>
        <p:sp>
          <p:nvSpPr>
            <p:cNvPr id="106"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200"/>
            </a:p>
          </p:txBody>
        </p:sp>
        <p:sp>
          <p:nvSpPr>
            <p:cNvPr id="107" name="TextBox 112"/>
            <p:cNvSpPr txBox="1">
              <a:spLocks noChangeArrowheads="1"/>
            </p:cNvSpPr>
            <p:nvPr/>
          </p:nvSpPr>
          <p:spPr bwMode="auto">
            <a:xfrm>
              <a:off x="1372958" y="5617037"/>
              <a:ext cx="338220" cy="188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PMD</a:t>
              </a:r>
            </a:p>
          </p:txBody>
        </p:sp>
      </p:grpSp>
      <p:grpSp>
        <p:nvGrpSpPr>
          <p:cNvPr id="171" name="Group 170"/>
          <p:cNvGrpSpPr/>
          <p:nvPr/>
        </p:nvGrpSpPr>
        <p:grpSpPr>
          <a:xfrm>
            <a:off x="844867" y="2677123"/>
            <a:ext cx="850599" cy="479348"/>
            <a:chOff x="710124" y="2094629"/>
            <a:chExt cx="920802" cy="545843"/>
          </a:xfrm>
        </p:grpSpPr>
        <p:sp>
          <p:nvSpPr>
            <p:cNvPr id="22"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21" name="Group 120"/>
            <p:cNvGrpSpPr/>
            <p:nvPr/>
          </p:nvGrpSpPr>
          <p:grpSpPr>
            <a:xfrm>
              <a:off x="778358" y="2191815"/>
              <a:ext cx="150922" cy="244232"/>
              <a:chOff x="1986115" y="5603180"/>
              <a:chExt cx="263408" cy="614257"/>
            </a:xfrm>
          </p:grpSpPr>
          <p:cxnSp>
            <p:nvCxnSpPr>
              <p:cNvPr id="109" name="Straight Connector 10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0" name="Straight Connector 10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2" name="Straight Connector 111"/>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7" name="Straight Connector 11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8" name="Straight Connector 11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9" name="Straight Connector 11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0" name="Straight Connector 11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23" name="Group 122"/>
            <p:cNvGrpSpPr/>
            <p:nvPr/>
          </p:nvGrpSpPr>
          <p:grpSpPr>
            <a:xfrm flipV="1">
              <a:off x="966334" y="2185804"/>
              <a:ext cx="150922" cy="244232"/>
              <a:chOff x="1986115" y="5603180"/>
              <a:chExt cx="263408" cy="614257"/>
            </a:xfrm>
          </p:grpSpPr>
          <p:cxnSp>
            <p:nvCxnSpPr>
              <p:cNvPr id="124" name="Straight Connector 123"/>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5" name="Straight Connector 124"/>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 name="Straight Connector 125"/>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7" name="Straight Connector 12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8" name="Straight Connector 12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9" name="Straight Connector 12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0" name="Straight Connector 12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47" name="Group 146"/>
            <p:cNvGrpSpPr/>
            <p:nvPr/>
          </p:nvGrpSpPr>
          <p:grpSpPr>
            <a:xfrm>
              <a:off x="1237645" y="2193903"/>
              <a:ext cx="150922" cy="244232"/>
              <a:chOff x="1986115" y="5603180"/>
              <a:chExt cx="263408" cy="614257"/>
            </a:xfrm>
          </p:grpSpPr>
          <p:cxnSp>
            <p:nvCxnSpPr>
              <p:cNvPr id="148" name="Straight Connector 14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9" name="Straight Connector 14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0" name="Straight Connector 14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1" name="Straight Connector 15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2" name="Straight Connector 15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3" name="Straight Connector 15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4" name="Straight Connector 15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55" name="Group 154"/>
            <p:cNvGrpSpPr/>
            <p:nvPr/>
          </p:nvGrpSpPr>
          <p:grpSpPr>
            <a:xfrm flipV="1">
              <a:off x="1425621" y="2187892"/>
              <a:ext cx="150922" cy="244232"/>
              <a:chOff x="1986115" y="5603180"/>
              <a:chExt cx="263408" cy="614257"/>
            </a:xfrm>
          </p:grpSpPr>
          <p:cxnSp>
            <p:nvCxnSpPr>
              <p:cNvPr id="156" name="Straight Connector 155"/>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8" name="Straight Connector 157"/>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9" name="Straight Connector 158"/>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0" name="Straight Connector 159"/>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1" name="Straight Connector 160"/>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2" name="Straight Connector 161"/>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164" name="Straight Arrow Connector 82"/>
          <p:cNvCxnSpPr>
            <a:cxnSpLocks noChangeShapeType="1"/>
          </p:cNvCxnSpPr>
          <p:nvPr/>
        </p:nvCxnSpPr>
        <p:spPr bwMode="auto">
          <a:xfrm flipV="1">
            <a:off x="1505814"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165" name="Straight Arrow Connector 164"/>
          <p:cNvCxnSpPr>
            <a:cxnSpLocks/>
          </p:cNvCxnSpPr>
          <p:nvPr/>
        </p:nvCxnSpPr>
        <p:spPr bwMode="auto">
          <a:xfrm flipH="1" flipV="1">
            <a:off x="4280333" y="2571615"/>
            <a:ext cx="1605593" cy="1256"/>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grpSp>
        <p:nvGrpSpPr>
          <p:cNvPr id="172" name="Group 171"/>
          <p:cNvGrpSpPr/>
          <p:nvPr/>
        </p:nvGrpSpPr>
        <p:grpSpPr>
          <a:xfrm>
            <a:off x="2498265" y="2677123"/>
            <a:ext cx="850599" cy="479348"/>
            <a:chOff x="710124" y="2094629"/>
            <a:chExt cx="920802" cy="545843"/>
          </a:xfrm>
        </p:grpSpPr>
        <p:sp>
          <p:nvSpPr>
            <p:cNvPr id="173"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a:t>virtio multi-queue</a:t>
              </a:r>
            </a:p>
          </p:txBody>
        </p:sp>
        <p:grpSp>
          <p:nvGrpSpPr>
            <p:cNvPr id="174" name="Group 173"/>
            <p:cNvGrpSpPr/>
            <p:nvPr/>
          </p:nvGrpSpPr>
          <p:grpSpPr>
            <a:xfrm>
              <a:off x="778358" y="2191815"/>
              <a:ext cx="150922" cy="244232"/>
              <a:chOff x="1986115" y="5603180"/>
              <a:chExt cx="263408" cy="614257"/>
            </a:xfrm>
          </p:grpSpPr>
          <p:cxnSp>
            <p:nvCxnSpPr>
              <p:cNvPr id="199" name="Straight Connector 19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1" name="Straight Connector 20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2" name="Straight Connector 20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3" name="Straight Connector 20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4" name="Straight Connector 20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5" name="Straight Connector 20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V="1">
              <a:off x="966334" y="2185804"/>
              <a:ext cx="150922" cy="244232"/>
              <a:chOff x="1986115" y="5603180"/>
              <a:chExt cx="263408" cy="614257"/>
            </a:xfrm>
          </p:grpSpPr>
          <p:cxnSp>
            <p:nvCxnSpPr>
              <p:cNvPr id="192" name="Straight Connector 19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4" name="Straight Connector 19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5" name="Straight Connector 19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6" name="Straight Connector 19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7" name="Straight Connector 19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8" name="Straight Connector 19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6" name="Group 175"/>
            <p:cNvGrpSpPr/>
            <p:nvPr/>
          </p:nvGrpSpPr>
          <p:grpSpPr>
            <a:xfrm>
              <a:off x="1237645" y="2193903"/>
              <a:ext cx="150922" cy="244232"/>
              <a:chOff x="1986115" y="5603180"/>
              <a:chExt cx="263408" cy="614257"/>
            </a:xfrm>
          </p:grpSpPr>
          <p:cxnSp>
            <p:nvCxnSpPr>
              <p:cNvPr id="185" name="Straight Connector 18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6" name="Straight Connector 18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7" name="Straight Connector 18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8" name="Straight Connector 18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9" name="Straight Connector 18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0" name="Straight Connector 18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1" name="Straight Connector 19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7" name="Group 176"/>
            <p:cNvGrpSpPr/>
            <p:nvPr/>
          </p:nvGrpSpPr>
          <p:grpSpPr>
            <a:xfrm flipV="1">
              <a:off x="1425621" y="2187892"/>
              <a:ext cx="150922" cy="244232"/>
              <a:chOff x="1986115" y="5603180"/>
              <a:chExt cx="263408" cy="614257"/>
            </a:xfrm>
          </p:grpSpPr>
          <p:cxnSp>
            <p:nvCxnSpPr>
              <p:cNvPr id="178" name="Straight Connector 17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9" name="Straight Connector 17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0" name="Straight Connector 17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1" name="Straight Connector 18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2" name="Straight Connector 18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3" name="Straight Connector 18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4" name="Straight Connector 18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206" name="Straight Arrow Connector 140"/>
          <p:cNvCxnSpPr>
            <a:cxnSpLocks noChangeShapeType="1"/>
          </p:cNvCxnSpPr>
          <p:nvPr/>
        </p:nvCxnSpPr>
        <p:spPr bwMode="auto">
          <a:xfrm flipV="1">
            <a:off x="3143254" y="2457477"/>
            <a:ext cx="0" cy="2196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40" name="Rectangle 8"/>
          <p:cNvSpPr>
            <a:spLocks noChangeArrowheads="1"/>
          </p:cNvSpPr>
          <p:nvPr/>
        </p:nvSpPr>
        <p:spPr bwMode="auto">
          <a:xfrm>
            <a:off x="854218" y="4910631"/>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a:solidFill>
                  <a:srgbClr val="FFFFFF"/>
                </a:solidFill>
              </a:rPr>
              <a:t>DPDK PMD Driver</a:t>
            </a:r>
          </a:p>
        </p:txBody>
      </p:sp>
      <p:sp>
        <p:nvSpPr>
          <p:cNvPr id="225" name="Rectangle 8"/>
          <p:cNvSpPr>
            <a:spLocks noChangeArrowheads="1"/>
          </p:cNvSpPr>
          <p:nvPr/>
        </p:nvSpPr>
        <p:spPr bwMode="auto">
          <a:xfrm>
            <a:off x="854218" y="3958997"/>
            <a:ext cx="2509447" cy="214480"/>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DPDK </a:t>
            </a:r>
            <a:r>
              <a:rPr lang="en-US" altLang="en-US" sz="1050" dirty="0" err="1">
                <a:solidFill>
                  <a:srgbClr val="FFFFFF"/>
                </a:solidFill>
              </a:rPr>
              <a:t>vhost</a:t>
            </a:r>
            <a:r>
              <a:rPr lang="en-US" altLang="en-US" sz="1050" dirty="0">
                <a:solidFill>
                  <a:srgbClr val="FFFFFF"/>
                </a:solidFill>
              </a:rPr>
              <a:t>-user </a:t>
            </a:r>
          </a:p>
        </p:txBody>
      </p:sp>
      <p:cxnSp>
        <p:nvCxnSpPr>
          <p:cNvPr id="30" name="Straight Arrow Connector 99"/>
          <p:cNvCxnSpPr>
            <a:cxnSpLocks noChangeShapeType="1"/>
          </p:cNvCxnSpPr>
          <p:nvPr/>
        </p:nvCxnSpPr>
        <p:spPr bwMode="auto">
          <a:xfrm flipH="1" flipV="1">
            <a:off x="1047314" y="3174491"/>
            <a:ext cx="284855" cy="1185146"/>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Straight Arrow Connector 103"/>
          <p:cNvCxnSpPr>
            <a:cxnSpLocks noChangeShapeType="1"/>
          </p:cNvCxnSpPr>
          <p:nvPr/>
        </p:nvCxnSpPr>
        <p:spPr bwMode="auto">
          <a:xfrm flipH="1" flipV="1">
            <a:off x="1483745" y="3179574"/>
            <a:ext cx="1014519" cy="1158034"/>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26" name="Straight Arrow Connector 82"/>
          <p:cNvCxnSpPr>
            <a:cxnSpLocks noChangeShapeType="1"/>
          </p:cNvCxnSpPr>
          <p:nvPr/>
        </p:nvCxnSpPr>
        <p:spPr bwMode="auto">
          <a:xfrm flipV="1">
            <a:off x="1080935" y="2438219"/>
            <a:ext cx="0" cy="238905"/>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33" name="Rectangle 132"/>
          <p:cNvSpPr>
            <a:spLocks noChangeArrowheads="1"/>
          </p:cNvSpPr>
          <p:nvPr/>
        </p:nvSpPr>
        <p:spPr bwMode="auto">
          <a:xfrm>
            <a:off x="790577" y="5609827"/>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34" name="Group 233"/>
          <p:cNvGrpSpPr/>
          <p:nvPr/>
        </p:nvGrpSpPr>
        <p:grpSpPr>
          <a:xfrm>
            <a:off x="876750" y="5695173"/>
            <a:ext cx="152041" cy="214480"/>
            <a:chOff x="1986115" y="5603180"/>
            <a:chExt cx="263408" cy="614257"/>
          </a:xfrm>
        </p:grpSpPr>
        <p:cxnSp>
          <p:nvCxnSpPr>
            <p:cNvPr id="259" name="Straight Connector 25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0" name="Straight Connector 25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1" name="Straight Connector 26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2" name="Straight Connector 26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3" name="Straight Connector 26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4" name="Straight Connector 26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5" name="Straight Connector 26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5" name="Group 234"/>
          <p:cNvGrpSpPr/>
          <p:nvPr/>
        </p:nvGrpSpPr>
        <p:grpSpPr>
          <a:xfrm flipV="1">
            <a:off x="1067219" y="5689895"/>
            <a:ext cx="152041" cy="214480"/>
            <a:chOff x="1986115" y="5603180"/>
            <a:chExt cx="263408" cy="614257"/>
          </a:xfrm>
        </p:grpSpPr>
        <p:cxnSp>
          <p:nvCxnSpPr>
            <p:cNvPr id="252" name="Straight Connector 25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3" name="Straight Connector 25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4" name="Straight Connector 25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5" name="Straight Connector 25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6" name="Straight Connector 25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7" name="Straight Connector 25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8" name="Straight Connector 25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6" name="Group 235"/>
          <p:cNvGrpSpPr/>
          <p:nvPr/>
        </p:nvGrpSpPr>
        <p:grpSpPr>
          <a:xfrm>
            <a:off x="1558606" y="5697007"/>
            <a:ext cx="141574" cy="214480"/>
            <a:chOff x="1986115" y="5603180"/>
            <a:chExt cx="263408" cy="614257"/>
          </a:xfrm>
        </p:grpSpPr>
        <p:cxnSp>
          <p:nvCxnSpPr>
            <p:cNvPr id="245" name="Straight Connector 244"/>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6" name="Straight Connector 245"/>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7" name="Straight Connector 246"/>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8" name="Straight Connector 247"/>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9" name="Straight Connector 248"/>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0" name="Straight Connector 249"/>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1" name="Straight Connector 250"/>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37" name="Group 236"/>
          <p:cNvGrpSpPr/>
          <p:nvPr/>
        </p:nvGrpSpPr>
        <p:grpSpPr>
          <a:xfrm flipV="1">
            <a:off x="1743210" y="5691728"/>
            <a:ext cx="141574" cy="214480"/>
            <a:chOff x="1986115" y="5603180"/>
            <a:chExt cx="263408" cy="614257"/>
          </a:xfrm>
        </p:grpSpPr>
        <p:cxnSp>
          <p:nvCxnSpPr>
            <p:cNvPr id="238" name="Straight Connector 237"/>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9" name="Straight Connector 238"/>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0" name="Straight Connector 239"/>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1" name="Straight Connector 240"/>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2" name="Straight Connector 241"/>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3" name="Straight Connector 242"/>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4" name="Straight Connector 243"/>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48" name="Straight Arrow Connector 150"/>
          <p:cNvCxnSpPr>
            <a:cxnSpLocks noChangeShapeType="1"/>
          </p:cNvCxnSpPr>
          <p:nvPr/>
        </p:nvCxnSpPr>
        <p:spPr bwMode="auto">
          <a:xfrm flipH="1">
            <a:off x="1080935" y="4845515"/>
            <a:ext cx="260375" cy="77084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70" name="Rectangle 5"/>
          <p:cNvSpPr>
            <a:spLocks noChangeArrowheads="1"/>
          </p:cNvSpPr>
          <p:nvPr/>
        </p:nvSpPr>
        <p:spPr bwMode="auto">
          <a:xfrm>
            <a:off x="2343486" y="5581007"/>
            <a:ext cx="1282844" cy="714867"/>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Physical port</a:t>
            </a:r>
          </a:p>
        </p:txBody>
      </p:sp>
      <p:sp>
        <p:nvSpPr>
          <p:cNvPr id="271" name="Rectangle 132"/>
          <p:cNvSpPr>
            <a:spLocks noChangeArrowheads="1"/>
          </p:cNvSpPr>
          <p:nvPr/>
        </p:nvSpPr>
        <p:spPr bwMode="auto">
          <a:xfrm>
            <a:off x="2393331" y="5615091"/>
            <a:ext cx="1162889" cy="479348"/>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800" dirty="0" err="1"/>
              <a:t>Mult</a:t>
            </a:r>
            <a:r>
              <a:rPr lang="en-US" altLang="en-US" sz="800" dirty="0"/>
              <a:t>. Rx/</a:t>
            </a:r>
            <a:r>
              <a:rPr lang="en-US" altLang="en-US" sz="800" dirty="0" err="1"/>
              <a:t>Tx</a:t>
            </a:r>
            <a:r>
              <a:rPr lang="en-US" altLang="en-US" sz="800" dirty="0"/>
              <a:t> queues</a:t>
            </a:r>
          </a:p>
        </p:txBody>
      </p:sp>
      <p:grpSp>
        <p:nvGrpSpPr>
          <p:cNvPr id="272" name="Group 271"/>
          <p:cNvGrpSpPr/>
          <p:nvPr/>
        </p:nvGrpSpPr>
        <p:grpSpPr>
          <a:xfrm>
            <a:off x="2479504" y="5700438"/>
            <a:ext cx="152041" cy="214480"/>
            <a:chOff x="1986115" y="5603180"/>
            <a:chExt cx="263408" cy="614257"/>
          </a:xfrm>
        </p:grpSpPr>
        <p:cxnSp>
          <p:nvCxnSpPr>
            <p:cNvPr id="273" name="Straight Connector 272"/>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4" name="Straight Connector 273"/>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5" name="Straight Connector 274"/>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6" name="Straight Connector 275"/>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7" name="Straight Connector 276"/>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8" name="Straight Connector 277"/>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9" name="Straight Connector 278"/>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0" name="Group 279"/>
          <p:cNvGrpSpPr/>
          <p:nvPr/>
        </p:nvGrpSpPr>
        <p:grpSpPr>
          <a:xfrm flipV="1">
            <a:off x="2669974" y="5695159"/>
            <a:ext cx="152041" cy="214480"/>
            <a:chOff x="1986115" y="5603180"/>
            <a:chExt cx="263408" cy="614257"/>
          </a:xfrm>
        </p:grpSpPr>
        <p:cxnSp>
          <p:nvCxnSpPr>
            <p:cNvPr id="281" name="Straight Connector 280"/>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2" name="Straight Connector 281"/>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3" name="Straight Connector 282"/>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4" name="Straight Connector 283"/>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5" name="Straight Connector 284"/>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6" name="Straight Connector 285"/>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7" name="Straight Connector 286"/>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8" name="Group 287"/>
          <p:cNvGrpSpPr/>
          <p:nvPr/>
        </p:nvGrpSpPr>
        <p:grpSpPr>
          <a:xfrm>
            <a:off x="3155494" y="5702272"/>
            <a:ext cx="141574" cy="214480"/>
            <a:chOff x="1986115" y="5603180"/>
            <a:chExt cx="263408" cy="614257"/>
          </a:xfrm>
        </p:grpSpPr>
        <p:cxnSp>
          <p:nvCxnSpPr>
            <p:cNvPr id="289" name="Straight Connector 28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0" name="Straight Connector 28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1" name="Straight Connector 29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2" name="Straight Connector 29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3" name="Straight Connector 29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4" name="Straight Connector 29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5" name="Straight Connector 29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96" name="Group 295"/>
          <p:cNvGrpSpPr/>
          <p:nvPr/>
        </p:nvGrpSpPr>
        <p:grpSpPr>
          <a:xfrm flipV="1">
            <a:off x="3345964" y="5696993"/>
            <a:ext cx="141574" cy="214480"/>
            <a:chOff x="1986115" y="5603180"/>
            <a:chExt cx="263408" cy="614257"/>
          </a:xfrm>
        </p:grpSpPr>
        <p:cxnSp>
          <p:nvCxnSpPr>
            <p:cNvPr id="297" name="Straight Connector 296"/>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8" name="Straight Connector 297"/>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9" name="Straight Connector 298"/>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0" name="Straight Connector 299"/>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1" name="Straight Connector 300"/>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2" name="Straight Connector 301"/>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3" name="Straight Connector 302"/>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304" name="Straight Arrow Connector 150"/>
          <p:cNvCxnSpPr>
            <a:cxnSpLocks noChangeShapeType="1"/>
          </p:cNvCxnSpPr>
          <p:nvPr/>
        </p:nvCxnSpPr>
        <p:spPr bwMode="auto">
          <a:xfrm flipH="1">
            <a:off x="1695466" y="4763701"/>
            <a:ext cx="707982" cy="852662"/>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07" name="Straight Arrow Connector 150"/>
          <p:cNvCxnSpPr>
            <a:cxnSpLocks noChangeShapeType="1"/>
          </p:cNvCxnSpPr>
          <p:nvPr/>
        </p:nvCxnSpPr>
        <p:spPr bwMode="auto">
          <a:xfrm>
            <a:off x="1455841" y="4813316"/>
            <a:ext cx="1153495" cy="75029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10" name="Straight Arrow Connector 150"/>
          <p:cNvCxnSpPr>
            <a:cxnSpLocks noChangeShapeType="1"/>
          </p:cNvCxnSpPr>
          <p:nvPr/>
        </p:nvCxnSpPr>
        <p:spPr bwMode="auto">
          <a:xfrm>
            <a:off x="2688840" y="4797815"/>
            <a:ext cx="561302" cy="75126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15" name="Right Brace 314"/>
          <p:cNvSpPr/>
          <p:nvPr/>
        </p:nvSpPr>
        <p:spPr bwMode="auto">
          <a:xfrm>
            <a:off x="9541735" y="3648189"/>
            <a:ext cx="342652" cy="2077889"/>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6" name="Rectangle 315"/>
          <p:cNvSpPr/>
          <p:nvPr/>
        </p:nvSpPr>
        <p:spPr bwMode="auto">
          <a:xfrm>
            <a:off x="7426403" y="4299162"/>
            <a:ext cx="1643087" cy="1189448"/>
          </a:xfrm>
          <a:prstGeom prst="rect">
            <a:avLst/>
          </a:prstGeom>
          <a:solidFill>
            <a:schemeClr val="bg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7" name="TextBox 66"/>
          <p:cNvSpPr txBox="1">
            <a:spLocks noChangeArrowheads="1"/>
          </p:cNvSpPr>
          <p:nvPr/>
        </p:nvSpPr>
        <p:spPr bwMode="auto">
          <a:xfrm>
            <a:off x="5304811" y="1607069"/>
            <a:ext cx="179891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ovs-vswitchd</a:t>
            </a:r>
          </a:p>
        </p:txBody>
      </p:sp>
      <p:sp>
        <p:nvSpPr>
          <p:cNvPr id="318" name="TextBox 66"/>
          <p:cNvSpPr txBox="1">
            <a:spLocks noChangeArrowheads="1"/>
          </p:cNvSpPr>
          <p:nvPr/>
        </p:nvSpPr>
        <p:spPr bwMode="auto">
          <a:xfrm>
            <a:off x="4613007" y="2392095"/>
            <a:ext cx="1025374"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netdev</a:t>
            </a:r>
            <a:r>
              <a:rPr lang="en-US" altLang="en-US" sz="900" dirty="0"/>
              <a:t> provider</a:t>
            </a:r>
          </a:p>
        </p:txBody>
      </p:sp>
      <p:sp>
        <p:nvSpPr>
          <p:cNvPr id="320" name="Rectangle 319"/>
          <p:cNvSpPr/>
          <p:nvPr/>
        </p:nvSpPr>
        <p:spPr bwMode="auto">
          <a:xfrm>
            <a:off x="7583170" y="5078471"/>
            <a:ext cx="1231475" cy="647606"/>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200" kern="0" dirty="0" err="1">
                <a:solidFill>
                  <a:sysClr val="windowText" lastClr="000000"/>
                </a:solidFill>
              </a:rPr>
              <a:t>openvswitch</a:t>
            </a:r>
            <a:br>
              <a:rPr lang="en-US" sz="1200" kern="0" dirty="0">
                <a:solidFill>
                  <a:sysClr val="windowText" lastClr="000000"/>
                </a:solidFill>
              </a:rPr>
            </a:br>
            <a:r>
              <a:rPr lang="en-US" sz="1200" kern="0" dirty="0">
                <a:solidFill>
                  <a:sysClr val="windowText" lastClr="000000"/>
                </a:solidFill>
              </a:rPr>
              <a:t>kernel module</a:t>
            </a:r>
            <a:endParaRPr lang="en-US" sz="1200" kern="0" dirty="0">
              <a:solidFill>
                <a:sysClr val="windowText" lastClr="000000"/>
              </a:solidFill>
              <a:latin typeface="Arial" charset="0"/>
              <a:cs typeface="+mn-cs"/>
            </a:endParaRPr>
          </a:p>
        </p:txBody>
      </p:sp>
      <p:cxnSp>
        <p:nvCxnSpPr>
          <p:cNvPr id="321" name="Straight Arrow Connector 75"/>
          <p:cNvCxnSpPr>
            <a:cxnSpLocks noChangeShapeType="1"/>
          </p:cNvCxnSpPr>
          <p:nvPr/>
        </p:nvCxnSpPr>
        <p:spPr bwMode="auto">
          <a:xfrm>
            <a:off x="7240074" y="1400883"/>
            <a:ext cx="0" cy="649188"/>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23" name="Straight Arrow Connector 75"/>
          <p:cNvCxnSpPr>
            <a:cxnSpLocks noChangeShapeType="1"/>
          </p:cNvCxnSpPr>
          <p:nvPr/>
        </p:nvCxnSpPr>
        <p:spPr bwMode="auto">
          <a:xfrm>
            <a:off x="7963263" y="1400883"/>
            <a:ext cx="0" cy="659639"/>
          </a:xfrm>
          <a:prstGeom prst="straightConnector1">
            <a:avLst/>
          </a:prstGeom>
          <a:noFill/>
          <a:ln w="28575"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24" name="TextBox 66"/>
          <p:cNvSpPr txBox="1">
            <a:spLocks noChangeArrowheads="1"/>
          </p:cNvSpPr>
          <p:nvPr/>
        </p:nvSpPr>
        <p:spPr bwMode="auto">
          <a:xfrm>
            <a:off x="6892387" y="1183736"/>
            <a:ext cx="71045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p>
        </p:txBody>
      </p:sp>
      <p:sp>
        <p:nvSpPr>
          <p:cNvPr id="325" name="TextBox 66"/>
          <p:cNvSpPr txBox="1">
            <a:spLocks noChangeArrowheads="1"/>
          </p:cNvSpPr>
          <p:nvPr/>
        </p:nvSpPr>
        <p:spPr bwMode="auto">
          <a:xfrm>
            <a:off x="7685529" y="1197866"/>
            <a:ext cx="58862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OVSDB</a:t>
            </a:r>
          </a:p>
        </p:txBody>
      </p:sp>
      <p:sp>
        <p:nvSpPr>
          <p:cNvPr id="326" name="Arrow: Up-Down 325"/>
          <p:cNvSpPr/>
          <p:nvPr/>
        </p:nvSpPr>
        <p:spPr bwMode="auto">
          <a:xfrm>
            <a:off x="8077182" y="4165931"/>
            <a:ext cx="122834" cy="909139"/>
          </a:xfrm>
          <a:prstGeom prst="upDownArrow">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7" name="TextBox 66"/>
          <p:cNvSpPr txBox="1">
            <a:spLocks noChangeArrowheads="1"/>
          </p:cNvSpPr>
          <p:nvPr/>
        </p:nvSpPr>
        <p:spPr bwMode="auto">
          <a:xfrm>
            <a:off x="8159042" y="4540171"/>
            <a:ext cx="75533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900" dirty="0" err="1"/>
              <a:t>Netlink</a:t>
            </a:r>
            <a:r>
              <a:rPr lang="en-US" altLang="en-US" sz="900" dirty="0"/>
              <a:t> API</a:t>
            </a:r>
          </a:p>
        </p:txBody>
      </p:sp>
      <p:sp>
        <p:nvSpPr>
          <p:cNvPr id="328" name="TextBox 66"/>
          <p:cNvSpPr txBox="1">
            <a:spLocks noChangeArrowheads="1"/>
          </p:cNvSpPr>
          <p:nvPr/>
        </p:nvSpPr>
        <p:spPr bwMode="auto">
          <a:xfrm>
            <a:off x="9909912" y="2315746"/>
            <a:ext cx="1207187"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600" dirty="0"/>
              <a:t>OVS</a:t>
            </a:r>
            <a:br>
              <a:rPr lang="en-US" altLang="en-US" sz="1600" dirty="0"/>
            </a:br>
            <a:r>
              <a:rPr lang="en-US" altLang="en-US" sz="1600" dirty="0"/>
              <a:t>Slow Path</a:t>
            </a:r>
          </a:p>
        </p:txBody>
      </p:sp>
      <p:sp>
        <p:nvSpPr>
          <p:cNvPr id="329" name="Right Brace 328"/>
          <p:cNvSpPr/>
          <p:nvPr/>
        </p:nvSpPr>
        <p:spPr bwMode="auto">
          <a:xfrm>
            <a:off x="9533412" y="1607797"/>
            <a:ext cx="342652" cy="1988673"/>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0" name="Right Brace 329"/>
          <p:cNvSpPr/>
          <p:nvPr/>
        </p:nvSpPr>
        <p:spPr bwMode="auto">
          <a:xfrm rot="5400000">
            <a:off x="8140062" y="5219517"/>
            <a:ext cx="175432" cy="1602750"/>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1" name="TextBox 66"/>
          <p:cNvSpPr txBox="1">
            <a:spLocks noChangeArrowheads="1"/>
          </p:cNvSpPr>
          <p:nvPr/>
        </p:nvSpPr>
        <p:spPr bwMode="auto">
          <a:xfrm>
            <a:off x="7360725" y="6161207"/>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Kernel Datapath</a:t>
            </a:r>
          </a:p>
        </p:txBody>
      </p:sp>
      <p:sp>
        <p:nvSpPr>
          <p:cNvPr id="333" name="TextBox 66"/>
          <p:cNvSpPr txBox="1">
            <a:spLocks noChangeArrowheads="1"/>
          </p:cNvSpPr>
          <p:nvPr/>
        </p:nvSpPr>
        <p:spPr bwMode="auto">
          <a:xfrm>
            <a:off x="4300262" y="6171684"/>
            <a:ext cx="177444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600" dirty="0"/>
              <a:t>DPDK Datapath</a:t>
            </a:r>
          </a:p>
        </p:txBody>
      </p:sp>
      <p:sp>
        <p:nvSpPr>
          <p:cNvPr id="334" name="Rectangle 333"/>
          <p:cNvSpPr/>
          <p:nvPr/>
        </p:nvSpPr>
        <p:spPr bwMode="auto">
          <a:xfrm>
            <a:off x="6470917"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5" name="Rectangle 334"/>
          <p:cNvSpPr/>
          <p:nvPr/>
        </p:nvSpPr>
        <p:spPr bwMode="auto">
          <a:xfrm>
            <a:off x="682001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6" name="Rectangle 335"/>
          <p:cNvSpPr/>
          <p:nvPr/>
        </p:nvSpPr>
        <p:spPr bwMode="auto">
          <a:xfrm>
            <a:off x="7183596"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8" name="Rectangle 337"/>
          <p:cNvSpPr/>
          <p:nvPr/>
        </p:nvSpPr>
        <p:spPr bwMode="auto">
          <a:xfrm>
            <a:off x="7514431" y="2865617"/>
            <a:ext cx="222903" cy="341683"/>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40" name="Straight Arrow Connector 339"/>
          <p:cNvCxnSpPr>
            <a:cxnSpLocks/>
            <a:stCxn id="334" idx="3"/>
            <a:endCxn id="335" idx="1"/>
          </p:cNvCxnSpPr>
          <p:nvPr/>
        </p:nvCxnSpPr>
        <p:spPr bwMode="auto">
          <a:xfrm>
            <a:off x="6693820" y="3036459"/>
            <a:ext cx="12619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2" name="Straight Arrow Connector 341"/>
          <p:cNvCxnSpPr>
            <a:stCxn id="335" idx="3"/>
            <a:endCxn id="336" idx="1"/>
          </p:cNvCxnSpPr>
          <p:nvPr/>
        </p:nvCxnSpPr>
        <p:spPr bwMode="auto">
          <a:xfrm>
            <a:off x="7042919" y="3036459"/>
            <a:ext cx="140677"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4" name="Straight Arrow Connector 343"/>
          <p:cNvCxnSpPr>
            <a:endCxn id="338" idx="1"/>
          </p:cNvCxnSpPr>
          <p:nvPr/>
        </p:nvCxnSpPr>
        <p:spPr bwMode="auto">
          <a:xfrm>
            <a:off x="7426403" y="3036249"/>
            <a:ext cx="88028" cy="21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6" name="TextBox 66"/>
          <p:cNvSpPr txBox="1">
            <a:spLocks noChangeArrowheads="1"/>
          </p:cNvSpPr>
          <p:nvPr/>
        </p:nvSpPr>
        <p:spPr bwMode="auto">
          <a:xfrm>
            <a:off x="7699967" y="2872273"/>
            <a:ext cx="7104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OpenFlow</a:t>
            </a:r>
            <a:br>
              <a:rPr lang="en-US" altLang="en-US" sz="900" dirty="0"/>
            </a:br>
            <a:r>
              <a:rPr lang="en-US" altLang="en-US" sz="900" dirty="0"/>
              <a:t>Pipeline</a:t>
            </a:r>
          </a:p>
        </p:txBody>
      </p:sp>
      <p:cxnSp>
        <p:nvCxnSpPr>
          <p:cNvPr id="348" name="Straight Arrow Connector 75"/>
          <p:cNvCxnSpPr>
            <a:cxnSpLocks noChangeShapeType="1"/>
          </p:cNvCxnSpPr>
          <p:nvPr/>
        </p:nvCxnSpPr>
        <p:spPr bwMode="auto">
          <a:xfrm flipH="1">
            <a:off x="6046228" y="3387107"/>
            <a:ext cx="548286" cy="97252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353" name="Straight Arrow Connector 75"/>
          <p:cNvCxnSpPr>
            <a:cxnSpLocks noChangeShapeType="1"/>
          </p:cNvCxnSpPr>
          <p:nvPr/>
        </p:nvCxnSpPr>
        <p:spPr bwMode="auto">
          <a:xfrm>
            <a:off x="8138599" y="3371279"/>
            <a:ext cx="0" cy="553818"/>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54" name="Cylinder 353"/>
          <p:cNvSpPr/>
          <p:nvPr/>
        </p:nvSpPr>
        <p:spPr bwMode="auto">
          <a:xfrm>
            <a:off x="4046104" y="4153960"/>
            <a:ext cx="710992" cy="382390"/>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EMC</a:t>
            </a:r>
          </a:p>
        </p:txBody>
      </p:sp>
      <p:sp>
        <p:nvSpPr>
          <p:cNvPr id="355" name="Cylinder 354"/>
          <p:cNvSpPr/>
          <p:nvPr/>
        </p:nvSpPr>
        <p:spPr bwMode="auto">
          <a:xfrm>
            <a:off x="5061160" y="4341526"/>
            <a:ext cx="1518549" cy="647124"/>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Megaflow cache</a:t>
            </a:r>
          </a:p>
        </p:txBody>
      </p:sp>
      <p:cxnSp>
        <p:nvCxnSpPr>
          <p:cNvPr id="359" name="Straight Arrow Connector 358"/>
          <p:cNvCxnSpPr>
            <a:cxnSpLocks/>
            <a:endCxn id="354" idx="2"/>
          </p:cNvCxnSpPr>
          <p:nvPr/>
        </p:nvCxnSpPr>
        <p:spPr bwMode="auto">
          <a:xfrm flipV="1">
            <a:off x="2863623" y="4345156"/>
            <a:ext cx="1182481" cy="20231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0" name="Straight Arrow Connector 359"/>
          <p:cNvCxnSpPr>
            <a:cxnSpLocks/>
          </p:cNvCxnSpPr>
          <p:nvPr/>
        </p:nvCxnSpPr>
        <p:spPr bwMode="auto">
          <a:xfrm>
            <a:off x="2846123" y="4612913"/>
            <a:ext cx="2237007" cy="17576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5" name="Straight Arrow Connector 364"/>
          <p:cNvCxnSpPr>
            <a:stCxn id="354" idx="4"/>
            <a:endCxn id="355" idx="2"/>
          </p:cNvCxnSpPr>
          <p:nvPr/>
        </p:nvCxnSpPr>
        <p:spPr bwMode="auto">
          <a:xfrm>
            <a:off x="4757095" y="4345156"/>
            <a:ext cx="304065" cy="319933"/>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370" name="TextBox 66"/>
          <p:cNvSpPr txBox="1">
            <a:spLocks noChangeArrowheads="1"/>
          </p:cNvSpPr>
          <p:nvPr/>
        </p:nvSpPr>
        <p:spPr bwMode="auto">
          <a:xfrm>
            <a:off x="3694685" y="4193495"/>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1.</a:t>
            </a:r>
          </a:p>
        </p:txBody>
      </p:sp>
      <p:sp>
        <p:nvSpPr>
          <p:cNvPr id="371" name="TextBox 66"/>
          <p:cNvSpPr txBox="1">
            <a:spLocks noChangeArrowheads="1"/>
          </p:cNvSpPr>
          <p:nvPr/>
        </p:nvSpPr>
        <p:spPr bwMode="auto">
          <a:xfrm>
            <a:off x="4762330" y="4768192"/>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2.</a:t>
            </a:r>
          </a:p>
        </p:txBody>
      </p:sp>
      <p:sp>
        <p:nvSpPr>
          <p:cNvPr id="372" name="TextBox 66"/>
          <p:cNvSpPr txBox="1">
            <a:spLocks noChangeArrowheads="1"/>
          </p:cNvSpPr>
          <p:nvPr/>
        </p:nvSpPr>
        <p:spPr bwMode="auto">
          <a:xfrm>
            <a:off x="6298009" y="3308808"/>
            <a:ext cx="260008"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3.</a:t>
            </a:r>
          </a:p>
        </p:txBody>
      </p:sp>
      <p:cxnSp>
        <p:nvCxnSpPr>
          <p:cNvPr id="377" name="Straight Arrow Connector 99"/>
          <p:cNvCxnSpPr>
            <a:cxnSpLocks noChangeShapeType="1"/>
          </p:cNvCxnSpPr>
          <p:nvPr/>
        </p:nvCxnSpPr>
        <p:spPr bwMode="auto">
          <a:xfrm flipV="1">
            <a:off x="1417368" y="3162520"/>
            <a:ext cx="1272925" cy="1205421"/>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80" name="Straight Arrow Connector 103"/>
          <p:cNvCxnSpPr>
            <a:cxnSpLocks noChangeShapeType="1"/>
          </p:cNvCxnSpPr>
          <p:nvPr/>
        </p:nvCxnSpPr>
        <p:spPr bwMode="auto">
          <a:xfrm flipV="1">
            <a:off x="2650134" y="3138639"/>
            <a:ext cx="505361" cy="1189747"/>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 name="Oval 1"/>
          <p:cNvSpPr/>
          <p:nvPr/>
        </p:nvSpPr>
        <p:spPr bwMode="auto">
          <a:xfrm>
            <a:off x="1179500" y="3156766"/>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1" name="Oval 220"/>
          <p:cNvSpPr/>
          <p:nvPr/>
        </p:nvSpPr>
        <p:spPr bwMode="auto">
          <a:xfrm>
            <a:off x="2830510" y="3156618"/>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2" name="Oval 221"/>
          <p:cNvSpPr/>
          <p:nvPr/>
        </p:nvSpPr>
        <p:spPr bwMode="auto">
          <a:xfrm>
            <a:off x="1272826" y="6295874"/>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3" name="Oval 222"/>
          <p:cNvSpPr/>
          <p:nvPr/>
        </p:nvSpPr>
        <p:spPr bwMode="auto">
          <a:xfrm>
            <a:off x="2870244" y="6290610"/>
            <a:ext cx="196409" cy="151716"/>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Oval Callout 2"/>
          <p:cNvSpPr/>
          <p:nvPr/>
        </p:nvSpPr>
        <p:spPr>
          <a:xfrm>
            <a:off x="6194353" y="2539890"/>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rgbClr val="FF0000"/>
                </a:solidFill>
              </a:rPr>
              <a:t>ofproto</a:t>
            </a:r>
            <a:r>
              <a:rPr lang="en-US" sz="1400" b="1" dirty="0">
                <a:solidFill>
                  <a:srgbClr val="FF0000"/>
                </a:solidFill>
              </a:rPr>
              <a:t> errors</a:t>
            </a:r>
          </a:p>
        </p:txBody>
      </p:sp>
      <p:sp>
        <p:nvSpPr>
          <p:cNvPr id="226" name="Oval Callout 225"/>
          <p:cNvSpPr/>
          <p:nvPr/>
        </p:nvSpPr>
        <p:spPr>
          <a:xfrm>
            <a:off x="4505764" y="4013619"/>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“drop” action</a:t>
            </a:r>
          </a:p>
        </p:txBody>
      </p:sp>
      <p:sp>
        <p:nvSpPr>
          <p:cNvPr id="227" name="Oval Callout 226"/>
          <p:cNvSpPr/>
          <p:nvPr/>
        </p:nvSpPr>
        <p:spPr>
          <a:xfrm>
            <a:off x="977606" y="5125992"/>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interface/port drops</a:t>
            </a:r>
          </a:p>
        </p:txBody>
      </p:sp>
      <p:sp>
        <p:nvSpPr>
          <p:cNvPr id="228" name="Oval Callout 227"/>
          <p:cNvSpPr/>
          <p:nvPr/>
        </p:nvSpPr>
        <p:spPr>
          <a:xfrm>
            <a:off x="893537" y="2686775"/>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interface/port drops</a:t>
            </a:r>
          </a:p>
        </p:txBody>
      </p:sp>
      <p:sp>
        <p:nvSpPr>
          <p:cNvPr id="229" name="Oval Callout 228"/>
          <p:cNvSpPr/>
          <p:nvPr/>
        </p:nvSpPr>
        <p:spPr>
          <a:xfrm>
            <a:off x="887457" y="4159950"/>
            <a:ext cx="2332744" cy="5514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rgbClr val="FF0000"/>
                </a:solidFill>
              </a:rPr>
              <a:t>datapath</a:t>
            </a:r>
            <a:r>
              <a:rPr lang="en-US" sz="1400" b="1" dirty="0">
                <a:solidFill>
                  <a:srgbClr val="FF0000"/>
                </a:solidFill>
              </a:rPr>
              <a:t>  errors</a:t>
            </a:r>
          </a:p>
        </p:txBody>
      </p:sp>
    </p:spTree>
    <p:extLst>
      <p:ext uri="{BB962C8B-B14F-4D97-AF65-F5344CB8AC3E}">
        <p14:creationId xmlns:p14="http://schemas.microsoft.com/office/powerpoint/2010/main" val="973130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blipFill>
                  <a:blip r:embed="rId3"/>
                  <a:stretch>
                    <a:fillRect/>
                  </a:stretch>
                </a:blipFill>
              </a:rPr>
              <a:t>What Do We Have Today?</a:t>
            </a:r>
          </a:p>
        </p:txBody>
      </p:sp>
      <p:grpSp>
        <p:nvGrpSpPr>
          <p:cNvPr id="266" name="Group 265"/>
          <p:cNvGrpSpPr/>
          <p:nvPr/>
        </p:nvGrpSpPr>
        <p:grpSpPr>
          <a:xfrm>
            <a:off x="192728" y="1316562"/>
            <a:ext cx="8212595" cy="4373128"/>
            <a:chOff x="407096" y="909790"/>
            <a:chExt cx="9206455" cy="5598993"/>
          </a:xfrm>
        </p:grpSpPr>
        <p:sp>
          <p:nvSpPr>
            <p:cNvPr id="267" name="Right Brace 266"/>
            <p:cNvSpPr/>
            <p:nvPr/>
          </p:nvSpPr>
          <p:spPr bwMode="auto">
            <a:xfrm rot="5400000">
              <a:off x="3956359" y="2374139"/>
              <a:ext cx="199768" cy="7298294"/>
            </a:xfrm>
            <a:prstGeom prst="rightBrace">
              <a:avLst>
                <a:gd name="adj1" fmla="val 8333"/>
                <a:gd name="adj2" fmla="val 31484"/>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68" name="Rectangle 267"/>
            <p:cNvSpPr/>
            <p:nvPr/>
          </p:nvSpPr>
          <p:spPr bwMode="auto">
            <a:xfrm>
              <a:off x="4041132" y="995592"/>
              <a:ext cx="5528753" cy="2427050"/>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69" name="Rectangle 268"/>
            <p:cNvSpPr/>
            <p:nvPr/>
          </p:nvSpPr>
          <p:spPr bwMode="auto">
            <a:xfrm>
              <a:off x="407096" y="3044331"/>
              <a:ext cx="9162789" cy="2305935"/>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05" name="Rectangle 304"/>
            <p:cNvSpPr/>
            <p:nvPr/>
          </p:nvSpPr>
          <p:spPr bwMode="auto">
            <a:xfrm>
              <a:off x="6345355" y="1517234"/>
              <a:ext cx="2988170" cy="423228"/>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100" kern="0" dirty="0" err="1">
                  <a:solidFill>
                    <a:sysClr val="windowText" lastClr="000000"/>
                  </a:solidFill>
                  <a:latin typeface="Arial" charset="0"/>
                  <a:cs typeface="+mn-cs"/>
                </a:rPr>
                <a:t>ofproto</a:t>
              </a:r>
              <a:endParaRPr lang="en-US" sz="1100" kern="0" dirty="0">
                <a:solidFill>
                  <a:sysClr val="windowText" lastClr="000000"/>
                </a:solidFill>
                <a:latin typeface="Arial" charset="0"/>
                <a:cs typeface="+mn-cs"/>
              </a:endParaRPr>
            </a:p>
          </p:txBody>
        </p:sp>
        <p:sp>
          <p:nvSpPr>
            <p:cNvPr id="306" name="Rectangle 305"/>
            <p:cNvSpPr/>
            <p:nvPr/>
          </p:nvSpPr>
          <p:spPr bwMode="auto">
            <a:xfrm>
              <a:off x="4429130" y="1506395"/>
              <a:ext cx="1738108" cy="399404"/>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50" kern="0" dirty="0" err="1">
                  <a:solidFill>
                    <a:sysClr val="windowText" lastClr="000000"/>
                  </a:solidFill>
                  <a:latin typeface="Arial" charset="0"/>
                  <a:cs typeface="+mn-cs"/>
                </a:rPr>
                <a:t>netdev</a:t>
              </a:r>
              <a:endParaRPr lang="en-US" sz="1050" kern="0" dirty="0">
                <a:solidFill>
                  <a:sysClr val="windowText" lastClr="000000"/>
                </a:solidFill>
                <a:latin typeface="Arial" charset="0"/>
                <a:cs typeface="+mn-cs"/>
              </a:endParaRPr>
            </a:p>
          </p:txBody>
        </p:sp>
        <p:sp>
          <p:nvSpPr>
            <p:cNvPr id="308" name="Rectangle 307"/>
            <p:cNvSpPr/>
            <p:nvPr/>
          </p:nvSpPr>
          <p:spPr bwMode="auto">
            <a:xfrm>
              <a:off x="6372417" y="2055853"/>
              <a:ext cx="2988170" cy="1141990"/>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50" kern="0" dirty="0" err="1">
                  <a:solidFill>
                    <a:sysClr val="windowText" lastClr="000000"/>
                  </a:solidFill>
                </a:rPr>
                <a:t>ofproto-dpif</a:t>
              </a:r>
              <a:endParaRPr lang="en-US" sz="1050" kern="0" dirty="0">
                <a:solidFill>
                  <a:sysClr val="windowText" lastClr="000000"/>
                </a:solidFill>
              </a:endParaRPr>
            </a:p>
          </p:txBody>
        </p:sp>
        <p:sp>
          <p:nvSpPr>
            <p:cNvPr id="309" name="Rectangle 308"/>
            <p:cNvSpPr/>
            <p:nvPr/>
          </p:nvSpPr>
          <p:spPr bwMode="auto">
            <a:xfrm>
              <a:off x="4429130" y="2250525"/>
              <a:ext cx="904393" cy="918723"/>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50" kern="0" dirty="0" err="1">
                  <a:solidFill>
                    <a:sysClr val="windowText" lastClr="000000"/>
                  </a:solidFill>
                  <a:latin typeface="Arial" charset="0"/>
                  <a:cs typeface="+mn-cs"/>
                </a:rPr>
                <a:t>netdev-dpdk</a:t>
              </a:r>
              <a:endParaRPr lang="en-US" sz="1050" kern="0" dirty="0">
                <a:solidFill>
                  <a:sysClr val="windowText" lastClr="000000"/>
                </a:solidFill>
                <a:latin typeface="Arial" charset="0"/>
                <a:cs typeface="+mn-cs"/>
              </a:endParaRPr>
            </a:p>
          </p:txBody>
        </p:sp>
        <p:sp>
          <p:nvSpPr>
            <p:cNvPr id="311" name="Rectangle 131"/>
            <p:cNvSpPr>
              <a:spLocks noChangeArrowheads="1"/>
            </p:cNvSpPr>
            <p:nvPr/>
          </p:nvSpPr>
          <p:spPr bwMode="auto">
            <a:xfrm>
              <a:off x="2299299" y="909790"/>
              <a:ext cx="1594064" cy="185133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1050" dirty="0"/>
                <a:t>Qemu</a:t>
              </a:r>
              <a:br>
                <a:rPr lang="en-US" altLang="en-US" sz="1050" dirty="0"/>
              </a:br>
              <a:r>
                <a:rPr lang="en-US" altLang="en-US" sz="1050" dirty="0"/>
                <a:t>KVM</a:t>
              </a:r>
            </a:p>
          </p:txBody>
        </p:sp>
        <p:sp>
          <p:nvSpPr>
            <p:cNvPr id="312" name="Rectangle 133"/>
            <p:cNvSpPr>
              <a:spLocks noChangeArrowheads="1"/>
            </p:cNvSpPr>
            <p:nvPr/>
          </p:nvSpPr>
          <p:spPr bwMode="auto">
            <a:xfrm>
              <a:off x="2359303" y="995592"/>
              <a:ext cx="1444631" cy="1044606"/>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a:t>Guest</a:t>
              </a:r>
            </a:p>
          </p:txBody>
        </p:sp>
        <p:cxnSp>
          <p:nvCxnSpPr>
            <p:cNvPr id="313" name="Straight Connector 134"/>
            <p:cNvCxnSpPr>
              <a:cxnSpLocks noChangeShapeType="1"/>
            </p:cNvCxnSpPr>
            <p:nvPr/>
          </p:nvCxnSpPr>
          <p:spPr bwMode="auto">
            <a:xfrm flipV="1">
              <a:off x="2359303" y="1660608"/>
              <a:ext cx="1444631" cy="7357"/>
            </a:xfrm>
            <a:prstGeom prst="line">
              <a:avLst/>
            </a:prstGeom>
            <a:noFill/>
            <a:ln w="12700" algn="ctr">
              <a:solidFill>
                <a:schemeClr val="tx1"/>
              </a:solidFill>
              <a:prstDash val="dash"/>
              <a:round/>
              <a:headEnd/>
              <a:tailEnd/>
            </a:ln>
            <a:extLst>
              <a:ext uri="{909E8E84-426E-40dd-AFC4-6F175D3DCCD1}">
                <a14:hiddenFill xmlns:a14="http://schemas.microsoft.com/office/drawing/2010/main" xmlns="">
                  <a:noFill/>
                </a14:hiddenFill>
              </a:ext>
            </a:extLst>
          </p:spPr>
        </p:cxnSp>
        <p:sp>
          <p:nvSpPr>
            <p:cNvPr id="314" name="Rectangle 135"/>
            <p:cNvSpPr>
              <a:spLocks noChangeArrowheads="1"/>
            </p:cNvSpPr>
            <p:nvPr/>
          </p:nvSpPr>
          <p:spPr bwMode="auto">
            <a:xfrm>
              <a:off x="2516005" y="1591459"/>
              <a:ext cx="920802" cy="154483"/>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Socket API</a:t>
              </a:r>
            </a:p>
          </p:txBody>
        </p:sp>
        <p:sp>
          <p:nvSpPr>
            <p:cNvPr id="319" name="Rectangle 136"/>
            <p:cNvSpPr>
              <a:spLocks noChangeArrowheads="1"/>
            </p:cNvSpPr>
            <p:nvPr/>
          </p:nvSpPr>
          <p:spPr bwMode="auto">
            <a:xfrm>
              <a:off x="2516005" y="1784196"/>
              <a:ext cx="920802" cy="180967"/>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virtio-net</a:t>
              </a:r>
            </a:p>
          </p:txBody>
        </p:sp>
        <p:sp>
          <p:nvSpPr>
            <p:cNvPr id="322" name="TextBox 138"/>
            <p:cNvSpPr txBox="1">
              <a:spLocks noChangeArrowheads="1"/>
            </p:cNvSpPr>
            <p:nvPr/>
          </p:nvSpPr>
          <p:spPr bwMode="auto">
            <a:xfrm>
              <a:off x="3354726" y="1409021"/>
              <a:ext cx="447558"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50"/>
                <a:t>user</a:t>
              </a:r>
            </a:p>
          </p:txBody>
        </p:sp>
        <p:sp>
          <p:nvSpPr>
            <p:cNvPr id="337" name="TextBox 139"/>
            <p:cNvSpPr txBox="1">
              <a:spLocks noChangeArrowheads="1"/>
            </p:cNvSpPr>
            <p:nvPr/>
          </p:nvSpPr>
          <p:spPr bwMode="auto">
            <a:xfrm>
              <a:off x="3354726" y="1660608"/>
              <a:ext cx="553357"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50" dirty="0"/>
                <a:t>kernel</a:t>
              </a:r>
            </a:p>
          </p:txBody>
        </p:sp>
        <p:cxnSp>
          <p:nvCxnSpPr>
            <p:cNvPr id="339" name="Straight Arrow Connector 140"/>
            <p:cNvCxnSpPr>
              <a:cxnSpLocks noChangeShapeType="1"/>
            </p:cNvCxnSpPr>
            <p:nvPr/>
          </p:nvCxnSpPr>
          <p:spPr bwMode="auto">
            <a:xfrm flipV="1">
              <a:off x="2719138" y="1965163"/>
              <a:ext cx="0" cy="250117"/>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41" name="Rectangle 131"/>
            <p:cNvSpPr>
              <a:spLocks noChangeArrowheads="1"/>
            </p:cNvSpPr>
            <p:nvPr/>
          </p:nvSpPr>
          <p:spPr bwMode="auto">
            <a:xfrm>
              <a:off x="494778" y="909790"/>
              <a:ext cx="1528084" cy="1851333"/>
            </a:xfrm>
            <a:prstGeom prst="rect">
              <a:avLst/>
            </a:prstGeom>
            <a:solidFill>
              <a:srgbClr val="E1E2E3"/>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900" dirty="0"/>
                <a:t>Qemu</a:t>
              </a:r>
              <a:br>
                <a:rPr lang="en-US" altLang="en-US" sz="900" dirty="0"/>
              </a:br>
              <a:r>
                <a:rPr lang="en-US" altLang="en-US" sz="900" dirty="0"/>
                <a:t>KVM</a:t>
              </a:r>
            </a:p>
          </p:txBody>
        </p:sp>
        <p:sp>
          <p:nvSpPr>
            <p:cNvPr id="343" name="Rectangle 133"/>
            <p:cNvSpPr>
              <a:spLocks noChangeArrowheads="1"/>
            </p:cNvSpPr>
            <p:nvPr/>
          </p:nvSpPr>
          <p:spPr bwMode="auto">
            <a:xfrm>
              <a:off x="553423" y="995592"/>
              <a:ext cx="1432692" cy="1112448"/>
            </a:xfrm>
            <a:prstGeom prst="rect">
              <a:avLst/>
            </a:prstGeom>
            <a:solidFill>
              <a:srgbClr val="BED682"/>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a:t>Guest</a:t>
              </a:r>
            </a:p>
          </p:txBody>
        </p:sp>
        <p:sp>
          <p:nvSpPr>
            <p:cNvPr id="345" name="TextBox 138"/>
            <p:cNvSpPr txBox="1">
              <a:spLocks noChangeArrowheads="1"/>
            </p:cNvSpPr>
            <p:nvPr/>
          </p:nvSpPr>
          <p:spPr bwMode="auto">
            <a:xfrm>
              <a:off x="1589139" y="1494355"/>
              <a:ext cx="545342"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50" dirty="0"/>
                <a:t>user</a:t>
              </a:r>
              <a:br>
                <a:rPr lang="en-US" altLang="en-US" sz="1050" dirty="0"/>
              </a:br>
              <a:r>
                <a:rPr lang="en-US" altLang="en-US" sz="1050" dirty="0"/>
                <a:t>space</a:t>
              </a:r>
            </a:p>
          </p:txBody>
        </p:sp>
        <p:sp>
          <p:nvSpPr>
            <p:cNvPr id="347" name="Rectangle 135"/>
            <p:cNvSpPr>
              <a:spLocks noChangeArrowheads="1"/>
            </p:cNvSpPr>
            <p:nvPr/>
          </p:nvSpPr>
          <p:spPr bwMode="auto">
            <a:xfrm>
              <a:off x="2493618" y="1258951"/>
              <a:ext cx="920803" cy="242760"/>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Application</a:t>
              </a:r>
            </a:p>
          </p:txBody>
        </p:sp>
        <p:sp>
          <p:nvSpPr>
            <p:cNvPr id="349" name="Rectangle 135"/>
            <p:cNvSpPr>
              <a:spLocks noChangeArrowheads="1"/>
            </p:cNvSpPr>
            <p:nvPr/>
          </p:nvSpPr>
          <p:spPr bwMode="auto">
            <a:xfrm>
              <a:off x="728913" y="1258950"/>
              <a:ext cx="920802" cy="454459"/>
            </a:xfrm>
            <a:prstGeom prst="rect">
              <a:avLst/>
            </a:prstGeom>
            <a:solidFill>
              <a:srgbClr val="FFFFFF"/>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DPDK</a:t>
              </a:r>
              <a:br>
                <a:rPr lang="en-US" altLang="en-US" sz="900" dirty="0"/>
              </a:br>
              <a:r>
                <a:rPr lang="en-US" altLang="en-US" sz="900" dirty="0"/>
                <a:t>Application</a:t>
              </a:r>
            </a:p>
          </p:txBody>
        </p:sp>
        <p:sp>
          <p:nvSpPr>
            <p:cNvPr id="350" name="Rectangle 137"/>
            <p:cNvSpPr>
              <a:spLocks noChangeArrowheads="1"/>
            </p:cNvSpPr>
            <p:nvPr/>
          </p:nvSpPr>
          <p:spPr bwMode="auto">
            <a:xfrm>
              <a:off x="734284" y="1735784"/>
              <a:ext cx="913341" cy="207449"/>
            </a:xfrm>
            <a:prstGeom prst="rect">
              <a:avLst/>
            </a:prstGeom>
            <a:solidFill>
              <a:srgbClr val="8D92B4"/>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solidFill>
                    <a:srgbClr val="FFFFFF"/>
                  </a:solidFill>
                </a:rPr>
                <a:t>virtio PMD</a:t>
              </a:r>
            </a:p>
          </p:txBody>
        </p:sp>
        <p:sp>
          <p:nvSpPr>
            <p:cNvPr id="351" name="Rectangle 5"/>
            <p:cNvSpPr>
              <a:spLocks noChangeArrowheads="1"/>
            </p:cNvSpPr>
            <p:nvPr/>
          </p:nvSpPr>
          <p:spPr bwMode="auto">
            <a:xfrm>
              <a:off x="597394" y="5515993"/>
              <a:ext cx="1388721" cy="814033"/>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dirty="0">
                  <a:solidFill>
                    <a:srgbClr val="FFFFFF"/>
                  </a:solidFill>
                </a:rPr>
                <a:t>Physical port</a:t>
              </a:r>
            </a:p>
          </p:txBody>
        </p:sp>
        <p:cxnSp>
          <p:nvCxnSpPr>
            <p:cNvPr id="352" name="Straight Arrow Connector 351"/>
            <p:cNvCxnSpPr>
              <a:cxnSpLocks/>
            </p:cNvCxnSpPr>
            <p:nvPr/>
          </p:nvCxnSpPr>
          <p:spPr bwMode="auto">
            <a:xfrm flipH="1">
              <a:off x="6340770" y="3276349"/>
              <a:ext cx="2988170" cy="0"/>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sp>
          <p:nvSpPr>
            <p:cNvPr id="356" name="Rectangle 355"/>
            <p:cNvSpPr/>
            <p:nvPr/>
          </p:nvSpPr>
          <p:spPr bwMode="auto">
            <a:xfrm>
              <a:off x="7924871" y="3516453"/>
              <a:ext cx="1412801" cy="398033"/>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50" kern="0" dirty="0" err="1">
                  <a:solidFill>
                    <a:sysClr val="windowText" lastClr="000000"/>
                  </a:solidFill>
                </a:rPr>
                <a:t>d</a:t>
              </a:r>
              <a:r>
                <a:rPr lang="en-US" sz="1050" kern="0" dirty="0" err="1">
                  <a:solidFill>
                    <a:sysClr val="windowText" lastClr="000000"/>
                  </a:solidFill>
                  <a:latin typeface="Arial" charset="0"/>
                  <a:cs typeface="+mn-cs"/>
                </a:rPr>
                <a:t>pif-netlink</a:t>
              </a:r>
              <a:endParaRPr lang="en-US" sz="1050" kern="0" dirty="0">
                <a:solidFill>
                  <a:sysClr val="windowText" lastClr="000000"/>
                </a:solidFill>
                <a:latin typeface="Arial" charset="0"/>
                <a:cs typeface="+mn-cs"/>
              </a:endParaRPr>
            </a:p>
          </p:txBody>
        </p:sp>
        <p:sp>
          <p:nvSpPr>
            <p:cNvPr id="357" name="Rectangle 356"/>
            <p:cNvSpPr/>
            <p:nvPr/>
          </p:nvSpPr>
          <p:spPr bwMode="auto">
            <a:xfrm>
              <a:off x="5411150" y="2250526"/>
              <a:ext cx="756088" cy="918722"/>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050" kern="0" dirty="0" err="1">
                  <a:solidFill>
                    <a:sysClr val="windowText" lastClr="000000"/>
                  </a:solidFill>
                  <a:latin typeface="Arial" charset="0"/>
                  <a:cs typeface="+mn-cs"/>
                </a:rPr>
                <a:t>netdev-linux</a:t>
              </a:r>
              <a:endParaRPr lang="en-US" sz="1050" kern="0" dirty="0">
                <a:solidFill>
                  <a:sysClr val="windowText" lastClr="000000"/>
                </a:solidFill>
                <a:latin typeface="Arial" charset="0"/>
                <a:cs typeface="+mn-cs"/>
              </a:endParaRPr>
            </a:p>
          </p:txBody>
        </p:sp>
        <p:sp>
          <p:nvSpPr>
            <p:cNvPr id="358" name="TextBox 66"/>
            <p:cNvSpPr txBox="1">
              <a:spLocks noChangeArrowheads="1"/>
            </p:cNvSpPr>
            <p:nvPr/>
          </p:nvSpPr>
          <p:spPr bwMode="auto">
            <a:xfrm>
              <a:off x="7369870" y="3250378"/>
              <a:ext cx="111000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err="1"/>
                <a:t>dpif</a:t>
              </a:r>
              <a:r>
                <a:rPr lang="en-US" altLang="en-US" sz="1000" dirty="0"/>
                <a:t> provider</a:t>
              </a:r>
            </a:p>
          </p:txBody>
        </p:sp>
        <p:sp>
          <p:nvSpPr>
            <p:cNvPr id="361" name="Rectangle 360"/>
            <p:cNvSpPr/>
            <p:nvPr/>
          </p:nvSpPr>
          <p:spPr bwMode="auto">
            <a:xfrm>
              <a:off x="553422" y="3529743"/>
              <a:ext cx="7139237" cy="1611984"/>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50" kern="0" dirty="0" err="1">
                  <a:solidFill>
                    <a:sysClr val="windowText" lastClr="000000"/>
                  </a:solidFill>
                </a:rPr>
                <a:t>dpif-netdev</a:t>
              </a:r>
              <a:endParaRPr lang="en-US" sz="1050" kern="0" dirty="0">
                <a:solidFill>
                  <a:sysClr val="windowText" lastClr="000000"/>
                </a:solidFill>
                <a:latin typeface="Arial" charset="0"/>
                <a:cs typeface="+mn-cs"/>
              </a:endParaRPr>
            </a:p>
          </p:txBody>
        </p:sp>
        <p:grpSp>
          <p:nvGrpSpPr>
            <p:cNvPr id="362" name="Group 361"/>
            <p:cNvGrpSpPr/>
            <p:nvPr/>
          </p:nvGrpSpPr>
          <p:grpSpPr>
            <a:xfrm>
              <a:off x="1006996" y="4131188"/>
              <a:ext cx="582143" cy="521846"/>
              <a:chOff x="1321495" y="5504605"/>
              <a:chExt cx="441147" cy="400117"/>
            </a:xfrm>
          </p:grpSpPr>
          <p:sp>
            <p:nvSpPr>
              <p:cNvPr id="556" name="Circular Arrow 555"/>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557" name="TextBox 112"/>
              <p:cNvSpPr txBox="1">
                <a:spLocks noChangeArrowheads="1"/>
              </p:cNvSpPr>
              <p:nvPr/>
            </p:nvSpPr>
            <p:spPr bwMode="auto">
              <a:xfrm>
                <a:off x="1321495" y="5617037"/>
                <a:ext cx="441147"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grpSp>
          <p:nvGrpSpPr>
            <p:cNvPr id="363" name="Group 362"/>
            <p:cNvGrpSpPr/>
            <p:nvPr/>
          </p:nvGrpSpPr>
          <p:grpSpPr>
            <a:xfrm>
              <a:off x="2289506" y="4125957"/>
              <a:ext cx="582143" cy="521846"/>
              <a:chOff x="1321495" y="5504605"/>
              <a:chExt cx="441147" cy="400117"/>
            </a:xfrm>
          </p:grpSpPr>
          <p:sp>
            <p:nvSpPr>
              <p:cNvPr id="554"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555" name="TextBox 112"/>
              <p:cNvSpPr txBox="1">
                <a:spLocks noChangeArrowheads="1"/>
              </p:cNvSpPr>
              <p:nvPr/>
            </p:nvSpPr>
            <p:spPr bwMode="auto">
              <a:xfrm>
                <a:off x="1321495" y="5617037"/>
                <a:ext cx="441147"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grpSp>
          <p:nvGrpSpPr>
            <p:cNvPr id="364" name="Group 363"/>
            <p:cNvGrpSpPr/>
            <p:nvPr/>
          </p:nvGrpSpPr>
          <p:grpSpPr>
            <a:xfrm>
              <a:off x="710124" y="2215279"/>
              <a:ext cx="920802" cy="545843"/>
              <a:chOff x="710124" y="2094629"/>
              <a:chExt cx="920802" cy="545843"/>
            </a:xfrm>
          </p:grpSpPr>
          <p:sp>
            <p:nvSpPr>
              <p:cNvPr id="521"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virtio multi-queue</a:t>
                </a:r>
              </a:p>
            </p:txBody>
          </p:sp>
          <p:grpSp>
            <p:nvGrpSpPr>
              <p:cNvPr id="522" name="Group 521"/>
              <p:cNvGrpSpPr/>
              <p:nvPr/>
            </p:nvGrpSpPr>
            <p:grpSpPr>
              <a:xfrm>
                <a:off x="778358" y="2191815"/>
                <a:ext cx="150922" cy="244232"/>
                <a:chOff x="1986115" y="5603180"/>
                <a:chExt cx="263408" cy="614257"/>
              </a:xfrm>
            </p:grpSpPr>
            <p:cxnSp>
              <p:nvCxnSpPr>
                <p:cNvPr id="547" name="Straight Connector 546"/>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8" name="Straight Connector 547"/>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9" name="Straight Connector 548"/>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0" name="Straight Connector 549"/>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1" name="Straight Connector 550"/>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2" name="Straight Connector 551"/>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3" name="Straight Connector 552"/>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523" name="Group 522"/>
              <p:cNvGrpSpPr/>
              <p:nvPr/>
            </p:nvGrpSpPr>
            <p:grpSpPr>
              <a:xfrm flipV="1">
                <a:off x="966334" y="2185804"/>
                <a:ext cx="150922" cy="244232"/>
                <a:chOff x="1986115" y="5603180"/>
                <a:chExt cx="263408" cy="614257"/>
              </a:xfrm>
            </p:grpSpPr>
            <p:cxnSp>
              <p:nvCxnSpPr>
                <p:cNvPr id="540" name="Straight Connector 539"/>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1" name="Straight Connector 540"/>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2" name="Straight Connector 541"/>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3" name="Straight Connector 542"/>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4" name="Straight Connector 543"/>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5" name="Straight Connector 544"/>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6" name="Straight Connector 545"/>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524" name="Group 523"/>
              <p:cNvGrpSpPr/>
              <p:nvPr/>
            </p:nvGrpSpPr>
            <p:grpSpPr>
              <a:xfrm>
                <a:off x="1237645" y="2193903"/>
                <a:ext cx="150922" cy="244232"/>
                <a:chOff x="1986115" y="5603180"/>
                <a:chExt cx="263408" cy="614257"/>
              </a:xfrm>
            </p:grpSpPr>
            <p:cxnSp>
              <p:nvCxnSpPr>
                <p:cNvPr id="533" name="Straight Connector 532"/>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4" name="Straight Connector 533"/>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5" name="Straight Connector 534"/>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6" name="Straight Connector 535"/>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7" name="Straight Connector 536"/>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8" name="Straight Connector 537"/>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9" name="Straight Connector 538"/>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525" name="Group 524"/>
              <p:cNvGrpSpPr/>
              <p:nvPr/>
            </p:nvGrpSpPr>
            <p:grpSpPr>
              <a:xfrm flipV="1">
                <a:off x="1425621" y="2187892"/>
                <a:ext cx="150922" cy="244232"/>
                <a:chOff x="1986115" y="5603180"/>
                <a:chExt cx="263408" cy="614257"/>
              </a:xfrm>
            </p:grpSpPr>
            <p:cxnSp>
              <p:nvCxnSpPr>
                <p:cNvPr id="526" name="Straight Connector 525"/>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7" name="Straight Connector 526"/>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8" name="Straight Connector 527"/>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9" name="Straight Connector 528"/>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0" name="Straight Connector 529"/>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1" name="Straight Connector 530"/>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2" name="Straight Connector 531"/>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366" name="Straight Arrow Connector 82"/>
            <p:cNvCxnSpPr>
              <a:cxnSpLocks noChangeShapeType="1"/>
            </p:cNvCxnSpPr>
            <p:nvPr/>
          </p:nvCxnSpPr>
          <p:spPr bwMode="auto">
            <a:xfrm flipV="1">
              <a:off x="1425621" y="1943234"/>
              <a:ext cx="0" cy="272046"/>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67" name="Straight Arrow Connector 366"/>
            <p:cNvCxnSpPr>
              <a:cxnSpLocks/>
            </p:cNvCxnSpPr>
            <p:nvPr/>
          </p:nvCxnSpPr>
          <p:spPr bwMode="auto">
            <a:xfrm flipH="1" flipV="1">
              <a:off x="4429130" y="2095135"/>
              <a:ext cx="1738108" cy="1430"/>
            </a:xfrm>
            <a:prstGeom prst="straightConnector1">
              <a:avLst/>
            </a:prstGeom>
            <a:solidFill>
              <a:schemeClr val="accent1"/>
            </a:solidFill>
            <a:ln w="19050" cap="flat" cmpd="sng" algn="ctr">
              <a:solidFill>
                <a:schemeClr val="tx2">
                  <a:lumMod val="90000"/>
                  <a:lumOff val="10000"/>
                </a:schemeClr>
              </a:solidFill>
              <a:prstDash val="dash"/>
              <a:round/>
              <a:headEnd type="none" w="med" len="med"/>
              <a:tailEnd type="none" w="med" len="med"/>
            </a:ln>
            <a:effectLst/>
          </p:spPr>
        </p:cxnSp>
        <p:grpSp>
          <p:nvGrpSpPr>
            <p:cNvPr id="368" name="Group 367"/>
            <p:cNvGrpSpPr/>
            <p:nvPr/>
          </p:nvGrpSpPr>
          <p:grpSpPr>
            <a:xfrm>
              <a:off x="2499982" y="2215279"/>
              <a:ext cx="920802" cy="545843"/>
              <a:chOff x="710124" y="2094629"/>
              <a:chExt cx="920802" cy="545843"/>
            </a:xfrm>
          </p:grpSpPr>
          <p:sp>
            <p:nvSpPr>
              <p:cNvPr id="488" name="Rectangle 132"/>
              <p:cNvSpPr>
                <a:spLocks noChangeArrowheads="1"/>
              </p:cNvSpPr>
              <p:nvPr/>
            </p:nvSpPr>
            <p:spPr bwMode="auto">
              <a:xfrm>
                <a:off x="710124" y="2094629"/>
                <a:ext cx="920802"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virtio multi-queue</a:t>
                </a:r>
              </a:p>
            </p:txBody>
          </p:sp>
          <p:grpSp>
            <p:nvGrpSpPr>
              <p:cNvPr id="489" name="Group 488"/>
              <p:cNvGrpSpPr/>
              <p:nvPr/>
            </p:nvGrpSpPr>
            <p:grpSpPr>
              <a:xfrm>
                <a:off x="778358" y="2191815"/>
                <a:ext cx="150922" cy="244232"/>
                <a:chOff x="1986115" y="5603180"/>
                <a:chExt cx="263408" cy="614257"/>
              </a:xfrm>
            </p:grpSpPr>
            <p:cxnSp>
              <p:nvCxnSpPr>
                <p:cNvPr id="514" name="Straight Connector 513"/>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5" name="Straight Connector 514"/>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6" name="Straight Connector 515"/>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7" name="Straight Connector 51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8" name="Straight Connector 51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9" name="Straight Connector 51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0" name="Straight Connector 51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90" name="Group 489"/>
              <p:cNvGrpSpPr/>
              <p:nvPr/>
            </p:nvGrpSpPr>
            <p:grpSpPr>
              <a:xfrm flipV="1">
                <a:off x="966334" y="2185804"/>
                <a:ext cx="150922" cy="244232"/>
                <a:chOff x="1986115" y="5603180"/>
                <a:chExt cx="263408" cy="614257"/>
              </a:xfrm>
            </p:grpSpPr>
            <p:cxnSp>
              <p:nvCxnSpPr>
                <p:cNvPr id="507" name="Straight Connector 506"/>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8" name="Straight Connector 507"/>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9" name="Straight Connector 508"/>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0" name="Straight Connector 509"/>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1" name="Straight Connector 510"/>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2" name="Straight Connector 511"/>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3" name="Straight Connector 512"/>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91" name="Group 490"/>
              <p:cNvGrpSpPr/>
              <p:nvPr/>
            </p:nvGrpSpPr>
            <p:grpSpPr>
              <a:xfrm>
                <a:off x="1237645" y="2193903"/>
                <a:ext cx="150922" cy="244232"/>
                <a:chOff x="1986115" y="5603180"/>
                <a:chExt cx="263408" cy="614257"/>
              </a:xfrm>
            </p:grpSpPr>
            <p:cxnSp>
              <p:nvCxnSpPr>
                <p:cNvPr id="500" name="Straight Connector 499"/>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1" name="Straight Connector 500"/>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2" name="Straight Connector 501"/>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3" name="Straight Connector 502"/>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4" name="Straight Connector 503"/>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5" name="Straight Connector 504"/>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6" name="Straight Connector 505"/>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92" name="Group 491"/>
              <p:cNvGrpSpPr/>
              <p:nvPr/>
            </p:nvGrpSpPr>
            <p:grpSpPr>
              <a:xfrm flipV="1">
                <a:off x="1425621" y="2187892"/>
                <a:ext cx="150922" cy="244232"/>
                <a:chOff x="1986115" y="5603180"/>
                <a:chExt cx="263408" cy="614257"/>
              </a:xfrm>
            </p:grpSpPr>
            <p:cxnSp>
              <p:nvCxnSpPr>
                <p:cNvPr id="493" name="Straight Connector 492"/>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4" name="Straight Connector 493"/>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5" name="Straight Connector 494"/>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6" name="Straight Connector 495"/>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7" name="Straight Connector 496"/>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8" name="Straight Connector 497"/>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9" name="Straight Connector 498"/>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cxnSp>
          <p:nvCxnSpPr>
            <p:cNvPr id="369" name="Straight Arrow Connector 140"/>
            <p:cNvCxnSpPr>
              <a:cxnSpLocks noChangeShapeType="1"/>
            </p:cNvCxnSpPr>
            <p:nvPr/>
          </p:nvCxnSpPr>
          <p:spPr bwMode="auto">
            <a:xfrm flipV="1">
              <a:off x="3198204" y="1965163"/>
              <a:ext cx="0" cy="250117"/>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73" name="Rectangle 8"/>
            <p:cNvSpPr>
              <a:spLocks noChangeArrowheads="1"/>
            </p:cNvSpPr>
            <p:nvPr/>
          </p:nvSpPr>
          <p:spPr bwMode="auto">
            <a:xfrm>
              <a:off x="720247" y="4758618"/>
              <a:ext cx="2716560" cy="244232"/>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a:solidFill>
                    <a:srgbClr val="FFFFFF"/>
                  </a:solidFill>
                </a:rPr>
                <a:t>DPDK PMD Driver</a:t>
              </a:r>
            </a:p>
          </p:txBody>
        </p:sp>
        <p:sp>
          <p:nvSpPr>
            <p:cNvPr id="374" name="Rectangle 8"/>
            <p:cNvSpPr>
              <a:spLocks noChangeArrowheads="1"/>
            </p:cNvSpPr>
            <p:nvPr/>
          </p:nvSpPr>
          <p:spPr bwMode="auto">
            <a:xfrm>
              <a:off x="720247" y="3674974"/>
              <a:ext cx="2716560" cy="244232"/>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dirty="0">
                  <a:solidFill>
                    <a:srgbClr val="FFFFFF"/>
                  </a:solidFill>
                </a:rPr>
                <a:t>DPDK </a:t>
              </a:r>
              <a:r>
                <a:rPr lang="en-US" altLang="en-US" sz="1100" dirty="0" err="1">
                  <a:solidFill>
                    <a:srgbClr val="FFFFFF"/>
                  </a:solidFill>
                </a:rPr>
                <a:t>vhost</a:t>
              </a:r>
              <a:r>
                <a:rPr lang="en-US" altLang="en-US" sz="1100" dirty="0">
                  <a:solidFill>
                    <a:srgbClr val="FFFFFF"/>
                  </a:solidFill>
                </a:rPr>
                <a:t>-user </a:t>
              </a:r>
            </a:p>
          </p:txBody>
        </p:sp>
        <p:cxnSp>
          <p:nvCxnSpPr>
            <p:cNvPr id="375" name="Straight Arrow Connector 99"/>
            <p:cNvCxnSpPr>
              <a:cxnSpLocks noChangeShapeType="1"/>
            </p:cNvCxnSpPr>
            <p:nvPr/>
          </p:nvCxnSpPr>
          <p:spPr bwMode="auto">
            <a:xfrm flipH="1" flipV="1">
              <a:off x="929280" y="2781641"/>
              <a:ext cx="308365" cy="1349549"/>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76" name="Straight Arrow Connector 103"/>
            <p:cNvCxnSpPr>
              <a:cxnSpLocks noChangeShapeType="1"/>
            </p:cNvCxnSpPr>
            <p:nvPr/>
          </p:nvCxnSpPr>
          <p:spPr bwMode="auto">
            <a:xfrm flipH="1" flipV="1">
              <a:off x="1401731" y="2787429"/>
              <a:ext cx="1098251" cy="1318676"/>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78" name="Straight Arrow Connector 82"/>
            <p:cNvCxnSpPr>
              <a:cxnSpLocks noChangeShapeType="1"/>
            </p:cNvCxnSpPr>
            <p:nvPr/>
          </p:nvCxnSpPr>
          <p:spPr bwMode="auto">
            <a:xfrm flipV="1">
              <a:off x="965675" y="1943234"/>
              <a:ext cx="0" cy="272046"/>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79" name="Rectangle 132"/>
            <p:cNvSpPr>
              <a:spLocks noChangeArrowheads="1"/>
            </p:cNvSpPr>
            <p:nvPr/>
          </p:nvSpPr>
          <p:spPr bwMode="auto">
            <a:xfrm>
              <a:off x="651353" y="5554805"/>
              <a:ext cx="1258866"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err="1"/>
                <a:t>Mult</a:t>
              </a:r>
              <a:r>
                <a:rPr lang="en-US" altLang="en-US" sz="900" dirty="0"/>
                <a:t>. Rx/</a:t>
              </a:r>
              <a:r>
                <a:rPr lang="en-US" altLang="en-US" sz="900" dirty="0" err="1"/>
                <a:t>Tx</a:t>
              </a:r>
              <a:r>
                <a:rPr lang="en-US" altLang="en-US" sz="900" dirty="0"/>
                <a:t> queues</a:t>
              </a:r>
            </a:p>
          </p:txBody>
        </p:sp>
        <p:grpSp>
          <p:nvGrpSpPr>
            <p:cNvPr id="381" name="Group 380"/>
            <p:cNvGrpSpPr/>
            <p:nvPr/>
          </p:nvGrpSpPr>
          <p:grpSpPr>
            <a:xfrm>
              <a:off x="744638" y="5651991"/>
              <a:ext cx="164589" cy="244232"/>
              <a:chOff x="1986115" y="5603180"/>
              <a:chExt cx="263408" cy="614257"/>
            </a:xfrm>
          </p:grpSpPr>
          <p:cxnSp>
            <p:nvCxnSpPr>
              <p:cNvPr id="481" name="Straight Connector 480"/>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2" name="Straight Connector 481"/>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3" name="Straight Connector 482"/>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4" name="Straight Connector 483"/>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5" name="Straight Connector 484"/>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6" name="Straight Connector 485"/>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7" name="Straight Connector 486"/>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82" name="Group 381"/>
            <p:cNvGrpSpPr/>
            <p:nvPr/>
          </p:nvGrpSpPr>
          <p:grpSpPr>
            <a:xfrm flipV="1">
              <a:off x="950828" y="5645980"/>
              <a:ext cx="164589" cy="244232"/>
              <a:chOff x="1986115" y="5603180"/>
              <a:chExt cx="263408" cy="614257"/>
            </a:xfrm>
          </p:grpSpPr>
          <p:cxnSp>
            <p:nvCxnSpPr>
              <p:cNvPr id="474" name="Straight Connector 473"/>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5" name="Straight Connector 474"/>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6" name="Straight Connector 475"/>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7" name="Straight Connector 476"/>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8" name="Straight Connector 477"/>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9" name="Straight Connector 478"/>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0" name="Straight Connector 479"/>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83" name="Group 382"/>
            <p:cNvGrpSpPr/>
            <p:nvPr/>
          </p:nvGrpSpPr>
          <p:grpSpPr>
            <a:xfrm>
              <a:off x="1482770" y="5654079"/>
              <a:ext cx="153259" cy="244232"/>
              <a:chOff x="1986115" y="5603180"/>
              <a:chExt cx="263408" cy="614257"/>
            </a:xfrm>
          </p:grpSpPr>
          <p:cxnSp>
            <p:nvCxnSpPr>
              <p:cNvPr id="467" name="Straight Connector 466"/>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8" name="Straight Connector 467"/>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9" name="Straight Connector 468"/>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0" name="Straight Connector 469"/>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1" name="Straight Connector 470"/>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2" name="Straight Connector 471"/>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3" name="Straight Connector 472"/>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84" name="Group 383"/>
            <p:cNvGrpSpPr/>
            <p:nvPr/>
          </p:nvGrpSpPr>
          <p:grpSpPr>
            <a:xfrm flipV="1">
              <a:off x="1682610" y="5648068"/>
              <a:ext cx="153259" cy="244232"/>
              <a:chOff x="1986115" y="5603180"/>
              <a:chExt cx="263408" cy="614257"/>
            </a:xfrm>
          </p:grpSpPr>
          <p:cxnSp>
            <p:nvCxnSpPr>
              <p:cNvPr id="460" name="Straight Connector 459"/>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1" name="Straight Connector 460"/>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2" name="Straight Connector 461"/>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3" name="Straight Connector 462"/>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4" name="Straight Connector 463"/>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5" name="Straight Connector 464"/>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6" name="Straight Connector 465"/>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385" name="Straight Arrow Connector 150"/>
            <p:cNvCxnSpPr>
              <a:cxnSpLocks noChangeShapeType="1"/>
            </p:cNvCxnSpPr>
            <p:nvPr/>
          </p:nvCxnSpPr>
          <p:spPr bwMode="auto">
            <a:xfrm flipH="1">
              <a:off x="965675" y="4684469"/>
              <a:ext cx="281865" cy="877779"/>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86" name="Rectangle 5"/>
            <p:cNvSpPr>
              <a:spLocks noChangeArrowheads="1"/>
            </p:cNvSpPr>
            <p:nvPr/>
          </p:nvSpPr>
          <p:spPr bwMode="auto">
            <a:xfrm>
              <a:off x="2332429" y="5521988"/>
              <a:ext cx="1388721" cy="814033"/>
            </a:xfrm>
            <a:prstGeom prst="rect">
              <a:avLst/>
            </a:prstGeom>
            <a:solidFill>
              <a:srgbClr val="B1B3B4"/>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dirty="0">
                  <a:solidFill>
                    <a:srgbClr val="FFFFFF"/>
                  </a:solidFill>
                </a:rPr>
                <a:t>Physical port</a:t>
              </a:r>
            </a:p>
          </p:txBody>
        </p:sp>
        <p:sp>
          <p:nvSpPr>
            <p:cNvPr id="387" name="Rectangle 132"/>
            <p:cNvSpPr>
              <a:spLocks noChangeArrowheads="1"/>
            </p:cNvSpPr>
            <p:nvPr/>
          </p:nvSpPr>
          <p:spPr bwMode="auto">
            <a:xfrm>
              <a:off x="2386388" y="5560800"/>
              <a:ext cx="1258866"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err="1"/>
                <a:t>Mult</a:t>
              </a:r>
              <a:r>
                <a:rPr lang="en-US" altLang="en-US" sz="900" dirty="0"/>
                <a:t>. Rx/</a:t>
              </a:r>
              <a:r>
                <a:rPr lang="en-US" altLang="en-US" sz="900" dirty="0" err="1"/>
                <a:t>Tx</a:t>
              </a:r>
              <a:r>
                <a:rPr lang="en-US" altLang="en-US" sz="900" dirty="0"/>
                <a:t> queues</a:t>
              </a:r>
            </a:p>
          </p:txBody>
        </p:sp>
        <p:grpSp>
          <p:nvGrpSpPr>
            <p:cNvPr id="388" name="Group 387"/>
            <p:cNvGrpSpPr/>
            <p:nvPr/>
          </p:nvGrpSpPr>
          <p:grpSpPr>
            <a:xfrm>
              <a:off x="2479673" y="5657986"/>
              <a:ext cx="164589" cy="244232"/>
              <a:chOff x="1986115" y="5603180"/>
              <a:chExt cx="263408" cy="614257"/>
            </a:xfrm>
          </p:grpSpPr>
          <p:cxnSp>
            <p:nvCxnSpPr>
              <p:cNvPr id="453" name="Straight Connector 452"/>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4" name="Straight Connector 453"/>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5" name="Straight Connector 454"/>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6" name="Straight Connector 455"/>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7" name="Straight Connector 456"/>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8" name="Straight Connector 457"/>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9" name="Straight Connector 458"/>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89" name="Group 388"/>
            <p:cNvGrpSpPr/>
            <p:nvPr/>
          </p:nvGrpSpPr>
          <p:grpSpPr>
            <a:xfrm flipV="1">
              <a:off x="2685863" y="5651975"/>
              <a:ext cx="164589" cy="244232"/>
              <a:chOff x="1986115" y="5603180"/>
              <a:chExt cx="263408" cy="614257"/>
            </a:xfrm>
          </p:grpSpPr>
          <p:cxnSp>
            <p:nvCxnSpPr>
              <p:cNvPr id="446" name="Straight Connector 445"/>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7" name="Straight Connector 446"/>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8" name="Straight Connector 447"/>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9" name="Straight Connector 448"/>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0" name="Straight Connector 449"/>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1" name="Straight Connector 450"/>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2" name="Straight Connector 451"/>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90" name="Group 389"/>
            <p:cNvGrpSpPr/>
            <p:nvPr/>
          </p:nvGrpSpPr>
          <p:grpSpPr>
            <a:xfrm>
              <a:off x="3211455" y="5660074"/>
              <a:ext cx="153259" cy="244232"/>
              <a:chOff x="1986115" y="5603180"/>
              <a:chExt cx="263408" cy="614257"/>
            </a:xfrm>
          </p:grpSpPr>
          <p:cxnSp>
            <p:nvCxnSpPr>
              <p:cNvPr id="439" name="Straight Connector 438"/>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0" name="Straight Connector 439"/>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1" name="Straight Connector 440"/>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2" name="Straight Connector 441"/>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3" name="Straight Connector 442"/>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4" name="Straight Connector 443"/>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5" name="Straight Connector 444"/>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91" name="Group 390"/>
            <p:cNvGrpSpPr/>
            <p:nvPr/>
          </p:nvGrpSpPr>
          <p:grpSpPr>
            <a:xfrm flipV="1">
              <a:off x="3417645" y="5654063"/>
              <a:ext cx="153259" cy="244232"/>
              <a:chOff x="1986115" y="5603180"/>
              <a:chExt cx="263408" cy="614257"/>
            </a:xfrm>
          </p:grpSpPr>
          <p:cxnSp>
            <p:nvCxnSpPr>
              <p:cNvPr id="432" name="Straight Connector 431"/>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3" name="Straight Connector 432"/>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4" name="Straight Connector 433"/>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5" name="Straight Connector 434"/>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6" name="Straight Connector 435"/>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7" name="Straight Connector 436"/>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8" name="Straight Connector 437"/>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392" name="Straight Arrow Connector 150"/>
            <p:cNvCxnSpPr>
              <a:cxnSpLocks noChangeShapeType="1"/>
            </p:cNvCxnSpPr>
            <p:nvPr/>
          </p:nvCxnSpPr>
          <p:spPr bwMode="auto">
            <a:xfrm flipH="1">
              <a:off x="1630926" y="4591305"/>
              <a:ext cx="766414" cy="970943"/>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93" name="Straight Arrow Connector 150"/>
            <p:cNvCxnSpPr>
              <a:cxnSpLocks noChangeShapeType="1"/>
            </p:cNvCxnSpPr>
            <p:nvPr/>
          </p:nvCxnSpPr>
          <p:spPr bwMode="auto">
            <a:xfrm>
              <a:off x="1371524" y="4647803"/>
              <a:ext cx="1248697" cy="854379"/>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394" name="Straight Arrow Connector 150"/>
            <p:cNvCxnSpPr>
              <a:cxnSpLocks noChangeShapeType="1"/>
            </p:cNvCxnSpPr>
            <p:nvPr/>
          </p:nvCxnSpPr>
          <p:spPr bwMode="auto">
            <a:xfrm>
              <a:off x="2706286" y="4630152"/>
              <a:ext cx="607628" cy="855483"/>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395" name="Rectangle 394"/>
            <p:cNvSpPr/>
            <p:nvPr/>
          </p:nvSpPr>
          <p:spPr bwMode="auto">
            <a:xfrm>
              <a:off x="7834855" y="4062326"/>
              <a:ext cx="1778696" cy="1354447"/>
            </a:xfrm>
            <a:prstGeom prst="rect">
              <a:avLst/>
            </a:prstGeom>
            <a:solidFill>
              <a:schemeClr val="bg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96" name="TextBox 66"/>
            <p:cNvSpPr txBox="1">
              <a:spLocks noChangeArrowheads="1"/>
            </p:cNvSpPr>
            <p:nvPr/>
          </p:nvSpPr>
          <p:spPr bwMode="auto">
            <a:xfrm>
              <a:off x="5538161" y="996787"/>
              <a:ext cx="19473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800" dirty="0"/>
                <a:t>ovs-vswitchd</a:t>
              </a:r>
            </a:p>
          </p:txBody>
        </p:sp>
        <p:sp>
          <p:nvSpPr>
            <p:cNvPr id="397" name="TextBox 66"/>
            <p:cNvSpPr txBox="1">
              <a:spLocks noChangeArrowheads="1"/>
            </p:cNvSpPr>
            <p:nvPr/>
          </p:nvSpPr>
          <p:spPr bwMode="auto">
            <a:xfrm>
              <a:off x="4789261" y="1890712"/>
              <a:ext cx="111000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err="1"/>
                <a:t>netdev</a:t>
              </a:r>
              <a:r>
                <a:rPr lang="en-US" altLang="en-US" sz="1000" dirty="0"/>
                <a:t> provider</a:t>
              </a:r>
            </a:p>
          </p:txBody>
        </p:sp>
        <p:sp>
          <p:nvSpPr>
            <p:cNvPr id="398" name="Rectangle 397"/>
            <p:cNvSpPr/>
            <p:nvPr/>
          </p:nvSpPr>
          <p:spPr bwMode="auto">
            <a:xfrm>
              <a:off x="8004561" y="4949740"/>
              <a:ext cx="1333112" cy="737442"/>
            </a:xfrm>
            <a:prstGeom prst="rect">
              <a:avLst/>
            </a:prstGeom>
            <a:solidFill>
              <a:schemeClr val="tx2">
                <a:lumMod val="25000"/>
                <a:lumOff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400" kern="0" dirty="0" err="1">
                  <a:solidFill>
                    <a:sysClr val="windowText" lastClr="000000"/>
                  </a:solidFill>
                </a:rPr>
                <a:t>openvswitch</a:t>
              </a:r>
              <a:br>
                <a:rPr lang="en-US" sz="1400" kern="0" dirty="0">
                  <a:solidFill>
                    <a:sysClr val="windowText" lastClr="000000"/>
                  </a:solidFill>
                </a:rPr>
              </a:br>
              <a:r>
                <a:rPr lang="en-US" sz="1400" kern="0" dirty="0">
                  <a:solidFill>
                    <a:sysClr val="windowText" lastClr="000000"/>
                  </a:solidFill>
                </a:rPr>
                <a:t>kernel module</a:t>
              </a:r>
              <a:endParaRPr lang="en-US" sz="1400" kern="0" dirty="0">
                <a:solidFill>
                  <a:sysClr val="windowText" lastClr="000000"/>
                </a:solidFill>
                <a:latin typeface="Arial" charset="0"/>
                <a:cs typeface="+mn-cs"/>
              </a:endParaRPr>
            </a:p>
          </p:txBody>
        </p:sp>
        <p:sp>
          <p:nvSpPr>
            <p:cNvPr id="403" name="Arrow: Up-Down 325"/>
            <p:cNvSpPr/>
            <p:nvPr/>
          </p:nvSpPr>
          <p:spPr bwMode="auto">
            <a:xfrm>
              <a:off x="8539345" y="3910613"/>
              <a:ext cx="132972" cy="1035254"/>
            </a:xfrm>
            <a:prstGeom prst="upDownArrow">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04" name="TextBox 66"/>
            <p:cNvSpPr txBox="1">
              <a:spLocks noChangeArrowheads="1"/>
            </p:cNvSpPr>
            <p:nvPr/>
          </p:nvSpPr>
          <p:spPr bwMode="auto">
            <a:xfrm>
              <a:off x="8627961" y="4345084"/>
              <a:ext cx="81625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00" dirty="0" err="1"/>
                <a:t>Netlink</a:t>
              </a:r>
              <a:r>
                <a:rPr lang="en-US" altLang="en-US" sz="1000" dirty="0"/>
                <a:t> API</a:t>
              </a:r>
            </a:p>
          </p:txBody>
        </p:sp>
        <p:sp>
          <p:nvSpPr>
            <p:cNvPr id="405" name="Right Brace 404"/>
            <p:cNvSpPr/>
            <p:nvPr/>
          </p:nvSpPr>
          <p:spPr bwMode="auto">
            <a:xfrm rot="5400000">
              <a:off x="8602486" y="5155378"/>
              <a:ext cx="199768" cy="1735030"/>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06" name="Rectangle 405"/>
            <p:cNvSpPr/>
            <p:nvPr/>
          </p:nvSpPr>
          <p:spPr bwMode="auto">
            <a:xfrm>
              <a:off x="6800510" y="2429921"/>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07" name="Rectangle 406"/>
            <p:cNvSpPr/>
            <p:nvPr/>
          </p:nvSpPr>
          <p:spPr bwMode="auto">
            <a:xfrm>
              <a:off x="7178421" y="2429921"/>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08" name="Rectangle 407"/>
            <p:cNvSpPr/>
            <p:nvPr/>
          </p:nvSpPr>
          <p:spPr bwMode="auto">
            <a:xfrm>
              <a:off x="7572009" y="2429921"/>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09" name="Rectangle 408"/>
            <p:cNvSpPr/>
            <p:nvPr/>
          </p:nvSpPr>
          <p:spPr bwMode="auto">
            <a:xfrm>
              <a:off x="7930148" y="2429921"/>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410" name="Straight Arrow Connector 409"/>
            <p:cNvCxnSpPr>
              <a:cxnSpLocks/>
            </p:cNvCxnSpPr>
            <p:nvPr/>
          </p:nvCxnSpPr>
          <p:spPr bwMode="auto">
            <a:xfrm>
              <a:off x="7041810" y="2624462"/>
              <a:ext cx="136611"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11" name="Straight Arrow Connector 410"/>
            <p:cNvCxnSpPr/>
            <p:nvPr/>
          </p:nvCxnSpPr>
          <p:spPr bwMode="auto">
            <a:xfrm>
              <a:off x="7419721" y="2624462"/>
              <a:ext cx="152288"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12" name="Straight Arrow Connector 411"/>
            <p:cNvCxnSpPr/>
            <p:nvPr/>
          </p:nvCxnSpPr>
          <p:spPr bwMode="auto">
            <a:xfrm>
              <a:off x="7834855" y="2624222"/>
              <a:ext cx="95293" cy="24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413" name="TextBox 66"/>
            <p:cNvSpPr txBox="1">
              <a:spLocks noChangeArrowheads="1"/>
            </p:cNvSpPr>
            <p:nvPr/>
          </p:nvSpPr>
          <p:spPr bwMode="auto">
            <a:xfrm>
              <a:off x="8132262" y="2447728"/>
              <a:ext cx="7665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OpenFlow</a:t>
              </a:r>
              <a:br>
                <a:rPr lang="en-US" altLang="en-US" sz="1000" dirty="0"/>
              </a:br>
              <a:r>
                <a:rPr lang="en-US" altLang="en-US" sz="1000" dirty="0"/>
                <a:t>Pipeline</a:t>
              </a:r>
            </a:p>
          </p:txBody>
        </p:sp>
        <p:cxnSp>
          <p:nvCxnSpPr>
            <p:cNvPr id="414" name="Straight Arrow Connector 413"/>
            <p:cNvCxnSpPr>
              <a:cxnSpLocks noChangeShapeType="1"/>
            </p:cNvCxnSpPr>
            <p:nvPr/>
          </p:nvCxnSpPr>
          <p:spPr bwMode="auto">
            <a:xfrm flipH="1">
              <a:off x="6340770" y="3023751"/>
              <a:ext cx="593538" cy="1107437"/>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cxnSp>
          <p:nvCxnSpPr>
            <p:cNvPr id="415" name="Straight Arrow Connector 75"/>
            <p:cNvCxnSpPr>
              <a:cxnSpLocks noChangeShapeType="1"/>
            </p:cNvCxnSpPr>
            <p:nvPr/>
          </p:nvCxnSpPr>
          <p:spPr bwMode="auto">
            <a:xfrm>
              <a:off x="8605831" y="3005728"/>
              <a:ext cx="0" cy="630643"/>
            </a:xfrm>
            <a:prstGeom prst="straightConnector1">
              <a:avLst/>
            </a:prstGeom>
            <a:noFill/>
            <a:ln w="19050" algn="ctr">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416" name="Cylinder 353"/>
            <p:cNvSpPr/>
            <p:nvPr/>
          </p:nvSpPr>
          <p:spPr bwMode="auto">
            <a:xfrm>
              <a:off x="4175569" y="3896982"/>
              <a:ext cx="769672" cy="435435"/>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EMC</a:t>
              </a:r>
            </a:p>
          </p:txBody>
        </p:sp>
        <p:sp>
          <p:nvSpPr>
            <p:cNvPr id="417" name="Cylinder 354"/>
            <p:cNvSpPr/>
            <p:nvPr/>
          </p:nvSpPr>
          <p:spPr bwMode="auto">
            <a:xfrm>
              <a:off x="5274401" y="4110567"/>
              <a:ext cx="1643880" cy="736893"/>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Megaflow cache</a:t>
              </a:r>
            </a:p>
          </p:txBody>
        </p:sp>
        <p:cxnSp>
          <p:nvCxnSpPr>
            <p:cNvPr id="418" name="Straight Arrow Connector 417"/>
            <p:cNvCxnSpPr>
              <a:cxnSpLocks/>
            </p:cNvCxnSpPr>
            <p:nvPr/>
          </p:nvCxnSpPr>
          <p:spPr bwMode="auto">
            <a:xfrm flipV="1">
              <a:off x="2895494" y="4114700"/>
              <a:ext cx="1280075" cy="23038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19" name="Straight Arrow Connector 418"/>
            <p:cNvCxnSpPr>
              <a:cxnSpLocks/>
            </p:cNvCxnSpPr>
            <p:nvPr/>
          </p:nvCxnSpPr>
          <p:spPr bwMode="auto">
            <a:xfrm>
              <a:off x="2876550" y="4419600"/>
              <a:ext cx="2421634" cy="20014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420" name="Straight Arrow Connector 419"/>
            <p:cNvCxnSpPr/>
            <p:nvPr/>
          </p:nvCxnSpPr>
          <p:spPr bwMode="auto">
            <a:xfrm>
              <a:off x="4945241" y="4114700"/>
              <a:ext cx="329160" cy="364314"/>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421" name="TextBox 66"/>
            <p:cNvSpPr txBox="1">
              <a:spLocks noChangeArrowheads="1"/>
            </p:cNvSpPr>
            <p:nvPr/>
          </p:nvSpPr>
          <p:spPr bwMode="auto">
            <a:xfrm>
              <a:off x="3795147" y="3948182"/>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1.</a:t>
              </a:r>
            </a:p>
          </p:txBody>
        </p:sp>
        <p:sp>
          <p:nvSpPr>
            <p:cNvPr id="422" name="TextBox 66"/>
            <p:cNvSpPr txBox="1">
              <a:spLocks noChangeArrowheads="1"/>
            </p:cNvSpPr>
            <p:nvPr/>
          </p:nvSpPr>
          <p:spPr bwMode="auto">
            <a:xfrm>
              <a:off x="4950908" y="4602601"/>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2.</a:t>
              </a:r>
            </a:p>
          </p:txBody>
        </p:sp>
        <p:sp>
          <p:nvSpPr>
            <p:cNvPr id="423" name="TextBox 66"/>
            <p:cNvSpPr txBox="1">
              <a:spLocks noChangeArrowheads="1"/>
            </p:cNvSpPr>
            <p:nvPr/>
          </p:nvSpPr>
          <p:spPr bwMode="auto">
            <a:xfrm>
              <a:off x="6613331" y="2940772"/>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3.</a:t>
              </a:r>
            </a:p>
          </p:txBody>
        </p:sp>
        <p:cxnSp>
          <p:nvCxnSpPr>
            <p:cNvPr id="424" name="Straight Arrow Connector 99"/>
            <p:cNvCxnSpPr>
              <a:cxnSpLocks noChangeShapeType="1"/>
            </p:cNvCxnSpPr>
            <p:nvPr/>
          </p:nvCxnSpPr>
          <p:spPr bwMode="auto">
            <a:xfrm flipV="1">
              <a:off x="1329875" y="2768010"/>
              <a:ext cx="1377983" cy="1372636"/>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cxnSp>
          <p:nvCxnSpPr>
            <p:cNvPr id="425" name="Straight Arrow Connector 103"/>
            <p:cNvCxnSpPr>
              <a:cxnSpLocks noChangeShapeType="1"/>
            </p:cNvCxnSpPr>
            <p:nvPr/>
          </p:nvCxnSpPr>
          <p:spPr bwMode="auto">
            <a:xfrm flipV="1">
              <a:off x="2664385" y="2740816"/>
              <a:ext cx="547070" cy="1354788"/>
            </a:xfrm>
            <a:prstGeom prst="straightConnector1">
              <a:avLst/>
            </a:prstGeom>
            <a:noFill/>
            <a:ln w="28575" algn="ctr">
              <a:solidFill>
                <a:srgbClr val="E95C38"/>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426" name="Oval 425"/>
            <p:cNvSpPr/>
            <p:nvPr/>
          </p:nvSpPr>
          <p:spPr bwMode="auto">
            <a:xfrm>
              <a:off x="1072375" y="2761457"/>
              <a:ext cx="212619" cy="172762"/>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27" name="Oval 426"/>
            <p:cNvSpPr/>
            <p:nvPr/>
          </p:nvSpPr>
          <p:spPr bwMode="auto">
            <a:xfrm>
              <a:off x="2859648" y="2761289"/>
              <a:ext cx="212619" cy="172762"/>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28" name="Oval 427"/>
            <p:cNvSpPr/>
            <p:nvPr/>
          </p:nvSpPr>
          <p:spPr bwMode="auto">
            <a:xfrm>
              <a:off x="1173404" y="6336021"/>
              <a:ext cx="212619" cy="172762"/>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29" name="Oval 428"/>
            <p:cNvSpPr/>
            <p:nvPr/>
          </p:nvSpPr>
          <p:spPr bwMode="auto">
            <a:xfrm>
              <a:off x="2902662" y="6330026"/>
              <a:ext cx="212619" cy="172762"/>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30" name="Oval Callout 429"/>
            <p:cNvSpPr/>
            <p:nvPr/>
          </p:nvSpPr>
          <p:spPr>
            <a:xfrm>
              <a:off x="853819" y="5003853"/>
              <a:ext cx="2525273" cy="627915"/>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interface/port drops</a:t>
              </a:r>
            </a:p>
          </p:txBody>
        </p:sp>
        <p:sp>
          <p:nvSpPr>
            <p:cNvPr id="431" name="Oval Callout 430"/>
            <p:cNvSpPr/>
            <p:nvPr/>
          </p:nvSpPr>
          <p:spPr>
            <a:xfrm>
              <a:off x="762811" y="2226270"/>
              <a:ext cx="2525273" cy="627915"/>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interface/port drops</a:t>
              </a:r>
            </a:p>
          </p:txBody>
        </p:sp>
      </p:gr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r="14379"/>
          <a:stretch/>
        </p:blipFill>
        <p:spPr>
          <a:xfrm>
            <a:off x="4079206" y="2089871"/>
            <a:ext cx="7754910" cy="4589875"/>
          </a:xfrm>
          <a:prstGeom prst="rect">
            <a:avLst/>
          </a:prstGeom>
        </p:spPr>
      </p:pic>
    </p:spTree>
    <p:extLst>
      <p:ext uri="{BB962C8B-B14F-4D97-AF65-F5344CB8AC3E}">
        <p14:creationId xmlns:p14="http://schemas.microsoft.com/office/powerpoint/2010/main" val="118050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itle 3"/>
          <p:cNvSpPr>
            <a:spLocks noGrp="1"/>
          </p:cNvSpPr>
          <p:nvPr>
            <p:ph type="title"/>
          </p:nvPr>
        </p:nvSpPr>
        <p:spPr/>
        <p:txBody>
          <a:bodyPr>
            <a:noAutofit/>
          </a:bodyPr>
          <a:lstStyle/>
          <a:p>
            <a:r>
              <a:rPr lang="en-US" dirty="0">
                <a:blipFill>
                  <a:blip r:embed="rId3"/>
                  <a:stretch>
                    <a:fillRect/>
                  </a:stretch>
                </a:blipFill>
              </a:rPr>
              <a:t>What Do We Have Today?</a:t>
            </a:r>
          </a:p>
        </p:txBody>
      </p:sp>
      <p:pic>
        <p:nvPicPr>
          <p:cNvPr id="6" name="Picture 5"/>
          <p:cNvPicPr>
            <a:picLocks noChangeAspect="1"/>
          </p:cNvPicPr>
          <p:nvPr/>
        </p:nvPicPr>
        <p:blipFill>
          <a:blip r:embed="rId4"/>
          <a:stretch>
            <a:fillRect/>
          </a:stretch>
        </p:blipFill>
        <p:spPr>
          <a:xfrm>
            <a:off x="220529" y="1205616"/>
            <a:ext cx="2857500" cy="2857500"/>
          </a:xfrm>
          <a:prstGeom prst="rect">
            <a:avLst/>
          </a:prstGeom>
        </p:spPr>
      </p:pic>
      <p:sp>
        <p:nvSpPr>
          <p:cNvPr id="8" name="TextBox 7"/>
          <p:cNvSpPr txBox="1"/>
          <p:nvPr/>
        </p:nvSpPr>
        <p:spPr>
          <a:xfrm>
            <a:off x="3214056" y="1607781"/>
            <a:ext cx="6707879" cy="3631763"/>
          </a:xfrm>
          <a:prstGeom prst="rect">
            <a:avLst/>
          </a:prstGeom>
          <a:noFill/>
        </p:spPr>
        <p:txBody>
          <a:bodyPr wrap="square" rtlCol="0">
            <a:spAutoFit/>
          </a:bodyPr>
          <a:lstStyle/>
          <a:p>
            <a:r>
              <a:rPr lang="en-US" sz="2400" dirty="0"/>
              <a:t>What about packets dropped by ”drop action”?</a:t>
            </a:r>
          </a:p>
          <a:p>
            <a:pPr marL="342900" indent="-342900">
              <a:buFont typeface="Arial" panose="020B0604020202020204" pitchFamily="34" charset="0"/>
              <a:buChar char="•"/>
            </a:pPr>
            <a:r>
              <a:rPr lang="en-US" dirty="0"/>
              <a:t>Some (resulting from </a:t>
            </a:r>
            <a:r>
              <a:rPr lang="en-US" dirty="0" err="1"/>
              <a:t>xlate</a:t>
            </a:r>
            <a:r>
              <a:rPr lang="en-US" dirty="0"/>
              <a:t> errors) not accounted or reported anywhere</a:t>
            </a:r>
          </a:p>
          <a:p>
            <a:pPr marL="342900" indent="-342900">
              <a:buFont typeface="Arial" panose="020B0604020202020204" pitchFamily="34" charset="0"/>
              <a:buChar char="•"/>
            </a:pPr>
            <a:r>
              <a:rPr lang="en-US" dirty="0"/>
              <a:t>Some are accounted as part of OpenFlow stats, but can be interpreted by only controllers</a:t>
            </a:r>
            <a:br>
              <a:rPr lang="en-US" dirty="0"/>
            </a:br>
            <a:endParaRPr lang="en-US" dirty="0"/>
          </a:p>
          <a:p>
            <a:r>
              <a:rPr lang="en-US" sz="2400" dirty="0"/>
              <a:t>Datapath errors drop packets silently</a:t>
            </a:r>
          </a:p>
          <a:p>
            <a:pPr marL="342900" indent="-342900">
              <a:buFont typeface="Arial" panose="020B0604020202020204" pitchFamily="34" charset="0"/>
              <a:buChar char="•"/>
            </a:pPr>
            <a:r>
              <a:rPr lang="en-US" dirty="0"/>
              <a:t>Some may by chance create a DBG log entry, if DBG logging was enabled</a:t>
            </a:r>
          </a:p>
        </p:txBody>
      </p:sp>
    </p:spTree>
    <p:extLst>
      <p:ext uri="{BB962C8B-B14F-4D97-AF65-F5344CB8AC3E}">
        <p14:creationId xmlns:p14="http://schemas.microsoft.com/office/powerpoint/2010/main" val="160826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5255894" y="3379719"/>
            <a:ext cx="1504725" cy="14860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prstClr val="white"/>
                </a:solidFill>
                <a:latin typeface="Arial" panose="020B0604020202020204" pitchFamily="34" charset="0"/>
                <a:cs typeface="Arial" panose="020B0604020202020204" pitchFamily="34" charset="0"/>
              </a:rPr>
              <a:t>Trouble-shooters need</a:t>
            </a:r>
          </a:p>
        </p:txBody>
      </p:sp>
      <p:sp>
        <p:nvSpPr>
          <p:cNvPr id="10" name="Rectangle 9"/>
          <p:cNvSpPr/>
          <p:nvPr/>
        </p:nvSpPr>
        <p:spPr>
          <a:xfrm>
            <a:off x="7292705" y="1129122"/>
            <a:ext cx="2401110" cy="246480"/>
          </a:xfrm>
          <a:prstGeom prst="rect">
            <a:avLst/>
          </a:prstGeom>
        </p:spPr>
        <p:txBody>
          <a:bodyPr wrap="square">
            <a:spAutoFit/>
          </a:bodyPr>
          <a:lstStyle/>
          <a:p>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13DAC38-559E-4BC9-A5E3-A97B1177BF58}"/>
              </a:ext>
            </a:extLst>
          </p:cNvPr>
          <p:cNvSpPr>
            <a:spLocks noGrp="1"/>
          </p:cNvSpPr>
          <p:nvPr>
            <p:ph type="title"/>
          </p:nvPr>
        </p:nvSpPr>
        <p:spPr/>
        <p:txBody>
          <a:bodyPr/>
          <a:lstStyle/>
          <a:p>
            <a:r>
              <a:rPr lang="en-US" dirty="0">
                <a:blipFill>
                  <a:blip r:embed="rId3"/>
                  <a:stretch>
                    <a:fillRect/>
                  </a:stretch>
                </a:blipFill>
              </a:rPr>
              <a:t>What Do Troubleshooters Need?</a:t>
            </a:r>
            <a:endParaRPr lang="en-US" dirty="0"/>
          </a:p>
        </p:txBody>
      </p:sp>
    </p:spTree>
    <p:extLst>
      <p:ext uri="{BB962C8B-B14F-4D97-AF65-F5344CB8AC3E}">
        <p14:creationId xmlns:p14="http://schemas.microsoft.com/office/powerpoint/2010/main" val="221420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5067681" y="1217926"/>
            <a:ext cx="1790073" cy="2749114"/>
            <a:chOff x="3938972" y="1560016"/>
            <a:chExt cx="1302189" cy="2025032"/>
          </a:xfrm>
        </p:grpSpPr>
        <p:sp>
          <p:nvSpPr>
            <p:cNvPr id="25" name="Rectangle 4"/>
            <p:cNvSpPr/>
            <p:nvPr/>
          </p:nvSpPr>
          <p:spPr>
            <a:xfrm>
              <a:off x="3964671" y="2352124"/>
              <a:ext cx="1250791"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1FA185">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26" name="Oval 25"/>
            <p:cNvSpPr/>
            <p:nvPr/>
          </p:nvSpPr>
          <p:spPr>
            <a:xfrm>
              <a:off x="3938972" y="1560016"/>
              <a:ext cx="1302189" cy="1302188"/>
            </a:xfrm>
            <a:prstGeom prst="ellipse">
              <a:avLst/>
            </a:prstGeom>
            <a:solidFill>
              <a:srgbClr val="1FA1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latin typeface="Arial" panose="020B0604020202020204" pitchFamily="34" charset="0"/>
                  <a:cs typeface="Arial" panose="020B0604020202020204" pitchFamily="34" charset="0"/>
                </a:rPr>
                <a:t>Complete packet drop overview</a:t>
              </a:r>
            </a:p>
          </p:txBody>
        </p:sp>
      </p:grpSp>
      <p:sp>
        <p:nvSpPr>
          <p:cNvPr id="10" name="Rectangle 9"/>
          <p:cNvSpPr/>
          <p:nvPr/>
        </p:nvSpPr>
        <p:spPr>
          <a:xfrm>
            <a:off x="7292705" y="1129122"/>
            <a:ext cx="2401110" cy="246480"/>
          </a:xfrm>
          <a:prstGeom prst="rect">
            <a:avLst/>
          </a:prstGeom>
        </p:spPr>
        <p:txBody>
          <a:bodyPr wrap="square">
            <a:spAutoFit/>
          </a:bodyPr>
          <a:lstStyle/>
          <a:p>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51" name="Rectangle 50"/>
          <p:cNvSpPr/>
          <p:nvPr/>
        </p:nvSpPr>
        <p:spPr>
          <a:xfrm>
            <a:off x="6857754" y="1584409"/>
            <a:ext cx="2401110" cy="295778"/>
          </a:xfrm>
          <a:prstGeom prst="rect">
            <a:avLst/>
          </a:prstGeom>
        </p:spPr>
        <p:txBody>
          <a:bodyPr wrap="square">
            <a:spAutoFit/>
          </a:bodyPr>
          <a:lstStyle/>
          <a:p>
            <a:r>
              <a:rPr lang="en-US" sz="1200" dirty="0">
                <a:solidFill>
                  <a:srgbClr val="1FA185"/>
                </a:solidFill>
                <a:latin typeface="Arial" panose="020B0604020202020204" pitchFamily="34" charset="0"/>
                <a:cs typeface="Arial" panose="020B0604020202020204" pitchFamily="34" charset="0"/>
              </a:rPr>
              <a:t>To confirm packet drop</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13DAC38-559E-4BC9-A5E3-A97B1177BF58}"/>
              </a:ext>
            </a:extLst>
          </p:cNvPr>
          <p:cNvSpPr>
            <a:spLocks noGrp="1"/>
          </p:cNvSpPr>
          <p:nvPr>
            <p:ph type="title"/>
          </p:nvPr>
        </p:nvSpPr>
        <p:spPr/>
        <p:txBody>
          <a:bodyPr/>
          <a:lstStyle/>
          <a:p>
            <a:r>
              <a:rPr lang="en-US" dirty="0">
                <a:blipFill>
                  <a:blip r:embed="rId3"/>
                  <a:stretch>
                    <a:fillRect/>
                  </a:stretch>
                </a:blipFill>
              </a:rPr>
              <a:t>What Do Troubleshooters Need?</a:t>
            </a:r>
            <a:endParaRPr lang="en-US" dirty="0"/>
          </a:p>
        </p:txBody>
      </p:sp>
      <p:sp>
        <p:nvSpPr>
          <p:cNvPr id="9" name="Oval 8">
            <a:extLst>
              <a:ext uri="{FF2B5EF4-FFF2-40B4-BE49-F238E27FC236}">
                <a16:creationId xmlns:a16="http://schemas.microsoft.com/office/drawing/2014/main" id="{28EF79D1-3467-4799-A7A5-3A5DB38CB181}"/>
              </a:ext>
            </a:extLst>
          </p:cNvPr>
          <p:cNvSpPr/>
          <p:nvPr/>
        </p:nvSpPr>
        <p:spPr>
          <a:xfrm>
            <a:off x="5255894" y="3379719"/>
            <a:ext cx="1504725" cy="14860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prstClr val="white"/>
                </a:solidFill>
                <a:latin typeface="Arial" panose="020B0604020202020204" pitchFamily="34" charset="0"/>
                <a:cs typeface="Arial" panose="020B0604020202020204" pitchFamily="34" charset="0"/>
              </a:rPr>
              <a:t>Trouble-shooters need</a:t>
            </a:r>
          </a:p>
        </p:txBody>
      </p:sp>
    </p:spTree>
    <p:extLst>
      <p:ext uri="{BB962C8B-B14F-4D97-AF65-F5344CB8AC3E}">
        <p14:creationId xmlns:p14="http://schemas.microsoft.com/office/powerpoint/2010/main" val="3567072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6101918" y="2623544"/>
            <a:ext cx="2743745" cy="2015183"/>
            <a:chOff x="4811262" y="2604160"/>
            <a:chExt cx="1995938" cy="1484410"/>
          </a:xfrm>
        </p:grpSpPr>
        <p:sp>
          <p:nvSpPr>
            <p:cNvPr id="29" name="Rectangle 4"/>
            <p:cNvSpPr/>
            <p:nvPr/>
          </p:nvSpPr>
          <p:spPr>
            <a:xfrm rot="4444106">
              <a:off x="4802327" y="2846712"/>
              <a:ext cx="1250793" cy="1232923"/>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9CBB5D">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0" name="Oval 29"/>
            <p:cNvSpPr/>
            <p:nvPr/>
          </p:nvSpPr>
          <p:spPr>
            <a:xfrm>
              <a:off x="5505010" y="2604160"/>
              <a:ext cx="1302190" cy="1302189"/>
            </a:xfrm>
            <a:prstGeom prst="ellipse">
              <a:avLst/>
            </a:prstGeom>
            <a:solidFill>
              <a:srgbClr val="9CBB5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panose="020B0604020202020204" pitchFamily="34" charset="0"/>
                  <a:cs typeface="Arial" panose="020B0604020202020204" pitchFamily="34" charset="0"/>
                </a:rPr>
                <a:t>Categorize Drops by Drop Reason</a:t>
              </a:r>
            </a:p>
          </p:txBody>
        </p:sp>
      </p:grpSp>
      <p:grpSp>
        <p:nvGrpSpPr>
          <p:cNvPr id="23" name="Group 22"/>
          <p:cNvGrpSpPr/>
          <p:nvPr/>
        </p:nvGrpSpPr>
        <p:grpSpPr>
          <a:xfrm>
            <a:off x="5067681" y="1217926"/>
            <a:ext cx="1790073" cy="2749114"/>
            <a:chOff x="3938972" y="1560016"/>
            <a:chExt cx="1302189" cy="2025032"/>
          </a:xfrm>
        </p:grpSpPr>
        <p:sp>
          <p:nvSpPr>
            <p:cNvPr id="25" name="Rectangle 4"/>
            <p:cNvSpPr/>
            <p:nvPr/>
          </p:nvSpPr>
          <p:spPr>
            <a:xfrm>
              <a:off x="3964671" y="2352124"/>
              <a:ext cx="1250791"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1FA185">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26" name="Oval 25"/>
            <p:cNvSpPr/>
            <p:nvPr/>
          </p:nvSpPr>
          <p:spPr>
            <a:xfrm>
              <a:off x="3938972" y="1560016"/>
              <a:ext cx="1302189" cy="1302188"/>
            </a:xfrm>
            <a:prstGeom prst="ellipse">
              <a:avLst/>
            </a:prstGeom>
            <a:solidFill>
              <a:srgbClr val="1FA1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latin typeface="Arial" panose="020B0604020202020204" pitchFamily="34" charset="0"/>
                  <a:cs typeface="Arial" panose="020B0604020202020204" pitchFamily="34" charset="0"/>
                </a:rPr>
                <a:t>Complete packet drop overview</a:t>
              </a:r>
            </a:p>
          </p:txBody>
        </p:sp>
      </p:grpSp>
      <p:grpSp>
        <p:nvGrpSpPr>
          <p:cNvPr id="9" name="Group 8"/>
          <p:cNvGrpSpPr/>
          <p:nvPr/>
        </p:nvGrpSpPr>
        <p:grpSpPr>
          <a:xfrm>
            <a:off x="7292705" y="1129122"/>
            <a:ext cx="4103289" cy="2602559"/>
            <a:chOff x="5430460" y="2188487"/>
            <a:chExt cx="3516660" cy="1624475"/>
          </a:xfrm>
        </p:grpSpPr>
        <p:sp>
          <p:nvSpPr>
            <p:cNvPr id="10" name="Rectangle 9"/>
            <p:cNvSpPr/>
            <p:nvPr/>
          </p:nvSpPr>
          <p:spPr>
            <a:xfrm>
              <a:off x="5430460" y="2188487"/>
              <a:ext cx="2057834" cy="153849"/>
            </a:xfrm>
            <a:prstGeom prst="rect">
              <a:avLst/>
            </a:prstGeom>
          </p:spPr>
          <p:txBody>
            <a:bodyPr wrap="square">
              <a:spAutoFit/>
            </a:bodyPr>
            <a:lstStyle/>
            <a:p>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 name="Rectangle 10"/>
            <p:cNvSpPr/>
            <p:nvPr/>
          </p:nvSpPr>
          <p:spPr>
            <a:xfrm>
              <a:off x="6896519" y="3409533"/>
              <a:ext cx="2050601" cy="403429"/>
            </a:xfrm>
            <a:prstGeom prst="rect">
              <a:avLst/>
            </a:prstGeom>
          </p:spPr>
          <p:txBody>
            <a:bodyPr wrap="square">
              <a:spAutoFit/>
            </a:bodyPr>
            <a:lstStyle/>
            <a:p>
              <a:r>
                <a:rPr lang="en-US" sz="1200" dirty="0">
                  <a:solidFill>
                    <a:srgbClr val="9CBB5D"/>
                  </a:solidFill>
                  <a:latin typeface="Arial" panose="020B0604020202020204" pitchFamily="34" charset="0"/>
                  <a:cs typeface="Arial" panose="020B0604020202020204" pitchFamily="34" charset="0"/>
                </a:rPr>
                <a:t>Categorization will help to narrow down the problem area quickly</a:t>
              </a:r>
              <a:endParaRPr lang="en-US" sz="900" dirty="0">
                <a:solidFill>
                  <a:prstClr val="white">
                    <a:lumMod val="75000"/>
                  </a:prstClr>
                </a:solidFill>
                <a:latin typeface="Arial" panose="020B0604020202020204" pitchFamily="34" charset="0"/>
                <a:cs typeface="Arial" panose="020B0604020202020204" pitchFamily="34" charset="0"/>
              </a:endParaRPr>
            </a:p>
          </p:txBody>
        </p:sp>
      </p:grpSp>
      <p:sp>
        <p:nvSpPr>
          <p:cNvPr id="51" name="Rectangle 50"/>
          <p:cNvSpPr/>
          <p:nvPr/>
        </p:nvSpPr>
        <p:spPr>
          <a:xfrm>
            <a:off x="6857754" y="1584409"/>
            <a:ext cx="2401110" cy="295778"/>
          </a:xfrm>
          <a:prstGeom prst="rect">
            <a:avLst/>
          </a:prstGeom>
        </p:spPr>
        <p:txBody>
          <a:bodyPr wrap="square">
            <a:spAutoFit/>
          </a:bodyPr>
          <a:lstStyle/>
          <a:p>
            <a:r>
              <a:rPr lang="en-US" sz="1200" dirty="0">
                <a:solidFill>
                  <a:srgbClr val="1FA185"/>
                </a:solidFill>
                <a:latin typeface="Arial" panose="020B0604020202020204" pitchFamily="34" charset="0"/>
                <a:cs typeface="Arial" panose="020B0604020202020204" pitchFamily="34" charset="0"/>
              </a:rPr>
              <a:t>To confirm packet drop</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13DAC38-559E-4BC9-A5E3-A97B1177BF58}"/>
              </a:ext>
            </a:extLst>
          </p:cNvPr>
          <p:cNvSpPr>
            <a:spLocks noGrp="1"/>
          </p:cNvSpPr>
          <p:nvPr>
            <p:ph type="title"/>
          </p:nvPr>
        </p:nvSpPr>
        <p:spPr/>
        <p:txBody>
          <a:bodyPr/>
          <a:lstStyle/>
          <a:p>
            <a:r>
              <a:rPr lang="en-US" dirty="0">
                <a:blipFill>
                  <a:blip r:embed="rId3"/>
                  <a:stretch>
                    <a:fillRect/>
                  </a:stretch>
                </a:blipFill>
              </a:rPr>
              <a:t>What Do Troubleshooters Need?</a:t>
            </a:r>
            <a:endParaRPr lang="en-US" dirty="0"/>
          </a:p>
        </p:txBody>
      </p:sp>
      <p:sp>
        <p:nvSpPr>
          <p:cNvPr id="36" name="Oval 35">
            <a:extLst>
              <a:ext uri="{FF2B5EF4-FFF2-40B4-BE49-F238E27FC236}">
                <a16:creationId xmlns:a16="http://schemas.microsoft.com/office/drawing/2014/main" id="{2517C78E-93D7-41FD-B5FA-8EB8CF7F1D91}"/>
              </a:ext>
            </a:extLst>
          </p:cNvPr>
          <p:cNvSpPr/>
          <p:nvPr/>
        </p:nvSpPr>
        <p:spPr>
          <a:xfrm>
            <a:off x="5255894" y="3379719"/>
            <a:ext cx="1504725" cy="14860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prstClr val="white"/>
                </a:solidFill>
                <a:latin typeface="Arial" panose="020B0604020202020204" pitchFamily="34" charset="0"/>
                <a:cs typeface="Arial" panose="020B0604020202020204" pitchFamily="34" charset="0"/>
              </a:rPr>
              <a:t>Trouble-shooters need</a:t>
            </a:r>
          </a:p>
        </p:txBody>
      </p:sp>
    </p:spTree>
    <p:extLst>
      <p:ext uri="{BB962C8B-B14F-4D97-AF65-F5344CB8AC3E}">
        <p14:creationId xmlns:p14="http://schemas.microsoft.com/office/powerpoint/2010/main" val="1905233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774182" y="4008484"/>
            <a:ext cx="2302899" cy="2595093"/>
            <a:chOff x="4451762" y="3744705"/>
            <a:chExt cx="1675245" cy="1911579"/>
          </a:xfrm>
        </p:grpSpPr>
        <p:sp>
          <p:nvSpPr>
            <p:cNvPr id="31" name="Rectangle 4"/>
            <p:cNvSpPr/>
            <p:nvPr/>
          </p:nvSpPr>
          <p:spPr>
            <a:xfrm rot="8894149">
              <a:off x="4451762" y="3744705"/>
              <a:ext cx="1250791"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F29B27">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32" name="Group 31"/>
            <p:cNvGrpSpPr/>
            <p:nvPr/>
          </p:nvGrpSpPr>
          <p:grpSpPr>
            <a:xfrm>
              <a:off x="4824817" y="4354095"/>
              <a:ext cx="1302190" cy="1302189"/>
              <a:chOff x="4824817" y="4354095"/>
              <a:chExt cx="1302190" cy="1302189"/>
            </a:xfrm>
          </p:grpSpPr>
          <p:sp>
            <p:nvSpPr>
              <p:cNvPr id="33" name="Oval 32"/>
              <p:cNvSpPr/>
              <p:nvPr/>
            </p:nvSpPr>
            <p:spPr>
              <a:xfrm>
                <a:off x="4824817" y="4354095"/>
                <a:ext cx="1302190" cy="1302189"/>
              </a:xfrm>
              <a:prstGeom prst="ellipse">
                <a:avLst/>
              </a:prstGeom>
              <a:solidFill>
                <a:srgbClr val="F29B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4" name="TextBox 33"/>
              <p:cNvSpPr txBox="1"/>
              <p:nvPr/>
            </p:nvSpPr>
            <p:spPr>
              <a:xfrm>
                <a:off x="4949437" y="4807520"/>
                <a:ext cx="1072812" cy="377341"/>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Easy Accessibility</a:t>
                </a:r>
              </a:p>
            </p:txBody>
          </p:sp>
        </p:grpSp>
      </p:grpSp>
      <p:grpSp>
        <p:nvGrpSpPr>
          <p:cNvPr id="27" name="Group 26"/>
          <p:cNvGrpSpPr/>
          <p:nvPr/>
        </p:nvGrpSpPr>
        <p:grpSpPr>
          <a:xfrm>
            <a:off x="6101918" y="2623544"/>
            <a:ext cx="2743745" cy="2015183"/>
            <a:chOff x="4811262" y="2604160"/>
            <a:chExt cx="1995938" cy="1484410"/>
          </a:xfrm>
        </p:grpSpPr>
        <p:sp>
          <p:nvSpPr>
            <p:cNvPr id="29" name="Rectangle 4"/>
            <p:cNvSpPr/>
            <p:nvPr/>
          </p:nvSpPr>
          <p:spPr>
            <a:xfrm rot="4444106">
              <a:off x="4802327" y="2846712"/>
              <a:ext cx="1250793" cy="1232923"/>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9CBB5D">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0" name="Oval 29"/>
            <p:cNvSpPr/>
            <p:nvPr/>
          </p:nvSpPr>
          <p:spPr>
            <a:xfrm>
              <a:off x="5505010" y="2604160"/>
              <a:ext cx="1302190" cy="1302189"/>
            </a:xfrm>
            <a:prstGeom prst="ellipse">
              <a:avLst/>
            </a:prstGeom>
            <a:solidFill>
              <a:srgbClr val="9CBB5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panose="020B0604020202020204" pitchFamily="34" charset="0"/>
                  <a:cs typeface="Arial" panose="020B0604020202020204" pitchFamily="34" charset="0"/>
                </a:rPr>
                <a:t>Categorize Drops by Drop Reason</a:t>
              </a:r>
            </a:p>
          </p:txBody>
        </p:sp>
      </p:grpSp>
      <p:grpSp>
        <p:nvGrpSpPr>
          <p:cNvPr id="23" name="Group 22"/>
          <p:cNvGrpSpPr/>
          <p:nvPr/>
        </p:nvGrpSpPr>
        <p:grpSpPr>
          <a:xfrm>
            <a:off x="5067681" y="1217926"/>
            <a:ext cx="1790073" cy="2749114"/>
            <a:chOff x="3938972" y="1560016"/>
            <a:chExt cx="1302189" cy="2025032"/>
          </a:xfrm>
        </p:grpSpPr>
        <p:sp>
          <p:nvSpPr>
            <p:cNvPr id="25" name="Rectangle 4"/>
            <p:cNvSpPr/>
            <p:nvPr/>
          </p:nvSpPr>
          <p:spPr>
            <a:xfrm>
              <a:off x="3964671" y="2352124"/>
              <a:ext cx="1250791"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1FA185">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26" name="Oval 25"/>
            <p:cNvSpPr/>
            <p:nvPr/>
          </p:nvSpPr>
          <p:spPr>
            <a:xfrm>
              <a:off x="3938972" y="1560016"/>
              <a:ext cx="1302189" cy="1302188"/>
            </a:xfrm>
            <a:prstGeom prst="ellipse">
              <a:avLst/>
            </a:prstGeom>
            <a:solidFill>
              <a:srgbClr val="1FA1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latin typeface="Arial" panose="020B0604020202020204" pitchFamily="34" charset="0"/>
                  <a:cs typeface="Arial" panose="020B0604020202020204" pitchFamily="34" charset="0"/>
                </a:rPr>
                <a:t>Complete packet drop overview</a:t>
              </a:r>
            </a:p>
          </p:txBody>
        </p:sp>
      </p:grpSp>
      <p:grpSp>
        <p:nvGrpSpPr>
          <p:cNvPr id="9" name="Group 8"/>
          <p:cNvGrpSpPr/>
          <p:nvPr/>
        </p:nvGrpSpPr>
        <p:grpSpPr>
          <a:xfrm>
            <a:off x="7292705" y="1129122"/>
            <a:ext cx="4103289" cy="5021460"/>
            <a:chOff x="5430460" y="2188487"/>
            <a:chExt cx="3516660" cy="3134314"/>
          </a:xfrm>
        </p:grpSpPr>
        <p:sp>
          <p:nvSpPr>
            <p:cNvPr id="10" name="Rectangle 9"/>
            <p:cNvSpPr/>
            <p:nvPr/>
          </p:nvSpPr>
          <p:spPr>
            <a:xfrm>
              <a:off x="5430460" y="2188487"/>
              <a:ext cx="2057834" cy="153849"/>
            </a:xfrm>
            <a:prstGeom prst="rect">
              <a:avLst/>
            </a:prstGeom>
          </p:spPr>
          <p:txBody>
            <a:bodyPr wrap="square">
              <a:spAutoFit/>
            </a:bodyPr>
            <a:lstStyle/>
            <a:p>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 name="Rectangle 10"/>
            <p:cNvSpPr/>
            <p:nvPr/>
          </p:nvSpPr>
          <p:spPr>
            <a:xfrm>
              <a:off x="6896519" y="3409533"/>
              <a:ext cx="2050601" cy="403429"/>
            </a:xfrm>
            <a:prstGeom prst="rect">
              <a:avLst/>
            </a:prstGeom>
          </p:spPr>
          <p:txBody>
            <a:bodyPr wrap="square">
              <a:spAutoFit/>
            </a:bodyPr>
            <a:lstStyle/>
            <a:p>
              <a:r>
                <a:rPr lang="en-US" sz="1200" dirty="0">
                  <a:solidFill>
                    <a:srgbClr val="9CBB5D"/>
                  </a:solidFill>
                  <a:latin typeface="Arial" panose="020B0604020202020204" pitchFamily="34" charset="0"/>
                  <a:cs typeface="Arial" panose="020B0604020202020204" pitchFamily="34" charset="0"/>
                </a:rPr>
                <a:t>Categorization will help to narrow down the problem area quickly</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2" name="Rectangle 11"/>
            <p:cNvSpPr/>
            <p:nvPr/>
          </p:nvSpPr>
          <p:spPr>
            <a:xfrm>
              <a:off x="6181144" y="4919372"/>
              <a:ext cx="2029598" cy="403429"/>
            </a:xfrm>
            <a:prstGeom prst="rect">
              <a:avLst/>
            </a:prstGeom>
          </p:spPr>
          <p:txBody>
            <a:bodyPr wrap="square">
              <a:spAutoFit/>
            </a:bodyPr>
            <a:lstStyle/>
            <a:p>
              <a:r>
                <a:rPr lang="en-US" sz="1200" dirty="0">
                  <a:solidFill>
                    <a:srgbClr val="F29B27"/>
                  </a:solidFill>
                  <a:latin typeface="Arial" panose="020B0604020202020204" pitchFamily="34" charset="0"/>
                  <a:cs typeface="Arial" panose="020B0604020202020204" pitchFamily="34" charset="0"/>
                </a:rPr>
                <a:t>Simple and single interface to get the entire consolidated drop statistics</a:t>
              </a:r>
            </a:p>
          </p:txBody>
        </p:sp>
      </p:grpSp>
      <p:sp>
        <p:nvSpPr>
          <p:cNvPr id="51" name="Rectangle 50"/>
          <p:cNvSpPr/>
          <p:nvPr/>
        </p:nvSpPr>
        <p:spPr>
          <a:xfrm>
            <a:off x="6857754" y="1584409"/>
            <a:ext cx="2401110" cy="295778"/>
          </a:xfrm>
          <a:prstGeom prst="rect">
            <a:avLst/>
          </a:prstGeom>
        </p:spPr>
        <p:txBody>
          <a:bodyPr wrap="square">
            <a:spAutoFit/>
          </a:bodyPr>
          <a:lstStyle/>
          <a:p>
            <a:r>
              <a:rPr lang="en-US" sz="1200" dirty="0">
                <a:solidFill>
                  <a:srgbClr val="1FA185"/>
                </a:solidFill>
                <a:latin typeface="Arial" panose="020B0604020202020204" pitchFamily="34" charset="0"/>
                <a:cs typeface="Arial" panose="020B0604020202020204" pitchFamily="34" charset="0"/>
              </a:rPr>
              <a:t>To confirm packet drop</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13DAC38-559E-4BC9-A5E3-A97B1177BF58}"/>
              </a:ext>
            </a:extLst>
          </p:cNvPr>
          <p:cNvSpPr>
            <a:spLocks noGrp="1"/>
          </p:cNvSpPr>
          <p:nvPr>
            <p:ph type="title"/>
          </p:nvPr>
        </p:nvSpPr>
        <p:spPr/>
        <p:txBody>
          <a:bodyPr/>
          <a:lstStyle/>
          <a:p>
            <a:r>
              <a:rPr lang="en-US" dirty="0">
                <a:blipFill>
                  <a:blip r:embed="rId3"/>
                  <a:stretch>
                    <a:fillRect/>
                  </a:stretch>
                </a:blipFill>
              </a:rPr>
              <a:t>What Do Troubleshooters Need?</a:t>
            </a:r>
            <a:endParaRPr lang="en-US" dirty="0"/>
          </a:p>
        </p:txBody>
      </p:sp>
      <p:sp>
        <p:nvSpPr>
          <p:cNvPr id="20" name="Oval 19">
            <a:extLst>
              <a:ext uri="{FF2B5EF4-FFF2-40B4-BE49-F238E27FC236}">
                <a16:creationId xmlns:a16="http://schemas.microsoft.com/office/drawing/2014/main" id="{EAA8844C-2CFF-4A39-864D-8DC312ABCA9A}"/>
              </a:ext>
            </a:extLst>
          </p:cNvPr>
          <p:cNvSpPr/>
          <p:nvPr/>
        </p:nvSpPr>
        <p:spPr>
          <a:xfrm>
            <a:off x="5255894" y="3379719"/>
            <a:ext cx="1504725" cy="14860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prstClr val="white"/>
                </a:solidFill>
                <a:latin typeface="Arial" panose="020B0604020202020204" pitchFamily="34" charset="0"/>
                <a:cs typeface="Arial" panose="020B0604020202020204" pitchFamily="34" charset="0"/>
              </a:rPr>
              <a:t>Trouble-shooters need</a:t>
            </a:r>
          </a:p>
        </p:txBody>
      </p:sp>
    </p:spTree>
    <p:extLst>
      <p:ext uri="{BB962C8B-B14F-4D97-AF65-F5344CB8AC3E}">
        <p14:creationId xmlns:p14="http://schemas.microsoft.com/office/powerpoint/2010/main" val="120432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899985" y="4053127"/>
            <a:ext cx="2379069" cy="2543776"/>
            <a:chOff x="2999915" y="3761039"/>
            <a:chExt cx="1730655" cy="1873778"/>
          </a:xfrm>
        </p:grpSpPr>
        <p:grpSp>
          <p:nvGrpSpPr>
            <p:cNvPr id="39" name="Group 38"/>
            <p:cNvGrpSpPr/>
            <p:nvPr/>
          </p:nvGrpSpPr>
          <p:grpSpPr>
            <a:xfrm>
              <a:off x="2999915" y="3761039"/>
              <a:ext cx="1730655" cy="1873778"/>
              <a:chOff x="2999915" y="3761039"/>
              <a:chExt cx="1730655" cy="1873778"/>
            </a:xfrm>
          </p:grpSpPr>
          <p:sp>
            <p:nvSpPr>
              <p:cNvPr id="41" name="Rectangle 4"/>
              <p:cNvSpPr/>
              <p:nvPr/>
            </p:nvSpPr>
            <p:spPr>
              <a:xfrm rot="13010368">
                <a:off x="3479778" y="3761039"/>
                <a:ext cx="1250792"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CF4B41">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42" name="Oval 41"/>
              <p:cNvSpPr/>
              <p:nvPr/>
            </p:nvSpPr>
            <p:spPr>
              <a:xfrm>
                <a:off x="2999915" y="4332629"/>
                <a:ext cx="1302190" cy="1302188"/>
              </a:xfrm>
              <a:prstGeom prst="ellipse">
                <a:avLst/>
              </a:prstGeom>
              <a:solidFill>
                <a:srgbClr val="CF4B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sp>
          <p:nvSpPr>
            <p:cNvPr id="40" name="TextBox 39"/>
            <p:cNvSpPr txBox="1"/>
            <p:nvPr/>
          </p:nvSpPr>
          <p:spPr>
            <a:xfrm>
              <a:off x="3093900" y="4782300"/>
              <a:ext cx="1072812" cy="459955"/>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Dynamic Debugging</a:t>
              </a:r>
            </a:p>
          </p:txBody>
        </p:sp>
      </p:grpSp>
      <p:grpSp>
        <p:nvGrpSpPr>
          <p:cNvPr id="17" name="Group 16"/>
          <p:cNvGrpSpPr/>
          <p:nvPr/>
        </p:nvGrpSpPr>
        <p:grpSpPr>
          <a:xfrm>
            <a:off x="5774182" y="4008484"/>
            <a:ext cx="2302899" cy="2595093"/>
            <a:chOff x="4451762" y="3744705"/>
            <a:chExt cx="1675245" cy="1911579"/>
          </a:xfrm>
        </p:grpSpPr>
        <p:sp>
          <p:nvSpPr>
            <p:cNvPr id="31" name="Rectangle 4"/>
            <p:cNvSpPr/>
            <p:nvPr/>
          </p:nvSpPr>
          <p:spPr>
            <a:xfrm rot="8894149">
              <a:off x="4451762" y="3744705"/>
              <a:ext cx="1250791"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F29B27">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32" name="Group 31"/>
            <p:cNvGrpSpPr/>
            <p:nvPr/>
          </p:nvGrpSpPr>
          <p:grpSpPr>
            <a:xfrm>
              <a:off x="4824817" y="4354095"/>
              <a:ext cx="1302190" cy="1302189"/>
              <a:chOff x="4824817" y="4354095"/>
              <a:chExt cx="1302190" cy="1302189"/>
            </a:xfrm>
          </p:grpSpPr>
          <p:sp>
            <p:nvSpPr>
              <p:cNvPr id="33" name="Oval 32"/>
              <p:cNvSpPr/>
              <p:nvPr/>
            </p:nvSpPr>
            <p:spPr>
              <a:xfrm>
                <a:off x="4824817" y="4354095"/>
                <a:ext cx="1302190" cy="1302189"/>
              </a:xfrm>
              <a:prstGeom prst="ellipse">
                <a:avLst/>
              </a:prstGeom>
              <a:solidFill>
                <a:srgbClr val="F29B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4" name="TextBox 33"/>
              <p:cNvSpPr txBox="1"/>
              <p:nvPr/>
            </p:nvSpPr>
            <p:spPr>
              <a:xfrm>
                <a:off x="4949437" y="4807520"/>
                <a:ext cx="1072812" cy="377341"/>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Easy Accessibility</a:t>
                </a:r>
              </a:p>
            </p:txBody>
          </p:sp>
        </p:grpSp>
      </p:grpSp>
      <p:grpSp>
        <p:nvGrpSpPr>
          <p:cNvPr id="27" name="Group 26"/>
          <p:cNvGrpSpPr/>
          <p:nvPr/>
        </p:nvGrpSpPr>
        <p:grpSpPr>
          <a:xfrm>
            <a:off x="6101918" y="2623544"/>
            <a:ext cx="2743745" cy="2015183"/>
            <a:chOff x="4811262" y="2604160"/>
            <a:chExt cx="1995938" cy="1484410"/>
          </a:xfrm>
        </p:grpSpPr>
        <p:sp>
          <p:nvSpPr>
            <p:cNvPr id="29" name="Rectangle 4"/>
            <p:cNvSpPr/>
            <p:nvPr/>
          </p:nvSpPr>
          <p:spPr>
            <a:xfrm rot="4444106">
              <a:off x="4802327" y="2846712"/>
              <a:ext cx="1250793" cy="1232923"/>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9CBB5D">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0" name="Oval 29"/>
            <p:cNvSpPr/>
            <p:nvPr/>
          </p:nvSpPr>
          <p:spPr>
            <a:xfrm>
              <a:off x="5505010" y="2604160"/>
              <a:ext cx="1302190" cy="1302189"/>
            </a:xfrm>
            <a:prstGeom prst="ellipse">
              <a:avLst/>
            </a:prstGeom>
            <a:solidFill>
              <a:srgbClr val="9CBB5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panose="020B0604020202020204" pitchFamily="34" charset="0"/>
                  <a:cs typeface="Arial" panose="020B0604020202020204" pitchFamily="34" charset="0"/>
                </a:rPr>
                <a:t>Categorize Drops by Drop Reason</a:t>
              </a:r>
            </a:p>
          </p:txBody>
        </p:sp>
      </p:grpSp>
      <p:grpSp>
        <p:nvGrpSpPr>
          <p:cNvPr id="23" name="Group 22"/>
          <p:cNvGrpSpPr/>
          <p:nvPr/>
        </p:nvGrpSpPr>
        <p:grpSpPr>
          <a:xfrm>
            <a:off x="5067681" y="1217926"/>
            <a:ext cx="1790073" cy="2749114"/>
            <a:chOff x="3938972" y="1560016"/>
            <a:chExt cx="1302189" cy="2025032"/>
          </a:xfrm>
        </p:grpSpPr>
        <p:sp>
          <p:nvSpPr>
            <p:cNvPr id="25" name="Rectangle 4"/>
            <p:cNvSpPr/>
            <p:nvPr/>
          </p:nvSpPr>
          <p:spPr>
            <a:xfrm>
              <a:off x="3964671" y="2352124"/>
              <a:ext cx="1250791"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1FA185">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26" name="Oval 25"/>
            <p:cNvSpPr/>
            <p:nvPr/>
          </p:nvSpPr>
          <p:spPr>
            <a:xfrm>
              <a:off x="3938972" y="1560016"/>
              <a:ext cx="1302189" cy="1302188"/>
            </a:xfrm>
            <a:prstGeom prst="ellipse">
              <a:avLst/>
            </a:prstGeom>
            <a:solidFill>
              <a:srgbClr val="1FA1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latin typeface="Arial" panose="020B0604020202020204" pitchFamily="34" charset="0"/>
                  <a:cs typeface="Arial" panose="020B0604020202020204" pitchFamily="34" charset="0"/>
                </a:rPr>
                <a:t>Complete packet drop overview</a:t>
              </a:r>
            </a:p>
          </p:txBody>
        </p:sp>
      </p:grpSp>
      <p:grpSp>
        <p:nvGrpSpPr>
          <p:cNvPr id="9" name="Group 8"/>
          <p:cNvGrpSpPr/>
          <p:nvPr/>
        </p:nvGrpSpPr>
        <p:grpSpPr>
          <a:xfrm>
            <a:off x="1464668" y="1129122"/>
            <a:ext cx="9931325" cy="5021460"/>
            <a:chOff x="435632" y="2188487"/>
            <a:chExt cx="8511488" cy="3134314"/>
          </a:xfrm>
        </p:grpSpPr>
        <p:sp>
          <p:nvSpPr>
            <p:cNvPr id="10" name="Rectangle 9"/>
            <p:cNvSpPr/>
            <p:nvPr/>
          </p:nvSpPr>
          <p:spPr>
            <a:xfrm>
              <a:off x="5430460" y="2188487"/>
              <a:ext cx="2057834" cy="153849"/>
            </a:xfrm>
            <a:prstGeom prst="rect">
              <a:avLst/>
            </a:prstGeom>
          </p:spPr>
          <p:txBody>
            <a:bodyPr wrap="square">
              <a:spAutoFit/>
            </a:bodyPr>
            <a:lstStyle/>
            <a:p>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 name="Rectangle 10"/>
            <p:cNvSpPr/>
            <p:nvPr/>
          </p:nvSpPr>
          <p:spPr>
            <a:xfrm>
              <a:off x="6896519" y="3409533"/>
              <a:ext cx="2050601" cy="403429"/>
            </a:xfrm>
            <a:prstGeom prst="rect">
              <a:avLst/>
            </a:prstGeom>
          </p:spPr>
          <p:txBody>
            <a:bodyPr wrap="square">
              <a:spAutoFit/>
            </a:bodyPr>
            <a:lstStyle/>
            <a:p>
              <a:r>
                <a:rPr lang="en-US" sz="1200" dirty="0">
                  <a:solidFill>
                    <a:srgbClr val="9CBB5D"/>
                  </a:solidFill>
                  <a:latin typeface="Arial" panose="020B0604020202020204" pitchFamily="34" charset="0"/>
                  <a:cs typeface="Arial" panose="020B0604020202020204" pitchFamily="34" charset="0"/>
                </a:rPr>
                <a:t>Categorization will help to narrow down the problem area quickly</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2" name="Rectangle 11"/>
            <p:cNvSpPr/>
            <p:nvPr/>
          </p:nvSpPr>
          <p:spPr>
            <a:xfrm>
              <a:off x="6181144" y="4919372"/>
              <a:ext cx="2029598" cy="403429"/>
            </a:xfrm>
            <a:prstGeom prst="rect">
              <a:avLst/>
            </a:prstGeom>
          </p:spPr>
          <p:txBody>
            <a:bodyPr wrap="square">
              <a:spAutoFit/>
            </a:bodyPr>
            <a:lstStyle/>
            <a:p>
              <a:r>
                <a:rPr lang="en-US" sz="1200" dirty="0">
                  <a:solidFill>
                    <a:srgbClr val="F29B27"/>
                  </a:solidFill>
                  <a:latin typeface="Arial" panose="020B0604020202020204" pitchFamily="34" charset="0"/>
                  <a:cs typeface="Arial" panose="020B0604020202020204" pitchFamily="34" charset="0"/>
                </a:rPr>
                <a:t>Simple and single interface to get the entire consolidated drop statistics</a:t>
              </a:r>
            </a:p>
          </p:txBody>
        </p:sp>
        <p:sp>
          <p:nvSpPr>
            <p:cNvPr id="13" name="Rectangle 12"/>
            <p:cNvSpPr/>
            <p:nvPr/>
          </p:nvSpPr>
          <p:spPr>
            <a:xfrm>
              <a:off x="435632" y="4919372"/>
              <a:ext cx="2033432" cy="403429"/>
            </a:xfrm>
            <a:prstGeom prst="rect">
              <a:avLst/>
            </a:prstGeom>
          </p:spPr>
          <p:txBody>
            <a:bodyPr wrap="square">
              <a:spAutoFit/>
            </a:bodyPr>
            <a:lstStyle/>
            <a:p>
              <a:pPr algn="r"/>
              <a:r>
                <a:rPr lang="en-US" sz="1200" dirty="0">
                  <a:solidFill>
                    <a:srgbClr val="CF4B41"/>
                  </a:solidFill>
                  <a:latin typeface="Arial" panose="020B0604020202020204" pitchFamily="34" charset="0"/>
                  <a:cs typeface="Arial" panose="020B0604020202020204" pitchFamily="34" charset="0"/>
                </a:rPr>
                <a:t>Possibility to selectively dig in to certain drop categories for more detail on demand</a:t>
              </a:r>
              <a:endParaRPr lang="en-US" sz="900" dirty="0">
                <a:solidFill>
                  <a:prstClr val="white">
                    <a:lumMod val="75000"/>
                  </a:prstClr>
                </a:solidFill>
                <a:latin typeface="Arial" panose="020B0604020202020204" pitchFamily="34" charset="0"/>
                <a:cs typeface="Arial" panose="020B0604020202020204" pitchFamily="34" charset="0"/>
              </a:endParaRPr>
            </a:p>
          </p:txBody>
        </p:sp>
      </p:grpSp>
      <p:sp>
        <p:nvSpPr>
          <p:cNvPr id="51" name="Rectangle 50"/>
          <p:cNvSpPr/>
          <p:nvPr/>
        </p:nvSpPr>
        <p:spPr>
          <a:xfrm>
            <a:off x="6857754" y="1584409"/>
            <a:ext cx="2401110" cy="295778"/>
          </a:xfrm>
          <a:prstGeom prst="rect">
            <a:avLst/>
          </a:prstGeom>
        </p:spPr>
        <p:txBody>
          <a:bodyPr wrap="square">
            <a:spAutoFit/>
          </a:bodyPr>
          <a:lstStyle/>
          <a:p>
            <a:r>
              <a:rPr lang="en-US" sz="1200" dirty="0">
                <a:solidFill>
                  <a:srgbClr val="1FA185"/>
                </a:solidFill>
                <a:latin typeface="Arial" panose="020B0604020202020204" pitchFamily="34" charset="0"/>
                <a:cs typeface="Arial" panose="020B0604020202020204" pitchFamily="34" charset="0"/>
              </a:rPr>
              <a:t>To confirm packet drop</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13DAC38-559E-4BC9-A5E3-A97B1177BF58}"/>
              </a:ext>
            </a:extLst>
          </p:cNvPr>
          <p:cNvSpPr>
            <a:spLocks noGrp="1"/>
          </p:cNvSpPr>
          <p:nvPr>
            <p:ph type="title"/>
          </p:nvPr>
        </p:nvSpPr>
        <p:spPr/>
        <p:txBody>
          <a:bodyPr/>
          <a:lstStyle/>
          <a:p>
            <a:r>
              <a:rPr lang="en-US" dirty="0">
                <a:blipFill>
                  <a:blip r:embed="rId3"/>
                  <a:stretch>
                    <a:fillRect/>
                  </a:stretch>
                </a:blipFill>
              </a:rPr>
              <a:t>What Do Troubleshooters Need?</a:t>
            </a:r>
            <a:endParaRPr lang="en-US" dirty="0"/>
          </a:p>
        </p:txBody>
      </p:sp>
      <p:sp>
        <p:nvSpPr>
          <p:cNvPr id="28" name="Oval 27">
            <a:extLst>
              <a:ext uri="{FF2B5EF4-FFF2-40B4-BE49-F238E27FC236}">
                <a16:creationId xmlns:a16="http://schemas.microsoft.com/office/drawing/2014/main" id="{6BD39DE0-FB08-45AD-9B05-515C89D1C8E1}"/>
              </a:ext>
            </a:extLst>
          </p:cNvPr>
          <p:cNvSpPr/>
          <p:nvPr/>
        </p:nvSpPr>
        <p:spPr>
          <a:xfrm>
            <a:off x="5255894" y="3379719"/>
            <a:ext cx="1504725" cy="14860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prstClr val="white"/>
                </a:solidFill>
                <a:latin typeface="Arial" panose="020B0604020202020204" pitchFamily="34" charset="0"/>
                <a:cs typeface="Arial" panose="020B0604020202020204" pitchFamily="34" charset="0"/>
              </a:rPr>
              <a:t>Trouble-shooters need</a:t>
            </a:r>
          </a:p>
        </p:txBody>
      </p:sp>
    </p:spTree>
    <p:extLst>
      <p:ext uri="{BB962C8B-B14F-4D97-AF65-F5344CB8AC3E}">
        <p14:creationId xmlns:p14="http://schemas.microsoft.com/office/powerpoint/2010/main" val="314694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B019C91-D5FD-4772-B2DB-4DAF934F1F0E}"/>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D2915030-6EDA-4A46-ACA3-9FB7C512DFA5}"/>
              </a:ext>
            </a:extLst>
          </p:cNvPr>
          <p:cNvSpPr>
            <a:spLocks noGrp="1"/>
          </p:cNvSpPr>
          <p:nvPr>
            <p:ph type="ctrTitle"/>
          </p:nvPr>
        </p:nvSpPr>
        <p:spPr/>
        <p:txBody>
          <a:bodyPr/>
          <a:lstStyle/>
          <a:p>
            <a:pPr>
              <a:lnSpc>
                <a:spcPct val="100000"/>
              </a:lnSpc>
            </a:pPr>
            <a:r>
              <a:rPr lang="en-US" dirty="0">
                <a:blipFill>
                  <a:blip r:embed="rId3"/>
                  <a:stretch>
                    <a:fillRect/>
                  </a:stretch>
                </a:blipFill>
              </a:rPr>
              <a:t>Real-time Packet Drop at OvS Boundaries</a:t>
            </a:r>
          </a:p>
        </p:txBody>
      </p:sp>
    </p:spTree>
    <p:extLst>
      <p:ext uri="{BB962C8B-B14F-4D97-AF65-F5344CB8AC3E}">
        <p14:creationId xmlns:p14="http://schemas.microsoft.com/office/powerpoint/2010/main" val="590673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899985" y="4053127"/>
            <a:ext cx="2379069" cy="2543776"/>
            <a:chOff x="2999915" y="3761039"/>
            <a:chExt cx="1730655" cy="1873778"/>
          </a:xfrm>
        </p:grpSpPr>
        <p:grpSp>
          <p:nvGrpSpPr>
            <p:cNvPr id="39" name="Group 38"/>
            <p:cNvGrpSpPr/>
            <p:nvPr/>
          </p:nvGrpSpPr>
          <p:grpSpPr>
            <a:xfrm>
              <a:off x="2999915" y="3761039"/>
              <a:ext cx="1730655" cy="1873778"/>
              <a:chOff x="2999915" y="3761039"/>
              <a:chExt cx="1730655" cy="1873778"/>
            </a:xfrm>
          </p:grpSpPr>
          <p:sp>
            <p:nvSpPr>
              <p:cNvPr id="41" name="Rectangle 4"/>
              <p:cNvSpPr/>
              <p:nvPr/>
            </p:nvSpPr>
            <p:spPr>
              <a:xfrm rot="13010368">
                <a:off x="3479778" y="3761039"/>
                <a:ext cx="1250792"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CF4B41">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42" name="Oval 41"/>
              <p:cNvSpPr/>
              <p:nvPr/>
            </p:nvSpPr>
            <p:spPr>
              <a:xfrm>
                <a:off x="2999915" y="4332629"/>
                <a:ext cx="1302190" cy="1302188"/>
              </a:xfrm>
              <a:prstGeom prst="ellipse">
                <a:avLst/>
              </a:prstGeom>
              <a:solidFill>
                <a:srgbClr val="CF4B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sp>
          <p:nvSpPr>
            <p:cNvPr id="40" name="TextBox 39"/>
            <p:cNvSpPr txBox="1"/>
            <p:nvPr/>
          </p:nvSpPr>
          <p:spPr>
            <a:xfrm>
              <a:off x="3093900" y="4782300"/>
              <a:ext cx="1072812" cy="459955"/>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Dynamic Debugging</a:t>
              </a:r>
            </a:p>
          </p:txBody>
        </p:sp>
      </p:grpSp>
      <p:grpSp>
        <p:nvGrpSpPr>
          <p:cNvPr id="35" name="Group 34"/>
          <p:cNvGrpSpPr/>
          <p:nvPr/>
        </p:nvGrpSpPr>
        <p:grpSpPr>
          <a:xfrm>
            <a:off x="3177366" y="2623977"/>
            <a:ext cx="2730275" cy="2058191"/>
            <a:chOff x="2336802" y="2542329"/>
            <a:chExt cx="1986140" cy="1516090"/>
          </a:xfrm>
        </p:grpSpPr>
        <p:sp>
          <p:nvSpPr>
            <p:cNvPr id="37" name="Rectangle 4"/>
            <p:cNvSpPr/>
            <p:nvPr/>
          </p:nvSpPr>
          <p:spPr>
            <a:xfrm rot="17306398">
              <a:off x="3081085" y="2816561"/>
              <a:ext cx="1250792" cy="1232923"/>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445569">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8" name="Oval 37"/>
            <p:cNvSpPr/>
            <p:nvPr/>
          </p:nvSpPr>
          <p:spPr>
            <a:xfrm>
              <a:off x="2336802" y="2542329"/>
              <a:ext cx="1302190" cy="1302188"/>
            </a:xfrm>
            <a:prstGeom prst="ellipse">
              <a:avLst/>
            </a:prstGeom>
            <a:solidFill>
              <a:srgbClr val="44556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panose="020B0604020202020204" pitchFamily="34" charset="0"/>
                  <a:cs typeface="Arial" panose="020B0604020202020204" pitchFamily="34" charset="0"/>
                </a:rPr>
                <a:t>No Runtime Overhead</a:t>
              </a:r>
            </a:p>
          </p:txBody>
        </p:sp>
      </p:grpSp>
      <p:grpSp>
        <p:nvGrpSpPr>
          <p:cNvPr id="17" name="Group 16"/>
          <p:cNvGrpSpPr/>
          <p:nvPr/>
        </p:nvGrpSpPr>
        <p:grpSpPr>
          <a:xfrm>
            <a:off x="5774182" y="4008484"/>
            <a:ext cx="2302899" cy="2595093"/>
            <a:chOff x="4451762" y="3744705"/>
            <a:chExt cx="1675245" cy="1911579"/>
          </a:xfrm>
        </p:grpSpPr>
        <p:sp>
          <p:nvSpPr>
            <p:cNvPr id="31" name="Rectangle 4"/>
            <p:cNvSpPr/>
            <p:nvPr/>
          </p:nvSpPr>
          <p:spPr>
            <a:xfrm rot="8894149">
              <a:off x="4451762" y="3744705"/>
              <a:ext cx="1250791"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F29B27">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32" name="Group 31"/>
            <p:cNvGrpSpPr/>
            <p:nvPr/>
          </p:nvGrpSpPr>
          <p:grpSpPr>
            <a:xfrm>
              <a:off x="4824817" y="4354095"/>
              <a:ext cx="1302190" cy="1302189"/>
              <a:chOff x="4824817" y="4354095"/>
              <a:chExt cx="1302190" cy="1302189"/>
            </a:xfrm>
          </p:grpSpPr>
          <p:sp>
            <p:nvSpPr>
              <p:cNvPr id="33" name="Oval 32"/>
              <p:cNvSpPr/>
              <p:nvPr/>
            </p:nvSpPr>
            <p:spPr>
              <a:xfrm>
                <a:off x="4824817" y="4354095"/>
                <a:ext cx="1302190" cy="1302189"/>
              </a:xfrm>
              <a:prstGeom prst="ellipse">
                <a:avLst/>
              </a:prstGeom>
              <a:solidFill>
                <a:srgbClr val="F29B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4" name="TextBox 33"/>
              <p:cNvSpPr txBox="1"/>
              <p:nvPr/>
            </p:nvSpPr>
            <p:spPr>
              <a:xfrm>
                <a:off x="4949437" y="4807520"/>
                <a:ext cx="1072812" cy="377341"/>
              </a:xfrm>
              <a:prstGeom prst="rect">
                <a:avLst/>
              </a:prstGeom>
              <a:noFill/>
            </p:spPr>
            <p:txBody>
              <a:bodyPr wrap="square" rtlCol="0">
                <a:spAutoFit/>
              </a:bodyPr>
              <a:lstStyle/>
              <a:p>
                <a:pPr algn="ctr"/>
                <a:r>
                  <a:rPr lang="en-US" sz="1600" dirty="0">
                    <a:solidFill>
                      <a:schemeClr val="bg1"/>
                    </a:solidFill>
                    <a:latin typeface="Arial" panose="020B0604020202020204" pitchFamily="34" charset="0"/>
                    <a:cs typeface="Arial" panose="020B0604020202020204" pitchFamily="34" charset="0"/>
                  </a:rPr>
                  <a:t>Easy Accessibility</a:t>
                </a:r>
              </a:p>
            </p:txBody>
          </p:sp>
        </p:grpSp>
      </p:grpSp>
      <p:grpSp>
        <p:nvGrpSpPr>
          <p:cNvPr id="27" name="Group 26"/>
          <p:cNvGrpSpPr/>
          <p:nvPr/>
        </p:nvGrpSpPr>
        <p:grpSpPr>
          <a:xfrm>
            <a:off x="6101918" y="2623544"/>
            <a:ext cx="2743745" cy="2015183"/>
            <a:chOff x="4811262" y="2604160"/>
            <a:chExt cx="1995938" cy="1484410"/>
          </a:xfrm>
        </p:grpSpPr>
        <p:sp>
          <p:nvSpPr>
            <p:cNvPr id="29" name="Rectangle 4"/>
            <p:cNvSpPr/>
            <p:nvPr/>
          </p:nvSpPr>
          <p:spPr>
            <a:xfrm rot="4444106">
              <a:off x="4802327" y="2846712"/>
              <a:ext cx="1250793" cy="1232923"/>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9CBB5D">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30" name="Oval 29"/>
            <p:cNvSpPr/>
            <p:nvPr/>
          </p:nvSpPr>
          <p:spPr>
            <a:xfrm>
              <a:off x="5505010" y="2604160"/>
              <a:ext cx="1302190" cy="1302189"/>
            </a:xfrm>
            <a:prstGeom prst="ellipse">
              <a:avLst/>
            </a:prstGeom>
            <a:solidFill>
              <a:srgbClr val="9CBB5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panose="020B0604020202020204" pitchFamily="34" charset="0"/>
                  <a:cs typeface="Arial" panose="020B0604020202020204" pitchFamily="34" charset="0"/>
                </a:rPr>
                <a:t>Categorize Drops by Drop Reason</a:t>
              </a:r>
            </a:p>
          </p:txBody>
        </p:sp>
      </p:grpSp>
      <p:grpSp>
        <p:nvGrpSpPr>
          <p:cNvPr id="23" name="Group 22"/>
          <p:cNvGrpSpPr/>
          <p:nvPr/>
        </p:nvGrpSpPr>
        <p:grpSpPr>
          <a:xfrm>
            <a:off x="5067681" y="1217926"/>
            <a:ext cx="1790073" cy="2749114"/>
            <a:chOff x="3938972" y="1560016"/>
            <a:chExt cx="1302189" cy="2025032"/>
          </a:xfrm>
        </p:grpSpPr>
        <p:sp>
          <p:nvSpPr>
            <p:cNvPr id="25" name="Rectangle 4"/>
            <p:cNvSpPr/>
            <p:nvPr/>
          </p:nvSpPr>
          <p:spPr>
            <a:xfrm>
              <a:off x="3964671" y="2352124"/>
              <a:ext cx="1250791" cy="1232924"/>
            </a:xfrm>
            <a:custGeom>
              <a:avLst/>
              <a:gdLst>
                <a:gd name="connsiteX0" fmla="*/ 0 w 1257300"/>
                <a:gd name="connsiteY0" fmla="*/ 0 h 1638300"/>
                <a:gd name="connsiteX1" fmla="*/ 1257300 w 1257300"/>
                <a:gd name="connsiteY1" fmla="*/ 0 h 1638300"/>
                <a:gd name="connsiteX2" fmla="*/ 1257300 w 1257300"/>
                <a:gd name="connsiteY2" fmla="*/ 1638300 h 1638300"/>
                <a:gd name="connsiteX3" fmla="*/ 0 w 1257300"/>
                <a:gd name="connsiteY3" fmla="*/ 1638300 h 1638300"/>
                <a:gd name="connsiteX4" fmla="*/ 0 w 1257300"/>
                <a:gd name="connsiteY4" fmla="*/ 0 h 1638300"/>
                <a:gd name="connsiteX0" fmla="*/ 0 w 1257300"/>
                <a:gd name="connsiteY0" fmla="*/ 0 h 1638300"/>
                <a:gd name="connsiteX1" fmla="*/ 1257300 w 1257300"/>
                <a:gd name="connsiteY1" fmla="*/ 0 h 1638300"/>
                <a:gd name="connsiteX2" fmla="*/ 1257300 w 1257300"/>
                <a:gd name="connsiteY2" fmla="*/ 1638300 h 1638300"/>
                <a:gd name="connsiteX3" fmla="*/ 571500 w 1257300"/>
                <a:gd name="connsiteY3" fmla="*/ 1247775 h 1638300"/>
                <a:gd name="connsiteX4" fmla="*/ 0 w 1257300"/>
                <a:gd name="connsiteY4" fmla="*/ 0 h 1638300"/>
                <a:gd name="connsiteX0" fmla="*/ 0 w 1257300"/>
                <a:gd name="connsiteY0" fmla="*/ 0 h 1285875"/>
                <a:gd name="connsiteX1" fmla="*/ 1257300 w 1257300"/>
                <a:gd name="connsiteY1" fmla="*/ 0 h 1285875"/>
                <a:gd name="connsiteX2" fmla="*/ 762000 w 1257300"/>
                <a:gd name="connsiteY2" fmla="*/ 1285875 h 1285875"/>
                <a:gd name="connsiteX3" fmla="*/ 571500 w 1257300"/>
                <a:gd name="connsiteY3" fmla="*/ 1247775 h 1285875"/>
                <a:gd name="connsiteX4" fmla="*/ 0 w 1257300"/>
                <a:gd name="connsiteY4" fmla="*/ 0 h 1285875"/>
                <a:gd name="connsiteX0" fmla="*/ 0 w 1304925"/>
                <a:gd name="connsiteY0" fmla="*/ 28575 h 1314450"/>
                <a:gd name="connsiteX1" fmla="*/ 1304925 w 1304925"/>
                <a:gd name="connsiteY1" fmla="*/ 0 h 1314450"/>
                <a:gd name="connsiteX2" fmla="*/ 762000 w 1304925"/>
                <a:gd name="connsiteY2" fmla="*/ 1314450 h 1314450"/>
                <a:gd name="connsiteX3" fmla="*/ 571500 w 1304925"/>
                <a:gd name="connsiteY3" fmla="*/ 1276350 h 1314450"/>
                <a:gd name="connsiteX4" fmla="*/ 0 w 1304925"/>
                <a:gd name="connsiteY4" fmla="*/ 28575 h 1314450"/>
                <a:gd name="connsiteX0" fmla="*/ 0 w 1352550"/>
                <a:gd name="connsiteY0" fmla="*/ 19050 h 1314450"/>
                <a:gd name="connsiteX1" fmla="*/ 1352550 w 1352550"/>
                <a:gd name="connsiteY1" fmla="*/ 0 h 1314450"/>
                <a:gd name="connsiteX2" fmla="*/ 809625 w 1352550"/>
                <a:gd name="connsiteY2" fmla="*/ 1314450 h 1314450"/>
                <a:gd name="connsiteX3" fmla="*/ 619125 w 1352550"/>
                <a:gd name="connsiteY3" fmla="*/ 1276350 h 1314450"/>
                <a:gd name="connsiteX4" fmla="*/ 0 w 1352550"/>
                <a:gd name="connsiteY4" fmla="*/ 19050 h 1314450"/>
                <a:gd name="connsiteX0" fmla="*/ 0 w 1352550"/>
                <a:gd name="connsiteY0" fmla="*/ 19050 h 1333500"/>
                <a:gd name="connsiteX1" fmla="*/ 1352550 w 1352550"/>
                <a:gd name="connsiteY1" fmla="*/ 0 h 1333500"/>
                <a:gd name="connsiteX2" fmla="*/ 809625 w 1352550"/>
                <a:gd name="connsiteY2" fmla="*/ 1314450 h 1333500"/>
                <a:gd name="connsiteX3" fmla="*/ 628650 w 1352550"/>
                <a:gd name="connsiteY3" fmla="*/ 1333500 h 1333500"/>
                <a:gd name="connsiteX4" fmla="*/ 0 w 1352550"/>
                <a:gd name="connsiteY4" fmla="*/ 19050 h 1333500"/>
                <a:gd name="connsiteX0" fmla="*/ 0 w 1333500"/>
                <a:gd name="connsiteY0" fmla="*/ 9525 h 1333500"/>
                <a:gd name="connsiteX1" fmla="*/ 1333500 w 1333500"/>
                <a:gd name="connsiteY1" fmla="*/ 0 h 1333500"/>
                <a:gd name="connsiteX2" fmla="*/ 790575 w 1333500"/>
                <a:gd name="connsiteY2" fmla="*/ 1314450 h 1333500"/>
                <a:gd name="connsiteX3" fmla="*/ 609600 w 1333500"/>
                <a:gd name="connsiteY3" fmla="*/ 1333500 h 1333500"/>
                <a:gd name="connsiteX4" fmla="*/ 0 w 1333500"/>
                <a:gd name="connsiteY4" fmla="*/ 9525 h 1333500"/>
                <a:gd name="connsiteX0" fmla="*/ 0 w 1333500"/>
                <a:gd name="connsiteY0" fmla="*/ 9525 h 1314450"/>
                <a:gd name="connsiteX1" fmla="*/ 1333500 w 1333500"/>
                <a:gd name="connsiteY1" fmla="*/ 0 h 1314450"/>
                <a:gd name="connsiteX2" fmla="*/ 790575 w 1333500"/>
                <a:gd name="connsiteY2" fmla="*/ 1314450 h 1314450"/>
                <a:gd name="connsiteX3" fmla="*/ 571500 w 1333500"/>
                <a:gd name="connsiteY3" fmla="*/ 1304925 h 1314450"/>
                <a:gd name="connsiteX4" fmla="*/ 0 w 1333500"/>
                <a:gd name="connsiteY4" fmla="*/ 9525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0" h="1314450">
                  <a:moveTo>
                    <a:pt x="0" y="9525"/>
                  </a:moveTo>
                  <a:lnTo>
                    <a:pt x="1333500" y="0"/>
                  </a:lnTo>
                  <a:lnTo>
                    <a:pt x="790575" y="1314450"/>
                  </a:lnTo>
                  <a:lnTo>
                    <a:pt x="571500" y="1304925"/>
                  </a:lnTo>
                  <a:lnTo>
                    <a:pt x="0" y="9525"/>
                  </a:lnTo>
                  <a:close/>
                </a:path>
              </a:pathLst>
            </a:custGeom>
            <a:solidFill>
              <a:srgbClr val="1FA185">
                <a:alpha val="5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26" name="Oval 25"/>
            <p:cNvSpPr/>
            <p:nvPr/>
          </p:nvSpPr>
          <p:spPr>
            <a:xfrm>
              <a:off x="3938972" y="1560016"/>
              <a:ext cx="1302189" cy="1302188"/>
            </a:xfrm>
            <a:prstGeom prst="ellipse">
              <a:avLst/>
            </a:prstGeom>
            <a:solidFill>
              <a:srgbClr val="1FA1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latin typeface="Arial" panose="020B0604020202020204" pitchFamily="34" charset="0"/>
                  <a:cs typeface="Arial" panose="020B0604020202020204" pitchFamily="34" charset="0"/>
                </a:rPr>
                <a:t>Complete packet drop overview</a:t>
              </a:r>
            </a:p>
          </p:txBody>
        </p:sp>
      </p:grpSp>
      <p:grpSp>
        <p:nvGrpSpPr>
          <p:cNvPr id="9" name="Group 8"/>
          <p:cNvGrpSpPr/>
          <p:nvPr/>
        </p:nvGrpSpPr>
        <p:grpSpPr>
          <a:xfrm>
            <a:off x="733031" y="1129122"/>
            <a:ext cx="10662962" cy="5021460"/>
            <a:chOff x="-191406" y="2188487"/>
            <a:chExt cx="9138526" cy="3134314"/>
          </a:xfrm>
        </p:grpSpPr>
        <p:sp>
          <p:nvSpPr>
            <p:cNvPr id="10" name="Rectangle 9"/>
            <p:cNvSpPr/>
            <p:nvPr/>
          </p:nvSpPr>
          <p:spPr>
            <a:xfrm>
              <a:off x="5430460" y="2188487"/>
              <a:ext cx="2057834" cy="153849"/>
            </a:xfrm>
            <a:prstGeom prst="rect">
              <a:avLst/>
            </a:prstGeom>
          </p:spPr>
          <p:txBody>
            <a:bodyPr wrap="square">
              <a:spAutoFit/>
            </a:bodyPr>
            <a:lstStyle/>
            <a:p>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1" name="Rectangle 10"/>
            <p:cNvSpPr/>
            <p:nvPr/>
          </p:nvSpPr>
          <p:spPr>
            <a:xfrm>
              <a:off x="6896519" y="3409533"/>
              <a:ext cx="2050601" cy="403429"/>
            </a:xfrm>
            <a:prstGeom prst="rect">
              <a:avLst/>
            </a:prstGeom>
          </p:spPr>
          <p:txBody>
            <a:bodyPr wrap="square">
              <a:spAutoFit/>
            </a:bodyPr>
            <a:lstStyle/>
            <a:p>
              <a:r>
                <a:rPr lang="en-US" sz="1200" dirty="0">
                  <a:solidFill>
                    <a:srgbClr val="9CBB5D"/>
                  </a:solidFill>
                  <a:latin typeface="Arial" panose="020B0604020202020204" pitchFamily="34" charset="0"/>
                  <a:cs typeface="Arial" panose="020B0604020202020204" pitchFamily="34" charset="0"/>
                </a:rPr>
                <a:t>Categorization will help to narrow down the problem area quickly</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2" name="Rectangle 11"/>
            <p:cNvSpPr/>
            <p:nvPr/>
          </p:nvSpPr>
          <p:spPr>
            <a:xfrm>
              <a:off x="6181144" y="4919372"/>
              <a:ext cx="2029598" cy="403429"/>
            </a:xfrm>
            <a:prstGeom prst="rect">
              <a:avLst/>
            </a:prstGeom>
          </p:spPr>
          <p:txBody>
            <a:bodyPr wrap="square">
              <a:spAutoFit/>
            </a:bodyPr>
            <a:lstStyle/>
            <a:p>
              <a:r>
                <a:rPr lang="en-US" sz="1200" dirty="0">
                  <a:solidFill>
                    <a:srgbClr val="F29B27"/>
                  </a:solidFill>
                  <a:latin typeface="Arial" panose="020B0604020202020204" pitchFamily="34" charset="0"/>
                  <a:cs typeface="Arial" panose="020B0604020202020204" pitchFamily="34" charset="0"/>
                </a:rPr>
                <a:t>Simple and single interface to get the entire consolidated drop statistics</a:t>
              </a:r>
            </a:p>
          </p:txBody>
        </p:sp>
        <p:sp>
          <p:nvSpPr>
            <p:cNvPr id="13" name="Rectangle 12"/>
            <p:cNvSpPr/>
            <p:nvPr/>
          </p:nvSpPr>
          <p:spPr>
            <a:xfrm>
              <a:off x="435632" y="4919372"/>
              <a:ext cx="2033432" cy="403429"/>
            </a:xfrm>
            <a:prstGeom prst="rect">
              <a:avLst/>
            </a:prstGeom>
          </p:spPr>
          <p:txBody>
            <a:bodyPr wrap="square">
              <a:spAutoFit/>
            </a:bodyPr>
            <a:lstStyle/>
            <a:p>
              <a:pPr algn="r"/>
              <a:r>
                <a:rPr lang="en-US" sz="1200" dirty="0">
                  <a:solidFill>
                    <a:srgbClr val="CF4B41"/>
                  </a:solidFill>
                  <a:latin typeface="Arial" panose="020B0604020202020204" pitchFamily="34" charset="0"/>
                  <a:cs typeface="Arial" panose="020B0604020202020204" pitchFamily="34" charset="0"/>
                </a:rPr>
                <a:t>Possibility to selectively dig in to certain drop categories for more detail on demand</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14" name="Rectangle 13"/>
            <p:cNvSpPr/>
            <p:nvPr/>
          </p:nvSpPr>
          <p:spPr>
            <a:xfrm>
              <a:off x="-191406" y="3470124"/>
              <a:ext cx="2031711" cy="533103"/>
            </a:xfrm>
            <a:prstGeom prst="rect">
              <a:avLst/>
            </a:prstGeom>
          </p:spPr>
          <p:txBody>
            <a:bodyPr wrap="square">
              <a:spAutoFit/>
            </a:bodyPr>
            <a:lstStyle/>
            <a:p>
              <a:pPr algn="r"/>
              <a:r>
                <a:rPr lang="en-US" sz="1200" dirty="0">
                  <a:solidFill>
                    <a:srgbClr val="445569"/>
                  </a:solidFill>
                  <a:latin typeface="Arial" panose="020B0604020202020204" pitchFamily="34" charset="0"/>
                  <a:cs typeface="Arial" panose="020B0604020202020204" pitchFamily="34" charset="0"/>
                </a:rPr>
                <a:t>Debug enhancements should have minimal/no effect on real-time performance</a:t>
              </a:r>
              <a:endParaRPr lang="en-US" sz="900" dirty="0">
                <a:solidFill>
                  <a:prstClr val="white">
                    <a:lumMod val="75000"/>
                  </a:prstClr>
                </a:solidFill>
                <a:latin typeface="Arial" panose="020B0604020202020204" pitchFamily="34" charset="0"/>
                <a:cs typeface="Arial" panose="020B0604020202020204" pitchFamily="34" charset="0"/>
              </a:endParaRPr>
            </a:p>
            <a:p>
              <a:pPr algn="r"/>
              <a:r>
                <a:rPr lang="en-US" sz="900" dirty="0">
                  <a:solidFill>
                    <a:prstClr val="white">
                      <a:lumMod val="75000"/>
                    </a:prstClr>
                  </a:solidFill>
                  <a:latin typeface="Arial" panose="020B0604020202020204" pitchFamily="34" charset="0"/>
                  <a:cs typeface="Arial" panose="020B0604020202020204" pitchFamily="34" charset="0"/>
                </a:rPr>
                <a:t> </a:t>
              </a:r>
            </a:p>
          </p:txBody>
        </p:sp>
      </p:grpSp>
      <p:sp>
        <p:nvSpPr>
          <p:cNvPr id="51" name="Rectangle 50"/>
          <p:cNvSpPr/>
          <p:nvPr/>
        </p:nvSpPr>
        <p:spPr>
          <a:xfrm>
            <a:off x="6857754" y="1584409"/>
            <a:ext cx="2401110" cy="295778"/>
          </a:xfrm>
          <a:prstGeom prst="rect">
            <a:avLst/>
          </a:prstGeom>
        </p:spPr>
        <p:txBody>
          <a:bodyPr wrap="square">
            <a:spAutoFit/>
          </a:bodyPr>
          <a:lstStyle/>
          <a:p>
            <a:r>
              <a:rPr lang="en-US" sz="1200" dirty="0">
                <a:solidFill>
                  <a:srgbClr val="1FA185"/>
                </a:solidFill>
                <a:latin typeface="Arial" panose="020B0604020202020204" pitchFamily="34" charset="0"/>
                <a:cs typeface="Arial" panose="020B0604020202020204" pitchFamily="34" charset="0"/>
              </a:rPr>
              <a:t>To confirm packet drop</a:t>
            </a:r>
            <a:endParaRPr lang="en-US" sz="900" dirty="0">
              <a:solidFill>
                <a:prstClr val="white">
                  <a:lumMod val="75000"/>
                </a:prstClr>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13DAC38-559E-4BC9-A5E3-A97B1177BF58}"/>
              </a:ext>
            </a:extLst>
          </p:cNvPr>
          <p:cNvSpPr>
            <a:spLocks noGrp="1"/>
          </p:cNvSpPr>
          <p:nvPr>
            <p:ph type="title"/>
          </p:nvPr>
        </p:nvSpPr>
        <p:spPr/>
        <p:txBody>
          <a:bodyPr/>
          <a:lstStyle/>
          <a:p>
            <a:r>
              <a:rPr lang="en-US" dirty="0">
                <a:blipFill>
                  <a:blip r:embed="rId3"/>
                  <a:stretch>
                    <a:fillRect/>
                  </a:stretch>
                </a:blipFill>
              </a:rPr>
              <a:t>What Do Troubleshooters Need?</a:t>
            </a:r>
            <a:endParaRPr lang="en-US" dirty="0"/>
          </a:p>
        </p:txBody>
      </p:sp>
      <p:sp>
        <p:nvSpPr>
          <p:cNvPr id="36" name="Oval 35">
            <a:extLst>
              <a:ext uri="{FF2B5EF4-FFF2-40B4-BE49-F238E27FC236}">
                <a16:creationId xmlns:a16="http://schemas.microsoft.com/office/drawing/2014/main" id="{9C97EF04-0EE1-4B96-8451-0E069D0095D8}"/>
              </a:ext>
            </a:extLst>
          </p:cNvPr>
          <p:cNvSpPr/>
          <p:nvPr/>
        </p:nvSpPr>
        <p:spPr>
          <a:xfrm>
            <a:off x="5255894" y="3379719"/>
            <a:ext cx="1504725" cy="14860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prstClr val="white"/>
                </a:solidFill>
                <a:latin typeface="Arial" panose="020B0604020202020204" pitchFamily="34" charset="0"/>
                <a:cs typeface="Arial" panose="020B0604020202020204" pitchFamily="34" charset="0"/>
              </a:rPr>
              <a:t>Trouble-shooters need</a:t>
            </a:r>
          </a:p>
        </p:txBody>
      </p:sp>
    </p:spTree>
    <p:extLst>
      <p:ext uri="{BB962C8B-B14F-4D97-AF65-F5344CB8AC3E}">
        <p14:creationId xmlns:p14="http://schemas.microsoft.com/office/powerpoint/2010/main" val="3103055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85360" y="2070369"/>
            <a:ext cx="7094662" cy="2308324"/>
          </a:xfrm>
          <a:prstGeom prst="rect">
            <a:avLst/>
          </a:prstGeom>
        </p:spPr>
        <p:txBody>
          <a:bodyPr wrap="square">
            <a:spAutoFit/>
          </a:bodyPr>
          <a:lstStyle/>
          <a:p>
            <a:pPr algn="ctr">
              <a:spcBef>
                <a:spcPct val="0"/>
              </a:spcBef>
            </a:pPr>
            <a:r>
              <a:rPr lang="en-US" sz="4800" dirty="0">
                <a:blipFill>
                  <a:blip r:embed="rId3"/>
                  <a:stretch>
                    <a:fillRect/>
                  </a:stretch>
                </a:blipFill>
                <a:latin typeface="Arial" panose="020B0604020202020204" pitchFamily="34" charset="0"/>
                <a:ea typeface="+mj-ea"/>
                <a:cs typeface="+mj-cs"/>
              </a:rPr>
              <a:t>What are we doing to improve OvS packet drop infrastructure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19" y="1325880"/>
            <a:ext cx="3732829" cy="3703320"/>
          </a:xfrm>
          <a:prstGeom prst="rect">
            <a:avLst/>
          </a:prstGeom>
        </p:spPr>
      </p:pic>
    </p:spTree>
    <p:extLst>
      <p:ext uri="{BB962C8B-B14F-4D97-AF65-F5344CB8AC3E}">
        <p14:creationId xmlns:p14="http://schemas.microsoft.com/office/powerpoint/2010/main" val="127402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kern="1200" dirty="0">
                <a:blipFill>
                  <a:blip r:embed="rId3"/>
                  <a:stretch>
                    <a:fillRect/>
                  </a:stretch>
                </a:blipFill>
              </a:rPr>
              <a:t>Enhanced Drop Action Handling</a:t>
            </a:r>
          </a:p>
        </p:txBody>
      </p:sp>
    </p:spTree>
    <p:extLst>
      <p:ext uri="{BB962C8B-B14F-4D97-AF65-F5344CB8AC3E}">
        <p14:creationId xmlns:p14="http://schemas.microsoft.com/office/powerpoint/2010/main" val="682230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bwMode="auto">
          <a:xfrm>
            <a:off x="2445826" y="1477765"/>
            <a:ext cx="3951684" cy="2262815"/>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1" name="Rectangle 100"/>
          <p:cNvSpPr/>
          <p:nvPr/>
        </p:nvSpPr>
        <p:spPr bwMode="auto">
          <a:xfrm>
            <a:off x="563416" y="4185746"/>
            <a:ext cx="7285563" cy="1920700"/>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 name="Title 3"/>
          <p:cNvSpPr>
            <a:spLocks noGrp="1"/>
          </p:cNvSpPr>
          <p:nvPr>
            <p:ph type="title"/>
          </p:nvPr>
        </p:nvSpPr>
        <p:spPr/>
        <p:txBody>
          <a:bodyPr>
            <a:noAutofit/>
          </a:bodyPr>
          <a:lstStyle/>
          <a:p>
            <a:r>
              <a:rPr lang="en-US" kern="1200" dirty="0">
                <a:blipFill>
                  <a:blip r:embed="rId3"/>
                  <a:stretch>
                    <a:fillRect/>
                  </a:stretch>
                </a:blipFill>
              </a:rPr>
              <a:t>Enhanced Drop Action Handling</a:t>
            </a:r>
          </a:p>
        </p:txBody>
      </p:sp>
      <p:sp>
        <p:nvSpPr>
          <p:cNvPr id="7" name="Rectangle 6"/>
          <p:cNvSpPr/>
          <p:nvPr/>
        </p:nvSpPr>
        <p:spPr bwMode="auto">
          <a:xfrm>
            <a:off x="3172980" y="1835173"/>
            <a:ext cx="2988170" cy="423228"/>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100" kern="0" dirty="0" err="1">
                <a:solidFill>
                  <a:sysClr val="windowText" lastClr="000000"/>
                </a:solidFill>
                <a:latin typeface="Arial" charset="0"/>
                <a:cs typeface="+mn-cs"/>
              </a:rPr>
              <a:t>ofproto</a:t>
            </a:r>
            <a:endParaRPr lang="en-US" sz="1100" kern="0" dirty="0">
              <a:solidFill>
                <a:sysClr val="windowText" lastClr="000000"/>
              </a:solidFill>
              <a:latin typeface="Arial" charset="0"/>
              <a:cs typeface="+mn-cs"/>
            </a:endParaRPr>
          </a:p>
        </p:txBody>
      </p:sp>
      <p:sp>
        <p:nvSpPr>
          <p:cNvPr id="10" name="Rectangle 9"/>
          <p:cNvSpPr/>
          <p:nvPr/>
        </p:nvSpPr>
        <p:spPr bwMode="auto">
          <a:xfrm>
            <a:off x="3200042" y="2373792"/>
            <a:ext cx="2988170" cy="1141990"/>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50" kern="0" dirty="0" err="1">
                <a:solidFill>
                  <a:sysClr val="windowText" lastClr="000000"/>
                </a:solidFill>
              </a:rPr>
              <a:t>ofproto-dpif</a:t>
            </a:r>
            <a:endParaRPr lang="en-US" sz="1050" kern="0" dirty="0">
              <a:solidFill>
                <a:sysClr val="windowText" lastClr="000000"/>
              </a:solidFill>
            </a:endParaRPr>
          </a:p>
        </p:txBody>
      </p:sp>
      <p:sp>
        <p:nvSpPr>
          <p:cNvPr id="100" name="Rectangle 99"/>
          <p:cNvSpPr/>
          <p:nvPr/>
        </p:nvSpPr>
        <p:spPr bwMode="auto">
          <a:xfrm>
            <a:off x="709742" y="4285923"/>
            <a:ext cx="7139237" cy="1611984"/>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50" kern="0" dirty="0" err="1">
                <a:solidFill>
                  <a:sysClr val="windowText" lastClr="000000"/>
                </a:solidFill>
              </a:rPr>
              <a:t>dpif-netdev</a:t>
            </a:r>
            <a:endParaRPr lang="en-US" sz="1050" kern="0" dirty="0">
              <a:solidFill>
                <a:sysClr val="windowText" lastClr="000000"/>
              </a:solidFill>
              <a:latin typeface="Arial" charset="0"/>
              <a:cs typeface="+mn-cs"/>
            </a:endParaRPr>
          </a:p>
        </p:txBody>
      </p:sp>
      <p:grpSp>
        <p:nvGrpSpPr>
          <p:cNvPr id="104" name="Group 103"/>
          <p:cNvGrpSpPr/>
          <p:nvPr/>
        </p:nvGrpSpPr>
        <p:grpSpPr>
          <a:xfrm>
            <a:off x="1163316" y="4887368"/>
            <a:ext cx="582143" cy="521846"/>
            <a:chOff x="1321495" y="5504605"/>
            <a:chExt cx="441147" cy="400117"/>
          </a:xfrm>
        </p:grpSpPr>
        <p:sp>
          <p:nvSpPr>
            <p:cNvPr id="44"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45" name="TextBox 112"/>
            <p:cNvSpPr txBox="1">
              <a:spLocks noChangeArrowheads="1"/>
            </p:cNvSpPr>
            <p:nvPr/>
          </p:nvSpPr>
          <p:spPr bwMode="auto">
            <a:xfrm>
              <a:off x="1321495" y="5617037"/>
              <a:ext cx="441147"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grpSp>
        <p:nvGrpSpPr>
          <p:cNvPr id="105" name="Group 104"/>
          <p:cNvGrpSpPr/>
          <p:nvPr/>
        </p:nvGrpSpPr>
        <p:grpSpPr>
          <a:xfrm>
            <a:off x="2445826" y="4882137"/>
            <a:ext cx="582143" cy="521846"/>
            <a:chOff x="1321495" y="5504605"/>
            <a:chExt cx="441147" cy="400117"/>
          </a:xfrm>
        </p:grpSpPr>
        <p:sp>
          <p:nvSpPr>
            <p:cNvPr id="106"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107" name="TextBox 112"/>
            <p:cNvSpPr txBox="1">
              <a:spLocks noChangeArrowheads="1"/>
            </p:cNvSpPr>
            <p:nvPr/>
          </p:nvSpPr>
          <p:spPr bwMode="auto">
            <a:xfrm>
              <a:off x="1321495" y="5617037"/>
              <a:ext cx="441147"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sp>
        <p:nvSpPr>
          <p:cNvPr id="40" name="Rectangle 8"/>
          <p:cNvSpPr>
            <a:spLocks noChangeArrowheads="1"/>
          </p:cNvSpPr>
          <p:nvPr/>
        </p:nvSpPr>
        <p:spPr bwMode="auto">
          <a:xfrm>
            <a:off x="876567" y="5514798"/>
            <a:ext cx="2716560" cy="244232"/>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a:solidFill>
                  <a:srgbClr val="FFFFFF"/>
                </a:solidFill>
              </a:rPr>
              <a:t>DPDK PMD Driver</a:t>
            </a:r>
          </a:p>
        </p:txBody>
      </p:sp>
      <p:sp>
        <p:nvSpPr>
          <p:cNvPr id="225" name="Rectangle 8"/>
          <p:cNvSpPr>
            <a:spLocks noChangeArrowheads="1"/>
          </p:cNvSpPr>
          <p:nvPr/>
        </p:nvSpPr>
        <p:spPr bwMode="auto">
          <a:xfrm>
            <a:off x="876567" y="4431154"/>
            <a:ext cx="2716560" cy="244232"/>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dirty="0">
                <a:solidFill>
                  <a:srgbClr val="FFFFFF"/>
                </a:solidFill>
              </a:rPr>
              <a:t>DPDK </a:t>
            </a:r>
            <a:r>
              <a:rPr lang="en-US" altLang="en-US" sz="1100" dirty="0" err="1">
                <a:solidFill>
                  <a:srgbClr val="FFFFFF"/>
                </a:solidFill>
              </a:rPr>
              <a:t>vhost</a:t>
            </a:r>
            <a:r>
              <a:rPr lang="en-US" altLang="en-US" sz="1100" dirty="0">
                <a:solidFill>
                  <a:srgbClr val="FFFFFF"/>
                </a:solidFill>
              </a:rPr>
              <a:t>-user </a:t>
            </a:r>
          </a:p>
        </p:txBody>
      </p:sp>
      <p:sp>
        <p:nvSpPr>
          <p:cNvPr id="317" name="TextBox 66"/>
          <p:cNvSpPr txBox="1">
            <a:spLocks noChangeArrowheads="1"/>
          </p:cNvSpPr>
          <p:nvPr/>
        </p:nvSpPr>
        <p:spPr bwMode="auto">
          <a:xfrm>
            <a:off x="2258812" y="1472454"/>
            <a:ext cx="19473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800" dirty="0"/>
              <a:t>ovs-vswitchd</a:t>
            </a:r>
          </a:p>
        </p:txBody>
      </p:sp>
      <p:sp>
        <p:nvSpPr>
          <p:cNvPr id="334" name="Rectangle 333"/>
          <p:cNvSpPr/>
          <p:nvPr/>
        </p:nvSpPr>
        <p:spPr bwMode="auto">
          <a:xfrm>
            <a:off x="3628135"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35" name="Rectangle 334"/>
          <p:cNvSpPr/>
          <p:nvPr/>
        </p:nvSpPr>
        <p:spPr bwMode="auto">
          <a:xfrm>
            <a:off x="4006046"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36" name="Rectangle 335"/>
          <p:cNvSpPr/>
          <p:nvPr/>
        </p:nvSpPr>
        <p:spPr bwMode="auto">
          <a:xfrm>
            <a:off x="4399634"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38" name="Rectangle 337"/>
          <p:cNvSpPr/>
          <p:nvPr/>
        </p:nvSpPr>
        <p:spPr bwMode="auto">
          <a:xfrm>
            <a:off x="4757773"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340" name="Straight Arrow Connector 339"/>
          <p:cNvCxnSpPr>
            <a:cxnSpLocks/>
            <a:stCxn id="334" idx="3"/>
            <a:endCxn id="335" idx="1"/>
          </p:cNvCxnSpPr>
          <p:nvPr/>
        </p:nvCxnSpPr>
        <p:spPr bwMode="auto">
          <a:xfrm>
            <a:off x="3869435" y="2942401"/>
            <a:ext cx="136611"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2" name="Straight Arrow Connector 341"/>
          <p:cNvCxnSpPr>
            <a:stCxn id="335" idx="3"/>
            <a:endCxn id="336" idx="1"/>
          </p:cNvCxnSpPr>
          <p:nvPr/>
        </p:nvCxnSpPr>
        <p:spPr bwMode="auto">
          <a:xfrm>
            <a:off x="4247346" y="2942401"/>
            <a:ext cx="152288"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4" name="Straight Arrow Connector 343"/>
          <p:cNvCxnSpPr>
            <a:endCxn id="338" idx="1"/>
          </p:cNvCxnSpPr>
          <p:nvPr/>
        </p:nvCxnSpPr>
        <p:spPr bwMode="auto">
          <a:xfrm>
            <a:off x="4662480" y="2942161"/>
            <a:ext cx="95293" cy="24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6" name="TextBox 66"/>
          <p:cNvSpPr txBox="1">
            <a:spLocks noChangeArrowheads="1"/>
          </p:cNvSpPr>
          <p:nvPr/>
        </p:nvSpPr>
        <p:spPr bwMode="auto">
          <a:xfrm>
            <a:off x="4959887" y="2765667"/>
            <a:ext cx="7665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OpenFlow</a:t>
            </a:r>
            <a:br>
              <a:rPr lang="en-US" altLang="en-US" sz="1000" dirty="0"/>
            </a:br>
            <a:r>
              <a:rPr lang="en-US" altLang="en-US" sz="1000" dirty="0"/>
              <a:t>Pipeline</a:t>
            </a:r>
          </a:p>
        </p:txBody>
      </p:sp>
      <p:cxnSp>
        <p:nvCxnSpPr>
          <p:cNvPr id="348" name="Straight Arrow Connector 75"/>
          <p:cNvCxnSpPr>
            <a:cxnSpLocks noChangeShapeType="1"/>
          </p:cNvCxnSpPr>
          <p:nvPr/>
        </p:nvCxnSpPr>
        <p:spPr bwMode="auto">
          <a:xfrm>
            <a:off x="4476764" y="3270352"/>
            <a:ext cx="1763741" cy="1611891"/>
          </a:xfrm>
          <a:prstGeom prst="straightConnector1">
            <a:avLst/>
          </a:prstGeom>
          <a:noFill/>
          <a:ln w="38100" algn="ctr">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cxnSp>
      <p:sp>
        <p:nvSpPr>
          <p:cNvPr id="354" name="Cylinder 353"/>
          <p:cNvSpPr/>
          <p:nvPr/>
        </p:nvSpPr>
        <p:spPr bwMode="auto">
          <a:xfrm>
            <a:off x="4331889" y="4653162"/>
            <a:ext cx="769672" cy="435435"/>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EMC</a:t>
            </a:r>
          </a:p>
        </p:txBody>
      </p:sp>
      <p:sp>
        <p:nvSpPr>
          <p:cNvPr id="355" name="Cylinder 354"/>
          <p:cNvSpPr/>
          <p:nvPr/>
        </p:nvSpPr>
        <p:spPr bwMode="auto">
          <a:xfrm>
            <a:off x="5430721" y="4866747"/>
            <a:ext cx="1643880" cy="736893"/>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Megaflow cache</a:t>
            </a:r>
          </a:p>
        </p:txBody>
      </p:sp>
      <p:cxnSp>
        <p:nvCxnSpPr>
          <p:cNvPr id="359" name="Straight Arrow Connector 358"/>
          <p:cNvCxnSpPr>
            <a:cxnSpLocks/>
            <a:endCxn id="354" idx="2"/>
          </p:cNvCxnSpPr>
          <p:nvPr/>
        </p:nvCxnSpPr>
        <p:spPr bwMode="auto">
          <a:xfrm flipV="1">
            <a:off x="3051814" y="4870880"/>
            <a:ext cx="1280075" cy="23038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0" name="Straight Arrow Connector 359"/>
          <p:cNvCxnSpPr>
            <a:cxnSpLocks/>
          </p:cNvCxnSpPr>
          <p:nvPr/>
        </p:nvCxnSpPr>
        <p:spPr bwMode="auto">
          <a:xfrm>
            <a:off x="3032870" y="5175780"/>
            <a:ext cx="2421634" cy="20014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5" name="Straight Arrow Connector 364"/>
          <p:cNvCxnSpPr>
            <a:stCxn id="354" idx="4"/>
            <a:endCxn id="355" idx="2"/>
          </p:cNvCxnSpPr>
          <p:nvPr/>
        </p:nvCxnSpPr>
        <p:spPr bwMode="auto">
          <a:xfrm>
            <a:off x="5101561" y="4870880"/>
            <a:ext cx="329160" cy="364314"/>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370" name="TextBox 66"/>
          <p:cNvSpPr txBox="1">
            <a:spLocks noChangeArrowheads="1"/>
          </p:cNvSpPr>
          <p:nvPr/>
        </p:nvSpPr>
        <p:spPr bwMode="auto">
          <a:xfrm>
            <a:off x="3951467" y="4704362"/>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1.</a:t>
            </a:r>
          </a:p>
        </p:txBody>
      </p:sp>
      <p:sp>
        <p:nvSpPr>
          <p:cNvPr id="371" name="TextBox 66"/>
          <p:cNvSpPr txBox="1">
            <a:spLocks noChangeArrowheads="1"/>
          </p:cNvSpPr>
          <p:nvPr/>
        </p:nvSpPr>
        <p:spPr bwMode="auto">
          <a:xfrm>
            <a:off x="5107228" y="5358781"/>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2.</a:t>
            </a:r>
          </a:p>
        </p:txBody>
      </p:sp>
      <p:sp>
        <p:nvSpPr>
          <p:cNvPr id="372" name="TextBox 66"/>
          <p:cNvSpPr txBox="1">
            <a:spLocks noChangeArrowheads="1"/>
          </p:cNvSpPr>
          <p:nvPr/>
        </p:nvSpPr>
        <p:spPr bwMode="auto">
          <a:xfrm>
            <a:off x="3440956" y="3258711"/>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3.</a:t>
            </a:r>
          </a:p>
        </p:txBody>
      </p:sp>
    </p:spTree>
    <p:extLst>
      <p:ext uri="{BB962C8B-B14F-4D97-AF65-F5344CB8AC3E}">
        <p14:creationId xmlns:p14="http://schemas.microsoft.com/office/powerpoint/2010/main" val="3591925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bwMode="auto">
          <a:xfrm>
            <a:off x="2445826" y="1477765"/>
            <a:ext cx="3951684" cy="2262815"/>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1" name="Rectangle 100"/>
          <p:cNvSpPr/>
          <p:nvPr/>
        </p:nvSpPr>
        <p:spPr bwMode="auto">
          <a:xfrm>
            <a:off x="563416" y="4185746"/>
            <a:ext cx="7285563" cy="1920700"/>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 name="Title 3"/>
          <p:cNvSpPr>
            <a:spLocks noGrp="1"/>
          </p:cNvSpPr>
          <p:nvPr>
            <p:ph type="title"/>
          </p:nvPr>
        </p:nvSpPr>
        <p:spPr/>
        <p:txBody>
          <a:bodyPr>
            <a:noAutofit/>
          </a:bodyPr>
          <a:lstStyle/>
          <a:p>
            <a:r>
              <a:rPr lang="en-US" kern="1200" dirty="0">
                <a:blipFill>
                  <a:blip r:embed="rId3"/>
                  <a:stretch>
                    <a:fillRect/>
                  </a:stretch>
                </a:blipFill>
              </a:rPr>
              <a:t>Enhanced Drop Action Handling</a:t>
            </a:r>
          </a:p>
        </p:txBody>
      </p:sp>
      <p:sp>
        <p:nvSpPr>
          <p:cNvPr id="7" name="Rectangle 6"/>
          <p:cNvSpPr/>
          <p:nvPr/>
        </p:nvSpPr>
        <p:spPr bwMode="auto">
          <a:xfrm>
            <a:off x="3172980" y="1835173"/>
            <a:ext cx="2988170" cy="423228"/>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100" kern="0" dirty="0" err="1">
                <a:solidFill>
                  <a:sysClr val="windowText" lastClr="000000"/>
                </a:solidFill>
                <a:latin typeface="Arial" charset="0"/>
                <a:cs typeface="+mn-cs"/>
              </a:rPr>
              <a:t>ofproto</a:t>
            </a:r>
            <a:endParaRPr lang="en-US" sz="1100" kern="0" dirty="0">
              <a:solidFill>
                <a:sysClr val="windowText" lastClr="000000"/>
              </a:solidFill>
              <a:latin typeface="Arial" charset="0"/>
              <a:cs typeface="+mn-cs"/>
            </a:endParaRPr>
          </a:p>
        </p:txBody>
      </p:sp>
      <p:sp>
        <p:nvSpPr>
          <p:cNvPr id="10" name="Rectangle 9"/>
          <p:cNvSpPr/>
          <p:nvPr/>
        </p:nvSpPr>
        <p:spPr bwMode="auto">
          <a:xfrm>
            <a:off x="3200042" y="2373792"/>
            <a:ext cx="2988170" cy="1141990"/>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50" kern="0" dirty="0" err="1">
                <a:solidFill>
                  <a:sysClr val="windowText" lastClr="000000"/>
                </a:solidFill>
              </a:rPr>
              <a:t>ofproto-dpif</a:t>
            </a:r>
            <a:endParaRPr lang="en-US" sz="1050" kern="0" dirty="0">
              <a:solidFill>
                <a:sysClr val="windowText" lastClr="000000"/>
              </a:solidFill>
            </a:endParaRPr>
          </a:p>
        </p:txBody>
      </p:sp>
      <p:sp>
        <p:nvSpPr>
          <p:cNvPr id="100" name="Rectangle 99"/>
          <p:cNvSpPr/>
          <p:nvPr/>
        </p:nvSpPr>
        <p:spPr bwMode="auto">
          <a:xfrm>
            <a:off x="709742" y="4285923"/>
            <a:ext cx="7139237" cy="1611984"/>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50" kern="0" dirty="0" err="1">
                <a:solidFill>
                  <a:sysClr val="windowText" lastClr="000000"/>
                </a:solidFill>
              </a:rPr>
              <a:t>dpif-netdev</a:t>
            </a:r>
            <a:endParaRPr lang="en-US" sz="1050" kern="0" dirty="0">
              <a:solidFill>
                <a:sysClr val="windowText" lastClr="000000"/>
              </a:solidFill>
              <a:latin typeface="Arial" charset="0"/>
              <a:cs typeface="+mn-cs"/>
            </a:endParaRPr>
          </a:p>
        </p:txBody>
      </p:sp>
      <p:grpSp>
        <p:nvGrpSpPr>
          <p:cNvPr id="104" name="Group 103"/>
          <p:cNvGrpSpPr/>
          <p:nvPr/>
        </p:nvGrpSpPr>
        <p:grpSpPr>
          <a:xfrm>
            <a:off x="1163316" y="4887368"/>
            <a:ext cx="582143" cy="521846"/>
            <a:chOff x="1321495" y="5504605"/>
            <a:chExt cx="441147" cy="400117"/>
          </a:xfrm>
        </p:grpSpPr>
        <p:sp>
          <p:nvSpPr>
            <p:cNvPr id="44"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45" name="TextBox 112"/>
            <p:cNvSpPr txBox="1">
              <a:spLocks noChangeArrowheads="1"/>
            </p:cNvSpPr>
            <p:nvPr/>
          </p:nvSpPr>
          <p:spPr bwMode="auto">
            <a:xfrm>
              <a:off x="1321495" y="5617037"/>
              <a:ext cx="441147"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grpSp>
        <p:nvGrpSpPr>
          <p:cNvPr id="105" name="Group 104"/>
          <p:cNvGrpSpPr/>
          <p:nvPr/>
        </p:nvGrpSpPr>
        <p:grpSpPr>
          <a:xfrm>
            <a:off x="2445826" y="4882137"/>
            <a:ext cx="582143" cy="521846"/>
            <a:chOff x="1321495" y="5504605"/>
            <a:chExt cx="441147" cy="400117"/>
          </a:xfrm>
        </p:grpSpPr>
        <p:sp>
          <p:nvSpPr>
            <p:cNvPr id="106"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107" name="TextBox 112"/>
            <p:cNvSpPr txBox="1">
              <a:spLocks noChangeArrowheads="1"/>
            </p:cNvSpPr>
            <p:nvPr/>
          </p:nvSpPr>
          <p:spPr bwMode="auto">
            <a:xfrm>
              <a:off x="1321495" y="5617037"/>
              <a:ext cx="441147"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sp>
        <p:nvSpPr>
          <p:cNvPr id="40" name="Rectangle 8"/>
          <p:cNvSpPr>
            <a:spLocks noChangeArrowheads="1"/>
          </p:cNvSpPr>
          <p:nvPr/>
        </p:nvSpPr>
        <p:spPr bwMode="auto">
          <a:xfrm>
            <a:off x="876567" y="5514798"/>
            <a:ext cx="2716560" cy="244232"/>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a:solidFill>
                  <a:srgbClr val="FFFFFF"/>
                </a:solidFill>
              </a:rPr>
              <a:t>DPDK PMD Driver</a:t>
            </a:r>
          </a:p>
        </p:txBody>
      </p:sp>
      <p:sp>
        <p:nvSpPr>
          <p:cNvPr id="225" name="Rectangle 8"/>
          <p:cNvSpPr>
            <a:spLocks noChangeArrowheads="1"/>
          </p:cNvSpPr>
          <p:nvPr/>
        </p:nvSpPr>
        <p:spPr bwMode="auto">
          <a:xfrm>
            <a:off x="876567" y="4431154"/>
            <a:ext cx="2716560" cy="244232"/>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dirty="0">
                <a:solidFill>
                  <a:srgbClr val="FFFFFF"/>
                </a:solidFill>
              </a:rPr>
              <a:t>DPDK </a:t>
            </a:r>
            <a:r>
              <a:rPr lang="en-US" altLang="en-US" sz="1100" dirty="0" err="1">
                <a:solidFill>
                  <a:srgbClr val="FFFFFF"/>
                </a:solidFill>
              </a:rPr>
              <a:t>vhost</a:t>
            </a:r>
            <a:r>
              <a:rPr lang="en-US" altLang="en-US" sz="1100" dirty="0">
                <a:solidFill>
                  <a:srgbClr val="FFFFFF"/>
                </a:solidFill>
              </a:rPr>
              <a:t>-user </a:t>
            </a:r>
          </a:p>
        </p:txBody>
      </p:sp>
      <p:sp>
        <p:nvSpPr>
          <p:cNvPr id="317" name="TextBox 66"/>
          <p:cNvSpPr txBox="1">
            <a:spLocks noChangeArrowheads="1"/>
          </p:cNvSpPr>
          <p:nvPr/>
        </p:nvSpPr>
        <p:spPr bwMode="auto">
          <a:xfrm>
            <a:off x="2258812" y="1472454"/>
            <a:ext cx="19473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800" dirty="0"/>
              <a:t>ovs-vswitchd</a:t>
            </a:r>
          </a:p>
        </p:txBody>
      </p:sp>
      <p:sp>
        <p:nvSpPr>
          <p:cNvPr id="334" name="Rectangle 333"/>
          <p:cNvSpPr/>
          <p:nvPr/>
        </p:nvSpPr>
        <p:spPr bwMode="auto">
          <a:xfrm>
            <a:off x="3628135"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35" name="Rectangle 334"/>
          <p:cNvSpPr/>
          <p:nvPr/>
        </p:nvSpPr>
        <p:spPr bwMode="auto">
          <a:xfrm>
            <a:off x="4006046"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36" name="Rectangle 335"/>
          <p:cNvSpPr/>
          <p:nvPr/>
        </p:nvSpPr>
        <p:spPr bwMode="auto">
          <a:xfrm>
            <a:off x="4399634"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38" name="Rectangle 337"/>
          <p:cNvSpPr/>
          <p:nvPr/>
        </p:nvSpPr>
        <p:spPr bwMode="auto">
          <a:xfrm>
            <a:off x="4757773"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340" name="Straight Arrow Connector 339"/>
          <p:cNvCxnSpPr>
            <a:cxnSpLocks/>
            <a:stCxn id="334" idx="3"/>
            <a:endCxn id="335" idx="1"/>
          </p:cNvCxnSpPr>
          <p:nvPr/>
        </p:nvCxnSpPr>
        <p:spPr bwMode="auto">
          <a:xfrm>
            <a:off x="3869435" y="2942401"/>
            <a:ext cx="136611"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2" name="Straight Arrow Connector 341"/>
          <p:cNvCxnSpPr>
            <a:stCxn id="335" idx="3"/>
            <a:endCxn id="336" idx="1"/>
          </p:cNvCxnSpPr>
          <p:nvPr/>
        </p:nvCxnSpPr>
        <p:spPr bwMode="auto">
          <a:xfrm>
            <a:off x="4247346" y="2942401"/>
            <a:ext cx="152288"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4" name="Straight Arrow Connector 343"/>
          <p:cNvCxnSpPr>
            <a:endCxn id="338" idx="1"/>
          </p:cNvCxnSpPr>
          <p:nvPr/>
        </p:nvCxnSpPr>
        <p:spPr bwMode="auto">
          <a:xfrm>
            <a:off x="4662480" y="2942161"/>
            <a:ext cx="95293" cy="24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6" name="TextBox 66"/>
          <p:cNvSpPr txBox="1">
            <a:spLocks noChangeArrowheads="1"/>
          </p:cNvSpPr>
          <p:nvPr/>
        </p:nvSpPr>
        <p:spPr bwMode="auto">
          <a:xfrm>
            <a:off x="4959887" y="2765667"/>
            <a:ext cx="7665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OpenFlow</a:t>
            </a:r>
            <a:br>
              <a:rPr lang="en-US" altLang="en-US" sz="1000" dirty="0"/>
            </a:br>
            <a:r>
              <a:rPr lang="en-US" altLang="en-US" sz="1000" dirty="0"/>
              <a:t>Pipeline</a:t>
            </a:r>
          </a:p>
        </p:txBody>
      </p:sp>
      <p:cxnSp>
        <p:nvCxnSpPr>
          <p:cNvPr id="348" name="Straight Arrow Connector 75"/>
          <p:cNvCxnSpPr>
            <a:cxnSpLocks noChangeShapeType="1"/>
          </p:cNvCxnSpPr>
          <p:nvPr/>
        </p:nvCxnSpPr>
        <p:spPr bwMode="auto">
          <a:xfrm>
            <a:off x="4476764" y="3270352"/>
            <a:ext cx="1763741" cy="1611891"/>
          </a:xfrm>
          <a:prstGeom prst="straightConnector1">
            <a:avLst/>
          </a:prstGeom>
          <a:noFill/>
          <a:ln w="38100" algn="ctr">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cxnSp>
      <p:sp>
        <p:nvSpPr>
          <p:cNvPr id="354" name="Cylinder 353"/>
          <p:cNvSpPr/>
          <p:nvPr/>
        </p:nvSpPr>
        <p:spPr bwMode="auto">
          <a:xfrm>
            <a:off x="4331889" y="4653162"/>
            <a:ext cx="769672" cy="435435"/>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EMC</a:t>
            </a:r>
          </a:p>
        </p:txBody>
      </p:sp>
      <p:sp>
        <p:nvSpPr>
          <p:cNvPr id="355" name="Cylinder 354"/>
          <p:cNvSpPr/>
          <p:nvPr/>
        </p:nvSpPr>
        <p:spPr bwMode="auto">
          <a:xfrm>
            <a:off x="5430721" y="4866747"/>
            <a:ext cx="1643880" cy="736893"/>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Megaflow cache</a:t>
            </a:r>
          </a:p>
        </p:txBody>
      </p:sp>
      <p:cxnSp>
        <p:nvCxnSpPr>
          <p:cNvPr id="359" name="Straight Arrow Connector 358"/>
          <p:cNvCxnSpPr>
            <a:cxnSpLocks/>
            <a:endCxn id="354" idx="2"/>
          </p:cNvCxnSpPr>
          <p:nvPr/>
        </p:nvCxnSpPr>
        <p:spPr bwMode="auto">
          <a:xfrm flipV="1">
            <a:off x="3051814" y="4870880"/>
            <a:ext cx="1280075" cy="23038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0" name="Straight Arrow Connector 359"/>
          <p:cNvCxnSpPr>
            <a:cxnSpLocks/>
          </p:cNvCxnSpPr>
          <p:nvPr/>
        </p:nvCxnSpPr>
        <p:spPr bwMode="auto">
          <a:xfrm>
            <a:off x="3032870" y="5175780"/>
            <a:ext cx="2421634" cy="20014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5" name="Straight Arrow Connector 364"/>
          <p:cNvCxnSpPr>
            <a:stCxn id="354" idx="4"/>
            <a:endCxn id="355" idx="2"/>
          </p:cNvCxnSpPr>
          <p:nvPr/>
        </p:nvCxnSpPr>
        <p:spPr bwMode="auto">
          <a:xfrm>
            <a:off x="5101561" y="4870880"/>
            <a:ext cx="329160" cy="364314"/>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370" name="TextBox 66"/>
          <p:cNvSpPr txBox="1">
            <a:spLocks noChangeArrowheads="1"/>
          </p:cNvSpPr>
          <p:nvPr/>
        </p:nvSpPr>
        <p:spPr bwMode="auto">
          <a:xfrm>
            <a:off x="3951467" y="4704362"/>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1.</a:t>
            </a:r>
          </a:p>
        </p:txBody>
      </p:sp>
      <p:sp>
        <p:nvSpPr>
          <p:cNvPr id="371" name="TextBox 66"/>
          <p:cNvSpPr txBox="1">
            <a:spLocks noChangeArrowheads="1"/>
          </p:cNvSpPr>
          <p:nvPr/>
        </p:nvSpPr>
        <p:spPr bwMode="auto">
          <a:xfrm>
            <a:off x="5107228" y="5358781"/>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2.</a:t>
            </a:r>
          </a:p>
        </p:txBody>
      </p:sp>
      <p:sp>
        <p:nvSpPr>
          <p:cNvPr id="372" name="TextBox 66"/>
          <p:cNvSpPr txBox="1">
            <a:spLocks noChangeArrowheads="1"/>
          </p:cNvSpPr>
          <p:nvPr/>
        </p:nvSpPr>
        <p:spPr bwMode="auto">
          <a:xfrm>
            <a:off x="3440956" y="3258711"/>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3.</a:t>
            </a:r>
          </a:p>
        </p:txBody>
      </p:sp>
      <p:sp>
        <p:nvSpPr>
          <p:cNvPr id="34" name="Line Callout 1 33"/>
          <p:cNvSpPr/>
          <p:nvPr/>
        </p:nvSpPr>
        <p:spPr>
          <a:xfrm>
            <a:off x="724013" y="2298740"/>
            <a:ext cx="1658145" cy="1185421"/>
          </a:xfrm>
          <a:prstGeom prst="borderCallout1">
            <a:avLst>
              <a:gd name="adj1" fmla="val 102315"/>
              <a:gd name="adj2" fmla="val 49945"/>
              <a:gd name="adj3" fmla="val 140825"/>
              <a:gd name="adj4" fmla="val 26048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5" name="TextBox 34"/>
          <p:cNvSpPr txBox="1"/>
          <p:nvPr/>
        </p:nvSpPr>
        <p:spPr>
          <a:xfrm>
            <a:off x="844614" y="2443103"/>
            <a:ext cx="1475006" cy="954107"/>
          </a:xfrm>
          <a:prstGeom prst="rect">
            <a:avLst/>
          </a:prstGeom>
          <a:noFill/>
        </p:spPr>
        <p:txBody>
          <a:bodyPr wrap="square" rtlCol="0">
            <a:spAutoFit/>
          </a:bodyPr>
          <a:lstStyle/>
          <a:p>
            <a:pPr algn="ctr" fontAlgn="base">
              <a:spcBef>
                <a:spcPct val="50000"/>
              </a:spcBef>
              <a:spcAft>
                <a:spcPct val="0"/>
              </a:spcAft>
            </a:pPr>
            <a:r>
              <a:rPr lang="en-US" sz="1400" dirty="0">
                <a:solidFill>
                  <a:srgbClr val="FF0000"/>
                </a:solidFill>
                <a:latin typeface="Arial" charset="0"/>
              </a:rPr>
              <a:t>Add a reason to drop action and propagate to the datapath</a:t>
            </a:r>
          </a:p>
        </p:txBody>
      </p:sp>
    </p:spTree>
    <p:extLst>
      <p:ext uri="{BB962C8B-B14F-4D97-AF65-F5344CB8AC3E}">
        <p14:creationId xmlns:p14="http://schemas.microsoft.com/office/powerpoint/2010/main" val="2997740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bwMode="auto">
          <a:xfrm>
            <a:off x="2445826" y="1477765"/>
            <a:ext cx="3951684" cy="2262815"/>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1" name="Rectangle 100"/>
          <p:cNvSpPr/>
          <p:nvPr/>
        </p:nvSpPr>
        <p:spPr bwMode="auto">
          <a:xfrm>
            <a:off x="563416" y="4185746"/>
            <a:ext cx="7285563" cy="1920700"/>
          </a:xfrm>
          <a:prstGeom prst="rect">
            <a:avLst/>
          </a:prstGeom>
          <a:solidFill>
            <a:schemeClr val="accent6">
              <a:lumMod val="20000"/>
              <a:lumOff val="80000"/>
            </a:schemeClr>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4" name="Title 3"/>
          <p:cNvSpPr>
            <a:spLocks noGrp="1"/>
          </p:cNvSpPr>
          <p:nvPr>
            <p:ph type="title"/>
          </p:nvPr>
        </p:nvSpPr>
        <p:spPr/>
        <p:txBody>
          <a:bodyPr>
            <a:noAutofit/>
          </a:bodyPr>
          <a:lstStyle/>
          <a:p>
            <a:r>
              <a:rPr lang="en-US" kern="1200" dirty="0">
                <a:blipFill>
                  <a:blip r:embed="rId3"/>
                  <a:stretch>
                    <a:fillRect/>
                  </a:stretch>
                </a:blipFill>
              </a:rPr>
              <a:t>Enhanced Drop Action Handling</a:t>
            </a:r>
          </a:p>
        </p:txBody>
      </p:sp>
      <p:sp>
        <p:nvSpPr>
          <p:cNvPr id="7" name="Rectangle 6"/>
          <p:cNvSpPr/>
          <p:nvPr/>
        </p:nvSpPr>
        <p:spPr bwMode="auto">
          <a:xfrm>
            <a:off x="3172980" y="1835173"/>
            <a:ext cx="2988170" cy="423228"/>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ctr"/>
          <a:lstStyle/>
          <a:p>
            <a:pPr algn="ctr">
              <a:spcBef>
                <a:spcPct val="50000"/>
              </a:spcBef>
              <a:defRPr/>
            </a:pPr>
            <a:r>
              <a:rPr lang="en-US" sz="1100" kern="0" dirty="0" err="1">
                <a:solidFill>
                  <a:sysClr val="windowText" lastClr="000000"/>
                </a:solidFill>
                <a:latin typeface="Arial" charset="0"/>
                <a:cs typeface="+mn-cs"/>
              </a:rPr>
              <a:t>ofproto</a:t>
            </a:r>
            <a:endParaRPr lang="en-US" sz="1100" kern="0" dirty="0">
              <a:solidFill>
                <a:sysClr val="windowText" lastClr="000000"/>
              </a:solidFill>
              <a:latin typeface="Arial" charset="0"/>
              <a:cs typeface="+mn-cs"/>
            </a:endParaRPr>
          </a:p>
        </p:txBody>
      </p:sp>
      <p:sp>
        <p:nvSpPr>
          <p:cNvPr id="10" name="Rectangle 9"/>
          <p:cNvSpPr/>
          <p:nvPr/>
        </p:nvSpPr>
        <p:spPr bwMode="auto">
          <a:xfrm>
            <a:off x="3200042" y="2373792"/>
            <a:ext cx="2988170" cy="1141990"/>
          </a:xfrm>
          <a:prstGeom prst="rect">
            <a:avLst/>
          </a:prstGeom>
          <a:solidFill>
            <a:schemeClr val="bg1">
              <a:lumMod val="75000"/>
            </a:schemeClr>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50" kern="0" dirty="0" err="1">
                <a:solidFill>
                  <a:sysClr val="windowText" lastClr="000000"/>
                </a:solidFill>
              </a:rPr>
              <a:t>ofproto-dpif</a:t>
            </a:r>
            <a:endParaRPr lang="en-US" sz="1050" kern="0" dirty="0">
              <a:solidFill>
                <a:sysClr val="windowText" lastClr="000000"/>
              </a:solidFill>
            </a:endParaRPr>
          </a:p>
        </p:txBody>
      </p:sp>
      <p:sp>
        <p:nvSpPr>
          <p:cNvPr id="100" name="Rectangle 99"/>
          <p:cNvSpPr/>
          <p:nvPr/>
        </p:nvSpPr>
        <p:spPr bwMode="auto">
          <a:xfrm>
            <a:off x="709742" y="4285923"/>
            <a:ext cx="7139237" cy="1611984"/>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ctr">
              <a:spcBef>
                <a:spcPct val="50000"/>
              </a:spcBef>
              <a:defRPr/>
            </a:pPr>
            <a:r>
              <a:rPr lang="en-US" sz="1050" kern="0" dirty="0" err="1">
                <a:solidFill>
                  <a:sysClr val="windowText" lastClr="000000"/>
                </a:solidFill>
              </a:rPr>
              <a:t>dpif-netdev</a:t>
            </a:r>
            <a:endParaRPr lang="en-US" sz="1050" kern="0" dirty="0">
              <a:solidFill>
                <a:sysClr val="windowText" lastClr="000000"/>
              </a:solidFill>
              <a:latin typeface="Arial" charset="0"/>
              <a:cs typeface="+mn-cs"/>
            </a:endParaRPr>
          </a:p>
        </p:txBody>
      </p:sp>
      <p:grpSp>
        <p:nvGrpSpPr>
          <p:cNvPr id="104" name="Group 103"/>
          <p:cNvGrpSpPr/>
          <p:nvPr/>
        </p:nvGrpSpPr>
        <p:grpSpPr>
          <a:xfrm>
            <a:off x="1163316" y="4887368"/>
            <a:ext cx="582143" cy="521846"/>
            <a:chOff x="1321495" y="5504605"/>
            <a:chExt cx="441147" cy="400117"/>
          </a:xfrm>
        </p:grpSpPr>
        <p:sp>
          <p:nvSpPr>
            <p:cNvPr id="44"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45" name="TextBox 112"/>
            <p:cNvSpPr txBox="1">
              <a:spLocks noChangeArrowheads="1"/>
            </p:cNvSpPr>
            <p:nvPr/>
          </p:nvSpPr>
          <p:spPr bwMode="auto">
            <a:xfrm>
              <a:off x="1321495" y="5617037"/>
              <a:ext cx="441147"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grpSp>
        <p:nvGrpSpPr>
          <p:cNvPr id="105" name="Group 104"/>
          <p:cNvGrpSpPr/>
          <p:nvPr/>
        </p:nvGrpSpPr>
        <p:grpSpPr>
          <a:xfrm>
            <a:off x="2445826" y="4882137"/>
            <a:ext cx="582143" cy="521846"/>
            <a:chOff x="1321495" y="5504605"/>
            <a:chExt cx="441147" cy="400117"/>
          </a:xfrm>
        </p:grpSpPr>
        <p:sp>
          <p:nvSpPr>
            <p:cNvPr id="106" name="Circular Arrow 43"/>
            <p:cNvSpPr/>
            <p:nvPr/>
          </p:nvSpPr>
          <p:spPr bwMode="auto">
            <a:xfrm flipH="1">
              <a:off x="1321495" y="5504605"/>
              <a:ext cx="422693" cy="400117"/>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107" name="TextBox 112"/>
            <p:cNvSpPr txBox="1">
              <a:spLocks noChangeArrowheads="1"/>
            </p:cNvSpPr>
            <p:nvPr/>
          </p:nvSpPr>
          <p:spPr bwMode="auto">
            <a:xfrm>
              <a:off x="1321495" y="5617037"/>
              <a:ext cx="441147"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sp>
        <p:nvSpPr>
          <p:cNvPr id="40" name="Rectangle 8"/>
          <p:cNvSpPr>
            <a:spLocks noChangeArrowheads="1"/>
          </p:cNvSpPr>
          <p:nvPr/>
        </p:nvSpPr>
        <p:spPr bwMode="auto">
          <a:xfrm>
            <a:off x="876567" y="5514798"/>
            <a:ext cx="2716560" cy="244232"/>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a:solidFill>
                  <a:srgbClr val="FFFFFF"/>
                </a:solidFill>
              </a:rPr>
              <a:t>DPDK PMD Driver</a:t>
            </a:r>
          </a:p>
        </p:txBody>
      </p:sp>
      <p:sp>
        <p:nvSpPr>
          <p:cNvPr id="225" name="Rectangle 8"/>
          <p:cNvSpPr>
            <a:spLocks noChangeArrowheads="1"/>
          </p:cNvSpPr>
          <p:nvPr/>
        </p:nvSpPr>
        <p:spPr bwMode="auto">
          <a:xfrm>
            <a:off x="876567" y="4431154"/>
            <a:ext cx="2716560" cy="244232"/>
          </a:xfrm>
          <a:prstGeom prst="rect">
            <a:avLst/>
          </a:prstGeom>
          <a:solidFill>
            <a:srgbClr val="5B6592"/>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dirty="0">
                <a:solidFill>
                  <a:srgbClr val="FFFFFF"/>
                </a:solidFill>
              </a:rPr>
              <a:t>DPDK </a:t>
            </a:r>
            <a:r>
              <a:rPr lang="en-US" altLang="en-US" sz="1100" dirty="0" err="1">
                <a:solidFill>
                  <a:srgbClr val="FFFFFF"/>
                </a:solidFill>
              </a:rPr>
              <a:t>vhost</a:t>
            </a:r>
            <a:r>
              <a:rPr lang="en-US" altLang="en-US" sz="1100" dirty="0">
                <a:solidFill>
                  <a:srgbClr val="FFFFFF"/>
                </a:solidFill>
              </a:rPr>
              <a:t>-user </a:t>
            </a:r>
          </a:p>
        </p:txBody>
      </p:sp>
      <p:sp>
        <p:nvSpPr>
          <p:cNvPr id="317" name="TextBox 66"/>
          <p:cNvSpPr txBox="1">
            <a:spLocks noChangeArrowheads="1"/>
          </p:cNvSpPr>
          <p:nvPr/>
        </p:nvSpPr>
        <p:spPr bwMode="auto">
          <a:xfrm>
            <a:off x="2258812" y="1472454"/>
            <a:ext cx="19473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800" dirty="0"/>
              <a:t>ovs-vswitchd</a:t>
            </a:r>
          </a:p>
        </p:txBody>
      </p:sp>
      <p:sp>
        <p:nvSpPr>
          <p:cNvPr id="334" name="Rectangle 333"/>
          <p:cNvSpPr/>
          <p:nvPr/>
        </p:nvSpPr>
        <p:spPr bwMode="auto">
          <a:xfrm>
            <a:off x="3628135"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35" name="Rectangle 334"/>
          <p:cNvSpPr/>
          <p:nvPr/>
        </p:nvSpPr>
        <p:spPr bwMode="auto">
          <a:xfrm>
            <a:off x="4006046"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36" name="Rectangle 335"/>
          <p:cNvSpPr/>
          <p:nvPr/>
        </p:nvSpPr>
        <p:spPr bwMode="auto">
          <a:xfrm>
            <a:off x="4399634"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38" name="Rectangle 337"/>
          <p:cNvSpPr/>
          <p:nvPr/>
        </p:nvSpPr>
        <p:spPr bwMode="auto">
          <a:xfrm>
            <a:off x="4757773" y="2747860"/>
            <a:ext cx="241300" cy="389081"/>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340" name="Straight Arrow Connector 339"/>
          <p:cNvCxnSpPr>
            <a:cxnSpLocks/>
            <a:stCxn id="334" idx="3"/>
            <a:endCxn id="335" idx="1"/>
          </p:cNvCxnSpPr>
          <p:nvPr/>
        </p:nvCxnSpPr>
        <p:spPr bwMode="auto">
          <a:xfrm>
            <a:off x="3869435" y="2942401"/>
            <a:ext cx="136611"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2" name="Straight Arrow Connector 341"/>
          <p:cNvCxnSpPr>
            <a:stCxn id="335" idx="3"/>
            <a:endCxn id="336" idx="1"/>
          </p:cNvCxnSpPr>
          <p:nvPr/>
        </p:nvCxnSpPr>
        <p:spPr bwMode="auto">
          <a:xfrm>
            <a:off x="4247346" y="2942401"/>
            <a:ext cx="152288"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44" name="Straight Arrow Connector 343"/>
          <p:cNvCxnSpPr>
            <a:endCxn id="338" idx="1"/>
          </p:cNvCxnSpPr>
          <p:nvPr/>
        </p:nvCxnSpPr>
        <p:spPr bwMode="auto">
          <a:xfrm>
            <a:off x="4662480" y="2942161"/>
            <a:ext cx="95293" cy="24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46" name="TextBox 66"/>
          <p:cNvSpPr txBox="1">
            <a:spLocks noChangeArrowheads="1"/>
          </p:cNvSpPr>
          <p:nvPr/>
        </p:nvSpPr>
        <p:spPr bwMode="auto">
          <a:xfrm>
            <a:off x="4959887" y="2765667"/>
            <a:ext cx="7665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00" dirty="0"/>
              <a:t>OpenFlow</a:t>
            </a:r>
            <a:br>
              <a:rPr lang="en-US" altLang="en-US" sz="1000" dirty="0"/>
            </a:br>
            <a:r>
              <a:rPr lang="en-US" altLang="en-US" sz="1000" dirty="0"/>
              <a:t>Pipeline</a:t>
            </a:r>
          </a:p>
        </p:txBody>
      </p:sp>
      <p:cxnSp>
        <p:nvCxnSpPr>
          <p:cNvPr id="348" name="Straight Arrow Connector 75"/>
          <p:cNvCxnSpPr>
            <a:cxnSpLocks noChangeShapeType="1"/>
          </p:cNvCxnSpPr>
          <p:nvPr/>
        </p:nvCxnSpPr>
        <p:spPr bwMode="auto">
          <a:xfrm>
            <a:off x="4476764" y="3270352"/>
            <a:ext cx="1763741" cy="1611891"/>
          </a:xfrm>
          <a:prstGeom prst="straightConnector1">
            <a:avLst/>
          </a:prstGeom>
          <a:noFill/>
          <a:ln w="38100" algn="ctr">
            <a:solidFill>
              <a:schemeClr val="tx1"/>
            </a:solidFill>
            <a:prstDash val="solid"/>
            <a:round/>
            <a:headEnd type="triangle" w="med" len="med"/>
            <a:tailEnd type="triangle" w="med" len="med"/>
          </a:ln>
          <a:extLst>
            <a:ext uri="{909E8E84-426E-40dd-AFC4-6F175D3DCCD1}">
              <a14:hiddenFill xmlns:a14="http://schemas.microsoft.com/office/drawing/2010/main" xmlns="">
                <a:noFill/>
              </a14:hiddenFill>
            </a:ext>
          </a:extLst>
        </p:spPr>
      </p:cxnSp>
      <p:sp>
        <p:nvSpPr>
          <p:cNvPr id="354" name="Cylinder 353"/>
          <p:cNvSpPr/>
          <p:nvPr/>
        </p:nvSpPr>
        <p:spPr bwMode="auto">
          <a:xfrm>
            <a:off x="4331889" y="4653162"/>
            <a:ext cx="769672" cy="435435"/>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EMC</a:t>
            </a:r>
          </a:p>
        </p:txBody>
      </p:sp>
      <p:sp>
        <p:nvSpPr>
          <p:cNvPr id="355" name="Cylinder 354"/>
          <p:cNvSpPr/>
          <p:nvPr/>
        </p:nvSpPr>
        <p:spPr bwMode="auto">
          <a:xfrm>
            <a:off x="5430721" y="4866747"/>
            <a:ext cx="1643880" cy="736893"/>
          </a:xfrm>
          <a:prstGeom prst="can">
            <a:avLst/>
          </a:prstGeom>
          <a:solidFill>
            <a:schemeClr val="accent4">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Megaflow cache</a:t>
            </a:r>
          </a:p>
        </p:txBody>
      </p:sp>
      <p:cxnSp>
        <p:nvCxnSpPr>
          <p:cNvPr id="359" name="Straight Arrow Connector 358"/>
          <p:cNvCxnSpPr>
            <a:cxnSpLocks/>
            <a:endCxn id="354" idx="2"/>
          </p:cNvCxnSpPr>
          <p:nvPr/>
        </p:nvCxnSpPr>
        <p:spPr bwMode="auto">
          <a:xfrm flipV="1">
            <a:off x="3051814" y="4870880"/>
            <a:ext cx="1280075" cy="23038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0" name="Straight Arrow Connector 359"/>
          <p:cNvCxnSpPr>
            <a:cxnSpLocks/>
          </p:cNvCxnSpPr>
          <p:nvPr/>
        </p:nvCxnSpPr>
        <p:spPr bwMode="auto">
          <a:xfrm>
            <a:off x="3032870" y="5175780"/>
            <a:ext cx="2421634" cy="20014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65" name="Straight Arrow Connector 364"/>
          <p:cNvCxnSpPr>
            <a:stCxn id="354" idx="4"/>
            <a:endCxn id="355" idx="2"/>
          </p:cNvCxnSpPr>
          <p:nvPr/>
        </p:nvCxnSpPr>
        <p:spPr bwMode="auto">
          <a:xfrm>
            <a:off x="5101561" y="4870880"/>
            <a:ext cx="329160" cy="364314"/>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370" name="TextBox 66"/>
          <p:cNvSpPr txBox="1">
            <a:spLocks noChangeArrowheads="1"/>
          </p:cNvSpPr>
          <p:nvPr/>
        </p:nvSpPr>
        <p:spPr bwMode="auto">
          <a:xfrm>
            <a:off x="3951467" y="4704362"/>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1.</a:t>
            </a:r>
          </a:p>
        </p:txBody>
      </p:sp>
      <p:sp>
        <p:nvSpPr>
          <p:cNvPr id="371" name="TextBox 66"/>
          <p:cNvSpPr txBox="1">
            <a:spLocks noChangeArrowheads="1"/>
          </p:cNvSpPr>
          <p:nvPr/>
        </p:nvSpPr>
        <p:spPr bwMode="auto">
          <a:xfrm>
            <a:off x="5107228" y="5358781"/>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2.</a:t>
            </a:r>
          </a:p>
        </p:txBody>
      </p:sp>
      <p:sp>
        <p:nvSpPr>
          <p:cNvPr id="372" name="TextBox 66"/>
          <p:cNvSpPr txBox="1">
            <a:spLocks noChangeArrowheads="1"/>
          </p:cNvSpPr>
          <p:nvPr/>
        </p:nvSpPr>
        <p:spPr bwMode="auto">
          <a:xfrm>
            <a:off x="3440956" y="3258711"/>
            <a:ext cx="271228"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t>3.</a:t>
            </a:r>
          </a:p>
        </p:txBody>
      </p:sp>
      <p:sp>
        <p:nvSpPr>
          <p:cNvPr id="34" name="Line Callout 1 33"/>
          <p:cNvSpPr/>
          <p:nvPr/>
        </p:nvSpPr>
        <p:spPr>
          <a:xfrm>
            <a:off x="724013" y="2298740"/>
            <a:ext cx="1658145" cy="1185421"/>
          </a:xfrm>
          <a:prstGeom prst="borderCallout1">
            <a:avLst>
              <a:gd name="adj1" fmla="val 102315"/>
              <a:gd name="adj2" fmla="val 49945"/>
              <a:gd name="adj3" fmla="val 140825"/>
              <a:gd name="adj4" fmla="val 26048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5" name="TextBox 34"/>
          <p:cNvSpPr txBox="1"/>
          <p:nvPr/>
        </p:nvSpPr>
        <p:spPr>
          <a:xfrm>
            <a:off x="844614" y="2443103"/>
            <a:ext cx="1475006" cy="954107"/>
          </a:xfrm>
          <a:prstGeom prst="rect">
            <a:avLst/>
          </a:prstGeom>
          <a:noFill/>
        </p:spPr>
        <p:txBody>
          <a:bodyPr wrap="square" rtlCol="0">
            <a:spAutoFit/>
          </a:bodyPr>
          <a:lstStyle/>
          <a:p>
            <a:pPr algn="ctr" fontAlgn="base">
              <a:spcBef>
                <a:spcPct val="50000"/>
              </a:spcBef>
              <a:spcAft>
                <a:spcPct val="0"/>
              </a:spcAft>
            </a:pPr>
            <a:r>
              <a:rPr lang="en-US" sz="1400" dirty="0">
                <a:solidFill>
                  <a:srgbClr val="FF0000"/>
                </a:solidFill>
                <a:latin typeface="Arial" charset="0"/>
              </a:rPr>
              <a:t>Add a reason to drop action and propagate to the datapath</a:t>
            </a:r>
          </a:p>
        </p:txBody>
      </p:sp>
      <p:grpSp>
        <p:nvGrpSpPr>
          <p:cNvPr id="267" name="Group 266"/>
          <p:cNvGrpSpPr/>
          <p:nvPr/>
        </p:nvGrpSpPr>
        <p:grpSpPr>
          <a:xfrm>
            <a:off x="7174211" y="2085964"/>
            <a:ext cx="4161424" cy="4614944"/>
            <a:chOff x="2278880" y="1504168"/>
            <a:chExt cx="4159790" cy="4470849"/>
          </a:xfrm>
        </p:grpSpPr>
        <p:grpSp>
          <p:nvGrpSpPr>
            <p:cNvPr id="308" name="Group 307"/>
            <p:cNvGrpSpPr/>
            <p:nvPr/>
          </p:nvGrpSpPr>
          <p:grpSpPr>
            <a:xfrm>
              <a:off x="2278880" y="1504168"/>
              <a:ext cx="4159790" cy="4470849"/>
              <a:chOff x="2278880" y="1504168"/>
              <a:chExt cx="4159790" cy="4470849"/>
            </a:xfrm>
          </p:grpSpPr>
          <p:sp>
            <p:nvSpPr>
              <p:cNvPr id="319" name="Parallelogram 318"/>
              <p:cNvSpPr/>
              <p:nvPr/>
            </p:nvSpPr>
            <p:spPr>
              <a:xfrm rot="3600000">
                <a:off x="4421156" y="2059472"/>
                <a:ext cx="2572817" cy="1462210"/>
              </a:xfrm>
              <a:prstGeom prst="parallelogram">
                <a:avLst>
                  <a:gd name="adj" fmla="val 85430"/>
                </a:avLst>
              </a:prstGeom>
              <a:gradFill>
                <a:gsLst>
                  <a:gs pos="50000">
                    <a:srgbClr val="A99DA5">
                      <a:alpha val="80000"/>
                    </a:srgbClr>
                  </a:gs>
                  <a:gs pos="5000">
                    <a:srgbClr val="72626D">
                      <a:alpha val="80000"/>
                    </a:srgbClr>
                  </a:gs>
                  <a:gs pos="95000">
                    <a:srgbClr val="72626D">
                      <a:alpha val="80000"/>
                    </a:srgb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2" name="Parallelogram 4"/>
              <p:cNvSpPr/>
              <p:nvPr/>
            </p:nvSpPr>
            <p:spPr>
              <a:xfrm rot="7200000">
                <a:off x="1724539" y="2297683"/>
                <a:ext cx="2575335" cy="1466654"/>
              </a:xfrm>
              <a:custGeom>
                <a:avLst/>
                <a:gdLst>
                  <a:gd name="connsiteX0" fmla="*/ 0 w 2572817"/>
                  <a:gd name="connsiteY0" fmla="*/ 1462210 h 1462210"/>
                  <a:gd name="connsiteX1" fmla="*/ 1249166 w 2572817"/>
                  <a:gd name="connsiteY1" fmla="*/ 0 h 1462210"/>
                  <a:gd name="connsiteX2" fmla="*/ 2572817 w 2572817"/>
                  <a:gd name="connsiteY2" fmla="*/ 0 h 1462210"/>
                  <a:gd name="connsiteX3" fmla="*/ 1323651 w 2572817"/>
                  <a:gd name="connsiteY3" fmla="*/ 1462210 h 1462210"/>
                  <a:gd name="connsiteX4" fmla="*/ 0 w 2572817"/>
                  <a:gd name="connsiteY4" fmla="*/ 1462210 h 1462210"/>
                  <a:gd name="connsiteX0" fmla="*/ 0 w 2572817"/>
                  <a:gd name="connsiteY0" fmla="*/ 1466654 h 1466654"/>
                  <a:gd name="connsiteX1" fmla="*/ 1252100 w 2572817"/>
                  <a:gd name="connsiteY1" fmla="*/ 0 h 1466654"/>
                  <a:gd name="connsiteX2" fmla="*/ 2572817 w 2572817"/>
                  <a:gd name="connsiteY2" fmla="*/ 4444 h 1466654"/>
                  <a:gd name="connsiteX3" fmla="*/ 1323651 w 2572817"/>
                  <a:gd name="connsiteY3" fmla="*/ 1466654 h 1466654"/>
                  <a:gd name="connsiteX4" fmla="*/ 0 w 2572817"/>
                  <a:gd name="connsiteY4" fmla="*/ 1466654 h 1466654"/>
                  <a:gd name="connsiteX0" fmla="*/ 0 w 2569564"/>
                  <a:gd name="connsiteY0" fmla="*/ 1466654 h 1466654"/>
                  <a:gd name="connsiteX1" fmla="*/ 1252100 w 2569564"/>
                  <a:gd name="connsiteY1" fmla="*/ 0 h 1466654"/>
                  <a:gd name="connsiteX2" fmla="*/ 2569564 w 2569564"/>
                  <a:gd name="connsiteY2" fmla="*/ 3572 h 1466654"/>
                  <a:gd name="connsiteX3" fmla="*/ 1323651 w 2569564"/>
                  <a:gd name="connsiteY3" fmla="*/ 1466654 h 1466654"/>
                  <a:gd name="connsiteX4" fmla="*/ 0 w 2569564"/>
                  <a:gd name="connsiteY4" fmla="*/ 1466654 h 1466654"/>
                  <a:gd name="connsiteX0" fmla="*/ 0 w 2571626"/>
                  <a:gd name="connsiteY0" fmla="*/ 1466654 h 1466654"/>
                  <a:gd name="connsiteX1" fmla="*/ 1252100 w 2571626"/>
                  <a:gd name="connsiteY1" fmla="*/ 0 h 1466654"/>
                  <a:gd name="connsiteX2" fmla="*/ 2571626 w 2571626"/>
                  <a:gd name="connsiteY2" fmla="*/ 2382 h 1466654"/>
                  <a:gd name="connsiteX3" fmla="*/ 1323651 w 2571626"/>
                  <a:gd name="connsiteY3" fmla="*/ 1466654 h 1466654"/>
                  <a:gd name="connsiteX4" fmla="*/ 0 w 2571626"/>
                  <a:gd name="connsiteY4" fmla="*/ 1466654 h 1466654"/>
                  <a:gd name="connsiteX0" fmla="*/ 0 w 2573977"/>
                  <a:gd name="connsiteY0" fmla="*/ 1466654 h 1466654"/>
                  <a:gd name="connsiteX1" fmla="*/ 1252100 w 2573977"/>
                  <a:gd name="connsiteY1" fmla="*/ 0 h 1466654"/>
                  <a:gd name="connsiteX2" fmla="*/ 2573977 w 2573977"/>
                  <a:gd name="connsiteY2" fmla="*/ 1024 h 1466654"/>
                  <a:gd name="connsiteX3" fmla="*/ 1323651 w 2573977"/>
                  <a:gd name="connsiteY3" fmla="*/ 1466654 h 1466654"/>
                  <a:gd name="connsiteX4" fmla="*/ 0 w 2573977"/>
                  <a:gd name="connsiteY4" fmla="*/ 1466654 h 1466654"/>
                  <a:gd name="connsiteX0" fmla="*/ 0 w 2573977"/>
                  <a:gd name="connsiteY0" fmla="*/ 1466654 h 1466654"/>
                  <a:gd name="connsiteX1" fmla="*/ 1252100 w 2573977"/>
                  <a:gd name="connsiteY1" fmla="*/ 0 h 1466654"/>
                  <a:gd name="connsiteX2" fmla="*/ 2573977 w 2573977"/>
                  <a:gd name="connsiteY2" fmla="*/ 1024 h 1466654"/>
                  <a:gd name="connsiteX3" fmla="*/ 1323651 w 2573977"/>
                  <a:gd name="connsiteY3" fmla="*/ 1466654 h 1466654"/>
                  <a:gd name="connsiteX4" fmla="*/ 0 w 2573977"/>
                  <a:gd name="connsiteY4" fmla="*/ 1466654 h 1466654"/>
                  <a:gd name="connsiteX0" fmla="*/ 0 w 2576692"/>
                  <a:gd name="connsiteY0" fmla="*/ 1466654 h 1466654"/>
                  <a:gd name="connsiteX1" fmla="*/ 1252100 w 2576692"/>
                  <a:gd name="connsiteY1" fmla="*/ 0 h 1466654"/>
                  <a:gd name="connsiteX2" fmla="*/ 2576692 w 2576692"/>
                  <a:gd name="connsiteY2" fmla="*/ 5726 h 1466654"/>
                  <a:gd name="connsiteX3" fmla="*/ 1323651 w 2576692"/>
                  <a:gd name="connsiteY3" fmla="*/ 1466654 h 1466654"/>
                  <a:gd name="connsiteX4" fmla="*/ 0 w 2576692"/>
                  <a:gd name="connsiteY4" fmla="*/ 1466654 h 1466654"/>
                  <a:gd name="connsiteX0" fmla="*/ 0 w 2576692"/>
                  <a:gd name="connsiteY0" fmla="*/ 1466654 h 1466654"/>
                  <a:gd name="connsiteX1" fmla="*/ 1252100 w 2576692"/>
                  <a:gd name="connsiteY1" fmla="*/ 0 h 1466654"/>
                  <a:gd name="connsiteX2" fmla="*/ 2576692 w 2576692"/>
                  <a:gd name="connsiteY2" fmla="*/ 5726 h 1466654"/>
                  <a:gd name="connsiteX3" fmla="*/ 1323651 w 2576692"/>
                  <a:gd name="connsiteY3" fmla="*/ 1466654 h 1466654"/>
                  <a:gd name="connsiteX4" fmla="*/ 0 w 2576692"/>
                  <a:gd name="connsiteY4" fmla="*/ 1466654 h 1466654"/>
                  <a:gd name="connsiteX0" fmla="*/ 0 w 2576692"/>
                  <a:gd name="connsiteY0" fmla="*/ 1466654 h 1466654"/>
                  <a:gd name="connsiteX1" fmla="*/ 1252100 w 2576692"/>
                  <a:gd name="connsiteY1" fmla="*/ 0 h 1466654"/>
                  <a:gd name="connsiteX2" fmla="*/ 2576692 w 2576692"/>
                  <a:gd name="connsiteY2" fmla="*/ 5726 h 1466654"/>
                  <a:gd name="connsiteX3" fmla="*/ 1323651 w 2576692"/>
                  <a:gd name="connsiteY3" fmla="*/ 1466654 h 1466654"/>
                  <a:gd name="connsiteX4" fmla="*/ 0 w 2576692"/>
                  <a:gd name="connsiteY4" fmla="*/ 1466654 h 1466654"/>
                  <a:gd name="connsiteX0" fmla="*/ 0 w 2572983"/>
                  <a:gd name="connsiteY0" fmla="*/ 1466654 h 1466654"/>
                  <a:gd name="connsiteX1" fmla="*/ 1252100 w 2572983"/>
                  <a:gd name="connsiteY1" fmla="*/ 0 h 1466654"/>
                  <a:gd name="connsiteX2" fmla="*/ 2572983 w 2572983"/>
                  <a:gd name="connsiteY2" fmla="*/ 4732 h 1466654"/>
                  <a:gd name="connsiteX3" fmla="*/ 1323651 w 2572983"/>
                  <a:gd name="connsiteY3" fmla="*/ 1466654 h 1466654"/>
                  <a:gd name="connsiteX4" fmla="*/ 0 w 2572983"/>
                  <a:gd name="connsiteY4" fmla="*/ 1466654 h 1466654"/>
                  <a:gd name="connsiteX0" fmla="*/ 0 w 2570267"/>
                  <a:gd name="connsiteY0" fmla="*/ 1466654 h 1466654"/>
                  <a:gd name="connsiteX1" fmla="*/ 1252100 w 2570267"/>
                  <a:gd name="connsiteY1" fmla="*/ 0 h 1466654"/>
                  <a:gd name="connsiteX2" fmla="*/ 2570267 w 2570267"/>
                  <a:gd name="connsiteY2" fmla="*/ 29 h 1466654"/>
                  <a:gd name="connsiteX3" fmla="*/ 1323651 w 2570267"/>
                  <a:gd name="connsiteY3" fmla="*/ 1466654 h 1466654"/>
                  <a:gd name="connsiteX4" fmla="*/ 0 w 2570267"/>
                  <a:gd name="connsiteY4" fmla="*/ 1466654 h 1466654"/>
                  <a:gd name="connsiteX0" fmla="*/ 0 w 2568909"/>
                  <a:gd name="connsiteY0" fmla="*/ 1468977 h 1468977"/>
                  <a:gd name="connsiteX1" fmla="*/ 1252100 w 2568909"/>
                  <a:gd name="connsiteY1" fmla="*/ 2323 h 1468977"/>
                  <a:gd name="connsiteX2" fmla="*/ 2568909 w 2568909"/>
                  <a:gd name="connsiteY2" fmla="*/ 0 h 1468977"/>
                  <a:gd name="connsiteX3" fmla="*/ 1323651 w 2568909"/>
                  <a:gd name="connsiteY3" fmla="*/ 1468977 h 1468977"/>
                  <a:gd name="connsiteX4" fmla="*/ 0 w 2568909"/>
                  <a:gd name="connsiteY4" fmla="*/ 1468977 h 1468977"/>
                  <a:gd name="connsiteX0" fmla="*/ 0 w 2571624"/>
                  <a:gd name="connsiteY0" fmla="*/ 1466654 h 1466654"/>
                  <a:gd name="connsiteX1" fmla="*/ 1252100 w 2571624"/>
                  <a:gd name="connsiteY1" fmla="*/ 0 h 1466654"/>
                  <a:gd name="connsiteX2" fmla="*/ 2571624 w 2571624"/>
                  <a:gd name="connsiteY2" fmla="*/ 2380 h 1466654"/>
                  <a:gd name="connsiteX3" fmla="*/ 1323651 w 2571624"/>
                  <a:gd name="connsiteY3" fmla="*/ 1466654 h 1466654"/>
                  <a:gd name="connsiteX4" fmla="*/ 0 w 2571624"/>
                  <a:gd name="connsiteY4" fmla="*/ 1466654 h 1466654"/>
                  <a:gd name="connsiteX0" fmla="*/ 0 w 2572981"/>
                  <a:gd name="connsiteY0" fmla="*/ 1466654 h 1466654"/>
                  <a:gd name="connsiteX1" fmla="*/ 1252100 w 2572981"/>
                  <a:gd name="connsiteY1" fmla="*/ 0 h 1466654"/>
                  <a:gd name="connsiteX2" fmla="*/ 2572981 w 2572981"/>
                  <a:gd name="connsiteY2" fmla="*/ 4731 h 1466654"/>
                  <a:gd name="connsiteX3" fmla="*/ 1323651 w 2572981"/>
                  <a:gd name="connsiteY3" fmla="*/ 1466654 h 1466654"/>
                  <a:gd name="connsiteX4" fmla="*/ 0 w 2572981"/>
                  <a:gd name="connsiteY4" fmla="*/ 1466654 h 1466654"/>
                  <a:gd name="connsiteX0" fmla="*/ 0 w 2571624"/>
                  <a:gd name="connsiteY0" fmla="*/ 1466654 h 1466654"/>
                  <a:gd name="connsiteX1" fmla="*/ 1252100 w 2571624"/>
                  <a:gd name="connsiteY1" fmla="*/ 0 h 1466654"/>
                  <a:gd name="connsiteX2" fmla="*/ 2571624 w 2571624"/>
                  <a:gd name="connsiteY2" fmla="*/ 2379 h 1466654"/>
                  <a:gd name="connsiteX3" fmla="*/ 1323651 w 2571624"/>
                  <a:gd name="connsiteY3" fmla="*/ 1466654 h 1466654"/>
                  <a:gd name="connsiteX4" fmla="*/ 0 w 2571624"/>
                  <a:gd name="connsiteY4" fmla="*/ 1466654 h 1466654"/>
                  <a:gd name="connsiteX0" fmla="*/ 0 w 2571624"/>
                  <a:gd name="connsiteY0" fmla="*/ 1466654 h 1466654"/>
                  <a:gd name="connsiteX1" fmla="*/ 1252100 w 2571624"/>
                  <a:gd name="connsiteY1" fmla="*/ 0 h 1466654"/>
                  <a:gd name="connsiteX2" fmla="*/ 2571624 w 2571624"/>
                  <a:gd name="connsiteY2" fmla="*/ 2379 h 1466654"/>
                  <a:gd name="connsiteX3" fmla="*/ 1323651 w 2571624"/>
                  <a:gd name="connsiteY3" fmla="*/ 1466654 h 1466654"/>
                  <a:gd name="connsiteX4" fmla="*/ 0 w 2571624"/>
                  <a:gd name="connsiteY4" fmla="*/ 1466654 h 1466654"/>
                  <a:gd name="connsiteX0" fmla="*/ 0 w 2575333"/>
                  <a:gd name="connsiteY0" fmla="*/ 1466654 h 1466654"/>
                  <a:gd name="connsiteX1" fmla="*/ 1252100 w 2575333"/>
                  <a:gd name="connsiteY1" fmla="*/ 0 h 1466654"/>
                  <a:gd name="connsiteX2" fmla="*/ 2575333 w 2575333"/>
                  <a:gd name="connsiteY2" fmla="*/ 3373 h 1466654"/>
                  <a:gd name="connsiteX3" fmla="*/ 1323651 w 2575333"/>
                  <a:gd name="connsiteY3" fmla="*/ 1466654 h 1466654"/>
                  <a:gd name="connsiteX4" fmla="*/ 0 w 2575333"/>
                  <a:gd name="connsiteY4" fmla="*/ 1466654 h 1466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5333" h="1466654">
                    <a:moveTo>
                      <a:pt x="0" y="1466654"/>
                    </a:moveTo>
                    <a:lnTo>
                      <a:pt x="1252100" y="0"/>
                    </a:lnTo>
                    <a:lnTo>
                      <a:pt x="2575333" y="3373"/>
                    </a:lnTo>
                    <a:lnTo>
                      <a:pt x="1323651" y="1466654"/>
                    </a:lnTo>
                    <a:lnTo>
                      <a:pt x="0" y="1466654"/>
                    </a:lnTo>
                    <a:close/>
                  </a:path>
                </a:pathLst>
              </a:custGeom>
              <a:gradFill>
                <a:gsLst>
                  <a:gs pos="50000">
                    <a:srgbClr val="A4AB81">
                      <a:alpha val="80000"/>
                    </a:srgbClr>
                  </a:gs>
                  <a:gs pos="5000">
                    <a:srgbClr val="717850">
                      <a:alpha val="80000"/>
                    </a:srgbClr>
                  </a:gs>
                  <a:gs pos="95000">
                    <a:srgbClr val="80885A">
                      <a:alpha val="80000"/>
                    </a:srgb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7" name="Isosceles Triangle 1"/>
              <p:cNvSpPr/>
              <p:nvPr/>
            </p:nvSpPr>
            <p:spPr>
              <a:xfrm>
                <a:off x="2997012" y="2040064"/>
                <a:ext cx="2868384" cy="2472744"/>
              </a:xfrm>
              <a:prstGeom prst="triangle">
                <a:avLst/>
              </a:prstGeom>
              <a:gradFill>
                <a:gsLst>
                  <a:gs pos="0">
                    <a:schemeClr val="bg1">
                      <a:lumMod val="85000"/>
                    </a:schemeClr>
                  </a:gs>
                  <a:gs pos="96000">
                    <a:schemeClr val="bg1">
                      <a:lumMod val="65000"/>
                    </a:schemeClr>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9" name="Parallelogram 338"/>
              <p:cNvSpPr/>
              <p:nvPr/>
            </p:nvSpPr>
            <p:spPr>
              <a:xfrm>
                <a:off x="3292579" y="4512807"/>
                <a:ext cx="2572817" cy="1462210"/>
              </a:xfrm>
              <a:prstGeom prst="parallelogram">
                <a:avLst>
                  <a:gd name="adj" fmla="val 85430"/>
                </a:avLst>
              </a:prstGeom>
              <a:gradFill>
                <a:gsLst>
                  <a:gs pos="50000">
                    <a:srgbClr val="8291B0">
                      <a:alpha val="80000"/>
                    </a:srgbClr>
                  </a:gs>
                  <a:gs pos="5000">
                    <a:srgbClr val="556585">
                      <a:alpha val="80000"/>
                    </a:srgbClr>
                  </a:gs>
                  <a:gs pos="95000">
                    <a:srgbClr val="617499">
                      <a:alpha val="80000"/>
                    </a:srgb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309" name="Group 308"/>
            <p:cNvGrpSpPr/>
            <p:nvPr/>
          </p:nvGrpSpPr>
          <p:grpSpPr>
            <a:xfrm>
              <a:off x="2762852" y="2265821"/>
              <a:ext cx="3675300" cy="3707905"/>
              <a:chOff x="2762852" y="2265821"/>
              <a:chExt cx="3675300" cy="3707905"/>
            </a:xfrm>
          </p:grpSpPr>
          <p:sp>
            <p:nvSpPr>
              <p:cNvPr id="311" name="TextBox 310"/>
              <p:cNvSpPr txBox="1"/>
              <p:nvPr/>
            </p:nvSpPr>
            <p:spPr>
              <a:xfrm>
                <a:off x="3701102" y="3309272"/>
                <a:ext cx="1464196" cy="1133034"/>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Classify and count packet drops based on “drop action” reason</a:t>
                </a:r>
              </a:p>
            </p:txBody>
          </p:sp>
          <p:sp>
            <p:nvSpPr>
              <p:cNvPr id="312" name="TextBox 311"/>
              <p:cNvSpPr txBox="1"/>
              <p:nvPr/>
            </p:nvSpPr>
            <p:spPr>
              <a:xfrm rot="600000">
                <a:off x="4973956" y="2617766"/>
                <a:ext cx="1464196" cy="286040"/>
              </a:xfrm>
              <a:prstGeom prst="rect">
                <a:avLst/>
              </a:prstGeom>
              <a:noFill/>
            </p:spPr>
            <p:txBody>
              <a:bodyPr wrap="square" rtlCol="0">
                <a:spAutoFit/>
              </a:bodyPr>
              <a:lstStyle/>
              <a:p>
                <a:pPr algn="ctr"/>
                <a:r>
                  <a:rPr lang="en-US" sz="1400" dirty="0" err="1">
                    <a:solidFill>
                      <a:schemeClr val="bg1"/>
                    </a:solidFill>
                    <a:latin typeface="Arial" panose="020B0604020202020204" pitchFamily="34" charset="0"/>
                    <a:cs typeface="Arial" panose="020B0604020202020204" pitchFamily="34" charset="0"/>
                  </a:rPr>
                  <a:t>Xlate</a:t>
                </a:r>
                <a:r>
                  <a:rPr lang="en-US" sz="1400" dirty="0">
                    <a:solidFill>
                      <a:schemeClr val="bg1"/>
                    </a:solidFill>
                    <a:latin typeface="Arial" panose="020B0604020202020204" pitchFamily="34" charset="0"/>
                    <a:cs typeface="Arial" panose="020B0604020202020204" pitchFamily="34" charset="0"/>
                  </a:rPr>
                  <a:t> error drops</a:t>
                </a:r>
              </a:p>
            </p:txBody>
          </p:sp>
          <p:sp>
            <p:nvSpPr>
              <p:cNvPr id="313" name="TextBox 312"/>
              <p:cNvSpPr txBox="1"/>
              <p:nvPr/>
            </p:nvSpPr>
            <p:spPr>
              <a:xfrm rot="18600000">
                <a:off x="3810708" y="5003476"/>
                <a:ext cx="1464196" cy="476304"/>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Port state related drops</a:t>
                </a:r>
              </a:p>
            </p:txBody>
          </p:sp>
          <p:sp>
            <p:nvSpPr>
              <p:cNvPr id="314" name="TextBox 313"/>
              <p:cNvSpPr txBox="1"/>
              <p:nvPr/>
            </p:nvSpPr>
            <p:spPr>
              <a:xfrm rot="4140000">
                <a:off x="2268906" y="2759767"/>
                <a:ext cx="1464196" cy="476304"/>
              </a:xfrm>
              <a:prstGeom prst="rect">
                <a:avLst/>
              </a:prstGeom>
              <a:noFill/>
              <a:effectLst/>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Open Flow generated drops</a:t>
                </a:r>
              </a:p>
            </p:txBody>
          </p:sp>
        </p:grpSp>
      </p:grpSp>
    </p:spTree>
    <p:extLst>
      <p:ext uri="{BB962C8B-B14F-4D97-AF65-F5344CB8AC3E}">
        <p14:creationId xmlns:p14="http://schemas.microsoft.com/office/powerpoint/2010/main" val="699771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ight Arrow 58"/>
          <p:cNvSpPr/>
          <p:nvPr/>
        </p:nvSpPr>
        <p:spPr>
          <a:xfrm>
            <a:off x="7078802" y="2800659"/>
            <a:ext cx="2059886" cy="1580552"/>
          </a:xfrm>
          <a:prstGeom prst="rightArrow">
            <a:avLst>
              <a:gd name="adj1" fmla="val 76929"/>
              <a:gd name="adj2" fmla="val 38449"/>
            </a:avLst>
          </a:prstGeom>
          <a:solidFill>
            <a:schemeClr val="bg1"/>
          </a:solidFill>
          <a:ln w="25400">
            <a:solidFill>
              <a:srgbClr val="3F98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84" name="Right Arrow 83"/>
          <p:cNvSpPr/>
          <p:nvPr/>
        </p:nvSpPr>
        <p:spPr>
          <a:xfrm>
            <a:off x="5949196" y="2800659"/>
            <a:ext cx="2059886" cy="1580552"/>
          </a:xfrm>
          <a:prstGeom prst="rightArrow">
            <a:avLst>
              <a:gd name="adj1" fmla="val 76929"/>
              <a:gd name="adj2" fmla="val 38449"/>
            </a:avLst>
          </a:prstGeom>
          <a:solidFill>
            <a:schemeClr val="bg1"/>
          </a:solidFill>
          <a:ln w="25400">
            <a:solidFill>
              <a:srgbClr val="49BF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693299" y="2800659"/>
            <a:ext cx="2059886" cy="1580552"/>
          </a:xfrm>
          <a:prstGeom prst="rightArrow">
            <a:avLst>
              <a:gd name="adj1" fmla="val 76929"/>
              <a:gd name="adj2" fmla="val 38449"/>
            </a:avLst>
          </a:prstGeom>
          <a:solidFill>
            <a:schemeClr val="bg1"/>
          </a:solidFill>
          <a:ln w="25400">
            <a:solidFill>
              <a:srgbClr val="5E986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ight Arrow 80"/>
          <p:cNvSpPr/>
          <p:nvPr/>
        </p:nvSpPr>
        <p:spPr>
          <a:xfrm>
            <a:off x="3376701" y="2800659"/>
            <a:ext cx="2059886" cy="1580552"/>
          </a:xfrm>
          <a:prstGeom prst="rightArrow">
            <a:avLst>
              <a:gd name="adj1" fmla="val 76929"/>
              <a:gd name="adj2" fmla="val 38449"/>
            </a:avLst>
          </a:prstGeom>
          <a:solidFill>
            <a:schemeClr val="bg1"/>
          </a:solidFill>
          <a:ln w="25400">
            <a:solidFill>
              <a:srgbClr val="ED7D3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 </a:t>
            </a:r>
          </a:p>
        </p:txBody>
      </p:sp>
      <p:sp>
        <p:nvSpPr>
          <p:cNvPr id="78" name="Right Arrow 77"/>
          <p:cNvSpPr/>
          <p:nvPr/>
        </p:nvSpPr>
        <p:spPr>
          <a:xfrm>
            <a:off x="2126524" y="2800659"/>
            <a:ext cx="2059886" cy="1580552"/>
          </a:xfrm>
          <a:prstGeom prst="rightArrow">
            <a:avLst>
              <a:gd name="adj1" fmla="val 76929"/>
              <a:gd name="adj2" fmla="val 38449"/>
            </a:avLst>
          </a:prstGeom>
          <a:solidFill>
            <a:schemeClr val="bg1"/>
          </a:solidFill>
          <a:ln w="25400">
            <a:solidFill>
              <a:srgbClr val="C844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sp>
        <p:nvSpPr>
          <p:cNvPr id="52" name="Rectangle 51"/>
          <p:cNvSpPr/>
          <p:nvPr/>
        </p:nvSpPr>
        <p:spPr>
          <a:xfrm>
            <a:off x="5227661" y="3329325"/>
            <a:ext cx="1316781" cy="523220"/>
          </a:xfrm>
          <a:prstGeom prst="rect">
            <a:avLst/>
          </a:prstGeom>
        </p:spPr>
        <p:txBody>
          <a:bodyPr wrap="square">
            <a:spAutoFit/>
          </a:bodyPr>
          <a:lstStyle/>
          <a:p>
            <a:pPr algn="ctr"/>
            <a:r>
              <a:rPr lang="en-US" sz="1400" dirty="0">
                <a:solidFill>
                  <a:srgbClr val="5E9868"/>
                </a:solidFill>
                <a:latin typeface="Arial Narrow" panose="020B0606020202030204" pitchFamily="34" charset="0"/>
                <a:cs typeface="Aharoni" panose="02010803020104030203" pitchFamily="2" charset="-79"/>
              </a:rPr>
              <a:t>Find Matching Flows</a:t>
            </a:r>
          </a:p>
        </p:txBody>
      </p:sp>
      <p:sp>
        <p:nvSpPr>
          <p:cNvPr id="49" name="Rectangle 48"/>
          <p:cNvSpPr/>
          <p:nvPr/>
        </p:nvSpPr>
        <p:spPr>
          <a:xfrm>
            <a:off x="3808797" y="3336820"/>
            <a:ext cx="1316781" cy="523220"/>
          </a:xfrm>
          <a:prstGeom prst="rect">
            <a:avLst/>
          </a:prstGeom>
        </p:spPr>
        <p:txBody>
          <a:bodyPr wrap="square">
            <a:spAutoFit/>
          </a:bodyPr>
          <a:lstStyle/>
          <a:p>
            <a:pPr algn="ctr"/>
            <a:r>
              <a:rPr lang="en-US" sz="1400" dirty="0">
                <a:solidFill>
                  <a:srgbClr val="ED7D31"/>
                </a:solidFill>
                <a:latin typeface="Arial Narrow" panose="020B0606020202030204" pitchFamily="34" charset="0"/>
                <a:cs typeface="Aharoni" panose="02010803020104030203" pitchFamily="2" charset="-79"/>
              </a:rPr>
              <a:t>Parse</a:t>
            </a:r>
          </a:p>
          <a:p>
            <a:pPr algn="ctr"/>
            <a:r>
              <a:rPr lang="en-US" sz="1400" dirty="0">
                <a:solidFill>
                  <a:srgbClr val="ED7D31"/>
                </a:solidFill>
                <a:latin typeface="Arial Narrow" panose="020B0606020202030204" pitchFamily="34" charset="0"/>
                <a:cs typeface="Aharoni" panose="02010803020104030203" pitchFamily="2" charset="-79"/>
              </a:rPr>
              <a:t>Packets</a:t>
            </a:r>
          </a:p>
        </p:txBody>
      </p:sp>
      <p:sp>
        <p:nvSpPr>
          <p:cNvPr id="117" name="Rectangle 116"/>
          <p:cNvSpPr/>
          <p:nvPr/>
        </p:nvSpPr>
        <p:spPr>
          <a:xfrm>
            <a:off x="2346759" y="3372273"/>
            <a:ext cx="1316781" cy="630942"/>
          </a:xfrm>
          <a:prstGeom prst="rect">
            <a:avLst/>
          </a:prstGeom>
        </p:spPr>
        <p:txBody>
          <a:bodyPr wrap="square">
            <a:spAutoFit/>
          </a:bodyPr>
          <a:lstStyle/>
          <a:p>
            <a:pPr algn="ctr"/>
            <a:r>
              <a:rPr lang="en-US" sz="1400" dirty="0">
                <a:solidFill>
                  <a:srgbClr val="C84461"/>
                </a:solidFill>
                <a:latin typeface="Arial Narrow" panose="020B0606020202030204" pitchFamily="34" charset="0"/>
                <a:cs typeface="Aharoni" panose="02010803020104030203" pitchFamily="2" charset="-79"/>
              </a:rPr>
              <a:t>Read Max 32</a:t>
            </a:r>
          </a:p>
          <a:p>
            <a:pPr algn="ctr"/>
            <a:r>
              <a:rPr lang="en-US" sz="1400" dirty="0">
                <a:solidFill>
                  <a:srgbClr val="C84461"/>
                </a:solidFill>
                <a:latin typeface="Arial Narrow" panose="020B0606020202030204" pitchFamily="34" charset="0"/>
                <a:cs typeface="Aharoni" panose="02010803020104030203" pitchFamily="2" charset="-79"/>
              </a:rPr>
              <a:t>Packets</a:t>
            </a:r>
          </a:p>
        </p:txBody>
      </p:sp>
      <p:sp>
        <p:nvSpPr>
          <p:cNvPr id="55" name="Rectangle 54"/>
          <p:cNvSpPr/>
          <p:nvPr/>
        </p:nvSpPr>
        <p:spPr>
          <a:xfrm>
            <a:off x="6544442" y="3329325"/>
            <a:ext cx="1316781" cy="630942"/>
          </a:xfrm>
          <a:prstGeom prst="rect">
            <a:avLst/>
          </a:prstGeom>
        </p:spPr>
        <p:txBody>
          <a:bodyPr wrap="square">
            <a:spAutoFit/>
          </a:bodyPr>
          <a:lstStyle/>
          <a:p>
            <a:pPr algn="ctr"/>
            <a:r>
              <a:rPr lang="en-US" sz="1400" dirty="0">
                <a:solidFill>
                  <a:srgbClr val="49BFB1"/>
                </a:solidFill>
                <a:latin typeface="Arial Narrow" panose="020B0606020202030204" pitchFamily="34" charset="0"/>
                <a:cs typeface="Aharoni" panose="02010803020104030203" pitchFamily="2" charset="-79"/>
              </a:rPr>
              <a:t>Group Packets</a:t>
            </a:r>
          </a:p>
          <a:p>
            <a:pPr algn="ctr"/>
            <a:r>
              <a:rPr lang="en-US" sz="1400" dirty="0">
                <a:solidFill>
                  <a:srgbClr val="49BFB1"/>
                </a:solidFill>
                <a:latin typeface="Arial Narrow" panose="020B0606020202030204" pitchFamily="34" charset="0"/>
                <a:cs typeface="Aharoni" panose="02010803020104030203" pitchFamily="2" charset="-79"/>
              </a:rPr>
              <a:t>by Flows</a:t>
            </a:r>
          </a:p>
        </p:txBody>
      </p:sp>
      <p:sp>
        <p:nvSpPr>
          <p:cNvPr id="58" name="Rectangle 57"/>
          <p:cNvSpPr/>
          <p:nvPr/>
        </p:nvSpPr>
        <p:spPr>
          <a:xfrm>
            <a:off x="7798077" y="3271109"/>
            <a:ext cx="1316781" cy="523220"/>
          </a:xfrm>
          <a:prstGeom prst="rect">
            <a:avLst/>
          </a:prstGeom>
        </p:spPr>
        <p:txBody>
          <a:bodyPr wrap="square">
            <a:spAutoFit/>
          </a:bodyPr>
          <a:lstStyle/>
          <a:p>
            <a:pPr algn="ctr"/>
            <a:r>
              <a:rPr lang="en-US" sz="1400" dirty="0">
                <a:solidFill>
                  <a:srgbClr val="3F98C5"/>
                </a:solidFill>
                <a:latin typeface="Arial Narrow" panose="020B0606020202030204" pitchFamily="34" charset="0"/>
                <a:cs typeface="Aharoni" panose="02010803020104030203" pitchFamily="2" charset="-79"/>
              </a:rPr>
              <a:t>Execute </a:t>
            </a:r>
          </a:p>
          <a:p>
            <a:pPr algn="ctr"/>
            <a:r>
              <a:rPr lang="en-US" sz="1400" dirty="0">
                <a:solidFill>
                  <a:srgbClr val="3F98C5"/>
                </a:solidFill>
                <a:latin typeface="Arial Narrow" panose="020B0606020202030204" pitchFamily="34" charset="0"/>
                <a:cs typeface="Aharoni" panose="02010803020104030203" pitchFamily="2" charset="-79"/>
              </a:rPr>
              <a:t>Actions</a:t>
            </a:r>
          </a:p>
        </p:txBody>
      </p:sp>
      <p:sp>
        <p:nvSpPr>
          <p:cNvPr id="21" name="TextBox 20"/>
          <p:cNvSpPr txBox="1"/>
          <p:nvPr/>
        </p:nvSpPr>
        <p:spPr>
          <a:xfrm>
            <a:off x="2514176" y="5033078"/>
            <a:ext cx="6553759" cy="400110"/>
          </a:xfrm>
          <a:prstGeom prst="rect">
            <a:avLst/>
          </a:prstGeom>
          <a:noFill/>
        </p:spPr>
        <p:txBody>
          <a:bodyPr wrap="square" rtlCol="0">
            <a:spAutoFit/>
          </a:bodyPr>
          <a:lstStyle/>
          <a:p>
            <a:pPr algn="ctr"/>
            <a:r>
              <a:rPr lang="en-US" dirty="0"/>
              <a:t>Existing OvS DPDK datapath processing flow</a:t>
            </a:r>
            <a:r>
              <a:rPr lang="en-GB" dirty="0"/>
              <a:t> </a:t>
            </a:r>
            <a:endParaRPr lang="en-US" dirty="0"/>
          </a:p>
        </p:txBody>
      </p:sp>
      <p:sp>
        <p:nvSpPr>
          <p:cNvPr id="16" name="TextBox 15"/>
          <p:cNvSpPr txBox="1"/>
          <p:nvPr/>
        </p:nvSpPr>
        <p:spPr>
          <a:xfrm>
            <a:off x="5520857" y="1728660"/>
            <a:ext cx="1381622" cy="523220"/>
          </a:xfrm>
          <a:prstGeom prst="rect">
            <a:avLst/>
          </a:prstGeom>
          <a:noFill/>
        </p:spPr>
        <p:txBody>
          <a:bodyPr wrap="square" rtlCol="0">
            <a:spAutoFit/>
          </a:bodyPr>
          <a:lstStyle/>
          <a:p>
            <a:pPr algn="ctr"/>
            <a:r>
              <a:rPr lang="en-US" sz="1400" b="1" dirty="0">
                <a:solidFill>
                  <a:srgbClr val="89BA17"/>
                </a:solidFill>
              </a:rPr>
              <a:t>UPCALL Detour </a:t>
            </a:r>
          </a:p>
        </p:txBody>
      </p:sp>
      <p:sp>
        <p:nvSpPr>
          <p:cNvPr id="2" name="Title 1">
            <a:extLst>
              <a:ext uri="{FF2B5EF4-FFF2-40B4-BE49-F238E27FC236}">
                <a16:creationId xmlns:a16="http://schemas.microsoft.com/office/drawing/2014/main" id="{BA6BF5AE-D70C-4C6C-92A6-1599600D8A92}"/>
              </a:ext>
            </a:extLst>
          </p:cNvPr>
          <p:cNvSpPr>
            <a:spLocks noGrp="1"/>
          </p:cNvSpPr>
          <p:nvPr>
            <p:ph type="title"/>
          </p:nvPr>
        </p:nvSpPr>
        <p:spPr/>
        <p:txBody>
          <a:bodyPr/>
          <a:lstStyle/>
          <a:p>
            <a:r>
              <a:rPr lang="en-US" kern="1200" dirty="0">
                <a:blipFill>
                  <a:blip r:embed="rId3"/>
                  <a:stretch>
                    <a:fillRect/>
                  </a:stretch>
                </a:blipFill>
              </a:rPr>
              <a:t>Track Datapath Packet Drops</a:t>
            </a:r>
            <a:endParaRPr lang="en-US" dirty="0"/>
          </a:p>
        </p:txBody>
      </p:sp>
      <p:sp>
        <p:nvSpPr>
          <p:cNvPr id="3" name="Arrow: Circular 2">
            <a:extLst>
              <a:ext uri="{FF2B5EF4-FFF2-40B4-BE49-F238E27FC236}">
                <a16:creationId xmlns:a16="http://schemas.microsoft.com/office/drawing/2014/main" id="{1F7D5908-5571-4319-9243-3C919305DE3F}"/>
              </a:ext>
            </a:extLst>
          </p:cNvPr>
          <p:cNvSpPr/>
          <p:nvPr/>
        </p:nvSpPr>
        <p:spPr bwMode="auto">
          <a:xfrm>
            <a:off x="5547521" y="2148792"/>
            <a:ext cx="1354958" cy="1168733"/>
          </a:xfrm>
          <a:prstGeom prst="circularArrow">
            <a:avLst>
              <a:gd name="adj1" fmla="val 15436"/>
              <a:gd name="adj2" fmla="val 1392881"/>
              <a:gd name="adj3" fmla="val 1129592"/>
              <a:gd name="adj4" fmla="val 8449978"/>
              <a:gd name="adj5" fmla="val 19210"/>
            </a:avLst>
          </a:prstGeom>
          <a:solidFill>
            <a:srgbClr val="95BB68"/>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12416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ight Arrow 58"/>
          <p:cNvSpPr/>
          <p:nvPr/>
        </p:nvSpPr>
        <p:spPr>
          <a:xfrm>
            <a:off x="7078802" y="2800659"/>
            <a:ext cx="2059886" cy="1580552"/>
          </a:xfrm>
          <a:prstGeom prst="rightArrow">
            <a:avLst>
              <a:gd name="adj1" fmla="val 76929"/>
              <a:gd name="adj2" fmla="val 38449"/>
            </a:avLst>
          </a:prstGeom>
          <a:solidFill>
            <a:schemeClr val="bg1"/>
          </a:solidFill>
          <a:ln w="25400">
            <a:solidFill>
              <a:srgbClr val="3F98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84" name="Right Arrow 83"/>
          <p:cNvSpPr/>
          <p:nvPr/>
        </p:nvSpPr>
        <p:spPr>
          <a:xfrm>
            <a:off x="5949196" y="2800659"/>
            <a:ext cx="2059886" cy="1580552"/>
          </a:xfrm>
          <a:prstGeom prst="rightArrow">
            <a:avLst>
              <a:gd name="adj1" fmla="val 76929"/>
              <a:gd name="adj2" fmla="val 38449"/>
            </a:avLst>
          </a:prstGeom>
          <a:solidFill>
            <a:schemeClr val="bg1"/>
          </a:solidFill>
          <a:ln w="25400">
            <a:solidFill>
              <a:srgbClr val="49BFB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693299" y="2800659"/>
            <a:ext cx="2059886" cy="1580552"/>
          </a:xfrm>
          <a:prstGeom prst="rightArrow">
            <a:avLst>
              <a:gd name="adj1" fmla="val 76929"/>
              <a:gd name="adj2" fmla="val 38449"/>
            </a:avLst>
          </a:prstGeom>
          <a:solidFill>
            <a:schemeClr val="bg1"/>
          </a:solidFill>
          <a:ln w="25400">
            <a:solidFill>
              <a:srgbClr val="5E986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ight Arrow 80"/>
          <p:cNvSpPr/>
          <p:nvPr/>
        </p:nvSpPr>
        <p:spPr>
          <a:xfrm>
            <a:off x="3376701" y="2800659"/>
            <a:ext cx="2059886" cy="1580552"/>
          </a:xfrm>
          <a:prstGeom prst="rightArrow">
            <a:avLst>
              <a:gd name="adj1" fmla="val 76929"/>
              <a:gd name="adj2" fmla="val 38449"/>
            </a:avLst>
          </a:prstGeom>
          <a:solidFill>
            <a:schemeClr val="bg1"/>
          </a:solidFill>
          <a:ln w="25400">
            <a:solidFill>
              <a:srgbClr val="ED7D3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 </a:t>
            </a:r>
          </a:p>
        </p:txBody>
      </p:sp>
      <p:sp>
        <p:nvSpPr>
          <p:cNvPr id="78" name="Right Arrow 77"/>
          <p:cNvSpPr/>
          <p:nvPr/>
        </p:nvSpPr>
        <p:spPr>
          <a:xfrm>
            <a:off x="2126524" y="2800659"/>
            <a:ext cx="2059886" cy="1580552"/>
          </a:xfrm>
          <a:prstGeom prst="rightArrow">
            <a:avLst>
              <a:gd name="adj1" fmla="val 76929"/>
              <a:gd name="adj2" fmla="val 38449"/>
            </a:avLst>
          </a:prstGeom>
          <a:solidFill>
            <a:schemeClr val="bg1"/>
          </a:solidFill>
          <a:ln w="25400">
            <a:solidFill>
              <a:srgbClr val="C8446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p:txBody>
      </p:sp>
      <p:sp>
        <p:nvSpPr>
          <p:cNvPr id="52" name="Rectangle 51"/>
          <p:cNvSpPr/>
          <p:nvPr/>
        </p:nvSpPr>
        <p:spPr>
          <a:xfrm>
            <a:off x="5227661" y="3329325"/>
            <a:ext cx="1316781" cy="523220"/>
          </a:xfrm>
          <a:prstGeom prst="rect">
            <a:avLst/>
          </a:prstGeom>
        </p:spPr>
        <p:txBody>
          <a:bodyPr wrap="square">
            <a:spAutoFit/>
          </a:bodyPr>
          <a:lstStyle/>
          <a:p>
            <a:pPr algn="ctr"/>
            <a:r>
              <a:rPr lang="en-US" sz="1400" dirty="0">
                <a:solidFill>
                  <a:srgbClr val="5E9868"/>
                </a:solidFill>
                <a:latin typeface="Arial Narrow" panose="020B0606020202030204" pitchFamily="34" charset="0"/>
                <a:cs typeface="Aharoni" panose="02010803020104030203" pitchFamily="2" charset="-79"/>
              </a:rPr>
              <a:t>Find Matching Flows</a:t>
            </a:r>
          </a:p>
        </p:txBody>
      </p:sp>
      <p:sp>
        <p:nvSpPr>
          <p:cNvPr id="49" name="Rectangle 48"/>
          <p:cNvSpPr/>
          <p:nvPr/>
        </p:nvSpPr>
        <p:spPr>
          <a:xfrm>
            <a:off x="3808797" y="3336820"/>
            <a:ext cx="1316781" cy="523220"/>
          </a:xfrm>
          <a:prstGeom prst="rect">
            <a:avLst/>
          </a:prstGeom>
        </p:spPr>
        <p:txBody>
          <a:bodyPr wrap="square">
            <a:spAutoFit/>
          </a:bodyPr>
          <a:lstStyle/>
          <a:p>
            <a:pPr algn="ctr"/>
            <a:r>
              <a:rPr lang="en-US" sz="1400" dirty="0">
                <a:solidFill>
                  <a:srgbClr val="ED7D31"/>
                </a:solidFill>
                <a:latin typeface="Arial Narrow" panose="020B0606020202030204" pitchFamily="34" charset="0"/>
                <a:cs typeface="Aharoni" panose="02010803020104030203" pitchFamily="2" charset="-79"/>
              </a:rPr>
              <a:t>Parse</a:t>
            </a:r>
          </a:p>
          <a:p>
            <a:pPr algn="ctr"/>
            <a:r>
              <a:rPr lang="en-US" sz="1400" dirty="0">
                <a:solidFill>
                  <a:srgbClr val="ED7D31"/>
                </a:solidFill>
                <a:latin typeface="Arial Narrow" panose="020B0606020202030204" pitchFamily="34" charset="0"/>
                <a:cs typeface="Aharoni" panose="02010803020104030203" pitchFamily="2" charset="-79"/>
              </a:rPr>
              <a:t>Packets</a:t>
            </a:r>
          </a:p>
        </p:txBody>
      </p:sp>
      <p:sp>
        <p:nvSpPr>
          <p:cNvPr id="117" name="Rectangle 116"/>
          <p:cNvSpPr/>
          <p:nvPr/>
        </p:nvSpPr>
        <p:spPr>
          <a:xfrm>
            <a:off x="2346759" y="3372273"/>
            <a:ext cx="1316781" cy="630942"/>
          </a:xfrm>
          <a:prstGeom prst="rect">
            <a:avLst/>
          </a:prstGeom>
        </p:spPr>
        <p:txBody>
          <a:bodyPr wrap="square">
            <a:spAutoFit/>
          </a:bodyPr>
          <a:lstStyle/>
          <a:p>
            <a:pPr algn="ctr"/>
            <a:r>
              <a:rPr lang="en-US" sz="1400" dirty="0">
                <a:solidFill>
                  <a:srgbClr val="C84461"/>
                </a:solidFill>
                <a:latin typeface="Arial Narrow" panose="020B0606020202030204" pitchFamily="34" charset="0"/>
                <a:cs typeface="Aharoni" panose="02010803020104030203" pitchFamily="2" charset="-79"/>
              </a:rPr>
              <a:t>Read Max 32</a:t>
            </a:r>
          </a:p>
          <a:p>
            <a:pPr algn="ctr"/>
            <a:r>
              <a:rPr lang="en-US" sz="1400" dirty="0">
                <a:solidFill>
                  <a:srgbClr val="C84461"/>
                </a:solidFill>
                <a:latin typeface="Arial Narrow" panose="020B0606020202030204" pitchFamily="34" charset="0"/>
                <a:cs typeface="Aharoni" panose="02010803020104030203" pitchFamily="2" charset="-79"/>
              </a:rPr>
              <a:t>Packets</a:t>
            </a:r>
          </a:p>
        </p:txBody>
      </p:sp>
      <p:sp>
        <p:nvSpPr>
          <p:cNvPr id="55" name="Rectangle 54"/>
          <p:cNvSpPr/>
          <p:nvPr/>
        </p:nvSpPr>
        <p:spPr>
          <a:xfrm>
            <a:off x="6544442" y="3329325"/>
            <a:ext cx="1316781" cy="630942"/>
          </a:xfrm>
          <a:prstGeom prst="rect">
            <a:avLst/>
          </a:prstGeom>
        </p:spPr>
        <p:txBody>
          <a:bodyPr wrap="square">
            <a:spAutoFit/>
          </a:bodyPr>
          <a:lstStyle/>
          <a:p>
            <a:pPr algn="ctr"/>
            <a:r>
              <a:rPr lang="en-US" sz="1400" dirty="0">
                <a:solidFill>
                  <a:srgbClr val="49BFB1"/>
                </a:solidFill>
                <a:latin typeface="Arial Narrow" panose="020B0606020202030204" pitchFamily="34" charset="0"/>
                <a:cs typeface="Aharoni" panose="02010803020104030203" pitchFamily="2" charset="-79"/>
              </a:rPr>
              <a:t>Group Packets</a:t>
            </a:r>
          </a:p>
          <a:p>
            <a:pPr algn="ctr"/>
            <a:r>
              <a:rPr lang="en-US" sz="1400" dirty="0">
                <a:solidFill>
                  <a:srgbClr val="49BFB1"/>
                </a:solidFill>
                <a:latin typeface="Arial Narrow" panose="020B0606020202030204" pitchFamily="34" charset="0"/>
                <a:cs typeface="Aharoni" panose="02010803020104030203" pitchFamily="2" charset="-79"/>
              </a:rPr>
              <a:t>by Flows</a:t>
            </a:r>
          </a:p>
        </p:txBody>
      </p:sp>
      <p:sp>
        <p:nvSpPr>
          <p:cNvPr id="58" name="Rectangle 57"/>
          <p:cNvSpPr/>
          <p:nvPr/>
        </p:nvSpPr>
        <p:spPr>
          <a:xfrm>
            <a:off x="7798077" y="3271109"/>
            <a:ext cx="1316781" cy="523220"/>
          </a:xfrm>
          <a:prstGeom prst="rect">
            <a:avLst/>
          </a:prstGeom>
        </p:spPr>
        <p:txBody>
          <a:bodyPr wrap="square">
            <a:spAutoFit/>
          </a:bodyPr>
          <a:lstStyle/>
          <a:p>
            <a:pPr algn="ctr"/>
            <a:r>
              <a:rPr lang="en-US" sz="1400" dirty="0">
                <a:solidFill>
                  <a:srgbClr val="3F98C5"/>
                </a:solidFill>
                <a:latin typeface="Arial Narrow" panose="020B0606020202030204" pitchFamily="34" charset="0"/>
                <a:cs typeface="Aharoni" panose="02010803020104030203" pitchFamily="2" charset="-79"/>
              </a:rPr>
              <a:t>Execute </a:t>
            </a:r>
          </a:p>
          <a:p>
            <a:pPr algn="ctr"/>
            <a:r>
              <a:rPr lang="en-US" sz="1400" dirty="0">
                <a:solidFill>
                  <a:srgbClr val="3F98C5"/>
                </a:solidFill>
                <a:latin typeface="Arial Narrow" panose="020B0606020202030204" pitchFamily="34" charset="0"/>
                <a:cs typeface="Aharoni" panose="02010803020104030203" pitchFamily="2" charset="-79"/>
              </a:rPr>
              <a:t>Actions</a:t>
            </a:r>
          </a:p>
        </p:txBody>
      </p:sp>
      <p:sp>
        <p:nvSpPr>
          <p:cNvPr id="16" name="TextBox 15"/>
          <p:cNvSpPr txBox="1"/>
          <p:nvPr/>
        </p:nvSpPr>
        <p:spPr>
          <a:xfrm>
            <a:off x="5520857" y="1728660"/>
            <a:ext cx="1381622" cy="523220"/>
          </a:xfrm>
          <a:prstGeom prst="rect">
            <a:avLst/>
          </a:prstGeom>
          <a:noFill/>
        </p:spPr>
        <p:txBody>
          <a:bodyPr wrap="square" rtlCol="0">
            <a:spAutoFit/>
          </a:bodyPr>
          <a:lstStyle/>
          <a:p>
            <a:pPr algn="ctr"/>
            <a:r>
              <a:rPr lang="en-US" sz="1400" b="1" dirty="0">
                <a:solidFill>
                  <a:srgbClr val="89BA17"/>
                </a:solidFill>
              </a:rPr>
              <a:t>UPCALL Detour </a:t>
            </a:r>
          </a:p>
        </p:txBody>
      </p:sp>
      <p:sp>
        <p:nvSpPr>
          <p:cNvPr id="2" name="Title 1">
            <a:extLst>
              <a:ext uri="{FF2B5EF4-FFF2-40B4-BE49-F238E27FC236}">
                <a16:creationId xmlns:a16="http://schemas.microsoft.com/office/drawing/2014/main" id="{BA6BF5AE-D70C-4C6C-92A6-1599600D8A92}"/>
              </a:ext>
            </a:extLst>
          </p:cNvPr>
          <p:cNvSpPr>
            <a:spLocks noGrp="1"/>
          </p:cNvSpPr>
          <p:nvPr>
            <p:ph type="title"/>
          </p:nvPr>
        </p:nvSpPr>
        <p:spPr/>
        <p:txBody>
          <a:bodyPr/>
          <a:lstStyle/>
          <a:p>
            <a:r>
              <a:rPr lang="en-US" kern="1200" dirty="0">
                <a:blipFill>
                  <a:blip r:embed="rId3"/>
                  <a:stretch>
                    <a:fillRect/>
                  </a:stretch>
                </a:blipFill>
              </a:rPr>
              <a:t>Track Datapath Packet Drops</a:t>
            </a:r>
            <a:endParaRPr lang="en-US" dirty="0"/>
          </a:p>
        </p:txBody>
      </p:sp>
      <p:sp>
        <p:nvSpPr>
          <p:cNvPr id="3" name="Arrow: Circular 2">
            <a:extLst>
              <a:ext uri="{FF2B5EF4-FFF2-40B4-BE49-F238E27FC236}">
                <a16:creationId xmlns:a16="http://schemas.microsoft.com/office/drawing/2014/main" id="{1F7D5908-5571-4319-9243-3C919305DE3F}"/>
              </a:ext>
            </a:extLst>
          </p:cNvPr>
          <p:cNvSpPr/>
          <p:nvPr/>
        </p:nvSpPr>
        <p:spPr bwMode="auto">
          <a:xfrm>
            <a:off x="5547521" y="2148792"/>
            <a:ext cx="1354958" cy="1168733"/>
          </a:xfrm>
          <a:prstGeom prst="circularArrow">
            <a:avLst>
              <a:gd name="adj1" fmla="val 15436"/>
              <a:gd name="adj2" fmla="val 1392881"/>
              <a:gd name="adj3" fmla="val 1129592"/>
              <a:gd name="adj4" fmla="val 8449978"/>
              <a:gd name="adj5" fmla="val 19210"/>
            </a:avLst>
          </a:prstGeom>
          <a:solidFill>
            <a:srgbClr val="95BB68"/>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nvGrpSpPr>
          <p:cNvPr id="43" name="Group 42">
            <a:extLst>
              <a:ext uri="{FF2B5EF4-FFF2-40B4-BE49-F238E27FC236}">
                <a16:creationId xmlns:a16="http://schemas.microsoft.com/office/drawing/2014/main" id="{B1B70D5E-5FA4-42CF-BB3C-EED28E4BC40E}"/>
              </a:ext>
            </a:extLst>
          </p:cNvPr>
          <p:cNvGrpSpPr/>
          <p:nvPr/>
        </p:nvGrpSpPr>
        <p:grpSpPr>
          <a:xfrm>
            <a:off x="5455392" y="5302287"/>
            <a:ext cx="373062" cy="477984"/>
            <a:chOff x="945387" y="5316120"/>
            <a:chExt cx="724244" cy="927936"/>
          </a:xfrm>
          <a:solidFill>
            <a:srgbClr val="FF0000"/>
          </a:solidFill>
          <a:effectLst/>
        </p:grpSpPr>
        <p:sp>
          <p:nvSpPr>
            <p:cNvPr id="44" name="Freeform 15">
              <a:extLst>
                <a:ext uri="{FF2B5EF4-FFF2-40B4-BE49-F238E27FC236}">
                  <a16:creationId xmlns:a16="http://schemas.microsoft.com/office/drawing/2014/main" id="{799FF224-64D4-414B-AFE1-50721097E7C4}"/>
                </a:ext>
              </a:extLst>
            </p:cNvPr>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45" name="Freeform 142">
              <a:extLst>
                <a:ext uri="{FF2B5EF4-FFF2-40B4-BE49-F238E27FC236}">
                  <a16:creationId xmlns:a16="http://schemas.microsoft.com/office/drawing/2014/main" id="{650D365A-E37A-4DAE-B635-7FCE40DDEB12}"/>
                </a:ext>
              </a:extLst>
            </p:cNvPr>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cxnSp>
        <p:nvCxnSpPr>
          <p:cNvPr id="46" name="Straight Connector 45">
            <a:extLst>
              <a:ext uri="{FF2B5EF4-FFF2-40B4-BE49-F238E27FC236}">
                <a16:creationId xmlns:a16="http://schemas.microsoft.com/office/drawing/2014/main" id="{A20664BF-77A3-4DA7-BDE5-6F606530AC8E}"/>
              </a:ext>
            </a:extLst>
          </p:cNvPr>
          <p:cNvCxnSpPr/>
          <p:nvPr/>
        </p:nvCxnSpPr>
        <p:spPr>
          <a:xfrm>
            <a:off x="3682345" y="3685439"/>
            <a:ext cx="0" cy="185584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C765CDD-2A05-4F1A-8E69-F63D789F7D45}"/>
              </a:ext>
            </a:extLst>
          </p:cNvPr>
          <p:cNvCxnSpPr/>
          <p:nvPr/>
        </p:nvCxnSpPr>
        <p:spPr>
          <a:xfrm>
            <a:off x="4718044" y="3685439"/>
            <a:ext cx="0" cy="185584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73E9F53-7EEB-4BAE-BD1A-5281D980CA7B}"/>
              </a:ext>
            </a:extLst>
          </p:cNvPr>
          <p:cNvCxnSpPr/>
          <p:nvPr/>
        </p:nvCxnSpPr>
        <p:spPr>
          <a:xfrm>
            <a:off x="6303625" y="3670199"/>
            <a:ext cx="0" cy="185584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9EE8A67-C95E-42AE-A6D7-6A1CA02BBC08}"/>
              </a:ext>
            </a:extLst>
          </p:cNvPr>
          <p:cNvCxnSpPr/>
          <p:nvPr/>
        </p:nvCxnSpPr>
        <p:spPr>
          <a:xfrm>
            <a:off x="8199349" y="3650016"/>
            <a:ext cx="0" cy="1855840"/>
          </a:xfrm>
          <a:prstGeom prst="line">
            <a:avLst/>
          </a:prstGeom>
          <a:ln w="28575">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058BC50-704E-460E-8836-58EFF39C4889}"/>
              </a:ext>
            </a:extLst>
          </p:cNvPr>
          <p:cNvCxnSpPr>
            <a:endCxn id="44" idx="33"/>
          </p:cNvCxnSpPr>
          <p:nvPr/>
        </p:nvCxnSpPr>
        <p:spPr>
          <a:xfrm flipV="1">
            <a:off x="3682345" y="5505856"/>
            <a:ext cx="1838512" cy="191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5CB56A-529D-4D65-B405-A6E633C18C37}"/>
              </a:ext>
            </a:extLst>
          </p:cNvPr>
          <p:cNvCxnSpPr>
            <a:stCxn id="44" idx="30"/>
          </p:cNvCxnSpPr>
          <p:nvPr/>
        </p:nvCxnSpPr>
        <p:spPr>
          <a:xfrm>
            <a:off x="5766576" y="5505856"/>
            <a:ext cx="24327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DE4AC5BB-DAE3-44C6-B69A-3D1EC29E035B}"/>
              </a:ext>
            </a:extLst>
          </p:cNvPr>
          <p:cNvGrpSpPr/>
          <p:nvPr/>
        </p:nvGrpSpPr>
        <p:grpSpPr>
          <a:xfrm>
            <a:off x="5448338" y="4855428"/>
            <a:ext cx="456518" cy="357733"/>
            <a:chOff x="5355703" y="5434094"/>
            <a:chExt cx="880442" cy="689925"/>
          </a:xfrm>
          <a:solidFill>
            <a:srgbClr val="F01D18"/>
          </a:solidFill>
        </p:grpSpPr>
        <p:sp>
          <p:nvSpPr>
            <p:cNvPr id="56" name="Freeform 32">
              <a:extLst>
                <a:ext uri="{FF2B5EF4-FFF2-40B4-BE49-F238E27FC236}">
                  <a16:creationId xmlns:a16="http://schemas.microsoft.com/office/drawing/2014/main" id="{73371682-5541-4846-98FB-0BC8AC847FF1}"/>
                </a:ext>
              </a:extLst>
            </p:cNvPr>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Trapezoid 56">
              <a:extLst>
                <a:ext uri="{FF2B5EF4-FFF2-40B4-BE49-F238E27FC236}">
                  <a16:creationId xmlns:a16="http://schemas.microsoft.com/office/drawing/2014/main" id="{519FE1C0-0E4D-4463-8CBA-6E81F683EF49}"/>
                </a:ext>
              </a:extLst>
            </p:cNvPr>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Rounded Rectangle 34">
              <a:extLst>
                <a:ext uri="{FF2B5EF4-FFF2-40B4-BE49-F238E27FC236}">
                  <a16:creationId xmlns:a16="http://schemas.microsoft.com/office/drawing/2014/main" id="{F8B304F5-8326-4BC3-91C9-C43CE1CB39DB}"/>
                </a:ext>
              </a:extLst>
            </p:cNvPr>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Freeform 35">
              <a:extLst>
                <a:ext uri="{FF2B5EF4-FFF2-40B4-BE49-F238E27FC236}">
                  <a16:creationId xmlns:a16="http://schemas.microsoft.com/office/drawing/2014/main" id="{B9B6912D-AE62-453A-A41A-48515099DD72}"/>
                </a:ext>
              </a:extLst>
            </p:cNvPr>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Freeform 36">
              <a:extLst>
                <a:ext uri="{FF2B5EF4-FFF2-40B4-BE49-F238E27FC236}">
                  <a16:creationId xmlns:a16="http://schemas.microsoft.com/office/drawing/2014/main" id="{26531F37-65B0-4712-A764-955C3D17F8BC}"/>
                </a:ext>
              </a:extLst>
            </p:cNvPr>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63" name="Freeform 37">
              <a:extLst>
                <a:ext uri="{FF2B5EF4-FFF2-40B4-BE49-F238E27FC236}">
                  <a16:creationId xmlns:a16="http://schemas.microsoft.com/office/drawing/2014/main" id="{C6FFCCD3-00E0-4030-900F-86F971F59D84}"/>
                </a:ext>
              </a:extLst>
            </p:cNvPr>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64" name="Freeform 38">
              <a:extLst>
                <a:ext uri="{FF2B5EF4-FFF2-40B4-BE49-F238E27FC236}">
                  <a16:creationId xmlns:a16="http://schemas.microsoft.com/office/drawing/2014/main" id="{8A78ACE4-656D-482B-AC04-8C7B3A1EE151}"/>
                </a:ext>
              </a:extLst>
            </p:cNvPr>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sp>
        <p:nvSpPr>
          <p:cNvPr id="65" name="Oval Callout 39">
            <a:extLst>
              <a:ext uri="{FF2B5EF4-FFF2-40B4-BE49-F238E27FC236}">
                <a16:creationId xmlns:a16="http://schemas.microsoft.com/office/drawing/2014/main" id="{4658E5E8-715E-4283-A140-116BAA3674A6}"/>
              </a:ext>
            </a:extLst>
          </p:cNvPr>
          <p:cNvSpPr/>
          <p:nvPr/>
        </p:nvSpPr>
        <p:spPr>
          <a:xfrm>
            <a:off x="8715526" y="3998856"/>
            <a:ext cx="1670121" cy="1145785"/>
          </a:xfrm>
          <a:prstGeom prst="wedgeEllipseCallout">
            <a:avLst>
              <a:gd name="adj1" fmla="val -81384"/>
              <a:gd name="adj2" fmla="val 72418"/>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B050"/>
                </a:solidFill>
              </a:rPr>
              <a:t>Packets dropped in each of DP processing stage are accounted</a:t>
            </a:r>
            <a:endParaRPr lang="en-US" sz="1200" dirty="0"/>
          </a:p>
        </p:txBody>
      </p:sp>
    </p:spTree>
    <p:extLst>
      <p:ext uri="{BB962C8B-B14F-4D97-AF65-F5344CB8AC3E}">
        <p14:creationId xmlns:p14="http://schemas.microsoft.com/office/powerpoint/2010/main" val="2134235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24002" y="762000"/>
            <a:ext cx="9019308" cy="5117365"/>
            <a:chOff x="0" y="-394439"/>
            <a:chExt cx="9146499" cy="7127135"/>
          </a:xfrm>
        </p:grpSpPr>
        <p:sp>
          <p:nvSpPr>
            <p:cNvPr id="5" name="Rectangle 4"/>
            <p:cNvSpPr/>
            <p:nvPr/>
          </p:nvSpPr>
          <p:spPr>
            <a:xfrm>
              <a:off x="0" y="-394439"/>
              <a:ext cx="9144000" cy="5220700"/>
            </a:xfrm>
            <a:prstGeom prst="rect">
              <a:avLst/>
            </a:prstGeom>
            <a:gradFill flip="none" rotWithShape="1">
              <a:gsLst>
                <a:gs pos="100000">
                  <a:schemeClr val="bg1">
                    <a:lumMod val="95000"/>
                  </a:schemeClr>
                </a:gs>
                <a:gs pos="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99" y="4738271"/>
              <a:ext cx="9144000" cy="1994425"/>
            </a:xfrm>
            <a:prstGeom prst="rect">
              <a:avLst/>
            </a:prstGeom>
            <a:gradFill flip="none" rotWithShape="1">
              <a:gsLst>
                <a:gs pos="100000">
                  <a:schemeClr val="bg1">
                    <a:lumMod val="85000"/>
                  </a:schemeClr>
                </a:gs>
                <a:gs pos="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55627" y="1750140"/>
            <a:ext cx="8480749" cy="4879260"/>
            <a:chOff x="331626" y="1750140"/>
            <a:chExt cx="8480749" cy="4879260"/>
          </a:xfrm>
        </p:grpSpPr>
        <p:sp>
          <p:nvSpPr>
            <p:cNvPr id="7" name="Rounded Rectangle 6"/>
            <p:cNvSpPr/>
            <p:nvPr/>
          </p:nvSpPr>
          <p:spPr>
            <a:xfrm>
              <a:off x="331626" y="3234180"/>
              <a:ext cx="8480749" cy="3395220"/>
            </a:xfrm>
            <a:prstGeom prst="roundRect">
              <a:avLst>
                <a:gd name="adj" fmla="val 10942"/>
              </a:avLst>
            </a:prstGeom>
            <a:solidFill>
              <a:schemeClr val="tx1">
                <a:lumMod val="50000"/>
                <a:lumOff val="50000"/>
              </a:schemeClr>
            </a:solidFill>
            <a:ln>
              <a:noFill/>
            </a:ln>
            <a:effectLst/>
            <a:scene3d>
              <a:camera prst="perspectiveRelaxed" fov="1200000">
                <a:rot lat="16800000" lon="0" rev="0"/>
              </a:camera>
              <a:lightRig rig="threePt" dir="t"/>
            </a:scene3d>
            <a:sp3d extrusionH="177800">
              <a:bevelT w="38100" h="25400"/>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1009174" y="1750140"/>
              <a:ext cx="7125652" cy="3276600"/>
              <a:chOff x="1009174" y="1750140"/>
              <a:chExt cx="7125652" cy="3276600"/>
            </a:xfrm>
          </p:grpSpPr>
          <p:grpSp>
            <p:nvGrpSpPr>
              <p:cNvPr id="16" name="Group 15"/>
              <p:cNvGrpSpPr/>
              <p:nvPr/>
            </p:nvGrpSpPr>
            <p:grpSpPr>
              <a:xfrm>
                <a:off x="1009174" y="1750140"/>
                <a:ext cx="2293965" cy="3276600"/>
                <a:chOff x="1009174" y="1750140"/>
                <a:chExt cx="2293965" cy="3276600"/>
              </a:xfrm>
            </p:grpSpPr>
            <p:grpSp>
              <p:nvGrpSpPr>
                <p:cNvPr id="13" name="Group 12"/>
                <p:cNvGrpSpPr/>
                <p:nvPr/>
              </p:nvGrpSpPr>
              <p:grpSpPr>
                <a:xfrm>
                  <a:off x="1009174" y="1750140"/>
                  <a:ext cx="2293965" cy="3276600"/>
                  <a:chOff x="1009174" y="1750140"/>
                  <a:chExt cx="2293965" cy="3276600"/>
                </a:xfrm>
              </p:grpSpPr>
              <p:sp>
                <p:nvSpPr>
                  <p:cNvPr id="22" name="Rectangle 21"/>
                  <p:cNvSpPr/>
                  <p:nvPr/>
                </p:nvSpPr>
                <p:spPr>
                  <a:xfrm>
                    <a:off x="1009174" y="2364828"/>
                    <a:ext cx="2293965" cy="2661912"/>
                  </a:xfrm>
                  <a:prstGeom prst="rect">
                    <a:avLst/>
                  </a:prstGeom>
                  <a:solidFill>
                    <a:srgbClr val="D5EDFF"/>
                  </a:solidFill>
                  <a:ln>
                    <a:noFill/>
                  </a:ln>
                  <a:effectLst/>
                  <a:scene3d>
                    <a:camera prst="orthographicFront"/>
                    <a:lightRig rig="balanced" dir="t"/>
                  </a:scene3d>
                  <a:sp3d prstMaterial="metal">
                    <a:bevelT w="508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027017" y="1750140"/>
                    <a:ext cx="2271252" cy="614688"/>
                    <a:chOff x="1027017" y="1750140"/>
                    <a:chExt cx="2271252" cy="614688"/>
                  </a:xfrm>
                </p:grpSpPr>
                <p:sp>
                  <p:nvSpPr>
                    <p:cNvPr id="9" name="Rectangle 8"/>
                    <p:cNvSpPr/>
                    <p:nvPr/>
                  </p:nvSpPr>
                  <p:spPr>
                    <a:xfrm>
                      <a:off x="1027017" y="1750140"/>
                      <a:ext cx="2271252" cy="614688"/>
                    </a:xfrm>
                    <a:prstGeom prst="rect">
                      <a:avLst/>
                    </a:prstGeom>
                    <a:solidFill>
                      <a:srgbClr val="0070C0"/>
                    </a:solidFill>
                    <a:ln>
                      <a:noFill/>
                    </a:ln>
                    <a:effectLst/>
                    <a:scene3d>
                      <a:camera prst="orthographicFront"/>
                      <a:lightRig rig="threePt" dir="t"/>
                    </a:scene3d>
                    <a:sp3d>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162808" y="1797683"/>
                      <a:ext cx="1999670" cy="461665"/>
                    </a:xfrm>
                    <a:prstGeom prst="rect">
                      <a:avLst/>
                    </a:prstGeom>
                    <a:noFill/>
                    <a:scene3d>
                      <a:camera prst="orthographicFront"/>
                      <a:lightRig rig="balanced" dir="t"/>
                    </a:scene3d>
                    <a:sp3d prstMaterial="metal">
                      <a:bevelT w="38100" h="25400"/>
                    </a:sp3d>
                  </p:spPr>
                  <p:txBody>
                    <a:bodyPr wrap="square" rtlCol="0">
                      <a:spAutoFit/>
                    </a:bodyPr>
                    <a:lstStyle/>
                    <a:p>
                      <a:pPr algn="ctr"/>
                      <a:r>
                        <a:rPr lang="en-US" sz="2400" b="1" dirty="0">
                          <a:solidFill>
                            <a:schemeClr val="bg1"/>
                          </a:solidFill>
                          <a:effectLst>
                            <a:outerShdw blurRad="38100" dist="38100" dir="2700000" algn="tl">
                              <a:srgbClr val="000000">
                                <a:alpha val="43137"/>
                              </a:srgbClr>
                            </a:outerShdw>
                          </a:effectLst>
                          <a:latin typeface="+mj-lt"/>
                          <a:cs typeface="Aharoni" pitchFamily="2" charset="-79"/>
                        </a:rPr>
                        <a:t>Rx Drops</a:t>
                      </a:r>
                    </a:p>
                  </p:txBody>
                </p:sp>
              </p:grpSp>
            </p:grpSp>
            <p:sp>
              <p:nvSpPr>
                <p:cNvPr id="62" name="Rectangle 61"/>
                <p:cNvSpPr/>
                <p:nvPr/>
              </p:nvSpPr>
              <p:spPr>
                <a:xfrm>
                  <a:off x="1048810" y="2364828"/>
                  <a:ext cx="2214692" cy="2400657"/>
                </a:xfrm>
                <a:prstGeom prst="rect">
                  <a:avLst/>
                </a:prstGeom>
              </p:spPr>
              <p:txBody>
                <a:bodyPr wrap="square">
                  <a:spAutoFit/>
                </a:bodyPr>
                <a:lstStyle/>
                <a:p>
                  <a:pPr marL="285750" indent="-285750">
                    <a:buFont typeface="Arial" pitchFamily="34" charset="0"/>
                    <a:buChar char="•"/>
                  </a:pPr>
                  <a:r>
                    <a:rPr lang="en-US" sz="1400" b="1" dirty="0"/>
                    <a:t>Resource Exhaustion</a:t>
                  </a:r>
                </a:p>
                <a:p>
                  <a:pPr marL="285750" indent="-285750">
                    <a:buFont typeface="Arial" pitchFamily="34" charset="0"/>
                    <a:buChar char="•"/>
                  </a:pPr>
                  <a:r>
                    <a:rPr lang="en-US" sz="1400" b="1" dirty="0"/>
                    <a:t>Parsing Error / Invalid Packets</a:t>
                  </a:r>
                </a:p>
                <a:p>
                  <a:pPr marL="285750" indent="-285750">
                    <a:buFont typeface="Arial" pitchFamily="34" charset="0"/>
                    <a:buChar char="•"/>
                  </a:pPr>
                  <a:r>
                    <a:rPr lang="en-US" sz="1400" b="1" dirty="0"/>
                    <a:t>Ingress Policer</a:t>
                  </a:r>
                </a:p>
                <a:p>
                  <a:pPr marL="285750" indent="-285750">
                    <a:buFont typeface="Arial" pitchFamily="34" charset="0"/>
                    <a:buChar char="•"/>
                  </a:pPr>
                  <a:r>
                    <a:rPr lang="en-US" sz="1400" b="1" dirty="0"/>
                    <a:t>Rx Port Drops</a:t>
                  </a:r>
                </a:p>
                <a:p>
                  <a:pPr marL="285750" indent="-285750">
                    <a:buFont typeface="Arial" pitchFamily="34" charset="0"/>
                    <a:buChar char="•"/>
                  </a:pPr>
                  <a:r>
                    <a:rPr lang="en-US" sz="1400" b="1" dirty="0"/>
                    <a:t>Rx Errors</a:t>
                  </a:r>
                </a:p>
                <a:p>
                  <a:endParaRPr lang="en-US" sz="1600" b="1" dirty="0"/>
                </a:p>
              </p:txBody>
            </p:sp>
          </p:grpSp>
          <p:grpSp>
            <p:nvGrpSpPr>
              <p:cNvPr id="17" name="Group 16"/>
              <p:cNvGrpSpPr/>
              <p:nvPr/>
            </p:nvGrpSpPr>
            <p:grpSpPr>
              <a:xfrm>
                <a:off x="3413265" y="1750140"/>
                <a:ext cx="2293965" cy="3276600"/>
                <a:chOff x="3413265" y="1750140"/>
                <a:chExt cx="2293965" cy="3276600"/>
              </a:xfrm>
            </p:grpSpPr>
            <p:grpSp>
              <p:nvGrpSpPr>
                <p:cNvPr id="14" name="Group 13"/>
                <p:cNvGrpSpPr/>
                <p:nvPr/>
              </p:nvGrpSpPr>
              <p:grpSpPr>
                <a:xfrm>
                  <a:off x="3413265" y="1750140"/>
                  <a:ext cx="2293965" cy="3276600"/>
                  <a:chOff x="3413265" y="1750140"/>
                  <a:chExt cx="2293965" cy="3276600"/>
                </a:xfrm>
              </p:grpSpPr>
              <p:sp>
                <p:nvSpPr>
                  <p:cNvPr id="47" name="Rectangle 46"/>
                  <p:cNvSpPr/>
                  <p:nvPr/>
                </p:nvSpPr>
                <p:spPr>
                  <a:xfrm>
                    <a:off x="3413265" y="2364828"/>
                    <a:ext cx="2293965" cy="2661912"/>
                  </a:xfrm>
                  <a:prstGeom prst="rect">
                    <a:avLst/>
                  </a:prstGeom>
                  <a:solidFill>
                    <a:srgbClr val="FFEBEB"/>
                  </a:solidFill>
                  <a:ln>
                    <a:noFill/>
                  </a:ln>
                  <a:effectLst/>
                  <a:scene3d>
                    <a:camera prst="orthographicFront"/>
                    <a:lightRig rig="balanced" dir="t"/>
                  </a:scene3d>
                  <a:sp3d prstMaterial="metal">
                    <a:bevelT w="508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431108" y="1750140"/>
                    <a:ext cx="2271252" cy="614688"/>
                    <a:chOff x="3431108" y="1750140"/>
                    <a:chExt cx="2271252" cy="614688"/>
                  </a:xfrm>
                </p:grpSpPr>
                <p:sp>
                  <p:nvSpPr>
                    <p:cNvPr id="46" name="Rectangle 45"/>
                    <p:cNvSpPr/>
                    <p:nvPr/>
                  </p:nvSpPr>
                  <p:spPr>
                    <a:xfrm>
                      <a:off x="3431108" y="1750140"/>
                      <a:ext cx="2271252" cy="614688"/>
                    </a:xfrm>
                    <a:prstGeom prst="rect">
                      <a:avLst/>
                    </a:prstGeom>
                    <a:solidFill>
                      <a:srgbClr val="A80000"/>
                    </a:solidFill>
                    <a:ln>
                      <a:noFill/>
                    </a:ln>
                    <a:effectLst/>
                    <a:scene3d>
                      <a:camera prst="orthographicFront"/>
                      <a:lightRig rig="threePt" dir="t"/>
                    </a:scene3d>
                    <a:sp3d>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556901" y="1797683"/>
                      <a:ext cx="2019667" cy="338554"/>
                    </a:xfrm>
                    <a:prstGeom prst="rect">
                      <a:avLst/>
                    </a:prstGeom>
                    <a:noFill/>
                    <a:scene3d>
                      <a:camera prst="orthographicFront"/>
                      <a:lightRig rig="balanced" dir="t"/>
                    </a:scene3d>
                    <a:sp3d prstMaterial="metal">
                      <a:bevelT w="38100" h="25400"/>
                    </a:sp3d>
                  </p:spPr>
                  <p:txBody>
                    <a:bodyPr wrap="square" rtlCol="0">
                      <a:spAutoFit/>
                    </a:bodyPr>
                    <a:lstStyle/>
                    <a:p>
                      <a:pPr algn="ctr"/>
                      <a:r>
                        <a:rPr lang="en-US" sz="1600" b="1" dirty="0">
                          <a:solidFill>
                            <a:schemeClr val="bg1"/>
                          </a:solidFill>
                          <a:effectLst>
                            <a:outerShdw blurRad="38100" dist="38100" dir="2700000" algn="tl">
                              <a:srgbClr val="000000">
                                <a:alpha val="43137"/>
                              </a:srgbClr>
                            </a:outerShdw>
                          </a:effectLst>
                          <a:latin typeface="+mj-lt"/>
                          <a:cs typeface="Aharoni" pitchFamily="2" charset="-79"/>
                        </a:rPr>
                        <a:t>DP Processing Drops</a:t>
                      </a:r>
                    </a:p>
                  </p:txBody>
                </p:sp>
              </p:grpSp>
            </p:grpSp>
            <p:sp>
              <p:nvSpPr>
                <p:cNvPr id="64" name="Rectangle 63"/>
                <p:cNvSpPr/>
                <p:nvPr/>
              </p:nvSpPr>
              <p:spPr>
                <a:xfrm>
                  <a:off x="3452901" y="2364828"/>
                  <a:ext cx="2214692" cy="2185214"/>
                </a:xfrm>
                <a:prstGeom prst="rect">
                  <a:avLst/>
                </a:prstGeom>
              </p:spPr>
              <p:txBody>
                <a:bodyPr wrap="square">
                  <a:spAutoFit/>
                </a:bodyPr>
                <a:lstStyle/>
                <a:p>
                  <a:pPr marL="285750" indent="-285750">
                    <a:buFont typeface="Arial" pitchFamily="34" charset="0"/>
                    <a:buChar char="•"/>
                  </a:pPr>
                  <a:r>
                    <a:rPr lang="en-US" sz="1400" b="1" dirty="0"/>
                    <a:t>”drop” action </a:t>
                  </a:r>
                </a:p>
                <a:p>
                  <a:pPr marL="285750" indent="-285750">
                    <a:buFont typeface="Arial" pitchFamily="34" charset="0"/>
                    <a:buChar char="•"/>
                  </a:pPr>
                  <a:endParaRPr lang="en-US" sz="1400" b="1" dirty="0"/>
                </a:p>
                <a:p>
                  <a:pPr marL="285750" indent="-285750">
                    <a:buFont typeface="Arial" pitchFamily="34" charset="0"/>
                    <a:buChar char="•"/>
                  </a:pPr>
                  <a:r>
                    <a:rPr lang="en-US" sz="1400" b="1" dirty="0"/>
                    <a:t>UPCALL related</a:t>
                  </a:r>
                </a:p>
                <a:p>
                  <a:pPr marL="285750" indent="-285750">
                    <a:buFont typeface="Arial" pitchFamily="34" charset="0"/>
                    <a:buChar char="•"/>
                  </a:pPr>
                  <a:endParaRPr lang="en-US" sz="1400" b="1" dirty="0"/>
                </a:p>
                <a:p>
                  <a:pPr marL="285750" indent="-285750">
                    <a:buFont typeface="Arial" pitchFamily="34" charset="0"/>
                    <a:buChar char="•"/>
                  </a:pPr>
                  <a:r>
                    <a:rPr lang="en-US" sz="1400" b="1" dirty="0"/>
                    <a:t>Datapath Exceptions/Errors</a:t>
                  </a:r>
                </a:p>
                <a:p>
                  <a:endParaRPr lang="en-US" sz="1600" b="1" dirty="0"/>
                </a:p>
              </p:txBody>
            </p:sp>
          </p:grpSp>
          <p:grpSp>
            <p:nvGrpSpPr>
              <p:cNvPr id="18" name="Group 17"/>
              <p:cNvGrpSpPr/>
              <p:nvPr/>
            </p:nvGrpSpPr>
            <p:grpSpPr>
              <a:xfrm>
                <a:off x="5840861" y="1750140"/>
                <a:ext cx="2293965" cy="3276600"/>
                <a:chOff x="5840861" y="1750140"/>
                <a:chExt cx="2293965" cy="3276600"/>
              </a:xfrm>
            </p:grpSpPr>
            <p:grpSp>
              <p:nvGrpSpPr>
                <p:cNvPr id="15" name="Group 14"/>
                <p:cNvGrpSpPr/>
                <p:nvPr/>
              </p:nvGrpSpPr>
              <p:grpSpPr>
                <a:xfrm>
                  <a:off x="5840861" y="1750140"/>
                  <a:ext cx="2293965" cy="3276600"/>
                  <a:chOff x="5840861" y="1750140"/>
                  <a:chExt cx="2293965" cy="3276600"/>
                </a:xfrm>
              </p:grpSpPr>
              <p:sp>
                <p:nvSpPr>
                  <p:cNvPr id="50" name="Rectangle 49"/>
                  <p:cNvSpPr/>
                  <p:nvPr/>
                </p:nvSpPr>
                <p:spPr>
                  <a:xfrm>
                    <a:off x="5840861" y="2364828"/>
                    <a:ext cx="2293965" cy="2661912"/>
                  </a:xfrm>
                  <a:prstGeom prst="rect">
                    <a:avLst/>
                  </a:prstGeom>
                  <a:solidFill>
                    <a:srgbClr val="EBFFEB"/>
                  </a:solidFill>
                  <a:ln>
                    <a:noFill/>
                  </a:ln>
                  <a:effectLst/>
                  <a:scene3d>
                    <a:camera prst="orthographicFront"/>
                    <a:lightRig rig="balanced" dir="t"/>
                  </a:scene3d>
                  <a:sp3d prstMaterial="metal">
                    <a:bevelT w="508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858704" y="1750140"/>
                    <a:ext cx="2271252" cy="614688"/>
                    <a:chOff x="5858704" y="1750140"/>
                    <a:chExt cx="2271252" cy="614688"/>
                  </a:xfrm>
                </p:grpSpPr>
                <p:sp>
                  <p:nvSpPr>
                    <p:cNvPr id="49" name="Rectangle 48"/>
                    <p:cNvSpPr/>
                    <p:nvPr/>
                  </p:nvSpPr>
                  <p:spPr>
                    <a:xfrm>
                      <a:off x="5858704" y="1750140"/>
                      <a:ext cx="2271252" cy="614688"/>
                    </a:xfrm>
                    <a:prstGeom prst="rect">
                      <a:avLst/>
                    </a:prstGeom>
                    <a:solidFill>
                      <a:srgbClr val="006600"/>
                    </a:solidFill>
                    <a:ln>
                      <a:noFill/>
                    </a:ln>
                    <a:effectLst/>
                    <a:scene3d>
                      <a:camera prst="orthographicFront"/>
                      <a:lightRig rig="threePt" dir="t"/>
                    </a:scene3d>
                    <a:sp3d>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5994495" y="1797683"/>
                      <a:ext cx="1999670" cy="461665"/>
                    </a:xfrm>
                    <a:prstGeom prst="rect">
                      <a:avLst/>
                    </a:prstGeom>
                    <a:noFill/>
                    <a:scene3d>
                      <a:camera prst="orthographicFront"/>
                      <a:lightRig rig="balanced" dir="t"/>
                    </a:scene3d>
                    <a:sp3d prstMaterial="metal">
                      <a:bevelT w="38100" h="25400"/>
                    </a:sp3d>
                  </p:spPr>
                  <p:txBody>
                    <a:bodyPr wrap="square" rtlCol="0">
                      <a:spAutoFit/>
                    </a:bodyPr>
                    <a:lstStyle/>
                    <a:p>
                      <a:pPr algn="ctr"/>
                      <a:r>
                        <a:rPr lang="en-US" sz="2400" b="1" dirty="0" err="1">
                          <a:solidFill>
                            <a:schemeClr val="bg1"/>
                          </a:solidFill>
                          <a:effectLst>
                            <a:outerShdw blurRad="38100" dist="38100" dir="2700000" algn="tl">
                              <a:srgbClr val="000000">
                                <a:alpha val="43137"/>
                              </a:srgbClr>
                            </a:outerShdw>
                          </a:effectLst>
                          <a:latin typeface="+mj-lt"/>
                          <a:cs typeface="Aharoni" pitchFamily="2" charset="-79"/>
                        </a:rPr>
                        <a:t>Tx</a:t>
                      </a:r>
                      <a:r>
                        <a:rPr lang="en-US" sz="2400" b="1" dirty="0">
                          <a:solidFill>
                            <a:schemeClr val="bg1"/>
                          </a:solidFill>
                          <a:effectLst>
                            <a:outerShdw blurRad="38100" dist="38100" dir="2700000" algn="tl">
                              <a:srgbClr val="000000">
                                <a:alpha val="43137"/>
                              </a:srgbClr>
                            </a:outerShdw>
                          </a:effectLst>
                          <a:latin typeface="+mj-lt"/>
                          <a:cs typeface="Aharoni" pitchFamily="2" charset="-79"/>
                        </a:rPr>
                        <a:t> Drops</a:t>
                      </a:r>
                    </a:p>
                  </p:txBody>
                </p:sp>
              </p:grpSp>
            </p:grpSp>
            <p:sp>
              <p:nvSpPr>
                <p:cNvPr id="66" name="Rectangle 65"/>
                <p:cNvSpPr/>
                <p:nvPr/>
              </p:nvSpPr>
              <p:spPr>
                <a:xfrm>
                  <a:off x="5874528" y="2321848"/>
                  <a:ext cx="2214692" cy="2677656"/>
                </a:xfrm>
                <a:prstGeom prst="rect">
                  <a:avLst/>
                </a:prstGeom>
              </p:spPr>
              <p:txBody>
                <a:bodyPr wrap="square">
                  <a:spAutoFit/>
                </a:bodyPr>
                <a:lstStyle/>
                <a:p>
                  <a:pPr marL="285750" indent="-285750">
                    <a:buFont typeface="Arial" pitchFamily="34" charset="0"/>
                    <a:buChar char="•"/>
                  </a:pPr>
                  <a:r>
                    <a:rPr lang="en-US" sz="1400" b="1" dirty="0"/>
                    <a:t>Egress Policer</a:t>
                  </a:r>
                </a:p>
                <a:p>
                  <a:pPr marL="285750" indent="-285750">
                    <a:buFont typeface="Arial" pitchFamily="34" charset="0"/>
                    <a:buChar char="•"/>
                  </a:pPr>
                  <a:r>
                    <a:rPr lang="en-US" sz="1400" b="1" dirty="0"/>
                    <a:t>Invalid Port/         Port state</a:t>
                  </a:r>
                </a:p>
                <a:p>
                  <a:pPr marL="285750" indent="-285750">
                    <a:buFont typeface="Arial" pitchFamily="34" charset="0"/>
                    <a:buChar char="•"/>
                  </a:pPr>
                  <a:r>
                    <a:rPr lang="en-US" sz="1400" b="1" dirty="0"/>
                    <a:t>Queue full</a:t>
                  </a:r>
                </a:p>
                <a:p>
                  <a:pPr marL="285750" indent="-285750">
                    <a:buFont typeface="Arial" pitchFamily="34" charset="0"/>
                    <a:buChar char="•"/>
                  </a:pPr>
                  <a:r>
                    <a:rPr lang="en-US" sz="1400" b="1" dirty="0"/>
                    <a:t>Resource Exhaustion</a:t>
                  </a:r>
                </a:p>
                <a:p>
                  <a:pPr marL="285750" indent="-285750">
                    <a:buFont typeface="Arial" pitchFamily="34" charset="0"/>
                    <a:buChar char="•"/>
                  </a:pPr>
                  <a:r>
                    <a:rPr lang="en-US" sz="1400" b="1" dirty="0" err="1"/>
                    <a:t>Tx</a:t>
                  </a:r>
                  <a:r>
                    <a:rPr lang="en-US" sz="1400" b="1" dirty="0"/>
                    <a:t> Port Drops</a:t>
                  </a:r>
                </a:p>
                <a:p>
                  <a:pPr marL="285750" indent="-285750">
                    <a:buFont typeface="Arial" pitchFamily="34" charset="0"/>
                    <a:buChar char="•"/>
                  </a:pPr>
                  <a:r>
                    <a:rPr lang="en-US" sz="1400" b="1" dirty="0" err="1"/>
                    <a:t>Tx</a:t>
                  </a:r>
                  <a:r>
                    <a:rPr lang="en-US" sz="1400" b="1" dirty="0"/>
                    <a:t> Errors </a:t>
                  </a:r>
                </a:p>
                <a:p>
                  <a:endParaRPr lang="en-US" sz="1400" b="1" dirty="0"/>
                </a:p>
              </p:txBody>
            </p:sp>
          </p:grpSp>
        </p:grpSp>
      </p:grpSp>
      <p:sp>
        <p:nvSpPr>
          <p:cNvPr id="12" name="Title 11">
            <a:extLst>
              <a:ext uri="{FF2B5EF4-FFF2-40B4-BE49-F238E27FC236}">
                <a16:creationId xmlns:a16="http://schemas.microsoft.com/office/drawing/2014/main" id="{97FDE3CE-184E-43AC-8A35-834045E5021D}"/>
              </a:ext>
            </a:extLst>
          </p:cNvPr>
          <p:cNvSpPr>
            <a:spLocks noGrp="1"/>
          </p:cNvSpPr>
          <p:nvPr>
            <p:ph type="title"/>
          </p:nvPr>
        </p:nvSpPr>
        <p:spPr/>
        <p:txBody>
          <a:bodyPr/>
          <a:lstStyle/>
          <a:p>
            <a:r>
              <a:rPr lang="en-US" kern="1200" dirty="0">
                <a:blipFill>
                  <a:blip r:embed="rId3">
                    <a:extLst/>
                  </a:blip>
                  <a:stretch>
                    <a:fillRect/>
                  </a:stretch>
                </a:blipFill>
              </a:rPr>
              <a:t>Packet Drop Classification</a:t>
            </a:r>
            <a:endParaRPr lang="en-US" dirty="0"/>
          </a:p>
        </p:txBody>
      </p:sp>
    </p:spTree>
    <p:extLst>
      <p:ext uri="{BB962C8B-B14F-4D97-AF65-F5344CB8AC3E}">
        <p14:creationId xmlns:p14="http://schemas.microsoft.com/office/powerpoint/2010/main" val="55226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60365" y="1781266"/>
            <a:ext cx="2337459" cy="4520391"/>
          </a:xfrm>
          <a:prstGeom prst="roundRect">
            <a:avLst>
              <a:gd name="adj" fmla="val 12980"/>
            </a:avLst>
          </a:prstGeom>
          <a:solidFill>
            <a:schemeClr val="accent1">
              <a:lumMod val="20000"/>
              <a:lumOff val="80000"/>
            </a:schemeClr>
          </a:solidFill>
          <a:ln>
            <a:gradFill flip="none" rotWithShape="1">
              <a:gsLst>
                <a:gs pos="0">
                  <a:schemeClr val="accent1"/>
                </a:gs>
                <a:gs pos="50000">
                  <a:schemeClr val="accent6"/>
                </a:gs>
                <a:gs pos="100000">
                  <a:schemeClr val="accent5"/>
                </a:gs>
              </a:gsLst>
              <a:lin ang="16200000" scaled="1"/>
              <a:tileRect/>
            </a:gradFill>
          </a:ln>
          <a:effectLst>
            <a:reflection stA="25000" endPos="20000" dist="50800" dir="5400000" sy="-100000" algn="bl" rotWithShape="0"/>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278387" y="1410684"/>
            <a:ext cx="2517431" cy="713707"/>
            <a:chOff x="398703" y="1838432"/>
            <a:chExt cx="2023663" cy="457688"/>
          </a:xfrm>
          <a:effectLst>
            <a:outerShdw blurRad="50800" dist="38100" dir="5400000" algn="t" rotWithShape="0">
              <a:prstClr val="black">
                <a:alpha val="40000"/>
              </a:prstClr>
            </a:outerShdw>
          </a:effectLst>
        </p:grpSpPr>
        <p:sp>
          <p:nvSpPr>
            <p:cNvPr id="6" name="Rounded Rectangle 5"/>
            <p:cNvSpPr/>
            <p:nvPr/>
          </p:nvSpPr>
          <p:spPr>
            <a:xfrm>
              <a:off x="400208" y="1838920"/>
              <a:ext cx="2018360" cy="457200"/>
            </a:xfrm>
            <a:prstGeom prst="roundRect">
              <a:avLst>
                <a:gd name="adj" fmla="val 50000"/>
              </a:avLst>
            </a:prstGeom>
            <a:solidFill>
              <a:schemeClr val="accent1"/>
            </a:solidFill>
            <a:ln>
              <a:gradFill>
                <a:gsLst>
                  <a:gs pos="0">
                    <a:schemeClr val="accent1"/>
                  </a:gs>
                  <a:gs pos="50000">
                    <a:schemeClr val="accent1">
                      <a:lumMod val="60000"/>
                      <a:lumOff val="40000"/>
                    </a:schemeClr>
                  </a:gs>
                  <a:gs pos="100000">
                    <a:schemeClr val="accent5"/>
                  </a:gs>
                </a:gsLst>
                <a:lin ang="5400000" scaled="0"/>
              </a:gradFill>
            </a:ln>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98703" y="1838432"/>
              <a:ext cx="2023663" cy="266296"/>
            </a:xfrm>
            <a:custGeom>
              <a:avLst/>
              <a:gdLst>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9877"/>
                <a:gd name="connsiteX1" fmla="*/ 228600 w 2030236"/>
                <a:gd name="connsiteY1" fmla="*/ 0 h 459877"/>
                <a:gd name="connsiteX2" fmla="*/ 1789760 w 2030236"/>
                <a:gd name="connsiteY2" fmla="*/ 0 h 459877"/>
                <a:gd name="connsiteX3" fmla="*/ 2018360 w 2030236"/>
                <a:gd name="connsiteY3" fmla="*/ 228600 h 459877"/>
                <a:gd name="connsiteX4" fmla="*/ 2030236 w 2030236"/>
                <a:gd name="connsiteY4" fmla="*/ 234537 h 459877"/>
                <a:gd name="connsiteX5" fmla="*/ 1789760 w 2030236"/>
                <a:gd name="connsiteY5" fmla="*/ 457200 h 459877"/>
                <a:gd name="connsiteX6" fmla="*/ 228600 w 2030236"/>
                <a:gd name="connsiteY6" fmla="*/ 457200 h 459877"/>
                <a:gd name="connsiteX7" fmla="*/ 0 w 2030236"/>
                <a:gd name="connsiteY7" fmla="*/ 228600 h 459877"/>
                <a:gd name="connsiteX0" fmla="*/ 0 w 2030236"/>
                <a:gd name="connsiteY0" fmla="*/ 228600 h 488991"/>
                <a:gd name="connsiteX1" fmla="*/ 228600 w 2030236"/>
                <a:gd name="connsiteY1" fmla="*/ 0 h 488991"/>
                <a:gd name="connsiteX2" fmla="*/ 1789760 w 2030236"/>
                <a:gd name="connsiteY2" fmla="*/ 0 h 488991"/>
                <a:gd name="connsiteX3" fmla="*/ 2018360 w 2030236"/>
                <a:gd name="connsiteY3" fmla="*/ 228600 h 488991"/>
                <a:gd name="connsiteX4" fmla="*/ 2030236 w 2030236"/>
                <a:gd name="connsiteY4" fmla="*/ 234537 h 488991"/>
                <a:gd name="connsiteX5" fmla="*/ 1777885 w 2030236"/>
                <a:gd name="connsiteY5" fmla="*/ 486888 h 488991"/>
                <a:gd name="connsiteX6" fmla="*/ 228600 w 2030236"/>
                <a:gd name="connsiteY6" fmla="*/ 457200 h 488991"/>
                <a:gd name="connsiteX7" fmla="*/ 0 w 2030236"/>
                <a:gd name="connsiteY7" fmla="*/ 228600 h 48899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10342 w 2040578"/>
                <a:gd name="connsiteY0" fmla="*/ 228600 h 486888"/>
                <a:gd name="connsiteX1" fmla="*/ 238942 w 2040578"/>
                <a:gd name="connsiteY1" fmla="*/ 0 h 486888"/>
                <a:gd name="connsiteX2" fmla="*/ 1800102 w 2040578"/>
                <a:gd name="connsiteY2" fmla="*/ 0 h 486888"/>
                <a:gd name="connsiteX3" fmla="*/ 2028702 w 2040578"/>
                <a:gd name="connsiteY3" fmla="*/ 228600 h 486888"/>
                <a:gd name="connsiteX4" fmla="*/ 2040578 w 2040578"/>
                <a:gd name="connsiteY4" fmla="*/ 234537 h 486888"/>
                <a:gd name="connsiteX5" fmla="*/ 1788227 w 2040578"/>
                <a:gd name="connsiteY5" fmla="*/ 486888 h 486888"/>
                <a:gd name="connsiteX6" fmla="*/ 10342 w 2040578"/>
                <a:gd name="connsiteY6" fmla="*/ 228600 h 486888"/>
                <a:gd name="connsiteX0" fmla="*/ 9793 w 2040029"/>
                <a:gd name="connsiteY0" fmla="*/ 228600 h 486888"/>
                <a:gd name="connsiteX1" fmla="*/ 238393 w 2040029"/>
                <a:gd name="connsiteY1" fmla="*/ 0 h 486888"/>
                <a:gd name="connsiteX2" fmla="*/ 1799553 w 2040029"/>
                <a:gd name="connsiteY2" fmla="*/ 0 h 486888"/>
                <a:gd name="connsiteX3" fmla="*/ 2028153 w 2040029"/>
                <a:gd name="connsiteY3" fmla="*/ 228600 h 486888"/>
                <a:gd name="connsiteX4" fmla="*/ 2040029 w 2040029"/>
                <a:gd name="connsiteY4" fmla="*/ 234537 h 486888"/>
                <a:gd name="connsiteX5" fmla="*/ 1787678 w 2040029"/>
                <a:gd name="connsiteY5" fmla="*/ 486888 h 486888"/>
                <a:gd name="connsiteX6" fmla="*/ 9793 w 2040029"/>
                <a:gd name="connsiteY6" fmla="*/ 228600 h 486888"/>
                <a:gd name="connsiteX0" fmla="*/ 12754 w 2042990"/>
                <a:gd name="connsiteY0" fmla="*/ 228600 h 486888"/>
                <a:gd name="connsiteX1" fmla="*/ 241354 w 2042990"/>
                <a:gd name="connsiteY1" fmla="*/ 0 h 486888"/>
                <a:gd name="connsiteX2" fmla="*/ 1802514 w 2042990"/>
                <a:gd name="connsiteY2" fmla="*/ 0 h 486888"/>
                <a:gd name="connsiteX3" fmla="*/ 2031114 w 2042990"/>
                <a:gd name="connsiteY3" fmla="*/ 228600 h 486888"/>
                <a:gd name="connsiteX4" fmla="*/ 2042990 w 2042990"/>
                <a:gd name="connsiteY4" fmla="*/ 234537 h 486888"/>
                <a:gd name="connsiteX5" fmla="*/ 1790639 w 2042990"/>
                <a:gd name="connsiteY5" fmla="*/ 486888 h 486888"/>
                <a:gd name="connsiteX6" fmla="*/ 12754 w 2042990"/>
                <a:gd name="connsiteY6" fmla="*/ 228600 h 486888"/>
                <a:gd name="connsiteX0" fmla="*/ 10482 w 2040718"/>
                <a:gd name="connsiteY0" fmla="*/ 230858 h 489146"/>
                <a:gd name="connsiteX1" fmla="*/ 239082 w 2040718"/>
                <a:gd name="connsiteY1" fmla="*/ 2258 h 489146"/>
                <a:gd name="connsiteX2" fmla="*/ 1800242 w 2040718"/>
                <a:gd name="connsiteY2" fmla="*/ 2258 h 489146"/>
                <a:gd name="connsiteX3" fmla="*/ 2028842 w 2040718"/>
                <a:gd name="connsiteY3" fmla="*/ 230858 h 489146"/>
                <a:gd name="connsiteX4" fmla="*/ 2040718 w 2040718"/>
                <a:gd name="connsiteY4" fmla="*/ 236795 h 489146"/>
                <a:gd name="connsiteX5" fmla="*/ 1788367 w 2040718"/>
                <a:gd name="connsiteY5" fmla="*/ 489146 h 489146"/>
                <a:gd name="connsiteX6" fmla="*/ 10482 w 2040718"/>
                <a:gd name="connsiteY6" fmla="*/ 230858 h 489146"/>
                <a:gd name="connsiteX0" fmla="*/ 10617 w 2040853"/>
                <a:gd name="connsiteY0" fmla="*/ 235939 h 494227"/>
                <a:gd name="connsiteX1" fmla="*/ 236641 w 2040853"/>
                <a:gd name="connsiteY1" fmla="*/ 2188 h 494227"/>
                <a:gd name="connsiteX2" fmla="*/ 1800377 w 2040853"/>
                <a:gd name="connsiteY2" fmla="*/ 7339 h 494227"/>
                <a:gd name="connsiteX3" fmla="*/ 2028977 w 2040853"/>
                <a:gd name="connsiteY3" fmla="*/ 235939 h 494227"/>
                <a:gd name="connsiteX4" fmla="*/ 2040853 w 2040853"/>
                <a:gd name="connsiteY4" fmla="*/ 241876 h 494227"/>
                <a:gd name="connsiteX5" fmla="*/ 1788502 w 2040853"/>
                <a:gd name="connsiteY5" fmla="*/ 494227 h 494227"/>
                <a:gd name="connsiteX6" fmla="*/ 10617 w 2040853"/>
                <a:gd name="connsiteY6" fmla="*/ 235939 h 494227"/>
                <a:gd name="connsiteX0" fmla="*/ 9550 w 2039786"/>
                <a:gd name="connsiteY0" fmla="*/ 233751 h 492039"/>
                <a:gd name="connsiteX1" fmla="*/ 235574 w 2039786"/>
                <a:gd name="connsiteY1" fmla="*/ 0 h 492039"/>
                <a:gd name="connsiteX2" fmla="*/ 1799310 w 2039786"/>
                <a:gd name="connsiteY2" fmla="*/ 5151 h 492039"/>
                <a:gd name="connsiteX3" fmla="*/ 2027910 w 2039786"/>
                <a:gd name="connsiteY3" fmla="*/ 233751 h 492039"/>
                <a:gd name="connsiteX4" fmla="*/ 2039786 w 2039786"/>
                <a:gd name="connsiteY4" fmla="*/ 239688 h 492039"/>
                <a:gd name="connsiteX5" fmla="*/ 1787435 w 2039786"/>
                <a:gd name="connsiteY5" fmla="*/ 492039 h 492039"/>
                <a:gd name="connsiteX6" fmla="*/ 9550 w 2039786"/>
                <a:gd name="connsiteY6" fmla="*/ 233751 h 492039"/>
                <a:gd name="connsiteX0" fmla="*/ 9883 w 2040119"/>
                <a:gd name="connsiteY0" fmla="*/ 235107 h 493395"/>
                <a:gd name="connsiteX1" fmla="*/ 235907 w 2040119"/>
                <a:gd name="connsiteY1" fmla="*/ 1356 h 493395"/>
                <a:gd name="connsiteX2" fmla="*/ 1799643 w 2040119"/>
                <a:gd name="connsiteY2" fmla="*/ 6507 h 493395"/>
                <a:gd name="connsiteX3" fmla="*/ 2028243 w 2040119"/>
                <a:gd name="connsiteY3" fmla="*/ 235107 h 493395"/>
                <a:gd name="connsiteX4" fmla="*/ 2040119 w 2040119"/>
                <a:gd name="connsiteY4" fmla="*/ 241044 h 493395"/>
                <a:gd name="connsiteX5" fmla="*/ 1787768 w 2040119"/>
                <a:gd name="connsiteY5" fmla="*/ 493395 h 493395"/>
                <a:gd name="connsiteX6" fmla="*/ 9883 w 2040119"/>
                <a:gd name="connsiteY6" fmla="*/ 235107 h 493395"/>
                <a:gd name="connsiteX0" fmla="*/ 9208 w 2054898"/>
                <a:gd name="connsiteY0" fmla="*/ 250441 h 493274"/>
                <a:gd name="connsiteX1" fmla="*/ 250686 w 2054898"/>
                <a:gd name="connsiteY1" fmla="*/ 1235 h 493274"/>
                <a:gd name="connsiteX2" fmla="*/ 1814422 w 2054898"/>
                <a:gd name="connsiteY2" fmla="*/ 6386 h 493274"/>
                <a:gd name="connsiteX3" fmla="*/ 2043022 w 2054898"/>
                <a:gd name="connsiteY3" fmla="*/ 234986 h 493274"/>
                <a:gd name="connsiteX4" fmla="*/ 2054898 w 2054898"/>
                <a:gd name="connsiteY4" fmla="*/ 240923 h 493274"/>
                <a:gd name="connsiteX5" fmla="*/ 1802547 w 2054898"/>
                <a:gd name="connsiteY5" fmla="*/ 493274 h 493274"/>
                <a:gd name="connsiteX6" fmla="*/ 9208 w 2054898"/>
                <a:gd name="connsiteY6" fmla="*/ 250441 h 493274"/>
                <a:gd name="connsiteX0" fmla="*/ 7792 w 2053482"/>
                <a:gd name="connsiteY0" fmla="*/ 250406 h 493239"/>
                <a:gd name="connsiteX1" fmla="*/ 249270 w 2053482"/>
                <a:gd name="connsiteY1" fmla="*/ 1200 h 493239"/>
                <a:gd name="connsiteX2" fmla="*/ 1813006 w 2053482"/>
                <a:gd name="connsiteY2" fmla="*/ 6351 h 493239"/>
                <a:gd name="connsiteX3" fmla="*/ 2041606 w 2053482"/>
                <a:gd name="connsiteY3" fmla="*/ 234951 h 493239"/>
                <a:gd name="connsiteX4" fmla="*/ 2053482 w 2053482"/>
                <a:gd name="connsiteY4" fmla="*/ 240888 h 493239"/>
                <a:gd name="connsiteX5" fmla="*/ 1801131 w 2053482"/>
                <a:gd name="connsiteY5" fmla="*/ 493239 h 493239"/>
                <a:gd name="connsiteX6" fmla="*/ 7792 w 2053482"/>
                <a:gd name="connsiteY6" fmla="*/ 250406 h 493239"/>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8360 w 2054050"/>
                <a:gd name="connsiteY0" fmla="*/ 250762 h 485868"/>
                <a:gd name="connsiteX1" fmla="*/ 249838 w 2054050"/>
                <a:gd name="connsiteY1" fmla="*/ 1556 h 485868"/>
                <a:gd name="connsiteX2" fmla="*/ 1813574 w 2054050"/>
                <a:gd name="connsiteY2" fmla="*/ 6707 h 485868"/>
                <a:gd name="connsiteX3" fmla="*/ 2042174 w 2054050"/>
                <a:gd name="connsiteY3" fmla="*/ 235307 h 485868"/>
                <a:gd name="connsiteX4" fmla="*/ 2054050 w 2054050"/>
                <a:gd name="connsiteY4" fmla="*/ 241244 h 485868"/>
                <a:gd name="connsiteX5" fmla="*/ 1796547 w 2054050"/>
                <a:gd name="connsiteY5" fmla="*/ 485868 h 485868"/>
                <a:gd name="connsiteX6" fmla="*/ 8360 w 2054050"/>
                <a:gd name="connsiteY6" fmla="*/ 250762 h 485868"/>
                <a:gd name="connsiteX0" fmla="*/ 8360 w 2054050"/>
                <a:gd name="connsiteY0" fmla="*/ 251782 h 486888"/>
                <a:gd name="connsiteX1" fmla="*/ 249838 w 2054050"/>
                <a:gd name="connsiteY1" fmla="*/ 2576 h 486888"/>
                <a:gd name="connsiteX2" fmla="*/ 1821301 w 2054050"/>
                <a:gd name="connsiteY2" fmla="*/ 0 h 486888"/>
                <a:gd name="connsiteX3" fmla="*/ 2042174 w 2054050"/>
                <a:gd name="connsiteY3" fmla="*/ 236327 h 486888"/>
                <a:gd name="connsiteX4" fmla="*/ 2054050 w 2054050"/>
                <a:gd name="connsiteY4" fmla="*/ 242264 h 486888"/>
                <a:gd name="connsiteX5" fmla="*/ 1796547 w 2054050"/>
                <a:gd name="connsiteY5" fmla="*/ 486888 h 486888"/>
                <a:gd name="connsiteX6" fmla="*/ 8360 w 2054050"/>
                <a:gd name="connsiteY6" fmla="*/ 251782 h 486888"/>
                <a:gd name="connsiteX0" fmla="*/ 8360 w 2042174"/>
                <a:gd name="connsiteY0" fmla="*/ 251782 h 486888"/>
                <a:gd name="connsiteX1" fmla="*/ 249838 w 2042174"/>
                <a:gd name="connsiteY1" fmla="*/ 2576 h 486888"/>
                <a:gd name="connsiteX2" fmla="*/ 1821301 w 2042174"/>
                <a:gd name="connsiteY2" fmla="*/ 0 h 486888"/>
                <a:gd name="connsiteX3" fmla="*/ 2042174 w 2042174"/>
                <a:gd name="connsiteY3" fmla="*/ 236327 h 486888"/>
                <a:gd name="connsiteX4" fmla="*/ 1796547 w 2042174"/>
                <a:gd name="connsiteY4" fmla="*/ 486888 h 486888"/>
                <a:gd name="connsiteX5" fmla="*/ 8360 w 2042174"/>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261 w 2052378"/>
                <a:gd name="connsiteY0" fmla="*/ 251782 h 486888"/>
                <a:gd name="connsiteX1" fmla="*/ 249739 w 2052378"/>
                <a:gd name="connsiteY1" fmla="*/ 2576 h 486888"/>
                <a:gd name="connsiteX2" fmla="*/ 1821202 w 2052378"/>
                <a:gd name="connsiteY2" fmla="*/ 0 h 486888"/>
                <a:gd name="connsiteX3" fmla="*/ 2052378 w 2052378"/>
                <a:gd name="connsiteY3" fmla="*/ 244054 h 486888"/>
                <a:gd name="connsiteX4" fmla="*/ 1796448 w 2052378"/>
                <a:gd name="connsiteY4" fmla="*/ 486888 h 486888"/>
                <a:gd name="connsiteX5" fmla="*/ 8261 w 2052378"/>
                <a:gd name="connsiteY5" fmla="*/ 251782 h 486888"/>
                <a:gd name="connsiteX0" fmla="*/ 8674 w 2052791"/>
                <a:gd name="connsiteY0" fmla="*/ 251782 h 486888"/>
                <a:gd name="connsiteX1" fmla="*/ 250152 w 2052791"/>
                <a:gd name="connsiteY1" fmla="*/ 2576 h 486888"/>
                <a:gd name="connsiteX2" fmla="*/ 1821615 w 2052791"/>
                <a:gd name="connsiteY2" fmla="*/ 0 h 486888"/>
                <a:gd name="connsiteX3" fmla="*/ 2052791 w 2052791"/>
                <a:gd name="connsiteY3" fmla="*/ 244054 h 486888"/>
                <a:gd name="connsiteX4" fmla="*/ 1796861 w 2052791"/>
                <a:gd name="connsiteY4" fmla="*/ 486888 h 486888"/>
                <a:gd name="connsiteX5" fmla="*/ 8674 w 2052791"/>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7124 w 2003616"/>
                <a:gd name="connsiteY0" fmla="*/ 389895 h 486888"/>
                <a:gd name="connsiteX1" fmla="*/ 200977 w 2003616"/>
                <a:gd name="connsiteY1" fmla="*/ 2576 h 486888"/>
                <a:gd name="connsiteX2" fmla="*/ 1772440 w 2003616"/>
                <a:gd name="connsiteY2" fmla="*/ 0 h 486888"/>
                <a:gd name="connsiteX3" fmla="*/ 2003616 w 2003616"/>
                <a:gd name="connsiteY3" fmla="*/ 244054 h 486888"/>
                <a:gd name="connsiteX4" fmla="*/ 1747686 w 2003616"/>
                <a:gd name="connsiteY4" fmla="*/ 486888 h 486888"/>
                <a:gd name="connsiteX5" fmla="*/ 7124 w 2003616"/>
                <a:gd name="connsiteY5" fmla="*/ 389895 h 486888"/>
                <a:gd name="connsiteX0" fmla="*/ 49502 w 2045994"/>
                <a:gd name="connsiteY0" fmla="*/ 389895 h 486888"/>
                <a:gd name="connsiteX1" fmla="*/ 243355 w 2045994"/>
                <a:gd name="connsiteY1" fmla="*/ 2576 h 486888"/>
                <a:gd name="connsiteX2" fmla="*/ 1814818 w 2045994"/>
                <a:gd name="connsiteY2" fmla="*/ 0 h 486888"/>
                <a:gd name="connsiteX3" fmla="*/ 2045994 w 2045994"/>
                <a:gd name="connsiteY3" fmla="*/ 244054 h 486888"/>
                <a:gd name="connsiteX4" fmla="*/ 1790064 w 2045994"/>
                <a:gd name="connsiteY4" fmla="*/ 486888 h 486888"/>
                <a:gd name="connsiteX5" fmla="*/ 49502 w 2045994"/>
                <a:gd name="connsiteY5" fmla="*/ 389895 h 486888"/>
                <a:gd name="connsiteX0" fmla="*/ 49502 w 2111597"/>
                <a:gd name="connsiteY0" fmla="*/ 389895 h 391638"/>
                <a:gd name="connsiteX1" fmla="*/ 243355 w 2111597"/>
                <a:gd name="connsiteY1" fmla="*/ 2576 h 391638"/>
                <a:gd name="connsiteX2" fmla="*/ 1814818 w 2111597"/>
                <a:gd name="connsiteY2" fmla="*/ 0 h 391638"/>
                <a:gd name="connsiteX3" fmla="*/ 2045994 w 2111597"/>
                <a:gd name="connsiteY3" fmla="*/ 244054 h 391638"/>
                <a:gd name="connsiteX4" fmla="*/ 1966277 w 2111597"/>
                <a:gd name="connsiteY4" fmla="*/ 391638 h 391638"/>
                <a:gd name="connsiteX5" fmla="*/ 49502 w 2111597"/>
                <a:gd name="connsiteY5" fmla="*/ 389895 h 391638"/>
                <a:gd name="connsiteX0" fmla="*/ 49502 w 2045994"/>
                <a:gd name="connsiteY0" fmla="*/ 389895 h 397910"/>
                <a:gd name="connsiteX1" fmla="*/ 243355 w 2045994"/>
                <a:gd name="connsiteY1" fmla="*/ 2576 h 397910"/>
                <a:gd name="connsiteX2" fmla="*/ 1814818 w 2045994"/>
                <a:gd name="connsiteY2" fmla="*/ 0 h 397910"/>
                <a:gd name="connsiteX3" fmla="*/ 2045994 w 2045994"/>
                <a:gd name="connsiteY3" fmla="*/ 244054 h 397910"/>
                <a:gd name="connsiteX4" fmla="*/ 49502 w 2045994"/>
                <a:gd name="connsiteY4" fmla="*/ 389895 h 397910"/>
                <a:gd name="connsiteX0" fmla="*/ 49502 w 2045994"/>
                <a:gd name="connsiteY0" fmla="*/ 389895 h 393511"/>
                <a:gd name="connsiteX1" fmla="*/ 243355 w 2045994"/>
                <a:gd name="connsiteY1" fmla="*/ 2576 h 393511"/>
                <a:gd name="connsiteX2" fmla="*/ 1814818 w 2045994"/>
                <a:gd name="connsiteY2" fmla="*/ 0 h 393511"/>
                <a:gd name="connsiteX3" fmla="*/ 2045994 w 2045994"/>
                <a:gd name="connsiteY3" fmla="*/ 244054 h 393511"/>
                <a:gd name="connsiteX4" fmla="*/ 49502 w 2045994"/>
                <a:gd name="connsiteY4" fmla="*/ 389895 h 393511"/>
                <a:gd name="connsiteX0" fmla="*/ 49502 w 2045994"/>
                <a:gd name="connsiteY0" fmla="*/ 389895 h 392464"/>
                <a:gd name="connsiteX1" fmla="*/ 243355 w 2045994"/>
                <a:gd name="connsiteY1" fmla="*/ 2576 h 392464"/>
                <a:gd name="connsiteX2" fmla="*/ 1814818 w 2045994"/>
                <a:gd name="connsiteY2" fmla="*/ 0 h 392464"/>
                <a:gd name="connsiteX3" fmla="*/ 2045994 w 2045994"/>
                <a:gd name="connsiteY3" fmla="*/ 244054 h 392464"/>
                <a:gd name="connsiteX4" fmla="*/ 49502 w 2045994"/>
                <a:gd name="connsiteY4" fmla="*/ 389895 h 392464"/>
                <a:gd name="connsiteX0" fmla="*/ 49502 w 2045994"/>
                <a:gd name="connsiteY0" fmla="*/ 389895 h 405833"/>
                <a:gd name="connsiteX1" fmla="*/ 243355 w 2045994"/>
                <a:gd name="connsiteY1" fmla="*/ 2576 h 405833"/>
                <a:gd name="connsiteX2" fmla="*/ 1814818 w 2045994"/>
                <a:gd name="connsiteY2" fmla="*/ 0 h 405833"/>
                <a:gd name="connsiteX3" fmla="*/ 2045994 w 2045994"/>
                <a:gd name="connsiteY3" fmla="*/ 244054 h 405833"/>
                <a:gd name="connsiteX4" fmla="*/ 49502 w 2045994"/>
                <a:gd name="connsiteY4" fmla="*/ 389895 h 405833"/>
                <a:gd name="connsiteX0" fmla="*/ 55502 w 2051994"/>
                <a:gd name="connsiteY0" fmla="*/ 389895 h 405833"/>
                <a:gd name="connsiteX1" fmla="*/ 249355 w 2051994"/>
                <a:gd name="connsiteY1" fmla="*/ 2576 h 405833"/>
                <a:gd name="connsiteX2" fmla="*/ 1820818 w 2051994"/>
                <a:gd name="connsiteY2" fmla="*/ 0 h 405833"/>
                <a:gd name="connsiteX3" fmla="*/ 2051994 w 2051994"/>
                <a:gd name="connsiteY3" fmla="*/ 244054 h 405833"/>
                <a:gd name="connsiteX4" fmla="*/ 55502 w 2051994"/>
                <a:gd name="connsiteY4" fmla="*/ 389895 h 405833"/>
                <a:gd name="connsiteX0" fmla="*/ 55502 w 2051994"/>
                <a:gd name="connsiteY0" fmla="*/ 389895 h 406493"/>
                <a:gd name="connsiteX1" fmla="*/ 249355 w 2051994"/>
                <a:gd name="connsiteY1" fmla="*/ 2576 h 406493"/>
                <a:gd name="connsiteX2" fmla="*/ 1820818 w 2051994"/>
                <a:gd name="connsiteY2" fmla="*/ 0 h 406493"/>
                <a:gd name="connsiteX3" fmla="*/ 2051994 w 2051994"/>
                <a:gd name="connsiteY3" fmla="*/ 244054 h 406493"/>
                <a:gd name="connsiteX4" fmla="*/ 55502 w 2051994"/>
                <a:gd name="connsiteY4" fmla="*/ 389895 h 406493"/>
                <a:gd name="connsiteX0" fmla="*/ 55502 w 2051994"/>
                <a:gd name="connsiteY0" fmla="*/ 389895 h 411457"/>
                <a:gd name="connsiteX1" fmla="*/ 249355 w 2051994"/>
                <a:gd name="connsiteY1" fmla="*/ 2576 h 411457"/>
                <a:gd name="connsiteX2" fmla="*/ 1820818 w 2051994"/>
                <a:gd name="connsiteY2" fmla="*/ 0 h 411457"/>
                <a:gd name="connsiteX3" fmla="*/ 2051994 w 2051994"/>
                <a:gd name="connsiteY3" fmla="*/ 244054 h 411457"/>
                <a:gd name="connsiteX4" fmla="*/ 55502 w 2051994"/>
                <a:gd name="connsiteY4" fmla="*/ 389895 h 411457"/>
                <a:gd name="connsiteX0" fmla="*/ 55502 w 2057397"/>
                <a:gd name="connsiteY0" fmla="*/ 389895 h 506213"/>
                <a:gd name="connsiteX1" fmla="*/ 249355 w 2057397"/>
                <a:gd name="connsiteY1" fmla="*/ 2576 h 506213"/>
                <a:gd name="connsiteX2" fmla="*/ 1820818 w 2057397"/>
                <a:gd name="connsiteY2" fmla="*/ 0 h 506213"/>
                <a:gd name="connsiteX3" fmla="*/ 2051994 w 2057397"/>
                <a:gd name="connsiteY3" fmla="*/ 244054 h 506213"/>
                <a:gd name="connsiteX4" fmla="*/ 55502 w 2057397"/>
                <a:gd name="connsiteY4" fmla="*/ 389895 h 506213"/>
                <a:gd name="connsiteX0" fmla="*/ 55502 w 2051994"/>
                <a:gd name="connsiteY0" fmla="*/ 389895 h 426751"/>
                <a:gd name="connsiteX1" fmla="*/ 249355 w 2051994"/>
                <a:gd name="connsiteY1" fmla="*/ 2576 h 426751"/>
                <a:gd name="connsiteX2" fmla="*/ 1820818 w 2051994"/>
                <a:gd name="connsiteY2" fmla="*/ 0 h 426751"/>
                <a:gd name="connsiteX3" fmla="*/ 2051994 w 2051994"/>
                <a:gd name="connsiteY3" fmla="*/ 244054 h 426751"/>
                <a:gd name="connsiteX4" fmla="*/ 55502 w 2051994"/>
                <a:gd name="connsiteY4" fmla="*/ 389895 h 426751"/>
                <a:gd name="connsiteX0" fmla="*/ 63043 w 2016403"/>
                <a:gd name="connsiteY0" fmla="*/ 312257 h 359514"/>
                <a:gd name="connsiteX1" fmla="*/ 213764 w 2016403"/>
                <a:gd name="connsiteY1" fmla="*/ 2576 h 359514"/>
                <a:gd name="connsiteX2" fmla="*/ 1785227 w 2016403"/>
                <a:gd name="connsiteY2" fmla="*/ 0 h 359514"/>
                <a:gd name="connsiteX3" fmla="*/ 2016403 w 2016403"/>
                <a:gd name="connsiteY3" fmla="*/ 244054 h 359514"/>
                <a:gd name="connsiteX4" fmla="*/ 63043 w 2016403"/>
                <a:gd name="connsiteY4" fmla="*/ 312257 h 359514"/>
                <a:gd name="connsiteX0" fmla="*/ 63043 w 2016403"/>
                <a:gd name="connsiteY0" fmla="*/ 312257 h 312257"/>
                <a:gd name="connsiteX1" fmla="*/ 213764 w 2016403"/>
                <a:gd name="connsiteY1" fmla="*/ 2576 h 312257"/>
                <a:gd name="connsiteX2" fmla="*/ 1785227 w 2016403"/>
                <a:gd name="connsiteY2" fmla="*/ 0 h 312257"/>
                <a:gd name="connsiteX3" fmla="*/ 2016403 w 2016403"/>
                <a:gd name="connsiteY3" fmla="*/ 244054 h 312257"/>
                <a:gd name="connsiteX4" fmla="*/ 63043 w 2016403"/>
                <a:gd name="connsiteY4" fmla="*/ 312257 h 312257"/>
                <a:gd name="connsiteX0" fmla="*/ 63043 w 2025029"/>
                <a:gd name="connsiteY0" fmla="*/ 312257 h 312257"/>
                <a:gd name="connsiteX1" fmla="*/ 213764 w 2025029"/>
                <a:gd name="connsiteY1" fmla="*/ 2576 h 312257"/>
                <a:gd name="connsiteX2" fmla="*/ 1785227 w 2025029"/>
                <a:gd name="connsiteY2" fmla="*/ 0 h 312257"/>
                <a:gd name="connsiteX3" fmla="*/ 2025029 w 2025029"/>
                <a:gd name="connsiteY3" fmla="*/ 287186 h 312257"/>
                <a:gd name="connsiteX4" fmla="*/ 63043 w 2025029"/>
                <a:gd name="connsiteY4" fmla="*/ 312257 h 312257"/>
                <a:gd name="connsiteX0" fmla="*/ 54190 w 2067934"/>
                <a:gd name="connsiteY0" fmla="*/ 364016 h 364016"/>
                <a:gd name="connsiteX1" fmla="*/ 256669 w 2067934"/>
                <a:gd name="connsiteY1" fmla="*/ 2576 h 364016"/>
                <a:gd name="connsiteX2" fmla="*/ 1828132 w 2067934"/>
                <a:gd name="connsiteY2" fmla="*/ 0 h 364016"/>
                <a:gd name="connsiteX3" fmla="*/ 2067934 w 2067934"/>
                <a:gd name="connsiteY3" fmla="*/ 287186 h 364016"/>
                <a:gd name="connsiteX4" fmla="*/ 54190 w 2067934"/>
                <a:gd name="connsiteY4" fmla="*/ 364016 h 364016"/>
                <a:gd name="connsiteX0" fmla="*/ 54190 w 2067934"/>
                <a:gd name="connsiteY0" fmla="*/ 364016 h 364016"/>
                <a:gd name="connsiteX1" fmla="*/ 256669 w 2067934"/>
                <a:gd name="connsiteY1" fmla="*/ 2576 h 364016"/>
                <a:gd name="connsiteX2" fmla="*/ 1828132 w 2067934"/>
                <a:gd name="connsiteY2" fmla="*/ 0 h 364016"/>
                <a:gd name="connsiteX3" fmla="*/ 2067934 w 2067934"/>
                <a:gd name="connsiteY3" fmla="*/ 287186 h 364016"/>
                <a:gd name="connsiteX4" fmla="*/ 54190 w 2067934"/>
                <a:gd name="connsiteY4" fmla="*/ 364016 h 364016"/>
                <a:gd name="connsiteX0" fmla="*/ 47597 w 2061341"/>
                <a:gd name="connsiteY0" fmla="*/ 364016 h 364016"/>
                <a:gd name="connsiteX1" fmla="*/ 250076 w 2061341"/>
                <a:gd name="connsiteY1" fmla="*/ 2576 h 364016"/>
                <a:gd name="connsiteX2" fmla="*/ 1821539 w 2061341"/>
                <a:gd name="connsiteY2" fmla="*/ 0 h 364016"/>
                <a:gd name="connsiteX3" fmla="*/ 2061341 w 2061341"/>
                <a:gd name="connsiteY3" fmla="*/ 287186 h 364016"/>
                <a:gd name="connsiteX4" fmla="*/ 47597 w 2061341"/>
                <a:gd name="connsiteY4" fmla="*/ 364016 h 364016"/>
                <a:gd name="connsiteX0" fmla="*/ 47597 w 2034913"/>
                <a:gd name="connsiteY0" fmla="*/ 364016 h 364016"/>
                <a:gd name="connsiteX1" fmla="*/ 250076 w 2034913"/>
                <a:gd name="connsiteY1" fmla="*/ 2576 h 364016"/>
                <a:gd name="connsiteX2" fmla="*/ 1821539 w 2034913"/>
                <a:gd name="connsiteY2" fmla="*/ 0 h 364016"/>
                <a:gd name="connsiteX3" fmla="*/ 2034913 w 2034913"/>
                <a:gd name="connsiteY3" fmla="*/ 334756 h 364016"/>
                <a:gd name="connsiteX4" fmla="*/ 47597 w 2034913"/>
                <a:gd name="connsiteY4" fmla="*/ 364016 h 364016"/>
                <a:gd name="connsiteX0" fmla="*/ 47597 w 2045484"/>
                <a:gd name="connsiteY0" fmla="*/ 364016 h 364016"/>
                <a:gd name="connsiteX1" fmla="*/ 250076 w 2045484"/>
                <a:gd name="connsiteY1" fmla="*/ 2576 h 364016"/>
                <a:gd name="connsiteX2" fmla="*/ 1821539 w 2045484"/>
                <a:gd name="connsiteY2" fmla="*/ 0 h 364016"/>
                <a:gd name="connsiteX3" fmla="*/ 2045484 w 2045484"/>
                <a:gd name="connsiteY3" fmla="*/ 334756 h 364016"/>
                <a:gd name="connsiteX4" fmla="*/ 47597 w 2045484"/>
                <a:gd name="connsiteY4" fmla="*/ 364016 h 364016"/>
                <a:gd name="connsiteX0" fmla="*/ 47597 w 2050483"/>
                <a:gd name="connsiteY0" fmla="*/ 364016 h 364016"/>
                <a:gd name="connsiteX1" fmla="*/ 250076 w 2050483"/>
                <a:gd name="connsiteY1" fmla="*/ 2576 h 364016"/>
                <a:gd name="connsiteX2" fmla="*/ 1821539 w 2050483"/>
                <a:gd name="connsiteY2" fmla="*/ 0 h 364016"/>
                <a:gd name="connsiteX3" fmla="*/ 2045484 w 2050483"/>
                <a:gd name="connsiteY3" fmla="*/ 334756 h 364016"/>
                <a:gd name="connsiteX4" fmla="*/ 47597 w 2050483"/>
                <a:gd name="connsiteY4" fmla="*/ 364016 h 364016"/>
                <a:gd name="connsiteX0" fmla="*/ 47597 w 2045440"/>
                <a:gd name="connsiteY0" fmla="*/ 364016 h 364016"/>
                <a:gd name="connsiteX1" fmla="*/ 250076 w 2045440"/>
                <a:gd name="connsiteY1" fmla="*/ 2576 h 364016"/>
                <a:gd name="connsiteX2" fmla="*/ 1821539 w 2045440"/>
                <a:gd name="connsiteY2" fmla="*/ 0 h 364016"/>
                <a:gd name="connsiteX3" fmla="*/ 2040198 w 2045440"/>
                <a:gd name="connsiteY3" fmla="*/ 276615 h 364016"/>
                <a:gd name="connsiteX4" fmla="*/ 47597 w 2045440"/>
                <a:gd name="connsiteY4" fmla="*/ 364016 h 364016"/>
                <a:gd name="connsiteX0" fmla="*/ 49138 w 2036410"/>
                <a:gd name="connsiteY0" fmla="*/ 327017 h 327017"/>
                <a:gd name="connsiteX1" fmla="*/ 241046 w 2036410"/>
                <a:gd name="connsiteY1" fmla="*/ 2576 h 327017"/>
                <a:gd name="connsiteX2" fmla="*/ 1812509 w 2036410"/>
                <a:gd name="connsiteY2" fmla="*/ 0 h 327017"/>
                <a:gd name="connsiteX3" fmla="*/ 2031168 w 2036410"/>
                <a:gd name="connsiteY3" fmla="*/ 276615 h 327017"/>
                <a:gd name="connsiteX4" fmla="*/ 49138 w 2036410"/>
                <a:gd name="connsiteY4" fmla="*/ 327017 h 327017"/>
                <a:gd name="connsiteX0" fmla="*/ 49944 w 2031930"/>
                <a:gd name="connsiteY0" fmla="*/ 295303 h 295303"/>
                <a:gd name="connsiteX1" fmla="*/ 236566 w 2031930"/>
                <a:gd name="connsiteY1" fmla="*/ 2576 h 295303"/>
                <a:gd name="connsiteX2" fmla="*/ 1808029 w 2031930"/>
                <a:gd name="connsiteY2" fmla="*/ 0 h 295303"/>
                <a:gd name="connsiteX3" fmla="*/ 2026688 w 2031930"/>
                <a:gd name="connsiteY3" fmla="*/ 276615 h 295303"/>
                <a:gd name="connsiteX4" fmla="*/ 49944 w 2031930"/>
                <a:gd name="connsiteY4" fmla="*/ 295303 h 295303"/>
                <a:gd name="connsiteX0" fmla="*/ 49944 w 2031930"/>
                <a:gd name="connsiteY0" fmla="*/ 295303 h 305007"/>
                <a:gd name="connsiteX1" fmla="*/ 236566 w 2031930"/>
                <a:gd name="connsiteY1" fmla="*/ 2576 h 305007"/>
                <a:gd name="connsiteX2" fmla="*/ 1808029 w 2031930"/>
                <a:gd name="connsiteY2" fmla="*/ 0 h 305007"/>
                <a:gd name="connsiteX3" fmla="*/ 2026688 w 2031930"/>
                <a:gd name="connsiteY3" fmla="*/ 276615 h 305007"/>
                <a:gd name="connsiteX4" fmla="*/ 49944 w 2031930"/>
                <a:gd name="connsiteY4" fmla="*/ 295303 h 305007"/>
                <a:gd name="connsiteX0" fmla="*/ 49944 w 2036972"/>
                <a:gd name="connsiteY0" fmla="*/ 295303 h 322423"/>
                <a:gd name="connsiteX1" fmla="*/ 236566 w 2036972"/>
                <a:gd name="connsiteY1" fmla="*/ 2576 h 322423"/>
                <a:gd name="connsiteX2" fmla="*/ 1808029 w 2036972"/>
                <a:gd name="connsiteY2" fmla="*/ 0 h 322423"/>
                <a:gd name="connsiteX3" fmla="*/ 2031973 w 2036972"/>
                <a:gd name="connsiteY3" fmla="*/ 313614 h 322423"/>
                <a:gd name="connsiteX4" fmla="*/ 49944 w 2036972"/>
                <a:gd name="connsiteY4" fmla="*/ 295303 h 322423"/>
                <a:gd name="connsiteX0" fmla="*/ 49944 w 2041993"/>
                <a:gd name="connsiteY0" fmla="*/ 295303 h 322423"/>
                <a:gd name="connsiteX1" fmla="*/ 236566 w 2041993"/>
                <a:gd name="connsiteY1" fmla="*/ 2576 h 322423"/>
                <a:gd name="connsiteX2" fmla="*/ 1808029 w 2041993"/>
                <a:gd name="connsiteY2" fmla="*/ 0 h 322423"/>
                <a:gd name="connsiteX3" fmla="*/ 2031973 w 2041993"/>
                <a:gd name="connsiteY3" fmla="*/ 313614 h 322423"/>
                <a:gd name="connsiteX4" fmla="*/ 49944 w 2041993"/>
                <a:gd name="connsiteY4" fmla="*/ 295303 h 322423"/>
                <a:gd name="connsiteX0" fmla="*/ 49944 w 2041993"/>
                <a:gd name="connsiteY0" fmla="*/ 295303 h 322423"/>
                <a:gd name="connsiteX1" fmla="*/ 236566 w 2041993"/>
                <a:gd name="connsiteY1" fmla="*/ 2576 h 322423"/>
                <a:gd name="connsiteX2" fmla="*/ 1808029 w 2041993"/>
                <a:gd name="connsiteY2" fmla="*/ 0 h 322423"/>
                <a:gd name="connsiteX3" fmla="*/ 2031973 w 2041993"/>
                <a:gd name="connsiteY3" fmla="*/ 313614 h 322423"/>
                <a:gd name="connsiteX4" fmla="*/ 49944 w 2041993"/>
                <a:gd name="connsiteY4" fmla="*/ 295303 h 322423"/>
                <a:gd name="connsiteX0" fmla="*/ 51631 w 2033109"/>
                <a:gd name="connsiteY0" fmla="*/ 364015 h 369596"/>
                <a:gd name="connsiteX1" fmla="*/ 227682 w 2033109"/>
                <a:gd name="connsiteY1" fmla="*/ 2576 h 369596"/>
                <a:gd name="connsiteX2" fmla="*/ 1799145 w 2033109"/>
                <a:gd name="connsiteY2" fmla="*/ 0 h 369596"/>
                <a:gd name="connsiteX3" fmla="*/ 2023089 w 2033109"/>
                <a:gd name="connsiteY3" fmla="*/ 313614 h 369596"/>
                <a:gd name="connsiteX4" fmla="*/ 51631 w 2033109"/>
                <a:gd name="connsiteY4" fmla="*/ 364015 h 369596"/>
                <a:gd name="connsiteX0" fmla="*/ 51631 w 2033109"/>
                <a:gd name="connsiteY0" fmla="*/ 364015 h 369596"/>
                <a:gd name="connsiteX1" fmla="*/ 227682 w 2033109"/>
                <a:gd name="connsiteY1" fmla="*/ 20389 h 369596"/>
                <a:gd name="connsiteX2" fmla="*/ 1799145 w 2033109"/>
                <a:gd name="connsiteY2" fmla="*/ 0 h 369596"/>
                <a:gd name="connsiteX3" fmla="*/ 2023089 w 2033109"/>
                <a:gd name="connsiteY3" fmla="*/ 313614 h 369596"/>
                <a:gd name="connsiteX4" fmla="*/ 51631 w 2033109"/>
                <a:gd name="connsiteY4" fmla="*/ 364015 h 369596"/>
                <a:gd name="connsiteX0" fmla="*/ 51631 w 2022111"/>
                <a:gd name="connsiteY0" fmla="*/ 364015 h 367381"/>
                <a:gd name="connsiteX1" fmla="*/ 227682 w 2022111"/>
                <a:gd name="connsiteY1" fmla="*/ 20389 h 367381"/>
                <a:gd name="connsiteX2" fmla="*/ 1799145 w 2022111"/>
                <a:gd name="connsiteY2" fmla="*/ 0 h 367381"/>
                <a:gd name="connsiteX3" fmla="*/ 2011213 w 2022111"/>
                <a:gd name="connsiteY3" fmla="*/ 266113 h 367381"/>
                <a:gd name="connsiteX4" fmla="*/ 51631 w 2022111"/>
                <a:gd name="connsiteY4" fmla="*/ 364015 h 367381"/>
                <a:gd name="connsiteX0" fmla="*/ 51631 w 2022111"/>
                <a:gd name="connsiteY0" fmla="*/ 358078 h 361444"/>
                <a:gd name="connsiteX1" fmla="*/ 227682 w 2022111"/>
                <a:gd name="connsiteY1" fmla="*/ 14452 h 361444"/>
                <a:gd name="connsiteX2" fmla="*/ 1799145 w 2022111"/>
                <a:gd name="connsiteY2" fmla="*/ 0 h 361444"/>
                <a:gd name="connsiteX3" fmla="*/ 2011213 w 2022111"/>
                <a:gd name="connsiteY3" fmla="*/ 260176 h 361444"/>
                <a:gd name="connsiteX4" fmla="*/ 51631 w 2022111"/>
                <a:gd name="connsiteY4" fmla="*/ 358078 h 361444"/>
                <a:gd name="connsiteX0" fmla="*/ 51631 w 2020907"/>
                <a:gd name="connsiteY0" fmla="*/ 358078 h 361444"/>
                <a:gd name="connsiteX1" fmla="*/ 227682 w 2020907"/>
                <a:gd name="connsiteY1" fmla="*/ 14452 h 361444"/>
                <a:gd name="connsiteX2" fmla="*/ 1799145 w 2020907"/>
                <a:gd name="connsiteY2" fmla="*/ 0 h 361444"/>
                <a:gd name="connsiteX3" fmla="*/ 2011213 w 2020907"/>
                <a:gd name="connsiteY3" fmla="*/ 260176 h 361444"/>
                <a:gd name="connsiteX4" fmla="*/ 51631 w 2020907"/>
                <a:gd name="connsiteY4" fmla="*/ 358078 h 361444"/>
                <a:gd name="connsiteX0" fmla="*/ 51631 w 2009864"/>
                <a:gd name="connsiteY0" fmla="*/ 358078 h 361284"/>
                <a:gd name="connsiteX1" fmla="*/ 227682 w 2009864"/>
                <a:gd name="connsiteY1" fmla="*/ 14452 h 361284"/>
                <a:gd name="connsiteX2" fmla="*/ 1799145 w 2009864"/>
                <a:gd name="connsiteY2" fmla="*/ 0 h 361284"/>
                <a:gd name="connsiteX3" fmla="*/ 1999338 w 2009864"/>
                <a:gd name="connsiteY3" fmla="*/ 254239 h 361284"/>
                <a:gd name="connsiteX4" fmla="*/ 51631 w 2009864"/>
                <a:gd name="connsiteY4" fmla="*/ 358078 h 361284"/>
                <a:gd name="connsiteX0" fmla="*/ 51631 w 2009864"/>
                <a:gd name="connsiteY0" fmla="*/ 358078 h 361444"/>
                <a:gd name="connsiteX1" fmla="*/ 227682 w 2009864"/>
                <a:gd name="connsiteY1" fmla="*/ 14452 h 361444"/>
                <a:gd name="connsiteX2" fmla="*/ 1799145 w 2009864"/>
                <a:gd name="connsiteY2" fmla="*/ 0 h 361444"/>
                <a:gd name="connsiteX3" fmla="*/ 1999338 w 2009864"/>
                <a:gd name="connsiteY3" fmla="*/ 260177 h 361444"/>
                <a:gd name="connsiteX4" fmla="*/ 51631 w 2009864"/>
                <a:gd name="connsiteY4" fmla="*/ 358078 h 361444"/>
                <a:gd name="connsiteX0" fmla="*/ 44778 w 2050512"/>
                <a:gd name="connsiteY0" fmla="*/ 274950 h 285572"/>
                <a:gd name="connsiteX1" fmla="*/ 268330 w 2050512"/>
                <a:gd name="connsiteY1" fmla="*/ 14452 h 285572"/>
                <a:gd name="connsiteX2" fmla="*/ 1839793 w 2050512"/>
                <a:gd name="connsiteY2" fmla="*/ 0 h 285572"/>
                <a:gd name="connsiteX3" fmla="*/ 2039986 w 2050512"/>
                <a:gd name="connsiteY3" fmla="*/ 260177 h 285572"/>
                <a:gd name="connsiteX4" fmla="*/ 44778 w 2050512"/>
                <a:gd name="connsiteY4" fmla="*/ 274950 h 285572"/>
                <a:gd name="connsiteX0" fmla="*/ 881 w 2006615"/>
                <a:gd name="connsiteY0" fmla="*/ 274950 h 285572"/>
                <a:gd name="connsiteX1" fmla="*/ 224433 w 2006615"/>
                <a:gd name="connsiteY1" fmla="*/ 14452 h 285572"/>
                <a:gd name="connsiteX2" fmla="*/ 1795896 w 2006615"/>
                <a:gd name="connsiteY2" fmla="*/ 0 h 285572"/>
                <a:gd name="connsiteX3" fmla="*/ 1996089 w 2006615"/>
                <a:gd name="connsiteY3" fmla="*/ 260177 h 285572"/>
                <a:gd name="connsiteX4" fmla="*/ 881 w 2006615"/>
                <a:gd name="connsiteY4" fmla="*/ 274950 h 285572"/>
                <a:gd name="connsiteX0" fmla="*/ 881 w 2006615"/>
                <a:gd name="connsiteY0" fmla="*/ 274950 h 285572"/>
                <a:gd name="connsiteX1" fmla="*/ 224433 w 2006615"/>
                <a:gd name="connsiteY1" fmla="*/ 11053 h 285572"/>
                <a:gd name="connsiteX2" fmla="*/ 1795896 w 2006615"/>
                <a:gd name="connsiteY2" fmla="*/ 0 h 285572"/>
                <a:gd name="connsiteX3" fmla="*/ 1996089 w 2006615"/>
                <a:gd name="connsiteY3" fmla="*/ 260177 h 285572"/>
                <a:gd name="connsiteX4" fmla="*/ 881 w 2006615"/>
                <a:gd name="connsiteY4" fmla="*/ 274950 h 285572"/>
                <a:gd name="connsiteX0" fmla="*/ 881 w 2006615"/>
                <a:gd name="connsiteY0" fmla="*/ 274950 h 285572"/>
                <a:gd name="connsiteX1" fmla="*/ 224433 w 2006615"/>
                <a:gd name="connsiteY1" fmla="*/ 11053 h 285572"/>
                <a:gd name="connsiteX2" fmla="*/ 1795896 w 2006615"/>
                <a:gd name="connsiteY2" fmla="*/ 0 h 285572"/>
                <a:gd name="connsiteX3" fmla="*/ 1996089 w 2006615"/>
                <a:gd name="connsiteY3" fmla="*/ 260177 h 285572"/>
                <a:gd name="connsiteX4" fmla="*/ 881 w 2006615"/>
                <a:gd name="connsiteY4" fmla="*/ 274950 h 285572"/>
                <a:gd name="connsiteX0" fmla="*/ 806 w 2016738"/>
                <a:gd name="connsiteY0" fmla="*/ 281749 h 290863"/>
                <a:gd name="connsiteX1" fmla="*/ 234556 w 2016738"/>
                <a:gd name="connsiteY1" fmla="*/ 11053 h 290863"/>
                <a:gd name="connsiteX2" fmla="*/ 1806019 w 2016738"/>
                <a:gd name="connsiteY2" fmla="*/ 0 h 290863"/>
                <a:gd name="connsiteX3" fmla="*/ 2006212 w 2016738"/>
                <a:gd name="connsiteY3" fmla="*/ 260177 h 290863"/>
                <a:gd name="connsiteX4" fmla="*/ 806 w 2016738"/>
                <a:gd name="connsiteY4" fmla="*/ 281749 h 290863"/>
                <a:gd name="connsiteX0" fmla="*/ 806 w 2016738"/>
                <a:gd name="connsiteY0" fmla="*/ 281749 h 290863"/>
                <a:gd name="connsiteX1" fmla="*/ 234556 w 2016738"/>
                <a:gd name="connsiteY1" fmla="*/ 11053 h 290863"/>
                <a:gd name="connsiteX2" fmla="*/ 1806019 w 2016738"/>
                <a:gd name="connsiteY2" fmla="*/ 0 h 290863"/>
                <a:gd name="connsiteX3" fmla="*/ 2006212 w 2016738"/>
                <a:gd name="connsiteY3" fmla="*/ 260177 h 290863"/>
                <a:gd name="connsiteX4" fmla="*/ 806 w 2016738"/>
                <a:gd name="connsiteY4" fmla="*/ 281749 h 290863"/>
                <a:gd name="connsiteX0" fmla="*/ 829 w 2016761"/>
                <a:gd name="connsiteY0" fmla="*/ 281749 h 290863"/>
                <a:gd name="connsiteX1" fmla="*/ 231179 w 2016761"/>
                <a:gd name="connsiteY1" fmla="*/ 7653 h 290863"/>
                <a:gd name="connsiteX2" fmla="*/ 1806042 w 2016761"/>
                <a:gd name="connsiteY2" fmla="*/ 0 h 290863"/>
                <a:gd name="connsiteX3" fmla="*/ 2006235 w 2016761"/>
                <a:gd name="connsiteY3" fmla="*/ 260177 h 290863"/>
                <a:gd name="connsiteX4" fmla="*/ 829 w 2016761"/>
                <a:gd name="connsiteY4" fmla="*/ 281749 h 290863"/>
                <a:gd name="connsiteX0" fmla="*/ 745 w 2016677"/>
                <a:gd name="connsiteY0" fmla="*/ 281749 h 290863"/>
                <a:gd name="connsiteX1" fmla="*/ 231095 w 2016677"/>
                <a:gd name="connsiteY1" fmla="*/ 7653 h 290863"/>
                <a:gd name="connsiteX2" fmla="*/ 1805958 w 2016677"/>
                <a:gd name="connsiteY2" fmla="*/ 0 h 290863"/>
                <a:gd name="connsiteX3" fmla="*/ 2006151 w 2016677"/>
                <a:gd name="connsiteY3" fmla="*/ 260177 h 290863"/>
                <a:gd name="connsiteX4" fmla="*/ 745 w 2016677"/>
                <a:gd name="connsiteY4" fmla="*/ 281749 h 290863"/>
                <a:gd name="connsiteX0" fmla="*/ 745 w 2016940"/>
                <a:gd name="connsiteY0" fmla="*/ 274096 h 283210"/>
                <a:gd name="connsiteX1" fmla="*/ 231095 w 2016940"/>
                <a:gd name="connsiteY1" fmla="*/ 0 h 283210"/>
                <a:gd name="connsiteX2" fmla="*/ 1809357 w 2016940"/>
                <a:gd name="connsiteY2" fmla="*/ 2545 h 283210"/>
                <a:gd name="connsiteX3" fmla="*/ 2006151 w 2016940"/>
                <a:gd name="connsiteY3" fmla="*/ 252524 h 283210"/>
                <a:gd name="connsiteX4" fmla="*/ 745 w 2016940"/>
                <a:gd name="connsiteY4" fmla="*/ 274096 h 283210"/>
                <a:gd name="connsiteX0" fmla="*/ 745 w 2016940"/>
                <a:gd name="connsiteY0" fmla="*/ 274096 h 285643"/>
                <a:gd name="connsiteX1" fmla="*/ 231095 w 2016940"/>
                <a:gd name="connsiteY1" fmla="*/ 0 h 285643"/>
                <a:gd name="connsiteX2" fmla="*/ 1809357 w 2016940"/>
                <a:gd name="connsiteY2" fmla="*/ 2545 h 285643"/>
                <a:gd name="connsiteX3" fmla="*/ 2006151 w 2016940"/>
                <a:gd name="connsiteY3" fmla="*/ 262722 h 285643"/>
                <a:gd name="connsiteX4" fmla="*/ 745 w 2016940"/>
                <a:gd name="connsiteY4" fmla="*/ 274096 h 285643"/>
                <a:gd name="connsiteX0" fmla="*/ 745 w 2023224"/>
                <a:gd name="connsiteY0" fmla="*/ 274096 h 292773"/>
                <a:gd name="connsiteX1" fmla="*/ 231095 w 2023224"/>
                <a:gd name="connsiteY1" fmla="*/ 0 h 292773"/>
                <a:gd name="connsiteX2" fmla="*/ 1809357 w 2023224"/>
                <a:gd name="connsiteY2" fmla="*/ 2545 h 292773"/>
                <a:gd name="connsiteX3" fmla="*/ 2012949 w 2023224"/>
                <a:gd name="connsiteY3" fmla="*/ 279718 h 292773"/>
                <a:gd name="connsiteX4" fmla="*/ 745 w 2023224"/>
                <a:gd name="connsiteY4" fmla="*/ 274096 h 292773"/>
                <a:gd name="connsiteX0" fmla="*/ 745 w 2023224"/>
                <a:gd name="connsiteY0" fmla="*/ 274096 h 279718"/>
                <a:gd name="connsiteX1" fmla="*/ 231095 w 2023224"/>
                <a:gd name="connsiteY1" fmla="*/ 0 h 279718"/>
                <a:gd name="connsiteX2" fmla="*/ 1809357 w 2023224"/>
                <a:gd name="connsiteY2" fmla="*/ 2545 h 279718"/>
                <a:gd name="connsiteX3" fmla="*/ 2012949 w 2023224"/>
                <a:gd name="connsiteY3" fmla="*/ 279718 h 279718"/>
                <a:gd name="connsiteX4" fmla="*/ 745 w 2023224"/>
                <a:gd name="connsiteY4" fmla="*/ 274096 h 279718"/>
                <a:gd name="connsiteX0" fmla="*/ 745 w 2022066"/>
                <a:gd name="connsiteY0" fmla="*/ 274096 h 279718"/>
                <a:gd name="connsiteX1" fmla="*/ 231095 w 2022066"/>
                <a:gd name="connsiteY1" fmla="*/ 0 h 279718"/>
                <a:gd name="connsiteX2" fmla="*/ 1809357 w 2022066"/>
                <a:gd name="connsiteY2" fmla="*/ 2545 h 279718"/>
                <a:gd name="connsiteX3" fmla="*/ 2012949 w 2022066"/>
                <a:gd name="connsiteY3" fmla="*/ 279718 h 279718"/>
                <a:gd name="connsiteX4" fmla="*/ 745 w 2022066"/>
                <a:gd name="connsiteY4" fmla="*/ 274096 h 279718"/>
                <a:gd name="connsiteX0" fmla="*/ 745 w 2022066"/>
                <a:gd name="connsiteY0" fmla="*/ 274096 h 279718"/>
                <a:gd name="connsiteX1" fmla="*/ 231095 w 2022066"/>
                <a:gd name="connsiteY1" fmla="*/ 0 h 279718"/>
                <a:gd name="connsiteX2" fmla="*/ 1809357 w 2022066"/>
                <a:gd name="connsiteY2" fmla="*/ 2545 h 279718"/>
                <a:gd name="connsiteX3" fmla="*/ 2012949 w 2022066"/>
                <a:gd name="connsiteY3" fmla="*/ 279718 h 279718"/>
                <a:gd name="connsiteX4" fmla="*/ 745 w 2022066"/>
                <a:gd name="connsiteY4" fmla="*/ 274096 h 279718"/>
                <a:gd name="connsiteX0" fmla="*/ 808 w 2011931"/>
                <a:gd name="connsiteY0" fmla="*/ 260499 h 279718"/>
                <a:gd name="connsiteX1" fmla="*/ 220960 w 2011931"/>
                <a:gd name="connsiteY1" fmla="*/ 0 h 279718"/>
                <a:gd name="connsiteX2" fmla="*/ 1799222 w 2011931"/>
                <a:gd name="connsiteY2" fmla="*/ 2545 h 279718"/>
                <a:gd name="connsiteX3" fmla="*/ 2002814 w 2011931"/>
                <a:gd name="connsiteY3" fmla="*/ 279718 h 279718"/>
                <a:gd name="connsiteX4" fmla="*/ 808 w 2011931"/>
                <a:gd name="connsiteY4" fmla="*/ 260499 h 279718"/>
                <a:gd name="connsiteX0" fmla="*/ 808 w 2011931"/>
                <a:gd name="connsiteY0" fmla="*/ 260499 h 279718"/>
                <a:gd name="connsiteX1" fmla="*/ 220960 w 2011931"/>
                <a:gd name="connsiteY1" fmla="*/ 0 h 279718"/>
                <a:gd name="connsiteX2" fmla="*/ 1799222 w 2011931"/>
                <a:gd name="connsiteY2" fmla="*/ 2545 h 279718"/>
                <a:gd name="connsiteX3" fmla="*/ 2002814 w 2011931"/>
                <a:gd name="connsiteY3" fmla="*/ 279718 h 279718"/>
                <a:gd name="connsiteX4" fmla="*/ 808 w 2011931"/>
                <a:gd name="connsiteY4" fmla="*/ 260499 h 279718"/>
                <a:gd name="connsiteX0" fmla="*/ 808 w 2015106"/>
                <a:gd name="connsiteY0" fmla="*/ 260499 h 276319"/>
                <a:gd name="connsiteX1" fmla="*/ 220960 w 2015106"/>
                <a:gd name="connsiteY1" fmla="*/ 0 h 276319"/>
                <a:gd name="connsiteX2" fmla="*/ 1799222 w 2015106"/>
                <a:gd name="connsiteY2" fmla="*/ 2545 h 276319"/>
                <a:gd name="connsiteX3" fmla="*/ 2006213 w 2015106"/>
                <a:gd name="connsiteY3" fmla="*/ 276319 h 276319"/>
                <a:gd name="connsiteX4" fmla="*/ 808 w 2015106"/>
                <a:gd name="connsiteY4" fmla="*/ 260499 h 276319"/>
                <a:gd name="connsiteX0" fmla="*/ 808 w 2015106"/>
                <a:gd name="connsiteY0" fmla="*/ 260499 h 276319"/>
                <a:gd name="connsiteX1" fmla="*/ 220960 w 2015106"/>
                <a:gd name="connsiteY1" fmla="*/ 0 h 276319"/>
                <a:gd name="connsiteX2" fmla="*/ 1799222 w 2015106"/>
                <a:gd name="connsiteY2" fmla="*/ 2545 h 276319"/>
                <a:gd name="connsiteX3" fmla="*/ 2006213 w 2015106"/>
                <a:gd name="connsiteY3" fmla="*/ 276319 h 276319"/>
                <a:gd name="connsiteX4" fmla="*/ 808 w 2015106"/>
                <a:gd name="connsiteY4" fmla="*/ 260499 h 276319"/>
                <a:gd name="connsiteX0" fmla="*/ 744 w 2025240"/>
                <a:gd name="connsiteY0" fmla="*/ 263898 h 276319"/>
                <a:gd name="connsiteX1" fmla="*/ 231094 w 2025240"/>
                <a:gd name="connsiteY1" fmla="*/ 0 h 276319"/>
                <a:gd name="connsiteX2" fmla="*/ 1809356 w 2025240"/>
                <a:gd name="connsiteY2" fmla="*/ 2545 h 276319"/>
                <a:gd name="connsiteX3" fmla="*/ 2016347 w 2025240"/>
                <a:gd name="connsiteY3" fmla="*/ 276319 h 276319"/>
                <a:gd name="connsiteX4" fmla="*/ 744 w 2025240"/>
                <a:gd name="connsiteY4" fmla="*/ 263898 h 276319"/>
                <a:gd name="connsiteX0" fmla="*/ 130 w 2024626"/>
                <a:gd name="connsiteY0" fmla="*/ 263898 h 276319"/>
                <a:gd name="connsiteX1" fmla="*/ 230480 w 2024626"/>
                <a:gd name="connsiteY1" fmla="*/ 0 h 276319"/>
                <a:gd name="connsiteX2" fmla="*/ 1808742 w 2024626"/>
                <a:gd name="connsiteY2" fmla="*/ 2545 h 276319"/>
                <a:gd name="connsiteX3" fmla="*/ 2015733 w 2024626"/>
                <a:gd name="connsiteY3" fmla="*/ 276319 h 276319"/>
                <a:gd name="connsiteX4" fmla="*/ 130 w 2024626"/>
                <a:gd name="connsiteY4" fmla="*/ 263898 h 276319"/>
                <a:gd name="connsiteX0" fmla="*/ 130 w 2024626"/>
                <a:gd name="connsiteY0" fmla="*/ 263898 h 276319"/>
                <a:gd name="connsiteX1" fmla="*/ 230480 w 2024626"/>
                <a:gd name="connsiteY1" fmla="*/ 0 h 276319"/>
                <a:gd name="connsiteX2" fmla="*/ 1808742 w 2024626"/>
                <a:gd name="connsiteY2" fmla="*/ 2545 h 276319"/>
                <a:gd name="connsiteX3" fmla="*/ 2015733 w 2024626"/>
                <a:gd name="connsiteY3" fmla="*/ 276319 h 276319"/>
                <a:gd name="connsiteX4" fmla="*/ 130 w 2024626"/>
                <a:gd name="connsiteY4" fmla="*/ 263898 h 276319"/>
                <a:gd name="connsiteX0" fmla="*/ 130 w 2027812"/>
                <a:gd name="connsiteY0" fmla="*/ 263898 h 265522"/>
                <a:gd name="connsiteX1" fmla="*/ 230480 w 2027812"/>
                <a:gd name="connsiteY1" fmla="*/ 0 h 265522"/>
                <a:gd name="connsiteX2" fmla="*/ 1808742 w 2027812"/>
                <a:gd name="connsiteY2" fmla="*/ 2545 h 265522"/>
                <a:gd name="connsiteX3" fmla="*/ 2019133 w 2027812"/>
                <a:gd name="connsiteY3" fmla="*/ 262722 h 265522"/>
                <a:gd name="connsiteX4" fmla="*/ 130 w 2027812"/>
                <a:gd name="connsiteY4" fmla="*/ 263898 h 265522"/>
                <a:gd name="connsiteX0" fmla="*/ 130 w 2027812"/>
                <a:gd name="connsiteY0" fmla="*/ 263898 h 266296"/>
                <a:gd name="connsiteX1" fmla="*/ 230480 w 2027812"/>
                <a:gd name="connsiteY1" fmla="*/ 0 h 266296"/>
                <a:gd name="connsiteX2" fmla="*/ 1808742 w 2027812"/>
                <a:gd name="connsiteY2" fmla="*/ 2545 h 266296"/>
                <a:gd name="connsiteX3" fmla="*/ 2019133 w 2027812"/>
                <a:gd name="connsiteY3" fmla="*/ 262722 h 266296"/>
                <a:gd name="connsiteX4" fmla="*/ 130 w 2027812"/>
                <a:gd name="connsiteY4" fmla="*/ 263898 h 266296"/>
                <a:gd name="connsiteX0" fmla="*/ 130 w 2023663"/>
                <a:gd name="connsiteY0" fmla="*/ 263898 h 266296"/>
                <a:gd name="connsiteX1" fmla="*/ 230480 w 2023663"/>
                <a:gd name="connsiteY1" fmla="*/ 0 h 266296"/>
                <a:gd name="connsiteX2" fmla="*/ 1808742 w 2023663"/>
                <a:gd name="connsiteY2" fmla="*/ 2545 h 266296"/>
                <a:gd name="connsiteX3" fmla="*/ 2019133 w 2023663"/>
                <a:gd name="connsiteY3" fmla="*/ 262722 h 266296"/>
                <a:gd name="connsiteX4" fmla="*/ 130 w 2023663"/>
                <a:gd name="connsiteY4" fmla="*/ 263898 h 26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3663" h="266296">
                  <a:moveTo>
                    <a:pt x="130" y="263898"/>
                  </a:moveTo>
                  <a:cubicBezTo>
                    <a:pt x="-4335" y="82614"/>
                    <a:pt x="107247" y="7136"/>
                    <a:pt x="230480" y="0"/>
                  </a:cubicBezTo>
                  <a:lnTo>
                    <a:pt x="1808742" y="2545"/>
                  </a:lnTo>
                  <a:cubicBezTo>
                    <a:pt x="1962431" y="15874"/>
                    <a:pt x="2044421" y="151954"/>
                    <a:pt x="2019133" y="262722"/>
                  </a:cubicBezTo>
                  <a:cubicBezTo>
                    <a:pt x="1994237" y="251102"/>
                    <a:pt x="534899" y="273329"/>
                    <a:pt x="130" y="263898"/>
                  </a:cubicBezTo>
                  <a:close/>
                </a:path>
              </a:pathLst>
            </a:custGeom>
            <a:gradFill flip="none" rotWithShape="1">
              <a:gsLst>
                <a:gs pos="0">
                  <a:schemeClr val="bg2">
                    <a:alpha val="5000"/>
                  </a:schemeClr>
                </a:gs>
                <a:gs pos="100000">
                  <a:schemeClr val="bg2">
                    <a:alpha val="5000"/>
                  </a:schemeClr>
                </a:gs>
              </a:gsLst>
              <a:lin ang="5400000" scaled="1"/>
              <a:tileRect/>
            </a:gradFill>
            <a:ln>
              <a:noFill/>
            </a:ln>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409010" y="1590238"/>
            <a:ext cx="2228441" cy="338554"/>
          </a:xfrm>
          <a:prstGeom prst="rect">
            <a:avLst/>
          </a:prstGeom>
          <a:noFill/>
          <a:scene3d>
            <a:camera prst="orthographicFront"/>
            <a:lightRig rig="balanced" dir="t"/>
          </a:scene3d>
          <a:sp3d prstMaterial="metal"/>
        </p:spPr>
        <p:txBody>
          <a:bodyPr wrap="square" rtlCol="0">
            <a:spAutoFit/>
          </a:bodyPr>
          <a:lstStyle/>
          <a:p>
            <a:pPr algn="ctr"/>
            <a:r>
              <a:rPr lang="en-US" sz="1600" b="1" dirty="0">
                <a:solidFill>
                  <a:schemeClr val="bg1"/>
                </a:solidFill>
                <a:effectLst>
                  <a:outerShdw blurRad="38100" dist="38100" dir="2700000" algn="tl">
                    <a:srgbClr val="000000">
                      <a:alpha val="43137"/>
                    </a:srgbClr>
                  </a:outerShdw>
                </a:effectLst>
                <a:latin typeface="+mj-lt"/>
                <a:cs typeface="Aharoni" pitchFamily="2" charset="-79"/>
              </a:rPr>
              <a:t>OpenFlow Drops</a:t>
            </a:r>
          </a:p>
        </p:txBody>
      </p:sp>
      <p:sp>
        <p:nvSpPr>
          <p:cNvPr id="48" name="Rectangle 47"/>
          <p:cNvSpPr/>
          <p:nvPr/>
        </p:nvSpPr>
        <p:spPr>
          <a:xfrm>
            <a:off x="427928" y="2479999"/>
            <a:ext cx="2228592" cy="2308324"/>
          </a:xfrm>
          <a:prstGeom prst="rect">
            <a:avLst/>
          </a:prstGeom>
        </p:spPr>
        <p:txBody>
          <a:bodyPr wrap="square">
            <a:spAutoFit/>
          </a:bodyPr>
          <a:lstStyle/>
          <a:p>
            <a:pPr marL="285750" indent="-285750">
              <a:buFont typeface="Arial" pitchFamily="34" charset="0"/>
              <a:buChar char="•"/>
            </a:pPr>
            <a:r>
              <a:rPr lang="en-US" sz="1200" dirty="0"/>
              <a:t>Drop in flow entry/</a:t>
            </a:r>
            <a:br>
              <a:rPr lang="en-US" sz="1200" dirty="0"/>
            </a:br>
            <a:r>
              <a:rPr lang="en-US" sz="1200" dirty="0"/>
              <a:t>action set</a:t>
            </a:r>
            <a:r>
              <a:rPr lang="en-GB" sz="1200" dirty="0"/>
              <a:t> </a:t>
            </a:r>
          </a:p>
          <a:p>
            <a:pPr marL="285750" indent="-285750">
              <a:buFont typeface="Arial" pitchFamily="34" charset="0"/>
              <a:buChar char="•"/>
            </a:pPr>
            <a:endParaRPr lang="en-GB" sz="1200" dirty="0"/>
          </a:p>
          <a:p>
            <a:pPr marL="285750" indent="-285750">
              <a:buFont typeface="Arial" pitchFamily="34" charset="0"/>
              <a:buChar char="•"/>
            </a:pPr>
            <a:r>
              <a:rPr lang="en-US" sz="1200" dirty="0"/>
              <a:t>Drop in group bucket</a:t>
            </a:r>
          </a:p>
          <a:p>
            <a:pPr marL="285750" indent="-285750">
              <a:buFont typeface="Arial" pitchFamily="34" charset="0"/>
              <a:buChar char="•"/>
            </a:pPr>
            <a:endParaRPr lang="en-US" sz="1200" dirty="0"/>
          </a:p>
          <a:p>
            <a:pPr marL="285750" indent="-285750">
              <a:buFont typeface="Arial" pitchFamily="34" charset="0"/>
              <a:buChar char="•"/>
            </a:pPr>
            <a:r>
              <a:rPr lang="en-GB" sz="1200" dirty="0"/>
              <a:t>Table miss</a:t>
            </a:r>
          </a:p>
          <a:p>
            <a:pPr marL="285750" indent="-285750">
              <a:buFont typeface="Arial" pitchFamily="34" charset="0"/>
              <a:buChar char="•"/>
            </a:pPr>
            <a:endParaRPr lang="en-GB" sz="1200" dirty="0"/>
          </a:p>
          <a:p>
            <a:pPr marL="285750" indent="-285750">
              <a:buFont typeface="Arial" pitchFamily="34" charset="0"/>
              <a:buChar char="•"/>
            </a:pPr>
            <a:r>
              <a:rPr lang="en-GB" sz="1200" dirty="0"/>
              <a:t>Group table lookup miss/     non-existent group</a:t>
            </a:r>
            <a:endParaRPr lang="en-US" sz="1200" dirty="0"/>
          </a:p>
        </p:txBody>
      </p:sp>
      <p:sp>
        <p:nvSpPr>
          <p:cNvPr id="14" name="Rounded Rectangle 13"/>
          <p:cNvSpPr/>
          <p:nvPr/>
        </p:nvSpPr>
        <p:spPr>
          <a:xfrm>
            <a:off x="2979445" y="1762078"/>
            <a:ext cx="2337460" cy="4519192"/>
          </a:xfrm>
          <a:prstGeom prst="roundRect">
            <a:avLst>
              <a:gd name="adj" fmla="val 12980"/>
            </a:avLst>
          </a:prstGeom>
          <a:solidFill>
            <a:schemeClr val="accent2">
              <a:lumMod val="20000"/>
              <a:lumOff val="80000"/>
            </a:schemeClr>
          </a:solidFill>
          <a:ln>
            <a:gradFill flip="none" rotWithShape="1">
              <a:gsLst>
                <a:gs pos="0">
                  <a:schemeClr val="accent2"/>
                </a:gs>
                <a:gs pos="50000">
                  <a:schemeClr val="accent2">
                    <a:lumMod val="60000"/>
                    <a:lumOff val="40000"/>
                  </a:schemeClr>
                </a:gs>
                <a:gs pos="100000">
                  <a:schemeClr val="accent5"/>
                </a:gs>
              </a:gsLst>
              <a:lin ang="16200000" scaled="1"/>
              <a:tileRect/>
            </a:gradFill>
          </a:ln>
          <a:effectLst>
            <a:reflection stA="25000" endPos="20000" dist="50800" dir="5400000" sy="-100000" algn="bl" rotWithShape="0"/>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2904064" y="1419986"/>
            <a:ext cx="2511688" cy="673391"/>
            <a:chOff x="2505583" y="1835040"/>
            <a:chExt cx="2019046" cy="461080"/>
          </a:xfrm>
          <a:effectLst>
            <a:outerShdw blurRad="50800" dist="38100" dir="5400000" algn="t" rotWithShape="0">
              <a:prstClr val="black">
                <a:alpha val="40000"/>
              </a:prstClr>
            </a:outerShdw>
          </a:effectLst>
        </p:grpSpPr>
        <p:sp>
          <p:nvSpPr>
            <p:cNvPr id="15" name="Rounded Rectangle 14"/>
            <p:cNvSpPr/>
            <p:nvPr/>
          </p:nvSpPr>
          <p:spPr>
            <a:xfrm>
              <a:off x="2505583" y="1838920"/>
              <a:ext cx="2018360" cy="457200"/>
            </a:xfrm>
            <a:prstGeom prst="roundRect">
              <a:avLst>
                <a:gd name="adj" fmla="val 50000"/>
              </a:avLst>
            </a:prstGeom>
            <a:solidFill>
              <a:schemeClr val="accent2"/>
            </a:solidFill>
            <a:ln>
              <a:gradFill>
                <a:gsLst>
                  <a:gs pos="0">
                    <a:schemeClr val="accent2"/>
                  </a:gs>
                  <a:gs pos="50000">
                    <a:schemeClr val="accent2">
                      <a:lumMod val="60000"/>
                      <a:lumOff val="40000"/>
                    </a:schemeClr>
                  </a:gs>
                  <a:gs pos="100000">
                    <a:schemeClr val="accent5"/>
                  </a:gs>
                </a:gsLst>
                <a:lin ang="5400000" scaled="0"/>
              </a:gradFill>
            </a:ln>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8"/>
            <p:cNvSpPr/>
            <p:nvPr/>
          </p:nvSpPr>
          <p:spPr>
            <a:xfrm>
              <a:off x="2506202" y="1835040"/>
              <a:ext cx="2018427" cy="268536"/>
            </a:xfrm>
            <a:custGeom>
              <a:avLst/>
              <a:gdLst>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9877"/>
                <a:gd name="connsiteX1" fmla="*/ 228600 w 2030236"/>
                <a:gd name="connsiteY1" fmla="*/ 0 h 459877"/>
                <a:gd name="connsiteX2" fmla="*/ 1789760 w 2030236"/>
                <a:gd name="connsiteY2" fmla="*/ 0 h 459877"/>
                <a:gd name="connsiteX3" fmla="*/ 2018360 w 2030236"/>
                <a:gd name="connsiteY3" fmla="*/ 228600 h 459877"/>
                <a:gd name="connsiteX4" fmla="*/ 2030236 w 2030236"/>
                <a:gd name="connsiteY4" fmla="*/ 234537 h 459877"/>
                <a:gd name="connsiteX5" fmla="*/ 1789760 w 2030236"/>
                <a:gd name="connsiteY5" fmla="*/ 457200 h 459877"/>
                <a:gd name="connsiteX6" fmla="*/ 228600 w 2030236"/>
                <a:gd name="connsiteY6" fmla="*/ 457200 h 459877"/>
                <a:gd name="connsiteX7" fmla="*/ 0 w 2030236"/>
                <a:gd name="connsiteY7" fmla="*/ 228600 h 459877"/>
                <a:gd name="connsiteX0" fmla="*/ 0 w 2030236"/>
                <a:gd name="connsiteY0" fmla="*/ 228600 h 488991"/>
                <a:gd name="connsiteX1" fmla="*/ 228600 w 2030236"/>
                <a:gd name="connsiteY1" fmla="*/ 0 h 488991"/>
                <a:gd name="connsiteX2" fmla="*/ 1789760 w 2030236"/>
                <a:gd name="connsiteY2" fmla="*/ 0 h 488991"/>
                <a:gd name="connsiteX3" fmla="*/ 2018360 w 2030236"/>
                <a:gd name="connsiteY3" fmla="*/ 228600 h 488991"/>
                <a:gd name="connsiteX4" fmla="*/ 2030236 w 2030236"/>
                <a:gd name="connsiteY4" fmla="*/ 234537 h 488991"/>
                <a:gd name="connsiteX5" fmla="*/ 1777885 w 2030236"/>
                <a:gd name="connsiteY5" fmla="*/ 486888 h 488991"/>
                <a:gd name="connsiteX6" fmla="*/ 228600 w 2030236"/>
                <a:gd name="connsiteY6" fmla="*/ 457200 h 488991"/>
                <a:gd name="connsiteX7" fmla="*/ 0 w 2030236"/>
                <a:gd name="connsiteY7" fmla="*/ 228600 h 48899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10342 w 2040578"/>
                <a:gd name="connsiteY0" fmla="*/ 228600 h 486888"/>
                <a:gd name="connsiteX1" fmla="*/ 238942 w 2040578"/>
                <a:gd name="connsiteY1" fmla="*/ 0 h 486888"/>
                <a:gd name="connsiteX2" fmla="*/ 1800102 w 2040578"/>
                <a:gd name="connsiteY2" fmla="*/ 0 h 486888"/>
                <a:gd name="connsiteX3" fmla="*/ 2028702 w 2040578"/>
                <a:gd name="connsiteY3" fmla="*/ 228600 h 486888"/>
                <a:gd name="connsiteX4" fmla="*/ 2040578 w 2040578"/>
                <a:gd name="connsiteY4" fmla="*/ 234537 h 486888"/>
                <a:gd name="connsiteX5" fmla="*/ 1788227 w 2040578"/>
                <a:gd name="connsiteY5" fmla="*/ 486888 h 486888"/>
                <a:gd name="connsiteX6" fmla="*/ 10342 w 2040578"/>
                <a:gd name="connsiteY6" fmla="*/ 228600 h 486888"/>
                <a:gd name="connsiteX0" fmla="*/ 9793 w 2040029"/>
                <a:gd name="connsiteY0" fmla="*/ 228600 h 486888"/>
                <a:gd name="connsiteX1" fmla="*/ 238393 w 2040029"/>
                <a:gd name="connsiteY1" fmla="*/ 0 h 486888"/>
                <a:gd name="connsiteX2" fmla="*/ 1799553 w 2040029"/>
                <a:gd name="connsiteY2" fmla="*/ 0 h 486888"/>
                <a:gd name="connsiteX3" fmla="*/ 2028153 w 2040029"/>
                <a:gd name="connsiteY3" fmla="*/ 228600 h 486888"/>
                <a:gd name="connsiteX4" fmla="*/ 2040029 w 2040029"/>
                <a:gd name="connsiteY4" fmla="*/ 234537 h 486888"/>
                <a:gd name="connsiteX5" fmla="*/ 1787678 w 2040029"/>
                <a:gd name="connsiteY5" fmla="*/ 486888 h 486888"/>
                <a:gd name="connsiteX6" fmla="*/ 9793 w 2040029"/>
                <a:gd name="connsiteY6" fmla="*/ 228600 h 486888"/>
                <a:gd name="connsiteX0" fmla="*/ 12754 w 2042990"/>
                <a:gd name="connsiteY0" fmla="*/ 228600 h 486888"/>
                <a:gd name="connsiteX1" fmla="*/ 241354 w 2042990"/>
                <a:gd name="connsiteY1" fmla="*/ 0 h 486888"/>
                <a:gd name="connsiteX2" fmla="*/ 1802514 w 2042990"/>
                <a:gd name="connsiteY2" fmla="*/ 0 h 486888"/>
                <a:gd name="connsiteX3" fmla="*/ 2031114 w 2042990"/>
                <a:gd name="connsiteY3" fmla="*/ 228600 h 486888"/>
                <a:gd name="connsiteX4" fmla="*/ 2042990 w 2042990"/>
                <a:gd name="connsiteY4" fmla="*/ 234537 h 486888"/>
                <a:gd name="connsiteX5" fmla="*/ 1790639 w 2042990"/>
                <a:gd name="connsiteY5" fmla="*/ 486888 h 486888"/>
                <a:gd name="connsiteX6" fmla="*/ 12754 w 2042990"/>
                <a:gd name="connsiteY6" fmla="*/ 228600 h 486888"/>
                <a:gd name="connsiteX0" fmla="*/ 10482 w 2040718"/>
                <a:gd name="connsiteY0" fmla="*/ 230858 h 489146"/>
                <a:gd name="connsiteX1" fmla="*/ 239082 w 2040718"/>
                <a:gd name="connsiteY1" fmla="*/ 2258 h 489146"/>
                <a:gd name="connsiteX2" fmla="*/ 1800242 w 2040718"/>
                <a:gd name="connsiteY2" fmla="*/ 2258 h 489146"/>
                <a:gd name="connsiteX3" fmla="*/ 2028842 w 2040718"/>
                <a:gd name="connsiteY3" fmla="*/ 230858 h 489146"/>
                <a:gd name="connsiteX4" fmla="*/ 2040718 w 2040718"/>
                <a:gd name="connsiteY4" fmla="*/ 236795 h 489146"/>
                <a:gd name="connsiteX5" fmla="*/ 1788367 w 2040718"/>
                <a:gd name="connsiteY5" fmla="*/ 489146 h 489146"/>
                <a:gd name="connsiteX6" fmla="*/ 10482 w 2040718"/>
                <a:gd name="connsiteY6" fmla="*/ 230858 h 489146"/>
                <a:gd name="connsiteX0" fmla="*/ 10617 w 2040853"/>
                <a:gd name="connsiteY0" fmla="*/ 235939 h 494227"/>
                <a:gd name="connsiteX1" fmla="*/ 236641 w 2040853"/>
                <a:gd name="connsiteY1" fmla="*/ 2188 h 494227"/>
                <a:gd name="connsiteX2" fmla="*/ 1800377 w 2040853"/>
                <a:gd name="connsiteY2" fmla="*/ 7339 h 494227"/>
                <a:gd name="connsiteX3" fmla="*/ 2028977 w 2040853"/>
                <a:gd name="connsiteY3" fmla="*/ 235939 h 494227"/>
                <a:gd name="connsiteX4" fmla="*/ 2040853 w 2040853"/>
                <a:gd name="connsiteY4" fmla="*/ 241876 h 494227"/>
                <a:gd name="connsiteX5" fmla="*/ 1788502 w 2040853"/>
                <a:gd name="connsiteY5" fmla="*/ 494227 h 494227"/>
                <a:gd name="connsiteX6" fmla="*/ 10617 w 2040853"/>
                <a:gd name="connsiteY6" fmla="*/ 235939 h 494227"/>
                <a:gd name="connsiteX0" fmla="*/ 9550 w 2039786"/>
                <a:gd name="connsiteY0" fmla="*/ 233751 h 492039"/>
                <a:gd name="connsiteX1" fmla="*/ 235574 w 2039786"/>
                <a:gd name="connsiteY1" fmla="*/ 0 h 492039"/>
                <a:gd name="connsiteX2" fmla="*/ 1799310 w 2039786"/>
                <a:gd name="connsiteY2" fmla="*/ 5151 h 492039"/>
                <a:gd name="connsiteX3" fmla="*/ 2027910 w 2039786"/>
                <a:gd name="connsiteY3" fmla="*/ 233751 h 492039"/>
                <a:gd name="connsiteX4" fmla="*/ 2039786 w 2039786"/>
                <a:gd name="connsiteY4" fmla="*/ 239688 h 492039"/>
                <a:gd name="connsiteX5" fmla="*/ 1787435 w 2039786"/>
                <a:gd name="connsiteY5" fmla="*/ 492039 h 492039"/>
                <a:gd name="connsiteX6" fmla="*/ 9550 w 2039786"/>
                <a:gd name="connsiteY6" fmla="*/ 233751 h 492039"/>
                <a:gd name="connsiteX0" fmla="*/ 9883 w 2040119"/>
                <a:gd name="connsiteY0" fmla="*/ 235107 h 493395"/>
                <a:gd name="connsiteX1" fmla="*/ 235907 w 2040119"/>
                <a:gd name="connsiteY1" fmla="*/ 1356 h 493395"/>
                <a:gd name="connsiteX2" fmla="*/ 1799643 w 2040119"/>
                <a:gd name="connsiteY2" fmla="*/ 6507 h 493395"/>
                <a:gd name="connsiteX3" fmla="*/ 2028243 w 2040119"/>
                <a:gd name="connsiteY3" fmla="*/ 235107 h 493395"/>
                <a:gd name="connsiteX4" fmla="*/ 2040119 w 2040119"/>
                <a:gd name="connsiteY4" fmla="*/ 241044 h 493395"/>
                <a:gd name="connsiteX5" fmla="*/ 1787768 w 2040119"/>
                <a:gd name="connsiteY5" fmla="*/ 493395 h 493395"/>
                <a:gd name="connsiteX6" fmla="*/ 9883 w 2040119"/>
                <a:gd name="connsiteY6" fmla="*/ 235107 h 493395"/>
                <a:gd name="connsiteX0" fmla="*/ 9208 w 2054898"/>
                <a:gd name="connsiteY0" fmla="*/ 250441 h 493274"/>
                <a:gd name="connsiteX1" fmla="*/ 250686 w 2054898"/>
                <a:gd name="connsiteY1" fmla="*/ 1235 h 493274"/>
                <a:gd name="connsiteX2" fmla="*/ 1814422 w 2054898"/>
                <a:gd name="connsiteY2" fmla="*/ 6386 h 493274"/>
                <a:gd name="connsiteX3" fmla="*/ 2043022 w 2054898"/>
                <a:gd name="connsiteY3" fmla="*/ 234986 h 493274"/>
                <a:gd name="connsiteX4" fmla="*/ 2054898 w 2054898"/>
                <a:gd name="connsiteY4" fmla="*/ 240923 h 493274"/>
                <a:gd name="connsiteX5" fmla="*/ 1802547 w 2054898"/>
                <a:gd name="connsiteY5" fmla="*/ 493274 h 493274"/>
                <a:gd name="connsiteX6" fmla="*/ 9208 w 2054898"/>
                <a:gd name="connsiteY6" fmla="*/ 250441 h 493274"/>
                <a:gd name="connsiteX0" fmla="*/ 7792 w 2053482"/>
                <a:gd name="connsiteY0" fmla="*/ 250406 h 493239"/>
                <a:gd name="connsiteX1" fmla="*/ 249270 w 2053482"/>
                <a:gd name="connsiteY1" fmla="*/ 1200 h 493239"/>
                <a:gd name="connsiteX2" fmla="*/ 1813006 w 2053482"/>
                <a:gd name="connsiteY2" fmla="*/ 6351 h 493239"/>
                <a:gd name="connsiteX3" fmla="*/ 2041606 w 2053482"/>
                <a:gd name="connsiteY3" fmla="*/ 234951 h 493239"/>
                <a:gd name="connsiteX4" fmla="*/ 2053482 w 2053482"/>
                <a:gd name="connsiteY4" fmla="*/ 240888 h 493239"/>
                <a:gd name="connsiteX5" fmla="*/ 1801131 w 2053482"/>
                <a:gd name="connsiteY5" fmla="*/ 493239 h 493239"/>
                <a:gd name="connsiteX6" fmla="*/ 7792 w 2053482"/>
                <a:gd name="connsiteY6" fmla="*/ 250406 h 493239"/>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8360 w 2054050"/>
                <a:gd name="connsiteY0" fmla="*/ 250762 h 485868"/>
                <a:gd name="connsiteX1" fmla="*/ 249838 w 2054050"/>
                <a:gd name="connsiteY1" fmla="*/ 1556 h 485868"/>
                <a:gd name="connsiteX2" fmla="*/ 1813574 w 2054050"/>
                <a:gd name="connsiteY2" fmla="*/ 6707 h 485868"/>
                <a:gd name="connsiteX3" fmla="*/ 2042174 w 2054050"/>
                <a:gd name="connsiteY3" fmla="*/ 235307 h 485868"/>
                <a:gd name="connsiteX4" fmla="*/ 2054050 w 2054050"/>
                <a:gd name="connsiteY4" fmla="*/ 241244 h 485868"/>
                <a:gd name="connsiteX5" fmla="*/ 1796547 w 2054050"/>
                <a:gd name="connsiteY5" fmla="*/ 485868 h 485868"/>
                <a:gd name="connsiteX6" fmla="*/ 8360 w 2054050"/>
                <a:gd name="connsiteY6" fmla="*/ 250762 h 485868"/>
                <a:gd name="connsiteX0" fmla="*/ 8360 w 2054050"/>
                <a:gd name="connsiteY0" fmla="*/ 251782 h 486888"/>
                <a:gd name="connsiteX1" fmla="*/ 249838 w 2054050"/>
                <a:gd name="connsiteY1" fmla="*/ 2576 h 486888"/>
                <a:gd name="connsiteX2" fmla="*/ 1821301 w 2054050"/>
                <a:gd name="connsiteY2" fmla="*/ 0 h 486888"/>
                <a:gd name="connsiteX3" fmla="*/ 2042174 w 2054050"/>
                <a:gd name="connsiteY3" fmla="*/ 236327 h 486888"/>
                <a:gd name="connsiteX4" fmla="*/ 2054050 w 2054050"/>
                <a:gd name="connsiteY4" fmla="*/ 242264 h 486888"/>
                <a:gd name="connsiteX5" fmla="*/ 1796547 w 2054050"/>
                <a:gd name="connsiteY5" fmla="*/ 486888 h 486888"/>
                <a:gd name="connsiteX6" fmla="*/ 8360 w 2054050"/>
                <a:gd name="connsiteY6" fmla="*/ 251782 h 486888"/>
                <a:gd name="connsiteX0" fmla="*/ 8360 w 2042174"/>
                <a:gd name="connsiteY0" fmla="*/ 251782 h 486888"/>
                <a:gd name="connsiteX1" fmla="*/ 249838 w 2042174"/>
                <a:gd name="connsiteY1" fmla="*/ 2576 h 486888"/>
                <a:gd name="connsiteX2" fmla="*/ 1821301 w 2042174"/>
                <a:gd name="connsiteY2" fmla="*/ 0 h 486888"/>
                <a:gd name="connsiteX3" fmla="*/ 2042174 w 2042174"/>
                <a:gd name="connsiteY3" fmla="*/ 236327 h 486888"/>
                <a:gd name="connsiteX4" fmla="*/ 1796547 w 2042174"/>
                <a:gd name="connsiteY4" fmla="*/ 486888 h 486888"/>
                <a:gd name="connsiteX5" fmla="*/ 8360 w 2042174"/>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261 w 2052378"/>
                <a:gd name="connsiteY0" fmla="*/ 251782 h 486888"/>
                <a:gd name="connsiteX1" fmla="*/ 249739 w 2052378"/>
                <a:gd name="connsiteY1" fmla="*/ 2576 h 486888"/>
                <a:gd name="connsiteX2" fmla="*/ 1821202 w 2052378"/>
                <a:gd name="connsiteY2" fmla="*/ 0 h 486888"/>
                <a:gd name="connsiteX3" fmla="*/ 2052378 w 2052378"/>
                <a:gd name="connsiteY3" fmla="*/ 244054 h 486888"/>
                <a:gd name="connsiteX4" fmla="*/ 1796448 w 2052378"/>
                <a:gd name="connsiteY4" fmla="*/ 486888 h 486888"/>
                <a:gd name="connsiteX5" fmla="*/ 8261 w 2052378"/>
                <a:gd name="connsiteY5" fmla="*/ 251782 h 486888"/>
                <a:gd name="connsiteX0" fmla="*/ 8674 w 2052791"/>
                <a:gd name="connsiteY0" fmla="*/ 251782 h 486888"/>
                <a:gd name="connsiteX1" fmla="*/ 250152 w 2052791"/>
                <a:gd name="connsiteY1" fmla="*/ 2576 h 486888"/>
                <a:gd name="connsiteX2" fmla="*/ 1821615 w 2052791"/>
                <a:gd name="connsiteY2" fmla="*/ 0 h 486888"/>
                <a:gd name="connsiteX3" fmla="*/ 2052791 w 2052791"/>
                <a:gd name="connsiteY3" fmla="*/ 244054 h 486888"/>
                <a:gd name="connsiteX4" fmla="*/ 1796861 w 2052791"/>
                <a:gd name="connsiteY4" fmla="*/ 486888 h 486888"/>
                <a:gd name="connsiteX5" fmla="*/ 8674 w 2052791"/>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7124 w 2003616"/>
                <a:gd name="connsiteY0" fmla="*/ 389895 h 486888"/>
                <a:gd name="connsiteX1" fmla="*/ 200977 w 2003616"/>
                <a:gd name="connsiteY1" fmla="*/ 2576 h 486888"/>
                <a:gd name="connsiteX2" fmla="*/ 1772440 w 2003616"/>
                <a:gd name="connsiteY2" fmla="*/ 0 h 486888"/>
                <a:gd name="connsiteX3" fmla="*/ 2003616 w 2003616"/>
                <a:gd name="connsiteY3" fmla="*/ 244054 h 486888"/>
                <a:gd name="connsiteX4" fmla="*/ 1747686 w 2003616"/>
                <a:gd name="connsiteY4" fmla="*/ 486888 h 486888"/>
                <a:gd name="connsiteX5" fmla="*/ 7124 w 2003616"/>
                <a:gd name="connsiteY5" fmla="*/ 389895 h 486888"/>
                <a:gd name="connsiteX0" fmla="*/ 49502 w 2045994"/>
                <a:gd name="connsiteY0" fmla="*/ 389895 h 486888"/>
                <a:gd name="connsiteX1" fmla="*/ 243355 w 2045994"/>
                <a:gd name="connsiteY1" fmla="*/ 2576 h 486888"/>
                <a:gd name="connsiteX2" fmla="*/ 1814818 w 2045994"/>
                <a:gd name="connsiteY2" fmla="*/ 0 h 486888"/>
                <a:gd name="connsiteX3" fmla="*/ 2045994 w 2045994"/>
                <a:gd name="connsiteY3" fmla="*/ 244054 h 486888"/>
                <a:gd name="connsiteX4" fmla="*/ 1790064 w 2045994"/>
                <a:gd name="connsiteY4" fmla="*/ 486888 h 486888"/>
                <a:gd name="connsiteX5" fmla="*/ 49502 w 2045994"/>
                <a:gd name="connsiteY5" fmla="*/ 389895 h 486888"/>
                <a:gd name="connsiteX0" fmla="*/ 49502 w 2111597"/>
                <a:gd name="connsiteY0" fmla="*/ 389895 h 391638"/>
                <a:gd name="connsiteX1" fmla="*/ 243355 w 2111597"/>
                <a:gd name="connsiteY1" fmla="*/ 2576 h 391638"/>
                <a:gd name="connsiteX2" fmla="*/ 1814818 w 2111597"/>
                <a:gd name="connsiteY2" fmla="*/ 0 h 391638"/>
                <a:gd name="connsiteX3" fmla="*/ 2045994 w 2111597"/>
                <a:gd name="connsiteY3" fmla="*/ 244054 h 391638"/>
                <a:gd name="connsiteX4" fmla="*/ 1966277 w 2111597"/>
                <a:gd name="connsiteY4" fmla="*/ 391638 h 391638"/>
                <a:gd name="connsiteX5" fmla="*/ 49502 w 2111597"/>
                <a:gd name="connsiteY5" fmla="*/ 389895 h 391638"/>
                <a:gd name="connsiteX0" fmla="*/ 49502 w 2045994"/>
                <a:gd name="connsiteY0" fmla="*/ 389895 h 397910"/>
                <a:gd name="connsiteX1" fmla="*/ 243355 w 2045994"/>
                <a:gd name="connsiteY1" fmla="*/ 2576 h 397910"/>
                <a:gd name="connsiteX2" fmla="*/ 1814818 w 2045994"/>
                <a:gd name="connsiteY2" fmla="*/ 0 h 397910"/>
                <a:gd name="connsiteX3" fmla="*/ 2045994 w 2045994"/>
                <a:gd name="connsiteY3" fmla="*/ 244054 h 397910"/>
                <a:gd name="connsiteX4" fmla="*/ 49502 w 2045994"/>
                <a:gd name="connsiteY4" fmla="*/ 389895 h 397910"/>
                <a:gd name="connsiteX0" fmla="*/ 49502 w 2045994"/>
                <a:gd name="connsiteY0" fmla="*/ 389895 h 393511"/>
                <a:gd name="connsiteX1" fmla="*/ 243355 w 2045994"/>
                <a:gd name="connsiteY1" fmla="*/ 2576 h 393511"/>
                <a:gd name="connsiteX2" fmla="*/ 1814818 w 2045994"/>
                <a:gd name="connsiteY2" fmla="*/ 0 h 393511"/>
                <a:gd name="connsiteX3" fmla="*/ 2045994 w 2045994"/>
                <a:gd name="connsiteY3" fmla="*/ 244054 h 393511"/>
                <a:gd name="connsiteX4" fmla="*/ 49502 w 2045994"/>
                <a:gd name="connsiteY4" fmla="*/ 389895 h 393511"/>
                <a:gd name="connsiteX0" fmla="*/ 49502 w 2045994"/>
                <a:gd name="connsiteY0" fmla="*/ 389895 h 392464"/>
                <a:gd name="connsiteX1" fmla="*/ 243355 w 2045994"/>
                <a:gd name="connsiteY1" fmla="*/ 2576 h 392464"/>
                <a:gd name="connsiteX2" fmla="*/ 1814818 w 2045994"/>
                <a:gd name="connsiteY2" fmla="*/ 0 h 392464"/>
                <a:gd name="connsiteX3" fmla="*/ 2045994 w 2045994"/>
                <a:gd name="connsiteY3" fmla="*/ 244054 h 392464"/>
                <a:gd name="connsiteX4" fmla="*/ 49502 w 2045994"/>
                <a:gd name="connsiteY4" fmla="*/ 389895 h 392464"/>
                <a:gd name="connsiteX0" fmla="*/ 49502 w 2045994"/>
                <a:gd name="connsiteY0" fmla="*/ 389895 h 405833"/>
                <a:gd name="connsiteX1" fmla="*/ 243355 w 2045994"/>
                <a:gd name="connsiteY1" fmla="*/ 2576 h 405833"/>
                <a:gd name="connsiteX2" fmla="*/ 1814818 w 2045994"/>
                <a:gd name="connsiteY2" fmla="*/ 0 h 405833"/>
                <a:gd name="connsiteX3" fmla="*/ 2045994 w 2045994"/>
                <a:gd name="connsiteY3" fmla="*/ 244054 h 405833"/>
                <a:gd name="connsiteX4" fmla="*/ 49502 w 2045994"/>
                <a:gd name="connsiteY4" fmla="*/ 389895 h 405833"/>
                <a:gd name="connsiteX0" fmla="*/ 55502 w 2051994"/>
                <a:gd name="connsiteY0" fmla="*/ 389895 h 405833"/>
                <a:gd name="connsiteX1" fmla="*/ 249355 w 2051994"/>
                <a:gd name="connsiteY1" fmla="*/ 2576 h 405833"/>
                <a:gd name="connsiteX2" fmla="*/ 1820818 w 2051994"/>
                <a:gd name="connsiteY2" fmla="*/ 0 h 405833"/>
                <a:gd name="connsiteX3" fmla="*/ 2051994 w 2051994"/>
                <a:gd name="connsiteY3" fmla="*/ 244054 h 405833"/>
                <a:gd name="connsiteX4" fmla="*/ 55502 w 2051994"/>
                <a:gd name="connsiteY4" fmla="*/ 389895 h 405833"/>
                <a:gd name="connsiteX0" fmla="*/ 55502 w 2051994"/>
                <a:gd name="connsiteY0" fmla="*/ 389895 h 406493"/>
                <a:gd name="connsiteX1" fmla="*/ 249355 w 2051994"/>
                <a:gd name="connsiteY1" fmla="*/ 2576 h 406493"/>
                <a:gd name="connsiteX2" fmla="*/ 1820818 w 2051994"/>
                <a:gd name="connsiteY2" fmla="*/ 0 h 406493"/>
                <a:gd name="connsiteX3" fmla="*/ 2051994 w 2051994"/>
                <a:gd name="connsiteY3" fmla="*/ 244054 h 406493"/>
                <a:gd name="connsiteX4" fmla="*/ 55502 w 2051994"/>
                <a:gd name="connsiteY4" fmla="*/ 389895 h 406493"/>
                <a:gd name="connsiteX0" fmla="*/ 55502 w 2051994"/>
                <a:gd name="connsiteY0" fmla="*/ 389895 h 411457"/>
                <a:gd name="connsiteX1" fmla="*/ 249355 w 2051994"/>
                <a:gd name="connsiteY1" fmla="*/ 2576 h 411457"/>
                <a:gd name="connsiteX2" fmla="*/ 1820818 w 2051994"/>
                <a:gd name="connsiteY2" fmla="*/ 0 h 411457"/>
                <a:gd name="connsiteX3" fmla="*/ 2051994 w 2051994"/>
                <a:gd name="connsiteY3" fmla="*/ 244054 h 411457"/>
                <a:gd name="connsiteX4" fmla="*/ 55502 w 2051994"/>
                <a:gd name="connsiteY4" fmla="*/ 389895 h 411457"/>
                <a:gd name="connsiteX0" fmla="*/ 55502 w 2034997"/>
                <a:gd name="connsiteY0" fmla="*/ 389895 h 413374"/>
                <a:gd name="connsiteX1" fmla="*/ 249355 w 2034997"/>
                <a:gd name="connsiteY1" fmla="*/ 2576 h 413374"/>
                <a:gd name="connsiteX2" fmla="*/ 1820818 w 2034997"/>
                <a:gd name="connsiteY2" fmla="*/ 0 h 413374"/>
                <a:gd name="connsiteX3" fmla="*/ 2034997 w 2034997"/>
                <a:gd name="connsiteY3" fmla="*/ 291643 h 413374"/>
                <a:gd name="connsiteX4" fmla="*/ 55502 w 2034997"/>
                <a:gd name="connsiteY4" fmla="*/ 389895 h 413374"/>
                <a:gd name="connsiteX0" fmla="*/ 50649 w 2064136"/>
                <a:gd name="connsiteY0" fmla="*/ 274321 h 304344"/>
                <a:gd name="connsiteX1" fmla="*/ 278494 w 2064136"/>
                <a:gd name="connsiteY1" fmla="*/ 2576 h 304344"/>
                <a:gd name="connsiteX2" fmla="*/ 1849957 w 2064136"/>
                <a:gd name="connsiteY2" fmla="*/ 0 h 304344"/>
                <a:gd name="connsiteX3" fmla="*/ 2064136 w 2064136"/>
                <a:gd name="connsiteY3" fmla="*/ 291643 h 304344"/>
                <a:gd name="connsiteX4" fmla="*/ 50649 w 2064136"/>
                <a:gd name="connsiteY4" fmla="*/ 274321 h 304344"/>
                <a:gd name="connsiteX0" fmla="*/ 2705 w 2016192"/>
                <a:gd name="connsiteY0" fmla="*/ 274321 h 304344"/>
                <a:gd name="connsiteX1" fmla="*/ 230550 w 2016192"/>
                <a:gd name="connsiteY1" fmla="*/ 2576 h 304344"/>
                <a:gd name="connsiteX2" fmla="*/ 1802013 w 2016192"/>
                <a:gd name="connsiteY2" fmla="*/ 0 h 304344"/>
                <a:gd name="connsiteX3" fmla="*/ 2016192 w 2016192"/>
                <a:gd name="connsiteY3" fmla="*/ 291643 h 304344"/>
                <a:gd name="connsiteX4" fmla="*/ 2705 w 2016192"/>
                <a:gd name="connsiteY4" fmla="*/ 274321 h 304344"/>
                <a:gd name="connsiteX0" fmla="*/ 2847 w 2016334"/>
                <a:gd name="connsiteY0" fmla="*/ 274321 h 304344"/>
                <a:gd name="connsiteX1" fmla="*/ 223893 w 2016334"/>
                <a:gd name="connsiteY1" fmla="*/ 16173 h 304344"/>
                <a:gd name="connsiteX2" fmla="*/ 1802155 w 2016334"/>
                <a:gd name="connsiteY2" fmla="*/ 0 h 304344"/>
                <a:gd name="connsiteX3" fmla="*/ 2016334 w 2016334"/>
                <a:gd name="connsiteY3" fmla="*/ 291643 h 304344"/>
                <a:gd name="connsiteX4" fmla="*/ 2847 w 2016334"/>
                <a:gd name="connsiteY4" fmla="*/ 274321 h 304344"/>
                <a:gd name="connsiteX0" fmla="*/ 3909 w 2017396"/>
                <a:gd name="connsiteY0" fmla="*/ 274321 h 304344"/>
                <a:gd name="connsiteX1" fmla="*/ 224955 w 2017396"/>
                <a:gd name="connsiteY1" fmla="*/ 16173 h 304344"/>
                <a:gd name="connsiteX2" fmla="*/ 1803217 w 2017396"/>
                <a:gd name="connsiteY2" fmla="*/ 0 h 304344"/>
                <a:gd name="connsiteX3" fmla="*/ 2017396 w 2017396"/>
                <a:gd name="connsiteY3" fmla="*/ 291643 h 304344"/>
                <a:gd name="connsiteX4" fmla="*/ 3909 w 2017396"/>
                <a:gd name="connsiteY4" fmla="*/ 274321 h 304344"/>
                <a:gd name="connsiteX0" fmla="*/ 3909 w 2017396"/>
                <a:gd name="connsiteY0" fmla="*/ 264123 h 294146"/>
                <a:gd name="connsiteX1" fmla="*/ 224955 w 2017396"/>
                <a:gd name="connsiteY1" fmla="*/ 5975 h 294146"/>
                <a:gd name="connsiteX2" fmla="*/ 1816814 w 2017396"/>
                <a:gd name="connsiteY2" fmla="*/ 0 h 294146"/>
                <a:gd name="connsiteX3" fmla="*/ 2017396 w 2017396"/>
                <a:gd name="connsiteY3" fmla="*/ 281445 h 294146"/>
                <a:gd name="connsiteX4" fmla="*/ 3909 w 2017396"/>
                <a:gd name="connsiteY4" fmla="*/ 264123 h 294146"/>
                <a:gd name="connsiteX0" fmla="*/ 3909 w 2018573"/>
                <a:gd name="connsiteY0" fmla="*/ 264123 h 294146"/>
                <a:gd name="connsiteX1" fmla="*/ 224955 w 2018573"/>
                <a:gd name="connsiteY1" fmla="*/ 5975 h 294146"/>
                <a:gd name="connsiteX2" fmla="*/ 1816814 w 2018573"/>
                <a:gd name="connsiteY2" fmla="*/ 0 h 294146"/>
                <a:gd name="connsiteX3" fmla="*/ 2017396 w 2018573"/>
                <a:gd name="connsiteY3" fmla="*/ 281445 h 294146"/>
                <a:gd name="connsiteX4" fmla="*/ 3909 w 2018573"/>
                <a:gd name="connsiteY4" fmla="*/ 264123 h 294146"/>
                <a:gd name="connsiteX0" fmla="*/ 3909 w 2018573"/>
                <a:gd name="connsiteY0" fmla="*/ 264123 h 311974"/>
                <a:gd name="connsiteX1" fmla="*/ 224955 w 2018573"/>
                <a:gd name="connsiteY1" fmla="*/ 5975 h 311974"/>
                <a:gd name="connsiteX2" fmla="*/ 1816814 w 2018573"/>
                <a:gd name="connsiteY2" fmla="*/ 0 h 311974"/>
                <a:gd name="connsiteX3" fmla="*/ 2017396 w 2018573"/>
                <a:gd name="connsiteY3" fmla="*/ 281445 h 311974"/>
                <a:gd name="connsiteX4" fmla="*/ 3909 w 2018573"/>
                <a:gd name="connsiteY4" fmla="*/ 264123 h 311974"/>
                <a:gd name="connsiteX0" fmla="*/ 3909 w 2018573"/>
                <a:gd name="connsiteY0" fmla="*/ 264123 h 281445"/>
                <a:gd name="connsiteX1" fmla="*/ 224955 w 2018573"/>
                <a:gd name="connsiteY1" fmla="*/ 5975 h 281445"/>
                <a:gd name="connsiteX2" fmla="*/ 1816814 w 2018573"/>
                <a:gd name="connsiteY2" fmla="*/ 0 h 281445"/>
                <a:gd name="connsiteX3" fmla="*/ 2017396 w 2018573"/>
                <a:gd name="connsiteY3" fmla="*/ 281445 h 281445"/>
                <a:gd name="connsiteX4" fmla="*/ 3909 w 2018573"/>
                <a:gd name="connsiteY4" fmla="*/ 264123 h 281445"/>
                <a:gd name="connsiteX0" fmla="*/ 3909 w 2021918"/>
                <a:gd name="connsiteY0" fmla="*/ 264123 h 278046"/>
                <a:gd name="connsiteX1" fmla="*/ 224955 w 2021918"/>
                <a:gd name="connsiteY1" fmla="*/ 5975 h 278046"/>
                <a:gd name="connsiteX2" fmla="*/ 1816814 w 2021918"/>
                <a:gd name="connsiteY2" fmla="*/ 0 h 278046"/>
                <a:gd name="connsiteX3" fmla="*/ 2020795 w 2021918"/>
                <a:gd name="connsiteY3" fmla="*/ 278046 h 278046"/>
                <a:gd name="connsiteX4" fmla="*/ 3909 w 2021918"/>
                <a:gd name="connsiteY4" fmla="*/ 264123 h 278046"/>
                <a:gd name="connsiteX0" fmla="*/ 3909 w 2021918"/>
                <a:gd name="connsiteY0" fmla="*/ 264123 h 278046"/>
                <a:gd name="connsiteX1" fmla="*/ 224955 w 2021918"/>
                <a:gd name="connsiteY1" fmla="*/ 5975 h 278046"/>
                <a:gd name="connsiteX2" fmla="*/ 1816814 w 2021918"/>
                <a:gd name="connsiteY2" fmla="*/ 0 h 278046"/>
                <a:gd name="connsiteX3" fmla="*/ 2020795 w 2021918"/>
                <a:gd name="connsiteY3" fmla="*/ 278046 h 278046"/>
                <a:gd name="connsiteX4" fmla="*/ 3909 w 2021918"/>
                <a:gd name="connsiteY4" fmla="*/ 264123 h 278046"/>
                <a:gd name="connsiteX0" fmla="*/ 3909 w 2021918"/>
                <a:gd name="connsiteY0" fmla="*/ 264123 h 278046"/>
                <a:gd name="connsiteX1" fmla="*/ 224955 w 2021918"/>
                <a:gd name="connsiteY1" fmla="*/ 5975 h 278046"/>
                <a:gd name="connsiteX2" fmla="*/ 1816814 w 2021918"/>
                <a:gd name="connsiteY2" fmla="*/ 0 h 278046"/>
                <a:gd name="connsiteX3" fmla="*/ 2020795 w 2021918"/>
                <a:gd name="connsiteY3" fmla="*/ 278046 h 278046"/>
                <a:gd name="connsiteX4" fmla="*/ 3909 w 2021918"/>
                <a:gd name="connsiteY4" fmla="*/ 264123 h 278046"/>
                <a:gd name="connsiteX0" fmla="*/ 3909 w 2021783"/>
                <a:gd name="connsiteY0" fmla="*/ 264123 h 278046"/>
                <a:gd name="connsiteX1" fmla="*/ 224955 w 2021783"/>
                <a:gd name="connsiteY1" fmla="*/ 5975 h 278046"/>
                <a:gd name="connsiteX2" fmla="*/ 1816814 w 2021783"/>
                <a:gd name="connsiteY2" fmla="*/ 0 h 278046"/>
                <a:gd name="connsiteX3" fmla="*/ 2020795 w 2021783"/>
                <a:gd name="connsiteY3" fmla="*/ 278046 h 278046"/>
                <a:gd name="connsiteX4" fmla="*/ 3909 w 2021783"/>
                <a:gd name="connsiteY4" fmla="*/ 264123 h 278046"/>
                <a:gd name="connsiteX0" fmla="*/ 3909 w 2018427"/>
                <a:gd name="connsiteY0" fmla="*/ 264123 h 268536"/>
                <a:gd name="connsiteX1" fmla="*/ 224955 w 2018427"/>
                <a:gd name="connsiteY1" fmla="*/ 5975 h 268536"/>
                <a:gd name="connsiteX2" fmla="*/ 1816814 w 2018427"/>
                <a:gd name="connsiteY2" fmla="*/ 0 h 268536"/>
                <a:gd name="connsiteX3" fmla="*/ 2017396 w 2018427"/>
                <a:gd name="connsiteY3" fmla="*/ 267848 h 268536"/>
                <a:gd name="connsiteX4" fmla="*/ 3909 w 2018427"/>
                <a:gd name="connsiteY4" fmla="*/ 264123 h 268536"/>
                <a:gd name="connsiteX0" fmla="*/ 3909 w 2018427"/>
                <a:gd name="connsiteY0" fmla="*/ 264123 h 268536"/>
                <a:gd name="connsiteX1" fmla="*/ 224955 w 2018427"/>
                <a:gd name="connsiteY1" fmla="*/ 5975 h 268536"/>
                <a:gd name="connsiteX2" fmla="*/ 1816814 w 2018427"/>
                <a:gd name="connsiteY2" fmla="*/ 0 h 268536"/>
                <a:gd name="connsiteX3" fmla="*/ 2017396 w 2018427"/>
                <a:gd name="connsiteY3" fmla="*/ 267848 h 268536"/>
                <a:gd name="connsiteX4" fmla="*/ 3909 w 2018427"/>
                <a:gd name="connsiteY4" fmla="*/ 264123 h 268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427" h="268536">
                  <a:moveTo>
                    <a:pt x="3909" y="264123"/>
                  </a:moveTo>
                  <a:cubicBezTo>
                    <a:pt x="-17869" y="176758"/>
                    <a:pt x="50733" y="2912"/>
                    <a:pt x="224955" y="5975"/>
                  </a:cubicBezTo>
                  <a:lnTo>
                    <a:pt x="1816814" y="0"/>
                  </a:lnTo>
                  <a:cubicBezTo>
                    <a:pt x="1962263" y="26275"/>
                    <a:pt x="2027594" y="148394"/>
                    <a:pt x="2017396" y="267848"/>
                  </a:cubicBezTo>
                  <a:cubicBezTo>
                    <a:pt x="1613621" y="248982"/>
                    <a:pt x="383913" y="279281"/>
                    <a:pt x="3909" y="264123"/>
                  </a:cubicBezTo>
                  <a:close/>
                </a:path>
              </a:pathLst>
            </a:custGeom>
            <a:gradFill>
              <a:gsLst>
                <a:gs pos="0">
                  <a:schemeClr val="bg2">
                    <a:alpha val="13000"/>
                  </a:schemeClr>
                </a:gs>
                <a:gs pos="100000">
                  <a:schemeClr val="bg2">
                    <a:alpha val="22000"/>
                  </a:schemeClr>
                </a:gs>
              </a:gsLst>
              <a:lin ang="16200000" scaled="1"/>
            </a:gradFill>
            <a:ln>
              <a:noFill/>
            </a:ln>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3082990" y="1572639"/>
            <a:ext cx="2164105" cy="340718"/>
          </a:xfrm>
          <a:prstGeom prst="rect">
            <a:avLst/>
          </a:prstGeom>
          <a:noFill/>
          <a:scene3d>
            <a:camera prst="orthographicFront"/>
            <a:lightRig rig="balanced" dir="t"/>
          </a:scene3d>
          <a:sp3d prstMaterial="metal"/>
        </p:spPr>
        <p:txBody>
          <a:bodyPr wrap="square" rtlCol="0">
            <a:spAutoFit/>
          </a:bodyPr>
          <a:lstStyle/>
          <a:p>
            <a:pPr algn="ctr"/>
            <a:r>
              <a:rPr lang="en-US" sz="1900" b="1" dirty="0">
                <a:solidFill>
                  <a:schemeClr val="bg1"/>
                </a:solidFill>
                <a:effectLst>
                  <a:outerShdw blurRad="38100" dist="38100" dir="2700000" algn="tl">
                    <a:srgbClr val="000000">
                      <a:alpha val="43137"/>
                    </a:srgbClr>
                  </a:outerShdw>
                </a:effectLst>
                <a:latin typeface="+mj-lt"/>
                <a:cs typeface="Aharoni" pitchFamily="2" charset="-79"/>
              </a:rPr>
              <a:t>XLATE Error</a:t>
            </a:r>
          </a:p>
        </p:txBody>
      </p:sp>
      <p:sp>
        <p:nvSpPr>
          <p:cNvPr id="37" name="Rectangle 36"/>
          <p:cNvSpPr/>
          <p:nvPr/>
        </p:nvSpPr>
        <p:spPr>
          <a:xfrm>
            <a:off x="3033878" y="2189016"/>
            <a:ext cx="2228593" cy="4025803"/>
          </a:xfrm>
          <a:prstGeom prst="rect">
            <a:avLst/>
          </a:prstGeom>
        </p:spPr>
        <p:txBody>
          <a:bodyPr wrap="square">
            <a:normAutofit fontScale="92500"/>
          </a:bodyPr>
          <a:lstStyle/>
          <a:p>
            <a:pPr marL="285750" indent="-285750">
              <a:buFont typeface="Arial" pitchFamily="34" charset="0"/>
              <a:buChar char="•"/>
            </a:pPr>
            <a:r>
              <a:rPr lang="en-US" sz="1000" dirty="0"/>
              <a:t>Bridge not found</a:t>
            </a:r>
          </a:p>
          <a:p>
            <a:pPr marL="285750" indent="-285750">
              <a:buFont typeface="Arial" pitchFamily="34" charset="0"/>
              <a:buChar char="•"/>
            </a:pPr>
            <a:r>
              <a:rPr lang="en-US" sz="1000" dirty="0"/>
              <a:t>Recursion too deep</a:t>
            </a:r>
            <a:r>
              <a:rPr lang="en-GB" sz="1000" dirty="0"/>
              <a:t> </a:t>
            </a:r>
          </a:p>
          <a:p>
            <a:pPr marL="285750" indent="-285750">
              <a:buFont typeface="Arial" pitchFamily="34" charset="0"/>
              <a:buChar char="•"/>
            </a:pPr>
            <a:r>
              <a:rPr lang="en-US" sz="1000" dirty="0"/>
              <a:t>Too many resubmits</a:t>
            </a:r>
            <a:r>
              <a:rPr lang="en-GB" sz="1000" dirty="0"/>
              <a:t> </a:t>
            </a:r>
          </a:p>
          <a:p>
            <a:pPr marL="285750" indent="-285750">
              <a:buFont typeface="Arial" pitchFamily="34" charset="0"/>
              <a:buChar char="•"/>
            </a:pPr>
            <a:r>
              <a:rPr lang="en-US" sz="1000" dirty="0"/>
              <a:t>Stack too deep</a:t>
            </a:r>
            <a:r>
              <a:rPr lang="en-GB" sz="1000" dirty="0"/>
              <a:t> </a:t>
            </a:r>
          </a:p>
          <a:p>
            <a:pPr marL="285750" indent="-285750">
              <a:buFont typeface="Arial" pitchFamily="34" charset="0"/>
              <a:buChar char="•"/>
            </a:pPr>
            <a:r>
              <a:rPr lang="en-US" sz="1000" dirty="0"/>
              <a:t>No recirculation context</a:t>
            </a:r>
            <a:r>
              <a:rPr lang="en-GB" sz="1000" dirty="0"/>
              <a:t> </a:t>
            </a:r>
          </a:p>
          <a:p>
            <a:pPr marL="285750" indent="-285750">
              <a:buFont typeface="Arial" pitchFamily="34" charset="0"/>
              <a:buChar char="•"/>
            </a:pPr>
            <a:r>
              <a:rPr lang="en-US" sz="1000" dirty="0"/>
              <a:t>Recirculation conflict.</a:t>
            </a:r>
          </a:p>
          <a:p>
            <a:pPr marL="285750" indent="-285750">
              <a:buFont typeface="Arial" pitchFamily="34" charset="0"/>
              <a:buChar char="•"/>
            </a:pPr>
            <a:r>
              <a:rPr lang="en-US" sz="1000" dirty="0"/>
              <a:t>Too many MPLS labels</a:t>
            </a:r>
            <a:r>
              <a:rPr lang="en-GB" sz="1000" dirty="0"/>
              <a:t>  </a:t>
            </a:r>
            <a:endParaRPr lang="en-US" sz="1000" dirty="0"/>
          </a:p>
          <a:p>
            <a:pPr marL="285750" indent="-285750">
              <a:buFont typeface="Arial" pitchFamily="34" charset="0"/>
              <a:buChar char="•"/>
            </a:pPr>
            <a:r>
              <a:rPr lang="en-US" sz="1000" dirty="0"/>
              <a:t>Invalid tunnel metadata</a:t>
            </a:r>
            <a:r>
              <a:rPr lang="en-GB" sz="1000" dirty="0"/>
              <a:t> </a:t>
            </a:r>
          </a:p>
          <a:p>
            <a:pPr marL="285750" indent="-285750">
              <a:buFont typeface="Arial" pitchFamily="34" charset="0"/>
              <a:buChar char="•"/>
            </a:pPr>
            <a:r>
              <a:rPr lang="en-US" sz="1000" dirty="0"/>
              <a:t>Fragment drop enabled. </a:t>
            </a:r>
          </a:p>
          <a:p>
            <a:pPr marL="285750" indent="-285750">
              <a:buFont typeface="Arial" pitchFamily="34" charset="0"/>
              <a:buChar char="•"/>
            </a:pPr>
            <a:r>
              <a:rPr lang="en-US" sz="1000" dirty="0"/>
              <a:t>ECN mismatch at tunnel </a:t>
            </a:r>
            <a:r>
              <a:rPr lang="en-US" sz="1000" dirty="0" err="1"/>
              <a:t>decapsulation</a:t>
            </a:r>
            <a:r>
              <a:rPr lang="en-GB" sz="1000" dirty="0"/>
              <a:t> </a:t>
            </a:r>
          </a:p>
          <a:p>
            <a:pPr marL="285750" indent="-285750">
              <a:buFont typeface="Arial" pitchFamily="34" charset="0"/>
              <a:buChar char="•"/>
            </a:pPr>
            <a:r>
              <a:rPr lang="en-GB" sz="1000" dirty="0"/>
              <a:t>Tunnel  </a:t>
            </a:r>
            <a:r>
              <a:rPr lang="en-GB" sz="1000" dirty="0" err="1"/>
              <a:t>Tx</a:t>
            </a:r>
            <a:r>
              <a:rPr lang="en-GB" sz="1000" dirty="0"/>
              <a:t> errors</a:t>
            </a:r>
          </a:p>
          <a:p>
            <a:pPr marL="285750" indent="-285750">
              <a:buFont typeface="Arial" pitchFamily="34" charset="0"/>
              <a:buChar char="•"/>
            </a:pPr>
            <a:r>
              <a:rPr lang="en-GB" sz="1000" dirty="0"/>
              <a:t>Tunnel Rx </a:t>
            </a:r>
            <a:r>
              <a:rPr lang="en-GB" sz="1000" dirty="0" err="1"/>
              <a:t>packet_type</a:t>
            </a:r>
            <a:r>
              <a:rPr lang="en-GB" sz="1000" dirty="0"/>
              <a:t> mismatch</a:t>
            </a:r>
          </a:p>
          <a:p>
            <a:pPr marL="285750" indent="-285750">
              <a:buFont typeface="Arial" pitchFamily="34" charset="0"/>
              <a:buChar char="•"/>
            </a:pPr>
            <a:r>
              <a:rPr lang="en-GB" sz="1000" dirty="0"/>
              <a:t>Tunnel </a:t>
            </a:r>
            <a:r>
              <a:rPr lang="en-GB" sz="1000" dirty="0" err="1"/>
              <a:t>decap</a:t>
            </a:r>
            <a:r>
              <a:rPr lang="en-GB" sz="1000" dirty="0"/>
              <a:t> errors</a:t>
            </a:r>
          </a:p>
          <a:p>
            <a:pPr marL="285750" indent="-285750">
              <a:buFont typeface="Arial" pitchFamily="34" charset="0"/>
              <a:buChar char="•"/>
            </a:pPr>
            <a:r>
              <a:rPr lang="en-GB" sz="1000" dirty="0"/>
              <a:t>Tunnel </a:t>
            </a:r>
            <a:r>
              <a:rPr lang="en-GB" sz="1000" dirty="0" err="1"/>
              <a:t>encap</a:t>
            </a:r>
            <a:r>
              <a:rPr lang="en-GB" sz="1000" dirty="0"/>
              <a:t> errors.</a:t>
            </a:r>
          </a:p>
          <a:p>
            <a:pPr marL="285750" indent="-285750">
              <a:buFont typeface="Arial" pitchFamily="34" charset="0"/>
              <a:buChar char="•"/>
            </a:pPr>
            <a:r>
              <a:rPr lang="en-GB" sz="1000" dirty="0"/>
              <a:t>Stack underflow</a:t>
            </a:r>
          </a:p>
          <a:p>
            <a:pPr marL="285750" indent="-285750">
              <a:buFont typeface="Arial" pitchFamily="34" charset="0"/>
              <a:buChar char="•"/>
            </a:pPr>
            <a:r>
              <a:rPr lang="en-GB" sz="1000" dirty="0"/>
              <a:t>MPLS decrement TTL exception</a:t>
            </a:r>
          </a:p>
          <a:p>
            <a:pPr marL="285750" indent="-285750">
              <a:buFont typeface="Arial" pitchFamily="34" charset="0"/>
              <a:buChar char="•"/>
            </a:pPr>
            <a:r>
              <a:rPr lang="en-GB" sz="1000" dirty="0"/>
              <a:t>IP decrement TTL exception</a:t>
            </a:r>
          </a:p>
          <a:p>
            <a:pPr marL="285750" indent="-285750">
              <a:buFont typeface="Arial" pitchFamily="34" charset="0"/>
              <a:buChar char="•"/>
            </a:pPr>
            <a:r>
              <a:rPr lang="en-GB" sz="1000" dirty="0"/>
              <a:t>Unsupported action</a:t>
            </a:r>
          </a:p>
        </p:txBody>
      </p:sp>
      <p:sp>
        <p:nvSpPr>
          <p:cNvPr id="43" name="Rounded Rectangle 42"/>
          <p:cNvSpPr/>
          <p:nvPr/>
        </p:nvSpPr>
        <p:spPr>
          <a:xfrm>
            <a:off x="8229334" y="1762594"/>
            <a:ext cx="2337459" cy="4518607"/>
          </a:xfrm>
          <a:prstGeom prst="roundRect">
            <a:avLst>
              <a:gd name="adj" fmla="val 12980"/>
            </a:avLst>
          </a:prstGeom>
          <a:solidFill>
            <a:srgbClr val="00A9D4"/>
          </a:solidFill>
          <a:ln>
            <a:gradFill flip="none" rotWithShape="1">
              <a:gsLst>
                <a:gs pos="0">
                  <a:schemeClr val="accent4">
                    <a:lumMod val="50000"/>
                  </a:schemeClr>
                </a:gs>
                <a:gs pos="50000">
                  <a:schemeClr val="accent4">
                    <a:lumMod val="75000"/>
                  </a:schemeClr>
                </a:gs>
                <a:gs pos="100000">
                  <a:schemeClr val="accent5"/>
                </a:gs>
              </a:gsLst>
              <a:lin ang="16200000" scaled="1"/>
              <a:tileRect/>
            </a:gradFill>
          </a:ln>
          <a:effectLst>
            <a:reflection stA="50000" endA="300" endPos="20000" dist="50800" dir="5400000" sy="-100000" algn="bl" rotWithShape="0"/>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152248" y="1419986"/>
            <a:ext cx="2517987" cy="673908"/>
            <a:chOff x="6724390" y="1838915"/>
            <a:chExt cx="2024110" cy="457200"/>
          </a:xfrm>
          <a:effectLst>
            <a:outerShdw blurRad="50800" dist="38100" dir="5400000" algn="t" rotWithShape="0">
              <a:prstClr val="black">
                <a:alpha val="40000"/>
              </a:prstClr>
            </a:outerShdw>
          </a:effectLst>
        </p:grpSpPr>
        <p:sp>
          <p:nvSpPr>
            <p:cNvPr id="44" name="Rounded Rectangle 43"/>
            <p:cNvSpPr/>
            <p:nvPr/>
          </p:nvSpPr>
          <p:spPr>
            <a:xfrm>
              <a:off x="6725760" y="1838915"/>
              <a:ext cx="2018360" cy="457200"/>
            </a:xfrm>
            <a:prstGeom prst="roundRect">
              <a:avLst>
                <a:gd name="adj" fmla="val 50000"/>
              </a:avLst>
            </a:prstGeom>
            <a:solidFill>
              <a:srgbClr val="00A9D4"/>
            </a:solidFill>
            <a:ln>
              <a:gradFill>
                <a:gsLst>
                  <a:gs pos="0">
                    <a:schemeClr val="accent4">
                      <a:lumMod val="50000"/>
                    </a:schemeClr>
                  </a:gs>
                  <a:gs pos="50000">
                    <a:schemeClr val="accent4">
                      <a:lumMod val="75000"/>
                    </a:schemeClr>
                  </a:gs>
                  <a:gs pos="100000">
                    <a:schemeClr val="accent5"/>
                  </a:gs>
                </a:gsLst>
                <a:lin ang="5400000" scaled="0"/>
              </a:gradFill>
            </a:ln>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8"/>
            <p:cNvSpPr/>
            <p:nvPr/>
          </p:nvSpPr>
          <p:spPr>
            <a:xfrm>
              <a:off x="6724390" y="1843247"/>
              <a:ext cx="2024110" cy="259763"/>
            </a:xfrm>
            <a:custGeom>
              <a:avLst/>
              <a:gdLst>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9877"/>
                <a:gd name="connsiteX1" fmla="*/ 228600 w 2030236"/>
                <a:gd name="connsiteY1" fmla="*/ 0 h 459877"/>
                <a:gd name="connsiteX2" fmla="*/ 1789760 w 2030236"/>
                <a:gd name="connsiteY2" fmla="*/ 0 h 459877"/>
                <a:gd name="connsiteX3" fmla="*/ 2018360 w 2030236"/>
                <a:gd name="connsiteY3" fmla="*/ 228600 h 459877"/>
                <a:gd name="connsiteX4" fmla="*/ 2030236 w 2030236"/>
                <a:gd name="connsiteY4" fmla="*/ 234537 h 459877"/>
                <a:gd name="connsiteX5" fmla="*/ 1789760 w 2030236"/>
                <a:gd name="connsiteY5" fmla="*/ 457200 h 459877"/>
                <a:gd name="connsiteX6" fmla="*/ 228600 w 2030236"/>
                <a:gd name="connsiteY6" fmla="*/ 457200 h 459877"/>
                <a:gd name="connsiteX7" fmla="*/ 0 w 2030236"/>
                <a:gd name="connsiteY7" fmla="*/ 228600 h 459877"/>
                <a:gd name="connsiteX0" fmla="*/ 0 w 2030236"/>
                <a:gd name="connsiteY0" fmla="*/ 228600 h 488991"/>
                <a:gd name="connsiteX1" fmla="*/ 228600 w 2030236"/>
                <a:gd name="connsiteY1" fmla="*/ 0 h 488991"/>
                <a:gd name="connsiteX2" fmla="*/ 1789760 w 2030236"/>
                <a:gd name="connsiteY2" fmla="*/ 0 h 488991"/>
                <a:gd name="connsiteX3" fmla="*/ 2018360 w 2030236"/>
                <a:gd name="connsiteY3" fmla="*/ 228600 h 488991"/>
                <a:gd name="connsiteX4" fmla="*/ 2030236 w 2030236"/>
                <a:gd name="connsiteY4" fmla="*/ 234537 h 488991"/>
                <a:gd name="connsiteX5" fmla="*/ 1777885 w 2030236"/>
                <a:gd name="connsiteY5" fmla="*/ 486888 h 488991"/>
                <a:gd name="connsiteX6" fmla="*/ 228600 w 2030236"/>
                <a:gd name="connsiteY6" fmla="*/ 457200 h 488991"/>
                <a:gd name="connsiteX7" fmla="*/ 0 w 2030236"/>
                <a:gd name="connsiteY7" fmla="*/ 228600 h 48899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10342 w 2040578"/>
                <a:gd name="connsiteY0" fmla="*/ 228600 h 486888"/>
                <a:gd name="connsiteX1" fmla="*/ 238942 w 2040578"/>
                <a:gd name="connsiteY1" fmla="*/ 0 h 486888"/>
                <a:gd name="connsiteX2" fmla="*/ 1800102 w 2040578"/>
                <a:gd name="connsiteY2" fmla="*/ 0 h 486888"/>
                <a:gd name="connsiteX3" fmla="*/ 2028702 w 2040578"/>
                <a:gd name="connsiteY3" fmla="*/ 228600 h 486888"/>
                <a:gd name="connsiteX4" fmla="*/ 2040578 w 2040578"/>
                <a:gd name="connsiteY4" fmla="*/ 234537 h 486888"/>
                <a:gd name="connsiteX5" fmla="*/ 1788227 w 2040578"/>
                <a:gd name="connsiteY5" fmla="*/ 486888 h 486888"/>
                <a:gd name="connsiteX6" fmla="*/ 10342 w 2040578"/>
                <a:gd name="connsiteY6" fmla="*/ 228600 h 486888"/>
                <a:gd name="connsiteX0" fmla="*/ 9793 w 2040029"/>
                <a:gd name="connsiteY0" fmla="*/ 228600 h 486888"/>
                <a:gd name="connsiteX1" fmla="*/ 238393 w 2040029"/>
                <a:gd name="connsiteY1" fmla="*/ 0 h 486888"/>
                <a:gd name="connsiteX2" fmla="*/ 1799553 w 2040029"/>
                <a:gd name="connsiteY2" fmla="*/ 0 h 486888"/>
                <a:gd name="connsiteX3" fmla="*/ 2028153 w 2040029"/>
                <a:gd name="connsiteY3" fmla="*/ 228600 h 486888"/>
                <a:gd name="connsiteX4" fmla="*/ 2040029 w 2040029"/>
                <a:gd name="connsiteY4" fmla="*/ 234537 h 486888"/>
                <a:gd name="connsiteX5" fmla="*/ 1787678 w 2040029"/>
                <a:gd name="connsiteY5" fmla="*/ 486888 h 486888"/>
                <a:gd name="connsiteX6" fmla="*/ 9793 w 2040029"/>
                <a:gd name="connsiteY6" fmla="*/ 228600 h 486888"/>
                <a:gd name="connsiteX0" fmla="*/ 12754 w 2042990"/>
                <a:gd name="connsiteY0" fmla="*/ 228600 h 486888"/>
                <a:gd name="connsiteX1" fmla="*/ 241354 w 2042990"/>
                <a:gd name="connsiteY1" fmla="*/ 0 h 486888"/>
                <a:gd name="connsiteX2" fmla="*/ 1802514 w 2042990"/>
                <a:gd name="connsiteY2" fmla="*/ 0 h 486888"/>
                <a:gd name="connsiteX3" fmla="*/ 2031114 w 2042990"/>
                <a:gd name="connsiteY3" fmla="*/ 228600 h 486888"/>
                <a:gd name="connsiteX4" fmla="*/ 2042990 w 2042990"/>
                <a:gd name="connsiteY4" fmla="*/ 234537 h 486888"/>
                <a:gd name="connsiteX5" fmla="*/ 1790639 w 2042990"/>
                <a:gd name="connsiteY5" fmla="*/ 486888 h 486888"/>
                <a:gd name="connsiteX6" fmla="*/ 12754 w 2042990"/>
                <a:gd name="connsiteY6" fmla="*/ 228600 h 486888"/>
                <a:gd name="connsiteX0" fmla="*/ 10482 w 2040718"/>
                <a:gd name="connsiteY0" fmla="*/ 230858 h 489146"/>
                <a:gd name="connsiteX1" fmla="*/ 239082 w 2040718"/>
                <a:gd name="connsiteY1" fmla="*/ 2258 h 489146"/>
                <a:gd name="connsiteX2" fmla="*/ 1800242 w 2040718"/>
                <a:gd name="connsiteY2" fmla="*/ 2258 h 489146"/>
                <a:gd name="connsiteX3" fmla="*/ 2028842 w 2040718"/>
                <a:gd name="connsiteY3" fmla="*/ 230858 h 489146"/>
                <a:gd name="connsiteX4" fmla="*/ 2040718 w 2040718"/>
                <a:gd name="connsiteY4" fmla="*/ 236795 h 489146"/>
                <a:gd name="connsiteX5" fmla="*/ 1788367 w 2040718"/>
                <a:gd name="connsiteY5" fmla="*/ 489146 h 489146"/>
                <a:gd name="connsiteX6" fmla="*/ 10482 w 2040718"/>
                <a:gd name="connsiteY6" fmla="*/ 230858 h 489146"/>
                <a:gd name="connsiteX0" fmla="*/ 10617 w 2040853"/>
                <a:gd name="connsiteY0" fmla="*/ 235939 h 494227"/>
                <a:gd name="connsiteX1" fmla="*/ 236641 w 2040853"/>
                <a:gd name="connsiteY1" fmla="*/ 2188 h 494227"/>
                <a:gd name="connsiteX2" fmla="*/ 1800377 w 2040853"/>
                <a:gd name="connsiteY2" fmla="*/ 7339 h 494227"/>
                <a:gd name="connsiteX3" fmla="*/ 2028977 w 2040853"/>
                <a:gd name="connsiteY3" fmla="*/ 235939 h 494227"/>
                <a:gd name="connsiteX4" fmla="*/ 2040853 w 2040853"/>
                <a:gd name="connsiteY4" fmla="*/ 241876 h 494227"/>
                <a:gd name="connsiteX5" fmla="*/ 1788502 w 2040853"/>
                <a:gd name="connsiteY5" fmla="*/ 494227 h 494227"/>
                <a:gd name="connsiteX6" fmla="*/ 10617 w 2040853"/>
                <a:gd name="connsiteY6" fmla="*/ 235939 h 494227"/>
                <a:gd name="connsiteX0" fmla="*/ 9550 w 2039786"/>
                <a:gd name="connsiteY0" fmla="*/ 233751 h 492039"/>
                <a:gd name="connsiteX1" fmla="*/ 235574 w 2039786"/>
                <a:gd name="connsiteY1" fmla="*/ 0 h 492039"/>
                <a:gd name="connsiteX2" fmla="*/ 1799310 w 2039786"/>
                <a:gd name="connsiteY2" fmla="*/ 5151 h 492039"/>
                <a:gd name="connsiteX3" fmla="*/ 2027910 w 2039786"/>
                <a:gd name="connsiteY3" fmla="*/ 233751 h 492039"/>
                <a:gd name="connsiteX4" fmla="*/ 2039786 w 2039786"/>
                <a:gd name="connsiteY4" fmla="*/ 239688 h 492039"/>
                <a:gd name="connsiteX5" fmla="*/ 1787435 w 2039786"/>
                <a:gd name="connsiteY5" fmla="*/ 492039 h 492039"/>
                <a:gd name="connsiteX6" fmla="*/ 9550 w 2039786"/>
                <a:gd name="connsiteY6" fmla="*/ 233751 h 492039"/>
                <a:gd name="connsiteX0" fmla="*/ 9883 w 2040119"/>
                <a:gd name="connsiteY0" fmla="*/ 235107 h 493395"/>
                <a:gd name="connsiteX1" fmla="*/ 235907 w 2040119"/>
                <a:gd name="connsiteY1" fmla="*/ 1356 h 493395"/>
                <a:gd name="connsiteX2" fmla="*/ 1799643 w 2040119"/>
                <a:gd name="connsiteY2" fmla="*/ 6507 h 493395"/>
                <a:gd name="connsiteX3" fmla="*/ 2028243 w 2040119"/>
                <a:gd name="connsiteY3" fmla="*/ 235107 h 493395"/>
                <a:gd name="connsiteX4" fmla="*/ 2040119 w 2040119"/>
                <a:gd name="connsiteY4" fmla="*/ 241044 h 493395"/>
                <a:gd name="connsiteX5" fmla="*/ 1787768 w 2040119"/>
                <a:gd name="connsiteY5" fmla="*/ 493395 h 493395"/>
                <a:gd name="connsiteX6" fmla="*/ 9883 w 2040119"/>
                <a:gd name="connsiteY6" fmla="*/ 235107 h 493395"/>
                <a:gd name="connsiteX0" fmla="*/ 9208 w 2054898"/>
                <a:gd name="connsiteY0" fmla="*/ 250441 h 493274"/>
                <a:gd name="connsiteX1" fmla="*/ 250686 w 2054898"/>
                <a:gd name="connsiteY1" fmla="*/ 1235 h 493274"/>
                <a:gd name="connsiteX2" fmla="*/ 1814422 w 2054898"/>
                <a:gd name="connsiteY2" fmla="*/ 6386 h 493274"/>
                <a:gd name="connsiteX3" fmla="*/ 2043022 w 2054898"/>
                <a:gd name="connsiteY3" fmla="*/ 234986 h 493274"/>
                <a:gd name="connsiteX4" fmla="*/ 2054898 w 2054898"/>
                <a:gd name="connsiteY4" fmla="*/ 240923 h 493274"/>
                <a:gd name="connsiteX5" fmla="*/ 1802547 w 2054898"/>
                <a:gd name="connsiteY5" fmla="*/ 493274 h 493274"/>
                <a:gd name="connsiteX6" fmla="*/ 9208 w 2054898"/>
                <a:gd name="connsiteY6" fmla="*/ 250441 h 493274"/>
                <a:gd name="connsiteX0" fmla="*/ 7792 w 2053482"/>
                <a:gd name="connsiteY0" fmla="*/ 250406 h 493239"/>
                <a:gd name="connsiteX1" fmla="*/ 249270 w 2053482"/>
                <a:gd name="connsiteY1" fmla="*/ 1200 h 493239"/>
                <a:gd name="connsiteX2" fmla="*/ 1813006 w 2053482"/>
                <a:gd name="connsiteY2" fmla="*/ 6351 h 493239"/>
                <a:gd name="connsiteX3" fmla="*/ 2041606 w 2053482"/>
                <a:gd name="connsiteY3" fmla="*/ 234951 h 493239"/>
                <a:gd name="connsiteX4" fmla="*/ 2053482 w 2053482"/>
                <a:gd name="connsiteY4" fmla="*/ 240888 h 493239"/>
                <a:gd name="connsiteX5" fmla="*/ 1801131 w 2053482"/>
                <a:gd name="connsiteY5" fmla="*/ 493239 h 493239"/>
                <a:gd name="connsiteX6" fmla="*/ 7792 w 2053482"/>
                <a:gd name="connsiteY6" fmla="*/ 250406 h 493239"/>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8360 w 2054050"/>
                <a:gd name="connsiteY0" fmla="*/ 250762 h 485868"/>
                <a:gd name="connsiteX1" fmla="*/ 249838 w 2054050"/>
                <a:gd name="connsiteY1" fmla="*/ 1556 h 485868"/>
                <a:gd name="connsiteX2" fmla="*/ 1813574 w 2054050"/>
                <a:gd name="connsiteY2" fmla="*/ 6707 h 485868"/>
                <a:gd name="connsiteX3" fmla="*/ 2042174 w 2054050"/>
                <a:gd name="connsiteY3" fmla="*/ 235307 h 485868"/>
                <a:gd name="connsiteX4" fmla="*/ 2054050 w 2054050"/>
                <a:gd name="connsiteY4" fmla="*/ 241244 h 485868"/>
                <a:gd name="connsiteX5" fmla="*/ 1796547 w 2054050"/>
                <a:gd name="connsiteY5" fmla="*/ 485868 h 485868"/>
                <a:gd name="connsiteX6" fmla="*/ 8360 w 2054050"/>
                <a:gd name="connsiteY6" fmla="*/ 250762 h 485868"/>
                <a:gd name="connsiteX0" fmla="*/ 8360 w 2054050"/>
                <a:gd name="connsiteY0" fmla="*/ 251782 h 486888"/>
                <a:gd name="connsiteX1" fmla="*/ 249838 w 2054050"/>
                <a:gd name="connsiteY1" fmla="*/ 2576 h 486888"/>
                <a:gd name="connsiteX2" fmla="*/ 1821301 w 2054050"/>
                <a:gd name="connsiteY2" fmla="*/ 0 h 486888"/>
                <a:gd name="connsiteX3" fmla="*/ 2042174 w 2054050"/>
                <a:gd name="connsiteY3" fmla="*/ 236327 h 486888"/>
                <a:gd name="connsiteX4" fmla="*/ 2054050 w 2054050"/>
                <a:gd name="connsiteY4" fmla="*/ 242264 h 486888"/>
                <a:gd name="connsiteX5" fmla="*/ 1796547 w 2054050"/>
                <a:gd name="connsiteY5" fmla="*/ 486888 h 486888"/>
                <a:gd name="connsiteX6" fmla="*/ 8360 w 2054050"/>
                <a:gd name="connsiteY6" fmla="*/ 251782 h 486888"/>
                <a:gd name="connsiteX0" fmla="*/ 8360 w 2042174"/>
                <a:gd name="connsiteY0" fmla="*/ 251782 h 486888"/>
                <a:gd name="connsiteX1" fmla="*/ 249838 w 2042174"/>
                <a:gd name="connsiteY1" fmla="*/ 2576 h 486888"/>
                <a:gd name="connsiteX2" fmla="*/ 1821301 w 2042174"/>
                <a:gd name="connsiteY2" fmla="*/ 0 h 486888"/>
                <a:gd name="connsiteX3" fmla="*/ 2042174 w 2042174"/>
                <a:gd name="connsiteY3" fmla="*/ 236327 h 486888"/>
                <a:gd name="connsiteX4" fmla="*/ 1796547 w 2042174"/>
                <a:gd name="connsiteY4" fmla="*/ 486888 h 486888"/>
                <a:gd name="connsiteX5" fmla="*/ 8360 w 2042174"/>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261 w 2052378"/>
                <a:gd name="connsiteY0" fmla="*/ 251782 h 486888"/>
                <a:gd name="connsiteX1" fmla="*/ 249739 w 2052378"/>
                <a:gd name="connsiteY1" fmla="*/ 2576 h 486888"/>
                <a:gd name="connsiteX2" fmla="*/ 1821202 w 2052378"/>
                <a:gd name="connsiteY2" fmla="*/ 0 h 486888"/>
                <a:gd name="connsiteX3" fmla="*/ 2052378 w 2052378"/>
                <a:gd name="connsiteY3" fmla="*/ 244054 h 486888"/>
                <a:gd name="connsiteX4" fmla="*/ 1796448 w 2052378"/>
                <a:gd name="connsiteY4" fmla="*/ 486888 h 486888"/>
                <a:gd name="connsiteX5" fmla="*/ 8261 w 2052378"/>
                <a:gd name="connsiteY5" fmla="*/ 251782 h 486888"/>
                <a:gd name="connsiteX0" fmla="*/ 8674 w 2052791"/>
                <a:gd name="connsiteY0" fmla="*/ 251782 h 486888"/>
                <a:gd name="connsiteX1" fmla="*/ 250152 w 2052791"/>
                <a:gd name="connsiteY1" fmla="*/ 2576 h 486888"/>
                <a:gd name="connsiteX2" fmla="*/ 1821615 w 2052791"/>
                <a:gd name="connsiteY2" fmla="*/ 0 h 486888"/>
                <a:gd name="connsiteX3" fmla="*/ 2052791 w 2052791"/>
                <a:gd name="connsiteY3" fmla="*/ 244054 h 486888"/>
                <a:gd name="connsiteX4" fmla="*/ 1796861 w 2052791"/>
                <a:gd name="connsiteY4" fmla="*/ 486888 h 486888"/>
                <a:gd name="connsiteX5" fmla="*/ 8674 w 2052791"/>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7124 w 2003616"/>
                <a:gd name="connsiteY0" fmla="*/ 389895 h 486888"/>
                <a:gd name="connsiteX1" fmla="*/ 200977 w 2003616"/>
                <a:gd name="connsiteY1" fmla="*/ 2576 h 486888"/>
                <a:gd name="connsiteX2" fmla="*/ 1772440 w 2003616"/>
                <a:gd name="connsiteY2" fmla="*/ 0 h 486888"/>
                <a:gd name="connsiteX3" fmla="*/ 2003616 w 2003616"/>
                <a:gd name="connsiteY3" fmla="*/ 244054 h 486888"/>
                <a:gd name="connsiteX4" fmla="*/ 1747686 w 2003616"/>
                <a:gd name="connsiteY4" fmla="*/ 486888 h 486888"/>
                <a:gd name="connsiteX5" fmla="*/ 7124 w 2003616"/>
                <a:gd name="connsiteY5" fmla="*/ 389895 h 486888"/>
                <a:gd name="connsiteX0" fmla="*/ 49502 w 2045994"/>
                <a:gd name="connsiteY0" fmla="*/ 389895 h 486888"/>
                <a:gd name="connsiteX1" fmla="*/ 243355 w 2045994"/>
                <a:gd name="connsiteY1" fmla="*/ 2576 h 486888"/>
                <a:gd name="connsiteX2" fmla="*/ 1814818 w 2045994"/>
                <a:gd name="connsiteY2" fmla="*/ 0 h 486888"/>
                <a:gd name="connsiteX3" fmla="*/ 2045994 w 2045994"/>
                <a:gd name="connsiteY3" fmla="*/ 244054 h 486888"/>
                <a:gd name="connsiteX4" fmla="*/ 1790064 w 2045994"/>
                <a:gd name="connsiteY4" fmla="*/ 486888 h 486888"/>
                <a:gd name="connsiteX5" fmla="*/ 49502 w 2045994"/>
                <a:gd name="connsiteY5" fmla="*/ 389895 h 486888"/>
                <a:gd name="connsiteX0" fmla="*/ 49502 w 2111597"/>
                <a:gd name="connsiteY0" fmla="*/ 389895 h 391638"/>
                <a:gd name="connsiteX1" fmla="*/ 243355 w 2111597"/>
                <a:gd name="connsiteY1" fmla="*/ 2576 h 391638"/>
                <a:gd name="connsiteX2" fmla="*/ 1814818 w 2111597"/>
                <a:gd name="connsiteY2" fmla="*/ 0 h 391638"/>
                <a:gd name="connsiteX3" fmla="*/ 2045994 w 2111597"/>
                <a:gd name="connsiteY3" fmla="*/ 244054 h 391638"/>
                <a:gd name="connsiteX4" fmla="*/ 1966277 w 2111597"/>
                <a:gd name="connsiteY4" fmla="*/ 391638 h 391638"/>
                <a:gd name="connsiteX5" fmla="*/ 49502 w 2111597"/>
                <a:gd name="connsiteY5" fmla="*/ 389895 h 391638"/>
                <a:gd name="connsiteX0" fmla="*/ 49502 w 2045994"/>
                <a:gd name="connsiteY0" fmla="*/ 389895 h 397910"/>
                <a:gd name="connsiteX1" fmla="*/ 243355 w 2045994"/>
                <a:gd name="connsiteY1" fmla="*/ 2576 h 397910"/>
                <a:gd name="connsiteX2" fmla="*/ 1814818 w 2045994"/>
                <a:gd name="connsiteY2" fmla="*/ 0 h 397910"/>
                <a:gd name="connsiteX3" fmla="*/ 2045994 w 2045994"/>
                <a:gd name="connsiteY3" fmla="*/ 244054 h 397910"/>
                <a:gd name="connsiteX4" fmla="*/ 49502 w 2045994"/>
                <a:gd name="connsiteY4" fmla="*/ 389895 h 397910"/>
                <a:gd name="connsiteX0" fmla="*/ 49502 w 2045994"/>
                <a:gd name="connsiteY0" fmla="*/ 389895 h 393511"/>
                <a:gd name="connsiteX1" fmla="*/ 243355 w 2045994"/>
                <a:gd name="connsiteY1" fmla="*/ 2576 h 393511"/>
                <a:gd name="connsiteX2" fmla="*/ 1814818 w 2045994"/>
                <a:gd name="connsiteY2" fmla="*/ 0 h 393511"/>
                <a:gd name="connsiteX3" fmla="*/ 2045994 w 2045994"/>
                <a:gd name="connsiteY3" fmla="*/ 244054 h 393511"/>
                <a:gd name="connsiteX4" fmla="*/ 49502 w 2045994"/>
                <a:gd name="connsiteY4" fmla="*/ 389895 h 393511"/>
                <a:gd name="connsiteX0" fmla="*/ 49502 w 2045994"/>
                <a:gd name="connsiteY0" fmla="*/ 389895 h 392464"/>
                <a:gd name="connsiteX1" fmla="*/ 243355 w 2045994"/>
                <a:gd name="connsiteY1" fmla="*/ 2576 h 392464"/>
                <a:gd name="connsiteX2" fmla="*/ 1814818 w 2045994"/>
                <a:gd name="connsiteY2" fmla="*/ 0 h 392464"/>
                <a:gd name="connsiteX3" fmla="*/ 2045994 w 2045994"/>
                <a:gd name="connsiteY3" fmla="*/ 244054 h 392464"/>
                <a:gd name="connsiteX4" fmla="*/ 49502 w 2045994"/>
                <a:gd name="connsiteY4" fmla="*/ 389895 h 392464"/>
                <a:gd name="connsiteX0" fmla="*/ 49502 w 2045994"/>
                <a:gd name="connsiteY0" fmla="*/ 389895 h 405833"/>
                <a:gd name="connsiteX1" fmla="*/ 243355 w 2045994"/>
                <a:gd name="connsiteY1" fmla="*/ 2576 h 405833"/>
                <a:gd name="connsiteX2" fmla="*/ 1814818 w 2045994"/>
                <a:gd name="connsiteY2" fmla="*/ 0 h 405833"/>
                <a:gd name="connsiteX3" fmla="*/ 2045994 w 2045994"/>
                <a:gd name="connsiteY3" fmla="*/ 244054 h 405833"/>
                <a:gd name="connsiteX4" fmla="*/ 49502 w 2045994"/>
                <a:gd name="connsiteY4" fmla="*/ 389895 h 405833"/>
                <a:gd name="connsiteX0" fmla="*/ 55502 w 2051994"/>
                <a:gd name="connsiteY0" fmla="*/ 389895 h 405833"/>
                <a:gd name="connsiteX1" fmla="*/ 249355 w 2051994"/>
                <a:gd name="connsiteY1" fmla="*/ 2576 h 405833"/>
                <a:gd name="connsiteX2" fmla="*/ 1820818 w 2051994"/>
                <a:gd name="connsiteY2" fmla="*/ 0 h 405833"/>
                <a:gd name="connsiteX3" fmla="*/ 2051994 w 2051994"/>
                <a:gd name="connsiteY3" fmla="*/ 244054 h 405833"/>
                <a:gd name="connsiteX4" fmla="*/ 55502 w 2051994"/>
                <a:gd name="connsiteY4" fmla="*/ 389895 h 405833"/>
                <a:gd name="connsiteX0" fmla="*/ 55502 w 2051994"/>
                <a:gd name="connsiteY0" fmla="*/ 389895 h 406493"/>
                <a:gd name="connsiteX1" fmla="*/ 249355 w 2051994"/>
                <a:gd name="connsiteY1" fmla="*/ 2576 h 406493"/>
                <a:gd name="connsiteX2" fmla="*/ 1820818 w 2051994"/>
                <a:gd name="connsiteY2" fmla="*/ 0 h 406493"/>
                <a:gd name="connsiteX3" fmla="*/ 2051994 w 2051994"/>
                <a:gd name="connsiteY3" fmla="*/ 244054 h 406493"/>
                <a:gd name="connsiteX4" fmla="*/ 55502 w 2051994"/>
                <a:gd name="connsiteY4" fmla="*/ 389895 h 406493"/>
                <a:gd name="connsiteX0" fmla="*/ 55502 w 2051994"/>
                <a:gd name="connsiteY0" fmla="*/ 389895 h 411457"/>
                <a:gd name="connsiteX1" fmla="*/ 249355 w 2051994"/>
                <a:gd name="connsiteY1" fmla="*/ 2576 h 411457"/>
                <a:gd name="connsiteX2" fmla="*/ 1820818 w 2051994"/>
                <a:gd name="connsiteY2" fmla="*/ 0 h 411457"/>
                <a:gd name="connsiteX3" fmla="*/ 2051994 w 2051994"/>
                <a:gd name="connsiteY3" fmla="*/ 244054 h 411457"/>
                <a:gd name="connsiteX4" fmla="*/ 55502 w 2051994"/>
                <a:gd name="connsiteY4" fmla="*/ 389895 h 411457"/>
                <a:gd name="connsiteX0" fmla="*/ 51497 w 2075605"/>
                <a:gd name="connsiteY0" fmla="*/ 279431 h 306054"/>
                <a:gd name="connsiteX1" fmla="*/ 272966 w 2075605"/>
                <a:gd name="connsiteY1" fmla="*/ 2576 h 306054"/>
                <a:gd name="connsiteX2" fmla="*/ 1844429 w 2075605"/>
                <a:gd name="connsiteY2" fmla="*/ 0 h 306054"/>
                <a:gd name="connsiteX3" fmla="*/ 2075605 w 2075605"/>
                <a:gd name="connsiteY3" fmla="*/ 244054 h 306054"/>
                <a:gd name="connsiteX4" fmla="*/ 51497 w 2075605"/>
                <a:gd name="connsiteY4" fmla="*/ 279431 h 306054"/>
                <a:gd name="connsiteX0" fmla="*/ 51497 w 2075605"/>
                <a:gd name="connsiteY0" fmla="*/ 279431 h 306054"/>
                <a:gd name="connsiteX1" fmla="*/ 272966 w 2075605"/>
                <a:gd name="connsiteY1" fmla="*/ 20986 h 306054"/>
                <a:gd name="connsiteX2" fmla="*/ 1844429 w 2075605"/>
                <a:gd name="connsiteY2" fmla="*/ 0 h 306054"/>
                <a:gd name="connsiteX3" fmla="*/ 2075605 w 2075605"/>
                <a:gd name="connsiteY3" fmla="*/ 244054 h 306054"/>
                <a:gd name="connsiteX4" fmla="*/ 51497 w 2075605"/>
                <a:gd name="connsiteY4" fmla="*/ 279431 h 306054"/>
                <a:gd name="connsiteX0" fmla="*/ 0 w 2024108"/>
                <a:gd name="connsiteY0" fmla="*/ 279431 h 306054"/>
                <a:gd name="connsiteX1" fmla="*/ 221469 w 2024108"/>
                <a:gd name="connsiteY1" fmla="*/ 20986 h 306054"/>
                <a:gd name="connsiteX2" fmla="*/ 1792932 w 2024108"/>
                <a:gd name="connsiteY2" fmla="*/ 0 h 306054"/>
                <a:gd name="connsiteX3" fmla="*/ 2024108 w 2024108"/>
                <a:gd name="connsiteY3" fmla="*/ 244054 h 306054"/>
                <a:gd name="connsiteX4" fmla="*/ 0 w 2024108"/>
                <a:gd name="connsiteY4" fmla="*/ 279431 h 306054"/>
                <a:gd name="connsiteX0" fmla="*/ 0 w 2033314"/>
                <a:gd name="connsiteY0" fmla="*/ 279431 h 306054"/>
                <a:gd name="connsiteX1" fmla="*/ 230675 w 2033314"/>
                <a:gd name="connsiteY1" fmla="*/ 20986 h 306054"/>
                <a:gd name="connsiteX2" fmla="*/ 1802138 w 2033314"/>
                <a:gd name="connsiteY2" fmla="*/ 0 h 306054"/>
                <a:gd name="connsiteX3" fmla="*/ 2033314 w 2033314"/>
                <a:gd name="connsiteY3" fmla="*/ 244054 h 306054"/>
                <a:gd name="connsiteX4" fmla="*/ 0 w 2033314"/>
                <a:gd name="connsiteY4" fmla="*/ 279431 h 306054"/>
                <a:gd name="connsiteX0" fmla="*/ 0 w 2033314"/>
                <a:gd name="connsiteY0" fmla="*/ 279431 h 306054"/>
                <a:gd name="connsiteX1" fmla="*/ 230675 w 2033314"/>
                <a:gd name="connsiteY1" fmla="*/ 20986 h 306054"/>
                <a:gd name="connsiteX2" fmla="*/ 1802138 w 2033314"/>
                <a:gd name="connsiteY2" fmla="*/ 0 h 306054"/>
                <a:gd name="connsiteX3" fmla="*/ 2033314 w 2033314"/>
                <a:gd name="connsiteY3" fmla="*/ 244054 h 306054"/>
                <a:gd name="connsiteX4" fmla="*/ 0 w 2033314"/>
                <a:gd name="connsiteY4" fmla="*/ 279431 h 306054"/>
                <a:gd name="connsiteX0" fmla="*/ 0 w 2017972"/>
                <a:gd name="connsiteY0" fmla="*/ 279431 h 308759"/>
                <a:gd name="connsiteX1" fmla="*/ 230675 w 2017972"/>
                <a:gd name="connsiteY1" fmla="*/ 20986 h 308759"/>
                <a:gd name="connsiteX2" fmla="*/ 1802138 w 2017972"/>
                <a:gd name="connsiteY2" fmla="*/ 0 h 308759"/>
                <a:gd name="connsiteX3" fmla="*/ 2017972 w 2017972"/>
                <a:gd name="connsiteY3" fmla="*/ 287012 h 308759"/>
                <a:gd name="connsiteX4" fmla="*/ 0 w 2017972"/>
                <a:gd name="connsiteY4" fmla="*/ 279431 h 308759"/>
                <a:gd name="connsiteX0" fmla="*/ 0 w 2017972"/>
                <a:gd name="connsiteY0" fmla="*/ 279431 h 327354"/>
                <a:gd name="connsiteX1" fmla="*/ 230675 w 2017972"/>
                <a:gd name="connsiteY1" fmla="*/ 20986 h 327354"/>
                <a:gd name="connsiteX2" fmla="*/ 1802138 w 2017972"/>
                <a:gd name="connsiteY2" fmla="*/ 0 h 327354"/>
                <a:gd name="connsiteX3" fmla="*/ 2017972 w 2017972"/>
                <a:gd name="connsiteY3" fmla="*/ 287012 h 327354"/>
                <a:gd name="connsiteX4" fmla="*/ 0 w 2017972"/>
                <a:gd name="connsiteY4" fmla="*/ 279431 h 327354"/>
                <a:gd name="connsiteX0" fmla="*/ 0 w 2021041"/>
                <a:gd name="connsiteY0" fmla="*/ 273294 h 322374"/>
                <a:gd name="connsiteX1" fmla="*/ 233744 w 2021041"/>
                <a:gd name="connsiteY1" fmla="*/ 20986 h 322374"/>
                <a:gd name="connsiteX2" fmla="*/ 1805207 w 2021041"/>
                <a:gd name="connsiteY2" fmla="*/ 0 h 322374"/>
                <a:gd name="connsiteX3" fmla="*/ 2021041 w 2021041"/>
                <a:gd name="connsiteY3" fmla="*/ 287012 h 322374"/>
                <a:gd name="connsiteX4" fmla="*/ 0 w 2021041"/>
                <a:gd name="connsiteY4" fmla="*/ 273294 h 322374"/>
                <a:gd name="connsiteX0" fmla="*/ 0 w 2021041"/>
                <a:gd name="connsiteY0" fmla="*/ 273294 h 287012"/>
                <a:gd name="connsiteX1" fmla="*/ 233744 w 2021041"/>
                <a:gd name="connsiteY1" fmla="*/ 20986 h 287012"/>
                <a:gd name="connsiteX2" fmla="*/ 1805207 w 2021041"/>
                <a:gd name="connsiteY2" fmla="*/ 0 h 287012"/>
                <a:gd name="connsiteX3" fmla="*/ 2021041 w 2021041"/>
                <a:gd name="connsiteY3" fmla="*/ 287012 h 287012"/>
                <a:gd name="connsiteX4" fmla="*/ 0 w 2021041"/>
                <a:gd name="connsiteY4" fmla="*/ 273294 h 287012"/>
                <a:gd name="connsiteX0" fmla="*/ 0 w 2021041"/>
                <a:gd name="connsiteY0" fmla="*/ 273294 h 287012"/>
                <a:gd name="connsiteX1" fmla="*/ 233744 w 2021041"/>
                <a:gd name="connsiteY1" fmla="*/ 20986 h 287012"/>
                <a:gd name="connsiteX2" fmla="*/ 1805207 w 2021041"/>
                <a:gd name="connsiteY2" fmla="*/ 0 h 287012"/>
                <a:gd name="connsiteX3" fmla="*/ 2021041 w 2021041"/>
                <a:gd name="connsiteY3" fmla="*/ 287012 h 287012"/>
                <a:gd name="connsiteX4" fmla="*/ 0 w 2021041"/>
                <a:gd name="connsiteY4" fmla="*/ 273294 h 287012"/>
                <a:gd name="connsiteX0" fmla="*/ 0 w 2024110"/>
                <a:gd name="connsiteY0" fmla="*/ 273294 h 277807"/>
                <a:gd name="connsiteX1" fmla="*/ 233744 w 2024110"/>
                <a:gd name="connsiteY1" fmla="*/ 20986 h 277807"/>
                <a:gd name="connsiteX2" fmla="*/ 1805207 w 2024110"/>
                <a:gd name="connsiteY2" fmla="*/ 0 h 277807"/>
                <a:gd name="connsiteX3" fmla="*/ 2024110 w 2024110"/>
                <a:gd name="connsiteY3" fmla="*/ 277807 h 277807"/>
                <a:gd name="connsiteX4" fmla="*/ 0 w 2024110"/>
                <a:gd name="connsiteY4" fmla="*/ 273294 h 277807"/>
                <a:gd name="connsiteX0" fmla="*/ 0 w 2024110"/>
                <a:gd name="connsiteY0" fmla="*/ 273294 h 283367"/>
                <a:gd name="connsiteX1" fmla="*/ 233744 w 2024110"/>
                <a:gd name="connsiteY1" fmla="*/ 20986 h 283367"/>
                <a:gd name="connsiteX2" fmla="*/ 1805207 w 2024110"/>
                <a:gd name="connsiteY2" fmla="*/ 0 h 283367"/>
                <a:gd name="connsiteX3" fmla="*/ 2024110 w 2024110"/>
                <a:gd name="connsiteY3" fmla="*/ 277807 h 283367"/>
                <a:gd name="connsiteX4" fmla="*/ 0 w 2024110"/>
                <a:gd name="connsiteY4" fmla="*/ 273294 h 283367"/>
                <a:gd name="connsiteX0" fmla="*/ 0 w 2024110"/>
                <a:gd name="connsiteY0" fmla="*/ 273294 h 279277"/>
                <a:gd name="connsiteX1" fmla="*/ 233744 w 2024110"/>
                <a:gd name="connsiteY1" fmla="*/ 20986 h 279277"/>
                <a:gd name="connsiteX2" fmla="*/ 1805207 w 2024110"/>
                <a:gd name="connsiteY2" fmla="*/ 0 h 279277"/>
                <a:gd name="connsiteX3" fmla="*/ 2024110 w 2024110"/>
                <a:gd name="connsiteY3" fmla="*/ 277807 h 279277"/>
                <a:gd name="connsiteX4" fmla="*/ 0 w 2024110"/>
                <a:gd name="connsiteY4" fmla="*/ 273294 h 279277"/>
                <a:gd name="connsiteX0" fmla="*/ 0 w 2024110"/>
                <a:gd name="connsiteY0" fmla="*/ 273294 h 278173"/>
                <a:gd name="connsiteX1" fmla="*/ 233744 w 2024110"/>
                <a:gd name="connsiteY1" fmla="*/ 20986 h 278173"/>
                <a:gd name="connsiteX2" fmla="*/ 1805207 w 2024110"/>
                <a:gd name="connsiteY2" fmla="*/ 0 h 278173"/>
                <a:gd name="connsiteX3" fmla="*/ 2024110 w 2024110"/>
                <a:gd name="connsiteY3" fmla="*/ 277807 h 278173"/>
                <a:gd name="connsiteX4" fmla="*/ 0 w 2024110"/>
                <a:gd name="connsiteY4" fmla="*/ 273294 h 278173"/>
                <a:gd name="connsiteX0" fmla="*/ 0 w 2024110"/>
                <a:gd name="connsiteY0" fmla="*/ 254884 h 259763"/>
                <a:gd name="connsiteX1" fmla="*/ 233744 w 2024110"/>
                <a:gd name="connsiteY1" fmla="*/ 2576 h 259763"/>
                <a:gd name="connsiteX2" fmla="*/ 1811344 w 2024110"/>
                <a:gd name="connsiteY2" fmla="*/ 0 h 259763"/>
                <a:gd name="connsiteX3" fmla="*/ 2024110 w 2024110"/>
                <a:gd name="connsiteY3" fmla="*/ 259397 h 259763"/>
                <a:gd name="connsiteX4" fmla="*/ 0 w 2024110"/>
                <a:gd name="connsiteY4" fmla="*/ 254884 h 259763"/>
                <a:gd name="connsiteX0" fmla="*/ 0 w 2024110"/>
                <a:gd name="connsiteY0" fmla="*/ 254884 h 259763"/>
                <a:gd name="connsiteX1" fmla="*/ 233744 w 2024110"/>
                <a:gd name="connsiteY1" fmla="*/ 2576 h 259763"/>
                <a:gd name="connsiteX2" fmla="*/ 1811344 w 2024110"/>
                <a:gd name="connsiteY2" fmla="*/ 0 h 259763"/>
                <a:gd name="connsiteX3" fmla="*/ 2024110 w 2024110"/>
                <a:gd name="connsiteY3" fmla="*/ 259397 h 259763"/>
                <a:gd name="connsiteX4" fmla="*/ 0 w 2024110"/>
                <a:gd name="connsiteY4" fmla="*/ 254884 h 259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110" h="259763">
                  <a:moveTo>
                    <a:pt x="0" y="254884"/>
                  </a:moveTo>
                  <a:cubicBezTo>
                    <a:pt x="14085" y="57087"/>
                    <a:pt x="109187" y="-818"/>
                    <a:pt x="233744" y="2576"/>
                  </a:cubicBezTo>
                  <a:lnTo>
                    <a:pt x="1811344" y="0"/>
                  </a:lnTo>
                  <a:cubicBezTo>
                    <a:pt x="1966990" y="22876"/>
                    <a:pt x="2024110" y="133145"/>
                    <a:pt x="2024110" y="259397"/>
                  </a:cubicBezTo>
                  <a:cubicBezTo>
                    <a:pt x="1654841" y="246645"/>
                    <a:pt x="451753" y="269016"/>
                    <a:pt x="0" y="254884"/>
                  </a:cubicBezTo>
                  <a:close/>
                </a:path>
              </a:pathLst>
            </a:custGeom>
            <a:gradFill>
              <a:gsLst>
                <a:gs pos="0">
                  <a:schemeClr val="bg2">
                    <a:alpha val="12000"/>
                  </a:schemeClr>
                </a:gs>
                <a:gs pos="100000">
                  <a:schemeClr val="bg2">
                    <a:alpha val="14000"/>
                  </a:schemeClr>
                </a:gs>
              </a:gsLst>
              <a:lin ang="16200000" scaled="1"/>
            </a:gradFill>
            <a:ln>
              <a:noFill/>
            </a:ln>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p:cNvSpPr txBox="1"/>
          <p:nvPr/>
        </p:nvSpPr>
        <p:spPr>
          <a:xfrm>
            <a:off x="8337628" y="1443142"/>
            <a:ext cx="2164105" cy="340718"/>
          </a:xfrm>
          <a:prstGeom prst="rect">
            <a:avLst/>
          </a:prstGeom>
          <a:noFill/>
          <a:scene3d>
            <a:camera prst="orthographicFront"/>
            <a:lightRig rig="balanced" dir="t"/>
          </a:scene3d>
          <a:sp3d prstMaterial="metal"/>
        </p:spPr>
        <p:txBody>
          <a:bodyPr wrap="square" rtlCol="0">
            <a:spAutoFit/>
          </a:bodyPr>
          <a:lstStyle/>
          <a:p>
            <a:pPr algn="ctr"/>
            <a:r>
              <a:rPr lang="en-US" sz="1900" b="1" dirty="0" err="1">
                <a:solidFill>
                  <a:schemeClr val="bg1"/>
                </a:solidFill>
                <a:effectLst>
                  <a:outerShdw blurRad="38100" dist="38100" dir="2700000" algn="tl">
                    <a:srgbClr val="000000">
                      <a:alpha val="43137"/>
                    </a:srgbClr>
                  </a:outerShdw>
                </a:effectLst>
                <a:latin typeface="+mj-lt"/>
                <a:cs typeface="Aharoni" pitchFamily="2" charset="-79"/>
              </a:rPr>
              <a:t>Conntrack</a:t>
            </a:r>
            <a:r>
              <a:rPr lang="en-US" sz="1900" b="1" dirty="0">
                <a:solidFill>
                  <a:schemeClr val="bg1"/>
                </a:solidFill>
                <a:effectLst>
                  <a:outerShdw blurRad="38100" dist="38100" dir="2700000" algn="tl">
                    <a:srgbClr val="000000">
                      <a:alpha val="43137"/>
                    </a:srgbClr>
                  </a:outerShdw>
                </a:effectLst>
                <a:latin typeface="+mj-lt"/>
                <a:cs typeface="Aharoni" pitchFamily="2" charset="-79"/>
              </a:rPr>
              <a:t> Drops</a:t>
            </a:r>
          </a:p>
        </p:txBody>
      </p:sp>
      <p:sp>
        <p:nvSpPr>
          <p:cNvPr id="40" name="Rectangle 39"/>
          <p:cNvSpPr/>
          <p:nvPr/>
        </p:nvSpPr>
        <p:spPr>
          <a:xfrm>
            <a:off x="8273141" y="2429473"/>
            <a:ext cx="2228592" cy="2377574"/>
          </a:xfrm>
          <a:prstGeom prst="rect">
            <a:avLst/>
          </a:prstGeom>
        </p:spPr>
        <p:txBody>
          <a:bodyPr wrap="square">
            <a:spAutoFit/>
          </a:bodyPr>
          <a:lstStyle/>
          <a:p>
            <a:pPr marL="285750" indent="-285750">
              <a:buFont typeface="Arial" pitchFamily="34" charset="0"/>
              <a:buChar char="•"/>
            </a:pPr>
            <a:r>
              <a:rPr lang="en-US" sz="1350" dirty="0">
                <a:solidFill>
                  <a:schemeClr val="tx1">
                    <a:lumMod val="50000"/>
                  </a:schemeClr>
                </a:solidFill>
              </a:rPr>
              <a:t>Fragmentation drops</a:t>
            </a:r>
          </a:p>
          <a:p>
            <a:endParaRPr lang="en-US" sz="1350" dirty="0">
              <a:solidFill>
                <a:schemeClr val="tx1">
                  <a:lumMod val="50000"/>
                </a:schemeClr>
              </a:solidFill>
            </a:endParaRPr>
          </a:p>
          <a:p>
            <a:pPr marL="285750" indent="-285750">
              <a:buFont typeface="Arial" pitchFamily="34" charset="0"/>
              <a:buChar char="•"/>
            </a:pPr>
            <a:r>
              <a:rPr lang="en-US" sz="1350" dirty="0">
                <a:solidFill>
                  <a:schemeClr val="tx1">
                    <a:lumMod val="50000"/>
                  </a:schemeClr>
                </a:solidFill>
              </a:rPr>
              <a:t>Checksum error drops</a:t>
            </a:r>
          </a:p>
          <a:p>
            <a:pPr marL="285750" indent="-285750">
              <a:buFont typeface="Arial" pitchFamily="34" charset="0"/>
              <a:buChar char="•"/>
            </a:pPr>
            <a:endParaRPr lang="en-US" sz="1350" dirty="0">
              <a:solidFill>
                <a:schemeClr val="tx1">
                  <a:lumMod val="50000"/>
                </a:schemeClr>
              </a:solidFill>
            </a:endParaRPr>
          </a:p>
          <a:p>
            <a:pPr marL="285750" indent="-285750">
              <a:buFont typeface="Arial" pitchFamily="34" charset="0"/>
              <a:buChar char="•"/>
            </a:pPr>
            <a:r>
              <a:rPr lang="en-US" sz="1350" dirty="0">
                <a:solidFill>
                  <a:schemeClr val="tx1">
                    <a:lumMod val="50000"/>
                  </a:schemeClr>
                </a:solidFill>
              </a:rPr>
              <a:t>Invalid header length drops</a:t>
            </a:r>
          </a:p>
          <a:p>
            <a:pPr marL="285750" indent="-285750">
              <a:buFont typeface="Arial" pitchFamily="34" charset="0"/>
              <a:buChar char="•"/>
            </a:pPr>
            <a:endParaRPr lang="en-US" sz="1350" dirty="0">
              <a:solidFill>
                <a:schemeClr val="tx1">
                  <a:lumMod val="50000"/>
                </a:schemeClr>
              </a:solidFill>
            </a:endParaRPr>
          </a:p>
          <a:p>
            <a:pPr marL="285750" indent="-285750">
              <a:buFont typeface="Arial" pitchFamily="34" charset="0"/>
              <a:buChar char="•"/>
            </a:pPr>
            <a:r>
              <a:rPr lang="en-US" sz="1350" dirty="0">
                <a:solidFill>
                  <a:schemeClr val="tx1">
                    <a:lumMod val="50000"/>
                  </a:schemeClr>
                </a:solidFill>
              </a:rPr>
              <a:t>Invalid state drops</a:t>
            </a:r>
          </a:p>
        </p:txBody>
      </p:sp>
      <p:sp>
        <p:nvSpPr>
          <p:cNvPr id="28" name="Rounded Rectangle 27"/>
          <p:cNvSpPr/>
          <p:nvPr/>
        </p:nvSpPr>
        <p:spPr>
          <a:xfrm>
            <a:off x="5604702" y="1752842"/>
            <a:ext cx="2337460" cy="4519192"/>
          </a:xfrm>
          <a:prstGeom prst="roundRect">
            <a:avLst>
              <a:gd name="adj" fmla="val 12980"/>
            </a:avLst>
          </a:prstGeom>
          <a:solidFill>
            <a:schemeClr val="tx2">
              <a:lumMod val="25000"/>
              <a:lumOff val="75000"/>
            </a:schemeClr>
          </a:solidFill>
          <a:ln>
            <a:gradFill flip="none" rotWithShape="1">
              <a:gsLst>
                <a:gs pos="0">
                  <a:schemeClr val="accent3">
                    <a:lumMod val="25000"/>
                  </a:schemeClr>
                </a:gs>
                <a:gs pos="50000">
                  <a:schemeClr val="accent3">
                    <a:lumMod val="50000"/>
                  </a:schemeClr>
                </a:gs>
                <a:gs pos="100000">
                  <a:schemeClr val="accent5"/>
                </a:gs>
              </a:gsLst>
              <a:lin ang="16200000" scaled="1"/>
              <a:tileRect/>
            </a:gradFill>
          </a:ln>
          <a:effectLst>
            <a:reflection stA="25000" endPos="20000" dist="50800" dir="5400000" sy="-100000" algn="bl" rotWithShape="0"/>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529321" y="1419986"/>
            <a:ext cx="2511799" cy="704405"/>
            <a:chOff x="4615922" y="1837116"/>
            <a:chExt cx="2019135" cy="459004"/>
          </a:xfrm>
          <a:effectLst>
            <a:outerShdw blurRad="50800" dist="38100" dir="5400000" algn="t" rotWithShape="0">
              <a:prstClr val="black">
                <a:alpha val="40000"/>
              </a:prstClr>
            </a:outerShdw>
          </a:effectLst>
        </p:grpSpPr>
        <p:sp>
          <p:nvSpPr>
            <p:cNvPr id="29" name="Rounded Rectangle 28"/>
            <p:cNvSpPr/>
            <p:nvPr/>
          </p:nvSpPr>
          <p:spPr>
            <a:xfrm>
              <a:off x="4615922" y="1838920"/>
              <a:ext cx="2018360" cy="457200"/>
            </a:xfrm>
            <a:prstGeom prst="roundRect">
              <a:avLst>
                <a:gd name="adj" fmla="val 50000"/>
              </a:avLst>
            </a:prstGeom>
            <a:solidFill>
              <a:schemeClr val="tx2">
                <a:lumMod val="75000"/>
                <a:lumOff val="25000"/>
              </a:schemeClr>
            </a:solidFill>
            <a:ln>
              <a:gradFill>
                <a:gsLst>
                  <a:gs pos="0">
                    <a:schemeClr val="accent3">
                      <a:lumMod val="25000"/>
                    </a:schemeClr>
                  </a:gs>
                  <a:gs pos="50000">
                    <a:schemeClr val="accent3">
                      <a:lumMod val="50000"/>
                    </a:schemeClr>
                  </a:gs>
                  <a:gs pos="100000">
                    <a:schemeClr val="accent5"/>
                  </a:gs>
                </a:gsLst>
                <a:lin ang="5400000" scaled="0"/>
              </a:gradFill>
            </a:ln>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8"/>
            <p:cNvSpPr/>
            <p:nvPr/>
          </p:nvSpPr>
          <p:spPr>
            <a:xfrm>
              <a:off x="4617159" y="1837116"/>
              <a:ext cx="2017898" cy="271672"/>
            </a:xfrm>
            <a:custGeom>
              <a:avLst/>
              <a:gdLst>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9877"/>
                <a:gd name="connsiteX1" fmla="*/ 228600 w 2030236"/>
                <a:gd name="connsiteY1" fmla="*/ 0 h 459877"/>
                <a:gd name="connsiteX2" fmla="*/ 1789760 w 2030236"/>
                <a:gd name="connsiteY2" fmla="*/ 0 h 459877"/>
                <a:gd name="connsiteX3" fmla="*/ 2018360 w 2030236"/>
                <a:gd name="connsiteY3" fmla="*/ 228600 h 459877"/>
                <a:gd name="connsiteX4" fmla="*/ 2030236 w 2030236"/>
                <a:gd name="connsiteY4" fmla="*/ 234537 h 459877"/>
                <a:gd name="connsiteX5" fmla="*/ 1789760 w 2030236"/>
                <a:gd name="connsiteY5" fmla="*/ 457200 h 459877"/>
                <a:gd name="connsiteX6" fmla="*/ 228600 w 2030236"/>
                <a:gd name="connsiteY6" fmla="*/ 457200 h 459877"/>
                <a:gd name="connsiteX7" fmla="*/ 0 w 2030236"/>
                <a:gd name="connsiteY7" fmla="*/ 228600 h 459877"/>
                <a:gd name="connsiteX0" fmla="*/ 0 w 2030236"/>
                <a:gd name="connsiteY0" fmla="*/ 228600 h 488991"/>
                <a:gd name="connsiteX1" fmla="*/ 228600 w 2030236"/>
                <a:gd name="connsiteY1" fmla="*/ 0 h 488991"/>
                <a:gd name="connsiteX2" fmla="*/ 1789760 w 2030236"/>
                <a:gd name="connsiteY2" fmla="*/ 0 h 488991"/>
                <a:gd name="connsiteX3" fmla="*/ 2018360 w 2030236"/>
                <a:gd name="connsiteY3" fmla="*/ 228600 h 488991"/>
                <a:gd name="connsiteX4" fmla="*/ 2030236 w 2030236"/>
                <a:gd name="connsiteY4" fmla="*/ 234537 h 488991"/>
                <a:gd name="connsiteX5" fmla="*/ 1777885 w 2030236"/>
                <a:gd name="connsiteY5" fmla="*/ 486888 h 488991"/>
                <a:gd name="connsiteX6" fmla="*/ 228600 w 2030236"/>
                <a:gd name="connsiteY6" fmla="*/ 457200 h 488991"/>
                <a:gd name="connsiteX7" fmla="*/ 0 w 2030236"/>
                <a:gd name="connsiteY7" fmla="*/ 228600 h 48899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10342 w 2040578"/>
                <a:gd name="connsiteY0" fmla="*/ 228600 h 486888"/>
                <a:gd name="connsiteX1" fmla="*/ 238942 w 2040578"/>
                <a:gd name="connsiteY1" fmla="*/ 0 h 486888"/>
                <a:gd name="connsiteX2" fmla="*/ 1800102 w 2040578"/>
                <a:gd name="connsiteY2" fmla="*/ 0 h 486888"/>
                <a:gd name="connsiteX3" fmla="*/ 2028702 w 2040578"/>
                <a:gd name="connsiteY3" fmla="*/ 228600 h 486888"/>
                <a:gd name="connsiteX4" fmla="*/ 2040578 w 2040578"/>
                <a:gd name="connsiteY4" fmla="*/ 234537 h 486888"/>
                <a:gd name="connsiteX5" fmla="*/ 1788227 w 2040578"/>
                <a:gd name="connsiteY5" fmla="*/ 486888 h 486888"/>
                <a:gd name="connsiteX6" fmla="*/ 10342 w 2040578"/>
                <a:gd name="connsiteY6" fmla="*/ 228600 h 486888"/>
                <a:gd name="connsiteX0" fmla="*/ 9793 w 2040029"/>
                <a:gd name="connsiteY0" fmla="*/ 228600 h 486888"/>
                <a:gd name="connsiteX1" fmla="*/ 238393 w 2040029"/>
                <a:gd name="connsiteY1" fmla="*/ 0 h 486888"/>
                <a:gd name="connsiteX2" fmla="*/ 1799553 w 2040029"/>
                <a:gd name="connsiteY2" fmla="*/ 0 h 486888"/>
                <a:gd name="connsiteX3" fmla="*/ 2028153 w 2040029"/>
                <a:gd name="connsiteY3" fmla="*/ 228600 h 486888"/>
                <a:gd name="connsiteX4" fmla="*/ 2040029 w 2040029"/>
                <a:gd name="connsiteY4" fmla="*/ 234537 h 486888"/>
                <a:gd name="connsiteX5" fmla="*/ 1787678 w 2040029"/>
                <a:gd name="connsiteY5" fmla="*/ 486888 h 486888"/>
                <a:gd name="connsiteX6" fmla="*/ 9793 w 2040029"/>
                <a:gd name="connsiteY6" fmla="*/ 228600 h 486888"/>
                <a:gd name="connsiteX0" fmla="*/ 12754 w 2042990"/>
                <a:gd name="connsiteY0" fmla="*/ 228600 h 486888"/>
                <a:gd name="connsiteX1" fmla="*/ 241354 w 2042990"/>
                <a:gd name="connsiteY1" fmla="*/ 0 h 486888"/>
                <a:gd name="connsiteX2" fmla="*/ 1802514 w 2042990"/>
                <a:gd name="connsiteY2" fmla="*/ 0 h 486888"/>
                <a:gd name="connsiteX3" fmla="*/ 2031114 w 2042990"/>
                <a:gd name="connsiteY3" fmla="*/ 228600 h 486888"/>
                <a:gd name="connsiteX4" fmla="*/ 2042990 w 2042990"/>
                <a:gd name="connsiteY4" fmla="*/ 234537 h 486888"/>
                <a:gd name="connsiteX5" fmla="*/ 1790639 w 2042990"/>
                <a:gd name="connsiteY5" fmla="*/ 486888 h 486888"/>
                <a:gd name="connsiteX6" fmla="*/ 12754 w 2042990"/>
                <a:gd name="connsiteY6" fmla="*/ 228600 h 486888"/>
                <a:gd name="connsiteX0" fmla="*/ 10482 w 2040718"/>
                <a:gd name="connsiteY0" fmla="*/ 230858 h 489146"/>
                <a:gd name="connsiteX1" fmla="*/ 239082 w 2040718"/>
                <a:gd name="connsiteY1" fmla="*/ 2258 h 489146"/>
                <a:gd name="connsiteX2" fmla="*/ 1800242 w 2040718"/>
                <a:gd name="connsiteY2" fmla="*/ 2258 h 489146"/>
                <a:gd name="connsiteX3" fmla="*/ 2028842 w 2040718"/>
                <a:gd name="connsiteY3" fmla="*/ 230858 h 489146"/>
                <a:gd name="connsiteX4" fmla="*/ 2040718 w 2040718"/>
                <a:gd name="connsiteY4" fmla="*/ 236795 h 489146"/>
                <a:gd name="connsiteX5" fmla="*/ 1788367 w 2040718"/>
                <a:gd name="connsiteY5" fmla="*/ 489146 h 489146"/>
                <a:gd name="connsiteX6" fmla="*/ 10482 w 2040718"/>
                <a:gd name="connsiteY6" fmla="*/ 230858 h 489146"/>
                <a:gd name="connsiteX0" fmla="*/ 10617 w 2040853"/>
                <a:gd name="connsiteY0" fmla="*/ 235939 h 494227"/>
                <a:gd name="connsiteX1" fmla="*/ 236641 w 2040853"/>
                <a:gd name="connsiteY1" fmla="*/ 2188 h 494227"/>
                <a:gd name="connsiteX2" fmla="*/ 1800377 w 2040853"/>
                <a:gd name="connsiteY2" fmla="*/ 7339 h 494227"/>
                <a:gd name="connsiteX3" fmla="*/ 2028977 w 2040853"/>
                <a:gd name="connsiteY3" fmla="*/ 235939 h 494227"/>
                <a:gd name="connsiteX4" fmla="*/ 2040853 w 2040853"/>
                <a:gd name="connsiteY4" fmla="*/ 241876 h 494227"/>
                <a:gd name="connsiteX5" fmla="*/ 1788502 w 2040853"/>
                <a:gd name="connsiteY5" fmla="*/ 494227 h 494227"/>
                <a:gd name="connsiteX6" fmla="*/ 10617 w 2040853"/>
                <a:gd name="connsiteY6" fmla="*/ 235939 h 494227"/>
                <a:gd name="connsiteX0" fmla="*/ 9550 w 2039786"/>
                <a:gd name="connsiteY0" fmla="*/ 233751 h 492039"/>
                <a:gd name="connsiteX1" fmla="*/ 235574 w 2039786"/>
                <a:gd name="connsiteY1" fmla="*/ 0 h 492039"/>
                <a:gd name="connsiteX2" fmla="*/ 1799310 w 2039786"/>
                <a:gd name="connsiteY2" fmla="*/ 5151 h 492039"/>
                <a:gd name="connsiteX3" fmla="*/ 2027910 w 2039786"/>
                <a:gd name="connsiteY3" fmla="*/ 233751 h 492039"/>
                <a:gd name="connsiteX4" fmla="*/ 2039786 w 2039786"/>
                <a:gd name="connsiteY4" fmla="*/ 239688 h 492039"/>
                <a:gd name="connsiteX5" fmla="*/ 1787435 w 2039786"/>
                <a:gd name="connsiteY5" fmla="*/ 492039 h 492039"/>
                <a:gd name="connsiteX6" fmla="*/ 9550 w 2039786"/>
                <a:gd name="connsiteY6" fmla="*/ 233751 h 492039"/>
                <a:gd name="connsiteX0" fmla="*/ 9883 w 2040119"/>
                <a:gd name="connsiteY0" fmla="*/ 235107 h 493395"/>
                <a:gd name="connsiteX1" fmla="*/ 235907 w 2040119"/>
                <a:gd name="connsiteY1" fmla="*/ 1356 h 493395"/>
                <a:gd name="connsiteX2" fmla="*/ 1799643 w 2040119"/>
                <a:gd name="connsiteY2" fmla="*/ 6507 h 493395"/>
                <a:gd name="connsiteX3" fmla="*/ 2028243 w 2040119"/>
                <a:gd name="connsiteY3" fmla="*/ 235107 h 493395"/>
                <a:gd name="connsiteX4" fmla="*/ 2040119 w 2040119"/>
                <a:gd name="connsiteY4" fmla="*/ 241044 h 493395"/>
                <a:gd name="connsiteX5" fmla="*/ 1787768 w 2040119"/>
                <a:gd name="connsiteY5" fmla="*/ 493395 h 493395"/>
                <a:gd name="connsiteX6" fmla="*/ 9883 w 2040119"/>
                <a:gd name="connsiteY6" fmla="*/ 235107 h 493395"/>
                <a:gd name="connsiteX0" fmla="*/ 9208 w 2054898"/>
                <a:gd name="connsiteY0" fmla="*/ 250441 h 493274"/>
                <a:gd name="connsiteX1" fmla="*/ 250686 w 2054898"/>
                <a:gd name="connsiteY1" fmla="*/ 1235 h 493274"/>
                <a:gd name="connsiteX2" fmla="*/ 1814422 w 2054898"/>
                <a:gd name="connsiteY2" fmla="*/ 6386 h 493274"/>
                <a:gd name="connsiteX3" fmla="*/ 2043022 w 2054898"/>
                <a:gd name="connsiteY3" fmla="*/ 234986 h 493274"/>
                <a:gd name="connsiteX4" fmla="*/ 2054898 w 2054898"/>
                <a:gd name="connsiteY4" fmla="*/ 240923 h 493274"/>
                <a:gd name="connsiteX5" fmla="*/ 1802547 w 2054898"/>
                <a:gd name="connsiteY5" fmla="*/ 493274 h 493274"/>
                <a:gd name="connsiteX6" fmla="*/ 9208 w 2054898"/>
                <a:gd name="connsiteY6" fmla="*/ 250441 h 493274"/>
                <a:gd name="connsiteX0" fmla="*/ 7792 w 2053482"/>
                <a:gd name="connsiteY0" fmla="*/ 250406 h 493239"/>
                <a:gd name="connsiteX1" fmla="*/ 249270 w 2053482"/>
                <a:gd name="connsiteY1" fmla="*/ 1200 h 493239"/>
                <a:gd name="connsiteX2" fmla="*/ 1813006 w 2053482"/>
                <a:gd name="connsiteY2" fmla="*/ 6351 h 493239"/>
                <a:gd name="connsiteX3" fmla="*/ 2041606 w 2053482"/>
                <a:gd name="connsiteY3" fmla="*/ 234951 h 493239"/>
                <a:gd name="connsiteX4" fmla="*/ 2053482 w 2053482"/>
                <a:gd name="connsiteY4" fmla="*/ 240888 h 493239"/>
                <a:gd name="connsiteX5" fmla="*/ 1801131 w 2053482"/>
                <a:gd name="connsiteY5" fmla="*/ 493239 h 493239"/>
                <a:gd name="connsiteX6" fmla="*/ 7792 w 2053482"/>
                <a:gd name="connsiteY6" fmla="*/ 250406 h 493239"/>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8360 w 2054050"/>
                <a:gd name="connsiteY0" fmla="*/ 250762 h 485868"/>
                <a:gd name="connsiteX1" fmla="*/ 249838 w 2054050"/>
                <a:gd name="connsiteY1" fmla="*/ 1556 h 485868"/>
                <a:gd name="connsiteX2" fmla="*/ 1813574 w 2054050"/>
                <a:gd name="connsiteY2" fmla="*/ 6707 h 485868"/>
                <a:gd name="connsiteX3" fmla="*/ 2042174 w 2054050"/>
                <a:gd name="connsiteY3" fmla="*/ 235307 h 485868"/>
                <a:gd name="connsiteX4" fmla="*/ 2054050 w 2054050"/>
                <a:gd name="connsiteY4" fmla="*/ 241244 h 485868"/>
                <a:gd name="connsiteX5" fmla="*/ 1796547 w 2054050"/>
                <a:gd name="connsiteY5" fmla="*/ 485868 h 485868"/>
                <a:gd name="connsiteX6" fmla="*/ 8360 w 2054050"/>
                <a:gd name="connsiteY6" fmla="*/ 250762 h 485868"/>
                <a:gd name="connsiteX0" fmla="*/ 8360 w 2054050"/>
                <a:gd name="connsiteY0" fmla="*/ 251782 h 486888"/>
                <a:gd name="connsiteX1" fmla="*/ 249838 w 2054050"/>
                <a:gd name="connsiteY1" fmla="*/ 2576 h 486888"/>
                <a:gd name="connsiteX2" fmla="*/ 1821301 w 2054050"/>
                <a:gd name="connsiteY2" fmla="*/ 0 h 486888"/>
                <a:gd name="connsiteX3" fmla="*/ 2042174 w 2054050"/>
                <a:gd name="connsiteY3" fmla="*/ 236327 h 486888"/>
                <a:gd name="connsiteX4" fmla="*/ 2054050 w 2054050"/>
                <a:gd name="connsiteY4" fmla="*/ 242264 h 486888"/>
                <a:gd name="connsiteX5" fmla="*/ 1796547 w 2054050"/>
                <a:gd name="connsiteY5" fmla="*/ 486888 h 486888"/>
                <a:gd name="connsiteX6" fmla="*/ 8360 w 2054050"/>
                <a:gd name="connsiteY6" fmla="*/ 251782 h 486888"/>
                <a:gd name="connsiteX0" fmla="*/ 8360 w 2042174"/>
                <a:gd name="connsiteY0" fmla="*/ 251782 h 486888"/>
                <a:gd name="connsiteX1" fmla="*/ 249838 w 2042174"/>
                <a:gd name="connsiteY1" fmla="*/ 2576 h 486888"/>
                <a:gd name="connsiteX2" fmla="*/ 1821301 w 2042174"/>
                <a:gd name="connsiteY2" fmla="*/ 0 h 486888"/>
                <a:gd name="connsiteX3" fmla="*/ 2042174 w 2042174"/>
                <a:gd name="connsiteY3" fmla="*/ 236327 h 486888"/>
                <a:gd name="connsiteX4" fmla="*/ 1796547 w 2042174"/>
                <a:gd name="connsiteY4" fmla="*/ 486888 h 486888"/>
                <a:gd name="connsiteX5" fmla="*/ 8360 w 2042174"/>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261 w 2052378"/>
                <a:gd name="connsiteY0" fmla="*/ 251782 h 486888"/>
                <a:gd name="connsiteX1" fmla="*/ 249739 w 2052378"/>
                <a:gd name="connsiteY1" fmla="*/ 2576 h 486888"/>
                <a:gd name="connsiteX2" fmla="*/ 1821202 w 2052378"/>
                <a:gd name="connsiteY2" fmla="*/ 0 h 486888"/>
                <a:gd name="connsiteX3" fmla="*/ 2052378 w 2052378"/>
                <a:gd name="connsiteY3" fmla="*/ 244054 h 486888"/>
                <a:gd name="connsiteX4" fmla="*/ 1796448 w 2052378"/>
                <a:gd name="connsiteY4" fmla="*/ 486888 h 486888"/>
                <a:gd name="connsiteX5" fmla="*/ 8261 w 2052378"/>
                <a:gd name="connsiteY5" fmla="*/ 251782 h 486888"/>
                <a:gd name="connsiteX0" fmla="*/ 8674 w 2052791"/>
                <a:gd name="connsiteY0" fmla="*/ 251782 h 486888"/>
                <a:gd name="connsiteX1" fmla="*/ 250152 w 2052791"/>
                <a:gd name="connsiteY1" fmla="*/ 2576 h 486888"/>
                <a:gd name="connsiteX2" fmla="*/ 1821615 w 2052791"/>
                <a:gd name="connsiteY2" fmla="*/ 0 h 486888"/>
                <a:gd name="connsiteX3" fmla="*/ 2052791 w 2052791"/>
                <a:gd name="connsiteY3" fmla="*/ 244054 h 486888"/>
                <a:gd name="connsiteX4" fmla="*/ 1796861 w 2052791"/>
                <a:gd name="connsiteY4" fmla="*/ 486888 h 486888"/>
                <a:gd name="connsiteX5" fmla="*/ 8674 w 2052791"/>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7124 w 2003616"/>
                <a:gd name="connsiteY0" fmla="*/ 389895 h 486888"/>
                <a:gd name="connsiteX1" fmla="*/ 200977 w 2003616"/>
                <a:gd name="connsiteY1" fmla="*/ 2576 h 486888"/>
                <a:gd name="connsiteX2" fmla="*/ 1772440 w 2003616"/>
                <a:gd name="connsiteY2" fmla="*/ 0 h 486888"/>
                <a:gd name="connsiteX3" fmla="*/ 2003616 w 2003616"/>
                <a:gd name="connsiteY3" fmla="*/ 244054 h 486888"/>
                <a:gd name="connsiteX4" fmla="*/ 1747686 w 2003616"/>
                <a:gd name="connsiteY4" fmla="*/ 486888 h 486888"/>
                <a:gd name="connsiteX5" fmla="*/ 7124 w 2003616"/>
                <a:gd name="connsiteY5" fmla="*/ 389895 h 486888"/>
                <a:gd name="connsiteX0" fmla="*/ 49502 w 2045994"/>
                <a:gd name="connsiteY0" fmla="*/ 389895 h 486888"/>
                <a:gd name="connsiteX1" fmla="*/ 243355 w 2045994"/>
                <a:gd name="connsiteY1" fmla="*/ 2576 h 486888"/>
                <a:gd name="connsiteX2" fmla="*/ 1814818 w 2045994"/>
                <a:gd name="connsiteY2" fmla="*/ 0 h 486888"/>
                <a:gd name="connsiteX3" fmla="*/ 2045994 w 2045994"/>
                <a:gd name="connsiteY3" fmla="*/ 244054 h 486888"/>
                <a:gd name="connsiteX4" fmla="*/ 1790064 w 2045994"/>
                <a:gd name="connsiteY4" fmla="*/ 486888 h 486888"/>
                <a:gd name="connsiteX5" fmla="*/ 49502 w 2045994"/>
                <a:gd name="connsiteY5" fmla="*/ 389895 h 486888"/>
                <a:gd name="connsiteX0" fmla="*/ 49502 w 2111597"/>
                <a:gd name="connsiteY0" fmla="*/ 389895 h 391638"/>
                <a:gd name="connsiteX1" fmla="*/ 243355 w 2111597"/>
                <a:gd name="connsiteY1" fmla="*/ 2576 h 391638"/>
                <a:gd name="connsiteX2" fmla="*/ 1814818 w 2111597"/>
                <a:gd name="connsiteY2" fmla="*/ 0 h 391638"/>
                <a:gd name="connsiteX3" fmla="*/ 2045994 w 2111597"/>
                <a:gd name="connsiteY3" fmla="*/ 244054 h 391638"/>
                <a:gd name="connsiteX4" fmla="*/ 1966277 w 2111597"/>
                <a:gd name="connsiteY4" fmla="*/ 391638 h 391638"/>
                <a:gd name="connsiteX5" fmla="*/ 49502 w 2111597"/>
                <a:gd name="connsiteY5" fmla="*/ 389895 h 391638"/>
                <a:gd name="connsiteX0" fmla="*/ 49502 w 2045994"/>
                <a:gd name="connsiteY0" fmla="*/ 389895 h 397910"/>
                <a:gd name="connsiteX1" fmla="*/ 243355 w 2045994"/>
                <a:gd name="connsiteY1" fmla="*/ 2576 h 397910"/>
                <a:gd name="connsiteX2" fmla="*/ 1814818 w 2045994"/>
                <a:gd name="connsiteY2" fmla="*/ 0 h 397910"/>
                <a:gd name="connsiteX3" fmla="*/ 2045994 w 2045994"/>
                <a:gd name="connsiteY3" fmla="*/ 244054 h 397910"/>
                <a:gd name="connsiteX4" fmla="*/ 49502 w 2045994"/>
                <a:gd name="connsiteY4" fmla="*/ 389895 h 397910"/>
                <a:gd name="connsiteX0" fmla="*/ 49502 w 2045994"/>
                <a:gd name="connsiteY0" fmla="*/ 389895 h 393511"/>
                <a:gd name="connsiteX1" fmla="*/ 243355 w 2045994"/>
                <a:gd name="connsiteY1" fmla="*/ 2576 h 393511"/>
                <a:gd name="connsiteX2" fmla="*/ 1814818 w 2045994"/>
                <a:gd name="connsiteY2" fmla="*/ 0 h 393511"/>
                <a:gd name="connsiteX3" fmla="*/ 2045994 w 2045994"/>
                <a:gd name="connsiteY3" fmla="*/ 244054 h 393511"/>
                <a:gd name="connsiteX4" fmla="*/ 49502 w 2045994"/>
                <a:gd name="connsiteY4" fmla="*/ 389895 h 393511"/>
                <a:gd name="connsiteX0" fmla="*/ 49502 w 2045994"/>
                <a:gd name="connsiteY0" fmla="*/ 389895 h 392464"/>
                <a:gd name="connsiteX1" fmla="*/ 243355 w 2045994"/>
                <a:gd name="connsiteY1" fmla="*/ 2576 h 392464"/>
                <a:gd name="connsiteX2" fmla="*/ 1814818 w 2045994"/>
                <a:gd name="connsiteY2" fmla="*/ 0 h 392464"/>
                <a:gd name="connsiteX3" fmla="*/ 2045994 w 2045994"/>
                <a:gd name="connsiteY3" fmla="*/ 244054 h 392464"/>
                <a:gd name="connsiteX4" fmla="*/ 49502 w 2045994"/>
                <a:gd name="connsiteY4" fmla="*/ 389895 h 392464"/>
                <a:gd name="connsiteX0" fmla="*/ 49502 w 2045994"/>
                <a:gd name="connsiteY0" fmla="*/ 389895 h 405833"/>
                <a:gd name="connsiteX1" fmla="*/ 243355 w 2045994"/>
                <a:gd name="connsiteY1" fmla="*/ 2576 h 405833"/>
                <a:gd name="connsiteX2" fmla="*/ 1814818 w 2045994"/>
                <a:gd name="connsiteY2" fmla="*/ 0 h 405833"/>
                <a:gd name="connsiteX3" fmla="*/ 2045994 w 2045994"/>
                <a:gd name="connsiteY3" fmla="*/ 244054 h 405833"/>
                <a:gd name="connsiteX4" fmla="*/ 49502 w 2045994"/>
                <a:gd name="connsiteY4" fmla="*/ 389895 h 405833"/>
                <a:gd name="connsiteX0" fmla="*/ 55502 w 2051994"/>
                <a:gd name="connsiteY0" fmla="*/ 389895 h 405833"/>
                <a:gd name="connsiteX1" fmla="*/ 249355 w 2051994"/>
                <a:gd name="connsiteY1" fmla="*/ 2576 h 405833"/>
                <a:gd name="connsiteX2" fmla="*/ 1820818 w 2051994"/>
                <a:gd name="connsiteY2" fmla="*/ 0 h 405833"/>
                <a:gd name="connsiteX3" fmla="*/ 2051994 w 2051994"/>
                <a:gd name="connsiteY3" fmla="*/ 244054 h 405833"/>
                <a:gd name="connsiteX4" fmla="*/ 55502 w 2051994"/>
                <a:gd name="connsiteY4" fmla="*/ 389895 h 405833"/>
                <a:gd name="connsiteX0" fmla="*/ 55502 w 2051994"/>
                <a:gd name="connsiteY0" fmla="*/ 389895 h 406493"/>
                <a:gd name="connsiteX1" fmla="*/ 249355 w 2051994"/>
                <a:gd name="connsiteY1" fmla="*/ 2576 h 406493"/>
                <a:gd name="connsiteX2" fmla="*/ 1820818 w 2051994"/>
                <a:gd name="connsiteY2" fmla="*/ 0 h 406493"/>
                <a:gd name="connsiteX3" fmla="*/ 2051994 w 2051994"/>
                <a:gd name="connsiteY3" fmla="*/ 244054 h 406493"/>
                <a:gd name="connsiteX4" fmla="*/ 55502 w 2051994"/>
                <a:gd name="connsiteY4" fmla="*/ 389895 h 406493"/>
                <a:gd name="connsiteX0" fmla="*/ 55502 w 2051994"/>
                <a:gd name="connsiteY0" fmla="*/ 389895 h 411457"/>
                <a:gd name="connsiteX1" fmla="*/ 249355 w 2051994"/>
                <a:gd name="connsiteY1" fmla="*/ 2576 h 411457"/>
                <a:gd name="connsiteX2" fmla="*/ 1820818 w 2051994"/>
                <a:gd name="connsiteY2" fmla="*/ 0 h 411457"/>
                <a:gd name="connsiteX3" fmla="*/ 2051994 w 2051994"/>
                <a:gd name="connsiteY3" fmla="*/ 244054 h 411457"/>
                <a:gd name="connsiteX4" fmla="*/ 55502 w 2051994"/>
                <a:gd name="connsiteY4" fmla="*/ 389895 h 411457"/>
                <a:gd name="connsiteX0" fmla="*/ 55502 w 2036652"/>
                <a:gd name="connsiteY0" fmla="*/ 389895 h 413172"/>
                <a:gd name="connsiteX1" fmla="*/ 249355 w 2036652"/>
                <a:gd name="connsiteY1" fmla="*/ 2576 h 413172"/>
                <a:gd name="connsiteX2" fmla="*/ 1820818 w 2036652"/>
                <a:gd name="connsiteY2" fmla="*/ 0 h 413172"/>
                <a:gd name="connsiteX3" fmla="*/ 2036652 w 2036652"/>
                <a:gd name="connsiteY3" fmla="*/ 287013 h 413172"/>
                <a:gd name="connsiteX4" fmla="*/ 55502 w 2036652"/>
                <a:gd name="connsiteY4" fmla="*/ 389895 h 413172"/>
                <a:gd name="connsiteX0" fmla="*/ 51497 w 2060263"/>
                <a:gd name="connsiteY0" fmla="*/ 279431 h 308759"/>
                <a:gd name="connsiteX1" fmla="*/ 272966 w 2060263"/>
                <a:gd name="connsiteY1" fmla="*/ 2576 h 308759"/>
                <a:gd name="connsiteX2" fmla="*/ 1844429 w 2060263"/>
                <a:gd name="connsiteY2" fmla="*/ 0 h 308759"/>
                <a:gd name="connsiteX3" fmla="*/ 2060263 w 2060263"/>
                <a:gd name="connsiteY3" fmla="*/ 287013 h 308759"/>
                <a:gd name="connsiteX4" fmla="*/ 51497 w 2060263"/>
                <a:gd name="connsiteY4" fmla="*/ 279431 h 308759"/>
                <a:gd name="connsiteX0" fmla="*/ 51497 w 2060263"/>
                <a:gd name="connsiteY0" fmla="*/ 279431 h 308759"/>
                <a:gd name="connsiteX1" fmla="*/ 272966 w 2060263"/>
                <a:gd name="connsiteY1" fmla="*/ 17918 h 308759"/>
                <a:gd name="connsiteX2" fmla="*/ 1844429 w 2060263"/>
                <a:gd name="connsiteY2" fmla="*/ 0 h 308759"/>
                <a:gd name="connsiteX3" fmla="*/ 2060263 w 2060263"/>
                <a:gd name="connsiteY3" fmla="*/ 287013 h 308759"/>
                <a:gd name="connsiteX4" fmla="*/ 51497 w 2060263"/>
                <a:gd name="connsiteY4" fmla="*/ 279431 h 308759"/>
                <a:gd name="connsiteX0" fmla="*/ 51497 w 2060263"/>
                <a:gd name="connsiteY0" fmla="*/ 267158 h 296486"/>
                <a:gd name="connsiteX1" fmla="*/ 272966 w 2060263"/>
                <a:gd name="connsiteY1" fmla="*/ 5645 h 296486"/>
                <a:gd name="connsiteX2" fmla="*/ 1850566 w 2060263"/>
                <a:gd name="connsiteY2" fmla="*/ 0 h 296486"/>
                <a:gd name="connsiteX3" fmla="*/ 2060263 w 2060263"/>
                <a:gd name="connsiteY3" fmla="*/ 274740 h 296486"/>
                <a:gd name="connsiteX4" fmla="*/ 51497 w 2060263"/>
                <a:gd name="connsiteY4" fmla="*/ 267158 h 296486"/>
                <a:gd name="connsiteX0" fmla="*/ 51497 w 2062345"/>
                <a:gd name="connsiteY0" fmla="*/ 267158 h 296486"/>
                <a:gd name="connsiteX1" fmla="*/ 272966 w 2062345"/>
                <a:gd name="connsiteY1" fmla="*/ 5645 h 296486"/>
                <a:gd name="connsiteX2" fmla="*/ 1850566 w 2062345"/>
                <a:gd name="connsiteY2" fmla="*/ 0 h 296486"/>
                <a:gd name="connsiteX3" fmla="*/ 2060263 w 2062345"/>
                <a:gd name="connsiteY3" fmla="*/ 274740 h 296486"/>
                <a:gd name="connsiteX4" fmla="*/ 51497 w 2062345"/>
                <a:gd name="connsiteY4" fmla="*/ 267158 h 296486"/>
                <a:gd name="connsiteX0" fmla="*/ 51497 w 2062345"/>
                <a:gd name="connsiteY0" fmla="*/ 267158 h 317161"/>
                <a:gd name="connsiteX1" fmla="*/ 272966 w 2062345"/>
                <a:gd name="connsiteY1" fmla="*/ 5645 h 317161"/>
                <a:gd name="connsiteX2" fmla="*/ 1850566 w 2062345"/>
                <a:gd name="connsiteY2" fmla="*/ 0 h 317161"/>
                <a:gd name="connsiteX3" fmla="*/ 2060263 w 2062345"/>
                <a:gd name="connsiteY3" fmla="*/ 274740 h 317161"/>
                <a:gd name="connsiteX4" fmla="*/ 51497 w 2062345"/>
                <a:gd name="connsiteY4" fmla="*/ 267158 h 317161"/>
                <a:gd name="connsiteX0" fmla="*/ 4524 w 2015372"/>
                <a:gd name="connsiteY0" fmla="*/ 267158 h 317161"/>
                <a:gd name="connsiteX1" fmla="*/ 225993 w 2015372"/>
                <a:gd name="connsiteY1" fmla="*/ 5645 h 317161"/>
                <a:gd name="connsiteX2" fmla="*/ 1803593 w 2015372"/>
                <a:gd name="connsiteY2" fmla="*/ 0 h 317161"/>
                <a:gd name="connsiteX3" fmla="*/ 2013290 w 2015372"/>
                <a:gd name="connsiteY3" fmla="*/ 274740 h 317161"/>
                <a:gd name="connsiteX4" fmla="*/ 4524 w 2015372"/>
                <a:gd name="connsiteY4" fmla="*/ 267158 h 317161"/>
                <a:gd name="connsiteX0" fmla="*/ 4338 w 2021323"/>
                <a:gd name="connsiteY0" fmla="*/ 264090 h 314712"/>
                <a:gd name="connsiteX1" fmla="*/ 231944 w 2021323"/>
                <a:gd name="connsiteY1" fmla="*/ 5645 h 314712"/>
                <a:gd name="connsiteX2" fmla="*/ 1809544 w 2021323"/>
                <a:gd name="connsiteY2" fmla="*/ 0 h 314712"/>
                <a:gd name="connsiteX3" fmla="*/ 2019241 w 2021323"/>
                <a:gd name="connsiteY3" fmla="*/ 274740 h 314712"/>
                <a:gd name="connsiteX4" fmla="*/ 4338 w 2021323"/>
                <a:gd name="connsiteY4" fmla="*/ 264090 h 314712"/>
                <a:gd name="connsiteX0" fmla="*/ 4338 w 2021323"/>
                <a:gd name="connsiteY0" fmla="*/ 264090 h 274740"/>
                <a:gd name="connsiteX1" fmla="*/ 231944 w 2021323"/>
                <a:gd name="connsiteY1" fmla="*/ 5645 h 274740"/>
                <a:gd name="connsiteX2" fmla="*/ 1809544 w 2021323"/>
                <a:gd name="connsiteY2" fmla="*/ 0 h 274740"/>
                <a:gd name="connsiteX3" fmla="*/ 2019241 w 2021323"/>
                <a:gd name="connsiteY3" fmla="*/ 274740 h 274740"/>
                <a:gd name="connsiteX4" fmla="*/ 4338 w 2021323"/>
                <a:gd name="connsiteY4" fmla="*/ 264090 h 274740"/>
                <a:gd name="connsiteX0" fmla="*/ 4338 w 2021323"/>
                <a:gd name="connsiteY0" fmla="*/ 264090 h 274740"/>
                <a:gd name="connsiteX1" fmla="*/ 231944 w 2021323"/>
                <a:gd name="connsiteY1" fmla="*/ 5645 h 274740"/>
                <a:gd name="connsiteX2" fmla="*/ 1809544 w 2021323"/>
                <a:gd name="connsiteY2" fmla="*/ 0 h 274740"/>
                <a:gd name="connsiteX3" fmla="*/ 2019241 w 2021323"/>
                <a:gd name="connsiteY3" fmla="*/ 274740 h 274740"/>
                <a:gd name="connsiteX4" fmla="*/ 4338 w 2021323"/>
                <a:gd name="connsiteY4" fmla="*/ 264090 h 274740"/>
                <a:gd name="connsiteX0" fmla="*/ 4095 w 2021080"/>
                <a:gd name="connsiteY0" fmla="*/ 264090 h 274740"/>
                <a:gd name="connsiteX1" fmla="*/ 231701 w 2021080"/>
                <a:gd name="connsiteY1" fmla="*/ 5645 h 274740"/>
                <a:gd name="connsiteX2" fmla="*/ 1809301 w 2021080"/>
                <a:gd name="connsiteY2" fmla="*/ 0 h 274740"/>
                <a:gd name="connsiteX3" fmla="*/ 2018998 w 2021080"/>
                <a:gd name="connsiteY3" fmla="*/ 274740 h 274740"/>
                <a:gd name="connsiteX4" fmla="*/ 4095 w 2021080"/>
                <a:gd name="connsiteY4" fmla="*/ 264090 h 274740"/>
                <a:gd name="connsiteX0" fmla="*/ 4254 w 2021239"/>
                <a:gd name="connsiteY0" fmla="*/ 264090 h 274740"/>
                <a:gd name="connsiteX1" fmla="*/ 231860 w 2021239"/>
                <a:gd name="connsiteY1" fmla="*/ 5645 h 274740"/>
                <a:gd name="connsiteX2" fmla="*/ 1809460 w 2021239"/>
                <a:gd name="connsiteY2" fmla="*/ 0 h 274740"/>
                <a:gd name="connsiteX3" fmla="*/ 2019157 w 2021239"/>
                <a:gd name="connsiteY3" fmla="*/ 274740 h 274740"/>
                <a:gd name="connsiteX4" fmla="*/ 4254 w 2021239"/>
                <a:gd name="connsiteY4" fmla="*/ 264090 h 274740"/>
                <a:gd name="connsiteX0" fmla="*/ 3531 w 2020516"/>
                <a:gd name="connsiteY0" fmla="*/ 264090 h 274740"/>
                <a:gd name="connsiteX1" fmla="*/ 231137 w 2020516"/>
                <a:gd name="connsiteY1" fmla="*/ 5645 h 274740"/>
                <a:gd name="connsiteX2" fmla="*/ 1808737 w 2020516"/>
                <a:gd name="connsiteY2" fmla="*/ 0 h 274740"/>
                <a:gd name="connsiteX3" fmla="*/ 2018434 w 2020516"/>
                <a:gd name="connsiteY3" fmla="*/ 274740 h 274740"/>
                <a:gd name="connsiteX4" fmla="*/ 3531 w 2020516"/>
                <a:gd name="connsiteY4" fmla="*/ 264090 h 274740"/>
                <a:gd name="connsiteX0" fmla="*/ 3531 w 2014530"/>
                <a:gd name="connsiteY0" fmla="*/ 264090 h 271672"/>
                <a:gd name="connsiteX1" fmla="*/ 231137 w 2014530"/>
                <a:gd name="connsiteY1" fmla="*/ 5645 h 271672"/>
                <a:gd name="connsiteX2" fmla="*/ 1808737 w 2014530"/>
                <a:gd name="connsiteY2" fmla="*/ 0 h 271672"/>
                <a:gd name="connsiteX3" fmla="*/ 2012297 w 2014530"/>
                <a:gd name="connsiteY3" fmla="*/ 271672 h 271672"/>
                <a:gd name="connsiteX4" fmla="*/ 3531 w 2014530"/>
                <a:gd name="connsiteY4" fmla="*/ 264090 h 271672"/>
                <a:gd name="connsiteX0" fmla="*/ 3531 w 2017898"/>
                <a:gd name="connsiteY0" fmla="*/ 264090 h 271672"/>
                <a:gd name="connsiteX1" fmla="*/ 231137 w 2017898"/>
                <a:gd name="connsiteY1" fmla="*/ 5645 h 271672"/>
                <a:gd name="connsiteX2" fmla="*/ 1808737 w 2017898"/>
                <a:gd name="connsiteY2" fmla="*/ 0 h 271672"/>
                <a:gd name="connsiteX3" fmla="*/ 2012297 w 2017898"/>
                <a:gd name="connsiteY3" fmla="*/ 271672 h 271672"/>
                <a:gd name="connsiteX4" fmla="*/ 3531 w 2017898"/>
                <a:gd name="connsiteY4" fmla="*/ 264090 h 271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898" h="271672">
                  <a:moveTo>
                    <a:pt x="3531" y="264090"/>
                  </a:moveTo>
                  <a:cubicBezTo>
                    <a:pt x="-22273" y="121527"/>
                    <a:pt x="97376" y="2250"/>
                    <a:pt x="231137" y="5645"/>
                  </a:cubicBezTo>
                  <a:lnTo>
                    <a:pt x="1808737" y="0"/>
                  </a:lnTo>
                  <a:cubicBezTo>
                    <a:pt x="1964383" y="22876"/>
                    <a:pt x="2039913" y="151558"/>
                    <a:pt x="2012297" y="271672"/>
                  </a:cubicBezTo>
                  <a:cubicBezTo>
                    <a:pt x="1741217" y="255851"/>
                    <a:pt x="427668" y="275153"/>
                    <a:pt x="3531" y="264090"/>
                  </a:cubicBezTo>
                  <a:close/>
                </a:path>
              </a:pathLst>
            </a:custGeom>
            <a:gradFill>
              <a:gsLst>
                <a:gs pos="0">
                  <a:schemeClr val="bg2">
                    <a:alpha val="10000"/>
                  </a:schemeClr>
                </a:gs>
                <a:gs pos="100000">
                  <a:schemeClr val="bg2">
                    <a:alpha val="15000"/>
                  </a:schemeClr>
                </a:gs>
              </a:gsLst>
              <a:lin ang="16200000" scaled="1"/>
            </a:gradFill>
            <a:ln>
              <a:noFill/>
            </a:ln>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5887451" y="1453464"/>
            <a:ext cx="1967325" cy="677108"/>
          </a:xfrm>
          <a:prstGeom prst="rect">
            <a:avLst/>
          </a:prstGeom>
          <a:noFill/>
          <a:scene3d>
            <a:camera prst="orthographicFront"/>
            <a:lightRig rig="balanced" dir="t"/>
          </a:scene3d>
          <a:sp3d prstMaterial="metal"/>
        </p:spPr>
        <p:txBody>
          <a:bodyPr wrap="square" rtlCol="0">
            <a:spAutoFit/>
          </a:bodyPr>
          <a:lstStyle/>
          <a:p>
            <a:pPr algn="ctr"/>
            <a:r>
              <a:rPr lang="en-US" sz="1900" b="1" dirty="0">
                <a:solidFill>
                  <a:schemeClr val="bg1"/>
                </a:solidFill>
                <a:effectLst>
                  <a:outerShdw blurRad="38100" dist="38100" dir="2700000" algn="tl">
                    <a:srgbClr val="000000">
                      <a:alpha val="43137"/>
                    </a:srgbClr>
                  </a:outerShdw>
                </a:effectLst>
                <a:latin typeface="+mj-lt"/>
                <a:cs typeface="Aharoni" pitchFamily="2" charset="-79"/>
              </a:rPr>
              <a:t>Port State</a:t>
            </a:r>
            <a:br>
              <a:rPr lang="en-US" sz="1900" b="1" dirty="0">
                <a:solidFill>
                  <a:schemeClr val="bg1"/>
                </a:solidFill>
                <a:effectLst>
                  <a:outerShdw blurRad="38100" dist="38100" dir="2700000" algn="tl">
                    <a:srgbClr val="000000">
                      <a:alpha val="43137"/>
                    </a:srgbClr>
                  </a:outerShdw>
                </a:effectLst>
                <a:latin typeface="+mj-lt"/>
                <a:cs typeface="Aharoni" pitchFamily="2" charset="-79"/>
              </a:rPr>
            </a:br>
            <a:r>
              <a:rPr lang="en-US" sz="1900" b="1" dirty="0">
                <a:solidFill>
                  <a:schemeClr val="bg1"/>
                </a:solidFill>
                <a:effectLst>
                  <a:outerShdw blurRad="38100" dist="38100" dir="2700000" algn="tl">
                    <a:srgbClr val="000000">
                      <a:alpha val="43137"/>
                    </a:srgbClr>
                  </a:outerShdw>
                </a:effectLst>
                <a:latin typeface="+mj-lt"/>
                <a:cs typeface="Aharoni" pitchFamily="2" charset="-79"/>
              </a:rPr>
              <a:t>Drops</a:t>
            </a:r>
          </a:p>
        </p:txBody>
      </p:sp>
      <p:sp>
        <p:nvSpPr>
          <p:cNvPr id="41" name="Rectangle 40"/>
          <p:cNvSpPr/>
          <p:nvPr/>
        </p:nvSpPr>
        <p:spPr>
          <a:xfrm>
            <a:off x="5658823" y="2222060"/>
            <a:ext cx="2228593" cy="3785652"/>
          </a:xfrm>
          <a:prstGeom prst="rect">
            <a:avLst/>
          </a:prstGeom>
        </p:spPr>
        <p:txBody>
          <a:bodyPr wrap="square">
            <a:spAutoFit/>
          </a:bodyPr>
          <a:lstStyle/>
          <a:p>
            <a:pPr marL="285750" indent="-285750">
              <a:buFont typeface="Arial" pitchFamily="34" charset="0"/>
              <a:buChar char="•"/>
            </a:pPr>
            <a:r>
              <a:rPr lang="en-US" sz="1200" dirty="0">
                <a:solidFill>
                  <a:schemeClr val="tx1">
                    <a:lumMod val="50000"/>
                  </a:schemeClr>
                </a:solidFill>
              </a:rPr>
              <a:t>Invalid port</a:t>
            </a:r>
          </a:p>
          <a:p>
            <a:pPr marL="285750" indent="-285750">
              <a:buFont typeface="Arial" pitchFamily="34" charset="0"/>
              <a:buChar char="•"/>
            </a:pPr>
            <a:endParaRPr lang="en-US" sz="1200" dirty="0">
              <a:solidFill>
                <a:schemeClr val="tx1">
                  <a:lumMod val="50000"/>
                </a:schemeClr>
              </a:solidFill>
            </a:endParaRPr>
          </a:p>
          <a:p>
            <a:pPr marL="285750" indent="-285750">
              <a:buFont typeface="Arial" pitchFamily="34" charset="0"/>
              <a:buChar char="•"/>
            </a:pPr>
            <a:r>
              <a:rPr lang="en-US" sz="1200" dirty="0">
                <a:solidFill>
                  <a:schemeClr val="tx1">
                    <a:lumMod val="50000"/>
                  </a:schemeClr>
                </a:solidFill>
              </a:rPr>
              <a:t>Port </a:t>
            </a:r>
            <a:r>
              <a:rPr lang="en-US" sz="1200" dirty="0" err="1">
                <a:solidFill>
                  <a:schemeClr val="tx1">
                    <a:lumMod val="50000"/>
                  </a:schemeClr>
                </a:solidFill>
              </a:rPr>
              <a:t>config</a:t>
            </a:r>
            <a:r>
              <a:rPr lang="en-US" sz="1200" dirty="0">
                <a:solidFill>
                  <a:schemeClr val="tx1">
                    <a:lumMod val="50000"/>
                  </a:schemeClr>
                </a:solidFill>
              </a:rPr>
              <a:t> drops</a:t>
            </a:r>
          </a:p>
          <a:p>
            <a:pPr marL="285750" indent="-285750">
              <a:buFont typeface="Arial" pitchFamily="34" charset="0"/>
              <a:buChar char="•"/>
            </a:pPr>
            <a:endParaRPr lang="en-US" sz="1200" dirty="0">
              <a:solidFill>
                <a:schemeClr val="tx1">
                  <a:lumMod val="50000"/>
                </a:schemeClr>
              </a:solidFill>
            </a:endParaRPr>
          </a:p>
          <a:p>
            <a:pPr marL="285750" indent="-285750">
              <a:buFont typeface="Arial" pitchFamily="34" charset="0"/>
              <a:buChar char="•"/>
            </a:pPr>
            <a:r>
              <a:rPr lang="en-US" sz="1200" dirty="0">
                <a:solidFill>
                  <a:schemeClr val="tx1">
                    <a:lumMod val="50000"/>
                  </a:schemeClr>
                </a:solidFill>
              </a:rPr>
              <a:t>Forwarding disabled</a:t>
            </a:r>
          </a:p>
          <a:p>
            <a:pPr marL="285750" indent="-285750">
              <a:buFont typeface="Arial" pitchFamily="34" charset="0"/>
              <a:buChar char="•"/>
            </a:pPr>
            <a:endParaRPr lang="en-US" sz="1200" dirty="0">
              <a:solidFill>
                <a:schemeClr val="tx1">
                  <a:lumMod val="50000"/>
                </a:schemeClr>
              </a:solidFill>
            </a:endParaRPr>
          </a:p>
          <a:p>
            <a:pPr marL="285750" indent="-285750">
              <a:buFont typeface="Arial" pitchFamily="34" charset="0"/>
              <a:buChar char="•"/>
            </a:pPr>
            <a:r>
              <a:rPr lang="en-US" sz="1200" dirty="0">
                <a:solidFill>
                  <a:schemeClr val="tx1">
                    <a:lumMod val="50000"/>
                  </a:schemeClr>
                </a:solidFill>
              </a:rPr>
              <a:t>Port down/disabled</a:t>
            </a:r>
          </a:p>
          <a:p>
            <a:pPr marL="285750" indent="-285750">
              <a:buFont typeface="Arial" pitchFamily="34" charset="0"/>
              <a:buChar char="•"/>
            </a:pPr>
            <a:endParaRPr lang="en-US" sz="1200" dirty="0">
              <a:solidFill>
                <a:schemeClr val="tx1">
                  <a:lumMod val="50000"/>
                </a:schemeClr>
              </a:solidFill>
            </a:endParaRPr>
          </a:p>
          <a:p>
            <a:pPr marL="285750" indent="-285750">
              <a:buFont typeface="Arial" pitchFamily="34" charset="0"/>
              <a:buChar char="•"/>
            </a:pPr>
            <a:r>
              <a:rPr lang="en-US" sz="1200" dirty="0">
                <a:solidFill>
                  <a:schemeClr val="tx1">
                    <a:lumMod val="50000"/>
                  </a:schemeClr>
                </a:solidFill>
              </a:rPr>
              <a:t>No input bundle</a:t>
            </a:r>
          </a:p>
          <a:p>
            <a:pPr marL="285750" indent="-285750">
              <a:buFont typeface="Arial" pitchFamily="34" charset="0"/>
              <a:buChar char="•"/>
            </a:pPr>
            <a:endParaRPr lang="en-US" sz="1200" dirty="0">
              <a:solidFill>
                <a:schemeClr val="tx1">
                  <a:lumMod val="50000"/>
                </a:schemeClr>
              </a:solidFill>
            </a:endParaRPr>
          </a:p>
          <a:p>
            <a:pPr marL="285750" indent="-285750">
              <a:buFont typeface="Arial" pitchFamily="34" charset="0"/>
              <a:buChar char="•"/>
            </a:pPr>
            <a:r>
              <a:rPr lang="en-US" sz="1200" dirty="0">
                <a:solidFill>
                  <a:schemeClr val="tx1">
                    <a:lumMod val="50000"/>
                  </a:schemeClr>
                </a:solidFill>
              </a:rPr>
              <a:t>Partial VLAN tag drop</a:t>
            </a:r>
          </a:p>
          <a:p>
            <a:pPr marL="285750" indent="-285750">
              <a:buFont typeface="Arial" pitchFamily="34" charset="0"/>
              <a:buChar char="•"/>
            </a:pPr>
            <a:endParaRPr lang="en-US" sz="1200" dirty="0">
              <a:solidFill>
                <a:schemeClr val="tx1">
                  <a:lumMod val="50000"/>
                </a:schemeClr>
              </a:solidFill>
            </a:endParaRPr>
          </a:p>
          <a:p>
            <a:pPr marL="285750" indent="-285750">
              <a:buFont typeface="Arial" pitchFamily="34" charset="0"/>
              <a:buChar char="•"/>
            </a:pPr>
            <a:r>
              <a:rPr lang="en-US" sz="1200" dirty="0">
                <a:solidFill>
                  <a:schemeClr val="tx1">
                    <a:lumMod val="50000"/>
                  </a:schemeClr>
                </a:solidFill>
              </a:rPr>
              <a:t>Rx on exclusive mirror port</a:t>
            </a:r>
          </a:p>
        </p:txBody>
      </p:sp>
      <p:sp>
        <p:nvSpPr>
          <p:cNvPr id="2" name="TextBox 1"/>
          <p:cNvSpPr txBox="1"/>
          <p:nvPr/>
        </p:nvSpPr>
        <p:spPr>
          <a:xfrm>
            <a:off x="10885054" y="2189016"/>
            <a:ext cx="1086678" cy="646331"/>
          </a:xfrm>
          <a:prstGeom prst="rect">
            <a:avLst/>
          </a:prstGeom>
          <a:noFill/>
        </p:spPr>
        <p:txBody>
          <a:bodyPr wrap="square" rtlCol="0">
            <a:spAutoFit/>
          </a:bodyPr>
          <a:lstStyle/>
          <a:p>
            <a:r>
              <a:rPr lang="en-US" sz="1200" dirty="0"/>
              <a:t>Pending, needs further investigation</a:t>
            </a:r>
          </a:p>
        </p:txBody>
      </p:sp>
      <p:sp>
        <p:nvSpPr>
          <p:cNvPr id="20" name="Title 19">
            <a:extLst>
              <a:ext uri="{FF2B5EF4-FFF2-40B4-BE49-F238E27FC236}">
                <a16:creationId xmlns:a16="http://schemas.microsoft.com/office/drawing/2014/main" id="{66CAFA38-1B70-4E4B-AF17-58882FDA850C}"/>
              </a:ext>
            </a:extLst>
          </p:cNvPr>
          <p:cNvSpPr>
            <a:spLocks noGrp="1"/>
          </p:cNvSpPr>
          <p:nvPr>
            <p:ph type="title"/>
          </p:nvPr>
        </p:nvSpPr>
        <p:spPr/>
        <p:txBody>
          <a:bodyPr/>
          <a:lstStyle/>
          <a:p>
            <a:r>
              <a:rPr lang="en-US" kern="1200" dirty="0">
                <a:blipFill>
                  <a:blip r:embed="rId3">
                    <a:extLst/>
                  </a:blip>
                  <a:stretch>
                    <a:fillRect/>
                  </a:stretch>
                </a:blipFill>
              </a:rPr>
              <a:t>Drop Action Classification</a:t>
            </a:r>
            <a:endParaRPr lang="en-US" dirty="0"/>
          </a:p>
        </p:txBody>
      </p:sp>
      <p:sp>
        <p:nvSpPr>
          <p:cNvPr id="49" name="Line Callout 1 33">
            <a:extLst>
              <a:ext uri="{FF2B5EF4-FFF2-40B4-BE49-F238E27FC236}">
                <a16:creationId xmlns:a16="http://schemas.microsoft.com/office/drawing/2014/main" id="{68328590-2396-492A-BF5B-CE53EE34AE21}"/>
              </a:ext>
            </a:extLst>
          </p:cNvPr>
          <p:cNvSpPr/>
          <p:nvPr/>
        </p:nvSpPr>
        <p:spPr>
          <a:xfrm>
            <a:off x="10885053" y="2009244"/>
            <a:ext cx="1098363" cy="1109250"/>
          </a:xfrm>
          <a:prstGeom prst="borderCallout1">
            <a:avLst>
              <a:gd name="adj1" fmla="val 54076"/>
              <a:gd name="adj2" fmla="val -3186"/>
              <a:gd name="adj3" fmla="val 76360"/>
              <a:gd name="adj4" fmla="val -5125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194522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95B0DC1C-7946-47F9-9771-FDF0590B1FE7}"/>
              </a:ext>
            </a:extLst>
          </p:cNvPr>
          <p:cNvSpPr/>
          <p:nvPr/>
        </p:nvSpPr>
        <p:spPr bwMode="auto">
          <a:xfrm>
            <a:off x="7195671" y="1411349"/>
            <a:ext cx="3807011" cy="4566631"/>
          </a:xfrm>
          <a:prstGeom prst="rect">
            <a:avLst/>
          </a:prstGeom>
          <a:solidFill>
            <a:srgbClr val="F0F1F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5" name="Content Placeholder 4">
            <a:extLst>
              <a:ext uri="{FF2B5EF4-FFF2-40B4-BE49-F238E27FC236}">
                <a16:creationId xmlns:a16="http://schemas.microsoft.com/office/drawing/2014/main" id="{B24B4AA7-9179-47A8-AE03-9B5EC714CC89}"/>
              </a:ext>
            </a:extLst>
          </p:cNvPr>
          <p:cNvSpPr>
            <a:spLocks noGrp="1"/>
          </p:cNvSpPr>
          <p:nvPr>
            <p:ph sz="quarter" idx="10"/>
          </p:nvPr>
        </p:nvSpPr>
        <p:spPr>
          <a:xfrm>
            <a:off x="524934" y="1547973"/>
            <a:ext cx="5915466" cy="4976652"/>
          </a:xfrm>
        </p:spPr>
        <p:txBody>
          <a:bodyPr/>
          <a:lstStyle/>
          <a:p>
            <a:r>
              <a:rPr lang="en-US" sz="1800" dirty="0"/>
              <a:t>PMD forwards packets at rates of 4 Mpps or more</a:t>
            </a:r>
          </a:p>
          <a:p>
            <a:r>
              <a:rPr lang="en-US" sz="1800" dirty="0"/>
              <a:t>Typical traffic load very smooth</a:t>
            </a:r>
          </a:p>
          <a:p>
            <a:pPr lvl="1"/>
            <a:r>
              <a:rPr lang="en-US" sz="1400" dirty="0"/>
              <a:t>Large statistical ensemble of end-user flows (&gt; 100K)</a:t>
            </a:r>
          </a:p>
          <a:p>
            <a:pPr lvl="1"/>
            <a:r>
              <a:rPr lang="en-US" sz="1400" dirty="0"/>
              <a:t>Traffic generators!</a:t>
            </a:r>
          </a:p>
          <a:p>
            <a:pPr lvl="1"/>
            <a:r>
              <a:rPr lang="en-US" sz="1400" dirty="0"/>
              <a:t>Want to operate PMDs near saturation level</a:t>
            </a:r>
          </a:p>
          <a:p>
            <a:r>
              <a:rPr lang="en-US" sz="1800" dirty="0"/>
              <a:t>Qemu virtio queue pair hardcoded to 256 slots</a:t>
            </a:r>
          </a:p>
          <a:p>
            <a:pPr lvl="1"/>
            <a:r>
              <a:rPr lang="en-US" sz="1400" dirty="0"/>
              <a:t>DPDK virtio PMD uses two slots per packet </a:t>
            </a:r>
            <a:r>
              <a:rPr lang="en-US" sz="1400" dirty="0">
                <a:sym typeface="Wingdings" panose="05000000000000000000" pitchFamily="2" charset="2"/>
              </a:rPr>
              <a:t> 128 packets</a:t>
            </a:r>
          </a:p>
          <a:p>
            <a:pPr lvl="1"/>
            <a:r>
              <a:rPr lang="en-US" sz="1400" dirty="0">
                <a:sym typeface="Wingdings" panose="05000000000000000000" pitchFamily="2" charset="2"/>
              </a:rPr>
              <a:t>Weakest link in datapath: </a:t>
            </a:r>
            <a:r>
              <a:rPr lang="en-US" sz="1400" dirty="0">
                <a:solidFill>
                  <a:srgbClr val="FF0000"/>
                </a:solidFill>
                <a:sym typeface="Wingdings" panose="05000000000000000000" pitchFamily="2" charset="2"/>
              </a:rPr>
              <a:t>Queue runs full in 32 us!</a:t>
            </a:r>
          </a:p>
          <a:p>
            <a:pPr lvl="1"/>
            <a:r>
              <a:rPr lang="en-US" sz="1100" dirty="0">
                <a:sym typeface="Wingdings" panose="05000000000000000000" pitchFamily="2" charset="2"/>
              </a:rPr>
              <a:t>Note: Latest Qemu version 2.10 makes virtio queue length configurable up to 1024 in both directions. Better, but still not safe.</a:t>
            </a:r>
            <a:endParaRPr lang="en-US" sz="1400" dirty="0">
              <a:sym typeface="Wingdings" panose="05000000000000000000" pitchFamily="2" charset="2"/>
            </a:endParaRPr>
          </a:p>
          <a:p>
            <a:r>
              <a:rPr lang="en-US" sz="1800" dirty="0">
                <a:sym typeface="Wingdings" panose="05000000000000000000" pitchFamily="2" charset="2"/>
              </a:rPr>
              <a:t>Any 50us real-time disturbance can trigger packet loss</a:t>
            </a:r>
          </a:p>
          <a:p>
            <a:pPr lvl="1"/>
            <a:r>
              <a:rPr lang="en-US" sz="1400" dirty="0">
                <a:sym typeface="Wingdings" panose="05000000000000000000" pitchFamily="2" charset="2"/>
              </a:rPr>
              <a:t>Internal locking or slow-down of OvS PMD</a:t>
            </a:r>
          </a:p>
          <a:p>
            <a:pPr lvl="1"/>
            <a:r>
              <a:rPr lang="en-US" sz="1400" dirty="0">
                <a:sym typeface="Wingdings" panose="05000000000000000000" pitchFamily="2" charset="2"/>
              </a:rPr>
              <a:t>Interrupt of PMD thread by Linux OS</a:t>
            </a:r>
          </a:p>
          <a:p>
            <a:pPr lvl="1"/>
            <a:r>
              <a:rPr lang="en-US" sz="1400" dirty="0">
                <a:sym typeface="Wingdings" panose="05000000000000000000" pitchFamily="2" charset="2"/>
              </a:rPr>
              <a:t>Interrupt of some VNF forwarding thread</a:t>
            </a:r>
          </a:p>
          <a:p>
            <a:r>
              <a:rPr lang="en-US" sz="1800" dirty="0">
                <a:sym typeface="Wingdings" panose="05000000000000000000" pitchFamily="2" charset="2"/>
              </a:rPr>
              <a:t>Many typical causes identified already</a:t>
            </a:r>
          </a:p>
          <a:p>
            <a:pPr lvl="1"/>
            <a:r>
              <a:rPr lang="en-US" sz="1400" dirty="0">
                <a:sym typeface="Wingdings" panose="05000000000000000000" pitchFamily="2" charset="2"/>
              </a:rPr>
              <a:t>A lot can be avoided by careful tuning of system and OS</a:t>
            </a:r>
            <a:endParaRPr lang="en-US" sz="1800" dirty="0">
              <a:solidFill>
                <a:srgbClr val="FF0000"/>
              </a:solidFill>
              <a:sym typeface="Wingdings" panose="05000000000000000000" pitchFamily="2" charset="2"/>
            </a:endParaRPr>
          </a:p>
          <a:p>
            <a:pPr lvl="1"/>
            <a:r>
              <a:rPr lang="en-US" sz="1400" dirty="0">
                <a:sym typeface="Wingdings" panose="05000000000000000000" pitchFamily="2" charset="2"/>
              </a:rPr>
              <a:t>But: New ones popping up over and again</a:t>
            </a:r>
            <a:endParaRPr lang="en-US" sz="1100" dirty="0">
              <a:sym typeface="Wingdings" panose="05000000000000000000" pitchFamily="2" charset="2"/>
            </a:endParaRPr>
          </a:p>
        </p:txBody>
      </p:sp>
      <p:sp>
        <p:nvSpPr>
          <p:cNvPr id="3" name="Title 2">
            <a:extLst>
              <a:ext uri="{FF2B5EF4-FFF2-40B4-BE49-F238E27FC236}">
                <a16:creationId xmlns:a16="http://schemas.microsoft.com/office/drawing/2014/main" id="{7E95F89C-793F-408E-A78B-300178471D16}"/>
              </a:ext>
            </a:extLst>
          </p:cNvPr>
          <p:cNvSpPr>
            <a:spLocks noGrp="1"/>
          </p:cNvSpPr>
          <p:nvPr>
            <p:ph type="title"/>
          </p:nvPr>
        </p:nvSpPr>
        <p:spPr/>
        <p:txBody>
          <a:bodyPr>
            <a:normAutofit/>
          </a:bodyPr>
          <a:lstStyle/>
          <a:p>
            <a:r>
              <a:rPr lang="en-US" sz="4000" dirty="0">
                <a:blipFill>
                  <a:blip r:embed="rId3"/>
                  <a:stretch>
                    <a:fillRect/>
                  </a:stretch>
                </a:blipFill>
              </a:rPr>
              <a:t>Real-time Packet Drop at OvS Boundaries</a:t>
            </a:r>
          </a:p>
        </p:txBody>
      </p:sp>
      <p:sp>
        <p:nvSpPr>
          <p:cNvPr id="6" name="Rectangle 5">
            <a:extLst>
              <a:ext uri="{FF2B5EF4-FFF2-40B4-BE49-F238E27FC236}">
                <a16:creationId xmlns:a16="http://schemas.microsoft.com/office/drawing/2014/main" id="{D812599C-4356-4DEF-AB54-6460E9B6CCCF}"/>
              </a:ext>
            </a:extLst>
          </p:cNvPr>
          <p:cNvSpPr/>
          <p:nvPr/>
        </p:nvSpPr>
        <p:spPr bwMode="auto">
          <a:xfrm>
            <a:off x="8046121" y="4000092"/>
            <a:ext cx="2109216" cy="843393"/>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r">
              <a:spcBef>
                <a:spcPct val="50000"/>
              </a:spcBef>
              <a:defRPr/>
            </a:pPr>
            <a:r>
              <a:rPr lang="en-US" sz="1050" kern="0" dirty="0">
                <a:solidFill>
                  <a:sysClr val="windowText" lastClr="000000"/>
                </a:solidFill>
              </a:rPr>
              <a:t>OvS-DPDK</a:t>
            </a:r>
            <a:br>
              <a:rPr lang="en-US" sz="1050" kern="0" dirty="0">
                <a:solidFill>
                  <a:sysClr val="windowText" lastClr="000000"/>
                </a:solidFill>
              </a:rPr>
            </a:br>
            <a:r>
              <a:rPr lang="en-US" sz="1050" kern="0" dirty="0">
                <a:solidFill>
                  <a:sysClr val="windowText" lastClr="000000"/>
                </a:solidFill>
              </a:rPr>
              <a:t>datapath</a:t>
            </a:r>
            <a:endParaRPr lang="en-US" sz="1050" kern="0" dirty="0">
              <a:solidFill>
                <a:sysClr val="windowText" lastClr="000000"/>
              </a:solidFill>
              <a:latin typeface="Arial" charset="0"/>
              <a:cs typeface="+mn-cs"/>
            </a:endParaRPr>
          </a:p>
        </p:txBody>
      </p:sp>
      <p:sp>
        <p:nvSpPr>
          <p:cNvPr id="7" name="Rectangle 5">
            <a:extLst>
              <a:ext uri="{FF2B5EF4-FFF2-40B4-BE49-F238E27FC236}">
                <a16:creationId xmlns:a16="http://schemas.microsoft.com/office/drawing/2014/main" id="{039EA750-00F7-4519-B6B7-ABC469BB6E51}"/>
              </a:ext>
            </a:extLst>
          </p:cNvPr>
          <p:cNvSpPr>
            <a:spLocks noChangeArrowheads="1"/>
          </p:cNvSpPr>
          <p:nvPr/>
        </p:nvSpPr>
        <p:spPr bwMode="auto">
          <a:xfrm>
            <a:off x="8406370" y="5040906"/>
            <a:ext cx="1388721" cy="938413"/>
          </a:xfrm>
          <a:prstGeom prst="rect">
            <a:avLst/>
          </a:prstGeom>
          <a:solidFill>
            <a:srgbClr val="87888A"/>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dirty="0">
                <a:solidFill>
                  <a:srgbClr val="FFFFFF"/>
                </a:solidFill>
              </a:rPr>
              <a:t>NIC</a:t>
            </a:r>
          </a:p>
        </p:txBody>
      </p:sp>
      <p:sp>
        <p:nvSpPr>
          <p:cNvPr id="8" name="Rectangle 132">
            <a:extLst>
              <a:ext uri="{FF2B5EF4-FFF2-40B4-BE49-F238E27FC236}">
                <a16:creationId xmlns:a16="http://schemas.microsoft.com/office/drawing/2014/main" id="{0A0B13B3-10B9-4158-82AE-6BCBB1671902}"/>
              </a:ext>
            </a:extLst>
          </p:cNvPr>
          <p:cNvSpPr>
            <a:spLocks noChangeArrowheads="1"/>
          </p:cNvSpPr>
          <p:nvPr/>
        </p:nvSpPr>
        <p:spPr bwMode="auto">
          <a:xfrm>
            <a:off x="8471297" y="5089773"/>
            <a:ext cx="1258866" cy="650554"/>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endParaRPr lang="en-US" altLang="en-US" sz="900" dirty="0"/>
          </a:p>
        </p:txBody>
      </p:sp>
      <p:sp>
        <p:nvSpPr>
          <p:cNvPr id="9" name="Oval 8">
            <a:extLst>
              <a:ext uri="{FF2B5EF4-FFF2-40B4-BE49-F238E27FC236}">
                <a16:creationId xmlns:a16="http://schemas.microsoft.com/office/drawing/2014/main" id="{9E89DC89-BE20-4D8D-8BC5-E3B8C145DEF3}"/>
              </a:ext>
            </a:extLst>
          </p:cNvPr>
          <p:cNvSpPr/>
          <p:nvPr/>
        </p:nvSpPr>
        <p:spPr bwMode="auto">
          <a:xfrm>
            <a:off x="8969020" y="5972383"/>
            <a:ext cx="212619" cy="203113"/>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b="0" i="0" u="none" strike="noStrike" cap="none" normalizeH="0" baseline="0">
              <a:ln>
                <a:noFill/>
              </a:ln>
              <a:solidFill>
                <a:schemeClr val="tx1"/>
              </a:solidFill>
              <a:effectLst/>
              <a:latin typeface="Arial" charset="0"/>
            </a:endParaRPr>
          </a:p>
        </p:txBody>
      </p:sp>
      <p:grpSp>
        <p:nvGrpSpPr>
          <p:cNvPr id="10" name="Group 9">
            <a:extLst>
              <a:ext uri="{FF2B5EF4-FFF2-40B4-BE49-F238E27FC236}">
                <a16:creationId xmlns:a16="http://schemas.microsoft.com/office/drawing/2014/main" id="{23171792-D95A-4C1C-9BD7-F40765A9FAF6}"/>
              </a:ext>
            </a:extLst>
          </p:cNvPr>
          <p:cNvGrpSpPr/>
          <p:nvPr/>
        </p:nvGrpSpPr>
        <p:grpSpPr>
          <a:xfrm>
            <a:off x="8855364" y="5151918"/>
            <a:ext cx="167275" cy="480752"/>
            <a:chOff x="8900082" y="5246562"/>
            <a:chExt cx="167275" cy="480752"/>
          </a:xfrm>
        </p:grpSpPr>
        <p:cxnSp>
          <p:nvCxnSpPr>
            <p:cNvPr id="11" name="Straight Connector 10">
              <a:extLst>
                <a:ext uri="{FF2B5EF4-FFF2-40B4-BE49-F238E27FC236}">
                  <a16:creationId xmlns:a16="http://schemas.microsoft.com/office/drawing/2014/main" id="{B08645EF-9323-4334-9C3B-2FCDFB414476}"/>
                </a:ext>
              </a:extLst>
            </p:cNvPr>
            <p:cNvCxnSpPr>
              <a:cxnSpLocks/>
            </p:cNvCxnSpPr>
            <p:nvPr/>
          </p:nvCxnSpPr>
          <p:spPr bwMode="auto">
            <a:xfrm>
              <a:off x="8900082"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7CBC19C6-C149-466D-9189-DBAEEE54CAE0}"/>
                </a:ext>
              </a:extLst>
            </p:cNvPr>
            <p:cNvCxnSpPr>
              <a:cxnSpLocks/>
            </p:cNvCxnSpPr>
            <p:nvPr/>
          </p:nvCxnSpPr>
          <p:spPr bwMode="auto">
            <a:xfrm>
              <a:off x="9064671"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9C5E1DD5-3315-4096-BC6D-D535CF3D6E97}"/>
                </a:ext>
              </a:extLst>
            </p:cNvPr>
            <p:cNvCxnSpPr>
              <a:cxnSpLocks/>
            </p:cNvCxnSpPr>
            <p:nvPr/>
          </p:nvCxnSpPr>
          <p:spPr bwMode="auto">
            <a:xfrm>
              <a:off x="8900082" y="5246562"/>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6604469C-6D89-4293-AE1E-B98712766176}"/>
                </a:ext>
              </a:extLst>
            </p:cNvPr>
            <p:cNvCxnSpPr>
              <a:cxnSpLocks/>
            </p:cNvCxnSpPr>
            <p:nvPr/>
          </p:nvCxnSpPr>
          <p:spPr bwMode="auto">
            <a:xfrm>
              <a:off x="8900082" y="5295116"/>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CFDAD32D-8689-46CE-9104-F20632A87DC0}"/>
                </a:ext>
              </a:extLst>
            </p:cNvPr>
            <p:cNvCxnSpPr>
              <a:cxnSpLocks/>
            </p:cNvCxnSpPr>
            <p:nvPr/>
          </p:nvCxnSpPr>
          <p:spPr bwMode="auto">
            <a:xfrm>
              <a:off x="8900082" y="5339048"/>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89EDCD78-3BC4-443D-B3EA-17E5E7DE3261}"/>
                </a:ext>
              </a:extLst>
            </p:cNvPr>
            <p:cNvCxnSpPr>
              <a:cxnSpLocks/>
            </p:cNvCxnSpPr>
            <p:nvPr/>
          </p:nvCxnSpPr>
          <p:spPr bwMode="auto">
            <a:xfrm>
              <a:off x="8900082" y="538138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A5DF7514-A2F3-4F11-91D3-F76AD96B8107}"/>
                </a:ext>
              </a:extLst>
            </p:cNvPr>
            <p:cNvCxnSpPr>
              <a:cxnSpLocks/>
            </p:cNvCxnSpPr>
            <p:nvPr/>
          </p:nvCxnSpPr>
          <p:spPr bwMode="auto">
            <a:xfrm>
              <a:off x="8900082" y="54262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DC90D20F-04D2-4967-AE67-D159F2456C8D}"/>
                </a:ext>
              </a:extLst>
            </p:cNvPr>
            <p:cNvCxnSpPr>
              <a:cxnSpLocks/>
            </p:cNvCxnSpPr>
            <p:nvPr/>
          </p:nvCxnSpPr>
          <p:spPr bwMode="auto">
            <a:xfrm>
              <a:off x="8900082" y="54793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1C9F041A-E516-418D-8FFC-040A641E974F}"/>
                </a:ext>
              </a:extLst>
            </p:cNvPr>
            <p:cNvCxnSpPr>
              <a:cxnSpLocks/>
            </p:cNvCxnSpPr>
            <p:nvPr/>
          </p:nvCxnSpPr>
          <p:spPr bwMode="auto">
            <a:xfrm>
              <a:off x="8902768" y="55365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5C538F44-803A-4FF7-A9D9-F325B767D961}"/>
                </a:ext>
              </a:extLst>
            </p:cNvPr>
            <p:cNvCxnSpPr>
              <a:cxnSpLocks/>
            </p:cNvCxnSpPr>
            <p:nvPr/>
          </p:nvCxnSpPr>
          <p:spPr bwMode="auto">
            <a:xfrm>
              <a:off x="8900085" y="55936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BBBE0F78-CFDA-4FF5-A72B-9C8A6084AD92}"/>
                </a:ext>
              </a:extLst>
            </p:cNvPr>
            <p:cNvCxnSpPr>
              <a:cxnSpLocks/>
            </p:cNvCxnSpPr>
            <p:nvPr/>
          </p:nvCxnSpPr>
          <p:spPr bwMode="auto">
            <a:xfrm>
              <a:off x="8900085" y="564366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2" name="Group 21">
            <a:extLst>
              <a:ext uri="{FF2B5EF4-FFF2-40B4-BE49-F238E27FC236}">
                <a16:creationId xmlns:a16="http://schemas.microsoft.com/office/drawing/2014/main" id="{F084903E-F735-47FB-9293-ACD4BAA43760}"/>
              </a:ext>
            </a:extLst>
          </p:cNvPr>
          <p:cNvGrpSpPr/>
          <p:nvPr/>
        </p:nvGrpSpPr>
        <p:grpSpPr>
          <a:xfrm flipV="1">
            <a:off x="9111361" y="5151918"/>
            <a:ext cx="167275" cy="480752"/>
            <a:chOff x="8900082" y="5246562"/>
            <a:chExt cx="167275" cy="480752"/>
          </a:xfrm>
        </p:grpSpPr>
        <p:cxnSp>
          <p:nvCxnSpPr>
            <p:cNvPr id="23" name="Straight Connector 22">
              <a:extLst>
                <a:ext uri="{FF2B5EF4-FFF2-40B4-BE49-F238E27FC236}">
                  <a16:creationId xmlns:a16="http://schemas.microsoft.com/office/drawing/2014/main" id="{E5CF28E4-3C40-4F2F-A3F6-6F899FC6F42D}"/>
                </a:ext>
              </a:extLst>
            </p:cNvPr>
            <p:cNvCxnSpPr>
              <a:cxnSpLocks/>
            </p:cNvCxnSpPr>
            <p:nvPr/>
          </p:nvCxnSpPr>
          <p:spPr bwMode="auto">
            <a:xfrm>
              <a:off x="8900082"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68A69E4-2251-4F95-8EBF-ED2DA4867824}"/>
                </a:ext>
              </a:extLst>
            </p:cNvPr>
            <p:cNvCxnSpPr>
              <a:cxnSpLocks/>
            </p:cNvCxnSpPr>
            <p:nvPr/>
          </p:nvCxnSpPr>
          <p:spPr bwMode="auto">
            <a:xfrm>
              <a:off x="9064671"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8B999B65-05C6-477F-8766-78877FFFB06E}"/>
                </a:ext>
              </a:extLst>
            </p:cNvPr>
            <p:cNvCxnSpPr>
              <a:cxnSpLocks/>
            </p:cNvCxnSpPr>
            <p:nvPr/>
          </p:nvCxnSpPr>
          <p:spPr bwMode="auto">
            <a:xfrm>
              <a:off x="8900082" y="5246562"/>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28CE361-19A3-4094-AD89-8C8095A0D14D}"/>
                </a:ext>
              </a:extLst>
            </p:cNvPr>
            <p:cNvCxnSpPr>
              <a:cxnSpLocks/>
            </p:cNvCxnSpPr>
            <p:nvPr/>
          </p:nvCxnSpPr>
          <p:spPr bwMode="auto">
            <a:xfrm>
              <a:off x="8900082" y="5295116"/>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4DA66131-84C2-4BF3-ABCB-35189F3E0B2B}"/>
                </a:ext>
              </a:extLst>
            </p:cNvPr>
            <p:cNvCxnSpPr>
              <a:cxnSpLocks/>
            </p:cNvCxnSpPr>
            <p:nvPr/>
          </p:nvCxnSpPr>
          <p:spPr bwMode="auto">
            <a:xfrm>
              <a:off x="8900082" y="5339048"/>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18F4F1B3-11CD-4842-8639-77744630A15A}"/>
                </a:ext>
              </a:extLst>
            </p:cNvPr>
            <p:cNvCxnSpPr>
              <a:cxnSpLocks/>
            </p:cNvCxnSpPr>
            <p:nvPr/>
          </p:nvCxnSpPr>
          <p:spPr bwMode="auto">
            <a:xfrm>
              <a:off x="8900082" y="538138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0B069315-9D43-4B29-8329-9993DF2FF149}"/>
                </a:ext>
              </a:extLst>
            </p:cNvPr>
            <p:cNvCxnSpPr>
              <a:cxnSpLocks/>
            </p:cNvCxnSpPr>
            <p:nvPr/>
          </p:nvCxnSpPr>
          <p:spPr bwMode="auto">
            <a:xfrm>
              <a:off x="8900082" y="54262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6B4ADA69-5A45-4096-AC80-9122307C1210}"/>
                </a:ext>
              </a:extLst>
            </p:cNvPr>
            <p:cNvCxnSpPr>
              <a:cxnSpLocks/>
            </p:cNvCxnSpPr>
            <p:nvPr/>
          </p:nvCxnSpPr>
          <p:spPr bwMode="auto">
            <a:xfrm>
              <a:off x="8900082" y="54793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061FE2B0-8B0C-4255-B1AD-2F1B084D3279}"/>
                </a:ext>
              </a:extLst>
            </p:cNvPr>
            <p:cNvCxnSpPr>
              <a:cxnSpLocks/>
            </p:cNvCxnSpPr>
            <p:nvPr/>
          </p:nvCxnSpPr>
          <p:spPr bwMode="auto">
            <a:xfrm>
              <a:off x="8902768" y="55365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8048E3C6-1A5E-4F75-BD82-04E43E194B61}"/>
                </a:ext>
              </a:extLst>
            </p:cNvPr>
            <p:cNvCxnSpPr>
              <a:cxnSpLocks/>
            </p:cNvCxnSpPr>
            <p:nvPr/>
          </p:nvCxnSpPr>
          <p:spPr bwMode="auto">
            <a:xfrm>
              <a:off x="8900085" y="55936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7BCFCC44-9732-4364-AFB5-C7B3F4A00D76}"/>
                </a:ext>
              </a:extLst>
            </p:cNvPr>
            <p:cNvCxnSpPr>
              <a:cxnSpLocks/>
            </p:cNvCxnSpPr>
            <p:nvPr/>
          </p:nvCxnSpPr>
          <p:spPr bwMode="auto">
            <a:xfrm>
              <a:off x="8900085" y="564366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4" name="TextBox 66">
            <a:extLst>
              <a:ext uri="{FF2B5EF4-FFF2-40B4-BE49-F238E27FC236}">
                <a16:creationId xmlns:a16="http://schemas.microsoft.com/office/drawing/2014/main" id="{48227108-5DDE-4116-BEFB-895988231DD8}"/>
              </a:ext>
            </a:extLst>
          </p:cNvPr>
          <p:cNvSpPr txBox="1">
            <a:spLocks noChangeArrowheads="1"/>
          </p:cNvSpPr>
          <p:nvPr/>
        </p:nvSpPr>
        <p:spPr bwMode="auto">
          <a:xfrm>
            <a:off x="9281321" y="5239463"/>
            <a:ext cx="49404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2048</a:t>
            </a:r>
            <a:br>
              <a:rPr lang="en-US" altLang="en-US" sz="700" dirty="0"/>
            </a:br>
            <a:r>
              <a:rPr lang="en-US" altLang="en-US" sz="700" dirty="0"/>
              <a:t>packets</a:t>
            </a:r>
          </a:p>
        </p:txBody>
      </p:sp>
      <p:sp>
        <p:nvSpPr>
          <p:cNvPr id="35" name="TextBox 66">
            <a:extLst>
              <a:ext uri="{FF2B5EF4-FFF2-40B4-BE49-F238E27FC236}">
                <a16:creationId xmlns:a16="http://schemas.microsoft.com/office/drawing/2014/main" id="{F82B1025-FE58-4C6E-A125-86074D92821E}"/>
              </a:ext>
            </a:extLst>
          </p:cNvPr>
          <p:cNvSpPr txBox="1">
            <a:spLocks noChangeArrowheads="1"/>
          </p:cNvSpPr>
          <p:nvPr/>
        </p:nvSpPr>
        <p:spPr bwMode="auto">
          <a:xfrm>
            <a:off x="8793509" y="5536537"/>
            <a:ext cx="293670"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Rx</a:t>
            </a:r>
          </a:p>
        </p:txBody>
      </p:sp>
      <p:sp>
        <p:nvSpPr>
          <p:cNvPr id="36" name="TextBox 66">
            <a:extLst>
              <a:ext uri="{FF2B5EF4-FFF2-40B4-BE49-F238E27FC236}">
                <a16:creationId xmlns:a16="http://schemas.microsoft.com/office/drawing/2014/main" id="{611E36A2-6BA2-412B-ABDB-44EB379D5590}"/>
              </a:ext>
            </a:extLst>
          </p:cNvPr>
          <p:cNvSpPr txBox="1">
            <a:spLocks noChangeArrowheads="1"/>
          </p:cNvSpPr>
          <p:nvPr/>
        </p:nvSpPr>
        <p:spPr bwMode="auto">
          <a:xfrm>
            <a:off x="9049707" y="5070208"/>
            <a:ext cx="284052"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err="1"/>
              <a:t>Tx</a:t>
            </a:r>
            <a:endParaRPr lang="en-US" altLang="en-US" sz="700" dirty="0"/>
          </a:p>
        </p:txBody>
      </p:sp>
      <p:sp>
        <p:nvSpPr>
          <p:cNvPr id="37" name="Rectangle 131">
            <a:extLst>
              <a:ext uri="{FF2B5EF4-FFF2-40B4-BE49-F238E27FC236}">
                <a16:creationId xmlns:a16="http://schemas.microsoft.com/office/drawing/2014/main" id="{79C122AE-744C-4BE8-9A7A-C1E19810D52D}"/>
              </a:ext>
            </a:extLst>
          </p:cNvPr>
          <p:cNvSpPr>
            <a:spLocks noChangeArrowheads="1"/>
          </p:cNvSpPr>
          <p:nvPr/>
        </p:nvSpPr>
        <p:spPr bwMode="auto">
          <a:xfrm>
            <a:off x="7380940" y="1547973"/>
            <a:ext cx="3418541" cy="2132383"/>
          </a:xfrm>
          <a:prstGeom prst="rect">
            <a:avLst/>
          </a:prstGeom>
          <a:solidFill>
            <a:srgbClr val="DEEEF7"/>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900" dirty="0"/>
              <a:t>Qemu</a:t>
            </a:r>
            <a:br>
              <a:rPr lang="en-US" altLang="en-US" sz="900" dirty="0"/>
            </a:br>
            <a:r>
              <a:rPr lang="en-US" altLang="en-US" sz="900" dirty="0"/>
              <a:t>KVM</a:t>
            </a:r>
          </a:p>
        </p:txBody>
      </p:sp>
      <p:sp>
        <p:nvSpPr>
          <p:cNvPr id="38" name="Rectangle 133">
            <a:extLst>
              <a:ext uri="{FF2B5EF4-FFF2-40B4-BE49-F238E27FC236}">
                <a16:creationId xmlns:a16="http://schemas.microsoft.com/office/drawing/2014/main" id="{0F49D863-120E-4F6C-A601-E4F4B7CD73D2}"/>
              </a:ext>
            </a:extLst>
          </p:cNvPr>
          <p:cNvSpPr>
            <a:spLocks noChangeArrowheads="1"/>
          </p:cNvSpPr>
          <p:nvPr/>
        </p:nvSpPr>
        <p:spPr bwMode="auto">
          <a:xfrm>
            <a:off x="7655859" y="1623613"/>
            <a:ext cx="2861859" cy="1403660"/>
          </a:xfrm>
          <a:prstGeom prst="rect">
            <a:avLst/>
          </a:prstGeom>
          <a:solidFill>
            <a:srgbClr val="2E4275"/>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Typical user plane VNF</a:t>
            </a:r>
          </a:p>
        </p:txBody>
      </p:sp>
      <p:sp>
        <p:nvSpPr>
          <p:cNvPr id="39" name="TextBox 138">
            <a:extLst>
              <a:ext uri="{FF2B5EF4-FFF2-40B4-BE49-F238E27FC236}">
                <a16:creationId xmlns:a16="http://schemas.microsoft.com/office/drawing/2014/main" id="{47DD8079-EA7B-4F36-99EF-D9557D6D3A68}"/>
              </a:ext>
            </a:extLst>
          </p:cNvPr>
          <p:cNvSpPr txBox="1">
            <a:spLocks noChangeArrowheads="1"/>
          </p:cNvSpPr>
          <p:nvPr/>
        </p:nvSpPr>
        <p:spPr bwMode="auto">
          <a:xfrm>
            <a:off x="9775468" y="2600435"/>
            <a:ext cx="545342"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50" dirty="0">
                <a:solidFill>
                  <a:srgbClr val="FFFFFF"/>
                </a:solidFill>
              </a:rPr>
              <a:t>user</a:t>
            </a:r>
            <a:br>
              <a:rPr lang="en-US" altLang="en-US" sz="1050" dirty="0">
                <a:solidFill>
                  <a:srgbClr val="FFFFFF"/>
                </a:solidFill>
              </a:rPr>
            </a:br>
            <a:r>
              <a:rPr lang="en-US" altLang="en-US" sz="1050" dirty="0">
                <a:solidFill>
                  <a:srgbClr val="FFFFFF"/>
                </a:solidFill>
              </a:rPr>
              <a:t>space</a:t>
            </a:r>
          </a:p>
        </p:txBody>
      </p:sp>
      <p:sp>
        <p:nvSpPr>
          <p:cNvPr id="40" name="Rectangle 135">
            <a:extLst>
              <a:ext uri="{FF2B5EF4-FFF2-40B4-BE49-F238E27FC236}">
                <a16:creationId xmlns:a16="http://schemas.microsoft.com/office/drawing/2014/main" id="{2B45394E-7114-478B-869E-5E30BB084EF8}"/>
              </a:ext>
            </a:extLst>
          </p:cNvPr>
          <p:cNvSpPr>
            <a:spLocks noChangeArrowheads="1"/>
          </p:cNvSpPr>
          <p:nvPr/>
        </p:nvSpPr>
        <p:spPr bwMode="auto">
          <a:xfrm>
            <a:off x="7888941" y="1943525"/>
            <a:ext cx="2384612" cy="689118"/>
          </a:xfrm>
          <a:prstGeom prst="rect">
            <a:avLst/>
          </a:prstGeom>
          <a:solidFill>
            <a:srgbClr val="FFFFFF"/>
          </a:solidFill>
          <a:ln w="12700" algn="ctr">
            <a:solidFill>
              <a:schemeClr val="tx1"/>
            </a:solidFill>
            <a:round/>
            <a:headEnd/>
            <a:tailEnd/>
          </a:ln>
        </p:spPr>
        <p:txBody>
          <a:bodyPr wrap="none" lIns="72000" rIns="72000" anchor="t"/>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DPDK</a:t>
            </a:r>
            <a:br>
              <a:rPr lang="en-US" altLang="en-US" sz="900" dirty="0"/>
            </a:br>
            <a:r>
              <a:rPr lang="en-US" altLang="en-US" sz="900" dirty="0"/>
              <a:t>Application</a:t>
            </a:r>
          </a:p>
        </p:txBody>
      </p:sp>
      <p:sp>
        <p:nvSpPr>
          <p:cNvPr id="41" name="Rectangle 137">
            <a:extLst>
              <a:ext uri="{FF2B5EF4-FFF2-40B4-BE49-F238E27FC236}">
                <a16:creationId xmlns:a16="http://schemas.microsoft.com/office/drawing/2014/main" id="{A4A0EB17-A3D5-4394-B766-420B3FBE052C}"/>
              </a:ext>
            </a:extLst>
          </p:cNvPr>
          <p:cNvSpPr>
            <a:spLocks noChangeArrowheads="1"/>
          </p:cNvSpPr>
          <p:nvPr/>
        </p:nvSpPr>
        <p:spPr bwMode="auto">
          <a:xfrm>
            <a:off x="8626463" y="2757652"/>
            <a:ext cx="913341" cy="207449"/>
          </a:xfrm>
          <a:prstGeom prst="rect">
            <a:avLst/>
          </a:prstGeom>
          <a:solidFill>
            <a:srgbClr val="8D92B4"/>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solidFill>
                  <a:srgbClr val="FFFFFF"/>
                </a:solidFill>
              </a:rPr>
              <a:t>virtio PMD</a:t>
            </a:r>
          </a:p>
        </p:txBody>
      </p:sp>
      <p:sp>
        <p:nvSpPr>
          <p:cNvPr id="42" name="Rectangle 132">
            <a:extLst>
              <a:ext uri="{FF2B5EF4-FFF2-40B4-BE49-F238E27FC236}">
                <a16:creationId xmlns:a16="http://schemas.microsoft.com/office/drawing/2014/main" id="{42F4C2BE-E298-4262-8EA1-02CD4D3BD298}"/>
              </a:ext>
            </a:extLst>
          </p:cNvPr>
          <p:cNvSpPr>
            <a:spLocks noChangeArrowheads="1"/>
          </p:cNvSpPr>
          <p:nvPr/>
        </p:nvSpPr>
        <p:spPr bwMode="auto">
          <a:xfrm>
            <a:off x="8471297" y="3134512"/>
            <a:ext cx="1258866"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endParaRPr lang="en-US" altLang="en-US" sz="900" dirty="0"/>
          </a:p>
        </p:txBody>
      </p:sp>
      <p:grpSp>
        <p:nvGrpSpPr>
          <p:cNvPr id="43" name="Group 42">
            <a:extLst>
              <a:ext uri="{FF2B5EF4-FFF2-40B4-BE49-F238E27FC236}">
                <a16:creationId xmlns:a16="http://schemas.microsoft.com/office/drawing/2014/main" id="{C1FD1691-D859-4BBC-A82F-D31F8A61A550}"/>
              </a:ext>
            </a:extLst>
          </p:cNvPr>
          <p:cNvGrpSpPr/>
          <p:nvPr/>
        </p:nvGrpSpPr>
        <p:grpSpPr>
          <a:xfrm>
            <a:off x="8890564" y="3242078"/>
            <a:ext cx="150922" cy="244232"/>
            <a:chOff x="1986115" y="5603180"/>
            <a:chExt cx="263408" cy="614257"/>
          </a:xfrm>
        </p:grpSpPr>
        <p:cxnSp>
          <p:nvCxnSpPr>
            <p:cNvPr id="44" name="Straight Connector 43">
              <a:extLst>
                <a:ext uri="{FF2B5EF4-FFF2-40B4-BE49-F238E27FC236}">
                  <a16:creationId xmlns:a16="http://schemas.microsoft.com/office/drawing/2014/main" id="{D1503D8C-2AD4-4FF7-A0DE-25FA82DBE022}"/>
                </a:ext>
              </a:extLst>
            </p:cNvPr>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78F8A410-10F8-4F62-85CD-8B665BD5BCD2}"/>
                </a:ext>
              </a:extLst>
            </p:cNvPr>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9EDD8724-70B2-4B06-8772-13EC7ACCADDC}"/>
                </a:ext>
              </a:extLst>
            </p:cNvPr>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AE92B7D7-7204-4A27-A0CC-ED9DF9874145}"/>
                </a:ext>
              </a:extLst>
            </p:cNvPr>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4162EE2F-14C5-40E9-9386-86EB3993D357}"/>
                </a:ext>
              </a:extLst>
            </p:cNvPr>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FF2DA694-9196-4045-96C2-3E00D9CB308F}"/>
                </a:ext>
              </a:extLst>
            </p:cNvPr>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061EDF6E-7DF9-4D4B-AE36-5725317CD1F3}"/>
                </a:ext>
              </a:extLst>
            </p:cNvPr>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51" name="Group 50">
            <a:extLst>
              <a:ext uri="{FF2B5EF4-FFF2-40B4-BE49-F238E27FC236}">
                <a16:creationId xmlns:a16="http://schemas.microsoft.com/office/drawing/2014/main" id="{7BBFE6D3-660E-447D-BE60-ECFA7989331F}"/>
              </a:ext>
            </a:extLst>
          </p:cNvPr>
          <p:cNvGrpSpPr/>
          <p:nvPr/>
        </p:nvGrpSpPr>
        <p:grpSpPr>
          <a:xfrm flipV="1">
            <a:off x="9105900" y="3242078"/>
            <a:ext cx="150922" cy="244232"/>
            <a:chOff x="1986115" y="5603180"/>
            <a:chExt cx="263408" cy="614257"/>
          </a:xfrm>
        </p:grpSpPr>
        <p:cxnSp>
          <p:nvCxnSpPr>
            <p:cNvPr id="52" name="Straight Connector 51">
              <a:extLst>
                <a:ext uri="{FF2B5EF4-FFF2-40B4-BE49-F238E27FC236}">
                  <a16:creationId xmlns:a16="http://schemas.microsoft.com/office/drawing/2014/main" id="{22A8E067-20DA-471A-8864-70BEA24B1DF5}"/>
                </a:ext>
              </a:extLst>
            </p:cNvPr>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7504AD2C-A4B5-43A8-804A-6A2B05998E1C}"/>
                </a:ext>
              </a:extLst>
            </p:cNvPr>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0A777EC1-6164-42AA-AAA8-6767276B00D7}"/>
                </a:ext>
              </a:extLst>
            </p:cNvPr>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29BF70DC-8447-45C9-A4BB-19C4E774C7E1}"/>
                </a:ext>
              </a:extLst>
            </p:cNvPr>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4041C547-CEA1-48F8-833A-EA3EB677ADE4}"/>
                </a:ext>
              </a:extLst>
            </p:cNvPr>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0A93A22F-C554-429B-93A2-2A1C031AAA05}"/>
                </a:ext>
              </a:extLst>
            </p:cNvPr>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9F94C9D4-7E68-4620-8363-723ADF92A124}"/>
                </a:ext>
              </a:extLst>
            </p:cNvPr>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59" name="Straight Arrow Connector 82">
            <a:extLst>
              <a:ext uri="{FF2B5EF4-FFF2-40B4-BE49-F238E27FC236}">
                <a16:creationId xmlns:a16="http://schemas.microsoft.com/office/drawing/2014/main" id="{785ED5B2-0212-4247-811D-EE700E463DE5}"/>
              </a:ext>
            </a:extLst>
          </p:cNvPr>
          <p:cNvCxnSpPr>
            <a:cxnSpLocks noChangeShapeType="1"/>
          </p:cNvCxnSpPr>
          <p:nvPr/>
        </p:nvCxnSpPr>
        <p:spPr bwMode="auto">
          <a:xfrm flipV="1">
            <a:off x="9181361" y="2545045"/>
            <a:ext cx="419818" cy="620921"/>
          </a:xfrm>
          <a:prstGeom prst="straightConnector1">
            <a:avLst/>
          </a:prstGeom>
          <a:noFill/>
          <a:ln w="28575" algn="ctr">
            <a:solidFill>
              <a:srgbClr val="E95C38"/>
            </a:solidFill>
            <a:round/>
            <a:headEnd type="triangle" w="med" len="med"/>
            <a:tailEnd type="none" w="med" len="med"/>
          </a:ln>
          <a:extLst>
            <a:ext uri="{909E8E84-426E-40dd-AFC4-6F175D3DCCD1}">
              <a14:hiddenFill xmlns:a14="http://schemas.microsoft.com/office/drawing/2010/main" xmlns="">
                <a:noFill/>
              </a14:hiddenFill>
            </a:ext>
          </a:extLst>
        </p:spPr>
      </p:cxnSp>
      <p:sp>
        <p:nvSpPr>
          <p:cNvPr id="60" name="Oval 59">
            <a:extLst>
              <a:ext uri="{FF2B5EF4-FFF2-40B4-BE49-F238E27FC236}">
                <a16:creationId xmlns:a16="http://schemas.microsoft.com/office/drawing/2014/main" id="{376D6829-7CBB-44C2-BDB1-8FDD024622AE}"/>
              </a:ext>
            </a:extLst>
          </p:cNvPr>
          <p:cNvSpPr/>
          <p:nvPr/>
        </p:nvSpPr>
        <p:spPr bwMode="auto">
          <a:xfrm>
            <a:off x="8983967" y="3680689"/>
            <a:ext cx="212619" cy="193463"/>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b="0" i="0" u="none" strike="noStrike" cap="none" normalizeH="0" baseline="0">
              <a:ln>
                <a:noFill/>
              </a:ln>
              <a:solidFill>
                <a:schemeClr val="tx1"/>
              </a:solidFill>
              <a:effectLst/>
              <a:latin typeface="Arial" charset="0"/>
            </a:endParaRPr>
          </a:p>
        </p:txBody>
      </p:sp>
      <p:sp>
        <p:nvSpPr>
          <p:cNvPr id="61" name="TextBox 66">
            <a:extLst>
              <a:ext uri="{FF2B5EF4-FFF2-40B4-BE49-F238E27FC236}">
                <a16:creationId xmlns:a16="http://schemas.microsoft.com/office/drawing/2014/main" id="{353F590D-EC05-4AE5-AEC3-D4A4C2503C6A}"/>
              </a:ext>
            </a:extLst>
          </p:cNvPr>
          <p:cNvSpPr txBox="1">
            <a:spLocks noChangeArrowheads="1"/>
          </p:cNvSpPr>
          <p:nvPr/>
        </p:nvSpPr>
        <p:spPr bwMode="auto">
          <a:xfrm>
            <a:off x="8827734" y="3380042"/>
            <a:ext cx="293670"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Rx</a:t>
            </a:r>
          </a:p>
        </p:txBody>
      </p:sp>
      <p:sp>
        <p:nvSpPr>
          <p:cNvPr id="62" name="TextBox 66">
            <a:extLst>
              <a:ext uri="{FF2B5EF4-FFF2-40B4-BE49-F238E27FC236}">
                <a16:creationId xmlns:a16="http://schemas.microsoft.com/office/drawing/2014/main" id="{9D000553-EAD3-4C7A-80DD-CCC38895B901}"/>
              </a:ext>
            </a:extLst>
          </p:cNvPr>
          <p:cNvSpPr txBox="1">
            <a:spLocks noChangeArrowheads="1"/>
          </p:cNvSpPr>
          <p:nvPr/>
        </p:nvSpPr>
        <p:spPr bwMode="auto">
          <a:xfrm>
            <a:off x="9034526" y="3117707"/>
            <a:ext cx="284052"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err="1"/>
              <a:t>Tx</a:t>
            </a:r>
            <a:endParaRPr lang="en-US" altLang="en-US" sz="700" dirty="0"/>
          </a:p>
        </p:txBody>
      </p:sp>
      <p:sp>
        <p:nvSpPr>
          <p:cNvPr id="63" name="TextBox 66">
            <a:extLst>
              <a:ext uri="{FF2B5EF4-FFF2-40B4-BE49-F238E27FC236}">
                <a16:creationId xmlns:a16="http://schemas.microsoft.com/office/drawing/2014/main" id="{1C81B3BA-E929-43FC-AF25-4C076AC25CBE}"/>
              </a:ext>
            </a:extLst>
          </p:cNvPr>
          <p:cNvSpPr txBox="1">
            <a:spLocks noChangeArrowheads="1"/>
          </p:cNvSpPr>
          <p:nvPr/>
        </p:nvSpPr>
        <p:spPr bwMode="auto">
          <a:xfrm>
            <a:off x="9251668" y="3200132"/>
            <a:ext cx="5405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solidFill>
                  <a:srgbClr val="FF0000"/>
                </a:solidFill>
              </a:rPr>
              <a:t>128</a:t>
            </a:r>
            <a:br>
              <a:rPr lang="en-US" altLang="en-US" sz="800" dirty="0">
                <a:solidFill>
                  <a:srgbClr val="FF0000"/>
                </a:solidFill>
              </a:rPr>
            </a:br>
            <a:r>
              <a:rPr lang="en-US" altLang="en-US" sz="800" dirty="0">
                <a:solidFill>
                  <a:srgbClr val="FF0000"/>
                </a:solidFill>
              </a:rPr>
              <a:t>packets</a:t>
            </a:r>
          </a:p>
        </p:txBody>
      </p:sp>
      <p:sp>
        <p:nvSpPr>
          <p:cNvPr id="64" name="TextBox 66">
            <a:extLst>
              <a:ext uri="{FF2B5EF4-FFF2-40B4-BE49-F238E27FC236}">
                <a16:creationId xmlns:a16="http://schemas.microsoft.com/office/drawing/2014/main" id="{5803A5F0-FDC6-40E0-B98A-054CE0AB6EE1}"/>
              </a:ext>
            </a:extLst>
          </p:cNvPr>
          <p:cNvSpPr txBox="1">
            <a:spLocks noChangeArrowheads="1"/>
          </p:cNvSpPr>
          <p:nvPr/>
        </p:nvSpPr>
        <p:spPr bwMode="auto">
          <a:xfrm>
            <a:off x="8740071" y="3501509"/>
            <a:ext cx="707245"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Virtio queues</a:t>
            </a:r>
          </a:p>
        </p:txBody>
      </p:sp>
      <p:cxnSp>
        <p:nvCxnSpPr>
          <p:cNvPr id="65" name="Straight Arrow Connector 82">
            <a:extLst>
              <a:ext uri="{FF2B5EF4-FFF2-40B4-BE49-F238E27FC236}">
                <a16:creationId xmlns:a16="http://schemas.microsoft.com/office/drawing/2014/main" id="{04AC0A5C-8215-4B80-8AB1-7AD32F542268}"/>
              </a:ext>
            </a:extLst>
          </p:cNvPr>
          <p:cNvCxnSpPr>
            <a:cxnSpLocks noChangeShapeType="1"/>
          </p:cNvCxnSpPr>
          <p:nvPr/>
        </p:nvCxnSpPr>
        <p:spPr bwMode="auto">
          <a:xfrm flipV="1">
            <a:off x="8966025" y="3671084"/>
            <a:ext cx="0" cy="559389"/>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66" name="Straight Arrow Connector 82">
            <a:extLst>
              <a:ext uri="{FF2B5EF4-FFF2-40B4-BE49-F238E27FC236}">
                <a16:creationId xmlns:a16="http://schemas.microsoft.com/office/drawing/2014/main" id="{EC0B40BE-09F4-4A84-85DE-8FB3472C1CB6}"/>
              </a:ext>
            </a:extLst>
          </p:cNvPr>
          <p:cNvCxnSpPr>
            <a:cxnSpLocks noChangeShapeType="1"/>
            <a:stCxn id="36" idx="0"/>
          </p:cNvCxnSpPr>
          <p:nvPr/>
        </p:nvCxnSpPr>
        <p:spPr bwMode="auto">
          <a:xfrm flipV="1">
            <a:off x="9191733" y="4681697"/>
            <a:ext cx="0" cy="388511"/>
          </a:xfrm>
          <a:prstGeom prst="straightConnector1">
            <a:avLst/>
          </a:prstGeom>
          <a:noFill/>
          <a:ln w="28575" algn="ctr">
            <a:solidFill>
              <a:srgbClr val="E95C38"/>
            </a:solidFill>
            <a:round/>
            <a:headEnd type="triangle" w="med" len="med"/>
            <a:tailEnd type="none" w="med" len="med"/>
          </a:ln>
          <a:extLst>
            <a:ext uri="{909E8E84-426E-40dd-AFC4-6F175D3DCCD1}">
              <a14:hiddenFill xmlns:a14="http://schemas.microsoft.com/office/drawing/2010/main" xmlns="">
                <a:noFill/>
              </a14:hiddenFill>
            </a:ext>
          </a:extLst>
        </p:spPr>
      </p:cxnSp>
      <p:sp>
        <p:nvSpPr>
          <p:cNvPr id="67" name="TextBox 66">
            <a:extLst>
              <a:ext uri="{FF2B5EF4-FFF2-40B4-BE49-F238E27FC236}">
                <a16:creationId xmlns:a16="http://schemas.microsoft.com/office/drawing/2014/main" id="{54A11F30-EFA9-4F62-B5C4-76B0F324B9DB}"/>
              </a:ext>
            </a:extLst>
          </p:cNvPr>
          <p:cNvSpPr txBox="1">
            <a:spLocks noChangeArrowheads="1"/>
          </p:cNvSpPr>
          <p:nvPr/>
        </p:nvSpPr>
        <p:spPr bwMode="auto">
          <a:xfrm>
            <a:off x="9159517" y="3690649"/>
            <a:ext cx="755335"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vhostuser port</a:t>
            </a:r>
          </a:p>
        </p:txBody>
      </p:sp>
      <p:grpSp>
        <p:nvGrpSpPr>
          <p:cNvPr id="68" name="Group 67">
            <a:extLst>
              <a:ext uri="{FF2B5EF4-FFF2-40B4-BE49-F238E27FC236}">
                <a16:creationId xmlns:a16="http://schemas.microsoft.com/office/drawing/2014/main" id="{394C90A8-9A1E-453E-B4F2-3A3947E61404}"/>
              </a:ext>
            </a:extLst>
          </p:cNvPr>
          <p:cNvGrpSpPr/>
          <p:nvPr/>
        </p:nvGrpSpPr>
        <p:grpSpPr>
          <a:xfrm>
            <a:off x="8807544" y="4199205"/>
            <a:ext cx="582143" cy="521846"/>
            <a:chOff x="8807544" y="4199205"/>
            <a:chExt cx="582143" cy="521846"/>
          </a:xfrm>
        </p:grpSpPr>
        <p:sp>
          <p:nvSpPr>
            <p:cNvPr id="69" name="Circular Arrow 43">
              <a:extLst>
                <a:ext uri="{FF2B5EF4-FFF2-40B4-BE49-F238E27FC236}">
                  <a16:creationId xmlns:a16="http://schemas.microsoft.com/office/drawing/2014/main" id="{5E3B10B9-A032-40E1-9195-5A8CF3611A70}"/>
                </a:ext>
              </a:extLst>
            </p:cNvPr>
            <p:cNvSpPr/>
            <p:nvPr/>
          </p:nvSpPr>
          <p:spPr bwMode="auto">
            <a:xfrm flipH="1">
              <a:off x="8808283" y="4199205"/>
              <a:ext cx="557791" cy="521846"/>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70" name="TextBox 112">
              <a:extLst>
                <a:ext uri="{FF2B5EF4-FFF2-40B4-BE49-F238E27FC236}">
                  <a16:creationId xmlns:a16="http://schemas.microsoft.com/office/drawing/2014/main" id="{AE2D0053-B8F2-4815-9874-75F7C2B6E2F9}"/>
                </a:ext>
              </a:extLst>
            </p:cNvPr>
            <p:cNvSpPr txBox="1">
              <a:spLocks noChangeArrowheads="1"/>
            </p:cNvSpPr>
            <p:nvPr/>
          </p:nvSpPr>
          <p:spPr bwMode="auto">
            <a:xfrm>
              <a:off x="8807544" y="4344772"/>
              <a:ext cx="582143" cy="301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sp>
        <p:nvSpPr>
          <p:cNvPr id="71" name="Circular Arrow 43">
            <a:extLst>
              <a:ext uri="{FF2B5EF4-FFF2-40B4-BE49-F238E27FC236}">
                <a16:creationId xmlns:a16="http://schemas.microsoft.com/office/drawing/2014/main" id="{E7A013C7-D529-4709-9EE9-DDA8A52B2FCB}"/>
              </a:ext>
            </a:extLst>
          </p:cNvPr>
          <p:cNvSpPr/>
          <p:nvPr/>
        </p:nvSpPr>
        <p:spPr bwMode="auto">
          <a:xfrm flipH="1">
            <a:off x="8294099" y="2250378"/>
            <a:ext cx="287900" cy="269912"/>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cxnSp>
        <p:nvCxnSpPr>
          <p:cNvPr id="72" name="Straight Arrow Connector 82">
            <a:extLst>
              <a:ext uri="{FF2B5EF4-FFF2-40B4-BE49-F238E27FC236}">
                <a16:creationId xmlns:a16="http://schemas.microsoft.com/office/drawing/2014/main" id="{90D68E88-5256-4CFA-B474-17F2A37BD89D}"/>
              </a:ext>
            </a:extLst>
          </p:cNvPr>
          <p:cNvCxnSpPr>
            <a:cxnSpLocks noChangeShapeType="1"/>
          </p:cNvCxnSpPr>
          <p:nvPr/>
        </p:nvCxnSpPr>
        <p:spPr bwMode="auto">
          <a:xfrm flipH="1" flipV="1">
            <a:off x="8488773" y="2529537"/>
            <a:ext cx="484378" cy="656067"/>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73" name="Straight Arrow Connector 82">
            <a:extLst>
              <a:ext uri="{FF2B5EF4-FFF2-40B4-BE49-F238E27FC236}">
                <a16:creationId xmlns:a16="http://schemas.microsoft.com/office/drawing/2014/main" id="{D689AB01-A4B1-4B8E-B5E3-2878D207CCED}"/>
              </a:ext>
            </a:extLst>
          </p:cNvPr>
          <p:cNvCxnSpPr>
            <a:cxnSpLocks noChangeShapeType="1"/>
          </p:cNvCxnSpPr>
          <p:nvPr/>
        </p:nvCxnSpPr>
        <p:spPr bwMode="auto">
          <a:xfrm flipV="1">
            <a:off x="9199709" y="3689373"/>
            <a:ext cx="0" cy="528120"/>
          </a:xfrm>
          <a:prstGeom prst="straightConnector1">
            <a:avLst/>
          </a:prstGeom>
          <a:noFill/>
          <a:ln w="28575" algn="ctr">
            <a:solidFill>
              <a:srgbClr val="E95C38"/>
            </a:solidFill>
            <a:round/>
            <a:headEnd type="triangle" w="med" len="med"/>
            <a:tailEnd type="none" w="med" len="med"/>
          </a:ln>
          <a:extLst>
            <a:ext uri="{909E8E84-426E-40dd-AFC4-6F175D3DCCD1}">
              <a14:hiddenFill xmlns:a14="http://schemas.microsoft.com/office/drawing/2010/main" xmlns="">
                <a:noFill/>
              </a14:hiddenFill>
            </a:ext>
          </a:extLst>
        </p:spPr>
      </p:cxnSp>
      <p:cxnSp>
        <p:nvCxnSpPr>
          <p:cNvPr id="74" name="Straight Arrow Connector 82">
            <a:extLst>
              <a:ext uri="{FF2B5EF4-FFF2-40B4-BE49-F238E27FC236}">
                <a16:creationId xmlns:a16="http://schemas.microsoft.com/office/drawing/2014/main" id="{D3C1C889-472F-4ACA-8BC5-EE4375F01079}"/>
              </a:ext>
            </a:extLst>
          </p:cNvPr>
          <p:cNvCxnSpPr>
            <a:cxnSpLocks noChangeShapeType="1"/>
          </p:cNvCxnSpPr>
          <p:nvPr/>
        </p:nvCxnSpPr>
        <p:spPr bwMode="auto">
          <a:xfrm flipH="1" flipV="1">
            <a:off x="8936191" y="4675332"/>
            <a:ext cx="2" cy="403682"/>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75" name="Straight Arrow Connector 82">
            <a:extLst>
              <a:ext uri="{FF2B5EF4-FFF2-40B4-BE49-F238E27FC236}">
                <a16:creationId xmlns:a16="http://schemas.microsoft.com/office/drawing/2014/main" id="{D8A9961B-8A39-43B7-9A2F-F6105980BB11}"/>
              </a:ext>
            </a:extLst>
          </p:cNvPr>
          <p:cNvCxnSpPr>
            <a:cxnSpLocks noChangeShapeType="1"/>
            <a:endCxn id="35" idx="2"/>
          </p:cNvCxnSpPr>
          <p:nvPr/>
        </p:nvCxnSpPr>
        <p:spPr bwMode="auto">
          <a:xfrm flipV="1">
            <a:off x="8940344" y="5736592"/>
            <a:ext cx="0" cy="685824"/>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76" name="Straight Arrow Connector 82">
            <a:extLst>
              <a:ext uri="{FF2B5EF4-FFF2-40B4-BE49-F238E27FC236}">
                <a16:creationId xmlns:a16="http://schemas.microsoft.com/office/drawing/2014/main" id="{D0BD4CB6-3EE3-4539-B27E-35AD5631F8C2}"/>
              </a:ext>
            </a:extLst>
          </p:cNvPr>
          <p:cNvCxnSpPr>
            <a:cxnSpLocks noChangeShapeType="1"/>
          </p:cNvCxnSpPr>
          <p:nvPr/>
        </p:nvCxnSpPr>
        <p:spPr bwMode="auto">
          <a:xfrm flipH="1" flipV="1">
            <a:off x="9186726" y="5658024"/>
            <a:ext cx="5007" cy="764392"/>
          </a:xfrm>
          <a:prstGeom prst="straightConnector1">
            <a:avLst/>
          </a:prstGeom>
          <a:noFill/>
          <a:ln w="28575" algn="ctr">
            <a:solidFill>
              <a:srgbClr val="E95C38"/>
            </a:solidFill>
            <a:round/>
            <a:headEnd type="triangle" w="med" len="med"/>
            <a:tailEnd type="none" w="med" len="med"/>
          </a:ln>
          <a:extLst>
            <a:ext uri="{909E8E84-426E-40dd-AFC4-6F175D3DCCD1}">
              <a14:hiddenFill xmlns:a14="http://schemas.microsoft.com/office/drawing/2010/main" xmlns="">
                <a:noFill/>
              </a14:hiddenFill>
            </a:ext>
          </a:extLst>
        </p:spPr>
      </p:cxnSp>
      <p:sp>
        <p:nvSpPr>
          <p:cNvPr id="77" name="TextBox 66">
            <a:extLst>
              <a:ext uri="{FF2B5EF4-FFF2-40B4-BE49-F238E27FC236}">
                <a16:creationId xmlns:a16="http://schemas.microsoft.com/office/drawing/2014/main" id="{355DB35B-69D8-4870-88D6-F19A70283541}"/>
              </a:ext>
            </a:extLst>
          </p:cNvPr>
          <p:cNvSpPr txBox="1">
            <a:spLocks noChangeArrowheads="1"/>
          </p:cNvSpPr>
          <p:nvPr/>
        </p:nvSpPr>
        <p:spPr bwMode="auto">
          <a:xfrm>
            <a:off x="9183433" y="5969335"/>
            <a:ext cx="697627"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Physical port</a:t>
            </a:r>
          </a:p>
        </p:txBody>
      </p:sp>
      <p:grpSp>
        <p:nvGrpSpPr>
          <p:cNvPr id="83" name="Group 82">
            <a:extLst>
              <a:ext uri="{FF2B5EF4-FFF2-40B4-BE49-F238E27FC236}">
                <a16:creationId xmlns:a16="http://schemas.microsoft.com/office/drawing/2014/main" id="{EFBB434D-21D4-431B-B6AE-5C9B77CC6CF6}"/>
              </a:ext>
            </a:extLst>
          </p:cNvPr>
          <p:cNvGrpSpPr/>
          <p:nvPr/>
        </p:nvGrpSpPr>
        <p:grpSpPr>
          <a:xfrm rot="5400000">
            <a:off x="8984472" y="2146917"/>
            <a:ext cx="167275" cy="480752"/>
            <a:chOff x="8900082" y="5246562"/>
            <a:chExt cx="167275" cy="480752"/>
          </a:xfrm>
        </p:grpSpPr>
        <p:cxnSp>
          <p:nvCxnSpPr>
            <p:cNvPr id="84" name="Straight Connector 83">
              <a:extLst>
                <a:ext uri="{FF2B5EF4-FFF2-40B4-BE49-F238E27FC236}">
                  <a16:creationId xmlns:a16="http://schemas.microsoft.com/office/drawing/2014/main" id="{585FCEFA-CBC2-4720-87CE-925053335955}"/>
                </a:ext>
              </a:extLst>
            </p:cNvPr>
            <p:cNvCxnSpPr>
              <a:cxnSpLocks/>
            </p:cNvCxnSpPr>
            <p:nvPr/>
          </p:nvCxnSpPr>
          <p:spPr bwMode="auto">
            <a:xfrm>
              <a:off x="8900082"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0BB484EB-7B16-4CB6-8F06-A0986A42CC25}"/>
                </a:ext>
              </a:extLst>
            </p:cNvPr>
            <p:cNvCxnSpPr>
              <a:cxnSpLocks/>
            </p:cNvCxnSpPr>
            <p:nvPr/>
          </p:nvCxnSpPr>
          <p:spPr bwMode="auto">
            <a:xfrm>
              <a:off x="9064671"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F5001229-3A04-4D66-AC8C-54BADA7F5C4E}"/>
                </a:ext>
              </a:extLst>
            </p:cNvPr>
            <p:cNvCxnSpPr>
              <a:cxnSpLocks/>
            </p:cNvCxnSpPr>
            <p:nvPr/>
          </p:nvCxnSpPr>
          <p:spPr bwMode="auto">
            <a:xfrm>
              <a:off x="8900082" y="5246562"/>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3C29C4CD-4A7E-4F28-9D30-2DA99FC3B39C}"/>
                </a:ext>
              </a:extLst>
            </p:cNvPr>
            <p:cNvCxnSpPr>
              <a:cxnSpLocks/>
            </p:cNvCxnSpPr>
            <p:nvPr/>
          </p:nvCxnSpPr>
          <p:spPr bwMode="auto">
            <a:xfrm>
              <a:off x="8900082" y="5295116"/>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AD4EB2E-69D1-4370-A80B-EE89387AC47D}"/>
                </a:ext>
              </a:extLst>
            </p:cNvPr>
            <p:cNvCxnSpPr>
              <a:cxnSpLocks/>
            </p:cNvCxnSpPr>
            <p:nvPr/>
          </p:nvCxnSpPr>
          <p:spPr bwMode="auto">
            <a:xfrm>
              <a:off x="8900082" y="5339048"/>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B4564AFE-F0CE-42FF-AAB3-79249C7D7FFF}"/>
                </a:ext>
              </a:extLst>
            </p:cNvPr>
            <p:cNvCxnSpPr>
              <a:cxnSpLocks/>
            </p:cNvCxnSpPr>
            <p:nvPr/>
          </p:nvCxnSpPr>
          <p:spPr bwMode="auto">
            <a:xfrm>
              <a:off x="8900082" y="538138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8FFA1B96-7448-4907-83FA-082BD7271AD7}"/>
                </a:ext>
              </a:extLst>
            </p:cNvPr>
            <p:cNvCxnSpPr>
              <a:cxnSpLocks/>
            </p:cNvCxnSpPr>
            <p:nvPr/>
          </p:nvCxnSpPr>
          <p:spPr bwMode="auto">
            <a:xfrm>
              <a:off x="8900082" y="54262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131E170-66C7-4E63-8E56-E06047F3E91A}"/>
                </a:ext>
              </a:extLst>
            </p:cNvPr>
            <p:cNvCxnSpPr>
              <a:cxnSpLocks/>
            </p:cNvCxnSpPr>
            <p:nvPr/>
          </p:nvCxnSpPr>
          <p:spPr bwMode="auto">
            <a:xfrm>
              <a:off x="8900082" y="54793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F8263AB4-B711-4733-BD13-8D4FEFE48860}"/>
                </a:ext>
              </a:extLst>
            </p:cNvPr>
            <p:cNvCxnSpPr>
              <a:cxnSpLocks/>
            </p:cNvCxnSpPr>
            <p:nvPr/>
          </p:nvCxnSpPr>
          <p:spPr bwMode="auto">
            <a:xfrm>
              <a:off x="8902768" y="55365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537A96B5-0A19-4119-9F15-2626C5A20D38}"/>
                </a:ext>
              </a:extLst>
            </p:cNvPr>
            <p:cNvCxnSpPr>
              <a:cxnSpLocks/>
            </p:cNvCxnSpPr>
            <p:nvPr/>
          </p:nvCxnSpPr>
          <p:spPr bwMode="auto">
            <a:xfrm>
              <a:off x="8900085" y="55936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3949B073-1569-42B2-BBCE-9FFC5E31B3CC}"/>
                </a:ext>
              </a:extLst>
            </p:cNvPr>
            <p:cNvCxnSpPr>
              <a:cxnSpLocks/>
            </p:cNvCxnSpPr>
            <p:nvPr/>
          </p:nvCxnSpPr>
          <p:spPr bwMode="auto">
            <a:xfrm>
              <a:off x="8900085" y="564366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95" name="Circular Arrow 43">
            <a:extLst>
              <a:ext uri="{FF2B5EF4-FFF2-40B4-BE49-F238E27FC236}">
                <a16:creationId xmlns:a16="http://schemas.microsoft.com/office/drawing/2014/main" id="{82E8E996-BB38-4A80-AC95-2093C726B2EB}"/>
              </a:ext>
            </a:extLst>
          </p:cNvPr>
          <p:cNvSpPr/>
          <p:nvPr/>
        </p:nvSpPr>
        <p:spPr bwMode="auto">
          <a:xfrm flipH="1">
            <a:off x="9569386" y="2250589"/>
            <a:ext cx="287900" cy="269912"/>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cxnSp>
        <p:nvCxnSpPr>
          <p:cNvPr id="97" name="Straight Arrow Connector 82">
            <a:extLst>
              <a:ext uri="{FF2B5EF4-FFF2-40B4-BE49-F238E27FC236}">
                <a16:creationId xmlns:a16="http://schemas.microsoft.com/office/drawing/2014/main" id="{070CB45B-EDB7-47A6-9031-DE7641E62097}"/>
              </a:ext>
            </a:extLst>
          </p:cNvPr>
          <p:cNvCxnSpPr>
            <a:cxnSpLocks noChangeShapeType="1"/>
          </p:cNvCxnSpPr>
          <p:nvPr/>
        </p:nvCxnSpPr>
        <p:spPr bwMode="auto">
          <a:xfrm>
            <a:off x="8621568" y="2379102"/>
            <a:ext cx="218788" cy="0"/>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100" name="Straight Arrow Connector 82">
            <a:extLst>
              <a:ext uri="{FF2B5EF4-FFF2-40B4-BE49-F238E27FC236}">
                <a16:creationId xmlns:a16="http://schemas.microsoft.com/office/drawing/2014/main" id="{DEBC26B0-1BE1-4A1E-A1C1-FE00A439BC70}"/>
              </a:ext>
            </a:extLst>
          </p:cNvPr>
          <p:cNvCxnSpPr>
            <a:cxnSpLocks noChangeShapeType="1"/>
          </p:cNvCxnSpPr>
          <p:nvPr/>
        </p:nvCxnSpPr>
        <p:spPr bwMode="auto">
          <a:xfrm>
            <a:off x="9337922" y="2385545"/>
            <a:ext cx="218788" cy="0"/>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sp>
        <p:nvSpPr>
          <p:cNvPr id="102" name="TextBox 66">
            <a:extLst>
              <a:ext uri="{FF2B5EF4-FFF2-40B4-BE49-F238E27FC236}">
                <a16:creationId xmlns:a16="http://schemas.microsoft.com/office/drawing/2014/main" id="{4397515F-0AA4-4EFC-98B1-ADE3CF2519F9}"/>
              </a:ext>
            </a:extLst>
          </p:cNvPr>
          <p:cNvSpPr txBox="1">
            <a:spLocks noChangeArrowheads="1"/>
          </p:cNvSpPr>
          <p:nvPr/>
        </p:nvSpPr>
        <p:spPr bwMode="auto">
          <a:xfrm>
            <a:off x="8783786" y="2462241"/>
            <a:ext cx="734496"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1-2 K packets</a:t>
            </a:r>
          </a:p>
        </p:txBody>
      </p:sp>
      <p:sp>
        <p:nvSpPr>
          <p:cNvPr id="104" name="Oval 103">
            <a:extLst>
              <a:ext uri="{FF2B5EF4-FFF2-40B4-BE49-F238E27FC236}">
                <a16:creationId xmlns:a16="http://schemas.microsoft.com/office/drawing/2014/main" id="{4392A3F6-61F6-40BE-9811-C568CB9E19AB}"/>
              </a:ext>
            </a:extLst>
          </p:cNvPr>
          <p:cNvSpPr/>
          <p:nvPr/>
        </p:nvSpPr>
        <p:spPr bwMode="auto">
          <a:xfrm>
            <a:off x="8551294" y="3059575"/>
            <a:ext cx="1224174" cy="662100"/>
          </a:xfrm>
          <a:prstGeom prst="ellipse">
            <a:avLst/>
          </a:prstGeom>
          <a:noFill/>
          <a:ln w="57150"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05" name="TextBox 66">
            <a:extLst>
              <a:ext uri="{FF2B5EF4-FFF2-40B4-BE49-F238E27FC236}">
                <a16:creationId xmlns:a16="http://schemas.microsoft.com/office/drawing/2014/main" id="{C791ADB6-E598-4309-A097-AD949F700AC4}"/>
              </a:ext>
            </a:extLst>
          </p:cNvPr>
          <p:cNvSpPr txBox="1">
            <a:spLocks noChangeArrowheads="1"/>
          </p:cNvSpPr>
          <p:nvPr/>
        </p:nvSpPr>
        <p:spPr bwMode="auto">
          <a:xfrm>
            <a:off x="8020375" y="2073984"/>
            <a:ext cx="787395"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Receive thread</a:t>
            </a:r>
          </a:p>
        </p:txBody>
      </p:sp>
      <p:sp>
        <p:nvSpPr>
          <p:cNvPr id="106" name="TextBox 66">
            <a:extLst>
              <a:ext uri="{FF2B5EF4-FFF2-40B4-BE49-F238E27FC236}">
                <a16:creationId xmlns:a16="http://schemas.microsoft.com/office/drawing/2014/main" id="{C3AF04B8-FEEC-4D0B-913F-A1C3E1F13834}"/>
              </a:ext>
            </a:extLst>
          </p:cNvPr>
          <p:cNvSpPr txBox="1">
            <a:spLocks noChangeArrowheads="1"/>
          </p:cNvSpPr>
          <p:nvPr/>
        </p:nvSpPr>
        <p:spPr bwMode="auto">
          <a:xfrm>
            <a:off x="9347242" y="2073984"/>
            <a:ext cx="814647"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Transmit thread</a:t>
            </a:r>
          </a:p>
        </p:txBody>
      </p:sp>
    </p:spTree>
    <p:extLst>
      <p:ext uri="{BB962C8B-B14F-4D97-AF65-F5344CB8AC3E}">
        <p14:creationId xmlns:p14="http://schemas.microsoft.com/office/powerpoint/2010/main" val="2020506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1337343" y="-822615"/>
            <a:ext cx="1327096" cy="361694"/>
          </a:xfrm>
          <a:prstGeom prst="rect">
            <a:avLst/>
          </a:prstGeom>
          <a:noFill/>
        </p:spPr>
        <p:txBody>
          <a:bodyPr wrap="square" rtlCol="0">
            <a:spAutoFit/>
          </a:bodyPr>
          <a:lstStyle/>
          <a:p>
            <a:pPr algn="r"/>
            <a:r>
              <a:rPr lang="en-US" sz="1400" dirty="0">
                <a:solidFill>
                  <a:schemeClr val="bg2"/>
                </a:solidFill>
              </a:rPr>
              <a:t>Your Logo</a:t>
            </a:r>
          </a:p>
        </p:txBody>
      </p:sp>
      <p:grpSp>
        <p:nvGrpSpPr>
          <p:cNvPr id="10" name="Group 9"/>
          <p:cNvGrpSpPr/>
          <p:nvPr/>
        </p:nvGrpSpPr>
        <p:grpSpPr>
          <a:xfrm>
            <a:off x="788078" y="1325085"/>
            <a:ext cx="2517431" cy="4555878"/>
            <a:chOff x="398703" y="1838432"/>
            <a:chExt cx="2023663" cy="4482697"/>
          </a:xfrm>
        </p:grpSpPr>
        <p:sp>
          <p:nvSpPr>
            <p:cNvPr id="7" name="Rounded Rectangle 6"/>
            <p:cNvSpPr/>
            <p:nvPr/>
          </p:nvSpPr>
          <p:spPr>
            <a:xfrm>
              <a:off x="460804" y="1977797"/>
              <a:ext cx="1878991" cy="4343332"/>
            </a:xfrm>
            <a:prstGeom prst="roundRect">
              <a:avLst>
                <a:gd name="adj" fmla="val 12980"/>
              </a:avLst>
            </a:prstGeom>
            <a:solidFill>
              <a:schemeClr val="accent1">
                <a:lumMod val="20000"/>
                <a:lumOff val="80000"/>
              </a:schemeClr>
            </a:solidFill>
            <a:ln>
              <a:gradFill flip="none" rotWithShape="1">
                <a:gsLst>
                  <a:gs pos="0">
                    <a:schemeClr val="accent1"/>
                  </a:gs>
                  <a:gs pos="50000">
                    <a:schemeClr val="accent6"/>
                  </a:gs>
                  <a:gs pos="100000">
                    <a:schemeClr val="accent5"/>
                  </a:gs>
                </a:gsLst>
                <a:lin ang="16200000" scaled="1"/>
                <a:tileRect/>
              </a:gradFill>
            </a:ln>
            <a:effectLst>
              <a:reflection stA="25000" endPos="20000" dist="50800" dir="5400000" sy="-100000" algn="bl" rotWithShape="0"/>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98703" y="1838432"/>
              <a:ext cx="2023663" cy="599267"/>
              <a:chOff x="398703" y="1838432"/>
              <a:chExt cx="2023663" cy="599267"/>
            </a:xfrm>
            <a:effectLst>
              <a:outerShdw blurRad="50800" dist="38100" dir="5400000" algn="t" rotWithShape="0">
                <a:prstClr val="black">
                  <a:alpha val="40000"/>
                </a:prstClr>
              </a:outerShdw>
            </a:effectLst>
          </p:grpSpPr>
          <p:sp>
            <p:nvSpPr>
              <p:cNvPr id="6" name="Rounded Rectangle 5"/>
              <p:cNvSpPr/>
              <p:nvPr/>
            </p:nvSpPr>
            <p:spPr>
              <a:xfrm>
                <a:off x="400208" y="1838920"/>
                <a:ext cx="2018360" cy="598779"/>
              </a:xfrm>
              <a:prstGeom prst="roundRect">
                <a:avLst>
                  <a:gd name="adj" fmla="val 50000"/>
                </a:avLst>
              </a:prstGeom>
              <a:solidFill>
                <a:schemeClr val="accent1"/>
              </a:solidFill>
              <a:ln>
                <a:gradFill>
                  <a:gsLst>
                    <a:gs pos="0">
                      <a:schemeClr val="accent1"/>
                    </a:gs>
                    <a:gs pos="50000">
                      <a:schemeClr val="accent1">
                        <a:lumMod val="60000"/>
                        <a:lumOff val="40000"/>
                      </a:schemeClr>
                    </a:gs>
                    <a:gs pos="100000">
                      <a:schemeClr val="accent5"/>
                    </a:gs>
                  </a:gsLst>
                  <a:lin ang="5400000" scaled="0"/>
                </a:gradFill>
              </a:ln>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98703" y="1838432"/>
                <a:ext cx="2023663" cy="266296"/>
              </a:xfrm>
              <a:custGeom>
                <a:avLst/>
                <a:gdLst>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9877"/>
                  <a:gd name="connsiteX1" fmla="*/ 228600 w 2030236"/>
                  <a:gd name="connsiteY1" fmla="*/ 0 h 459877"/>
                  <a:gd name="connsiteX2" fmla="*/ 1789760 w 2030236"/>
                  <a:gd name="connsiteY2" fmla="*/ 0 h 459877"/>
                  <a:gd name="connsiteX3" fmla="*/ 2018360 w 2030236"/>
                  <a:gd name="connsiteY3" fmla="*/ 228600 h 459877"/>
                  <a:gd name="connsiteX4" fmla="*/ 2030236 w 2030236"/>
                  <a:gd name="connsiteY4" fmla="*/ 234537 h 459877"/>
                  <a:gd name="connsiteX5" fmla="*/ 1789760 w 2030236"/>
                  <a:gd name="connsiteY5" fmla="*/ 457200 h 459877"/>
                  <a:gd name="connsiteX6" fmla="*/ 228600 w 2030236"/>
                  <a:gd name="connsiteY6" fmla="*/ 457200 h 459877"/>
                  <a:gd name="connsiteX7" fmla="*/ 0 w 2030236"/>
                  <a:gd name="connsiteY7" fmla="*/ 228600 h 459877"/>
                  <a:gd name="connsiteX0" fmla="*/ 0 w 2030236"/>
                  <a:gd name="connsiteY0" fmla="*/ 228600 h 488991"/>
                  <a:gd name="connsiteX1" fmla="*/ 228600 w 2030236"/>
                  <a:gd name="connsiteY1" fmla="*/ 0 h 488991"/>
                  <a:gd name="connsiteX2" fmla="*/ 1789760 w 2030236"/>
                  <a:gd name="connsiteY2" fmla="*/ 0 h 488991"/>
                  <a:gd name="connsiteX3" fmla="*/ 2018360 w 2030236"/>
                  <a:gd name="connsiteY3" fmla="*/ 228600 h 488991"/>
                  <a:gd name="connsiteX4" fmla="*/ 2030236 w 2030236"/>
                  <a:gd name="connsiteY4" fmla="*/ 234537 h 488991"/>
                  <a:gd name="connsiteX5" fmla="*/ 1777885 w 2030236"/>
                  <a:gd name="connsiteY5" fmla="*/ 486888 h 488991"/>
                  <a:gd name="connsiteX6" fmla="*/ 228600 w 2030236"/>
                  <a:gd name="connsiteY6" fmla="*/ 457200 h 488991"/>
                  <a:gd name="connsiteX7" fmla="*/ 0 w 2030236"/>
                  <a:gd name="connsiteY7" fmla="*/ 228600 h 48899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10342 w 2040578"/>
                  <a:gd name="connsiteY0" fmla="*/ 228600 h 486888"/>
                  <a:gd name="connsiteX1" fmla="*/ 238942 w 2040578"/>
                  <a:gd name="connsiteY1" fmla="*/ 0 h 486888"/>
                  <a:gd name="connsiteX2" fmla="*/ 1800102 w 2040578"/>
                  <a:gd name="connsiteY2" fmla="*/ 0 h 486888"/>
                  <a:gd name="connsiteX3" fmla="*/ 2028702 w 2040578"/>
                  <a:gd name="connsiteY3" fmla="*/ 228600 h 486888"/>
                  <a:gd name="connsiteX4" fmla="*/ 2040578 w 2040578"/>
                  <a:gd name="connsiteY4" fmla="*/ 234537 h 486888"/>
                  <a:gd name="connsiteX5" fmla="*/ 1788227 w 2040578"/>
                  <a:gd name="connsiteY5" fmla="*/ 486888 h 486888"/>
                  <a:gd name="connsiteX6" fmla="*/ 10342 w 2040578"/>
                  <a:gd name="connsiteY6" fmla="*/ 228600 h 486888"/>
                  <a:gd name="connsiteX0" fmla="*/ 9793 w 2040029"/>
                  <a:gd name="connsiteY0" fmla="*/ 228600 h 486888"/>
                  <a:gd name="connsiteX1" fmla="*/ 238393 w 2040029"/>
                  <a:gd name="connsiteY1" fmla="*/ 0 h 486888"/>
                  <a:gd name="connsiteX2" fmla="*/ 1799553 w 2040029"/>
                  <a:gd name="connsiteY2" fmla="*/ 0 h 486888"/>
                  <a:gd name="connsiteX3" fmla="*/ 2028153 w 2040029"/>
                  <a:gd name="connsiteY3" fmla="*/ 228600 h 486888"/>
                  <a:gd name="connsiteX4" fmla="*/ 2040029 w 2040029"/>
                  <a:gd name="connsiteY4" fmla="*/ 234537 h 486888"/>
                  <a:gd name="connsiteX5" fmla="*/ 1787678 w 2040029"/>
                  <a:gd name="connsiteY5" fmla="*/ 486888 h 486888"/>
                  <a:gd name="connsiteX6" fmla="*/ 9793 w 2040029"/>
                  <a:gd name="connsiteY6" fmla="*/ 228600 h 486888"/>
                  <a:gd name="connsiteX0" fmla="*/ 12754 w 2042990"/>
                  <a:gd name="connsiteY0" fmla="*/ 228600 h 486888"/>
                  <a:gd name="connsiteX1" fmla="*/ 241354 w 2042990"/>
                  <a:gd name="connsiteY1" fmla="*/ 0 h 486888"/>
                  <a:gd name="connsiteX2" fmla="*/ 1802514 w 2042990"/>
                  <a:gd name="connsiteY2" fmla="*/ 0 h 486888"/>
                  <a:gd name="connsiteX3" fmla="*/ 2031114 w 2042990"/>
                  <a:gd name="connsiteY3" fmla="*/ 228600 h 486888"/>
                  <a:gd name="connsiteX4" fmla="*/ 2042990 w 2042990"/>
                  <a:gd name="connsiteY4" fmla="*/ 234537 h 486888"/>
                  <a:gd name="connsiteX5" fmla="*/ 1790639 w 2042990"/>
                  <a:gd name="connsiteY5" fmla="*/ 486888 h 486888"/>
                  <a:gd name="connsiteX6" fmla="*/ 12754 w 2042990"/>
                  <a:gd name="connsiteY6" fmla="*/ 228600 h 486888"/>
                  <a:gd name="connsiteX0" fmla="*/ 10482 w 2040718"/>
                  <a:gd name="connsiteY0" fmla="*/ 230858 h 489146"/>
                  <a:gd name="connsiteX1" fmla="*/ 239082 w 2040718"/>
                  <a:gd name="connsiteY1" fmla="*/ 2258 h 489146"/>
                  <a:gd name="connsiteX2" fmla="*/ 1800242 w 2040718"/>
                  <a:gd name="connsiteY2" fmla="*/ 2258 h 489146"/>
                  <a:gd name="connsiteX3" fmla="*/ 2028842 w 2040718"/>
                  <a:gd name="connsiteY3" fmla="*/ 230858 h 489146"/>
                  <a:gd name="connsiteX4" fmla="*/ 2040718 w 2040718"/>
                  <a:gd name="connsiteY4" fmla="*/ 236795 h 489146"/>
                  <a:gd name="connsiteX5" fmla="*/ 1788367 w 2040718"/>
                  <a:gd name="connsiteY5" fmla="*/ 489146 h 489146"/>
                  <a:gd name="connsiteX6" fmla="*/ 10482 w 2040718"/>
                  <a:gd name="connsiteY6" fmla="*/ 230858 h 489146"/>
                  <a:gd name="connsiteX0" fmla="*/ 10617 w 2040853"/>
                  <a:gd name="connsiteY0" fmla="*/ 235939 h 494227"/>
                  <a:gd name="connsiteX1" fmla="*/ 236641 w 2040853"/>
                  <a:gd name="connsiteY1" fmla="*/ 2188 h 494227"/>
                  <a:gd name="connsiteX2" fmla="*/ 1800377 w 2040853"/>
                  <a:gd name="connsiteY2" fmla="*/ 7339 h 494227"/>
                  <a:gd name="connsiteX3" fmla="*/ 2028977 w 2040853"/>
                  <a:gd name="connsiteY3" fmla="*/ 235939 h 494227"/>
                  <a:gd name="connsiteX4" fmla="*/ 2040853 w 2040853"/>
                  <a:gd name="connsiteY4" fmla="*/ 241876 h 494227"/>
                  <a:gd name="connsiteX5" fmla="*/ 1788502 w 2040853"/>
                  <a:gd name="connsiteY5" fmla="*/ 494227 h 494227"/>
                  <a:gd name="connsiteX6" fmla="*/ 10617 w 2040853"/>
                  <a:gd name="connsiteY6" fmla="*/ 235939 h 494227"/>
                  <a:gd name="connsiteX0" fmla="*/ 9550 w 2039786"/>
                  <a:gd name="connsiteY0" fmla="*/ 233751 h 492039"/>
                  <a:gd name="connsiteX1" fmla="*/ 235574 w 2039786"/>
                  <a:gd name="connsiteY1" fmla="*/ 0 h 492039"/>
                  <a:gd name="connsiteX2" fmla="*/ 1799310 w 2039786"/>
                  <a:gd name="connsiteY2" fmla="*/ 5151 h 492039"/>
                  <a:gd name="connsiteX3" fmla="*/ 2027910 w 2039786"/>
                  <a:gd name="connsiteY3" fmla="*/ 233751 h 492039"/>
                  <a:gd name="connsiteX4" fmla="*/ 2039786 w 2039786"/>
                  <a:gd name="connsiteY4" fmla="*/ 239688 h 492039"/>
                  <a:gd name="connsiteX5" fmla="*/ 1787435 w 2039786"/>
                  <a:gd name="connsiteY5" fmla="*/ 492039 h 492039"/>
                  <a:gd name="connsiteX6" fmla="*/ 9550 w 2039786"/>
                  <a:gd name="connsiteY6" fmla="*/ 233751 h 492039"/>
                  <a:gd name="connsiteX0" fmla="*/ 9883 w 2040119"/>
                  <a:gd name="connsiteY0" fmla="*/ 235107 h 493395"/>
                  <a:gd name="connsiteX1" fmla="*/ 235907 w 2040119"/>
                  <a:gd name="connsiteY1" fmla="*/ 1356 h 493395"/>
                  <a:gd name="connsiteX2" fmla="*/ 1799643 w 2040119"/>
                  <a:gd name="connsiteY2" fmla="*/ 6507 h 493395"/>
                  <a:gd name="connsiteX3" fmla="*/ 2028243 w 2040119"/>
                  <a:gd name="connsiteY3" fmla="*/ 235107 h 493395"/>
                  <a:gd name="connsiteX4" fmla="*/ 2040119 w 2040119"/>
                  <a:gd name="connsiteY4" fmla="*/ 241044 h 493395"/>
                  <a:gd name="connsiteX5" fmla="*/ 1787768 w 2040119"/>
                  <a:gd name="connsiteY5" fmla="*/ 493395 h 493395"/>
                  <a:gd name="connsiteX6" fmla="*/ 9883 w 2040119"/>
                  <a:gd name="connsiteY6" fmla="*/ 235107 h 493395"/>
                  <a:gd name="connsiteX0" fmla="*/ 9208 w 2054898"/>
                  <a:gd name="connsiteY0" fmla="*/ 250441 h 493274"/>
                  <a:gd name="connsiteX1" fmla="*/ 250686 w 2054898"/>
                  <a:gd name="connsiteY1" fmla="*/ 1235 h 493274"/>
                  <a:gd name="connsiteX2" fmla="*/ 1814422 w 2054898"/>
                  <a:gd name="connsiteY2" fmla="*/ 6386 h 493274"/>
                  <a:gd name="connsiteX3" fmla="*/ 2043022 w 2054898"/>
                  <a:gd name="connsiteY3" fmla="*/ 234986 h 493274"/>
                  <a:gd name="connsiteX4" fmla="*/ 2054898 w 2054898"/>
                  <a:gd name="connsiteY4" fmla="*/ 240923 h 493274"/>
                  <a:gd name="connsiteX5" fmla="*/ 1802547 w 2054898"/>
                  <a:gd name="connsiteY5" fmla="*/ 493274 h 493274"/>
                  <a:gd name="connsiteX6" fmla="*/ 9208 w 2054898"/>
                  <a:gd name="connsiteY6" fmla="*/ 250441 h 493274"/>
                  <a:gd name="connsiteX0" fmla="*/ 7792 w 2053482"/>
                  <a:gd name="connsiteY0" fmla="*/ 250406 h 493239"/>
                  <a:gd name="connsiteX1" fmla="*/ 249270 w 2053482"/>
                  <a:gd name="connsiteY1" fmla="*/ 1200 h 493239"/>
                  <a:gd name="connsiteX2" fmla="*/ 1813006 w 2053482"/>
                  <a:gd name="connsiteY2" fmla="*/ 6351 h 493239"/>
                  <a:gd name="connsiteX3" fmla="*/ 2041606 w 2053482"/>
                  <a:gd name="connsiteY3" fmla="*/ 234951 h 493239"/>
                  <a:gd name="connsiteX4" fmla="*/ 2053482 w 2053482"/>
                  <a:gd name="connsiteY4" fmla="*/ 240888 h 493239"/>
                  <a:gd name="connsiteX5" fmla="*/ 1801131 w 2053482"/>
                  <a:gd name="connsiteY5" fmla="*/ 493239 h 493239"/>
                  <a:gd name="connsiteX6" fmla="*/ 7792 w 2053482"/>
                  <a:gd name="connsiteY6" fmla="*/ 250406 h 493239"/>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8360 w 2054050"/>
                  <a:gd name="connsiteY0" fmla="*/ 250762 h 485868"/>
                  <a:gd name="connsiteX1" fmla="*/ 249838 w 2054050"/>
                  <a:gd name="connsiteY1" fmla="*/ 1556 h 485868"/>
                  <a:gd name="connsiteX2" fmla="*/ 1813574 w 2054050"/>
                  <a:gd name="connsiteY2" fmla="*/ 6707 h 485868"/>
                  <a:gd name="connsiteX3" fmla="*/ 2042174 w 2054050"/>
                  <a:gd name="connsiteY3" fmla="*/ 235307 h 485868"/>
                  <a:gd name="connsiteX4" fmla="*/ 2054050 w 2054050"/>
                  <a:gd name="connsiteY4" fmla="*/ 241244 h 485868"/>
                  <a:gd name="connsiteX5" fmla="*/ 1796547 w 2054050"/>
                  <a:gd name="connsiteY5" fmla="*/ 485868 h 485868"/>
                  <a:gd name="connsiteX6" fmla="*/ 8360 w 2054050"/>
                  <a:gd name="connsiteY6" fmla="*/ 250762 h 485868"/>
                  <a:gd name="connsiteX0" fmla="*/ 8360 w 2054050"/>
                  <a:gd name="connsiteY0" fmla="*/ 251782 h 486888"/>
                  <a:gd name="connsiteX1" fmla="*/ 249838 w 2054050"/>
                  <a:gd name="connsiteY1" fmla="*/ 2576 h 486888"/>
                  <a:gd name="connsiteX2" fmla="*/ 1821301 w 2054050"/>
                  <a:gd name="connsiteY2" fmla="*/ 0 h 486888"/>
                  <a:gd name="connsiteX3" fmla="*/ 2042174 w 2054050"/>
                  <a:gd name="connsiteY3" fmla="*/ 236327 h 486888"/>
                  <a:gd name="connsiteX4" fmla="*/ 2054050 w 2054050"/>
                  <a:gd name="connsiteY4" fmla="*/ 242264 h 486888"/>
                  <a:gd name="connsiteX5" fmla="*/ 1796547 w 2054050"/>
                  <a:gd name="connsiteY5" fmla="*/ 486888 h 486888"/>
                  <a:gd name="connsiteX6" fmla="*/ 8360 w 2054050"/>
                  <a:gd name="connsiteY6" fmla="*/ 251782 h 486888"/>
                  <a:gd name="connsiteX0" fmla="*/ 8360 w 2042174"/>
                  <a:gd name="connsiteY0" fmla="*/ 251782 h 486888"/>
                  <a:gd name="connsiteX1" fmla="*/ 249838 w 2042174"/>
                  <a:gd name="connsiteY1" fmla="*/ 2576 h 486888"/>
                  <a:gd name="connsiteX2" fmla="*/ 1821301 w 2042174"/>
                  <a:gd name="connsiteY2" fmla="*/ 0 h 486888"/>
                  <a:gd name="connsiteX3" fmla="*/ 2042174 w 2042174"/>
                  <a:gd name="connsiteY3" fmla="*/ 236327 h 486888"/>
                  <a:gd name="connsiteX4" fmla="*/ 1796547 w 2042174"/>
                  <a:gd name="connsiteY4" fmla="*/ 486888 h 486888"/>
                  <a:gd name="connsiteX5" fmla="*/ 8360 w 2042174"/>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261 w 2052378"/>
                  <a:gd name="connsiteY0" fmla="*/ 251782 h 486888"/>
                  <a:gd name="connsiteX1" fmla="*/ 249739 w 2052378"/>
                  <a:gd name="connsiteY1" fmla="*/ 2576 h 486888"/>
                  <a:gd name="connsiteX2" fmla="*/ 1821202 w 2052378"/>
                  <a:gd name="connsiteY2" fmla="*/ 0 h 486888"/>
                  <a:gd name="connsiteX3" fmla="*/ 2052378 w 2052378"/>
                  <a:gd name="connsiteY3" fmla="*/ 244054 h 486888"/>
                  <a:gd name="connsiteX4" fmla="*/ 1796448 w 2052378"/>
                  <a:gd name="connsiteY4" fmla="*/ 486888 h 486888"/>
                  <a:gd name="connsiteX5" fmla="*/ 8261 w 2052378"/>
                  <a:gd name="connsiteY5" fmla="*/ 251782 h 486888"/>
                  <a:gd name="connsiteX0" fmla="*/ 8674 w 2052791"/>
                  <a:gd name="connsiteY0" fmla="*/ 251782 h 486888"/>
                  <a:gd name="connsiteX1" fmla="*/ 250152 w 2052791"/>
                  <a:gd name="connsiteY1" fmla="*/ 2576 h 486888"/>
                  <a:gd name="connsiteX2" fmla="*/ 1821615 w 2052791"/>
                  <a:gd name="connsiteY2" fmla="*/ 0 h 486888"/>
                  <a:gd name="connsiteX3" fmla="*/ 2052791 w 2052791"/>
                  <a:gd name="connsiteY3" fmla="*/ 244054 h 486888"/>
                  <a:gd name="connsiteX4" fmla="*/ 1796861 w 2052791"/>
                  <a:gd name="connsiteY4" fmla="*/ 486888 h 486888"/>
                  <a:gd name="connsiteX5" fmla="*/ 8674 w 2052791"/>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7124 w 2003616"/>
                  <a:gd name="connsiteY0" fmla="*/ 389895 h 486888"/>
                  <a:gd name="connsiteX1" fmla="*/ 200977 w 2003616"/>
                  <a:gd name="connsiteY1" fmla="*/ 2576 h 486888"/>
                  <a:gd name="connsiteX2" fmla="*/ 1772440 w 2003616"/>
                  <a:gd name="connsiteY2" fmla="*/ 0 h 486888"/>
                  <a:gd name="connsiteX3" fmla="*/ 2003616 w 2003616"/>
                  <a:gd name="connsiteY3" fmla="*/ 244054 h 486888"/>
                  <a:gd name="connsiteX4" fmla="*/ 1747686 w 2003616"/>
                  <a:gd name="connsiteY4" fmla="*/ 486888 h 486888"/>
                  <a:gd name="connsiteX5" fmla="*/ 7124 w 2003616"/>
                  <a:gd name="connsiteY5" fmla="*/ 389895 h 486888"/>
                  <a:gd name="connsiteX0" fmla="*/ 49502 w 2045994"/>
                  <a:gd name="connsiteY0" fmla="*/ 389895 h 486888"/>
                  <a:gd name="connsiteX1" fmla="*/ 243355 w 2045994"/>
                  <a:gd name="connsiteY1" fmla="*/ 2576 h 486888"/>
                  <a:gd name="connsiteX2" fmla="*/ 1814818 w 2045994"/>
                  <a:gd name="connsiteY2" fmla="*/ 0 h 486888"/>
                  <a:gd name="connsiteX3" fmla="*/ 2045994 w 2045994"/>
                  <a:gd name="connsiteY3" fmla="*/ 244054 h 486888"/>
                  <a:gd name="connsiteX4" fmla="*/ 1790064 w 2045994"/>
                  <a:gd name="connsiteY4" fmla="*/ 486888 h 486888"/>
                  <a:gd name="connsiteX5" fmla="*/ 49502 w 2045994"/>
                  <a:gd name="connsiteY5" fmla="*/ 389895 h 486888"/>
                  <a:gd name="connsiteX0" fmla="*/ 49502 w 2111597"/>
                  <a:gd name="connsiteY0" fmla="*/ 389895 h 391638"/>
                  <a:gd name="connsiteX1" fmla="*/ 243355 w 2111597"/>
                  <a:gd name="connsiteY1" fmla="*/ 2576 h 391638"/>
                  <a:gd name="connsiteX2" fmla="*/ 1814818 w 2111597"/>
                  <a:gd name="connsiteY2" fmla="*/ 0 h 391638"/>
                  <a:gd name="connsiteX3" fmla="*/ 2045994 w 2111597"/>
                  <a:gd name="connsiteY3" fmla="*/ 244054 h 391638"/>
                  <a:gd name="connsiteX4" fmla="*/ 1966277 w 2111597"/>
                  <a:gd name="connsiteY4" fmla="*/ 391638 h 391638"/>
                  <a:gd name="connsiteX5" fmla="*/ 49502 w 2111597"/>
                  <a:gd name="connsiteY5" fmla="*/ 389895 h 391638"/>
                  <a:gd name="connsiteX0" fmla="*/ 49502 w 2045994"/>
                  <a:gd name="connsiteY0" fmla="*/ 389895 h 397910"/>
                  <a:gd name="connsiteX1" fmla="*/ 243355 w 2045994"/>
                  <a:gd name="connsiteY1" fmla="*/ 2576 h 397910"/>
                  <a:gd name="connsiteX2" fmla="*/ 1814818 w 2045994"/>
                  <a:gd name="connsiteY2" fmla="*/ 0 h 397910"/>
                  <a:gd name="connsiteX3" fmla="*/ 2045994 w 2045994"/>
                  <a:gd name="connsiteY3" fmla="*/ 244054 h 397910"/>
                  <a:gd name="connsiteX4" fmla="*/ 49502 w 2045994"/>
                  <a:gd name="connsiteY4" fmla="*/ 389895 h 397910"/>
                  <a:gd name="connsiteX0" fmla="*/ 49502 w 2045994"/>
                  <a:gd name="connsiteY0" fmla="*/ 389895 h 393511"/>
                  <a:gd name="connsiteX1" fmla="*/ 243355 w 2045994"/>
                  <a:gd name="connsiteY1" fmla="*/ 2576 h 393511"/>
                  <a:gd name="connsiteX2" fmla="*/ 1814818 w 2045994"/>
                  <a:gd name="connsiteY2" fmla="*/ 0 h 393511"/>
                  <a:gd name="connsiteX3" fmla="*/ 2045994 w 2045994"/>
                  <a:gd name="connsiteY3" fmla="*/ 244054 h 393511"/>
                  <a:gd name="connsiteX4" fmla="*/ 49502 w 2045994"/>
                  <a:gd name="connsiteY4" fmla="*/ 389895 h 393511"/>
                  <a:gd name="connsiteX0" fmla="*/ 49502 w 2045994"/>
                  <a:gd name="connsiteY0" fmla="*/ 389895 h 392464"/>
                  <a:gd name="connsiteX1" fmla="*/ 243355 w 2045994"/>
                  <a:gd name="connsiteY1" fmla="*/ 2576 h 392464"/>
                  <a:gd name="connsiteX2" fmla="*/ 1814818 w 2045994"/>
                  <a:gd name="connsiteY2" fmla="*/ 0 h 392464"/>
                  <a:gd name="connsiteX3" fmla="*/ 2045994 w 2045994"/>
                  <a:gd name="connsiteY3" fmla="*/ 244054 h 392464"/>
                  <a:gd name="connsiteX4" fmla="*/ 49502 w 2045994"/>
                  <a:gd name="connsiteY4" fmla="*/ 389895 h 392464"/>
                  <a:gd name="connsiteX0" fmla="*/ 49502 w 2045994"/>
                  <a:gd name="connsiteY0" fmla="*/ 389895 h 405833"/>
                  <a:gd name="connsiteX1" fmla="*/ 243355 w 2045994"/>
                  <a:gd name="connsiteY1" fmla="*/ 2576 h 405833"/>
                  <a:gd name="connsiteX2" fmla="*/ 1814818 w 2045994"/>
                  <a:gd name="connsiteY2" fmla="*/ 0 h 405833"/>
                  <a:gd name="connsiteX3" fmla="*/ 2045994 w 2045994"/>
                  <a:gd name="connsiteY3" fmla="*/ 244054 h 405833"/>
                  <a:gd name="connsiteX4" fmla="*/ 49502 w 2045994"/>
                  <a:gd name="connsiteY4" fmla="*/ 389895 h 405833"/>
                  <a:gd name="connsiteX0" fmla="*/ 55502 w 2051994"/>
                  <a:gd name="connsiteY0" fmla="*/ 389895 h 405833"/>
                  <a:gd name="connsiteX1" fmla="*/ 249355 w 2051994"/>
                  <a:gd name="connsiteY1" fmla="*/ 2576 h 405833"/>
                  <a:gd name="connsiteX2" fmla="*/ 1820818 w 2051994"/>
                  <a:gd name="connsiteY2" fmla="*/ 0 h 405833"/>
                  <a:gd name="connsiteX3" fmla="*/ 2051994 w 2051994"/>
                  <a:gd name="connsiteY3" fmla="*/ 244054 h 405833"/>
                  <a:gd name="connsiteX4" fmla="*/ 55502 w 2051994"/>
                  <a:gd name="connsiteY4" fmla="*/ 389895 h 405833"/>
                  <a:gd name="connsiteX0" fmla="*/ 55502 w 2051994"/>
                  <a:gd name="connsiteY0" fmla="*/ 389895 h 406493"/>
                  <a:gd name="connsiteX1" fmla="*/ 249355 w 2051994"/>
                  <a:gd name="connsiteY1" fmla="*/ 2576 h 406493"/>
                  <a:gd name="connsiteX2" fmla="*/ 1820818 w 2051994"/>
                  <a:gd name="connsiteY2" fmla="*/ 0 h 406493"/>
                  <a:gd name="connsiteX3" fmla="*/ 2051994 w 2051994"/>
                  <a:gd name="connsiteY3" fmla="*/ 244054 h 406493"/>
                  <a:gd name="connsiteX4" fmla="*/ 55502 w 2051994"/>
                  <a:gd name="connsiteY4" fmla="*/ 389895 h 406493"/>
                  <a:gd name="connsiteX0" fmla="*/ 55502 w 2051994"/>
                  <a:gd name="connsiteY0" fmla="*/ 389895 h 411457"/>
                  <a:gd name="connsiteX1" fmla="*/ 249355 w 2051994"/>
                  <a:gd name="connsiteY1" fmla="*/ 2576 h 411457"/>
                  <a:gd name="connsiteX2" fmla="*/ 1820818 w 2051994"/>
                  <a:gd name="connsiteY2" fmla="*/ 0 h 411457"/>
                  <a:gd name="connsiteX3" fmla="*/ 2051994 w 2051994"/>
                  <a:gd name="connsiteY3" fmla="*/ 244054 h 411457"/>
                  <a:gd name="connsiteX4" fmla="*/ 55502 w 2051994"/>
                  <a:gd name="connsiteY4" fmla="*/ 389895 h 411457"/>
                  <a:gd name="connsiteX0" fmla="*/ 55502 w 2057397"/>
                  <a:gd name="connsiteY0" fmla="*/ 389895 h 506213"/>
                  <a:gd name="connsiteX1" fmla="*/ 249355 w 2057397"/>
                  <a:gd name="connsiteY1" fmla="*/ 2576 h 506213"/>
                  <a:gd name="connsiteX2" fmla="*/ 1820818 w 2057397"/>
                  <a:gd name="connsiteY2" fmla="*/ 0 h 506213"/>
                  <a:gd name="connsiteX3" fmla="*/ 2051994 w 2057397"/>
                  <a:gd name="connsiteY3" fmla="*/ 244054 h 506213"/>
                  <a:gd name="connsiteX4" fmla="*/ 55502 w 2057397"/>
                  <a:gd name="connsiteY4" fmla="*/ 389895 h 506213"/>
                  <a:gd name="connsiteX0" fmla="*/ 55502 w 2051994"/>
                  <a:gd name="connsiteY0" fmla="*/ 389895 h 426751"/>
                  <a:gd name="connsiteX1" fmla="*/ 249355 w 2051994"/>
                  <a:gd name="connsiteY1" fmla="*/ 2576 h 426751"/>
                  <a:gd name="connsiteX2" fmla="*/ 1820818 w 2051994"/>
                  <a:gd name="connsiteY2" fmla="*/ 0 h 426751"/>
                  <a:gd name="connsiteX3" fmla="*/ 2051994 w 2051994"/>
                  <a:gd name="connsiteY3" fmla="*/ 244054 h 426751"/>
                  <a:gd name="connsiteX4" fmla="*/ 55502 w 2051994"/>
                  <a:gd name="connsiteY4" fmla="*/ 389895 h 426751"/>
                  <a:gd name="connsiteX0" fmla="*/ 63043 w 2016403"/>
                  <a:gd name="connsiteY0" fmla="*/ 312257 h 359514"/>
                  <a:gd name="connsiteX1" fmla="*/ 213764 w 2016403"/>
                  <a:gd name="connsiteY1" fmla="*/ 2576 h 359514"/>
                  <a:gd name="connsiteX2" fmla="*/ 1785227 w 2016403"/>
                  <a:gd name="connsiteY2" fmla="*/ 0 h 359514"/>
                  <a:gd name="connsiteX3" fmla="*/ 2016403 w 2016403"/>
                  <a:gd name="connsiteY3" fmla="*/ 244054 h 359514"/>
                  <a:gd name="connsiteX4" fmla="*/ 63043 w 2016403"/>
                  <a:gd name="connsiteY4" fmla="*/ 312257 h 359514"/>
                  <a:gd name="connsiteX0" fmla="*/ 63043 w 2016403"/>
                  <a:gd name="connsiteY0" fmla="*/ 312257 h 312257"/>
                  <a:gd name="connsiteX1" fmla="*/ 213764 w 2016403"/>
                  <a:gd name="connsiteY1" fmla="*/ 2576 h 312257"/>
                  <a:gd name="connsiteX2" fmla="*/ 1785227 w 2016403"/>
                  <a:gd name="connsiteY2" fmla="*/ 0 h 312257"/>
                  <a:gd name="connsiteX3" fmla="*/ 2016403 w 2016403"/>
                  <a:gd name="connsiteY3" fmla="*/ 244054 h 312257"/>
                  <a:gd name="connsiteX4" fmla="*/ 63043 w 2016403"/>
                  <a:gd name="connsiteY4" fmla="*/ 312257 h 312257"/>
                  <a:gd name="connsiteX0" fmla="*/ 63043 w 2025029"/>
                  <a:gd name="connsiteY0" fmla="*/ 312257 h 312257"/>
                  <a:gd name="connsiteX1" fmla="*/ 213764 w 2025029"/>
                  <a:gd name="connsiteY1" fmla="*/ 2576 h 312257"/>
                  <a:gd name="connsiteX2" fmla="*/ 1785227 w 2025029"/>
                  <a:gd name="connsiteY2" fmla="*/ 0 h 312257"/>
                  <a:gd name="connsiteX3" fmla="*/ 2025029 w 2025029"/>
                  <a:gd name="connsiteY3" fmla="*/ 287186 h 312257"/>
                  <a:gd name="connsiteX4" fmla="*/ 63043 w 2025029"/>
                  <a:gd name="connsiteY4" fmla="*/ 312257 h 312257"/>
                  <a:gd name="connsiteX0" fmla="*/ 54190 w 2067934"/>
                  <a:gd name="connsiteY0" fmla="*/ 364016 h 364016"/>
                  <a:gd name="connsiteX1" fmla="*/ 256669 w 2067934"/>
                  <a:gd name="connsiteY1" fmla="*/ 2576 h 364016"/>
                  <a:gd name="connsiteX2" fmla="*/ 1828132 w 2067934"/>
                  <a:gd name="connsiteY2" fmla="*/ 0 h 364016"/>
                  <a:gd name="connsiteX3" fmla="*/ 2067934 w 2067934"/>
                  <a:gd name="connsiteY3" fmla="*/ 287186 h 364016"/>
                  <a:gd name="connsiteX4" fmla="*/ 54190 w 2067934"/>
                  <a:gd name="connsiteY4" fmla="*/ 364016 h 364016"/>
                  <a:gd name="connsiteX0" fmla="*/ 54190 w 2067934"/>
                  <a:gd name="connsiteY0" fmla="*/ 364016 h 364016"/>
                  <a:gd name="connsiteX1" fmla="*/ 256669 w 2067934"/>
                  <a:gd name="connsiteY1" fmla="*/ 2576 h 364016"/>
                  <a:gd name="connsiteX2" fmla="*/ 1828132 w 2067934"/>
                  <a:gd name="connsiteY2" fmla="*/ 0 h 364016"/>
                  <a:gd name="connsiteX3" fmla="*/ 2067934 w 2067934"/>
                  <a:gd name="connsiteY3" fmla="*/ 287186 h 364016"/>
                  <a:gd name="connsiteX4" fmla="*/ 54190 w 2067934"/>
                  <a:gd name="connsiteY4" fmla="*/ 364016 h 364016"/>
                  <a:gd name="connsiteX0" fmla="*/ 47597 w 2061341"/>
                  <a:gd name="connsiteY0" fmla="*/ 364016 h 364016"/>
                  <a:gd name="connsiteX1" fmla="*/ 250076 w 2061341"/>
                  <a:gd name="connsiteY1" fmla="*/ 2576 h 364016"/>
                  <a:gd name="connsiteX2" fmla="*/ 1821539 w 2061341"/>
                  <a:gd name="connsiteY2" fmla="*/ 0 h 364016"/>
                  <a:gd name="connsiteX3" fmla="*/ 2061341 w 2061341"/>
                  <a:gd name="connsiteY3" fmla="*/ 287186 h 364016"/>
                  <a:gd name="connsiteX4" fmla="*/ 47597 w 2061341"/>
                  <a:gd name="connsiteY4" fmla="*/ 364016 h 364016"/>
                  <a:gd name="connsiteX0" fmla="*/ 47597 w 2034913"/>
                  <a:gd name="connsiteY0" fmla="*/ 364016 h 364016"/>
                  <a:gd name="connsiteX1" fmla="*/ 250076 w 2034913"/>
                  <a:gd name="connsiteY1" fmla="*/ 2576 h 364016"/>
                  <a:gd name="connsiteX2" fmla="*/ 1821539 w 2034913"/>
                  <a:gd name="connsiteY2" fmla="*/ 0 h 364016"/>
                  <a:gd name="connsiteX3" fmla="*/ 2034913 w 2034913"/>
                  <a:gd name="connsiteY3" fmla="*/ 334756 h 364016"/>
                  <a:gd name="connsiteX4" fmla="*/ 47597 w 2034913"/>
                  <a:gd name="connsiteY4" fmla="*/ 364016 h 364016"/>
                  <a:gd name="connsiteX0" fmla="*/ 47597 w 2045484"/>
                  <a:gd name="connsiteY0" fmla="*/ 364016 h 364016"/>
                  <a:gd name="connsiteX1" fmla="*/ 250076 w 2045484"/>
                  <a:gd name="connsiteY1" fmla="*/ 2576 h 364016"/>
                  <a:gd name="connsiteX2" fmla="*/ 1821539 w 2045484"/>
                  <a:gd name="connsiteY2" fmla="*/ 0 h 364016"/>
                  <a:gd name="connsiteX3" fmla="*/ 2045484 w 2045484"/>
                  <a:gd name="connsiteY3" fmla="*/ 334756 h 364016"/>
                  <a:gd name="connsiteX4" fmla="*/ 47597 w 2045484"/>
                  <a:gd name="connsiteY4" fmla="*/ 364016 h 364016"/>
                  <a:gd name="connsiteX0" fmla="*/ 47597 w 2050483"/>
                  <a:gd name="connsiteY0" fmla="*/ 364016 h 364016"/>
                  <a:gd name="connsiteX1" fmla="*/ 250076 w 2050483"/>
                  <a:gd name="connsiteY1" fmla="*/ 2576 h 364016"/>
                  <a:gd name="connsiteX2" fmla="*/ 1821539 w 2050483"/>
                  <a:gd name="connsiteY2" fmla="*/ 0 h 364016"/>
                  <a:gd name="connsiteX3" fmla="*/ 2045484 w 2050483"/>
                  <a:gd name="connsiteY3" fmla="*/ 334756 h 364016"/>
                  <a:gd name="connsiteX4" fmla="*/ 47597 w 2050483"/>
                  <a:gd name="connsiteY4" fmla="*/ 364016 h 364016"/>
                  <a:gd name="connsiteX0" fmla="*/ 47597 w 2045440"/>
                  <a:gd name="connsiteY0" fmla="*/ 364016 h 364016"/>
                  <a:gd name="connsiteX1" fmla="*/ 250076 w 2045440"/>
                  <a:gd name="connsiteY1" fmla="*/ 2576 h 364016"/>
                  <a:gd name="connsiteX2" fmla="*/ 1821539 w 2045440"/>
                  <a:gd name="connsiteY2" fmla="*/ 0 h 364016"/>
                  <a:gd name="connsiteX3" fmla="*/ 2040198 w 2045440"/>
                  <a:gd name="connsiteY3" fmla="*/ 276615 h 364016"/>
                  <a:gd name="connsiteX4" fmla="*/ 47597 w 2045440"/>
                  <a:gd name="connsiteY4" fmla="*/ 364016 h 364016"/>
                  <a:gd name="connsiteX0" fmla="*/ 49138 w 2036410"/>
                  <a:gd name="connsiteY0" fmla="*/ 327017 h 327017"/>
                  <a:gd name="connsiteX1" fmla="*/ 241046 w 2036410"/>
                  <a:gd name="connsiteY1" fmla="*/ 2576 h 327017"/>
                  <a:gd name="connsiteX2" fmla="*/ 1812509 w 2036410"/>
                  <a:gd name="connsiteY2" fmla="*/ 0 h 327017"/>
                  <a:gd name="connsiteX3" fmla="*/ 2031168 w 2036410"/>
                  <a:gd name="connsiteY3" fmla="*/ 276615 h 327017"/>
                  <a:gd name="connsiteX4" fmla="*/ 49138 w 2036410"/>
                  <a:gd name="connsiteY4" fmla="*/ 327017 h 327017"/>
                  <a:gd name="connsiteX0" fmla="*/ 49944 w 2031930"/>
                  <a:gd name="connsiteY0" fmla="*/ 295303 h 295303"/>
                  <a:gd name="connsiteX1" fmla="*/ 236566 w 2031930"/>
                  <a:gd name="connsiteY1" fmla="*/ 2576 h 295303"/>
                  <a:gd name="connsiteX2" fmla="*/ 1808029 w 2031930"/>
                  <a:gd name="connsiteY2" fmla="*/ 0 h 295303"/>
                  <a:gd name="connsiteX3" fmla="*/ 2026688 w 2031930"/>
                  <a:gd name="connsiteY3" fmla="*/ 276615 h 295303"/>
                  <a:gd name="connsiteX4" fmla="*/ 49944 w 2031930"/>
                  <a:gd name="connsiteY4" fmla="*/ 295303 h 295303"/>
                  <a:gd name="connsiteX0" fmla="*/ 49944 w 2031930"/>
                  <a:gd name="connsiteY0" fmla="*/ 295303 h 305007"/>
                  <a:gd name="connsiteX1" fmla="*/ 236566 w 2031930"/>
                  <a:gd name="connsiteY1" fmla="*/ 2576 h 305007"/>
                  <a:gd name="connsiteX2" fmla="*/ 1808029 w 2031930"/>
                  <a:gd name="connsiteY2" fmla="*/ 0 h 305007"/>
                  <a:gd name="connsiteX3" fmla="*/ 2026688 w 2031930"/>
                  <a:gd name="connsiteY3" fmla="*/ 276615 h 305007"/>
                  <a:gd name="connsiteX4" fmla="*/ 49944 w 2031930"/>
                  <a:gd name="connsiteY4" fmla="*/ 295303 h 305007"/>
                  <a:gd name="connsiteX0" fmla="*/ 49944 w 2036972"/>
                  <a:gd name="connsiteY0" fmla="*/ 295303 h 322423"/>
                  <a:gd name="connsiteX1" fmla="*/ 236566 w 2036972"/>
                  <a:gd name="connsiteY1" fmla="*/ 2576 h 322423"/>
                  <a:gd name="connsiteX2" fmla="*/ 1808029 w 2036972"/>
                  <a:gd name="connsiteY2" fmla="*/ 0 h 322423"/>
                  <a:gd name="connsiteX3" fmla="*/ 2031973 w 2036972"/>
                  <a:gd name="connsiteY3" fmla="*/ 313614 h 322423"/>
                  <a:gd name="connsiteX4" fmla="*/ 49944 w 2036972"/>
                  <a:gd name="connsiteY4" fmla="*/ 295303 h 322423"/>
                  <a:gd name="connsiteX0" fmla="*/ 49944 w 2041993"/>
                  <a:gd name="connsiteY0" fmla="*/ 295303 h 322423"/>
                  <a:gd name="connsiteX1" fmla="*/ 236566 w 2041993"/>
                  <a:gd name="connsiteY1" fmla="*/ 2576 h 322423"/>
                  <a:gd name="connsiteX2" fmla="*/ 1808029 w 2041993"/>
                  <a:gd name="connsiteY2" fmla="*/ 0 h 322423"/>
                  <a:gd name="connsiteX3" fmla="*/ 2031973 w 2041993"/>
                  <a:gd name="connsiteY3" fmla="*/ 313614 h 322423"/>
                  <a:gd name="connsiteX4" fmla="*/ 49944 w 2041993"/>
                  <a:gd name="connsiteY4" fmla="*/ 295303 h 322423"/>
                  <a:gd name="connsiteX0" fmla="*/ 49944 w 2041993"/>
                  <a:gd name="connsiteY0" fmla="*/ 295303 h 322423"/>
                  <a:gd name="connsiteX1" fmla="*/ 236566 w 2041993"/>
                  <a:gd name="connsiteY1" fmla="*/ 2576 h 322423"/>
                  <a:gd name="connsiteX2" fmla="*/ 1808029 w 2041993"/>
                  <a:gd name="connsiteY2" fmla="*/ 0 h 322423"/>
                  <a:gd name="connsiteX3" fmla="*/ 2031973 w 2041993"/>
                  <a:gd name="connsiteY3" fmla="*/ 313614 h 322423"/>
                  <a:gd name="connsiteX4" fmla="*/ 49944 w 2041993"/>
                  <a:gd name="connsiteY4" fmla="*/ 295303 h 322423"/>
                  <a:gd name="connsiteX0" fmla="*/ 51631 w 2033109"/>
                  <a:gd name="connsiteY0" fmla="*/ 364015 h 369596"/>
                  <a:gd name="connsiteX1" fmla="*/ 227682 w 2033109"/>
                  <a:gd name="connsiteY1" fmla="*/ 2576 h 369596"/>
                  <a:gd name="connsiteX2" fmla="*/ 1799145 w 2033109"/>
                  <a:gd name="connsiteY2" fmla="*/ 0 h 369596"/>
                  <a:gd name="connsiteX3" fmla="*/ 2023089 w 2033109"/>
                  <a:gd name="connsiteY3" fmla="*/ 313614 h 369596"/>
                  <a:gd name="connsiteX4" fmla="*/ 51631 w 2033109"/>
                  <a:gd name="connsiteY4" fmla="*/ 364015 h 369596"/>
                  <a:gd name="connsiteX0" fmla="*/ 51631 w 2033109"/>
                  <a:gd name="connsiteY0" fmla="*/ 364015 h 369596"/>
                  <a:gd name="connsiteX1" fmla="*/ 227682 w 2033109"/>
                  <a:gd name="connsiteY1" fmla="*/ 20389 h 369596"/>
                  <a:gd name="connsiteX2" fmla="*/ 1799145 w 2033109"/>
                  <a:gd name="connsiteY2" fmla="*/ 0 h 369596"/>
                  <a:gd name="connsiteX3" fmla="*/ 2023089 w 2033109"/>
                  <a:gd name="connsiteY3" fmla="*/ 313614 h 369596"/>
                  <a:gd name="connsiteX4" fmla="*/ 51631 w 2033109"/>
                  <a:gd name="connsiteY4" fmla="*/ 364015 h 369596"/>
                  <a:gd name="connsiteX0" fmla="*/ 51631 w 2022111"/>
                  <a:gd name="connsiteY0" fmla="*/ 364015 h 367381"/>
                  <a:gd name="connsiteX1" fmla="*/ 227682 w 2022111"/>
                  <a:gd name="connsiteY1" fmla="*/ 20389 h 367381"/>
                  <a:gd name="connsiteX2" fmla="*/ 1799145 w 2022111"/>
                  <a:gd name="connsiteY2" fmla="*/ 0 h 367381"/>
                  <a:gd name="connsiteX3" fmla="*/ 2011213 w 2022111"/>
                  <a:gd name="connsiteY3" fmla="*/ 266113 h 367381"/>
                  <a:gd name="connsiteX4" fmla="*/ 51631 w 2022111"/>
                  <a:gd name="connsiteY4" fmla="*/ 364015 h 367381"/>
                  <a:gd name="connsiteX0" fmla="*/ 51631 w 2022111"/>
                  <a:gd name="connsiteY0" fmla="*/ 358078 h 361444"/>
                  <a:gd name="connsiteX1" fmla="*/ 227682 w 2022111"/>
                  <a:gd name="connsiteY1" fmla="*/ 14452 h 361444"/>
                  <a:gd name="connsiteX2" fmla="*/ 1799145 w 2022111"/>
                  <a:gd name="connsiteY2" fmla="*/ 0 h 361444"/>
                  <a:gd name="connsiteX3" fmla="*/ 2011213 w 2022111"/>
                  <a:gd name="connsiteY3" fmla="*/ 260176 h 361444"/>
                  <a:gd name="connsiteX4" fmla="*/ 51631 w 2022111"/>
                  <a:gd name="connsiteY4" fmla="*/ 358078 h 361444"/>
                  <a:gd name="connsiteX0" fmla="*/ 51631 w 2020907"/>
                  <a:gd name="connsiteY0" fmla="*/ 358078 h 361444"/>
                  <a:gd name="connsiteX1" fmla="*/ 227682 w 2020907"/>
                  <a:gd name="connsiteY1" fmla="*/ 14452 h 361444"/>
                  <a:gd name="connsiteX2" fmla="*/ 1799145 w 2020907"/>
                  <a:gd name="connsiteY2" fmla="*/ 0 h 361444"/>
                  <a:gd name="connsiteX3" fmla="*/ 2011213 w 2020907"/>
                  <a:gd name="connsiteY3" fmla="*/ 260176 h 361444"/>
                  <a:gd name="connsiteX4" fmla="*/ 51631 w 2020907"/>
                  <a:gd name="connsiteY4" fmla="*/ 358078 h 361444"/>
                  <a:gd name="connsiteX0" fmla="*/ 51631 w 2009864"/>
                  <a:gd name="connsiteY0" fmla="*/ 358078 h 361284"/>
                  <a:gd name="connsiteX1" fmla="*/ 227682 w 2009864"/>
                  <a:gd name="connsiteY1" fmla="*/ 14452 h 361284"/>
                  <a:gd name="connsiteX2" fmla="*/ 1799145 w 2009864"/>
                  <a:gd name="connsiteY2" fmla="*/ 0 h 361284"/>
                  <a:gd name="connsiteX3" fmla="*/ 1999338 w 2009864"/>
                  <a:gd name="connsiteY3" fmla="*/ 254239 h 361284"/>
                  <a:gd name="connsiteX4" fmla="*/ 51631 w 2009864"/>
                  <a:gd name="connsiteY4" fmla="*/ 358078 h 361284"/>
                  <a:gd name="connsiteX0" fmla="*/ 51631 w 2009864"/>
                  <a:gd name="connsiteY0" fmla="*/ 358078 h 361444"/>
                  <a:gd name="connsiteX1" fmla="*/ 227682 w 2009864"/>
                  <a:gd name="connsiteY1" fmla="*/ 14452 h 361444"/>
                  <a:gd name="connsiteX2" fmla="*/ 1799145 w 2009864"/>
                  <a:gd name="connsiteY2" fmla="*/ 0 h 361444"/>
                  <a:gd name="connsiteX3" fmla="*/ 1999338 w 2009864"/>
                  <a:gd name="connsiteY3" fmla="*/ 260177 h 361444"/>
                  <a:gd name="connsiteX4" fmla="*/ 51631 w 2009864"/>
                  <a:gd name="connsiteY4" fmla="*/ 358078 h 361444"/>
                  <a:gd name="connsiteX0" fmla="*/ 44778 w 2050512"/>
                  <a:gd name="connsiteY0" fmla="*/ 274950 h 285572"/>
                  <a:gd name="connsiteX1" fmla="*/ 268330 w 2050512"/>
                  <a:gd name="connsiteY1" fmla="*/ 14452 h 285572"/>
                  <a:gd name="connsiteX2" fmla="*/ 1839793 w 2050512"/>
                  <a:gd name="connsiteY2" fmla="*/ 0 h 285572"/>
                  <a:gd name="connsiteX3" fmla="*/ 2039986 w 2050512"/>
                  <a:gd name="connsiteY3" fmla="*/ 260177 h 285572"/>
                  <a:gd name="connsiteX4" fmla="*/ 44778 w 2050512"/>
                  <a:gd name="connsiteY4" fmla="*/ 274950 h 285572"/>
                  <a:gd name="connsiteX0" fmla="*/ 881 w 2006615"/>
                  <a:gd name="connsiteY0" fmla="*/ 274950 h 285572"/>
                  <a:gd name="connsiteX1" fmla="*/ 224433 w 2006615"/>
                  <a:gd name="connsiteY1" fmla="*/ 14452 h 285572"/>
                  <a:gd name="connsiteX2" fmla="*/ 1795896 w 2006615"/>
                  <a:gd name="connsiteY2" fmla="*/ 0 h 285572"/>
                  <a:gd name="connsiteX3" fmla="*/ 1996089 w 2006615"/>
                  <a:gd name="connsiteY3" fmla="*/ 260177 h 285572"/>
                  <a:gd name="connsiteX4" fmla="*/ 881 w 2006615"/>
                  <a:gd name="connsiteY4" fmla="*/ 274950 h 285572"/>
                  <a:gd name="connsiteX0" fmla="*/ 881 w 2006615"/>
                  <a:gd name="connsiteY0" fmla="*/ 274950 h 285572"/>
                  <a:gd name="connsiteX1" fmla="*/ 224433 w 2006615"/>
                  <a:gd name="connsiteY1" fmla="*/ 11053 h 285572"/>
                  <a:gd name="connsiteX2" fmla="*/ 1795896 w 2006615"/>
                  <a:gd name="connsiteY2" fmla="*/ 0 h 285572"/>
                  <a:gd name="connsiteX3" fmla="*/ 1996089 w 2006615"/>
                  <a:gd name="connsiteY3" fmla="*/ 260177 h 285572"/>
                  <a:gd name="connsiteX4" fmla="*/ 881 w 2006615"/>
                  <a:gd name="connsiteY4" fmla="*/ 274950 h 285572"/>
                  <a:gd name="connsiteX0" fmla="*/ 881 w 2006615"/>
                  <a:gd name="connsiteY0" fmla="*/ 274950 h 285572"/>
                  <a:gd name="connsiteX1" fmla="*/ 224433 w 2006615"/>
                  <a:gd name="connsiteY1" fmla="*/ 11053 h 285572"/>
                  <a:gd name="connsiteX2" fmla="*/ 1795896 w 2006615"/>
                  <a:gd name="connsiteY2" fmla="*/ 0 h 285572"/>
                  <a:gd name="connsiteX3" fmla="*/ 1996089 w 2006615"/>
                  <a:gd name="connsiteY3" fmla="*/ 260177 h 285572"/>
                  <a:gd name="connsiteX4" fmla="*/ 881 w 2006615"/>
                  <a:gd name="connsiteY4" fmla="*/ 274950 h 285572"/>
                  <a:gd name="connsiteX0" fmla="*/ 806 w 2016738"/>
                  <a:gd name="connsiteY0" fmla="*/ 281749 h 290863"/>
                  <a:gd name="connsiteX1" fmla="*/ 234556 w 2016738"/>
                  <a:gd name="connsiteY1" fmla="*/ 11053 h 290863"/>
                  <a:gd name="connsiteX2" fmla="*/ 1806019 w 2016738"/>
                  <a:gd name="connsiteY2" fmla="*/ 0 h 290863"/>
                  <a:gd name="connsiteX3" fmla="*/ 2006212 w 2016738"/>
                  <a:gd name="connsiteY3" fmla="*/ 260177 h 290863"/>
                  <a:gd name="connsiteX4" fmla="*/ 806 w 2016738"/>
                  <a:gd name="connsiteY4" fmla="*/ 281749 h 290863"/>
                  <a:gd name="connsiteX0" fmla="*/ 806 w 2016738"/>
                  <a:gd name="connsiteY0" fmla="*/ 281749 h 290863"/>
                  <a:gd name="connsiteX1" fmla="*/ 234556 w 2016738"/>
                  <a:gd name="connsiteY1" fmla="*/ 11053 h 290863"/>
                  <a:gd name="connsiteX2" fmla="*/ 1806019 w 2016738"/>
                  <a:gd name="connsiteY2" fmla="*/ 0 h 290863"/>
                  <a:gd name="connsiteX3" fmla="*/ 2006212 w 2016738"/>
                  <a:gd name="connsiteY3" fmla="*/ 260177 h 290863"/>
                  <a:gd name="connsiteX4" fmla="*/ 806 w 2016738"/>
                  <a:gd name="connsiteY4" fmla="*/ 281749 h 290863"/>
                  <a:gd name="connsiteX0" fmla="*/ 829 w 2016761"/>
                  <a:gd name="connsiteY0" fmla="*/ 281749 h 290863"/>
                  <a:gd name="connsiteX1" fmla="*/ 231179 w 2016761"/>
                  <a:gd name="connsiteY1" fmla="*/ 7653 h 290863"/>
                  <a:gd name="connsiteX2" fmla="*/ 1806042 w 2016761"/>
                  <a:gd name="connsiteY2" fmla="*/ 0 h 290863"/>
                  <a:gd name="connsiteX3" fmla="*/ 2006235 w 2016761"/>
                  <a:gd name="connsiteY3" fmla="*/ 260177 h 290863"/>
                  <a:gd name="connsiteX4" fmla="*/ 829 w 2016761"/>
                  <a:gd name="connsiteY4" fmla="*/ 281749 h 290863"/>
                  <a:gd name="connsiteX0" fmla="*/ 745 w 2016677"/>
                  <a:gd name="connsiteY0" fmla="*/ 281749 h 290863"/>
                  <a:gd name="connsiteX1" fmla="*/ 231095 w 2016677"/>
                  <a:gd name="connsiteY1" fmla="*/ 7653 h 290863"/>
                  <a:gd name="connsiteX2" fmla="*/ 1805958 w 2016677"/>
                  <a:gd name="connsiteY2" fmla="*/ 0 h 290863"/>
                  <a:gd name="connsiteX3" fmla="*/ 2006151 w 2016677"/>
                  <a:gd name="connsiteY3" fmla="*/ 260177 h 290863"/>
                  <a:gd name="connsiteX4" fmla="*/ 745 w 2016677"/>
                  <a:gd name="connsiteY4" fmla="*/ 281749 h 290863"/>
                  <a:gd name="connsiteX0" fmla="*/ 745 w 2016940"/>
                  <a:gd name="connsiteY0" fmla="*/ 274096 h 283210"/>
                  <a:gd name="connsiteX1" fmla="*/ 231095 w 2016940"/>
                  <a:gd name="connsiteY1" fmla="*/ 0 h 283210"/>
                  <a:gd name="connsiteX2" fmla="*/ 1809357 w 2016940"/>
                  <a:gd name="connsiteY2" fmla="*/ 2545 h 283210"/>
                  <a:gd name="connsiteX3" fmla="*/ 2006151 w 2016940"/>
                  <a:gd name="connsiteY3" fmla="*/ 252524 h 283210"/>
                  <a:gd name="connsiteX4" fmla="*/ 745 w 2016940"/>
                  <a:gd name="connsiteY4" fmla="*/ 274096 h 283210"/>
                  <a:gd name="connsiteX0" fmla="*/ 745 w 2016940"/>
                  <a:gd name="connsiteY0" fmla="*/ 274096 h 285643"/>
                  <a:gd name="connsiteX1" fmla="*/ 231095 w 2016940"/>
                  <a:gd name="connsiteY1" fmla="*/ 0 h 285643"/>
                  <a:gd name="connsiteX2" fmla="*/ 1809357 w 2016940"/>
                  <a:gd name="connsiteY2" fmla="*/ 2545 h 285643"/>
                  <a:gd name="connsiteX3" fmla="*/ 2006151 w 2016940"/>
                  <a:gd name="connsiteY3" fmla="*/ 262722 h 285643"/>
                  <a:gd name="connsiteX4" fmla="*/ 745 w 2016940"/>
                  <a:gd name="connsiteY4" fmla="*/ 274096 h 285643"/>
                  <a:gd name="connsiteX0" fmla="*/ 745 w 2023224"/>
                  <a:gd name="connsiteY0" fmla="*/ 274096 h 292773"/>
                  <a:gd name="connsiteX1" fmla="*/ 231095 w 2023224"/>
                  <a:gd name="connsiteY1" fmla="*/ 0 h 292773"/>
                  <a:gd name="connsiteX2" fmla="*/ 1809357 w 2023224"/>
                  <a:gd name="connsiteY2" fmla="*/ 2545 h 292773"/>
                  <a:gd name="connsiteX3" fmla="*/ 2012949 w 2023224"/>
                  <a:gd name="connsiteY3" fmla="*/ 279718 h 292773"/>
                  <a:gd name="connsiteX4" fmla="*/ 745 w 2023224"/>
                  <a:gd name="connsiteY4" fmla="*/ 274096 h 292773"/>
                  <a:gd name="connsiteX0" fmla="*/ 745 w 2023224"/>
                  <a:gd name="connsiteY0" fmla="*/ 274096 h 279718"/>
                  <a:gd name="connsiteX1" fmla="*/ 231095 w 2023224"/>
                  <a:gd name="connsiteY1" fmla="*/ 0 h 279718"/>
                  <a:gd name="connsiteX2" fmla="*/ 1809357 w 2023224"/>
                  <a:gd name="connsiteY2" fmla="*/ 2545 h 279718"/>
                  <a:gd name="connsiteX3" fmla="*/ 2012949 w 2023224"/>
                  <a:gd name="connsiteY3" fmla="*/ 279718 h 279718"/>
                  <a:gd name="connsiteX4" fmla="*/ 745 w 2023224"/>
                  <a:gd name="connsiteY4" fmla="*/ 274096 h 279718"/>
                  <a:gd name="connsiteX0" fmla="*/ 745 w 2022066"/>
                  <a:gd name="connsiteY0" fmla="*/ 274096 h 279718"/>
                  <a:gd name="connsiteX1" fmla="*/ 231095 w 2022066"/>
                  <a:gd name="connsiteY1" fmla="*/ 0 h 279718"/>
                  <a:gd name="connsiteX2" fmla="*/ 1809357 w 2022066"/>
                  <a:gd name="connsiteY2" fmla="*/ 2545 h 279718"/>
                  <a:gd name="connsiteX3" fmla="*/ 2012949 w 2022066"/>
                  <a:gd name="connsiteY3" fmla="*/ 279718 h 279718"/>
                  <a:gd name="connsiteX4" fmla="*/ 745 w 2022066"/>
                  <a:gd name="connsiteY4" fmla="*/ 274096 h 279718"/>
                  <a:gd name="connsiteX0" fmla="*/ 745 w 2022066"/>
                  <a:gd name="connsiteY0" fmla="*/ 274096 h 279718"/>
                  <a:gd name="connsiteX1" fmla="*/ 231095 w 2022066"/>
                  <a:gd name="connsiteY1" fmla="*/ 0 h 279718"/>
                  <a:gd name="connsiteX2" fmla="*/ 1809357 w 2022066"/>
                  <a:gd name="connsiteY2" fmla="*/ 2545 h 279718"/>
                  <a:gd name="connsiteX3" fmla="*/ 2012949 w 2022066"/>
                  <a:gd name="connsiteY3" fmla="*/ 279718 h 279718"/>
                  <a:gd name="connsiteX4" fmla="*/ 745 w 2022066"/>
                  <a:gd name="connsiteY4" fmla="*/ 274096 h 279718"/>
                  <a:gd name="connsiteX0" fmla="*/ 808 w 2011931"/>
                  <a:gd name="connsiteY0" fmla="*/ 260499 h 279718"/>
                  <a:gd name="connsiteX1" fmla="*/ 220960 w 2011931"/>
                  <a:gd name="connsiteY1" fmla="*/ 0 h 279718"/>
                  <a:gd name="connsiteX2" fmla="*/ 1799222 w 2011931"/>
                  <a:gd name="connsiteY2" fmla="*/ 2545 h 279718"/>
                  <a:gd name="connsiteX3" fmla="*/ 2002814 w 2011931"/>
                  <a:gd name="connsiteY3" fmla="*/ 279718 h 279718"/>
                  <a:gd name="connsiteX4" fmla="*/ 808 w 2011931"/>
                  <a:gd name="connsiteY4" fmla="*/ 260499 h 279718"/>
                  <a:gd name="connsiteX0" fmla="*/ 808 w 2011931"/>
                  <a:gd name="connsiteY0" fmla="*/ 260499 h 279718"/>
                  <a:gd name="connsiteX1" fmla="*/ 220960 w 2011931"/>
                  <a:gd name="connsiteY1" fmla="*/ 0 h 279718"/>
                  <a:gd name="connsiteX2" fmla="*/ 1799222 w 2011931"/>
                  <a:gd name="connsiteY2" fmla="*/ 2545 h 279718"/>
                  <a:gd name="connsiteX3" fmla="*/ 2002814 w 2011931"/>
                  <a:gd name="connsiteY3" fmla="*/ 279718 h 279718"/>
                  <a:gd name="connsiteX4" fmla="*/ 808 w 2011931"/>
                  <a:gd name="connsiteY4" fmla="*/ 260499 h 279718"/>
                  <a:gd name="connsiteX0" fmla="*/ 808 w 2015106"/>
                  <a:gd name="connsiteY0" fmla="*/ 260499 h 276319"/>
                  <a:gd name="connsiteX1" fmla="*/ 220960 w 2015106"/>
                  <a:gd name="connsiteY1" fmla="*/ 0 h 276319"/>
                  <a:gd name="connsiteX2" fmla="*/ 1799222 w 2015106"/>
                  <a:gd name="connsiteY2" fmla="*/ 2545 h 276319"/>
                  <a:gd name="connsiteX3" fmla="*/ 2006213 w 2015106"/>
                  <a:gd name="connsiteY3" fmla="*/ 276319 h 276319"/>
                  <a:gd name="connsiteX4" fmla="*/ 808 w 2015106"/>
                  <a:gd name="connsiteY4" fmla="*/ 260499 h 276319"/>
                  <a:gd name="connsiteX0" fmla="*/ 808 w 2015106"/>
                  <a:gd name="connsiteY0" fmla="*/ 260499 h 276319"/>
                  <a:gd name="connsiteX1" fmla="*/ 220960 w 2015106"/>
                  <a:gd name="connsiteY1" fmla="*/ 0 h 276319"/>
                  <a:gd name="connsiteX2" fmla="*/ 1799222 w 2015106"/>
                  <a:gd name="connsiteY2" fmla="*/ 2545 h 276319"/>
                  <a:gd name="connsiteX3" fmla="*/ 2006213 w 2015106"/>
                  <a:gd name="connsiteY3" fmla="*/ 276319 h 276319"/>
                  <a:gd name="connsiteX4" fmla="*/ 808 w 2015106"/>
                  <a:gd name="connsiteY4" fmla="*/ 260499 h 276319"/>
                  <a:gd name="connsiteX0" fmla="*/ 744 w 2025240"/>
                  <a:gd name="connsiteY0" fmla="*/ 263898 h 276319"/>
                  <a:gd name="connsiteX1" fmla="*/ 231094 w 2025240"/>
                  <a:gd name="connsiteY1" fmla="*/ 0 h 276319"/>
                  <a:gd name="connsiteX2" fmla="*/ 1809356 w 2025240"/>
                  <a:gd name="connsiteY2" fmla="*/ 2545 h 276319"/>
                  <a:gd name="connsiteX3" fmla="*/ 2016347 w 2025240"/>
                  <a:gd name="connsiteY3" fmla="*/ 276319 h 276319"/>
                  <a:gd name="connsiteX4" fmla="*/ 744 w 2025240"/>
                  <a:gd name="connsiteY4" fmla="*/ 263898 h 276319"/>
                  <a:gd name="connsiteX0" fmla="*/ 130 w 2024626"/>
                  <a:gd name="connsiteY0" fmla="*/ 263898 h 276319"/>
                  <a:gd name="connsiteX1" fmla="*/ 230480 w 2024626"/>
                  <a:gd name="connsiteY1" fmla="*/ 0 h 276319"/>
                  <a:gd name="connsiteX2" fmla="*/ 1808742 w 2024626"/>
                  <a:gd name="connsiteY2" fmla="*/ 2545 h 276319"/>
                  <a:gd name="connsiteX3" fmla="*/ 2015733 w 2024626"/>
                  <a:gd name="connsiteY3" fmla="*/ 276319 h 276319"/>
                  <a:gd name="connsiteX4" fmla="*/ 130 w 2024626"/>
                  <a:gd name="connsiteY4" fmla="*/ 263898 h 276319"/>
                  <a:gd name="connsiteX0" fmla="*/ 130 w 2024626"/>
                  <a:gd name="connsiteY0" fmla="*/ 263898 h 276319"/>
                  <a:gd name="connsiteX1" fmla="*/ 230480 w 2024626"/>
                  <a:gd name="connsiteY1" fmla="*/ 0 h 276319"/>
                  <a:gd name="connsiteX2" fmla="*/ 1808742 w 2024626"/>
                  <a:gd name="connsiteY2" fmla="*/ 2545 h 276319"/>
                  <a:gd name="connsiteX3" fmla="*/ 2015733 w 2024626"/>
                  <a:gd name="connsiteY3" fmla="*/ 276319 h 276319"/>
                  <a:gd name="connsiteX4" fmla="*/ 130 w 2024626"/>
                  <a:gd name="connsiteY4" fmla="*/ 263898 h 276319"/>
                  <a:gd name="connsiteX0" fmla="*/ 130 w 2027812"/>
                  <a:gd name="connsiteY0" fmla="*/ 263898 h 265522"/>
                  <a:gd name="connsiteX1" fmla="*/ 230480 w 2027812"/>
                  <a:gd name="connsiteY1" fmla="*/ 0 h 265522"/>
                  <a:gd name="connsiteX2" fmla="*/ 1808742 w 2027812"/>
                  <a:gd name="connsiteY2" fmla="*/ 2545 h 265522"/>
                  <a:gd name="connsiteX3" fmla="*/ 2019133 w 2027812"/>
                  <a:gd name="connsiteY3" fmla="*/ 262722 h 265522"/>
                  <a:gd name="connsiteX4" fmla="*/ 130 w 2027812"/>
                  <a:gd name="connsiteY4" fmla="*/ 263898 h 265522"/>
                  <a:gd name="connsiteX0" fmla="*/ 130 w 2027812"/>
                  <a:gd name="connsiteY0" fmla="*/ 263898 h 266296"/>
                  <a:gd name="connsiteX1" fmla="*/ 230480 w 2027812"/>
                  <a:gd name="connsiteY1" fmla="*/ 0 h 266296"/>
                  <a:gd name="connsiteX2" fmla="*/ 1808742 w 2027812"/>
                  <a:gd name="connsiteY2" fmla="*/ 2545 h 266296"/>
                  <a:gd name="connsiteX3" fmla="*/ 2019133 w 2027812"/>
                  <a:gd name="connsiteY3" fmla="*/ 262722 h 266296"/>
                  <a:gd name="connsiteX4" fmla="*/ 130 w 2027812"/>
                  <a:gd name="connsiteY4" fmla="*/ 263898 h 266296"/>
                  <a:gd name="connsiteX0" fmla="*/ 130 w 2023663"/>
                  <a:gd name="connsiteY0" fmla="*/ 263898 h 266296"/>
                  <a:gd name="connsiteX1" fmla="*/ 230480 w 2023663"/>
                  <a:gd name="connsiteY1" fmla="*/ 0 h 266296"/>
                  <a:gd name="connsiteX2" fmla="*/ 1808742 w 2023663"/>
                  <a:gd name="connsiteY2" fmla="*/ 2545 h 266296"/>
                  <a:gd name="connsiteX3" fmla="*/ 2019133 w 2023663"/>
                  <a:gd name="connsiteY3" fmla="*/ 262722 h 266296"/>
                  <a:gd name="connsiteX4" fmla="*/ 130 w 2023663"/>
                  <a:gd name="connsiteY4" fmla="*/ 263898 h 26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3663" h="266296">
                    <a:moveTo>
                      <a:pt x="130" y="263898"/>
                    </a:moveTo>
                    <a:cubicBezTo>
                      <a:pt x="-4335" y="82614"/>
                      <a:pt x="107247" y="7136"/>
                      <a:pt x="230480" y="0"/>
                    </a:cubicBezTo>
                    <a:lnTo>
                      <a:pt x="1808742" y="2545"/>
                    </a:lnTo>
                    <a:cubicBezTo>
                      <a:pt x="1962431" y="15874"/>
                      <a:pt x="2044421" y="151954"/>
                      <a:pt x="2019133" y="262722"/>
                    </a:cubicBezTo>
                    <a:cubicBezTo>
                      <a:pt x="1994237" y="251102"/>
                      <a:pt x="534899" y="273329"/>
                      <a:pt x="130" y="263898"/>
                    </a:cubicBezTo>
                    <a:close/>
                  </a:path>
                </a:pathLst>
              </a:custGeom>
              <a:gradFill flip="none" rotWithShape="1">
                <a:gsLst>
                  <a:gs pos="0">
                    <a:schemeClr val="bg2">
                      <a:alpha val="5000"/>
                    </a:schemeClr>
                  </a:gs>
                  <a:gs pos="100000">
                    <a:schemeClr val="bg2">
                      <a:alpha val="5000"/>
                    </a:schemeClr>
                  </a:gs>
                </a:gsLst>
                <a:lin ang="5400000" scaled="1"/>
                <a:tileRect/>
              </a:gradFill>
              <a:ln>
                <a:noFill/>
              </a:ln>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637467" y="1842393"/>
              <a:ext cx="1543840" cy="327372"/>
            </a:xfrm>
            <a:prstGeom prst="rect">
              <a:avLst/>
            </a:prstGeom>
            <a:noFill/>
            <a:scene3d>
              <a:camera prst="orthographicFront"/>
              <a:lightRig rig="balanced" dir="t"/>
            </a:scene3d>
            <a:sp3d prstMaterial="metal"/>
          </p:spPr>
          <p:txBody>
            <a:bodyPr wrap="square" rtlCol="0">
              <a:spAutoFit/>
            </a:bodyPr>
            <a:lstStyle/>
            <a:p>
              <a:pPr algn="ctr"/>
              <a:r>
                <a:rPr lang="en-US" sz="1900" b="1" dirty="0">
                  <a:solidFill>
                    <a:schemeClr val="bg1"/>
                  </a:solidFill>
                  <a:effectLst>
                    <a:outerShdw blurRad="38100" dist="38100" dir="2700000" algn="tl">
                      <a:srgbClr val="000000">
                        <a:alpha val="43137"/>
                      </a:srgbClr>
                    </a:outerShdw>
                  </a:effectLst>
                  <a:latin typeface="+mj-lt"/>
                  <a:cs typeface="Aharoni" pitchFamily="2" charset="-79"/>
                </a:rPr>
                <a:t>UPCALL drops</a:t>
              </a:r>
            </a:p>
          </p:txBody>
        </p:sp>
        <p:sp>
          <p:nvSpPr>
            <p:cNvPr id="48" name="Rectangle 47"/>
            <p:cNvSpPr/>
            <p:nvPr/>
          </p:nvSpPr>
          <p:spPr>
            <a:xfrm>
              <a:off x="504560" y="2735257"/>
              <a:ext cx="1791477" cy="1635296"/>
            </a:xfrm>
            <a:prstGeom prst="rect">
              <a:avLst/>
            </a:prstGeom>
          </p:spPr>
          <p:txBody>
            <a:bodyPr wrap="square">
              <a:spAutoFit/>
            </a:bodyPr>
            <a:lstStyle/>
            <a:p>
              <a:pPr marL="285750" indent="-285750">
                <a:buFont typeface="Arial" pitchFamily="34" charset="0"/>
                <a:buChar char="•"/>
              </a:pPr>
              <a:r>
                <a:rPr lang="en-US" sz="1200" dirty="0"/>
                <a:t>UPCALL lock contention drops</a:t>
              </a:r>
              <a:endParaRPr lang="en-GB" sz="1200" dirty="0"/>
            </a:p>
            <a:p>
              <a:endParaRPr lang="en-GB" sz="1200" dirty="0"/>
            </a:p>
            <a:p>
              <a:pPr marL="285750" indent="-285750">
                <a:buFont typeface="Arial" pitchFamily="34" charset="0"/>
                <a:buChar char="•"/>
              </a:pPr>
              <a:r>
                <a:rPr lang="en-US" sz="1200" dirty="0"/>
                <a:t>UPCALL error drops</a:t>
              </a:r>
              <a:endParaRPr lang="en-GB" sz="1200" dirty="0"/>
            </a:p>
            <a:p>
              <a:pPr marL="285750" indent="-285750">
                <a:buFont typeface="Arial" pitchFamily="34" charset="0"/>
                <a:buChar char="•"/>
              </a:pPr>
              <a:endParaRPr lang="en-GB" sz="1400" dirty="0"/>
            </a:p>
            <a:p>
              <a:pPr marL="285750" indent="-285750">
                <a:buFont typeface="Arial" pitchFamily="34" charset="0"/>
                <a:buChar char="•"/>
              </a:pPr>
              <a:endParaRPr lang="en-GB" sz="1400" dirty="0"/>
            </a:p>
          </p:txBody>
        </p:sp>
      </p:grpSp>
      <p:sp>
        <p:nvSpPr>
          <p:cNvPr id="14" name="Rounded Rectangle 13"/>
          <p:cNvSpPr/>
          <p:nvPr/>
        </p:nvSpPr>
        <p:spPr>
          <a:xfrm>
            <a:off x="4062544" y="1481704"/>
            <a:ext cx="3146875" cy="4399259"/>
          </a:xfrm>
          <a:prstGeom prst="roundRect">
            <a:avLst>
              <a:gd name="adj" fmla="val 12980"/>
            </a:avLst>
          </a:prstGeom>
          <a:solidFill>
            <a:schemeClr val="accent2">
              <a:lumMod val="20000"/>
              <a:lumOff val="80000"/>
            </a:schemeClr>
          </a:solidFill>
          <a:ln>
            <a:gradFill flip="none" rotWithShape="1">
              <a:gsLst>
                <a:gs pos="0">
                  <a:schemeClr val="accent2"/>
                </a:gs>
                <a:gs pos="50000">
                  <a:schemeClr val="accent2">
                    <a:lumMod val="60000"/>
                    <a:lumOff val="40000"/>
                  </a:schemeClr>
                </a:gs>
                <a:gs pos="100000">
                  <a:schemeClr val="accent5"/>
                </a:gs>
              </a:gsLst>
              <a:lin ang="16200000" scaled="1"/>
              <a:tileRect/>
            </a:gradFill>
          </a:ln>
          <a:effectLst>
            <a:reflection stA="25000" endPos="20000" dist="50800" dir="5400000" sy="-100000" algn="bl" rotWithShape="0"/>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961060" y="1313938"/>
            <a:ext cx="3381435" cy="620194"/>
            <a:chOff x="2505583" y="1835040"/>
            <a:chExt cx="2019046" cy="527743"/>
          </a:xfrm>
          <a:effectLst>
            <a:outerShdw blurRad="50800" dist="38100" dir="5400000" algn="t" rotWithShape="0">
              <a:prstClr val="black">
                <a:alpha val="40000"/>
              </a:prstClr>
            </a:outerShdw>
          </a:effectLst>
        </p:grpSpPr>
        <p:sp>
          <p:nvSpPr>
            <p:cNvPr id="15" name="Rounded Rectangle 14"/>
            <p:cNvSpPr/>
            <p:nvPr/>
          </p:nvSpPr>
          <p:spPr>
            <a:xfrm>
              <a:off x="2505583" y="1838920"/>
              <a:ext cx="2018360" cy="523863"/>
            </a:xfrm>
            <a:prstGeom prst="roundRect">
              <a:avLst>
                <a:gd name="adj" fmla="val 50000"/>
              </a:avLst>
            </a:prstGeom>
            <a:solidFill>
              <a:schemeClr val="accent2"/>
            </a:solidFill>
            <a:ln>
              <a:gradFill>
                <a:gsLst>
                  <a:gs pos="0">
                    <a:schemeClr val="accent2"/>
                  </a:gs>
                  <a:gs pos="50000">
                    <a:schemeClr val="accent2">
                      <a:lumMod val="60000"/>
                      <a:lumOff val="40000"/>
                    </a:schemeClr>
                  </a:gs>
                  <a:gs pos="100000">
                    <a:schemeClr val="accent5"/>
                  </a:gs>
                </a:gsLst>
                <a:lin ang="5400000" scaled="0"/>
              </a:gradFill>
            </a:ln>
            <a:effectLst/>
            <a:scene3d>
              <a:camera prst="orthographicFront"/>
              <a:lightRig rig="threePt" dir="t"/>
            </a:scene3d>
            <a:sp3d prstMaterial="plastic">
              <a:bevelT w="381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8"/>
            <p:cNvSpPr/>
            <p:nvPr/>
          </p:nvSpPr>
          <p:spPr>
            <a:xfrm>
              <a:off x="2506202" y="1835040"/>
              <a:ext cx="2018427" cy="268536"/>
            </a:xfrm>
            <a:custGeom>
              <a:avLst/>
              <a:gdLst>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18360"/>
                <a:gd name="connsiteY0" fmla="*/ 228600 h 457200"/>
                <a:gd name="connsiteX1" fmla="*/ 228600 w 2018360"/>
                <a:gd name="connsiteY1" fmla="*/ 0 h 457200"/>
                <a:gd name="connsiteX2" fmla="*/ 1789760 w 2018360"/>
                <a:gd name="connsiteY2" fmla="*/ 0 h 457200"/>
                <a:gd name="connsiteX3" fmla="*/ 2018360 w 2018360"/>
                <a:gd name="connsiteY3" fmla="*/ 228600 h 457200"/>
                <a:gd name="connsiteX4" fmla="*/ 2018360 w 2018360"/>
                <a:gd name="connsiteY4" fmla="*/ 228600 h 457200"/>
                <a:gd name="connsiteX5" fmla="*/ 1789760 w 2018360"/>
                <a:gd name="connsiteY5" fmla="*/ 457200 h 457200"/>
                <a:gd name="connsiteX6" fmla="*/ 228600 w 2018360"/>
                <a:gd name="connsiteY6" fmla="*/ 457200 h 457200"/>
                <a:gd name="connsiteX7" fmla="*/ 0 w 2018360"/>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7200"/>
                <a:gd name="connsiteX1" fmla="*/ 228600 w 2030236"/>
                <a:gd name="connsiteY1" fmla="*/ 0 h 457200"/>
                <a:gd name="connsiteX2" fmla="*/ 1789760 w 2030236"/>
                <a:gd name="connsiteY2" fmla="*/ 0 h 457200"/>
                <a:gd name="connsiteX3" fmla="*/ 2018360 w 2030236"/>
                <a:gd name="connsiteY3" fmla="*/ 228600 h 457200"/>
                <a:gd name="connsiteX4" fmla="*/ 2030236 w 2030236"/>
                <a:gd name="connsiteY4" fmla="*/ 234537 h 457200"/>
                <a:gd name="connsiteX5" fmla="*/ 1789760 w 2030236"/>
                <a:gd name="connsiteY5" fmla="*/ 457200 h 457200"/>
                <a:gd name="connsiteX6" fmla="*/ 228600 w 2030236"/>
                <a:gd name="connsiteY6" fmla="*/ 457200 h 457200"/>
                <a:gd name="connsiteX7" fmla="*/ 0 w 2030236"/>
                <a:gd name="connsiteY7" fmla="*/ 228600 h 457200"/>
                <a:gd name="connsiteX0" fmla="*/ 0 w 2030236"/>
                <a:gd name="connsiteY0" fmla="*/ 228600 h 459877"/>
                <a:gd name="connsiteX1" fmla="*/ 228600 w 2030236"/>
                <a:gd name="connsiteY1" fmla="*/ 0 h 459877"/>
                <a:gd name="connsiteX2" fmla="*/ 1789760 w 2030236"/>
                <a:gd name="connsiteY2" fmla="*/ 0 h 459877"/>
                <a:gd name="connsiteX3" fmla="*/ 2018360 w 2030236"/>
                <a:gd name="connsiteY3" fmla="*/ 228600 h 459877"/>
                <a:gd name="connsiteX4" fmla="*/ 2030236 w 2030236"/>
                <a:gd name="connsiteY4" fmla="*/ 234537 h 459877"/>
                <a:gd name="connsiteX5" fmla="*/ 1789760 w 2030236"/>
                <a:gd name="connsiteY5" fmla="*/ 457200 h 459877"/>
                <a:gd name="connsiteX6" fmla="*/ 228600 w 2030236"/>
                <a:gd name="connsiteY6" fmla="*/ 457200 h 459877"/>
                <a:gd name="connsiteX7" fmla="*/ 0 w 2030236"/>
                <a:gd name="connsiteY7" fmla="*/ 228600 h 459877"/>
                <a:gd name="connsiteX0" fmla="*/ 0 w 2030236"/>
                <a:gd name="connsiteY0" fmla="*/ 228600 h 488991"/>
                <a:gd name="connsiteX1" fmla="*/ 228600 w 2030236"/>
                <a:gd name="connsiteY1" fmla="*/ 0 h 488991"/>
                <a:gd name="connsiteX2" fmla="*/ 1789760 w 2030236"/>
                <a:gd name="connsiteY2" fmla="*/ 0 h 488991"/>
                <a:gd name="connsiteX3" fmla="*/ 2018360 w 2030236"/>
                <a:gd name="connsiteY3" fmla="*/ 228600 h 488991"/>
                <a:gd name="connsiteX4" fmla="*/ 2030236 w 2030236"/>
                <a:gd name="connsiteY4" fmla="*/ 234537 h 488991"/>
                <a:gd name="connsiteX5" fmla="*/ 1777885 w 2030236"/>
                <a:gd name="connsiteY5" fmla="*/ 486888 h 488991"/>
                <a:gd name="connsiteX6" fmla="*/ 228600 w 2030236"/>
                <a:gd name="connsiteY6" fmla="*/ 457200 h 488991"/>
                <a:gd name="connsiteX7" fmla="*/ 0 w 2030236"/>
                <a:gd name="connsiteY7" fmla="*/ 228600 h 48899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1377439 w 2030236"/>
                <a:gd name="connsiteY7" fmla="*/ 475014 h 492331"/>
                <a:gd name="connsiteX8" fmla="*/ 228600 w 2030236"/>
                <a:gd name="connsiteY8" fmla="*/ 462643 h 492331"/>
                <a:gd name="connsiteX9" fmla="*/ 0 w 2030236"/>
                <a:gd name="connsiteY9" fmla="*/ 234043 h 492331"/>
                <a:gd name="connsiteX0" fmla="*/ 0 w 2030236"/>
                <a:gd name="connsiteY0" fmla="*/ 234043 h 492331"/>
                <a:gd name="connsiteX1" fmla="*/ 228600 w 2030236"/>
                <a:gd name="connsiteY1" fmla="*/ 5443 h 492331"/>
                <a:gd name="connsiteX2" fmla="*/ 837112 w 2030236"/>
                <a:gd name="connsiteY2" fmla="*/ 0 h 492331"/>
                <a:gd name="connsiteX3" fmla="*/ 1789760 w 2030236"/>
                <a:gd name="connsiteY3" fmla="*/ 5443 h 492331"/>
                <a:gd name="connsiteX4" fmla="*/ 2018360 w 2030236"/>
                <a:gd name="connsiteY4" fmla="*/ 234043 h 492331"/>
                <a:gd name="connsiteX5" fmla="*/ 2030236 w 2030236"/>
                <a:gd name="connsiteY5" fmla="*/ 239980 h 492331"/>
                <a:gd name="connsiteX6" fmla="*/ 1777885 w 2030236"/>
                <a:gd name="connsiteY6" fmla="*/ 492331 h 492331"/>
                <a:gd name="connsiteX7" fmla="*/ 228600 w 2030236"/>
                <a:gd name="connsiteY7" fmla="*/ 462643 h 492331"/>
                <a:gd name="connsiteX8" fmla="*/ 0 w 2030236"/>
                <a:gd name="connsiteY8" fmla="*/ 234043 h 492331"/>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228600 w 2030236"/>
                <a:gd name="connsiteY6" fmla="*/ 457200 h 486888"/>
                <a:gd name="connsiteX7" fmla="*/ 0 w 2030236"/>
                <a:gd name="connsiteY7"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0 w 2030236"/>
                <a:gd name="connsiteY0" fmla="*/ 228600 h 486888"/>
                <a:gd name="connsiteX1" fmla="*/ 228600 w 2030236"/>
                <a:gd name="connsiteY1" fmla="*/ 0 h 486888"/>
                <a:gd name="connsiteX2" fmla="*/ 1789760 w 2030236"/>
                <a:gd name="connsiteY2" fmla="*/ 0 h 486888"/>
                <a:gd name="connsiteX3" fmla="*/ 2018360 w 2030236"/>
                <a:gd name="connsiteY3" fmla="*/ 228600 h 486888"/>
                <a:gd name="connsiteX4" fmla="*/ 2030236 w 2030236"/>
                <a:gd name="connsiteY4" fmla="*/ 234537 h 486888"/>
                <a:gd name="connsiteX5" fmla="*/ 1777885 w 2030236"/>
                <a:gd name="connsiteY5" fmla="*/ 486888 h 486888"/>
                <a:gd name="connsiteX6" fmla="*/ 0 w 2030236"/>
                <a:gd name="connsiteY6" fmla="*/ 228600 h 486888"/>
                <a:gd name="connsiteX0" fmla="*/ 10342 w 2040578"/>
                <a:gd name="connsiteY0" fmla="*/ 228600 h 486888"/>
                <a:gd name="connsiteX1" fmla="*/ 238942 w 2040578"/>
                <a:gd name="connsiteY1" fmla="*/ 0 h 486888"/>
                <a:gd name="connsiteX2" fmla="*/ 1800102 w 2040578"/>
                <a:gd name="connsiteY2" fmla="*/ 0 h 486888"/>
                <a:gd name="connsiteX3" fmla="*/ 2028702 w 2040578"/>
                <a:gd name="connsiteY3" fmla="*/ 228600 h 486888"/>
                <a:gd name="connsiteX4" fmla="*/ 2040578 w 2040578"/>
                <a:gd name="connsiteY4" fmla="*/ 234537 h 486888"/>
                <a:gd name="connsiteX5" fmla="*/ 1788227 w 2040578"/>
                <a:gd name="connsiteY5" fmla="*/ 486888 h 486888"/>
                <a:gd name="connsiteX6" fmla="*/ 10342 w 2040578"/>
                <a:gd name="connsiteY6" fmla="*/ 228600 h 486888"/>
                <a:gd name="connsiteX0" fmla="*/ 9793 w 2040029"/>
                <a:gd name="connsiteY0" fmla="*/ 228600 h 486888"/>
                <a:gd name="connsiteX1" fmla="*/ 238393 w 2040029"/>
                <a:gd name="connsiteY1" fmla="*/ 0 h 486888"/>
                <a:gd name="connsiteX2" fmla="*/ 1799553 w 2040029"/>
                <a:gd name="connsiteY2" fmla="*/ 0 h 486888"/>
                <a:gd name="connsiteX3" fmla="*/ 2028153 w 2040029"/>
                <a:gd name="connsiteY3" fmla="*/ 228600 h 486888"/>
                <a:gd name="connsiteX4" fmla="*/ 2040029 w 2040029"/>
                <a:gd name="connsiteY4" fmla="*/ 234537 h 486888"/>
                <a:gd name="connsiteX5" fmla="*/ 1787678 w 2040029"/>
                <a:gd name="connsiteY5" fmla="*/ 486888 h 486888"/>
                <a:gd name="connsiteX6" fmla="*/ 9793 w 2040029"/>
                <a:gd name="connsiteY6" fmla="*/ 228600 h 486888"/>
                <a:gd name="connsiteX0" fmla="*/ 12754 w 2042990"/>
                <a:gd name="connsiteY0" fmla="*/ 228600 h 486888"/>
                <a:gd name="connsiteX1" fmla="*/ 241354 w 2042990"/>
                <a:gd name="connsiteY1" fmla="*/ 0 h 486888"/>
                <a:gd name="connsiteX2" fmla="*/ 1802514 w 2042990"/>
                <a:gd name="connsiteY2" fmla="*/ 0 h 486888"/>
                <a:gd name="connsiteX3" fmla="*/ 2031114 w 2042990"/>
                <a:gd name="connsiteY3" fmla="*/ 228600 h 486888"/>
                <a:gd name="connsiteX4" fmla="*/ 2042990 w 2042990"/>
                <a:gd name="connsiteY4" fmla="*/ 234537 h 486888"/>
                <a:gd name="connsiteX5" fmla="*/ 1790639 w 2042990"/>
                <a:gd name="connsiteY5" fmla="*/ 486888 h 486888"/>
                <a:gd name="connsiteX6" fmla="*/ 12754 w 2042990"/>
                <a:gd name="connsiteY6" fmla="*/ 228600 h 486888"/>
                <a:gd name="connsiteX0" fmla="*/ 10482 w 2040718"/>
                <a:gd name="connsiteY0" fmla="*/ 230858 h 489146"/>
                <a:gd name="connsiteX1" fmla="*/ 239082 w 2040718"/>
                <a:gd name="connsiteY1" fmla="*/ 2258 h 489146"/>
                <a:gd name="connsiteX2" fmla="*/ 1800242 w 2040718"/>
                <a:gd name="connsiteY2" fmla="*/ 2258 h 489146"/>
                <a:gd name="connsiteX3" fmla="*/ 2028842 w 2040718"/>
                <a:gd name="connsiteY3" fmla="*/ 230858 h 489146"/>
                <a:gd name="connsiteX4" fmla="*/ 2040718 w 2040718"/>
                <a:gd name="connsiteY4" fmla="*/ 236795 h 489146"/>
                <a:gd name="connsiteX5" fmla="*/ 1788367 w 2040718"/>
                <a:gd name="connsiteY5" fmla="*/ 489146 h 489146"/>
                <a:gd name="connsiteX6" fmla="*/ 10482 w 2040718"/>
                <a:gd name="connsiteY6" fmla="*/ 230858 h 489146"/>
                <a:gd name="connsiteX0" fmla="*/ 10617 w 2040853"/>
                <a:gd name="connsiteY0" fmla="*/ 235939 h 494227"/>
                <a:gd name="connsiteX1" fmla="*/ 236641 w 2040853"/>
                <a:gd name="connsiteY1" fmla="*/ 2188 h 494227"/>
                <a:gd name="connsiteX2" fmla="*/ 1800377 w 2040853"/>
                <a:gd name="connsiteY2" fmla="*/ 7339 h 494227"/>
                <a:gd name="connsiteX3" fmla="*/ 2028977 w 2040853"/>
                <a:gd name="connsiteY3" fmla="*/ 235939 h 494227"/>
                <a:gd name="connsiteX4" fmla="*/ 2040853 w 2040853"/>
                <a:gd name="connsiteY4" fmla="*/ 241876 h 494227"/>
                <a:gd name="connsiteX5" fmla="*/ 1788502 w 2040853"/>
                <a:gd name="connsiteY5" fmla="*/ 494227 h 494227"/>
                <a:gd name="connsiteX6" fmla="*/ 10617 w 2040853"/>
                <a:gd name="connsiteY6" fmla="*/ 235939 h 494227"/>
                <a:gd name="connsiteX0" fmla="*/ 9550 w 2039786"/>
                <a:gd name="connsiteY0" fmla="*/ 233751 h 492039"/>
                <a:gd name="connsiteX1" fmla="*/ 235574 w 2039786"/>
                <a:gd name="connsiteY1" fmla="*/ 0 h 492039"/>
                <a:gd name="connsiteX2" fmla="*/ 1799310 w 2039786"/>
                <a:gd name="connsiteY2" fmla="*/ 5151 h 492039"/>
                <a:gd name="connsiteX3" fmla="*/ 2027910 w 2039786"/>
                <a:gd name="connsiteY3" fmla="*/ 233751 h 492039"/>
                <a:gd name="connsiteX4" fmla="*/ 2039786 w 2039786"/>
                <a:gd name="connsiteY4" fmla="*/ 239688 h 492039"/>
                <a:gd name="connsiteX5" fmla="*/ 1787435 w 2039786"/>
                <a:gd name="connsiteY5" fmla="*/ 492039 h 492039"/>
                <a:gd name="connsiteX6" fmla="*/ 9550 w 2039786"/>
                <a:gd name="connsiteY6" fmla="*/ 233751 h 492039"/>
                <a:gd name="connsiteX0" fmla="*/ 9883 w 2040119"/>
                <a:gd name="connsiteY0" fmla="*/ 235107 h 493395"/>
                <a:gd name="connsiteX1" fmla="*/ 235907 w 2040119"/>
                <a:gd name="connsiteY1" fmla="*/ 1356 h 493395"/>
                <a:gd name="connsiteX2" fmla="*/ 1799643 w 2040119"/>
                <a:gd name="connsiteY2" fmla="*/ 6507 h 493395"/>
                <a:gd name="connsiteX3" fmla="*/ 2028243 w 2040119"/>
                <a:gd name="connsiteY3" fmla="*/ 235107 h 493395"/>
                <a:gd name="connsiteX4" fmla="*/ 2040119 w 2040119"/>
                <a:gd name="connsiteY4" fmla="*/ 241044 h 493395"/>
                <a:gd name="connsiteX5" fmla="*/ 1787768 w 2040119"/>
                <a:gd name="connsiteY5" fmla="*/ 493395 h 493395"/>
                <a:gd name="connsiteX6" fmla="*/ 9883 w 2040119"/>
                <a:gd name="connsiteY6" fmla="*/ 235107 h 493395"/>
                <a:gd name="connsiteX0" fmla="*/ 9208 w 2054898"/>
                <a:gd name="connsiteY0" fmla="*/ 250441 h 493274"/>
                <a:gd name="connsiteX1" fmla="*/ 250686 w 2054898"/>
                <a:gd name="connsiteY1" fmla="*/ 1235 h 493274"/>
                <a:gd name="connsiteX2" fmla="*/ 1814422 w 2054898"/>
                <a:gd name="connsiteY2" fmla="*/ 6386 h 493274"/>
                <a:gd name="connsiteX3" fmla="*/ 2043022 w 2054898"/>
                <a:gd name="connsiteY3" fmla="*/ 234986 h 493274"/>
                <a:gd name="connsiteX4" fmla="*/ 2054898 w 2054898"/>
                <a:gd name="connsiteY4" fmla="*/ 240923 h 493274"/>
                <a:gd name="connsiteX5" fmla="*/ 1802547 w 2054898"/>
                <a:gd name="connsiteY5" fmla="*/ 493274 h 493274"/>
                <a:gd name="connsiteX6" fmla="*/ 9208 w 2054898"/>
                <a:gd name="connsiteY6" fmla="*/ 250441 h 493274"/>
                <a:gd name="connsiteX0" fmla="*/ 7792 w 2053482"/>
                <a:gd name="connsiteY0" fmla="*/ 250406 h 493239"/>
                <a:gd name="connsiteX1" fmla="*/ 249270 w 2053482"/>
                <a:gd name="connsiteY1" fmla="*/ 1200 h 493239"/>
                <a:gd name="connsiteX2" fmla="*/ 1813006 w 2053482"/>
                <a:gd name="connsiteY2" fmla="*/ 6351 h 493239"/>
                <a:gd name="connsiteX3" fmla="*/ 2041606 w 2053482"/>
                <a:gd name="connsiteY3" fmla="*/ 234951 h 493239"/>
                <a:gd name="connsiteX4" fmla="*/ 2053482 w 2053482"/>
                <a:gd name="connsiteY4" fmla="*/ 240888 h 493239"/>
                <a:gd name="connsiteX5" fmla="*/ 1801131 w 2053482"/>
                <a:gd name="connsiteY5" fmla="*/ 493239 h 493239"/>
                <a:gd name="connsiteX6" fmla="*/ 7792 w 2053482"/>
                <a:gd name="connsiteY6" fmla="*/ 250406 h 493239"/>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7792 w 2053482"/>
                <a:gd name="connsiteY0" fmla="*/ 250406 h 485512"/>
                <a:gd name="connsiteX1" fmla="*/ 249270 w 2053482"/>
                <a:gd name="connsiteY1" fmla="*/ 1200 h 485512"/>
                <a:gd name="connsiteX2" fmla="*/ 1813006 w 2053482"/>
                <a:gd name="connsiteY2" fmla="*/ 6351 h 485512"/>
                <a:gd name="connsiteX3" fmla="*/ 2041606 w 2053482"/>
                <a:gd name="connsiteY3" fmla="*/ 234951 h 485512"/>
                <a:gd name="connsiteX4" fmla="*/ 2053482 w 2053482"/>
                <a:gd name="connsiteY4" fmla="*/ 240888 h 485512"/>
                <a:gd name="connsiteX5" fmla="*/ 1795979 w 2053482"/>
                <a:gd name="connsiteY5" fmla="*/ 485512 h 485512"/>
                <a:gd name="connsiteX6" fmla="*/ 7792 w 2053482"/>
                <a:gd name="connsiteY6" fmla="*/ 250406 h 485512"/>
                <a:gd name="connsiteX0" fmla="*/ 8360 w 2054050"/>
                <a:gd name="connsiteY0" fmla="*/ 250762 h 485868"/>
                <a:gd name="connsiteX1" fmla="*/ 249838 w 2054050"/>
                <a:gd name="connsiteY1" fmla="*/ 1556 h 485868"/>
                <a:gd name="connsiteX2" fmla="*/ 1813574 w 2054050"/>
                <a:gd name="connsiteY2" fmla="*/ 6707 h 485868"/>
                <a:gd name="connsiteX3" fmla="*/ 2042174 w 2054050"/>
                <a:gd name="connsiteY3" fmla="*/ 235307 h 485868"/>
                <a:gd name="connsiteX4" fmla="*/ 2054050 w 2054050"/>
                <a:gd name="connsiteY4" fmla="*/ 241244 h 485868"/>
                <a:gd name="connsiteX5" fmla="*/ 1796547 w 2054050"/>
                <a:gd name="connsiteY5" fmla="*/ 485868 h 485868"/>
                <a:gd name="connsiteX6" fmla="*/ 8360 w 2054050"/>
                <a:gd name="connsiteY6" fmla="*/ 250762 h 485868"/>
                <a:gd name="connsiteX0" fmla="*/ 8360 w 2054050"/>
                <a:gd name="connsiteY0" fmla="*/ 251782 h 486888"/>
                <a:gd name="connsiteX1" fmla="*/ 249838 w 2054050"/>
                <a:gd name="connsiteY1" fmla="*/ 2576 h 486888"/>
                <a:gd name="connsiteX2" fmla="*/ 1821301 w 2054050"/>
                <a:gd name="connsiteY2" fmla="*/ 0 h 486888"/>
                <a:gd name="connsiteX3" fmla="*/ 2042174 w 2054050"/>
                <a:gd name="connsiteY3" fmla="*/ 236327 h 486888"/>
                <a:gd name="connsiteX4" fmla="*/ 2054050 w 2054050"/>
                <a:gd name="connsiteY4" fmla="*/ 242264 h 486888"/>
                <a:gd name="connsiteX5" fmla="*/ 1796547 w 2054050"/>
                <a:gd name="connsiteY5" fmla="*/ 486888 h 486888"/>
                <a:gd name="connsiteX6" fmla="*/ 8360 w 2054050"/>
                <a:gd name="connsiteY6" fmla="*/ 251782 h 486888"/>
                <a:gd name="connsiteX0" fmla="*/ 8360 w 2042174"/>
                <a:gd name="connsiteY0" fmla="*/ 251782 h 486888"/>
                <a:gd name="connsiteX1" fmla="*/ 249838 w 2042174"/>
                <a:gd name="connsiteY1" fmla="*/ 2576 h 486888"/>
                <a:gd name="connsiteX2" fmla="*/ 1821301 w 2042174"/>
                <a:gd name="connsiteY2" fmla="*/ 0 h 486888"/>
                <a:gd name="connsiteX3" fmla="*/ 2042174 w 2042174"/>
                <a:gd name="connsiteY3" fmla="*/ 236327 h 486888"/>
                <a:gd name="connsiteX4" fmla="*/ 1796547 w 2042174"/>
                <a:gd name="connsiteY4" fmla="*/ 486888 h 486888"/>
                <a:gd name="connsiteX5" fmla="*/ 8360 w 2042174"/>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360 w 2052477"/>
                <a:gd name="connsiteY0" fmla="*/ 251782 h 486888"/>
                <a:gd name="connsiteX1" fmla="*/ 249838 w 2052477"/>
                <a:gd name="connsiteY1" fmla="*/ 2576 h 486888"/>
                <a:gd name="connsiteX2" fmla="*/ 1821301 w 2052477"/>
                <a:gd name="connsiteY2" fmla="*/ 0 h 486888"/>
                <a:gd name="connsiteX3" fmla="*/ 2052477 w 2052477"/>
                <a:gd name="connsiteY3" fmla="*/ 244054 h 486888"/>
                <a:gd name="connsiteX4" fmla="*/ 1796547 w 2052477"/>
                <a:gd name="connsiteY4" fmla="*/ 486888 h 486888"/>
                <a:gd name="connsiteX5" fmla="*/ 8360 w 2052477"/>
                <a:gd name="connsiteY5" fmla="*/ 251782 h 486888"/>
                <a:gd name="connsiteX0" fmla="*/ 8261 w 2052378"/>
                <a:gd name="connsiteY0" fmla="*/ 251782 h 486888"/>
                <a:gd name="connsiteX1" fmla="*/ 249739 w 2052378"/>
                <a:gd name="connsiteY1" fmla="*/ 2576 h 486888"/>
                <a:gd name="connsiteX2" fmla="*/ 1821202 w 2052378"/>
                <a:gd name="connsiteY2" fmla="*/ 0 h 486888"/>
                <a:gd name="connsiteX3" fmla="*/ 2052378 w 2052378"/>
                <a:gd name="connsiteY3" fmla="*/ 244054 h 486888"/>
                <a:gd name="connsiteX4" fmla="*/ 1796448 w 2052378"/>
                <a:gd name="connsiteY4" fmla="*/ 486888 h 486888"/>
                <a:gd name="connsiteX5" fmla="*/ 8261 w 2052378"/>
                <a:gd name="connsiteY5" fmla="*/ 251782 h 486888"/>
                <a:gd name="connsiteX0" fmla="*/ 8674 w 2052791"/>
                <a:gd name="connsiteY0" fmla="*/ 251782 h 486888"/>
                <a:gd name="connsiteX1" fmla="*/ 250152 w 2052791"/>
                <a:gd name="connsiteY1" fmla="*/ 2576 h 486888"/>
                <a:gd name="connsiteX2" fmla="*/ 1821615 w 2052791"/>
                <a:gd name="connsiteY2" fmla="*/ 0 h 486888"/>
                <a:gd name="connsiteX3" fmla="*/ 2052791 w 2052791"/>
                <a:gd name="connsiteY3" fmla="*/ 244054 h 486888"/>
                <a:gd name="connsiteX4" fmla="*/ 1796861 w 2052791"/>
                <a:gd name="connsiteY4" fmla="*/ 486888 h 486888"/>
                <a:gd name="connsiteX5" fmla="*/ 8674 w 2052791"/>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5183 w 2049300"/>
                <a:gd name="connsiteY0" fmla="*/ 251782 h 486888"/>
                <a:gd name="connsiteX1" fmla="*/ 246661 w 2049300"/>
                <a:gd name="connsiteY1" fmla="*/ 2576 h 486888"/>
                <a:gd name="connsiteX2" fmla="*/ 1818124 w 2049300"/>
                <a:gd name="connsiteY2" fmla="*/ 0 h 486888"/>
                <a:gd name="connsiteX3" fmla="*/ 2049300 w 2049300"/>
                <a:gd name="connsiteY3" fmla="*/ 244054 h 486888"/>
                <a:gd name="connsiteX4" fmla="*/ 1793370 w 2049300"/>
                <a:gd name="connsiteY4" fmla="*/ 486888 h 486888"/>
                <a:gd name="connsiteX5" fmla="*/ 5183 w 2049300"/>
                <a:gd name="connsiteY5" fmla="*/ 251782 h 486888"/>
                <a:gd name="connsiteX0" fmla="*/ 7124 w 2003616"/>
                <a:gd name="connsiteY0" fmla="*/ 389895 h 486888"/>
                <a:gd name="connsiteX1" fmla="*/ 200977 w 2003616"/>
                <a:gd name="connsiteY1" fmla="*/ 2576 h 486888"/>
                <a:gd name="connsiteX2" fmla="*/ 1772440 w 2003616"/>
                <a:gd name="connsiteY2" fmla="*/ 0 h 486888"/>
                <a:gd name="connsiteX3" fmla="*/ 2003616 w 2003616"/>
                <a:gd name="connsiteY3" fmla="*/ 244054 h 486888"/>
                <a:gd name="connsiteX4" fmla="*/ 1747686 w 2003616"/>
                <a:gd name="connsiteY4" fmla="*/ 486888 h 486888"/>
                <a:gd name="connsiteX5" fmla="*/ 7124 w 2003616"/>
                <a:gd name="connsiteY5" fmla="*/ 389895 h 486888"/>
                <a:gd name="connsiteX0" fmla="*/ 49502 w 2045994"/>
                <a:gd name="connsiteY0" fmla="*/ 389895 h 486888"/>
                <a:gd name="connsiteX1" fmla="*/ 243355 w 2045994"/>
                <a:gd name="connsiteY1" fmla="*/ 2576 h 486888"/>
                <a:gd name="connsiteX2" fmla="*/ 1814818 w 2045994"/>
                <a:gd name="connsiteY2" fmla="*/ 0 h 486888"/>
                <a:gd name="connsiteX3" fmla="*/ 2045994 w 2045994"/>
                <a:gd name="connsiteY3" fmla="*/ 244054 h 486888"/>
                <a:gd name="connsiteX4" fmla="*/ 1790064 w 2045994"/>
                <a:gd name="connsiteY4" fmla="*/ 486888 h 486888"/>
                <a:gd name="connsiteX5" fmla="*/ 49502 w 2045994"/>
                <a:gd name="connsiteY5" fmla="*/ 389895 h 486888"/>
                <a:gd name="connsiteX0" fmla="*/ 49502 w 2111597"/>
                <a:gd name="connsiteY0" fmla="*/ 389895 h 391638"/>
                <a:gd name="connsiteX1" fmla="*/ 243355 w 2111597"/>
                <a:gd name="connsiteY1" fmla="*/ 2576 h 391638"/>
                <a:gd name="connsiteX2" fmla="*/ 1814818 w 2111597"/>
                <a:gd name="connsiteY2" fmla="*/ 0 h 391638"/>
                <a:gd name="connsiteX3" fmla="*/ 2045994 w 2111597"/>
                <a:gd name="connsiteY3" fmla="*/ 244054 h 391638"/>
                <a:gd name="connsiteX4" fmla="*/ 1966277 w 2111597"/>
                <a:gd name="connsiteY4" fmla="*/ 391638 h 391638"/>
                <a:gd name="connsiteX5" fmla="*/ 49502 w 2111597"/>
                <a:gd name="connsiteY5" fmla="*/ 389895 h 391638"/>
                <a:gd name="connsiteX0" fmla="*/ 49502 w 2045994"/>
                <a:gd name="connsiteY0" fmla="*/ 389895 h 397910"/>
                <a:gd name="connsiteX1" fmla="*/ 243355 w 2045994"/>
                <a:gd name="connsiteY1" fmla="*/ 2576 h 397910"/>
                <a:gd name="connsiteX2" fmla="*/ 1814818 w 2045994"/>
                <a:gd name="connsiteY2" fmla="*/ 0 h 397910"/>
                <a:gd name="connsiteX3" fmla="*/ 2045994 w 2045994"/>
                <a:gd name="connsiteY3" fmla="*/ 244054 h 397910"/>
                <a:gd name="connsiteX4" fmla="*/ 49502 w 2045994"/>
                <a:gd name="connsiteY4" fmla="*/ 389895 h 397910"/>
                <a:gd name="connsiteX0" fmla="*/ 49502 w 2045994"/>
                <a:gd name="connsiteY0" fmla="*/ 389895 h 393511"/>
                <a:gd name="connsiteX1" fmla="*/ 243355 w 2045994"/>
                <a:gd name="connsiteY1" fmla="*/ 2576 h 393511"/>
                <a:gd name="connsiteX2" fmla="*/ 1814818 w 2045994"/>
                <a:gd name="connsiteY2" fmla="*/ 0 h 393511"/>
                <a:gd name="connsiteX3" fmla="*/ 2045994 w 2045994"/>
                <a:gd name="connsiteY3" fmla="*/ 244054 h 393511"/>
                <a:gd name="connsiteX4" fmla="*/ 49502 w 2045994"/>
                <a:gd name="connsiteY4" fmla="*/ 389895 h 393511"/>
                <a:gd name="connsiteX0" fmla="*/ 49502 w 2045994"/>
                <a:gd name="connsiteY0" fmla="*/ 389895 h 392464"/>
                <a:gd name="connsiteX1" fmla="*/ 243355 w 2045994"/>
                <a:gd name="connsiteY1" fmla="*/ 2576 h 392464"/>
                <a:gd name="connsiteX2" fmla="*/ 1814818 w 2045994"/>
                <a:gd name="connsiteY2" fmla="*/ 0 h 392464"/>
                <a:gd name="connsiteX3" fmla="*/ 2045994 w 2045994"/>
                <a:gd name="connsiteY3" fmla="*/ 244054 h 392464"/>
                <a:gd name="connsiteX4" fmla="*/ 49502 w 2045994"/>
                <a:gd name="connsiteY4" fmla="*/ 389895 h 392464"/>
                <a:gd name="connsiteX0" fmla="*/ 49502 w 2045994"/>
                <a:gd name="connsiteY0" fmla="*/ 389895 h 405833"/>
                <a:gd name="connsiteX1" fmla="*/ 243355 w 2045994"/>
                <a:gd name="connsiteY1" fmla="*/ 2576 h 405833"/>
                <a:gd name="connsiteX2" fmla="*/ 1814818 w 2045994"/>
                <a:gd name="connsiteY2" fmla="*/ 0 h 405833"/>
                <a:gd name="connsiteX3" fmla="*/ 2045994 w 2045994"/>
                <a:gd name="connsiteY3" fmla="*/ 244054 h 405833"/>
                <a:gd name="connsiteX4" fmla="*/ 49502 w 2045994"/>
                <a:gd name="connsiteY4" fmla="*/ 389895 h 405833"/>
                <a:gd name="connsiteX0" fmla="*/ 55502 w 2051994"/>
                <a:gd name="connsiteY0" fmla="*/ 389895 h 405833"/>
                <a:gd name="connsiteX1" fmla="*/ 249355 w 2051994"/>
                <a:gd name="connsiteY1" fmla="*/ 2576 h 405833"/>
                <a:gd name="connsiteX2" fmla="*/ 1820818 w 2051994"/>
                <a:gd name="connsiteY2" fmla="*/ 0 h 405833"/>
                <a:gd name="connsiteX3" fmla="*/ 2051994 w 2051994"/>
                <a:gd name="connsiteY3" fmla="*/ 244054 h 405833"/>
                <a:gd name="connsiteX4" fmla="*/ 55502 w 2051994"/>
                <a:gd name="connsiteY4" fmla="*/ 389895 h 405833"/>
                <a:gd name="connsiteX0" fmla="*/ 55502 w 2051994"/>
                <a:gd name="connsiteY0" fmla="*/ 389895 h 406493"/>
                <a:gd name="connsiteX1" fmla="*/ 249355 w 2051994"/>
                <a:gd name="connsiteY1" fmla="*/ 2576 h 406493"/>
                <a:gd name="connsiteX2" fmla="*/ 1820818 w 2051994"/>
                <a:gd name="connsiteY2" fmla="*/ 0 h 406493"/>
                <a:gd name="connsiteX3" fmla="*/ 2051994 w 2051994"/>
                <a:gd name="connsiteY3" fmla="*/ 244054 h 406493"/>
                <a:gd name="connsiteX4" fmla="*/ 55502 w 2051994"/>
                <a:gd name="connsiteY4" fmla="*/ 389895 h 406493"/>
                <a:gd name="connsiteX0" fmla="*/ 55502 w 2051994"/>
                <a:gd name="connsiteY0" fmla="*/ 389895 h 411457"/>
                <a:gd name="connsiteX1" fmla="*/ 249355 w 2051994"/>
                <a:gd name="connsiteY1" fmla="*/ 2576 h 411457"/>
                <a:gd name="connsiteX2" fmla="*/ 1820818 w 2051994"/>
                <a:gd name="connsiteY2" fmla="*/ 0 h 411457"/>
                <a:gd name="connsiteX3" fmla="*/ 2051994 w 2051994"/>
                <a:gd name="connsiteY3" fmla="*/ 244054 h 411457"/>
                <a:gd name="connsiteX4" fmla="*/ 55502 w 2051994"/>
                <a:gd name="connsiteY4" fmla="*/ 389895 h 411457"/>
                <a:gd name="connsiteX0" fmla="*/ 55502 w 2034997"/>
                <a:gd name="connsiteY0" fmla="*/ 389895 h 413374"/>
                <a:gd name="connsiteX1" fmla="*/ 249355 w 2034997"/>
                <a:gd name="connsiteY1" fmla="*/ 2576 h 413374"/>
                <a:gd name="connsiteX2" fmla="*/ 1820818 w 2034997"/>
                <a:gd name="connsiteY2" fmla="*/ 0 h 413374"/>
                <a:gd name="connsiteX3" fmla="*/ 2034997 w 2034997"/>
                <a:gd name="connsiteY3" fmla="*/ 291643 h 413374"/>
                <a:gd name="connsiteX4" fmla="*/ 55502 w 2034997"/>
                <a:gd name="connsiteY4" fmla="*/ 389895 h 413374"/>
                <a:gd name="connsiteX0" fmla="*/ 50649 w 2064136"/>
                <a:gd name="connsiteY0" fmla="*/ 274321 h 304344"/>
                <a:gd name="connsiteX1" fmla="*/ 278494 w 2064136"/>
                <a:gd name="connsiteY1" fmla="*/ 2576 h 304344"/>
                <a:gd name="connsiteX2" fmla="*/ 1849957 w 2064136"/>
                <a:gd name="connsiteY2" fmla="*/ 0 h 304344"/>
                <a:gd name="connsiteX3" fmla="*/ 2064136 w 2064136"/>
                <a:gd name="connsiteY3" fmla="*/ 291643 h 304344"/>
                <a:gd name="connsiteX4" fmla="*/ 50649 w 2064136"/>
                <a:gd name="connsiteY4" fmla="*/ 274321 h 304344"/>
                <a:gd name="connsiteX0" fmla="*/ 2705 w 2016192"/>
                <a:gd name="connsiteY0" fmla="*/ 274321 h 304344"/>
                <a:gd name="connsiteX1" fmla="*/ 230550 w 2016192"/>
                <a:gd name="connsiteY1" fmla="*/ 2576 h 304344"/>
                <a:gd name="connsiteX2" fmla="*/ 1802013 w 2016192"/>
                <a:gd name="connsiteY2" fmla="*/ 0 h 304344"/>
                <a:gd name="connsiteX3" fmla="*/ 2016192 w 2016192"/>
                <a:gd name="connsiteY3" fmla="*/ 291643 h 304344"/>
                <a:gd name="connsiteX4" fmla="*/ 2705 w 2016192"/>
                <a:gd name="connsiteY4" fmla="*/ 274321 h 304344"/>
                <a:gd name="connsiteX0" fmla="*/ 2847 w 2016334"/>
                <a:gd name="connsiteY0" fmla="*/ 274321 h 304344"/>
                <a:gd name="connsiteX1" fmla="*/ 223893 w 2016334"/>
                <a:gd name="connsiteY1" fmla="*/ 16173 h 304344"/>
                <a:gd name="connsiteX2" fmla="*/ 1802155 w 2016334"/>
                <a:gd name="connsiteY2" fmla="*/ 0 h 304344"/>
                <a:gd name="connsiteX3" fmla="*/ 2016334 w 2016334"/>
                <a:gd name="connsiteY3" fmla="*/ 291643 h 304344"/>
                <a:gd name="connsiteX4" fmla="*/ 2847 w 2016334"/>
                <a:gd name="connsiteY4" fmla="*/ 274321 h 304344"/>
                <a:gd name="connsiteX0" fmla="*/ 3909 w 2017396"/>
                <a:gd name="connsiteY0" fmla="*/ 274321 h 304344"/>
                <a:gd name="connsiteX1" fmla="*/ 224955 w 2017396"/>
                <a:gd name="connsiteY1" fmla="*/ 16173 h 304344"/>
                <a:gd name="connsiteX2" fmla="*/ 1803217 w 2017396"/>
                <a:gd name="connsiteY2" fmla="*/ 0 h 304344"/>
                <a:gd name="connsiteX3" fmla="*/ 2017396 w 2017396"/>
                <a:gd name="connsiteY3" fmla="*/ 291643 h 304344"/>
                <a:gd name="connsiteX4" fmla="*/ 3909 w 2017396"/>
                <a:gd name="connsiteY4" fmla="*/ 274321 h 304344"/>
                <a:gd name="connsiteX0" fmla="*/ 3909 w 2017396"/>
                <a:gd name="connsiteY0" fmla="*/ 264123 h 294146"/>
                <a:gd name="connsiteX1" fmla="*/ 224955 w 2017396"/>
                <a:gd name="connsiteY1" fmla="*/ 5975 h 294146"/>
                <a:gd name="connsiteX2" fmla="*/ 1816814 w 2017396"/>
                <a:gd name="connsiteY2" fmla="*/ 0 h 294146"/>
                <a:gd name="connsiteX3" fmla="*/ 2017396 w 2017396"/>
                <a:gd name="connsiteY3" fmla="*/ 281445 h 294146"/>
                <a:gd name="connsiteX4" fmla="*/ 3909 w 2017396"/>
                <a:gd name="connsiteY4" fmla="*/ 264123 h 294146"/>
                <a:gd name="connsiteX0" fmla="*/ 3909 w 2018573"/>
                <a:gd name="connsiteY0" fmla="*/ 264123 h 294146"/>
                <a:gd name="connsiteX1" fmla="*/ 224955 w 2018573"/>
                <a:gd name="connsiteY1" fmla="*/ 5975 h 294146"/>
                <a:gd name="connsiteX2" fmla="*/ 1816814 w 2018573"/>
                <a:gd name="connsiteY2" fmla="*/ 0 h 294146"/>
                <a:gd name="connsiteX3" fmla="*/ 2017396 w 2018573"/>
                <a:gd name="connsiteY3" fmla="*/ 281445 h 294146"/>
                <a:gd name="connsiteX4" fmla="*/ 3909 w 2018573"/>
                <a:gd name="connsiteY4" fmla="*/ 264123 h 294146"/>
                <a:gd name="connsiteX0" fmla="*/ 3909 w 2018573"/>
                <a:gd name="connsiteY0" fmla="*/ 264123 h 311974"/>
                <a:gd name="connsiteX1" fmla="*/ 224955 w 2018573"/>
                <a:gd name="connsiteY1" fmla="*/ 5975 h 311974"/>
                <a:gd name="connsiteX2" fmla="*/ 1816814 w 2018573"/>
                <a:gd name="connsiteY2" fmla="*/ 0 h 311974"/>
                <a:gd name="connsiteX3" fmla="*/ 2017396 w 2018573"/>
                <a:gd name="connsiteY3" fmla="*/ 281445 h 311974"/>
                <a:gd name="connsiteX4" fmla="*/ 3909 w 2018573"/>
                <a:gd name="connsiteY4" fmla="*/ 264123 h 311974"/>
                <a:gd name="connsiteX0" fmla="*/ 3909 w 2018573"/>
                <a:gd name="connsiteY0" fmla="*/ 264123 h 281445"/>
                <a:gd name="connsiteX1" fmla="*/ 224955 w 2018573"/>
                <a:gd name="connsiteY1" fmla="*/ 5975 h 281445"/>
                <a:gd name="connsiteX2" fmla="*/ 1816814 w 2018573"/>
                <a:gd name="connsiteY2" fmla="*/ 0 h 281445"/>
                <a:gd name="connsiteX3" fmla="*/ 2017396 w 2018573"/>
                <a:gd name="connsiteY3" fmla="*/ 281445 h 281445"/>
                <a:gd name="connsiteX4" fmla="*/ 3909 w 2018573"/>
                <a:gd name="connsiteY4" fmla="*/ 264123 h 281445"/>
                <a:gd name="connsiteX0" fmla="*/ 3909 w 2021918"/>
                <a:gd name="connsiteY0" fmla="*/ 264123 h 278046"/>
                <a:gd name="connsiteX1" fmla="*/ 224955 w 2021918"/>
                <a:gd name="connsiteY1" fmla="*/ 5975 h 278046"/>
                <a:gd name="connsiteX2" fmla="*/ 1816814 w 2021918"/>
                <a:gd name="connsiteY2" fmla="*/ 0 h 278046"/>
                <a:gd name="connsiteX3" fmla="*/ 2020795 w 2021918"/>
                <a:gd name="connsiteY3" fmla="*/ 278046 h 278046"/>
                <a:gd name="connsiteX4" fmla="*/ 3909 w 2021918"/>
                <a:gd name="connsiteY4" fmla="*/ 264123 h 278046"/>
                <a:gd name="connsiteX0" fmla="*/ 3909 w 2021918"/>
                <a:gd name="connsiteY0" fmla="*/ 264123 h 278046"/>
                <a:gd name="connsiteX1" fmla="*/ 224955 w 2021918"/>
                <a:gd name="connsiteY1" fmla="*/ 5975 h 278046"/>
                <a:gd name="connsiteX2" fmla="*/ 1816814 w 2021918"/>
                <a:gd name="connsiteY2" fmla="*/ 0 h 278046"/>
                <a:gd name="connsiteX3" fmla="*/ 2020795 w 2021918"/>
                <a:gd name="connsiteY3" fmla="*/ 278046 h 278046"/>
                <a:gd name="connsiteX4" fmla="*/ 3909 w 2021918"/>
                <a:gd name="connsiteY4" fmla="*/ 264123 h 278046"/>
                <a:gd name="connsiteX0" fmla="*/ 3909 w 2021918"/>
                <a:gd name="connsiteY0" fmla="*/ 264123 h 278046"/>
                <a:gd name="connsiteX1" fmla="*/ 224955 w 2021918"/>
                <a:gd name="connsiteY1" fmla="*/ 5975 h 278046"/>
                <a:gd name="connsiteX2" fmla="*/ 1816814 w 2021918"/>
                <a:gd name="connsiteY2" fmla="*/ 0 h 278046"/>
                <a:gd name="connsiteX3" fmla="*/ 2020795 w 2021918"/>
                <a:gd name="connsiteY3" fmla="*/ 278046 h 278046"/>
                <a:gd name="connsiteX4" fmla="*/ 3909 w 2021918"/>
                <a:gd name="connsiteY4" fmla="*/ 264123 h 278046"/>
                <a:gd name="connsiteX0" fmla="*/ 3909 w 2021783"/>
                <a:gd name="connsiteY0" fmla="*/ 264123 h 278046"/>
                <a:gd name="connsiteX1" fmla="*/ 224955 w 2021783"/>
                <a:gd name="connsiteY1" fmla="*/ 5975 h 278046"/>
                <a:gd name="connsiteX2" fmla="*/ 1816814 w 2021783"/>
                <a:gd name="connsiteY2" fmla="*/ 0 h 278046"/>
                <a:gd name="connsiteX3" fmla="*/ 2020795 w 2021783"/>
                <a:gd name="connsiteY3" fmla="*/ 278046 h 278046"/>
                <a:gd name="connsiteX4" fmla="*/ 3909 w 2021783"/>
                <a:gd name="connsiteY4" fmla="*/ 264123 h 278046"/>
                <a:gd name="connsiteX0" fmla="*/ 3909 w 2018427"/>
                <a:gd name="connsiteY0" fmla="*/ 264123 h 268536"/>
                <a:gd name="connsiteX1" fmla="*/ 224955 w 2018427"/>
                <a:gd name="connsiteY1" fmla="*/ 5975 h 268536"/>
                <a:gd name="connsiteX2" fmla="*/ 1816814 w 2018427"/>
                <a:gd name="connsiteY2" fmla="*/ 0 h 268536"/>
                <a:gd name="connsiteX3" fmla="*/ 2017396 w 2018427"/>
                <a:gd name="connsiteY3" fmla="*/ 267848 h 268536"/>
                <a:gd name="connsiteX4" fmla="*/ 3909 w 2018427"/>
                <a:gd name="connsiteY4" fmla="*/ 264123 h 268536"/>
                <a:gd name="connsiteX0" fmla="*/ 3909 w 2018427"/>
                <a:gd name="connsiteY0" fmla="*/ 264123 h 268536"/>
                <a:gd name="connsiteX1" fmla="*/ 224955 w 2018427"/>
                <a:gd name="connsiteY1" fmla="*/ 5975 h 268536"/>
                <a:gd name="connsiteX2" fmla="*/ 1816814 w 2018427"/>
                <a:gd name="connsiteY2" fmla="*/ 0 h 268536"/>
                <a:gd name="connsiteX3" fmla="*/ 2017396 w 2018427"/>
                <a:gd name="connsiteY3" fmla="*/ 267848 h 268536"/>
                <a:gd name="connsiteX4" fmla="*/ 3909 w 2018427"/>
                <a:gd name="connsiteY4" fmla="*/ 264123 h 268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427" h="268536">
                  <a:moveTo>
                    <a:pt x="3909" y="264123"/>
                  </a:moveTo>
                  <a:cubicBezTo>
                    <a:pt x="-17869" y="176758"/>
                    <a:pt x="50733" y="2912"/>
                    <a:pt x="224955" y="5975"/>
                  </a:cubicBezTo>
                  <a:lnTo>
                    <a:pt x="1816814" y="0"/>
                  </a:lnTo>
                  <a:cubicBezTo>
                    <a:pt x="1962263" y="26275"/>
                    <a:pt x="2027594" y="148394"/>
                    <a:pt x="2017396" y="267848"/>
                  </a:cubicBezTo>
                  <a:cubicBezTo>
                    <a:pt x="1613621" y="248982"/>
                    <a:pt x="383913" y="279281"/>
                    <a:pt x="3909" y="264123"/>
                  </a:cubicBezTo>
                  <a:close/>
                </a:path>
              </a:pathLst>
            </a:custGeom>
            <a:gradFill>
              <a:gsLst>
                <a:gs pos="0">
                  <a:schemeClr val="bg2">
                    <a:alpha val="13000"/>
                  </a:schemeClr>
                </a:gs>
                <a:gs pos="100000">
                  <a:schemeClr val="bg2">
                    <a:alpha val="22000"/>
                  </a:schemeClr>
                </a:gs>
              </a:gsLst>
              <a:lin ang="16200000" scaled="1"/>
            </a:gradFill>
            <a:ln>
              <a:noFill/>
            </a:ln>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p:cNvSpPr txBox="1"/>
          <p:nvPr/>
        </p:nvSpPr>
        <p:spPr>
          <a:xfrm>
            <a:off x="4179235" y="1272196"/>
            <a:ext cx="2913491" cy="677108"/>
          </a:xfrm>
          <a:prstGeom prst="rect">
            <a:avLst/>
          </a:prstGeom>
          <a:noFill/>
          <a:scene3d>
            <a:camera prst="orthographicFront"/>
            <a:lightRig rig="balanced" dir="t"/>
          </a:scene3d>
          <a:sp3d prstMaterial="metal"/>
        </p:spPr>
        <p:txBody>
          <a:bodyPr wrap="square" rtlCol="0">
            <a:spAutoFit/>
          </a:bodyPr>
          <a:lstStyle/>
          <a:p>
            <a:pPr algn="ctr"/>
            <a:r>
              <a:rPr lang="en-US" sz="1900" b="1" dirty="0" err="1">
                <a:solidFill>
                  <a:schemeClr val="bg1"/>
                </a:solidFill>
                <a:effectLst>
                  <a:outerShdw blurRad="38100" dist="38100" dir="2700000" algn="tl">
                    <a:srgbClr val="000000">
                      <a:alpha val="43137"/>
                    </a:srgbClr>
                  </a:outerShdw>
                </a:effectLst>
                <a:latin typeface="+mj-lt"/>
                <a:cs typeface="Aharoni" pitchFamily="2" charset="-79"/>
              </a:rPr>
              <a:t>Datapath</a:t>
            </a:r>
            <a:r>
              <a:rPr lang="en-US" sz="1900" b="1" dirty="0">
                <a:solidFill>
                  <a:schemeClr val="bg1"/>
                </a:solidFill>
                <a:effectLst>
                  <a:outerShdw blurRad="38100" dist="38100" dir="2700000" algn="tl">
                    <a:srgbClr val="000000">
                      <a:alpha val="43137"/>
                    </a:srgbClr>
                  </a:outerShdw>
                </a:effectLst>
                <a:latin typeface="+mj-lt"/>
                <a:cs typeface="Aharoni" pitchFamily="2" charset="-79"/>
              </a:rPr>
              <a:t> exceptions/errors</a:t>
            </a:r>
          </a:p>
        </p:txBody>
      </p:sp>
      <p:sp>
        <p:nvSpPr>
          <p:cNvPr id="37" name="Rectangle 36"/>
          <p:cNvSpPr/>
          <p:nvPr/>
        </p:nvSpPr>
        <p:spPr>
          <a:xfrm>
            <a:off x="4407030" y="2236551"/>
            <a:ext cx="2228593" cy="3700225"/>
          </a:xfrm>
          <a:prstGeom prst="rect">
            <a:avLst/>
          </a:prstGeom>
        </p:spPr>
        <p:txBody>
          <a:bodyPr wrap="square">
            <a:normAutofit/>
          </a:bodyPr>
          <a:lstStyle/>
          <a:p>
            <a:pPr marL="285750" indent="-285750">
              <a:buFont typeface="Arial" pitchFamily="34" charset="0"/>
              <a:buChar char="•"/>
            </a:pPr>
            <a:r>
              <a:rPr lang="en-US" sz="1100" dirty="0"/>
              <a:t>Tunnel POP action errors</a:t>
            </a:r>
          </a:p>
          <a:p>
            <a:pPr marL="285750" indent="-285750">
              <a:buFont typeface="Arial" pitchFamily="34" charset="0"/>
              <a:buChar char="•"/>
            </a:pPr>
            <a:r>
              <a:rPr lang="en-US" sz="1100" dirty="0"/>
              <a:t>Tunnel PUSH action errors</a:t>
            </a:r>
          </a:p>
          <a:p>
            <a:pPr marL="285750" indent="-285750">
              <a:buFont typeface="Arial" pitchFamily="34" charset="0"/>
              <a:buChar char="•"/>
            </a:pPr>
            <a:r>
              <a:rPr lang="en-US" sz="1100" dirty="0"/>
              <a:t>NSH DECAP errors</a:t>
            </a:r>
          </a:p>
          <a:p>
            <a:pPr marL="285750" indent="-285750">
              <a:buFont typeface="Arial" pitchFamily="34" charset="0"/>
              <a:buChar char="•"/>
            </a:pPr>
            <a:r>
              <a:rPr lang="en-US" sz="1100" dirty="0"/>
              <a:t>NSH ENCAP errors</a:t>
            </a:r>
          </a:p>
          <a:p>
            <a:pPr marL="285750" indent="-285750">
              <a:buFont typeface="Arial" pitchFamily="34" charset="0"/>
              <a:buChar char="•"/>
            </a:pPr>
            <a:r>
              <a:rPr lang="en-US" sz="1100" dirty="0"/>
              <a:t>RECIRCULATION errors</a:t>
            </a:r>
          </a:p>
          <a:p>
            <a:pPr marL="285750" indent="-285750">
              <a:buFont typeface="Arial" pitchFamily="34" charset="0"/>
              <a:buChar char="•"/>
            </a:pPr>
            <a:r>
              <a:rPr lang="en-US" sz="1100" dirty="0"/>
              <a:t>Encapsulation errors</a:t>
            </a:r>
          </a:p>
          <a:p>
            <a:pPr marL="285750" indent="-285750">
              <a:buFont typeface="Arial" pitchFamily="34" charset="0"/>
              <a:buChar char="•"/>
            </a:pPr>
            <a:r>
              <a:rPr lang="en-US" sz="1100" dirty="0"/>
              <a:t>MPLS PUSH action errors</a:t>
            </a:r>
          </a:p>
          <a:p>
            <a:pPr marL="285750" indent="-285750">
              <a:buFont typeface="Arial" pitchFamily="34" charset="0"/>
              <a:buChar char="•"/>
            </a:pPr>
            <a:r>
              <a:rPr lang="en-US" sz="1100" dirty="0"/>
              <a:t>MPLS POP action errors</a:t>
            </a:r>
          </a:p>
          <a:p>
            <a:pPr marL="285750" indent="-285750">
              <a:buFont typeface="Arial" pitchFamily="34" charset="0"/>
              <a:buChar char="•"/>
            </a:pPr>
            <a:r>
              <a:rPr lang="en-US" sz="1100" dirty="0"/>
              <a:t>Invalid config errors.</a:t>
            </a:r>
            <a:endParaRPr lang="en-GB" sz="1100" dirty="0"/>
          </a:p>
          <a:p>
            <a:pPr marL="285750" indent="-285750">
              <a:buFont typeface="Arial" pitchFamily="34" charset="0"/>
              <a:buChar char="•"/>
            </a:pPr>
            <a:endParaRPr lang="en-GB" sz="900" dirty="0"/>
          </a:p>
          <a:p>
            <a:pPr marL="285750" indent="-285750">
              <a:buFont typeface="Arial" pitchFamily="34" charset="0"/>
              <a:buChar char="•"/>
            </a:pPr>
            <a:endParaRPr lang="en-US" sz="1350" dirty="0"/>
          </a:p>
        </p:txBody>
      </p:sp>
      <p:sp>
        <p:nvSpPr>
          <p:cNvPr id="2" name="Title 1">
            <a:extLst>
              <a:ext uri="{FF2B5EF4-FFF2-40B4-BE49-F238E27FC236}">
                <a16:creationId xmlns:a16="http://schemas.microsoft.com/office/drawing/2014/main" id="{03F196A0-39CD-49DF-B3A7-C334281C09CD}"/>
              </a:ext>
            </a:extLst>
          </p:cNvPr>
          <p:cNvSpPr>
            <a:spLocks noGrp="1"/>
          </p:cNvSpPr>
          <p:nvPr>
            <p:ph type="title"/>
          </p:nvPr>
        </p:nvSpPr>
        <p:spPr/>
        <p:txBody>
          <a:bodyPr/>
          <a:lstStyle/>
          <a:p>
            <a:r>
              <a:rPr lang="en-US" dirty="0">
                <a:blipFill>
                  <a:blip r:embed="rId3"/>
                  <a:stretch>
                    <a:fillRect/>
                  </a:stretch>
                </a:blipFill>
              </a:rPr>
              <a:t>Other DP Processing Drops</a:t>
            </a:r>
            <a:endParaRPr lang="en-US" dirty="0"/>
          </a:p>
        </p:txBody>
      </p:sp>
    </p:spTree>
    <p:extLst>
      <p:ext uri="{BB962C8B-B14F-4D97-AF65-F5344CB8AC3E}">
        <p14:creationId xmlns:p14="http://schemas.microsoft.com/office/powerpoint/2010/main" val="105449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4" y="1741942"/>
            <a:ext cx="4080166" cy="422609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6358" y="1726831"/>
            <a:ext cx="4140196" cy="422609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33549" y="4051061"/>
            <a:ext cx="3704479" cy="1881188"/>
          </a:xfrm>
          <a:prstGeom prst="rect">
            <a:avLst/>
          </a:prstGeom>
        </p:spPr>
      </p:pic>
      <p:sp>
        <p:nvSpPr>
          <p:cNvPr id="3" name="Title 2">
            <a:extLst>
              <a:ext uri="{FF2B5EF4-FFF2-40B4-BE49-F238E27FC236}">
                <a16:creationId xmlns:a16="http://schemas.microsoft.com/office/drawing/2014/main" id="{2500F28C-7301-4A90-B945-831BF42AC3E3}"/>
              </a:ext>
            </a:extLst>
          </p:cNvPr>
          <p:cNvSpPr>
            <a:spLocks noGrp="1"/>
          </p:cNvSpPr>
          <p:nvPr>
            <p:ph type="title"/>
          </p:nvPr>
        </p:nvSpPr>
        <p:spPr/>
        <p:txBody>
          <a:bodyPr>
            <a:normAutofit/>
          </a:bodyPr>
          <a:lstStyle/>
          <a:p>
            <a:r>
              <a:rPr lang="en-US" sz="4000" dirty="0">
                <a:blipFill>
                  <a:blip r:embed="rId6"/>
                  <a:stretch>
                    <a:fillRect/>
                  </a:stretch>
                </a:blipFill>
              </a:rPr>
              <a:t>Simple &amp; Overall Drop Statistics CLI</a:t>
            </a:r>
          </a:p>
        </p:txBody>
      </p:sp>
    </p:spTree>
    <p:extLst>
      <p:ext uri="{BB962C8B-B14F-4D97-AF65-F5344CB8AC3E}">
        <p14:creationId xmlns:p14="http://schemas.microsoft.com/office/powerpoint/2010/main" val="112162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reeform 130"/>
          <p:cNvSpPr/>
          <p:nvPr/>
        </p:nvSpPr>
        <p:spPr>
          <a:xfrm>
            <a:off x="2295728" y="1820047"/>
            <a:ext cx="1462056" cy="1343733"/>
          </a:xfrm>
          <a:custGeom>
            <a:avLst/>
            <a:gdLst>
              <a:gd name="connsiteX0" fmla="*/ 3735 w 2033602"/>
              <a:gd name="connsiteY0" fmla="*/ 0 h 1869025"/>
              <a:gd name="connsiteX1" fmla="*/ 1962645 w 2033602"/>
              <a:gd name="connsiteY1" fmla="*/ 1298453 h 1869025"/>
              <a:gd name="connsiteX2" fmla="*/ 2033602 w 2033602"/>
              <a:gd name="connsiteY2" fmla="*/ 1492323 h 1869025"/>
              <a:gd name="connsiteX3" fmla="*/ 874231 w 2033602"/>
              <a:gd name="connsiteY3" fmla="*/ 1869025 h 1869025"/>
              <a:gd name="connsiteX4" fmla="*/ 870877 w 2033602"/>
              <a:gd name="connsiteY4" fmla="*/ 1855981 h 1869025"/>
              <a:gd name="connsiteX5" fmla="*/ 3736 w 2033602"/>
              <a:gd name="connsiteY5" fmla="*/ 1218020 h 1869025"/>
              <a:gd name="connsiteX6" fmla="*/ 0 w 2033602"/>
              <a:gd name="connsiteY6" fmla="*/ 1218209 h 1869025"/>
              <a:gd name="connsiteX7" fmla="*/ 0 w 2033602"/>
              <a:gd name="connsiteY7" fmla="*/ 189 h 1869025"/>
              <a:gd name="connsiteX8" fmla="*/ 3735 w 2033602"/>
              <a:gd name="connsiteY8" fmla="*/ 0 h 186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3602" h="1869025">
                <a:moveTo>
                  <a:pt x="3735" y="0"/>
                </a:moveTo>
                <a:cubicBezTo>
                  <a:pt x="884345" y="0"/>
                  <a:pt x="1639904" y="535407"/>
                  <a:pt x="1962645" y="1298453"/>
                </a:cubicBezTo>
                <a:lnTo>
                  <a:pt x="2033602" y="1492323"/>
                </a:lnTo>
                <a:lnTo>
                  <a:pt x="874231" y="1869025"/>
                </a:lnTo>
                <a:lnTo>
                  <a:pt x="870877" y="1855981"/>
                </a:lnTo>
                <a:cubicBezTo>
                  <a:pt x="755919" y="1486379"/>
                  <a:pt x="411167" y="1218020"/>
                  <a:pt x="3736" y="1218020"/>
                </a:cubicBezTo>
                <a:lnTo>
                  <a:pt x="0" y="1218209"/>
                </a:lnTo>
                <a:lnTo>
                  <a:pt x="0" y="189"/>
                </a:lnTo>
                <a:lnTo>
                  <a:pt x="3735" y="0"/>
                </a:lnTo>
                <a:close/>
              </a:path>
            </a:pathLst>
          </a:custGeom>
          <a:solidFill>
            <a:srgbClr val="9FC052"/>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p:cNvSpPr/>
          <p:nvPr/>
        </p:nvSpPr>
        <p:spPr>
          <a:xfrm>
            <a:off x="5692784" y="1335351"/>
            <a:ext cx="3415652" cy="1223413"/>
          </a:xfrm>
          <a:prstGeom prst="rect">
            <a:avLst/>
          </a:prstGeom>
        </p:spPr>
        <p:txBody>
          <a:bodyPr wrap="square">
            <a:spAutoFit/>
          </a:bodyPr>
          <a:lstStyle/>
          <a:p>
            <a:pPr algn="just"/>
            <a:r>
              <a:rPr lang="en-US" sz="1200" dirty="0"/>
              <a:t>We can enable/disable/combine following extra information retrieval features for each drop counter level. Also the type/kind of information we can collect can be configurable at each drop counter level.</a:t>
            </a:r>
            <a:endParaRPr lang="en-GB" sz="1200" dirty="0"/>
          </a:p>
          <a:p>
            <a:pPr algn="just"/>
            <a:endParaRPr lang="en-US" sz="900" dirty="0">
              <a:solidFill>
                <a:schemeClr val="bg1">
                  <a:lumMod val="75000"/>
                </a:schemeClr>
              </a:solidFill>
              <a:latin typeface="Arial" panose="020B0604020202020204" pitchFamily="34" charset="0"/>
              <a:cs typeface="Arial" panose="020B0604020202020204" pitchFamily="34" charset="0"/>
            </a:endParaRPr>
          </a:p>
        </p:txBody>
      </p:sp>
      <p:grpSp>
        <p:nvGrpSpPr>
          <p:cNvPr id="39" name="Group 38"/>
          <p:cNvGrpSpPr/>
          <p:nvPr/>
        </p:nvGrpSpPr>
        <p:grpSpPr>
          <a:xfrm>
            <a:off x="5898529" y="2648106"/>
            <a:ext cx="3725483" cy="1725928"/>
            <a:chOff x="4773734" y="4019830"/>
            <a:chExt cx="3725483" cy="1704527"/>
          </a:xfrm>
        </p:grpSpPr>
        <p:grpSp>
          <p:nvGrpSpPr>
            <p:cNvPr id="40" name="Group 39"/>
            <p:cNvGrpSpPr/>
            <p:nvPr/>
          </p:nvGrpSpPr>
          <p:grpSpPr>
            <a:xfrm>
              <a:off x="4773734" y="4468880"/>
              <a:ext cx="2881135" cy="334355"/>
              <a:chOff x="4773734" y="4468880"/>
              <a:chExt cx="2881135" cy="334355"/>
            </a:xfrm>
          </p:grpSpPr>
          <p:sp>
            <p:nvSpPr>
              <p:cNvPr id="53" name="Rectangle 52"/>
              <p:cNvSpPr/>
              <p:nvPr/>
            </p:nvSpPr>
            <p:spPr>
              <a:xfrm>
                <a:off x="5068774" y="4468880"/>
                <a:ext cx="2586095" cy="334355"/>
              </a:xfrm>
              <a:prstGeom prst="rect">
                <a:avLst/>
              </a:prstGeom>
            </p:spPr>
            <p:txBody>
              <a:bodyPr wrap="square">
                <a:spAutoFit/>
              </a:bodyPr>
              <a:lstStyle/>
              <a:p>
                <a:pPr fontAlgn="b"/>
                <a:r>
                  <a:rPr lang="en-US" sz="1600" dirty="0">
                    <a:solidFill>
                      <a:schemeClr val="tx1">
                        <a:lumMod val="50000"/>
                        <a:lumOff val="50000"/>
                      </a:schemeClr>
                    </a:solidFill>
                    <a:latin typeface="Arial" panose="020B0604020202020204" pitchFamily="34" charset="0"/>
                    <a:cs typeface="Arial" panose="020B0604020202020204" pitchFamily="34" charset="0"/>
                  </a:rPr>
                  <a:t>Packet Metadata Dump</a:t>
                </a:r>
              </a:p>
            </p:txBody>
          </p:sp>
          <p:sp>
            <p:nvSpPr>
              <p:cNvPr id="54" name="Oval 53"/>
              <p:cNvSpPr/>
              <p:nvPr/>
            </p:nvSpPr>
            <p:spPr>
              <a:xfrm>
                <a:off x="4773734" y="4546711"/>
                <a:ext cx="182880" cy="182880"/>
              </a:xfrm>
              <a:prstGeom prst="ellipse">
                <a:avLst/>
              </a:prstGeom>
              <a:solidFill>
                <a:srgbClr val="9FC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anose="020B0604020202020204" pitchFamily="34" charset="0"/>
                  <a:cs typeface="Arial" panose="020B0604020202020204" pitchFamily="34" charset="0"/>
                </a:endParaRPr>
              </a:p>
            </p:txBody>
          </p:sp>
        </p:grpSp>
        <p:grpSp>
          <p:nvGrpSpPr>
            <p:cNvPr id="41" name="Group 40"/>
            <p:cNvGrpSpPr/>
            <p:nvPr/>
          </p:nvGrpSpPr>
          <p:grpSpPr>
            <a:xfrm>
              <a:off x="4773734" y="4899192"/>
              <a:ext cx="3415652" cy="338554"/>
              <a:chOff x="4773734" y="4899192"/>
              <a:chExt cx="3415652" cy="338554"/>
            </a:xfrm>
          </p:grpSpPr>
          <p:sp>
            <p:nvSpPr>
              <p:cNvPr id="51" name="Rectangle 50"/>
              <p:cNvSpPr/>
              <p:nvPr/>
            </p:nvSpPr>
            <p:spPr>
              <a:xfrm>
                <a:off x="5068774" y="4899192"/>
                <a:ext cx="3120612" cy="338554"/>
              </a:xfrm>
              <a:prstGeom prst="rect">
                <a:avLst/>
              </a:prstGeom>
            </p:spPr>
            <p:txBody>
              <a:bodyPr wrap="square">
                <a:spAutoFit/>
              </a:bodyPr>
              <a:lstStyle/>
              <a:p>
                <a:pPr fontAlgn="b"/>
                <a:r>
                  <a:rPr lang="en-US" sz="1600" dirty="0">
                    <a:solidFill>
                      <a:schemeClr val="tx1">
                        <a:lumMod val="50000"/>
                        <a:lumOff val="50000"/>
                      </a:schemeClr>
                    </a:solidFill>
                    <a:latin typeface="Arial" panose="020B0604020202020204" pitchFamily="34" charset="0"/>
                    <a:cs typeface="Arial" panose="020B0604020202020204" pitchFamily="34" charset="0"/>
                  </a:rPr>
                  <a:t>Packet Trace/OF Trace</a:t>
                </a:r>
              </a:p>
            </p:txBody>
          </p:sp>
          <p:sp>
            <p:nvSpPr>
              <p:cNvPr id="52" name="Oval 51"/>
              <p:cNvSpPr/>
              <p:nvPr/>
            </p:nvSpPr>
            <p:spPr>
              <a:xfrm>
                <a:off x="4773734" y="4947705"/>
                <a:ext cx="182880" cy="182880"/>
              </a:xfrm>
              <a:prstGeom prst="ellipse">
                <a:avLst/>
              </a:prstGeom>
              <a:solidFill>
                <a:srgbClr val="68B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anose="020B0604020202020204" pitchFamily="34" charset="0"/>
                  <a:cs typeface="Arial" panose="020B0604020202020204" pitchFamily="34" charset="0"/>
                </a:endParaRPr>
              </a:p>
            </p:txBody>
          </p:sp>
        </p:grpSp>
        <p:grpSp>
          <p:nvGrpSpPr>
            <p:cNvPr id="42" name="Group 41"/>
            <p:cNvGrpSpPr/>
            <p:nvPr/>
          </p:nvGrpSpPr>
          <p:grpSpPr>
            <a:xfrm>
              <a:off x="4773734" y="5385803"/>
              <a:ext cx="3415652" cy="338554"/>
              <a:chOff x="4773734" y="5385803"/>
              <a:chExt cx="3415652" cy="338554"/>
            </a:xfrm>
          </p:grpSpPr>
          <p:sp>
            <p:nvSpPr>
              <p:cNvPr id="49" name="Rectangle 48"/>
              <p:cNvSpPr/>
              <p:nvPr/>
            </p:nvSpPr>
            <p:spPr>
              <a:xfrm>
                <a:off x="5068774" y="5385803"/>
                <a:ext cx="3120612" cy="338554"/>
              </a:xfrm>
              <a:prstGeom prst="rect">
                <a:avLst/>
              </a:prstGeom>
            </p:spPr>
            <p:txBody>
              <a:bodyPr wrap="square">
                <a:spAutoFit/>
              </a:bodyPr>
              <a:lstStyle/>
              <a:p>
                <a:pPr fontAlgn="b"/>
                <a:r>
                  <a:rPr lang="en-US" sz="1600" dirty="0">
                    <a:solidFill>
                      <a:schemeClr val="tx1">
                        <a:lumMod val="50000"/>
                        <a:lumOff val="50000"/>
                      </a:schemeClr>
                    </a:solidFill>
                    <a:latin typeface="Arial" panose="020B0604020202020204" pitchFamily="34" charset="0"/>
                    <a:cs typeface="Arial" panose="020B0604020202020204" pitchFamily="34" charset="0"/>
                  </a:rPr>
                  <a:t>Debug Logs</a:t>
                </a:r>
              </a:p>
            </p:txBody>
          </p:sp>
          <p:sp>
            <p:nvSpPr>
              <p:cNvPr id="50" name="Oval 49"/>
              <p:cNvSpPr/>
              <p:nvPr/>
            </p:nvSpPr>
            <p:spPr>
              <a:xfrm>
                <a:off x="4773734" y="5463632"/>
                <a:ext cx="182880" cy="182880"/>
              </a:xfrm>
              <a:prstGeom prst="ellipse">
                <a:avLst/>
              </a:prstGeom>
              <a:solidFill>
                <a:srgbClr val="62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anose="020B0604020202020204" pitchFamily="34" charset="0"/>
                  <a:cs typeface="Arial" panose="020B0604020202020204" pitchFamily="34" charset="0"/>
                </a:endParaRPr>
              </a:p>
            </p:txBody>
          </p:sp>
        </p:grpSp>
        <p:grpSp>
          <p:nvGrpSpPr>
            <p:cNvPr id="44" name="Group 43"/>
            <p:cNvGrpSpPr/>
            <p:nvPr/>
          </p:nvGrpSpPr>
          <p:grpSpPr>
            <a:xfrm>
              <a:off x="4773734" y="4019830"/>
              <a:ext cx="3725483" cy="334356"/>
              <a:chOff x="4773734" y="4019830"/>
              <a:chExt cx="3725483" cy="334356"/>
            </a:xfrm>
          </p:grpSpPr>
          <p:sp>
            <p:nvSpPr>
              <p:cNvPr id="45" name="Rectangle 44"/>
              <p:cNvSpPr/>
              <p:nvPr/>
            </p:nvSpPr>
            <p:spPr>
              <a:xfrm>
                <a:off x="4956453" y="4019830"/>
                <a:ext cx="3542764" cy="334356"/>
              </a:xfrm>
              <a:prstGeom prst="rect">
                <a:avLst/>
              </a:prstGeom>
            </p:spPr>
            <p:txBody>
              <a:bodyPr wrap="square">
                <a:spAutoFit/>
              </a:bodyPr>
              <a:lstStyle/>
              <a:p>
                <a:pPr fontAlgn="b"/>
                <a:r>
                  <a:rPr lang="en-US" sz="1600" dirty="0">
                    <a:solidFill>
                      <a:schemeClr val="tx1">
                        <a:lumMod val="50000"/>
                        <a:lumOff val="50000"/>
                      </a:schemeClr>
                    </a:solidFill>
                    <a:latin typeface="Arial" panose="020B0604020202020204" pitchFamily="34" charset="0"/>
                    <a:cs typeface="Arial" panose="020B0604020202020204" pitchFamily="34" charset="0"/>
                  </a:rPr>
                  <a:t>  Packet Dump</a:t>
                </a:r>
              </a:p>
            </p:txBody>
          </p:sp>
          <p:sp>
            <p:nvSpPr>
              <p:cNvPr id="46" name="Oval 45"/>
              <p:cNvSpPr/>
              <p:nvPr/>
            </p:nvSpPr>
            <p:spPr>
              <a:xfrm>
                <a:off x="4773734" y="4122875"/>
                <a:ext cx="182880" cy="182880"/>
              </a:xfrm>
              <a:prstGeom prst="ellipse">
                <a:avLst/>
              </a:prstGeom>
              <a:solidFill>
                <a:srgbClr val="B264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anose="020B0604020202020204" pitchFamily="34" charset="0"/>
                  <a:cs typeface="Arial" panose="020B0604020202020204" pitchFamily="34" charset="0"/>
                </a:endParaRPr>
              </a:p>
            </p:txBody>
          </p:sp>
        </p:grpSp>
      </p:grpSp>
      <p:sp>
        <p:nvSpPr>
          <p:cNvPr id="132" name="Freeform 131"/>
          <p:cNvSpPr/>
          <p:nvPr/>
        </p:nvSpPr>
        <p:spPr>
          <a:xfrm>
            <a:off x="842304" y="1820513"/>
            <a:ext cx="1446850" cy="1334063"/>
          </a:xfrm>
          <a:custGeom>
            <a:avLst/>
            <a:gdLst>
              <a:gd name="connsiteX0" fmla="*/ 2012451 w 2012451"/>
              <a:gd name="connsiteY0" fmla="*/ 0 h 1855574"/>
              <a:gd name="connsiteX1" fmla="*/ 2012451 w 2012451"/>
              <a:gd name="connsiteY1" fmla="*/ 1218021 h 1855574"/>
              <a:gd name="connsiteX2" fmla="*/ 1932497 w 2012451"/>
              <a:gd name="connsiteY2" fmla="*/ 1222058 h 1855574"/>
              <a:gd name="connsiteX3" fmla="*/ 1158190 w 2012451"/>
              <a:gd name="connsiteY3" fmla="*/ 1855331 h 1855574"/>
              <a:gd name="connsiteX4" fmla="*/ 1158128 w 2012451"/>
              <a:gd name="connsiteY4" fmla="*/ 1855574 h 1855574"/>
              <a:gd name="connsiteX5" fmla="*/ 0 w 2012451"/>
              <a:gd name="connsiteY5" fmla="*/ 1479276 h 1855574"/>
              <a:gd name="connsiteX6" fmla="*/ 66420 w 2012451"/>
              <a:gd name="connsiteY6" fmla="*/ 1297803 h 1855574"/>
              <a:gd name="connsiteX7" fmla="*/ 1807961 w 2012451"/>
              <a:gd name="connsiteY7" fmla="*/ 10326 h 1855574"/>
              <a:gd name="connsiteX8" fmla="*/ 2012451 w 2012451"/>
              <a:gd name="connsiteY8" fmla="*/ 0 h 185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2451" h="1855574">
                <a:moveTo>
                  <a:pt x="2012451" y="0"/>
                </a:moveTo>
                <a:lnTo>
                  <a:pt x="2012451" y="1218021"/>
                </a:lnTo>
                <a:lnTo>
                  <a:pt x="1932497" y="1222058"/>
                </a:lnTo>
                <a:cubicBezTo>
                  <a:pt x="1566222" y="1259255"/>
                  <a:pt x="1264306" y="1514160"/>
                  <a:pt x="1158190" y="1855331"/>
                </a:cubicBezTo>
                <a:lnTo>
                  <a:pt x="1158128" y="1855574"/>
                </a:lnTo>
                <a:lnTo>
                  <a:pt x="0" y="1479276"/>
                </a:lnTo>
                <a:lnTo>
                  <a:pt x="66420" y="1297803"/>
                </a:lnTo>
                <a:cubicBezTo>
                  <a:pt x="362266" y="598344"/>
                  <a:pt x="1021800" y="90165"/>
                  <a:pt x="1807961" y="10326"/>
                </a:cubicBezTo>
                <a:lnTo>
                  <a:pt x="2012451" y="0"/>
                </a:lnTo>
                <a:close/>
              </a:path>
            </a:pathLst>
          </a:custGeom>
          <a:solidFill>
            <a:srgbClr val="B2646C"/>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132"/>
          <p:cNvSpPr/>
          <p:nvPr/>
        </p:nvSpPr>
        <p:spPr>
          <a:xfrm>
            <a:off x="786567" y="2890215"/>
            <a:ext cx="1144928" cy="1692949"/>
          </a:xfrm>
          <a:custGeom>
            <a:avLst/>
            <a:gdLst>
              <a:gd name="connsiteX0" fmla="*/ 97505 w 1592502"/>
              <a:gd name="connsiteY0" fmla="*/ 0 h 2354756"/>
              <a:gd name="connsiteX1" fmla="*/ 1256496 w 1592502"/>
              <a:gd name="connsiteY1" fmla="*/ 376579 h 2354756"/>
              <a:gd name="connsiteX2" fmla="*/ 1236467 w 1592502"/>
              <a:gd name="connsiteY2" fmla="*/ 454476 h 2354756"/>
              <a:gd name="connsiteX3" fmla="*/ 1218020 w 1592502"/>
              <a:gd name="connsiteY3" fmla="*/ 637462 h 2354756"/>
              <a:gd name="connsiteX4" fmla="*/ 1483956 w 1592502"/>
              <a:gd name="connsiteY4" fmla="*/ 1279487 h 2354756"/>
              <a:gd name="connsiteX5" fmla="*/ 1592502 w 1592502"/>
              <a:gd name="connsiteY5" fmla="*/ 1369047 h 2354756"/>
              <a:gd name="connsiteX6" fmla="*/ 876343 w 1592502"/>
              <a:gd name="connsiteY6" fmla="*/ 2354756 h 2354756"/>
              <a:gd name="connsiteX7" fmla="*/ 773659 w 1592502"/>
              <a:gd name="connsiteY7" fmla="*/ 2277970 h 2354756"/>
              <a:gd name="connsiteX8" fmla="*/ 0 w 1592502"/>
              <a:gd name="connsiteY8" fmla="*/ 637461 h 2354756"/>
              <a:gd name="connsiteX9" fmla="*/ 95580 w 1592502"/>
              <a:gd name="connsiteY9" fmla="*/ 5260 h 2354756"/>
              <a:gd name="connsiteX10" fmla="*/ 97505 w 1592502"/>
              <a:gd name="connsiteY10" fmla="*/ 0 h 235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2502" h="2354756">
                <a:moveTo>
                  <a:pt x="97505" y="0"/>
                </a:moveTo>
                <a:lnTo>
                  <a:pt x="1256496" y="376579"/>
                </a:lnTo>
                <a:lnTo>
                  <a:pt x="1236467" y="454476"/>
                </a:lnTo>
                <a:cubicBezTo>
                  <a:pt x="1224372" y="513582"/>
                  <a:pt x="1218020" y="574781"/>
                  <a:pt x="1218020" y="637462"/>
                </a:cubicBezTo>
                <a:cubicBezTo>
                  <a:pt x="1218020" y="888189"/>
                  <a:pt x="1319647" y="1115179"/>
                  <a:pt x="1483956" y="1279487"/>
                </a:cubicBezTo>
                <a:lnTo>
                  <a:pt x="1592502" y="1369047"/>
                </a:lnTo>
                <a:lnTo>
                  <a:pt x="876343" y="2354756"/>
                </a:lnTo>
                <a:lnTo>
                  <a:pt x="773659" y="2277970"/>
                </a:lnTo>
                <a:cubicBezTo>
                  <a:pt x="301166" y="1888035"/>
                  <a:pt x="0" y="1297918"/>
                  <a:pt x="0" y="637461"/>
                </a:cubicBezTo>
                <a:cubicBezTo>
                  <a:pt x="0" y="417309"/>
                  <a:pt x="33463" y="204972"/>
                  <a:pt x="95580" y="5260"/>
                </a:cubicBezTo>
                <a:lnTo>
                  <a:pt x="97505" y="0"/>
                </a:lnTo>
                <a:close/>
              </a:path>
            </a:pathLst>
          </a:custGeom>
          <a:solidFill>
            <a:srgbClr val="60B6E7"/>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133"/>
          <p:cNvSpPr/>
          <p:nvPr/>
        </p:nvSpPr>
        <p:spPr>
          <a:xfrm>
            <a:off x="2681514" y="2878395"/>
            <a:ext cx="1150907" cy="1688503"/>
          </a:xfrm>
          <a:custGeom>
            <a:avLst/>
            <a:gdLst>
              <a:gd name="connsiteX0" fmla="*/ 1507134 w 1600819"/>
              <a:gd name="connsiteY0" fmla="*/ 0 h 2348572"/>
              <a:gd name="connsiteX1" fmla="*/ 1557627 w 1600819"/>
              <a:gd name="connsiteY1" fmla="*/ 196372 h 2348572"/>
              <a:gd name="connsiteX2" fmla="*/ 1600819 w 1600819"/>
              <a:gd name="connsiteY2" fmla="*/ 624831 h 2348572"/>
              <a:gd name="connsiteX3" fmla="*/ 827160 w 1600819"/>
              <a:gd name="connsiteY3" fmla="*/ 2265340 h 2348572"/>
              <a:gd name="connsiteX4" fmla="*/ 715855 w 1600819"/>
              <a:gd name="connsiteY4" fmla="*/ 2348572 h 2348572"/>
              <a:gd name="connsiteX5" fmla="*/ 0 w 1600819"/>
              <a:gd name="connsiteY5" fmla="*/ 1363281 h 2348572"/>
              <a:gd name="connsiteX6" fmla="*/ 116865 w 1600819"/>
              <a:gd name="connsiteY6" fmla="*/ 1266857 h 2348572"/>
              <a:gd name="connsiteX7" fmla="*/ 382801 w 1600819"/>
              <a:gd name="connsiteY7" fmla="*/ 624832 h 2348572"/>
              <a:gd name="connsiteX8" fmla="*/ 364354 w 1600819"/>
              <a:gd name="connsiteY8" fmla="*/ 441846 h 2348572"/>
              <a:gd name="connsiteX9" fmla="*/ 347617 w 1600819"/>
              <a:gd name="connsiteY9" fmla="*/ 376750 h 2348572"/>
              <a:gd name="connsiteX10" fmla="*/ 1507134 w 1600819"/>
              <a:gd name="connsiteY10" fmla="*/ 0 h 234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819" h="2348572">
                <a:moveTo>
                  <a:pt x="1507134" y="0"/>
                </a:moveTo>
                <a:lnTo>
                  <a:pt x="1557627" y="196372"/>
                </a:lnTo>
                <a:cubicBezTo>
                  <a:pt x="1585947" y="334768"/>
                  <a:pt x="1600819" y="478063"/>
                  <a:pt x="1600819" y="624831"/>
                </a:cubicBezTo>
                <a:cubicBezTo>
                  <a:pt x="1600819" y="1285288"/>
                  <a:pt x="1299653" y="1875405"/>
                  <a:pt x="827160" y="2265340"/>
                </a:cubicBezTo>
                <a:lnTo>
                  <a:pt x="715855" y="2348572"/>
                </a:lnTo>
                <a:lnTo>
                  <a:pt x="0" y="1363281"/>
                </a:lnTo>
                <a:lnTo>
                  <a:pt x="116865" y="1266857"/>
                </a:lnTo>
                <a:cubicBezTo>
                  <a:pt x="281174" y="1102549"/>
                  <a:pt x="382801" y="875559"/>
                  <a:pt x="382801" y="624832"/>
                </a:cubicBezTo>
                <a:cubicBezTo>
                  <a:pt x="382801" y="562151"/>
                  <a:pt x="376450" y="500952"/>
                  <a:pt x="364354" y="441846"/>
                </a:cubicBezTo>
                <a:lnTo>
                  <a:pt x="347617" y="376750"/>
                </a:lnTo>
                <a:lnTo>
                  <a:pt x="1507134" y="0"/>
                </a:lnTo>
                <a:close/>
              </a:path>
            </a:pathLst>
          </a:custGeom>
          <a:solidFill>
            <a:srgbClr val="68B0BC"/>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134"/>
          <p:cNvSpPr/>
          <p:nvPr/>
        </p:nvSpPr>
        <p:spPr>
          <a:xfrm>
            <a:off x="1405667" y="3827249"/>
            <a:ext cx="1780122" cy="998306"/>
          </a:xfrm>
          <a:custGeom>
            <a:avLst/>
            <a:gdLst>
              <a:gd name="connsiteX0" fmla="*/ 715903 w 2476006"/>
              <a:gd name="connsiteY0" fmla="*/ 0 h 1388563"/>
              <a:gd name="connsiteX1" fmla="*/ 734665 w 2476006"/>
              <a:gd name="connsiteY1" fmla="*/ 15480 h 1388563"/>
              <a:gd name="connsiteX2" fmla="*/ 1242315 w 2476006"/>
              <a:gd name="connsiteY2" fmla="*/ 170545 h 1388563"/>
              <a:gd name="connsiteX3" fmla="*/ 1749965 w 2476006"/>
              <a:gd name="connsiteY3" fmla="*/ 15480 h 1388563"/>
              <a:gd name="connsiteX4" fmla="*/ 1760408 w 2476006"/>
              <a:gd name="connsiteY4" fmla="*/ 6864 h 1388563"/>
              <a:gd name="connsiteX5" fmla="*/ 2476006 w 2476006"/>
              <a:gd name="connsiteY5" fmla="*/ 991801 h 1388563"/>
              <a:gd name="connsiteX6" fmla="*/ 2430969 w 2476006"/>
              <a:gd name="connsiteY6" fmla="*/ 1025479 h 1388563"/>
              <a:gd name="connsiteX7" fmla="*/ 1242314 w 2476006"/>
              <a:gd name="connsiteY7" fmla="*/ 1388563 h 1388563"/>
              <a:gd name="connsiteX8" fmla="*/ 53659 w 2476006"/>
              <a:gd name="connsiteY8" fmla="*/ 1025479 h 1388563"/>
              <a:gd name="connsiteX9" fmla="*/ 0 w 2476006"/>
              <a:gd name="connsiteY9" fmla="*/ 985354 h 1388563"/>
              <a:gd name="connsiteX10" fmla="*/ 715903 w 2476006"/>
              <a:gd name="connsiteY10" fmla="*/ 0 h 138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006" h="1388563">
                <a:moveTo>
                  <a:pt x="715903" y="0"/>
                </a:moveTo>
                <a:lnTo>
                  <a:pt x="734665" y="15480"/>
                </a:lnTo>
                <a:cubicBezTo>
                  <a:pt x="879577" y="113380"/>
                  <a:pt x="1054270" y="170545"/>
                  <a:pt x="1242315" y="170545"/>
                </a:cubicBezTo>
                <a:cubicBezTo>
                  <a:pt x="1430360" y="170545"/>
                  <a:pt x="1605053" y="113380"/>
                  <a:pt x="1749965" y="15480"/>
                </a:cubicBezTo>
                <a:lnTo>
                  <a:pt x="1760408" y="6864"/>
                </a:lnTo>
                <a:lnTo>
                  <a:pt x="2476006" y="991801"/>
                </a:lnTo>
                <a:lnTo>
                  <a:pt x="2430969" y="1025479"/>
                </a:lnTo>
                <a:cubicBezTo>
                  <a:pt x="2091661" y="1254712"/>
                  <a:pt x="1682619" y="1388563"/>
                  <a:pt x="1242314" y="1388563"/>
                </a:cubicBezTo>
                <a:cubicBezTo>
                  <a:pt x="802009" y="1388563"/>
                  <a:pt x="392967" y="1254712"/>
                  <a:pt x="53659" y="1025479"/>
                </a:cubicBezTo>
                <a:lnTo>
                  <a:pt x="0" y="985354"/>
                </a:lnTo>
                <a:lnTo>
                  <a:pt x="715903" y="0"/>
                </a:lnTo>
                <a:close/>
              </a:path>
            </a:pathLst>
          </a:custGeom>
          <a:solidFill>
            <a:srgbClr val="627A8D"/>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Oval 107"/>
          <p:cNvSpPr/>
          <p:nvPr/>
        </p:nvSpPr>
        <p:spPr>
          <a:xfrm>
            <a:off x="1685847" y="2735950"/>
            <a:ext cx="1225133" cy="1225133"/>
          </a:xfrm>
          <a:prstGeom prst="ellipse">
            <a:avLst/>
          </a:prstGeom>
          <a:gradFill>
            <a:gsLst>
              <a:gs pos="0">
                <a:schemeClr val="bg1">
                  <a:lumMod val="95000"/>
                </a:schemeClr>
              </a:gs>
              <a:gs pos="100000">
                <a:schemeClr val="bg1">
                  <a:lumMod val="75000"/>
                </a:schemeClr>
              </a:gs>
            </a:gsLst>
            <a:lin ang="54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108"/>
          <p:cNvSpPr/>
          <p:nvPr/>
        </p:nvSpPr>
        <p:spPr>
          <a:xfrm rot="13663657">
            <a:off x="304977" y="1417282"/>
            <a:ext cx="3897154" cy="3763776"/>
          </a:xfrm>
          <a:custGeom>
            <a:avLst/>
            <a:gdLst>
              <a:gd name="connsiteX0" fmla="*/ 3530079 w 4201472"/>
              <a:gd name="connsiteY0" fmla="*/ 3393540 h 4057678"/>
              <a:gd name="connsiteX1" fmla="*/ 664138 w 4201472"/>
              <a:gd name="connsiteY1" fmla="*/ 3530079 h 4057678"/>
              <a:gd name="connsiteX2" fmla="*/ 527599 w 4201472"/>
              <a:gd name="connsiteY2" fmla="*/ 664138 h 4057678"/>
              <a:gd name="connsiteX3" fmla="*/ 3393540 w 4201472"/>
              <a:gd name="connsiteY3" fmla="*/ 527599 h 4057678"/>
              <a:gd name="connsiteX4" fmla="*/ 3505067 w 4201472"/>
              <a:gd name="connsiteY4" fmla="*/ 636977 h 4057678"/>
              <a:gd name="connsiteX5" fmla="*/ 3565623 w 4201472"/>
              <a:gd name="connsiteY5" fmla="*/ 706122 h 4057678"/>
              <a:gd name="connsiteX6" fmla="*/ 3306510 w 4201472"/>
              <a:gd name="connsiteY6" fmla="*/ 991159 h 4057678"/>
              <a:gd name="connsiteX7" fmla="*/ 3256203 w 4201472"/>
              <a:gd name="connsiteY7" fmla="*/ 929147 h 4057678"/>
              <a:gd name="connsiteX8" fmla="*/ 3137258 w 4201472"/>
              <a:gd name="connsiteY8" fmla="*/ 809522 h 4057678"/>
              <a:gd name="connsiteX9" fmla="*/ 809522 w 4201472"/>
              <a:gd name="connsiteY9" fmla="*/ 920420 h 4057678"/>
              <a:gd name="connsiteX10" fmla="*/ 920420 w 4201472"/>
              <a:gd name="connsiteY10" fmla="*/ 3248156 h 4057678"/>
              <a:gd name="connsiteX11" fmla="*/ 3248156 w 4201472"/>
              <a:gd name="connsiteY11" fmla="*/ 3137258 h 4057678"/>
              <a:gd name="connsiteX12" fmla="*/ 3674781 w 4201472"/>
              <a:gd name="connsiteY12" fmla="*/ 2108550 h 4057678"/>
              <a:gd name="connsiteX13" fmla="*/ 3674790 w 4201472"/>
              <a:gd name="connsiteY13" fmla="*/ 2013643 h 4057678"/>
              <a:gd name="connsiteX14" fmla="*/ 3462423 w 4201472"/>
              <a:gd name="connsiteY14" fmla="*/ 2027634 h 4057678"/>
              <a:gd name="connsiteX15" fmla="*/ 3769798 w 4201472"/>
              <a:gd name="connsiteY15" fmla="*/ 1420086 h 4057678"/>
              <a:gd name="connsiteX16" fmla="*/ 4201472 w 4201472"/>
              <a:gd name="connsiteY16" fmla="*/ 1978945 h 4057678"/>
              <a:gd name="connsiteX17" fmla="*/ 4055359 w 4201472"/>
              <a:gd name="connsiteY17" fmla="*/ 1988571 h 4057678"/>
              <a:gd name="connsiteX18" fmla="*/ 4055345 w 4201472"/>
              <a:gd name="connsiteY18" fmla="*/ 2126981 h 4057678"/>
              <a:gd name="connsiteX19" fmla="*/ 3530079 w 4201472"/>
              <a:gd name="connsiteY19" fmla="*/ 3393540 h 4057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01472" h="4057678">
                <a:moveTo>
                  <a:pt x="3530079" y="3393540"/>
                </a:moveTo>
                <a:cubicBezTo>
                  <a:pt x="2776375" y="4222652"/>
                  <a:pt x="1493250" y="4283783"/>
                  <a:pt x="664138" y="3530079"/>
                </a:cubicBezTo>
                <a:cubicBezTo>
                  <a:pt x="-164974" y="2776375"/>
                  <a:pt x="-226105" y="1493250"/>
                  <a:pt x="527599" y="664138"/>
                </a:cubicBezTo>
                <a:cubicBezTo>
                  <a:pt x="1281302" y="-164974"/>
                  <a:pt x="2564428" y="-226105"/>
                  <a:pt x="3393540" y="527599"/>
                </a:cubicBezTo>
                <a:cubicBezTo>
                  <a:pt x="3432405" y="562929"/>
                  <a:pt x="3469582" y="599422"/>
                  <a:pt x="3505067" y="636977"/>
                </a:cubicBezTo>
                <a:lnTo>
                  <a:pt x="3565623" y="706122"/>
                </a:lnTo>
                <a:lnTo>
                  <a:pt x="3306510" y="991159"/>
                </a:lnTo>
                <a:lnTo>
                  <a:pt x="3256203" y="929147"/>
                </a:lnTo>
                <a:cubicBezTo>
                  <a:pt x="3218997" y="887722"/>
                  <a:pt x="3179346" y="847782"/>
                  <a:pt x="3137258" y="809522"/>
                </a:cubicBezTo>
                <a:cubicBezTo>
                  <a:pt x="2463848" y="197359"/>
                  <a:pt x="1421685" y="247009"/>
                  <a:pt x="809522" y="920420"/>
                </a:cubicBezTo>
                <a:cubicBezTo>
                  <a:pt x="197359" y="1593830"/>
                  <a:pt x="247009" y="2635993"/>
                  <a:pt x="920420" y="3248156"/>
                </a:cubicBezTo>
                <a:cubicBezTo>
                  <a:pt x="1593830" y="3860319"/>
                  <a:pt x="2635993" y="3810669"/>
                  <a:pt x="3248156" y="3137258"/>
                </a:cubicBezTo>
                <a:cubicBezTo>
                  <a:pt x="3515977" y="2842641"/>
                  <a:pt x="3657123" y="2477443"/>
                  <a:pt x="3674781" y="2108550"/>
                </a:cubicBezTo>
                <a:lnTo>
                  <a:pt x="3674790" y="2013643"/>
                </a:lnTo>
                <a:lnTo>
                  <a:pt x="3462423" y="2027634"/>
                </a:lnTo>
                <a:lnTo>
                  <a:pt x="3769798" y="1420086"/>
                </a:lnTo>
                <a:lnTo>
                  <a:pt x="4201472" y="1978945"/>
                </a:lnTo>
                <a:lnTo>
                  <a:pt x="4055359" y="1988571"/>
                </a:lnTo>
                <a:lnTo>
                  <a:pt x="4055345" y="2126981"/>
                </a:lnTo>
                <a:cubicBezTo>
                  <a:pt x="4033605" y="2581167"/>
                  <a:pt x="3859824" y="3030804"/>
                  <a:pt x="3530079" y="3393540"/>
                </a:cubicBezTo>
                <a:close/>
              </a:path>
            </a:pathLst>
          </a:custGeom>
          <a:gradFill>
            <a:gsLst>
              <a:gs pos="0">
                <a:schemeClr val="bg1">
                  <a:lumMod val="95000"/>
                </a:schemeClr>
              </a:gs>
              <a:gs pos="20000">
                <a:schemeClr val="bg1">
                  <a:lumMod val="75000"/>
                </a:schemeClr>
              </a:gs>
              <a:gs pos="100000">
                <a:schemeClr val="bg1">
                  <a:lumMod val="95000"/>
                </a:schemeClr>
              </a:gs>
            </a:gsLst>
            <a:lin ang="5400000" scaled="1"/>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651916" y="3033880"/>
            <a:ext cx="1298531" cy="630942"/>
          </a:xfrm>
          <a:prstGeom prst="rect">
            <a:avLst/>
          </a:prstGeom>
        </p:spPr>
        <p:txBody>
          <a:bodyPr wrap="square">
            <a:spAutoFit/>
          </a:bodyPr>
          <a:lstStyle/>
          <a:p>
            <a:pPr algn="ctr" fontAlgn="b"/>
            <a:r>
              <a:rPr lang="en-US" sz="1400" b="1" dirty="0">
                <a:solidFill>
                  <a:schemeClr val="tx1">
                    <a:lumMod val="65000"/>
                    <a:lumOff val="35000"/>
                  </a:schemeClr>
                </a:solidFill>
                <a:latin typeface="Arial" panose="020B0604020202020204" pitchFamily="34" charset="0"/>
                <a:cs typeface="Arial" panose="020B0604020202020204" pitchFamily="34" charset="0"/>
              </a:rPr>
              <a:t>Dynamic</a:t>
            </a:r>
          </a:p>
          <a:p>
            <a:pPr algn="ctr" fontAlgn="b"/>
            <a:r>
              <a:rPr lang="en-US" sz="1400" b="1" dirty="0">
                <a:solidFill>
                  <a:schemeClr val="tx1">
                    <a:lumMod val="65000"/>
                    <a:lumOff val="35000"/>
                  </a:schemeClr>
                </a:solidFill>
                <a:latin typeface="Arial" panose="020B0604020202020204" pitchFamily="34" charset="0"/>
                <a:cs typeface="Arial" panose="020B0604020202020204" pitchFamily="34" charset="0"/>
              </a:rPr>
              <a:t>Debug Infra</a:t>
            </a:r>
          </a:p>
        </p:txBody>
      </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7994" y="2277214"/>
            <a:ext cx="541325" cy="467108"/>
          </a:xfrm>
          <a:prstGeom prst="rect">
            <a:avLst/>
          </a:prstGeom>
          <a:solidFill>
            <a:schemeClr val="accent1">
              <a:alpha val="0"/>
            </a:schemeClr>
          </a:solidFill>
        </p:spPr>
      </p:pic>
      <p:sp>
        <p:nvSpPr>
          <p:cNvPr id="80" name="Freeform 79"/>
          <p:cNvSpPr/>
          <p:nvPr/>
        </p:nvSpPr>
        <p:spPr>
          <a:xfrm rot="18600000">
            <a:off x="1481146" y="2327294"/>
            <a:ext cx="467267" cy="293640"/>
          </a:xfrm>
          <a:custGeom>
            <a:avLst/>
            <a:gdLst>
              <a:gd name="connsiteX0" fmla="*/ 1057314 w 1232283"/>
              <a:gd name="connsiteY0" fmla="*/ 209266 h 776350"/>
              <a:gd name="connsiteX1" fmla="*/ 665295 w 1232283"/>
              <a:gd name="connsiteY1" fmla="*/ 174969 h 776350"/>
              <a:gd name="connsiteX2" fmla="*/ 630998 w 1232283"/>
              <a:gd name="connsiteY2" fmla="*/ 566988 h 776350"/>
              <a:gd name="connsiteX3" fmla="*/ 1023017 w 1232283"/>
              <a:gd name="connsiteY3" fmla="*/ 601285 h 776350"/>
              <a:gd name="connsiteX4" fmla="*/ 1057314 w 1232283"/>
              <a:gd name="connsiteY4" fmla="*/ 209266 h 776350"/>
              <a:gd name="connsiteX5" fmla="*/ 1141472 w 1232283"/>
              <a:gd name="connsiteY5" fmla="*/ 138649 h 776350"/>
              <a:gd name="connsiteX6" fmla="*/ 1093634 w 1232283"/>
              <a:gd name="connsiteY6" fmla="*/ 685443 h 776350"/>
              <a:gd name="connsiteX7" fmla="*/ 546840 w 1232283"/>
              <a:gd name="connsiteY7" fmla="*/ 637605 h 776350"/>
              <a:gd name="connsiteX8" fmla="*/ 471681 w 1232283"/>
              <a:gd name="connsiteY8" fmla="*/ 502147 h 776350"/>
              <a:gd name="connsiteX9" fmla="*/ 466616 w 1232283"/>
              <a:gd name="connsiteY9" fmla="*/ 477365 h 776350"/>
              <a:gd name="connsiteX10" fmla="*/ 444645 w 1232283"/>
              <a:gd name="connsiteY10" fmla="*/ 481801 h 776350"/>
              <a:gd name="connsiteX11" fmla="*/ 67083 w 1232283"/>
              <a:gd name="connsiteY11" fmla="*/ 481801 h 776350"/>
              <a:gd name="connsiteX12" fmla="*/ 0 w 1232283"/>
              <a:gd name="connsiteY12" fmla="*/ 414718 h 776350"/>
              <a:gd name="connsiteX13" fmla="*/ 0 w 1232283"/>
              <a:gd name="connsiteY13" fmla="*/ 403415 h 776350"/>
              <a:gd name="connsiteX14" fmla="*/ 67083 w 1232283"/>
              <a:gd name="connsiteY14" fmla="*/ 336332 h 776350"/>
              <a:gd name="connsiteX15" fmla="*/ 444645 w 1232283"/>
              <a:gd name="connsiteY15" fmla="*/ 336332 h 776350"/>
              <a:gd name="connsiteX16" fmla="*/ 459095 w 1232283"/>
              <a:gd name="connsiteY16" fmla="*/ 339249 h 776350"/>
              <a:gd name="connsiteX17" fmla="*/ 470168 w 1232283"/>
              <a:gd name="connsiteY17" fmla="*/ 280996 h 776350"/>
              <a:gd name="connsiteX18" fmla="*/ 594678 w 1232283"/>
              <a:gd name="connsiteY18" fmla="*/ 90810 h 776350"/>
              <a:gd name="connsiteX19" fmla="*/ 1141472 w 1232283"/>
              <a:gd name="connsiteY19" fmla="*/ 138649 h 7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83" h="776350">
                <a:moveTo>
                  <a:pt x="1057314" y="209266"/>
                </a:moveTo>
                <a:cubicBezTo>
                  <a:pt x="958532" y="91542"/>
                  <a:pt x="783019" y="76186"/>
                  <a:pt x="665295" y="174969"/>
                </a:cubicBezTo>
                <a:cubicBezTo>
                  <a:pt x="547571" y="273751"/>
                  <a:pt x="532216" y="449263"/>
                  <a:pt x="630998" y="566988"/>
                </a:cubicBezTo>
                <a:cubicBezTo>
                  <a:pt x="729780" y="684712"/>
                  <a:pt x="905293" y="700067"/>
                  <a:pt x="1023017" y="601285"/>
                </a:cubicBezTo>
                <a:cubicBezTo>
                  <a:pt x="1140741" y="502502"/>
                  <a:pt x="1156096" y="326990"/>
                  <a:pt x="1057314" y="209266"/>
                </a:cubicBezTo>
                <a:close/>
                <a:moveTo>
                  <a:pt x="1141472" y="138649"/>
                </a:moveTo>
                <a:cubicBezTo>
                  <a:pt x="1279255" y="302852"/>
                  <a:pt x="1257837" y="547660"/>
                  <a:pt x="1093634" y="685443"/>
                </a:cubicBezTo>
                <a:cubicBezTo>
                  <a:pt x="929431" y="823226"/>
                  <a:pt x="687978" y="802101"/>
                  <a:pt x="546840" y="637605"/>
                </a:cubicBezTo>
                <a:cubicBezTo>
                  <a:pt x="511555" y="596481"/>
                  <a:pt x="486640" y="550355"/>
                  <a:pt x="471681" y="502147"/>
                </a:cubicBezTo>
                <a:lnTo>
                  <a:pt x="466616" y="477365"/>
                </a:lnTo>
                <a:lnTo>
                  <a:pt x="444645" y="481801"/>
                </a:lnTo>
                <a:lnTo>
                  <a:pt x="67083" y="481801"/>
                </a:lnTo>
                <a:cubicBezTo>
                  <a:pt x="30034" y="481801"/>
                  <a:pt x="0" y="451767"/>
                  <a:pt x="0" y="414718"/>
                </a:cubicBezTo>
                <a:lnTo>
                  <a:pt x="0" y="403415"/>
                </a:lnTo>
                <a:cubicBezTo>
                  <a:pt x="0" y="366366"/>
                  <a:pt x="30034" y="336332"/>
                  <a:pt x="67083" y="336332"/>
                </a:cubicBezTo>
                <a:lnTo>
                  <a:pt x="444645" y="336332"/>
                </a:lnTo>
                <a:lnTo>
                  <a:pt x="459095" y="339249"/>
                </a:lnTo>
                <a:lnTo>
                  <a:pt x="470168" y="280996"/>
                </a:lnTo>
                <a:cubicBezTo>
                  <a:pt x="491133" y="209157"/>
                  <a:pt x="533102" y="142479"/>
                  <a:pt x="594678" y="90810"/>
                </a:cubicBezTo>
                <a:cubicBezTo>
                  <a:pt x="758881" y="-46972"/>
                  <a:pt x="1003690" y="-25554"/>
                  <a:pt x="1141472" y="138649"/>
                </a:cubicBezTo>
                <a:close/>
              </a:path>
            </a:pathLst>
          </a:custGeom>
          <a:solidFill>
            <a:schemeClr val="tx2"/>
          </a:solidFill>
          <a:ln w="12700" cap="flat" cmpd="sng" algn="ctr">
            <a:noFill/>
            <a:prstDash val="solid"/>
            <a:miter lim="800000"/>
          </a:ln>
          <a:effectLst/>
        </p:spPr>
        <p:txBody>
          <a:bodyPr wrap="square" rtlCol="0" anchor="ctr">
            <a:noAutofit/>
          </a:bodyPr>
          <a:lstStyle/>
          <a:p>
            <a:pPr algn="ctr">
              <a:defRPr/>
            </a:pPr>
            <a:endParaRPr lang="en-US">
              <a:solidFill>
                <a:prstClr val="black"/>
              </a:solidFill>
              <a:latin typeface="Arial" panose="020B0604020202020204" pitchFamily="34" charset="0"/>
              <a:cs typeface="Arial" panose="020B0604020202020204" pitchFamily="34" charset="0"/>
            </a:endParaRPr>
          </a:p>
        </p:txBody>
      </p:sp>
      <p:grpSp>
        <p:nvGrpSpPr>
          <p:cNvPr id="57" name="Group 56"/>
          <p:cNvGrpSpPr/>
          <p:nvPr/>
        </p:nvGrpSpPr>
        <p:grpSpPr>
          <a:xfrm>
            <a:off x="3096063" y="3456015"/>
            <a:ext cx="377101" cy="314291"/>
            <a:chOff x="1805868" y="1095374"/>
            <a:chExt cx="4699708" cy="3916924"/>
          </a:xfrm>
          <a:solidFill>
            <a:srgbClr val="F01D18"/>
          </a:solidFill>
        </p:grpSpPr>
        <p:sp>
          <p:nvSpPr>
            <p:cNvPr id="58" name="Freeform 57"/>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59" name="Group 58"/>
            <p:cNvGrpSpPr/>
            <p:nvPr/>
          </p:nvGrpSpPr>
          <p:grpSpPr>
            <a:xfrm>
              <a:off x="1805868" y="1873918"/>
              <a:ext cx="4195126" cy="3138380"/>
              <a:chOff x="1805868" y="1873918"/>
              <a:chExt cx="4195126" cy="3138380"/>
            </a:xfrm>
            <a:grpFill/>
          </p:grpSpPr>
          <p:grpSp>
            <p:nvGrpSpPr>
              <p:cNvPr id="61" name="Group 60"/>
              <p:cNvGrpSpPr/>
              <p:nvPr/>
            </p:nvGrpSpPr>
            <p:grpSpPr>
              <a:xfrm>
                <a:off x="1805868" y="1873918"/>
                <a:ext cx="4195126" cy="3138380"/>
                <a:chOff x="1277882" y="2649348"/>
                <a:chExt cx="433525" cy="324320"/>
              </a:xfrm>
              <a:grpFill/>
            </p:grpSpPr>
            <p:sp>
              <p:nvSpPr>
                <p:cNvPr id="78" name="Oval 77"/>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79" name="Freeform 78"/>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62"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3"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4"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5"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6"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7"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8"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9"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0"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1"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2"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3"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4"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5"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6"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7"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60" name="Right Triangle 59"/>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8323" y="4063390"/>
            <a:ext cx="572448" cy="570366"/>
          </a:xfrm>
          <a:prstGeom prst="rect">
            <a:avLst/>
          </a:prstGeom>
        </p:spPr>
      </p:pic>
      <p:pic>
        <p:nvPicPr>
          <p:cNvPr id="136" name="Picture 1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7070" y="3384398"/>
            <a:ext cx="504977" cy="43403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35388" y="3021495"/>
            <a:ext cx="710744" cy="533058"/>
          </a:xfrm>
          <a:prstGeom prst="rect">
            <a:avLst/>
          </a:prstGeom>
        </p:spPr>
      </p:pic>
      <p:sp>
        <p:nvSpPr>
          <p:cNvPr id="84" name="Right Brace 83"/>
          <p:cNvSpPr/>
          <p:nvPr/>
        </p:nvSpPr>
        <p:spPr bwMode="auto">
          <a:xfrm>
            <a:off x="9046485" y="2291905"/>
            <a:ext cx="370932" cy="2264540"/>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a:extLst>
              <a:ext uri="{FF2B5EF4-FFF2-40B4-BE49-F238E27FC236}">
                <a16:creationId xmlns:a16="http://schemas.microsoft.com/office/drawing/2014/main" id="{A45CA5EC-C161-4928-A915-0101057F40E3}"/>
              </a:ext>
            </a:extLst>
          </p:cNvPr>
          <p:cNvSpPr>
            <a:spLocks noGrp="1"/>
          </p:cNvSpPr>
          <p:nvPr>
            <p:ph type="title"/>
          </p:nvPr>
        </p:nvSpPr>
        <p:spPr>
          <a:noFill/>
          <a:ln w="9525">
            <a:noFill/>
            <a:miter lim="800000"/>
            <a:headEnd/>
            <a:tailEnd/>
          </a:ln>
        </p:spPr>
        <p:txBody>
          <a:bodyPr vert="horz" wrap="square" lIns="72000" tIns="0" rIns="72000" bIns="0" numCol="1" anchor="ctr" anchorCtr="0" compatLnSpc="1">
            <a:prstTxWarp prst="textNoShape">
              <a:avLst/>
            </a:prstTxWarp>
            <a:normAutofit/>
          </a:bodyPr>
          <a:lstStyle/>
          <a:p>
            <a:r>
              <a:rPr lang="en-US" dirty="0">
                <a:blipFill>
                  <a:blip r:embed="rId7"/>
                  <a:stretch>
                    <a:fillRect/>
                  </a:stretch>
                </a:blipFill>
              </a:rPr>
              <a:t>Dynamic Debug Infrastructure</a:t>
            </a:r>
          </a:p>
        </p:txBody>
      </p:sp>
    </p:spTree>
    <p:extLst>
      <p:ext uri="{BB962C8B-B14F-4D97-AF65-F5344CB8AC3E}">
        <p14:creationId xmlns:p14="http://schemas.microsoft.com/office/powerpoint/2010/main" val="46824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reeform 130"/>
          <p:cNvSpPr/>
          <p:nvPr/>
        </p:nvSpPr>
        <p:spPr>
          <a:xfrm>
            <a:off x="2295728" y="1820047"/>
            <a:ext cx="1462056" cy="1343733"/>
          </a:xfrm>
          <a:custGeom>
            <a:avLst/>
            <a:gdLst>
              <a:gd name="connsiteX0" fmla="*/ 3735 w 2033602"/>
              <a:gd name="connsiteY0" fmla="*/ 0 h 1869025"/>
              <a:gd name="connsiteX1" fmla="*/ 1962645 w 2033602"/>
              <a:gd name="connsiteY1" fmla="*/ 1298453 h 1869025"/>
              <a:gd name="connsiteX2" fmla="*/ 2033602 w 2033602"/>
              <a:gd name="connsiteY2" fmla="*/ 1492323 h 1869025"/>
              <a:gd name="connsiteX3" fmla="*/ 874231 w 2033602"/>
              <a:gd name="connsiteY3" fmla="*/ 1869025 h 1869025"/>
              <a:gd name="connsiteX4" fmla="*/ 870877 w 2033602"/>
              <a:gd name="connsiteY4" fmla="*/ 1855981 h 1869025"/>
              <a:gd name="connsiteX5" fmla="*/ 3736 w 2033602"/>
              <a:gd name="connsiteY5" fmla="*/ 1218020 h 1869025"/>
              <a:gd name="connsiteX6" fmla="*/ 0 w 2033602"/>
              <a:gd name="connsiteY6" fmla="*/ 1218209 h 1869025"/>
              <a:gd name="connsiteX7" fmla="*/ 0 w 2033602"/>
              <a:gd name="connsiteY7" fmla="*/ 189 h 1869025"/>
              <a:gd name="connsiteX8" fmla="*/ 3735 w 2033602"/>
              <a:gd name="connsiteY8" fmla="*/ 0 h 186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3602" h="1869025">
                <a:moveTo>
                  <a:pt x="3735" y="0"/>
                </a:moveTo>
                <a:cubicBezTo>
                  <a:pt x="884345" y="0"/>
                  <a:pt x="1639904" y="535407"/>
                  <a:pt x="1962645" y="1298453"/>
                </a:cubicBezTo>
                <a:lnTo>
                  <a:pt x="2033602" y="1492323"/>
                </a:lnTo>
                <a:lnTo>
                  <a:pt x="874231" y="1869025"/>
                </a:lnTo>
                <a:lnTo>
                  <a:pt x="870877" y="1855981"/>
                </a:lnTo>
                <a:cubicBezTo>
                  <a:pt x="755919" y="1486379"/>
                  <a:pt x="411167" y="1218020"/>
                  <a:pt x="3736" y="1218020"/>
                </a:cubicBezTo>
                <a:lnTo>
                  <a:pt x="0" y="1218209"/>
                </a:lnTo>
                <a:lnTo>
                  <a:pt x="0" y="189"/>
                </a:lnTo>
                <a:lnTo>
                  <a:pt x="3735" y="0"/>
                </a:lnTo>
                <a:close/>
              </a:path>
            </a:pathLst>
          </a:custGeom>
          <a:solidFill>
            <a:srgbClr val="9FC052"/>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Rectangle 55"/>
          <p:cNvSpPr/>
          <p:nvPr/>
        </p:nvSpPr>
        <p:spPr>
          <a:xfrm>
            <a:off x="5692784" y="1335351"/>
            <a:ext cx="3415652" cy="1223413"/>
          </a:xfrm>
          <a:prstGeom prst="rect">
            <a:avLst/>
          </a:prstGeom>
        </p:spPr>
        <p:txBody>
          <a:bodyPr wrap="square">
            <a:spAutoFit/>
          </a:bodyPr>
          <a:lstStyle/>
          <a:p>
            <a:pPr algn="just"/>
            <a:r>
              <a:rPr lang="en-US" sz="1200" dirty="0"/>
              <a:t>We can enable/disable/combine following extra information retrieval features for each drop counter level. Also the type/kind of information we can collect can be configurable at each drop counter level.</a:t>
            </a:r>
            <a:endParaRPr lang="en-GB" sz="1200" dirty="0"/>
          </a:p>
          <a:p>
            <a:pPr algn="just"/>
            <a:endParaRPr lang="en-US" sz="900" dirty="0">
              <a:solidFill>
                <a:schemeClr val="bg1">
                  <a:lumMod val="75000"/>
                </a:schemeClr>
              </a:solidFill>
              <a:latin typeface="Arial" panose="020B0604020202020204" pitchFamily="34" charset="0"/>
              <a:cs typeface="Arial" panose="020B0604020202020204" pitchFamily="34" charset="0"/>
            </a:endParaRPr>
          </a:p>
        </p:txBody>
      </p:sp>
      <p:grpSp>
        <p:nvGrpSpPr>
          <p:cNvPr id="39" name="Group 38"/>
          <p:cNvGrpSpPr/>
          <p:nvPr/>
        </p:nvGrpSpPr>
        <p:grpSpPr>
          <a:xfrm>
            <a:off x="5898529" y="2648106"/>
            <a:ext cx="3725483" cy="1725928"/>
            <a:chOff x="4773734" y="4019830"/>
            <a:chExt cx="3725483" cy="1704527"/>
          </a:xfrm>
        </p:grpSpPr>
        <p:grpSp>
          <p:nvGrpSpPr>
            <p:cNvPr id="40" name="Group 39"/>
            <p:cNvGrpSpPr/>
            <p:nvPr/>
          </p:nvGrpSpPr>
          <p:grpSpPr>
            <a:xfrm>
              <a:off x="4773734" y="4468880"/>
              <a:ext cx="2881135" cy="334355"/>
              <a:chOff x="4773734" y="4468880"/>
              <a:chExt cx="2881135" cy="334355"/>
            </a:xfrm>
          </p:grpSpPr>
          <p:sp>
            <p:nvSpPr>
              <p:cNvPr id="53" name="Rectangle 52"/>
              <p:cNvSpPr/>
              <p:nvPr/>
            </p:nvSpPr>
            <p:spPr>
              <a:xfrm>
                <a:off x="5068774" y="4468880"/>
                <a:ext cx="2586095" cy="334355"/>
              </a:xfrm>
              <a:prstGeom prst="rect">
                <a:avLst/>
              </a:prstGeom>
            </p:spPr>
            <p:txBody>
              <a:bodyPr wrap="square">
                <a:spAutoFit/>
              </a:bodyPr>
              <a:lstStyle/>
              <a:p>
                <a:pPr fontAlgn="b"/>
                <a:r>
                  <a:rPr lang="en-US" sz="1600" dirty="0">
                    <a:solidFill>
                      <a:schemeClr val="tx1">
                        <a:lumMod val="50000"/>
                        <a:lumOff val="50000"/>
                      </a:schemeClr>
                    </a:solidFill>
                    <a:latin typeface="Arial" panose="020B0604020202020204" pitchFamily="34" charset="0"/>
                    <a:cs typeface="Arial" panose="020B0604020202020204" pitchFamily="34" charset="0"/>
                  </a:rPr>
                  <a:t>Packet Metadata Dump</a:t>
                </a:r>
              </a:p>
            </p:txBody>
          </p:sp>
          <p:sp>
            <p:nvSpPr>
              <p:cNvPr id="54" name="Oval 53"/>
              <p:cNvSpPr/>
              <p:nvPr/>
            </p:nvSpPr>
            <p:spPr>
              <a:xfrm>
                <a:off x="4773734" y="4546711"/>
                <a:ext cx="182880" cy="182880"/>
              </a:xfrm>
              <a:prstGeom prst="ellipse">
                <a:avLst/>
              </a:prstGeom>
              <a:solidFill>
                <a:srgbClr val="9FC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anose="020B0604020202020204" pitchFamily="34" charset="0"/>
                  <a:cs typeface="Arial" panose="020B0604020202020204" pitchFamily="34" charset="0"/>
                </a:endParaRPr>
              </a:p>
            </p:txBody>
          </p:sp>
        </p:grpSp>
        <p:grpSp>
          <p:nvGrpSpPr>
            <p:cNvPr id="41" name="Group 40"/>
            <p:cNvGrpSpPr/>
            <p:nvPr/>
          </p:nvGrpSpPr>
          <p:grpSpPr>
            <a:xfrm>
              <a:off x="4773734" y="4899192"/>
              <a:ext cx="3415652" cy="338554"/>
              <a:chOff x="4773734" y="4899192"/>
              <a:chExt cx="3415652" cy="338554"/>
            </a:xfrm>
          </p:grpSpPr>
          <p:sp>
            <p:nvSpPr>
              <p:cNvPr id="51" name="Rectangle 50"/>
              <p:cNvSpPr/>
              <p:nvPr/>
            </p:nvSpPr>
            <p:spPr>
              <a:xfrm>
                <a:off x="5068774" y="4899192"/>
                <a:ext cx="3120612" cy="338554"/>
              </a:xfrm>
              <a:prstGeom prst="rect">
                <a:avLst/>
              </a:prstGeom>
            </p:spPr>
            <p:txBody>
              <a:bodyPr wrap="square">
                <a:spAutoFit/>
              </a:bodyPr>
              <a:lstStyle/>
              <a:p>
                <a:pPr fontAlgn="b"/>
                <a:r>
                  <a:rPr lang="en-US" sz="1600" dirty="0">
                    <a:solidFill>
                      <a:schemeClr val="tx1">
                        <a:lumMod val="50000"/>
                        <a:lumOff val="50000"/>
                      </a:schemeClr>
                    </a:solidFill>
                    <a:latin typeface="Arial" panose="020B0604020202020204" pitchFamily="34" charset="0"/>
                    <a:cs typeface="Arial" panose="020B0604020202020204" pitchFamily="34" charset="0"/>
                  </a:rPr>
                  <a:t>Packet Trace/OF Trace</a:t>
                </a:r>
              </a:p>
            </p:txBody>
          </p:sp>
          <p:sp>
            <p:nvSpPr>
              <p:cNvPr id="52" name="Oval 51"/>
              <p:cNvSpPr/>
              <p:nvPr/>
            </p:nvSpPr>
            <p:spPr>
              <a:xfrm>
                <a:off x="4773734" y="4947705"/>
                <a:ext cx="182880" cy="182880"/>
              </a:xfrm>
              <a:prstGeom prst="ellipse">
                <a:avLst/>
              </a:prstGeom>
              <a:solidFill>
                <a:srgbClr val="68B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anose="020B0604020202020204" pitchFamily="34" charset="0"/>
                  <a:cs typeface="Arial" panose="020B0604020202020204" pitchFamily="34" charset="0"/>
                </a:endParaRPr>
              </a:p>
            </p:txBody>
          </p:sp>
        </p:grpSp>
        <p:grpSp>
          <p:nvGrpSpPr>
            <p:cNvPr id="42" name="Group 41"/>
            <p:cNvGrpSpPr/>
            <p:nvPr/>
          </p:nvGrpSpPr>
          <p:grpSpPr>
            <a:xfrm>
              <a:off x="4773734" y="5385803"/>
              <a:ext cx="3415652" cy="338554"/>
              <a:chOff x="4773734" y="5385803"/>
              <a:chExt cx="3415652" cy="338554"/>
            </a:xfrm>
          </p:grpSpPr>
          <p:sp>
            <p:nvSpPr>
              <p:cNvPr id="49" name="Rectangle 48"/>
              <p:cNvSpPr/>
              <p:nvPr/>
            </p:nvSpPr>
            <p:spPr>
              <a:xfrm>
                <a:off x="5068774" y="5385803"/>
                <a:ext cx="3120612" cy="338554"/>
              </a:xfrm>
              <a:prstGeom prst="rect">
                <a:avLst/>
              </a:prstGeom>
            </p:spPr>
            <p:txBody>
              <a:bodyPr wrap="square">
                <a:spAutoFit/>
              </a:bodyPr>
              <a:lstStyle/>
              <a:p>
                <a:pPr fontAlgn="b"/>
                <a:r>
                  <a:rPr lang="en-US" sz="1600" dirty="0">
                    <a:solidFill>
                      <a:schemeClr val="tx1">
                        <a:lumMod val="50000"/>
                        <a:lumOff val="50000"/>
                      </a:schemeClr>
                    </a:solidFill>
                    <a:latin typeface="Arial" panose="020B0604020202020204" pitchFamily="34" charset="0"/>
                    <a:cs typeface="Arial" panose="020B0604020202020204" pitchFamily="34" charset="0"/>
                  </a:rPr>
                  <a:t>Debug Logs</a:t>
                </a:r>
              </a:p>
            </p:txBody>
          </p:sp>
          <p:sp>
            <p:nvSpPr>
              <p:cNvPr id="50" name="Oval 49"/>
              <p:cNvSpPr/>
              <p:nvPr/>
            </p:nvSpPr>
            <p:spPr>
              <a:xfrm>
                <a:off x="4773734" y="5463632"/>
                <a:ext cx="182880" cy="182880"/>
              </a:xfrm>
              <a:prstGeom prst="ellipse">
                <a:avLst/>
              </a:prstGeom>
              <a:solidFill>
                <a:srgbClr val="627A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anose="020B0604020202020204" pitchFamily="34" charset="0"/>
                  <a:cs typeface="Arial" panose="020B0604020202020204" pitchFamily="34" charset="0"/>
                </a:endParaRPr>
              </a:p>
            </p:txBody>
          </p:sp>
        </p:grpSp>
        <p:grpSp>
          <p:nvGrpSpPr>
            <p:cNvPr id="44" name="Group 43"/>
            <p:cNvGrpSpPr/>
            <p:nvPr/>
          </p:nvGrpSpPr>
          <p:grpSpPr>
            <a:xfrm>
              <a:off x="4773734" y="4019830"/>
              <a:ext cx="3725483" cy="334356"/>
              <a:chOff x="4773734" y="4019830"/>
              <a:chExt cx="3725483" cy="334356"/>
            </a:xfrm>
          </p:grpSpPr>
          <p:sp>
            <p:nvSpPr>
              <p:cNvPr id="45" name="Rectangle 44"/>
              <p:cNvSpPr/>
              <p:nvPr/>
            </p:nvSpPr>
            <p:spPr>
              <a:xfrm>
                <a:off x="4956453" y="4019830"/>
                <a:ext cx="3542764" cy="334356"/>
              </a:xfrm>
              <a:prstGeom prst="rect">
                <a:avLst/>
              </a:prstGeom>
            </p:spPr>
            <p:txBody>
              <a:bodyPr wrap="square">
                <a:spAutoFit/>
              </a:bodyPr>
              <a:lstStyle/>
              <a:p>
                <a:pPr fontAlgn="b"/>
                <a:r>
                  <a:rPr lang="en-US" sz="1600" dirty="0">
                    <a:solidFill>
                      <a:schemeClr val="tx1">
                        <a:lumMod val="50000"/>
                        <a:lumOff val="50000"/>
                      </a:schemeClr>
                    </a:solidFill>
                    <a:latin typeface="Arial" panose="020B0604020202020204" pitchFamily="34" charset="0"/>
                    <a:cs typeface="Arial" panose="020B0604020202020204" pitchFamily="34" charset="0"/>
                  </a:rPr>
                  <a:t>  Packet Dump</a:t>
                </a:r>
              </a:p>
            </p:txBody>
          </p:sp>
          <p:sp>
            <p:nvSpPr>
              <p:cNvPr id="46" name="Oval 45"/>
              <p:cNvSpPr/>
              <p:nvPr/>
            </p:nvSpPr>
            <p:spPr>
              <a:xfrm>
                <a:off x="4773734" y="4122875"/>
                <a:ext cx="182880" cy="182880"/>
              </a:xfrm>
              <a:prstGeom prst="ellipse">
                <a:avLst/>
              </a:prstGeom>
              <a:solidFill>
                <a:srgbClr val="B264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Arial" panose="020B0604020202020204" pitchFamily="34" charset="0"/>
                  <a:cs typeface="Arial" panose="020B0604020202020204" pitchFamily="34" charset="0"/>
                </a:endParaRPr>
              </a:p>
            </p:txBody>
          </p:sp>
        </p:grpSp>
      </p:grpSp>
      <p:sp>
        <p:nvSpPr>
          <p:cNvPr id="132" name="Freeform 131"/>
          <p:cNvSpPr/>
          <p:nvPr/>
        </p:nvSpPr>
        <p:spPr>
          <a:xfrm>
            <a:off x="842304" y="1820513"/>
            <a:ext cx="1446850" cy="1334063"/>
          </a:xfrm>
          <a:custGeom>
            <a:avLst/>
            <a:gdLst>
              <a:gd name="connsiteX0" fmla="*/ 2012451 w 2012451"/>
              <a:gd name="connsiteY0" fmla="*/ 0 h 1855574"/>
              <a:gd name="connsiteX1" fmla="*/ 2012451 w 2012451"/>
              <a:gd name="connsiteY1" fmla="*/ 1218021 h 1855574"/>
              <a:gd name="connsiteX2" fmla="*/ 1932497 w 2012451"/>
              <a:gd name="connsiteY2" fmla="*/ 1222058 h 1855574"/>
              <a:gd name="connsiteX3" fmla="*/ 1158190 w 2012451"/>
              <a:gd name="connsiteY3" fmla="*/ 1855331 h 1855574"/>
              <a:gd name="connsiteX4" fmla="*/ 1158128 w 2012451"/>
              <a:gd name="connsiteY4" fmla="*/ 1855574 h 1855574"/>
              <a:gd name="connsiteX5" fmla="*/ 0 w 2012451"/>
              <a:gd name="connsiteY5" fmla="*/ 1479276 h 1855574"/>
              <a:gd name="connsiteX6" fmla="*/ 66420 w 2012451"/>
              <a:gd name="connsiteY6" fmla="*/ 1297803 h 1855574"/>
              <a:gd name="connsiteX7" fmla="*/ 1807961 w 2012451"/>
              <a:gd name="connsiteY7" fmla="*/ 10326 h 1855574"/>
              <a:gd name="connsiteX8" fmla="*/ 2012451 w 2012451"/>
              <a:gd name="connsiteY8" fmla="*/ 0 h 185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2451" h="1855574">
                <a:moveTo>
                  <a:pt x="2012451" y="0"/>
                </a:moveTo>
                <a:lnTo>
                  <a:pt x="2012451" y="1218021"/>
                </a:lnTo>
                <a:lnTo>
                  <a:pt x="1932497" y="1222058"/>
                </a:lnTo>
                <a:cubicBezTo>
                  <a:pt x="1566222" y="1259255"/>
                  <a:pt x="1264306" y="1514160"/>
                  <a:pt x="1158190" y="1855331"/>
                </a:cubicBezTo>
                <a:lnTo>
                  <a:pt x="1158128" y="1855574"/>
                </a:lnTo>
                <a:lnTo>
                  <a:pt x="0" y="1479276"/>
                </a:lnTo>
                <a:lnTo>
                  <a:pt x="66420" y="1297803"/>
                </a:lnTo>
                <a:cubicBezTo>
                  <a:pt x="362266" y="598344"/>
                  <a:pt x="1021800" y="90165"/>
                  <a:pt x="1807961" y="10326"/>
                </a:cubicBezTo>
                <a:lnTo>
                  <a:pt x="2012451" y="0"/>
                </a:lnTo>
                <a:close/>
              </a:path>
            </a:pathLst>
          </a:custGeom>
          <a:solidFill>
            <a:srgbClr val="B2646C"/>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132"/>
          <p:cNvSpPr/>
          <p:nvPr/>
        </p:nvSpPr>
        <p:spPr>
          <a:xfrm>
            <a:off x="786567" y="2890215"/>
            <a:ext cx="1144928" cy="1692949"/>
          </a:xfrm>
          <a:custGeom>
            <a:avLst/>
            <a:gdLst>
              <a:gd name="connsiteX0" fmla="*/ 97505 w 1592502"/>
              <a:gd name="connsiteY0" fmla="*/ 0 h 2354756"/>
              <a:gd name="connsiteX1" fmla="*/ 1256496 w 1592502"/>
              <a:gd name="connsiteY1" fmla="*/ 376579 h 2354756"/>
              <a:gd name="connsiteX2" fmla="*/ 1236467 w 1592502"/>
              <a:gd name="connsiteY2" fmla="*/ 454476 h 2354756"/>
              <a:gd name="connsiteX3" fmla="*/ 1218020 w 1592502"/>
              <a:gd name="connsiteY3" fmla="*/ 637462 h 2354756"/>
              <a:gd name="connsiteX4" fmla="*/ 1483956 w 1592502"/>
              <a:gd name="connsiteY4" fmla="*/ 1279487 h 2354756"/>
              <a:gd name="connsiteX5" fmla="*/ 1592502 w 1592502"/>
              <a:gd name="connsiteY5" fmla="*/ 1369047 h 2354756"/>
              <a:gd name="connsiteX6" fmla="*/ 876343 w 1592502"/>
              <a:gd name="connsiteY6" fmla="*/ 2354756 h 2354756"/>
              <a:gd name="connsiteX7" fmla="*/ 773659 w 1592502"/>
              <a:gd name="connsiteY7" fmla="*/ 2277970 h 2354756"/>
              <a:gd name="connsiteX8" fmla="*/ 0 w 1592502"/>
              <a:gd name="connsiteY8" fmla="*/ 637461 h 2354756"/>
              <a:gd name="connsiteX9" fmla="*/ 95580 w 1592502"/>
              <a:gd name="connsiteY9" fmla="*/ 5260 h 2354756"/>
              <a:gd name="connsiteX10" fmla="*/ 97505 w 1592502"/>
              <a:gd name="connsiteY10" fmla="*/ 0 h 235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2502" h="2354756">
                <a:moveTo>
                  <a:pt x="97505" y="0"/>
                </a:moveTo>
                <a:lnTo>
                  <a:pt x="1256496" y="376579"/>
                </a:lnTo>
                <a:lnTo>
                  <a:pt x="1236467" y="454476"/>
                </a:lnTo>
                <a:cubicBezTo>
                  <a:pt x="1224372" y="513582"/>
                  <a:pt x="1218020" y="574781"/>
                  <a:pt x="1218020" y="637462"/>
                </a:cubicBezTo>
                <a:cubicBezTo>
                  <a:pt x="1218020" y="888189"/>
                  <a:pt x="1319647" y="1115179"/>
                  <a:pt x="1483956" y="1279487"/>
                </a:cubicBezTo>
                <a:lnTo>
                  <a:pt x="1592502" y="1369047"/>
                </a:lnTo>
                <a:lnTo>
                  <a:pt x="876343" y="2354756"/>
                </a:lnTo>
                <a:lnTo>
                  <a:pt x="773659" y="2277970"/>
                </a:lnTo>
                <a:cubicBezTo>
                  <a:pt x="301166" y="1888035"/>
                  <a:pt x="0" y="1297918"/>
                  <a:pt x="0" y="637461"/>
                </a:cubicBezTo>
                <a:cubicBezTo>
                  <a:pt x="0" y="417309"/>
                  <a:pt x="33463" y="204972"/>
                  <a:pt x="95580" y="5260"/>
                </a:cubicBezTo>
                <a:lnTo>
                  <a:pt x="97505" y="0"/>
                </a:lnTo>
                <a:close/>
              </a:path>
            </a:pathLst>
          </a:custGeom>
          <a:solidFill>
            <a:srgbClr val="60B6E7"/>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133"/>
          <p:cNvSpPr/>
          <p:nvPr/>
        </p:nvSpPr>
        <p:spPr>
          <a:xfrm>
            <a:off x="2681514" y="2878395"/>
            <a:ext cx="1150907" cy="1688503"/>
          </a:xfrm>
          <a:custGeom>
            <a:avLst/>
            <a:gdLst>
              <a:gd name="connsiteX0" fmla="*/ 1507134 w 1600819"/>
              <a:gd name="connsiteY0" fmla="*/ 0 h 2348572"/>
              <a:gd name="connsiteX1" fmla="*/ 1557627 w 1600819"/>
              <a:gd name="connsiteY1" fmla="*/ 196372 h 2348572"/>
              <a:gd name="connsiteX2" fmla="*/ 1600819 w 1600819"/>
              <a:gd name="connsiteY2" fmla="*/ 624831 h 2348572"/>
              <a:gd name="connsiteX3" fmla="*/ 827160 w 1600819"/>
              <a:gd name="connsiteY3" fmla="*/ 2265340 h 2348572"/>
              <a:gd name="connsiteX4" fmla="*/ 715855 w 1600819"/>
              <a:gd name="connsiteY4" fmla="*/ 2348572 h 2348572"/>
              <a:gd name="connsiteX5" fmla="*/ 0 w 1600819"/>
              <a:gd name="connsiteY5" fmla="*/ 1363281 h 2348572"/>
              <a:gd name="connsiteX6" fmla="*/ 116865 w 1600819"/>
              <a:gd name="connsiteY6" fmla="*/ 1266857 h 2348572"/>
              <a:gd name="connsiteX7" fmla="*/ 382801 w 1600819"/>
              <a:gd name="connsiteY7" fmla="*/ 624832 h 2348572"/>
              <a:gd name="connsiteX8" fmla="*/ 364354 w 1600819"/>
              <a:gd name="connsiteY8" fmla="*/ 441846 h 2348572"/>
              <a:gd name="connsiteX9" fmla="*/ 347617 w 1600819"/>
              <a:gd name="connsiteY9" fmla="*/ 376750 h 2348572"/>
              <a:gd name="connsiteX10" fmla="*/ 1507134 w 1600819"/>
              <a:gd name="connsiteY10" fmla="*/ 0 h 234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0819" h="2348572">
                <a:moveTo>
                  <a:pt x="1507134" y="0"/>
                </a:moveTo>
                <a:lnTo>
                  <a:pt x="1557627" y="196372"/>
                </a:lnTo>
                <a:cubicBezTo>
                  <a:pt x="1585947" y="334768"/>
                  <a:pt x="1600819" y="478063"/>
                  <a:pt x="1600819" y="624831"/>
                </a:cubicBezTo>
                <a:cubicBezTo>
                  <a:pt x="1600819" y="1285288"/>
                  <a:pt x="1299653" y="1875405"/>
                  <a:pt x="827160" y="2265340"/>
                </a:cubicBezTo>
                <a:lnTo>
                  <a:pt x="715855" y="2348572"/>
                </a:lnTo>
                <a:lnTo>
                  <a:pt x="0" y="1363281"/>
                </a:lnTo>
                <a:lnTo>
                  <a:pt x="116865" y="1266857"/>
                </a:lnTo>
                <a:cubicBezTo>
                  <a:pt x="281174" y="1102549"/>
                  <a:pt x="382801" y="875559"/>
                  <a:pt x="382801" y="624832"/>
                </a:cubicBezTo>
                <a:cubicBezTo>
                  <a:pt x="382801" y="562151"/>
                  <a:pt x="376450" y="500952"/>
                  <a:pt x="364354" y="441846"/>
                </a:cubicBezTo>
                <a:lnTo>
                  <a:pt x="347617" y="376750"/>
                </a:lnTo>
                <a:lnTo>
                  <a:pt x="1507134" y="0"/>
                </a:lnTo>
                <a:close/>
              </a:path>
            </a:pathLst>
          </a:custGeom>
          <a:solidFill>
            <a:srgbClr val="68B0BC"/>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134"/>
          <p:cNvSpPr/>
          <p:nvPr/>
        </p:nvSpPr>
        <p:spPr>
          <a:xfrm>
            <a:off x="1405667" y="3827249"/>
            <a:ext cx="1780122" cy="998306"/>
          </a:xfrm>
          <a:custGeom>
            <a:avLst/>
            <a:gdLst>
              <a:gd name="connsiteX0" fmla="*/ 715903 w 2476006"/>
              <a:gd name="connsiteY0" fmla="*/ 0 h 1388563"/>
              <a:gd name="connsiteX1" fmla="*/ 734665 w 2476006"/>
              <a:gd name="connsiteY1" fmla="*/ 15480 h 1388563"/>
              <a:gd name="connsiteX2" fmla="*/ 1242315 w 2476006"/>
              <a:gd name="connsiteY2" fmla="*/ 170545 h 1388563"/>
              <a:gd name="connsiteX3" fmla="*/ 1749965 w 2476006"/>
              <a:gd name="connsiteY3" fmla="*/ 15480 h 1388563"/>
              <a:gd name="connsiteX4" fmla="*/ 1760408 w 2476006"/>
              <a:gd name="connsiteY4" fmla="*/ 6864 h 1388563"/>
              <a:gd name="connsiteX5" fmla="*/ 2476006 w 2476006"/>
              <a:gd name="connsiteY5" fmla="*/ 991801 h 1388563"/>
              <a:gd name="connsiteX6" fmla="*/ 2430969 w 2476006"/>
              <a:gd name="connsiteY6" fmla="*/ 1025479 h 1388563"/>
              <a:gd name="connsiteX7" fmla="*/ 1242314 w 2476006"/>
              <a:gd name="connsiteY7" fmla="*/ 1388563 h 1388563"/>
              <a:gd name="connsiteX8" fmla="*/ 53659 w 2476006"/>
              <a:gd name="connsiteY8" fmla="*/ 1025479 h 1388563"/>
              <a:gd name="connsiteX9" fmla="*/ 0 w 2476006"/>
              <a:gd name="connsiteY9" fmla="*/ 985354 h 1388563"/>
              <a:gd name="connsiteX10" fmla="*/ 715903 w 2476006"/>
              <a:gd name="connsiteY10" fmla="*/ 0 h 138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006" h="1388563">
                <a:moveTo>
                  <a:pt x="715903" y="0"/>
                </a:moveTo>
                <a:lnTo>
                  <a:pt x="734665" y="15480"/>
                </a:lnTo>
                <a:cubicBezTo>
                  <a:pt x="879577" y="113380"/>
                  <a:pt x="1054270" y="170545"/>
                  <a:pt x="1242315" y="170545"/>
                </a:cubicBezTo>
                <a:cubicBezTo>
                  <a:pt x="1430360" y="170545"/>
                  <a:pt x="1605053" y="113380"/>
                  <a:pt x="1749965" y="15480"/>
                </a:cubicBezTo>
                <a:lnTo>
                  <a:pt x="1760408" y="6864"/>
                </a:lnTo>
                <a:lnTo>
                  <a:pt x="2476006" y="991801"/>
                </a:lnTo>
                <a:lnTo>
                  <a:pt x="2430969" y="1025479"/>
                </a:lnTo>
                <a:cubicBezTo>
                  <a:pt x="2091661" y="1254712"/>
                  <a:pt x="1682619" y="1388563"/>
                  <a:pt x="1242314" y="1388563"/>
                </a:cubicBezTo>
                <a:cubicBezTo>
                  <a:pt x="802009" y="1388563"/>
                  <a:pt x="392967" y="1254712"/>
                  <a:pt x="53659" y="1025479"/>
                </a:cubicBezTo>
                <a:lnTo>
                  <a:pt x="0" y="985354"/>
                </a:lnTo>
                <a:lnTo>
                  <a:pt x="715903" y="0"/>
                </a:lnTo>
                <a:close/>
              </a:path>
            </a:pathLst>
          </a:custGeom>
          <a:solidFill>
            <a:srgbClr val="627A8D"/>
          </a:solidFill>
          <a:ln>
            <a:noFill/>
          </a:ln>
          <a:effectLst>
            <a:innerShdw blurRad="1778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Oval 107"/>
          <p:cNvSpPr/>
          <p:nvPr/>
        </p:nvSpPr>
        <p:spPr>
          <a:xfrm>
            <a:off x="1685847" y="2735950"/>
            <a:ext cx="1225133" cy="1225133"/>
          </a:xfrm>
          <a:prstGeom prst="ellipse">
            <a:avLst/>
          </a:prstGeom>
          <a:gradFill>
            <a:gsLst>
              <a:gs pos="0">
                <a:schemeClr val="bg1">
                  <a:lumMod val="95000"/>
                </a:schemeClr>
              </a:gs>
              <a:gs pos="100000">
                <a:schemeClr val="bg1">
                  <a:lumMod val="75000"/>
                </a:schemeClr>
              </a:gs>
            </a:gsLst>
            <a:lin ang="54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108"/>
          <p:cNvSpPr/>
          <p:nvPr/>
        </p:nvSpPr>
        <p:spPr>
          <a:xfrm rot="13663657">
            <a:off x="304977" y="1417282"/>
            <a:ext cx="3897154" cy="3763776"/>
          </a:xfrm>
          <a:custGeom>
            <a:avLst/>
            <a:gdLst>
              <a:gd name="connsiteX0" fmla="*/ 3530079 w 4201472"/>
              <a:gd name="connsiteY0" fmla="*/ 3393540 h 4057678"/>
              <a:gd name="connsiteX1" fmla="*/ 664138 w 4201472"/>
              <a:gd name="connsiteY1" fmla="*/ 3530079 h 4057678"/>
              <a:gd name="connsiteX2" fmla="*/ 527599 w 4201472"/>
              <a:gd name="connsiteY2" fmla="*/ 664138 h 4057678"/>
              <a:gd name="connsiteX3" fmla="*/ 3393540 w 4201472"/>
              <a:gd name="connsiteY3" fmla="*/ 527599 h 4057678"/>
              <a:gd name="connsiteX4" fmla="*/ 3505067 w 4201472"/>
              <a:gd name="connsiteY4" fmla="*/ 636977 h 4057678"/>
              <a:gd name="connsiteX5" fmla="*/ 3565623 w 4201472"/>
              <a:gd name="connsiteY5" fmla="*/ 706122 h 4057678"/>
              <a:gd name="connsiteX6" fmla="*/ 3306510 w 4201472"/>
              <a:gd name="connsiteY6" fmla="*/ 991159 h 4057678"/>
              <a:gd name="connsiteX7" fmla="*/ 3256203 w 4201472"/>
              <a:gd name="connsiteY7" fmla="*/ 929147 h 4057678"/>
              <a:gd name="connsiteX8" fmla="*/ 3137258 w 4201472"/>
              <a:gd name="connsiteY8" fmla="*/ 809522 h 4057678"/>
              <a:gd name="connsiteX9" fmla="*/ 809522 w 4201472"/>
              <a:gd name="connsiteY9" fmla="*/ 920420 h 4057678"/>
              <a:gd name="connsiteX10" fmla="*/ 920420 w 4201472"/>
              <a:gd name="connsiteY10" fmla="*/ 3248156 h 4057678"/>
              <a:gd name="connsiteX11" fmla="*/ 3248156 w 4201472"/>
              <a:gd name="connsiteY11" fmla="*/ 3137258 h 4057678"/>
              <a:gd name="connsiteX12" fmla="*/ 3674781 w 4201472"/>
              <a:gd name="connsiteY12" fmla="*/ 2108550 h 4057678"/>
              <a:gd name="connsiteX13" fmla="*/ 3674790 w 4201472"/>
              <a:gd name="connsiteY13" fmla="*/ 2013643 h 4057678"/>
              <a:gd name="connsiteX14" fmla="*/ 3462423 w 4201472"/>
              <a:gd name="connsiteY14" fmla="*/ 2027634 h 4057678"/>
              <a:gd name="connsiteX15" fmla="*/ 3769798 w 4201472"/>
              <a:gd name="connsiteY15" fmla="*/ 1420086 h 4057678"/>
              <a:gd name="connsiteX16" fmla="*/ 4201472 w 4201472"/>
              <a:gd name="connsiteY16" fmla="*/ 1978945 h 4057678"/>
              <a:gd name="connsiteX17" fmla="*/ 4055359 w 4201472"/>
              <a:gd name="connsiteY17" fmla="*/ 1988571 h 4057678"/>
              <a:gd name="connsiteX18" fmla="*/ 4055345 w 4201472"/>
              <a:gd name="connsiteY18" fmla="*/ 2126981 h 4057678"/>
              <a:gd name="connsiteX19" fmla="*/ 3530079 w 4201472"/>
              <a:gd name="connsiteY19" fmla="*/ 3393540 h 4057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01472" h="4057678">
                <a:moveTo>
                  <a:pt x="3530079" y="3393540"/>
                </a:moveTo>
                <a:cubicBezTo>
                  <a:pt x="2776375" y="4222652"/>
                  <a:pt x="1493250" y="4283783"/>
                  <a:pt x="664138" y="3530079"/>
                </a:cubicBezTo>
                <a:cubicBezTo>
                  <a:pt x="-164974" y="2776375"/>
                  <a:pt x="-226105" y="1493250"/>
                  <a:pt x="527599" y="664138"/>
                </a:cubicBezTo>
                <a:cubicBezTo>
                  <a:pt x="1281302" y="-164974"/>
                  <a:pt x="2564428" y="-226105"/>
                  <a:pt x="3393540" y="527599"/>
                </a:cubicBezTo>
                <a:cubicBezTo>
                  <a:pt x="3432405" y="562929"/>
                  <a:pt x="3469582" y="599422"/>
                  <a:pt x="3505067" y="636977"/>
                </a:cubicBezTo>
                <a:lnTo>
                  <a:pt x="3565623" y="706122"/>
                </a:lnTo>
                <a:lnTo>
                  <a:pt x="3306510" y="991159"/>
                </a:lnTo>
                <a:lnTo>
                  <a:pt x="3256203" y="929147"/>
                </a:lnTo>
                <a:cubicBezTo>
                  <a:pt x="3218997" y="887722"/>
                  <a:pt x="3179346" y="847782"/>
                  <a:pt x="3137258" y="809522"/>
                </a:cubicBezTo>
                <a:cubicBezTo>
                  <a:pt x="2463848" y="197359"/>
                  <a:pt x="1421685" y="247009"/>
                  <a:pt x="809522" y="920420"/>
                </a:cubicBezTo>
                <a:cubicBezTo>
                  <a:pt x="197359" y="1593830"/>
                  <a:pt x="247009" y="2635993"/>
                  <a:pt x="920420" y="3248156"/>
                </a:cubicBezTo>
                <a:cubicBezTo>
                  <a:pt x="1593830" y="3860319"/>
                  <a:pt x="2635993" y="3810669"/>
                  <a:pt x="3248156" y="3137258"/>
                </a:cubicBezTo>
                <a:cubicBezTo>
                  <a:pt x="3515977" y="2842641"/>
                  <a:pt x="3657123" y="2477443"/>
                  <a:pt x="3674781" y="2108550"/>
                </a:cubicBezTo>
                <a:lnTo>
                  <a:pt x="3674790" y="2013643"/>
                </a:lnTo>
                <a:lnTo>
                  <a:pt x="3462423" y="2027634"/>
                </a:lnTo>
                <a:lnTo>
                  <a:pt x="3769798" y="1420086"/>
                </a:lnTo>
                <a:lnTo>
                  <a:pt x="4201472" y="1978945"/>
                </a:lnTo>
                <a:lnTo>
                  <a:pt x="4055359" y="1988571"/>
                </a:lnTo>
                <a:lnTo>
                  <a:pt x="4055345" y="2126981"/>
                </a:lnTo>
                <a:cubicBezTo>
                  <a:pt x="4033605" y="2581167"/>
                  <a:pt x="3859824" y="3030804"/>
                  <a:pt x="3530079" y="3393540"/>
                </a:cubicBezTo>
                <a:close/>
              </a:path>
            </a:pathLst>
          </a:custGeom>
          <a:gradFill>
            <a:gsLst>
              <a:gs pos="0">
                <a:schemeClr val="bg1">
                  <a:lumMod val="95000"/>
                </a:schemeClr>
              </a:gs>
              <a:gs pos="20000">
                <a:schemeClr val="bg1">
                  <a:lumMod val="75000"/>
                </a:schemeClr>
              </a:gs>
              <a:gs pos="100000">
                <a:schemeClr val="bg1">
                  <a:lumMod val="95000"/>
                </a:schemeClr>
              </a:gs>
            </a:gsLst>
            <a:lin ang="5400000" scaled="1"/>
          </a:gra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1651916" y="3033880"/>
            <a:ext cx="1298531" cy="630942"/>
          </a:xfrm>
          <a:prstGeom prst="rect">
            <a:avLst/>
          </a:prstGeom>
        </p:spPr>
        <p:txBody>
          <a:bodyPr wrap="square">
            <a:spAutoFit/>
          </a:bodyPr>
          <a:lstStyle/>
          <a:p>
            <a:pPr algn="ctr" fontAlgn="b"/>
            <a:r>
              <a:rPr lang="en-US" sz="1400" b="1" dirty="0">
                <a:solidFill>
                  <a:schemeClr val="tx1">
                    <a:lumMod val="65000"/>
                    <a:lumOff val="35000"/>
                  </a:schemeClr>
                </a:solidFill>
                <a:latin typeface="Arial" panose="020B0604020202020204" pitchFamily="34" charset="0"/>
                <a:cs typeface="Arial" panose="020B0604020202020204" pitchFamily="34" charset="0"/>
              </a:rPr>
              <a:t>Dynamic</a:t>
            </a:r>
          </a:p>
          <a:p>
            <a:pPr algn="ctr" fontAlgn="b"/>
            <a:r>
              <a:rPr lang="en-US" sz="1400" b="1" dirty="0">
                <a:solidFill>
                  <a:schemeClr val="tx1">
                    <a:lumMod val="65000"/>
                    <a:lumOff val="35000"/>
                  </a:schemeClr>
                </a:solidFill>
                <a:latin typeface="Arial" panose="020B0604020202020204" pitchFamily="34" charset="0"/>
                <a:cs typeface="Arial" panose="020B0604020202020204" pitchFamily="34" charset="0"/>
              </a:rPr>
              <a:t>Debug Infra</a:t>
            </a:r>
          </a:p>
        </p:txBody>
      </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7994" y="2277214"/>
            <a:ext cx="541325" cy="467108"/>
          </a:xfrm>
          <a:prstGeom prst="rect">
            <a:avLst/>
          </a:prstGeom>
          <a:solidFill>
            <a:schemeClr val="accent1">
              <a:alpha val="0"/>
            </a:schemeClr>
          </a:solidFill>
        </p:spPr>
      </p:pic>
      <p:sp>
        <p:nvSpPr>
          <p:cNvPr id="80" name="Freeform 79"/>
          <p:cNvSpPr/>
          <p:nvPr/>
        </p:nvSpPr>
        <p:spPr>
          <a:xfrm rot="18600000">
            <a:off x="1481146" y="2327294"/>
            <a:ext cx="467267" cy="293640"/>
          </a:xfrm>
          <a:custGeom>
            <a:avLst/>
            <a:gdLst>
              <a:gd name="connsiteX0" fmla="*/ 1057314 w 1232283"/>
              <a:gd name="connsiteY0" fmla="*/ 209266 h 776350"/>
              <a:gd name="connsiteX1" fmla="*/ 665295 w 1232283"/>
              <a:gd name="connsiteY1" fmla="*/ 174969 h 776350"/>
              <a:gd name="connsiteX2" fmla="*/ 630998 w 1232283"/>
              <a:gd name="connsiteY2" fmla="*/ 566988 h 776350"/>
              <a:gd name="connsiteX3" fmla="*/ 1023017 w 1232283"/>
              <a:gd name="connsiteY3" fmla="*/ 601285 h 776350"/>
              <a:gd name="connsiteX4" fmla="*/ 1057314 w 1232283"/>
              <a:gd name="connsiteY4" fmla="*/ 209266 h 776350"/>
              <a:gd name="connsiteX5" fmla="*/ 1141472 w 1232283"/>
              <a:gd name="connsiteY5" fmla="*/ 138649 h 776350"/>
              <a:gd name="connsiteX6" fmla="*/ 1093634 w 1232283"/>
              <a:gd name="connsiteY6" fmla="*/ 685443 h 776350"/>
              <a:gd name="connsiteX7" fmla="*/ 546840 w 1232283"/>
              <a:gd name="connsiteY7" fmla="*/ 637605 h 776350"/>
              <a:gd name="connsiteX8" fmla="*/ 471681 w 1232283"/>
              <a:gd name="connsiteY8" fmla="*/ 502147 h 776350"/>
              <a:gd name="connsiteX9" fmla="*/ 466616 w 1232283"/>
              <a:gd name="connsiteY9" fmla="*/ 477365 h 776350"/>
              <a:gd name="connsiteX10" fmla="*/ 444645 w 1232283"/>
              <a:gd name="connsiteY10" fmla="*/ 481801 h 776350"/>
              <a:gd name="connsiteX11" fmla="*/ 67083 w 1232283"/>
              <a:gd name="connsiteY11" fmla="*/ 481801 h 776350"/>
              <a:gd name="connsiteX12" fmla="*/ 0 w 1232283"/>
              <a:gd name="connsiteY12" fmla="*/ 414718 h 776350"/>
              <a:gd name="connsiteX13" fmla="*/ 0 w 1232283"/>
              <a:gd name="connsiteY13" fmla="*/ 403415 h 776350"/>
              <a:gd name="connsiteX14" fmla="*/ 67083 w 1232283"/>
              <a:gd name="connsiteY14" fmla="*/ 336332 h 776350"/>
              <a:gd name="connsiteX15" fmla="*/ 444645 w 1232283"/>
              <a:gd name="connsiteY15" fmla="*/ 336332 h 776350"/>
              <a:gd name="connsiteX16" fmla="*/ 459095 w 1232283"/>
              <a:gd name="connsiteY16" fmla="*/ 339249 h 776350"/>
              <a:gd name="connsiteX17" fmla="*/ 470168 w 1232283"/>
              <a:gd name="connsiteY17" fmla="*/ 280996 h 776350"/>
              <a:gd name="connsiteX18" fmla="*/ 594678 w 1232283"/>
              <a:gd name="connsiteY18" fmla="*/ 90810 h 776350"/>
              <a:gd name="connsiteX19" fmla="*/ 1141472 w 1232283"/>
              <a:gd name="connsiteY19" fmla="*/ 138649 h 7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83" h="776350">
                <a:moveTo>
                  <a:pt x="1057314" y="209266"/>
                </a:moveTo>
                <a:cubicBezTo>
                  <a:pt x="958532" y="91542"/>
                  <a:pt x="783019" y="76186"/>
                  <a:pt x="665295" y="174969"/>
                </a:cubicBezTo>
                <a:cubicBezTo>
                  <a:pt x="547571" y="273751"/>
                  <a:pt x="532216" y="449263"/>
                  <a:pt x="630998" y="566988"/>
                </a:cubicBezTo>
                <a:cubicBezTo>
                  <a:pt x="729780" y="684712"/>
                  <a:pt x="905293" y="700067"/>
                  <a:pt x="1023017" y="601285"/>
                </a:cubicBezTo>
                <a:cubicBezTo>
                  <a:pt x="1140741" y="502502"/>
                  <a:pt x="1156096" y="326990"/>
                  <a:pt x="1057314" y="209266"/>
                </a:cubicBezTo>
                <a:close/>
                <a:moveTo>
                  <a:pt x="1141472" y="138649"/>
                </a:moveTo>
                <a:cubicBezTo>
                  <a:pt x="1279255" y="302852"/>
                  <a:pt x="1257837" y="547660"/>
                  <a:pt x="1093634" y="685443"/>
                </a:cubicBezTo>
                <a:cubicBezTo>
                  <a:pt x="929431" y="823226"/>
                  <a:pt x="687978" y="802101"/>
                  <a:pt x="546840" y="637605"/>
                </a:cubicBezTo>
                <a:cubicBezTo>
                  <a:pt x="511555" y="596481"/>
                  <a:pt x="486640" y="550355"/>
                  <a:pt x="471681" y="502147"/>
                </a:cubicBezTo>
                <a:lnTo>
                  <a:pt x="466616" y="477365"/>
                </a:lnTo>
                <a:lnTo>
                  <a:pt x="444645" y="481801"/>
                </a:lnTo>
                <a:lnTo>
                  <a:pt x="67083" y="481801"/>
                </a:lnTo>
                <a:cubicBezTo>
                  <a:pt x="30034" y="481801"/>
                  <a:pt x="0" y="451767"/>
                  <a:pt x="0" y="414718"/>
                </a:cubicBezTo>
                <a:lnTo>
                  <a:pt x="0" y="403415"/>
                </a:lnTo>
                <a:cubicBezTo>
                  <a:pt x="0" y="366366"/>
                  <a:pt x="30034" y="336332"/>
                  <a:pt x="67083" y="336332"/>
                </a:cubicBezTo>
                <a:lnTo>
                  <a:pt x="444645" y="336332"/>
                </a:lnTo>
                <a:lnTo>
                  <a:pt x="459095" y="339249"/>
                </a:lnTo>
                <a:lnTo>
                  <a:pt x="470168" y="280996"/>
                </a:lnTo>
                <a:cubicBezTo>
                  <a:pt x="491133" y="209157"/>
                  <a:pt x="533102" y="142479"/>
                  <a:pt x="594678" y="90810"/>
                </a:cubicBezTo>
                <a:cubicBezTo>
                  <a:pt x="758881" y="-46972"/>
                  <a:pt x="1003690" y="-25554"/>
                  <a:pt x="1141472" y="138649"/>
                </a:cubicBezTo>
                <a:close/>
              </a:path>
            </a:pathLst>
          </a:custGeom>
          <a:solidFill>
            <a:schemeClr val="tx2"/>
          </a:solidFill>
          <a:ln w="12700" cap="flat" cmpd="sng" algn="ctr">
            <a:noFill/>
            <a:prstDash val="solid"/>
            <a:miter lim="800000"/>
          </a:ln>
          <a:effectLst/>
        </p:spPr>
        <p:txBody>
          <a:bodyPr wrap="square" rtlCol="0" anchor="ctr">
            <a:noAutofit/>
          </a:bodyPr>
          <a:lstStyle/>
          <a:p>
            <a:pPr algn="ctr">
              <a:defRPr/>
            </a:pPr>
            <a:endParaRPr lang="en-US">
              <a:solidFill>
                <a:prstClr val="black"/>
              </a:solidFill>
              <a:latin typeface="Arial" panose="020B0604020202020204" pitchFamily="34" charset="0"/>
              <a:cs typeface="Arial" panose="020B0604020202020204" pitchFamily="34" charset="0"/>
            </a:endParaRPr>
          </a:p>
        </p:txBody>
      </p:sp>
      <p:grpSp>
        <p:nvGrpSpPr>
          <p:cNvPr id="57" name="Group 56"/>
          <p:cNvGrpSpPr/>
          <p:nvPr/>
        </p:nvGrpSpPr>
        <p:grpSpPr>
          <a:xfrm>
            <a:off x="3096063" y="3456015"/>
            <a:ext cx="377101" cy="314291"/>
            <a:chOff x="1805868" y="1095374"/>
            <a:chExt cx="4699708" cy="3916924"/>
          </a:xfrm>
          <a:solidFill>
            <a:srgbClr val="F01D18"/>
          </a:solidFill>
        </p:grpSpPr>
        <p:sp>
          <p:nvSpPr>
            <p:cNvPr id="58" name="Freeform 57"/>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59" name="Group 58"/>
            <p:cNvGrpSpPr/>
            <p:nvPr/>
          </p:nvGrpSpPr>
          <p:grpSpPr>
            <a:xfrm>
              <a:off x="1805868" y="1873918"/>
              <a:ext cx="4195126" cy="3138380"/>
              <a:chOff x="1805868" y="1873918"/>
              <a:chExt cx="4195126" cy="3138380"/>
            </a:xfrm>
            <a:grpFill/>
          </p:grpSpPr>
          <p:grpSp>
            <p:nvGrpSpPr>
              <p:cNvPr id="61" name="Group 60"/>
              <p:cNvGrpSpPr/>
              <p:nvPr/>
            </p:nvGrpSpPr>
            <p:grpSpPr>
              <a:xfrm>
                <a:off x="1805868" y="1873918"/>
                <a:ext cx="4195126" cy="3138380"/>
                <a:chOff x="1277882" y="2649348"/>
                <a:chExt cx="433525" cy="324320"/>
              </a:xfrm>
              <a:grpFill/>
            </p:grpSpPr>
            <p:sp>
              <p:nvSpPr>
                <p:cNvPr id="78" name="Oval 77"/>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79" name="Freeform 78"/>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62"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3"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4"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5"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6"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7"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8"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69"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0"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1"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2"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3"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4"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5"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6"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77"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60" name="Right Triangle 59"/>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8323" y="4063390"/>
            <a:ext cx="572448" cy="570366"/>
          </a:xfrm>
          <a:prstGeom prst="rect">
            <a:avLst/>
          </a:prstGeom>
        </p:spPr>
      </p:pic>
      <p:pic>
        <p:nvPicPr>
          <p:cNvPr id="136" name="Picture 1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7070" y="3384398"/>
            <a:ext cx="504977" cy="43403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35388" y="3021495"/>
            <a:ext cx="710744" cy="533058"/>
          </a:xfrm>
          <a:prstGeom prst="rect">
            <a:avLst/>
          </a:prstGeom>
        </p:spPr>
      </p:pic>
      <p:sp>
        <p:nvSpPr>
          <p:cNvPr id="84" name="Right Brace 83"/>
          <p:cNvSpPr/>
          <p:nvPr/>
        </p:nvSpPr>
        <p:spPr bwMode="auto">
          <a:xfrm>
            <a:off x="9046485" y="2291905"/>
            <a:ext cx="370932" cy="2264540"/>
          </a:xfrm>
          <a:prstGeom prst="rightBrace">
            <a:avLst>
              <a:gd name="adj1" fmla="val 8333"/>
              <a:gd name="adj2" fmla="val 49668"/>
            </a:avLst>
          </a:prstGeom>
          <a:noFill/>
          <a:ln w="381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itle 2">
            <a:extLst>
              <a:ext uri="{FF2B5EF4-FFF2-40B4-BE49-F238E27FC236}">
                <a16:creationId xmlns:a16="http://schemas.microsoft.com/office/drawing/2014/main" id="{A45CA5EC-C161-4928-A915-0101057F40E3}"/>
              </a:ext>
            </a:extLst>
          </p:cNvPr>
          <p:cNvSpPr>
            <a:spLocks noGrp="1"/>
          </p:cNvSpPr>
          <p:nvPr>
            <p:ph type="title"/>
          </p:nvPr>
        </p:nvSpPr>
        <p:spPr/>
        <p:txBody>
          <a:bodyPr/>
          <a:lstStyle/>
          <a:p>
            <a:r>
              <a:rPr lang="en-US" dirty="0">
                <a:blipFill>
                  <a:blip r:embed="rId7"/>
                  <a:stretch>
                    <a:fillRect/>
                  </a:stretch>
                </a:blipFill>
              </a:rPr>
              <a:t>Dynamic Debug Infrastructure</a:t>
            </a:r>
            <a:endParaRPr lang="en-US" dirty="0"/>
          </a:p>
        </p:txBody>
      </p:sp>
      <p:pic>
        <p:nvPicPr>
          <p:cNvPr id="81" name="Picture 80">
            <a:extLst>
              <a:ext uri="{FF2B5EF4-FFF2-40B4-BE49-F238E27FC236}">
                <a16:creationId xmlns:a16="http://schemas.microsoft.com/office/drawing/2014/main" id="{24AC9FF1-B9C0-4471-AD9A-3927679EC72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5075" y="4825555"/>
            <a:ext cx="5947729" cy="2005941"/>
          </a:xfrm>
          <a:prstGeom prst="rect">
            <a:avLst/>
          </a:prstGeom>
        </p:spPr>
      </p:pic>
    </p:spTree>
    <p:extLst>
      <p:ext uri="{BB962C8B-B14F-4D97-AF65-F5344CB8AC3E}">
        <p14:creationId xmlns:p14="http://schemas.microsoft.com/office/powerpoint/2010/main" val="2148315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94462" y="435305"/>
            <a:ext cx="9710929" cy="1708160"/>
          </a:xfrm>
          <a:prstGeom prst="rect">
            <a:avLst/>
          </a:prstGeom>
          <a:noFill/>
        </p:spPr>
        <p:txBody>
          <a:bodyPr wrap="square" rtlCol="0">
            <a:spAutoFit/>
          </a:bodyPr>
          <a:lstStyle/>
          <a:p>
            <a:pPr>
              <a:lnSpc>
                <a:spcPct val="75000"/>
              </a:lnSpc>
              <a:spcBef>
                <a:spcPct val="0"/>
              </a:spcBef>
            </a:pPr>
            <a:r>
              <a:rPr lang="en-US" sz="4400" dirty="0">
                <a:blipFill>
                  <a:blip r:embed="rId3"/>
                  <a:stretch>
                    <a:fillRect/>
                  </a:stretch>
                </a:blipFill>
                <a:latin typeface="Arial" panose="020B0604020202020204" pitchFamily="34" charset="0"/>
                <a:ea typeface="+mj-ea"/>
                <a:cs typeface="+mj-cs"/>
              </a:rPr>
              <a:t>Debugging </a:t>
            </a:r>
            <a:r>
              <a:rPr lang="en-US" sz="4400" dirty="0">
                <a:blipFill>
                  <a:blip r:embed="rId3"/>
                  <a:stretch>
                    <a:fillRect/>
                  </a:stretch>
                </a:blipFill>
                <a:latin typeface="Arial" panose="020B0604020202020204" pitchFamily="34" charset="0"/>
              </a:rPr>
              <a:t>Examples </a:t>
            </a:r>
            <a:r>
              <a:rPr lang="en-US" sz="4400" dirty="0">
                <a:blipFill>
                  <a:blip r:embed="rId3"/>
                  <a:stretch>
                    <a:fillRect/>
                  </a:stretch>
                </a:blipFill>
              </a:rPr>
              <a:t>(1/2)</a:t>
            </a:r>
            <a:endParaRPr lang="en-US" sz="4400" dirty="0">
              <a:blipFill>
                <a:blip r:embed="rId3"/>
                <a:stretch>
                  <a:fillRect/>
                </a:stretch>
              </a:blipFill>
              <a:latin typeface="Arial" panose="020B0604020202020204" pitchFamily="34" charset="0"/>
              <a:ea typeface="+mj-ea"/>
              <a:cs typeface="+mj-cs"/>
            </a:endParaRPr>
          </a:p>
          <a:p>
            <a:pPr algn="ctr"/>
            <a:endParaRPr lang="en-US" sz="4800" b="1" dirty="0">
              <a:solidFill>
                <a:srgbClr val="2695DA"/>
              </a:solidFill>
              <a:latin typeface="Arial" panose="020B0604020202020204" pitchFamily="34" charset="0"/>
              <a:cs typeface="Arial" panose="020B0604020202020204" pitchFamily="34" charset="0"/>
            </a:endParaRPr>
          </a:p>
        </p:txBody>
      </p:sp>
      <p:grpSp>
        <p:nvGrpSpPr>
          <p:cNvPr id="3" name="Group 2"/>
          <p:cNvGrpSpPr/>
          <p:nvPr/>
        </p:nvGrpSpPr>
        <p:grpSpPr>
          <a:xfrm>
            <a:off x="446481" y="2304286"/>
            <a:ext cx="4676826" cy="2568919"/>
            <a:chOff x="333056" y="2247780"/>
            <a:chExt cx="6538138" cy="3231138"/>
          </a:xfrm>
        </p:grpSpPr>
        <p:grpSp>
          <p:nvGrpSpPr>
            <p:cNvPr id="5" name="Group 4"/>
            <p:cNvGrpSpPr/>
            <p:nvPr/>
          </p:nvGrpSpPr>
          <p:grpSpPr>
            <a:xfrm>
              <a:off x="333056" y="2247780"/>
              <a:ext cx="6538138" cy="3231138"/>
              <a:chOff x="640153" y="1803305"/>
              <a:chExt cx="7319923" cy="3617494"/>
            </a:xfrm>
          </p:grpSpPr>
          <p:grpSp>
            <p:nvGrpSpPr>
              <p:cNvPr id="11" name="Group 10"/>
              <p:cNvGrpSpPr/>
              <p:nvPr/>
            </p:nvGrpSpPr>
            <p:grpSpPr>
              <a:xfrm>
                <a:off x="640153" y="1803305"/>
                <a:ext cx="4257251" cy="3617494"/>
                <a:chOff x="255496" y="1826645"/>
                <a:chExt cx="4257573" cy="3617767"/>
              </a:xfrm>
            </p:grpSpPr>
            <p:grpSp>
              <p:nvGrpSpPr>
                <p:cNvPr id="17" name="Group 16"/>
                <p:cNvGrpSpPr/>
                <p:nvPr/>
              </p:nvGrpSpPr>
              <p:grpSpPr>
                <a:xfrm>
                  <a:off x="255496" y="1826645"/>
                  <a:ext cx="4257573" cy="3617767"/>
                  <a:chOff x="255496" y="1826645"/>
                  <a:chExt cx="4257573" cy="3617767"/>
                </a:xfrm>
              </p:grpSpPr>
              <p:grpSp>
                <p:nvGrpSpPr>
                  <p:cNvPr id="24" name="Group 23"/>
                  <p:cNvGrpSpPr/>
                  <p:nvPr/>
                </p:nvGrpSpPr>
                <p:grpSpPr>
                  <a:xfrm>
                    <a:off x="1539395" y="4848020"/>
                    <a:ext cx="1698059" cy="596392"/>
                    <a:chOff x="2218414" y="3880237"/>
                    <a:chExt cx="1630017" cy="572494"/>
                  </a:xfrm>
                </p:grpSpPr>
                <p:sp>
                  <p:nvSpPr>
                    <p:cNvPr id="28" name="Rectangle 27"/>
                    <p:cNvSpPr/>
                    <p:nvPr/>
                  </p:nvSpPr>
                  <p:spPr>
                    <a:xfrm>
                      <a:off x="2679590" y="3880237"/>
                      <a:ext cx="715617" cy="508883"/>
                    </a:xfrm>
                    <a:prstGeom prst="rect">
                      <a:avLst/>
                    </a:prstGeom>
                    <a:solidFill>
                      <a:srgbClr val="404040"/>
                    </a:solidFill>
                    <a:ln w="41275" cmpd="thickThi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9" name="Rounded Rectangle 28"/>
                    <p:cNvSpPr/>
                    <p:nvPr/>
                  </p:nvSpPr>
                  <p:spPr>
                    <a:xfrm>
                      <a:off x="2218414" y="4317559"/>
                      <a:ext cx="1630017" cy="135172"/>
                    </a:xfrm>
                    <a:prstGeom prst="roundRect">
                      <a:avLst>
                        <a:gd name="adj" fmla="val 50000"/>
                      </a:avLst>
                    </a:prstGeom>
                    <a:solidFill>
                      <a:srgbClr val="404040"/>
                    </a:solidFill>
                    <a:ln w="41275" cmpd="thickThi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25" name="Group 24"/>
                  <p:cNvGrpSpPr/>
                  <p:nvPr/>
                </p:nvGrpSpPr>
                <p:grpSpPr>
                  <a:xfrm>
                    <a:off x="255496" y="1826645"/>
                    <a:ext cx="4257573" cy="3031657"/>
                    <a:chOff x="380535" y="1863067"/>
                    <a:chExt cx="3858206" cy="2747282"/>
                  </a:xfrm>
                </p:grpSpPr>
                <p:sp>
                  <p:nvSpPr>
                    <p:cNvPr id="26" name="Rounded Rectangle 25"/>
                    <p:cNvSpPr/>
                    <p:nvPr/>
                  </p:nvSpPr>
                  <p:spPr>
                    <a:xfrm>
                      <a:off x="380535" y="1863067"/>
                      <a:ext cx="3858206" cy="2747282"/>
                    </a:xfrm>
                    <a:prstGeom prst="roundRect">
                      <a:avLst>
                        <a:gd name="adj" fmla="val 2862"/>
                      </a:avLst>
                    </a:prstGeom>
                    <a:solidFill>
                      <a:schemeClr val="tx1">
                        <a:lumMod val="65000"/>
                        <a:lumOff val="35000"/>
                      </a:schemeClr>
                    </a:solidFill>
                    <a:ln w="41275" cmpd="thickThi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7" name="Rectangle 26"/>
                    <p:cNvSpPr/>
                    <p:nvPr/>
                  </p:nvSpPr>
                  <p:spPr>
                    <a:xfrm>
                      <a:off x="580675" y="2090587"/>
                      <a:ext cx="3457925" cy="2083343"/>
                    </a:xfrm>
                    <a:prstGeom prst="rect">
                      <a:avLst/>
                    </a:prstGeom>
                    <a:gradFill flip="none" rotWithShape="1">
                      <a:gsLst>
                        <a:gs pos="0">
                          <a:srgbClr val="F7F7F7"/>
                        </a:gs>
                        <a:gs pos="100000">
                          <a:srgbClr val="F0F0F0"/>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nvGrpSpPr>
                <p:cNvPr id="18" name="Group 17"/>
                <p:cNvGrpSpPr/>
                <p:nvPr/>
              </p:nvGrpSpPr>
              <p:grpSpPr>
                <a:xfrm>
                  <a:off x="2086087" y="4560108"/>
                  <a:ext cx="1938273" cy="107682"/>
                  <a:chOff x="2743200" y="3657601"/>
                  <a:chExt cx="1860605" cy="103367"/>
                </a:xfrm>
              </p:grpSpPr>
              <p:grpSp>
                <p:nvGrpSpPr>
                  <p:cNvPr id="19" name="Group 18"/>
                  <p:cNvGrpSpPr/>
                  <p:nvPr/>
                </p:nvGrpSpPr>
                <p:grpSpPr>
                  <a:xfrm>
                    <a:off x="2743200" y="3657601"/>
                    <a:ext cx="588395" cy="103367"/>
                    <a:chOff x="2743200" y="3657601"/>
                    <a:chExt cx="588395" cy="103367"/>
                  </a:xfrm>
                </p:grpSpPr>
                <p:sp>
                  <p:nvSpPr>
                    <p:cNvPr id="21" name="Oval 20"/>
                    <p:cNvSpPr/>
                    <p:nvPr/>
                  </p:nvSpPr>
                  <p:spPr>
                    <a:xfrm>
                      <a:off x="2743200" y="3657601"/>
                      <a:ext cx="103367" cy="103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2" name="Oval 21"/>
                    <p:cNvSpPr/>
                    <p:nvPr/>
                  </p:nvSpPr>
                  <p:spPr>
                    <a:xfrm>
                      <a:off x="2985714" y="3657601"/>
                      <a:ext cx="103367" cy="103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3" name="Oval 22"/>
                    <p:cNvSpPr/>
                    <p:nvPr/>
                  </p:nvSpPr>
                  <p:spPr>
                    <a:xfrm>
                      <a:off x="3228228" y="3657601"/>
                      <a:ext cx="103367" cy="103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20" name="Rectangle 19"/>
                  <p:cNvSpPr/>
                  <p:nvPr/>
                </p:nvSpPr>
                <p:spPr>
                  <a:xfrm>
                    <a:off x="4405023" y="3693380"/>
                    <a:ext cx="198782" cy="5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nvGrpSpPr>
              <p:cNvPr id="12" name="Group 11"/>
              <p:cNvGrpSpPr/>
              <p:nvPr/>
            </p:nvGrpSpPr>
            <p:grpSpPr>
              <a:xfrm>
                <a:off x="1905382" y="2319740"/>
                <a:ext cx="6054694" cy="1777630"/>
                <a:chOff x="6284613" y="3243824"/>
                <a:chExt cx="2379934" cy="698739"/>
              </a:xfrm>
            </p:grpSpPr>
            <p:grpSp>
              <p:nvGrpSpPr>
                <p:cNvPr id="13" name="Group 12"/>
                <p:cNvGrpSpPr/>
                <p:nvPr/>
              </p:nvGrpSpPr>
              <p:grpSpPr>
                <a:xfrm>
                  <a:off x="6284613" y="3243824"/>
                  <a:ext cx="698744" cy="698739"/>
                  <a:chOff x="4158909" y="1757072"/>
                  <a:chExt cx="1165944" cy="1165943"/>
                </a:xfrm>
              </p:grpSpPr>
              <p:sp>
                <p:nvSpPr>
                  <p:cNvPr id="15" name="Oval 14"/>
                  <p:cNvSpPr/>
                  <p:nvPr/>
                </p:nvSpPr>
                <p:spPr>
                  <a:xfrm>
                    <a:off x="4158909" y="1757072"/>
                    <a:ext cx="1165944" cy="1165943"/>
                  </a:xfrm>
                  <a:prstGeom prst="ellipse">
                    <a:avLst/>
                  </a:prstGeom>
                  <a:noFill/>
                  <a:ln w="12700" cap="flat" cmpd="sng" algn="ctr">
                    <a:solidFill>
                      <a:srgbClr val="2695DA"/>
                    </a:solid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6" name="Oval 15"/>
                  <p:cNvSpPr/>
                  <p:nvPr/>
                </p:nvSpPr>
                <p:spPr>
                  <a:xfrm>
                    <a:off x="4207790" y="1808766"/>
                    <a:ext cx="1057988" cy="1057985"/>
                  </a:xfrm>
                  <a:prstGeom prst="ellipse">
                    <a:avLst/>
                  </a:prstGeom>
                  <a:solidFill>
                    <a:srgbClr val="2695DA"/>
                  </a:soli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sp>
              <p:nvSpPr>
                <p:cNvPr id="14" name="Freeform 13"/>
                <p:cNvSpPr/>
                <p:nvPr/>
              </p:nvSpPr>
              <p:spPr>
                <a:xfrm>
                  <a:off x="8249715" y="3531744"/>
                  <a:ext cx="414832" cy="402676"/>
                </a:xfrm>
                <a:custGeom>
                  <a:avLst/>
                  <a:gdLst>
                    <a:gd name="connsiteX0" fmla="*/ 496061 w 1015460"/>
                    <a:gd name="connsiteY0" fmla="*/ 457373 h 985697"/>
                    <a:gd name="connsiteX1" fmla="*/ 496061 w 1015460"/>
                    <a:gd name="connsiteY1" fmla="*/ 964010 h 985697"/>
                    <a:gd name="connsiteX2" fmla="*/ 473207 w 1015460"/>
                    <a:gd name="connsiteY2" fmla="*/ 984063 h 985697"/>
                    <a:gd name="connsiteX3" fmla="*/ 135386 w 1015460"/>
                    <a:gd name="connsiteY3" fmla="*/ 818538 h 985697"/>
                    <a:gd name="connsiteX4" fmla="*/ 135386 w 1015460"/>
                    <a:gd name="connsiteY4" fmla="*/ 478263 h 985697"/>
                    <a:gd name="connsiteX5" fmla="*/ 318943 w 1015460"/>
                    <a:gd name="connsiteY5" fmla="*/ 579871 h 985697"/>
                    <a:gd name="connsiteX6" fmla="*/ 350472 w 1015460"/>
                    <a:gd name="connsiteY6" fmla="*/ 580090 h 985697"/>
                    <a:gd name="connsiteX7" fmla="*/ 496061 w 1015460"/>
                    <a:gd name="connsiteY7" fmla="*/ 457373 h 985697"/>
                    <a:gd name="connsiteX8" fmla="*/ 885487 w 1015460"/>
                    <a:gd name="connsiteY8" fmla="*/ 431481 h 985697"/>
                    <a:gd name="connsiteX9" fmla="*/ 902284 w 1015460"/>
                    <a:gd name="connsiteY9" fmla="*/ 431656 h 985697"/>
                    <a:gd name="connsiteX10" fmla="*/ 901442 w 1015460"/>
                    <a:gd name="connsiteY10" fmla="*/ 820343 h 985697"/>
                    <a:gd name="connsiteX11" fmla="*/ 561251 w 1015460"/>
                    <a:gd name="connsiteY11" fmla="*/ 982262 h 985697"/>
                    <a:gd name="connsiteX12" fmla="*/ 532854 w 1015460"/>
                    <a:gd name="connsiteY12" fmla="*/ 977565 h 985697"/>
                    <a:gd name="connsiteX13" fmla="*/ 532854 w 1015460"/>
                    <a:gd name="connsiteY13" fmla="*/ 463450 h 985697"/>
                    <a:gd name="connsiteX14" fmla="*/ 551987 w 1015460"/>
                    <a:gd name="connsiteY14" fmla="*/ 463484 h 985697"/>
                    <a:gd name="connsiteX15" fmla="*/ 693106 w 1015460"/>
                    <a:gd name="connsiteY15" fmla="*/ 544442 h 985697"/>
                    <a:gd name="connsiteX16" fmla="*/ 720898 w 1015460"/>
                    <a:gd name="connsiteY16" fmla="*/ 544808 h 985697"/>
                    <a:gd name="connsiteX17" fmla="*/ 148575 w 1015460"/>
                    <a:gd name="connsiteY17" fmla="*/ 279985 h 985697"/>
                    <a:gd name="connsiteX18" fmla="*/ 166397 w 1015460"/>
                    <a:gd name="connsiteY18" fmla="*/ 284467 h 985697"/>
                    <a:gd name="connsiteX19" fmla="*/ 456975 w 1015460"/>
                    <a:gd name="connsiteY19" fmla="*/ 420665 h 985697"/>
                    <a:gd name="connsiteX20" fmla="*/ 465677 w 1015460"/>
                    <a:gd name="connsiteY20" fmla="*/ 439099 h 985697"/>
                    <a:gd name="connsiteX21" fmla="*/ 332421 w 1015460"/>
                    <a:gd name="connsiteY21" fmla="*/ 547608 h 985697"/>
                    <a:gd name="connsiteX22" fmla="*/ 305910 w 1015460"/>
                    <a:gd name="connsiteY22" fmla="*/ 543734 h 985697"/>
                    <a:gd name="connsiteX23" fmla="*/ 38175 w 1015460"/>
                    <a:gd name="connsiteY23" fmla="*/ 401824 h 985697"/>
                    <a:gd name="connsiteX24" fmla="*/ 40209 w 1015460"/>
                    <a:gd name="connsiteY24" fmla="*/ 373899 h 985697"/>
                    <a:gd name="connsiteX25" fmla="*/ 132536 w 1015460"/>
                    <a:gd name="connsiteY25" fmla="*/ 288710 h 985697"/>
                    <a:gd name="connsiteX26" fmla="*/ 148575 w 1015460"/>
                    <a:gd name="connsiteY26" fmla="*/ 279985 h 985697"/>
                    <a:gd name="connsiteX27" fmla="*/ 890172 w 1015460"/>
                    <a:gd name="connsiteY27" fmla="*/ 270225 h 985697"/>
                    <a:gd name="connsiteX28" fmla="*/ 903203 w 1015460"/>
                    <a:gd name="connsiteY28" fmla="*/ 273163 h 985697"/>
                    <a:gd name="connsiteX29" fmla="*/ 995848 w 1015460"/>
                    <a:gd name="connsiteY29" fmla="*/ 314409 h 985697"/>
                    <a:gd name="connsiteX30" fmla="*/ 999480 w 1015460"/>
                    <a:gd name="connsiteY30" fmla="*/ 333084 h 985697"/>
                    <a:gd name="connsiteX31" fmla="*/ 726271 w 1015460"/>
                    <a:gd name="connsiteY31" fmla="*/ 505026 h 985697"/>
                    <a:gd name="connsiteX32" fmla="*/ 700146 w 1015460"/>
                    <a:gd name="connsiteY32" fmla="*/ 506679 h 985697"/>
                    <a:gd name="connsiteX33" fmla="*/ 566212 w 1015460"/>
                    <a:gd name="connsiteY33" fmla="*/ 439583 h 985697"/>
                    <a:gd name="connsiteX34" fmla="*/ 566889 w 1015460"/>
                    <a:gd name="connsiteY34" fmla="*/ 422918 h 985697"/>
                    <a:gd name="connsiteX35" fmla="*/ 875115 w 1015460"/>
                    <a:gd name="connsiteY35" fmla="*/ 275890 h 985697"/>
                    <a:gd name="connsiteX36" fmla="*/ 890172 w 1015460"/>
                    <a:gd name="connsiteY36" fmla="*/ 270225 h 985697"/>
                    <a:gd name="connsiteX37" fmla="*/ 628023 w 1015460"/>
                    <a:gd name="connsiteY37" fmla="*/ 35 h 985697"/>
                    <a:gd name="connsiteX38" fmla="*/ 654110 w 1015460"/>
                    <a:gd name="connsiteY38" fmla="*/ 6289 h 985697"/>
                    <a:gd name="connsiteX39" fmla="*/ 1000986 w 1015460"/>
                    <a:gd name="connsiteY39" fmla="*/ 99710 h 985697"/>
                    <a:gd name="connsiteX40" fmla="*/ 1013878 w 1015460"/>
                    <a:gd name="connsiteY40" fmla="*/ 118324 h 985697"/>
                    <a:gd name="connsiteX41" fmla="*/ 902897 w 1015460"/>
                    <a:gd name="connsiteY41" fmla="*/ 246642 h 985697"/>
                    <a:gd name="connsiteX42" fmla="*/ 878702 w 1015460"/>
                    <a:gd name="connsiteY42" fmla="*/ 246599 h 985697"/>
                    <a:gd name="connsiteX43" fmla="*/ 532075 w 1015460"/>
                    <a:gd name="connsiteY43" fmla="*/ 122022 h 985697"/>
                    <a:gd name="connsiteX44" fmla="*/ 532495 w 1015460"/>
                    <a:gd name="connsiteY44" fmla="*/ 124098 h 985697"/>
                    <a:gd name="connsiteX45" fmla="*/ 527207 w 1015460"/>
                    <a:gd name="connsiteY45" fmla="*/ 136847 h 985697"/>
                    <a:gd name="connsiteX46" fmla="*/ 523259 w 1015460"/>
                    <a:gd name="connsiteY46" fmla="*/ 139506 h 985697"/>
                    <a:gd name="connsiteX47" fmla="*/ 523259 w 1015460"/>
                    <a:gd name="connsiteY47" fmla="*/ 426916 h 985697"/>
                    <a:gd name="connsiteX48" fmla="*/ 505621 w 1015460"/>
                    <a:gd name="connsiteY48" fmla="*/ 426916 h 985697"/>
                    <a:gd name="connsiteX49" fmla="*/ 505621 w 1015460"/>
                    <a:gd name="connsiteY49" fmla="*/ 139506 h 985697"/>
                    <a:gd name="connsiteX50" fmla="*/ 501673 w 1015460"/>
                    <a:gd name="connsiteY50" fmla="*/ 136847 h 985697"/>
                    <a:gd name="connsiteX51" fmla="*/ 496384 w 1015460"/>
                    <a:gd name="connsiteY51" fmla="*/ 124098 h 985697"/>
                    <a:gd name="connsiteX52" fmla="*/ 497448 w 1015460"/>
                    <a:gd name="connsiteY52" fmla="*/ 118836 h 985697"/>
                    <a:gd name="connsiteX53" fmla="*/ 154843 w 1015460"/>
                    <a:gd name="connsiteY53" fmla="*/ 248661 h 985697"/>
                    <a:gd name="connsiteX54" fmla="*/ 125413 w 1015460"/>
                    <a:gd name="connsiteY54" fmla="*/ 251084 h 985697"/>
                    <a:gd name="connsiteX55" fmla="*/ 1582 w 1015460"/>
                    <a:gd name="connsiteY55" fmla="*/ 130381 h 985697"/>
                    <a:gd name="connsiteX56" fmla="*/ 14474 w 1015460"/>
                    <a:gd name="connsiteY56" fmla="*/ 111766 h 985697"/>
                    <a:gd name="connsiteX57" fmla="*/ 354688 w 1015460"/>
                    <a:gd name="connsiteY57" fmla="*/ 21201 h 985697"/>
                    <a:gd name="connsiteX58" fmla="*/ 379228 w 1015460"/>
                    <a:gd name="connsiteY58" fmla="*/ 17980 h 985697"/>
                    <a:gd name="connsiteX59" fmla="*/ 397208 w 1015460"/>
                    <a:gd name="connsiteY59" fmla="*/ 26222 h 985697"/>
                    <a:gd name="connsiteX60" fmla="*/ 492539 w 1015460"/>
                    <a:gd name="connsiteY60" fmla="*/ 97757 h 985697"/>
                    <a:gd name="connsiteX61" fmla="*/ 506336 w 1015460"/>
                    <a:gd name="connsiteY61" fmla="*/ 108209 h 985697"/>
                    <a:gd name="connsiteX62" fmla="*/ 507412 w 1015460"/>
                    <a:gd name="connsiteY62" fmla="*/ 107485 h 985697"/>
                    <a:gd name="connsiteX63" fmla="*/ 514440 w 1015460"/>
                    <a:gd name="connsiteY63" fmla="*/ 106068 h 985697"/>
                    <a:gd name="connsiteX64" fmla="*/ 519523 w 1015460"/>
                    <a:gd name="connsiteY64" fmla="*/ 107093 h 985697"/>
                    <a:gd name="connsiteX65" fmla="*/ 530298 w 1015460"/>
                    <a:gd name="connsiteY65" fmla="*/ 94356 h 985697"/>
                    <a:gd name="connsiteX66" fmla="*/ 600644 w 1015460"/>
                    <a:gd name="connsiteY66" fmla="*/ 8455 h 985697"/>
                    <a:gd name="connsiteX67" fmla="*/ 628023 w 1015460"/>
                    <a:gd name="connsiteY67" fmla="*/ 35 h 98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15460" h="985697">
                      <a:moveTo>
                        <a:pt x="496061" y="457373"/>
                      </a:moveTo>
                      <a:cubicBezTo>
                        <a:pt x="495665" y="624666"/>
                        <a:pt x="496457" y="796717"/>
                        <a:pt x="496061" y="964010"/>
                      </a:cubicBezTo>
                      <a:cubicBezTo>
                        <a:pt x="495641" y="981880"/>
                        <a:pt x="488142" y="989272"/>
                        <a:pt x="473207" y="984063"/>
                      </a:cubicBezTo>
                      <a:lnTo>
                        <a:pt x="135386" y="818538"/>
                      </a:lnTo>
                      <a:cubicBezTo>
                        <a:pt x="136485" y="704747"/>
                        <a:pt x="134285" y="592055"/>
                        <a:pt x="135386" y="478263"/>
                      </a:cubicBezTo>
                      <a:cubicBezTo>
                        <a:pt x="202560" y="514699"/>
                        <a:pt x="259101" y="544902"/>
                        <a:pt x="318943" y="579871"/>
                      </a:cubicBezTo>
                      <a:cubicBezTo>
                        <a:pt x="335421" y="580491"/>
                        <a:pt x="335353" y="580356"/>
                        <a:pt x="350472" y="580090"/>
                      </a:cubicBezTo>
                      <a:cubicBezTo>
                        <a:pt x="394321" y="545993"/>
                        <a:pt x="453665" y="493452"/>
                        <a:pt x="496061" y="457373"/>
                      </a:cubicBezTo>
                      <a:close/>
                      <a:moveTo>
                        <a:pt x="885487" y="431481"/>
                      </a:moveTo>
                      <a:lnTo>
                        <a:pt x="902284" y="431656"/>
                      </a:lnTo>
                      <a:cubicBezTo>
                        <a:pt x="901723" y="561499"/>
                        <a:pt x="902003" y="690500"/>
                        <a:pt x="901442" y="820343"/>
                      </a:cubicBezTo>
                      <a:cubicBezTo>
                        <a:pt x="784628" y="878842"/>
                        <a:pt x="675210" y="931377"/>
                        <a:pt x="561251" y="982262"/>
                      </a:cubicBezTo>
                      <a:cubicBezTo>
                        <a:pt x="550834" y="986883"/>
                        <a:pt x="534705" y="988173"/>
                        <a:pt x="532854" y="977565"/>
                      </a:cubicBezTo>
                      <a:lnTo>
                        <a:pt x="532854" y="463450"/>
                      </a:lnTo>
                      <a:cubicBezTo>
                        <a:pt x="544044" y="463238"/>
                        <a:pt x="539675" y="463399"/>
                        <a:pt x="551987" y="463484"/>
                      </a:cubicBezTo>
                      <a:cubicBezTo>
                        <a:pt x="578617" y="477043"/>
                        <a:pt x="664612" y="527050"/>
                        <a:pt x="693106" y="544442"/>
                      </a:cubicBezTo>
                      <a:cubicBezTo>
                        <a:pt x="710561" y="544814"/>
                        <a:pt x="704330" y="545082"/>
                        <a:pt x="720898" y="544808"/>
                      </a:cubicBezTo>
                      <a:close/>
                      <a:moveTo>
                        <a:pt x="148575" y="279985"/>
                      </a:moveTo>
                      <a:cubicBezTo>
                        <a:pt x="154159" y="278981"/>
                        <a:pt x="160040" y="280177"/>
                        <a:pt x="166397" y="284467"/>
                      </a:cubicBezTo>
                      <a:lnTo>
                        <a:pt x="456975" y="420665"/>
                      </a:lnTo>
                      <a:cubicBezTo>
                        <a:pt x="467354" y="424386"/>
                        <a:pt x="470731" y="434123"/>
                        <a:pt x="465677" y="439099"/>
                      </a:cubicBezTo>
                      <a:cubicBezTo>
                        <a:pt x="444918" y="460256"/>
                        <a:pt x="355717" y="528106"/>
                        <a:pt x="332421" y="547608"/>
                      </a:cubicBezTo>
                      <a:cubicBezTo>
                        <a:pt x="324536" y="552979"/>
                        <a:pt x="317602" y="550261"/>
                        <a:pt x="305910" y="543734"/>
                      </a:cubicBezTo>
                      <a:lnTo>
                        <a:pt x="38175" y="401824"/>
                      </a:lnTo>
                      <a:cubicBezTo>
                        <a:pt x="27272" y="392516"/>
                        <a:pt x="32075" y="380352"/>
                        <a:pt x="40209" y="373899"/>
                      </a:cubicBezTo>
                      <a:cubicBezTo>
                        <a:pt x="78283" y="339633"/>
                        <a:pt x="99222" y="320120"/>
                        <a:pt x="132536" y="288710"/>
                      </a:cubicBezTo>
                      <a:cubicBezTo>
                        <a:pt x="137704" y="284196"/>
                        <a:pt x="142991" y="280990"/>
                        <a:pt x="148575" y="279985"/>
                      </a:cubicBezTo>
                      <a:close/>
                      <a:moveTo>
                        <a:pt x="890172" y="270225"/>
                      </a:moveTo>
                      <a:cubicBezTo>
                        <a:pt x="894457" y="269557"/>
                        <a:pt x="898403" y="270324"/>
                        <a:pt x="903203" y="273163"/>
                      </a:cubicBezTo>
                      <a:cubicBezTo>
                        <a:pt x="928666" y="286140"/>
                        <a:pt x="979167" y="306855"/>
                        <a:pt x="995848" y="314409"/>
                      </a:cubicBezTo>
                      <a:cubicBezTo>
                        <a:pt x="1003404" y="318731"/>
                        <a:pt x="1005249" y="329397"/>
                        <a:pt x="999480" y="333084"/>
                      </a:cubicBezTo>
                      <a:lnTo>
                        <a:pt x="726271" y="505026"/>
                      </a:lnTo>
                      <a:cubicBezTo>
                        <a:pt x="716346" y="511447"/>
                        <a:pt x="710546" y="512156"/>
                        <a:pt x="700146" y="506679"/>
                      </a:cubicBezTo>
                      <a:lnTo>
                        <a:pt x="566212" y="439583"/>
                      </a:lnTo>
                      <a:cubicBezTo>
                        <a:pt x="557131" y="436143"/>
                        <a:pt x="561217" y="424454"/>
                        <a:pt x="566889" y="422918"/>
                      </a:cubicBezTo>
                      <a:lnTo>
                        <a:pt x="875115" y="275890"/>
                      </a:lnTo>
                      <a:cubicBezTo>
                        <a:pt x="881265" y="272994"/>
                        <a:pt x="885888" y="270893"/>
                        <a:pt x="890172" y="270225"/>
                      </a:cubicBezTo>
                      <a:close/>
                      <a:moveTo>
                        <a:pt x="628023" y="35"/>
                      </a:moveTo>
                      <a:cubicBezTo>
                        <a:pt x="637448" y="380"/>
                        <a:pt x="646658" y="3171"/>
                        <a:pt x="654110" y="6289"/>
                      </a:cubicBezTo>
                      <a:lnTo>
                        <a:pt x="1000986" y="99710"/>
                      </a:lnTo>
                      <a:cubicBezTo>
                        <a:pt x="1012923" y="102947"/>
                        <a:pt x="1018412" y="112853"/>
                        <a:pt x="1013878" y="118324"/>
                      </a:cubicBezTo>
                      <a:cubicBezTo>
                        <a:pt x="995388" y="141544"/>
                        <a:pt x="924445" y="224989"/>
                        <a:pt x="902897" y="246642"/>
                      </a:cubicBezTo>
                      <a:cubicBezTo>
                        <a:pt x="895372" y="252695"/>
                        <a:pt x="886402" y="250291"/>
                        <a:pt x="878702" y="246599"/>
                      </a:cubicBezTo>
                      <a:lnTo>
                        <a:pt x="532075" y="122022"/>
                      </a:lnTo>
                      <a:lnTo>
                        <a:pt x="532495" y="124098"/>
                      </a:lnTo>
                      <a:cubicBezTo>
                        <a:pt x="532495" y="129077"/>
                        <a:pt x="530474" y="133585"/>
                        <a:pt x="527207" y="136847"/>
                      </a:cubicBezTo>
                      <a:lnTo>
                        <a:pt x="523259" y="139506"/>
                      </a:lnTo>
                      <a:lnTo>
                        <a:pt x="523259" y="426916"/>
                      </a:lnTo>
                      <a:lnTo>
                        <a:pt x="505621" y="426916"/>
                      </a:lnTo>
                      <a:lnTo>
                        <a:pt x="505621" y="139506"/>
                      </a:lnTo>
                      <a:lnTo>
                        <a:pt x="501673" y="136847"/>
                      </a:lnTo>
                      <a:cubicBezTo>
                        <a:pt x="498405" y="133585"/>
                        <a:pt x="496384" y="129077"/>
                        <a:pt x="496384" y="124098"/>
                      </a:cubicBezTo>
                      <a:lnTo>
                        <a:pt x="497448" y="118836"/>
                      </a:lnTo>
                      <a:lnTo>
                        <a:pt x="154843" y="248661"/>
                      </a:lnTo>
                      <a:cubicBezTo>
                        <a:pt x="140956" y="254732"/>
                        <a:pt x="132938" y="257137"/>
                        <a:pt x="125413" y="251084"/>
                      </a:cubicBezTo>
                      <a:cubicBezTo>
                        <a:pt x="103864" y="229430"/>
                        <a:pt x="20072" y="153600"/>
                        <a:pt x="1582" y="130381"/>
                      </a:cubicBezTo>
                      <a:cubicBezTo>
                        <a:pt x="-2952" y="124909"/>
                        <a:pt x="2537" y="115004"/>
                        <a:pt x="14474" y="111766"/>
                      </a:cubicBezTo>
                      <a:lnTo>
                        <a:pt x="354688" y="21201"/>
                      </a:lnTo>
                      <a:cubicBezTo>
                        <a:pt x="363568" y="18083"/>
                        <a:pt x="371945" y="17076"/>
                        <a:pt x="379228" y="17980"/>
                      </a:cubicBezTo>
                      <a:cubicBezTo>
                        <a:pt x="386512" y="18884"/>
                        <a:pt x="392702" y="21699"/>
                        <a:pt x="397208" y="26222"/>
                      </a:cubicBezTo>
                      <a:cubicBezTo>
                        <a:pt x="436084" y="59015"/>
                        <a:pt x="458766" y="72671"/>
                        <a:pt x="492539" y="97757"/>
                      </a:cubicBezTo>
                      <a:lnTo>
                        <a:pt x="506336" y="108209"/>
                      </a:lnTo>
                      <a:lnTo>
                        <a:pt x="507412" y="107485"/>
                      </a:lnTo>
                      <a:cubicBezTo>
                        <a:pt x="509572" y="106573"/>
                        <a:pt x="511947" y="106068"/>
                        <a:pt x="514440" y="106068"/>
                      </a:cubicBezTo>
                      <a:lnTo>
                        <a:pt x="519523" y="107093"/>
                      </a:lnTo>
                      <a:lnTo>
                        <a:pt x="530298" y="94356"/>
                      </a:lnTo>
                      <a:cubicBezTo>
                        <a:pt x="560480" y="58651"/>
                        <a:pt x="567182" y="50410"/>
                        <a:pt x="600644" y="8455"/>
                      </a:cubicBezTo>
                      <a:cubicBezTo>
                        <a:pt x="608957" y="1790"/>
                        <a:pt x="618598" y="-310"/>
                        <a:pt x="628023" y="35"/>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rPr>
                    <a:t>                 </a:t>
                  </a:r>
                </a:p>
              </p:txBody>
            </p:sp>
          </p:gr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8116" y="3182847"/>
              <a:ext cx="983416" cy="654755"/>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8598" y="4115047"/>
            <a:ext cx="7589390" cy="2474012"/>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8598" y="1423473"/>
            <a:ext cx="7589390" cy="2607043"/>
          </a:xfrm>
          <a:prstGeom prst="rect">
            <a:avLst/>
          </a:prstGeom>
        </p:spPr>
      </p:pic>
    </p:spTree>
    <p:extLst>
      <p:ext uri="{BB962C8B-B14F-4D97-AF65-F5344CB8AC3E}">
        <p14:creationId xmlns:p14="http://schemas.microsoft.com/office/powerpoint/2010/main" val="2281853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6481" y="2304286"/>
            <a:ext cx="4676826" cy="2568919"/>
            <a:chOff x="333056" y="2247780"/>
            <a:chExt cx="6538138" cy="3231138"/>
          </a:xfrm>
        </p:grpSpPr>
        <p:grpSp>
          <p:nvGrpSpPr>
            <p:cNvPr id="5" name="Group 4"/>
            <p:cNvGrpSpPr/>
            <p:nvPr/>
          </p:nvGrpSpPr>
          <p:grpSpPr>
            <a:xfrm>
              <a:off x="333056" y="2247780"/>
              <a:ext cx="6538138" cy="3231138"/>
              <a:chOff x="640153" y="1803305"/>
              <a:chExt cx="7319923" cy="3617494"/>
            </a:xfrm>
          </p:grpSpPr>
          <p:grpSp>
            <p:nvGrpSpPr>
              <p:cNvPr id="11" name="Group 10"/>
              <p:cNvGrpSpPr/>
              <p:nvPr/>
            </p:nvGrpSpPr>
            <p:grpSpPr>
              <a:xfrm>
                <a:off x="640153" y="1803305"/>
                <a:ext cx="4257251" cy="3617494"/>
                <a:chOff x="255496" y="1826645"/>
                <a:chExt cx="4257573" cy="3617767"/>
              </a:xfrm>
            </p:grpSpPr>
            <p:grpSp>
              <p:nvGrpSpPr>
                <p:cNvPr id="17" name="Group 16"/>
                <p:cNvGrpSpPr/>
                <p:nvPr/>
              </p:nvGrpSpPr>
              <p:grpSpPr>
                <a:xfrm>
                  <a:off x="255496" y="1826645"/>
                  <a:ext cx="4257573" cy="3617767"/>
                  <a:chOff x="255496" y="1826645"/>
                  <a:chExt cx="4257573" cy="3617767"/>
                </a:xfrm>
              </p:grpSpPr>
              <p:grpSp>
                <p:nvGrpSpPr>
                  <p:cNvPr id="24" name="Group 23"/>
                  <p:cNvGrpSpPr/>
                  <p:nvPr/>
                </p:nvGrpSpPr>
                <p:grpSpPr>
                  <a:xfrm>
                    <a:off x="1539395" y="4848020"/>
                    <a:ext cx="1698059" cy="596392"/>
                    <a:chOff x="2218414" y="3880237"/>
                    <a:chExt cx="1630017" cy="572494"/>
                  </a:xfrm>
                </p:grpSpPr>
                <p:sp>
                  <p:nvSpPr>
                    <p:cNvPr id="28" name="Rectangle 27"/>
                    <p:cNvSpPr/>
                    <p:nvPr/>
                  </p:nvSpPr>
                  <p:spPr>
                    <a:xfrm>
                      <a:off x="2679590" y="3880237"/>
                      <a:ext cx="715617" cy="508883"/>
                    </a:xfrm>
                    <a:prstGeom prst="rect">
                      <a:avLst/>
                    </a:prstGeom>
                    <a:solidFill>
                      <a:srgbClr val="404040"/>
                    </a:solidFill>
                    <a:ln w="41275" cmpd="thickThi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9" name="Rounded Rectangle 28"/>
                    <p:cNvSpPr/>
                    <p:nvPr/>
                  </p:nvSpPr>
                  <p:spPr>
                    <a:xfrm>
                      <a:off x="2218414" y="4317559"/>
                      <a:ext cx="1630017" cy="135172"/>
                    </a:xfrm>
                    <a:prstGeom prst="roundRect">
                      <a:avLst>
                        <a:gd name="adj" fmla="val 50000"/>
                      </a:avLst>
                    </a:prstGeom>
                    <a:solidFill>
                      <a:srgbClr val="404040"/>
                    </a:solidFill>
                    <a:ln w="41275" cmpd="thickThi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nvGrpSpPr>
                  <p:cNvPr id="25" name="Group 24"/>
                  <p:cNvGrpSpPr/>
                  <p:nvPr/>
                </p:nvGrpSpPr>
                <p:grpSpPr>
                  <a:xfrm>
                    <a:off x="255496" y="1826645"/>
                    <a:ext cx="4257573" cy="3031657"/>
                    <a:chOff x="380535" y="1863067"/>
                    <a:chExt cx="3858206" cy="2747282"/>
                  </a:xfrm>
                </p:grpSpPr>
                <p:sp>
                  <p:nvSpPr>
                    <p:cNvPr id="26" name="Rounded Rectangle 25"/>
                    <p:cNvSpPr/>
                    <p:nvPr/>
                  </p:nvSpPr>
                  <p:spPr>
                    <a:xfrm>
                      <a:off x="380535" y="1863067"/>
                      <a:ext cx="3858206" cy="2747282"/>
                    </a:xfrm>
                    <a:prstGeom prst="roundRect">
                      <a:avLst>
                        <a:gd name="adj" fmla="val 2862"/>
                      </a:avLst>
                    </a:prstGeom>
                    <a:solidFill>
                      <a:schemeClr val="tx1">
                        <a:lumMod val="65000"/>
                        <a:lumOff val="35000"/>
                      </a:schemeClr>
                    </a:solidFill>
                    <a:ln w="41275" cmpd="thickThi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7" name="Rectangle 26"/>
                    <p:cNvSpPr/>
                    <p:nvPr/>
                  </p:nvSpPr>
                  <p:spPr>
                    <a:xfrm>
                      <a:off x="580675" y="2090587"/>
                      <a:ext cx="3457925" cy="2083343"/>
                    </a:xfrm>
                    <a:prstGeom prst="rect">
                      <a:avLst/>
                    </a:prstGeom>
                    <a:gradFill flip="none" rotWithShape="1">
                      <a:gsLst>
                        <a:gs pos="0">
                          <a:srgbClr val="F7F7F7"/>
                        </a:gs>
                        <a:gs pos="100000">
                          <a:srgbClr val="F0F0F0"/>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nvGrpSpPr>
                <p:cNvPr id="18" name="Group 17"/>
                <p:cNvGrpSpPr/>
                <p:nvPr/>
              </p:nvGrpSpPr>
              <p:grpSpPr>
                <a:xfrm>
                  <a:off x="2086087" y="4560108"/>
                  <a:ext cx="1938273" cy="107682"/>
                  <a:chOff x="2743200" y="3657601"/>
                  <a:chExt cx="1860605" cy="103367"/>
                </a:xfrm>
              </p:grpSpPr>
              <p:grpSp>
                <p:nvGrpSpPr>
                  <p:cNvPr id="19" name="Group 18"/>
                  <p:cNvGrpSpPr/>
                  <p:nvPr/>
                </p:nvGrpSpPr>
                <p:grpSpPr>
                  <a:xfrm>
                    <a:off x="2743200" y="3657601"/>
                    <a:ext cx="588395" cy="103367"/>
                    <a:chOff x="2743200" y="3657601"/>
                    <a:chExt cx="588395" cy="103367"/>
                  </a:xfrm>
                </p:grpSpPr>
                <p:sp>
                  <p:nvSpPr>
                    <p:cNvPr id="21" name="Oval 20"/>
                    <p:cNvSpPr/>
                    <p:nvPr/>
                  </p:nvSpPr>
                  <p:spPr>
                    <a:xfrm>
                      <a:off x="2743200" y="3657601"/>
                      <a:ext cx="103367" cy="103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2" name="Oval 21"/>
                    <p:cNvSpPr/>
                    <p:nvPr/>
                  </p:nvSpPr>
                  <p:spPr>
                    <a:xfrm>
                      <a:off x="2985714" y="3657601"/>
                      <a:ext cx="103367" cy="103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3" name="Oval 22"/>
                    <p:cNvSpPr/>
                    <p:nvPr/>
                  </p:nvSpPr>
                  <p:spPr>
                    <a:xfrm>
                      <a:off x="3228228" y="3657601"/>
                      <a:ext cx="103367" cy="103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20" name="Rectangle 19"/>
                  <p:cNvSpPr/>
                  <p:nvPr/>
                </p:nvSpPr>
                <p:spPr>
                  <a:xfrm>
                    <a:off x="4405023" y="3693380"/>
                    <a:ext cx="198782" cy="5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grpSp>
            <p:nvGrpSpPr>
              <p:cNvPr id="12" name="Group 11"/>
              <p:cNvGrpSpPr/>
              <p:nvPr/>
            </p:nvGrpSpPr>
            <p:grpSpPr>
              <a:xfrm>
                <a:off x="1905382" y="2319740"/>
                <a:ext cx="6054694" cy="1777630"/>
                <a:chOff x="6284613" y="3243824"/>
                <a:chExt cx="2379934" cy="698739"/>
              </a:xfrm>
            </p:grpSpPr>
            <p:grpSp>
              <p:nvGrpSpPr>
                <p:cNvPr id="13" name="Group 12"/>
                <p:cNvGrpSpPr/>
                <p:nvPr/>
              </p:nvGrpSpPr>
              <p:grpSpPr>
                <a:xfrm>
                  <a:off x="6284613" y="3243824"/>
                  <a:ext cx="698744" cy="698739"/>
                  <a:chOff x="4158909" y="1757072"/>
                  <a:chExt cx="1165944" cy="1165943"/>
                </a:xfrm>
              </p:grpSpPr>
              <p:sp>
                <p:nvSpPr>
                  <p:cNvPr id="15" name="Oval 14"/>
                  <p:cNvSpPr/>
                  <p:nvPr/>
                </p:nvSpPr>
                <p:spPr>
                  <a:xfrm>
                    <a:off x="4158909" y="1757072"/>
                    <a:ext cx="1165944" cy="1165943"/>
                  </a:xfrm>
                  <a:prstGeom prst="ellipse">
                    <a:avLst/>
                  </a:prstGeom>
                  <a:noFill/>
                  <a:ln w="12700" cap="flat" cmpd="sng" algn="ctr">
                    <a:solidFill>
                      <a:srgbClr val="2695DA"/>
                    </a:solid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sp>
                <p:nvSpPr>
                  <p:cNvPr id="16" name="Oval 15"/>
                  <p:cNvSpPr/>
                  <p:nvPr/>
                </p:nvSpPr>
                <p:spPr>
                  <a:xfrm>
                    <a:off x="4207790" y="1808766"/>
                    <a:ext cx="1057988" cy="1057985"/>
                  </a:xfrm>
                  <a:prstGeom prst="ellipse">
                    <a:avLst/>
                  </a:prstGeom>
                  <a:solidFill>
                    <a:srgbClr val="2695DA"/>
                  </a:solidFill>
                  <a:ln w="12700" cap="flat" cmpd="sng" algn="ctr">
                    <a:noFill/>
                    <a:prstDash val="solid"/>
                    <a:miter lim="800000"/>
                  </a:ln>
                  <a:effectLst/>
                </p:spPr>
                <p:txBody>
                  <a:bodyPr rtlCol="0" anchor="ctr"/>
                  <a:lstStyle/>
                  <a:p>
                    <a:pPr algn="ctr">
                      <a:defRPr/>
                    </a:pPr>
                    <a:endParaRPr lang="en-US" kern="0">
                      <a:solidFill>
                        <a:prstClr val="white"/>
                      </a:solidFill>
                      <a:latin typeface="Arial" panose="020B0604020202020204" pitchFamily="34" charset="0"/>
                      <a:cs typeface="Arial" panose="020B0604020202020204" pitchFamily="34" charset="0"/>
                    </a:endParaRPr>
                  </a:p>
                </p:txBody>
              </p:sp>
            </p:grpSp>
            <p:sp>
              <p:nvSpPr>
                <p:cNvPr id="14" name="Freeform 13"/>
                <p:cNvSpPr/>
                <p:nvPr/>
              </p:nvSpPr>
              <p:spPr>
                <a:xfrm>
                  <a:off x="8249715" y="3531744"/>
                  <a:ext cx="414832" cy="402676"/>
                </a:xfrm>
                <a:custGeom>
                  <a:avLst/>
                  <a:gdLst>
                    <a:gd name="connsiteX0" fmla="*/ 496061 w 1015460"/>
                    <a:gd name="connsiteY0" fmla="*/ 457373 h 985697"/>
                    <a:gd name="connsiteX1" fmla="*/ 496061 w 1015460"/>
                    <a:gd name="connsiteY1" fmla="*/ 964010 h 985697"/>
                    <a:gd name="connsiteX2" fmla="*/ 473207 w 1015460"/>
                    <a:gd name="connsiteY2" fmla="*/ 984063 h 985697"/>
                    <a:gd name="connsiteX3" fmla="*/ 135386 w 1015460"/>
                    <a:gd name="connsiteY3" fmla="*/ 818538 h 985697"/>
                    <a:gd name="connsiteX4" fmla="*/ 135386 w 1015460"/>
                    <a:gd name="connsiteY4" fmla="*/ 478263 h 985697"/>
                    <a:gd name="connsiteX5" fmla="*/ 318943 w 1015460"/>
                    <a:gd name="connsiteY5" fmla="*/ 579871 h 985697"/>
                    <a:gd name="connsiteX6" fmla="*/ 350472 w 1015460"/>
                    <a:gd name="connsiteY6" fmla="*/ 580090 h 985697"/>
                    <a:gd name="connsiteX7" fmla="*/ 496061 w 1015460"/>
                    <a:gd name="connsiteY7" fmla="*/ 457373 h 985697"/>
                    <a:gd name="connsiteX8" fmla="*/ 885487 w 1015460"/>
                    <a:gd name="connsiteY8" fmla="*/ 431481 h 985697"/>
                    <a:gd name="connsiteX9" fmla="*/ 902284 w 1015460"/>
                    <a:gd name="connsiteY9" fmla="*/ 431656 h 985697"/>
                    <a:gd name="connsiteX10" fmla="*/ 901442 w 1015460"/>
                    <a:gd name="connsiteY10" fmla="*/ 820343 h 985697"/>
                    <a:gd name="connsiteX11" fmla="*/ 561251 w 1015460"/>
                    <a:gd name="connsiteY11" fmla="*/ 982262 h 985697"/>
                    <a:gd name="connsiteX12" fmla="*/ 532854 w 1015460"/>
                    <a:gd name="connsiteY12" fmla="*/ 977565 h 985697"/>
                    <a:gd name="connsiteX13" fmla="*/ 532854 w 1015460"/>
                    <a:gd name="connsiteY13" fmla="*/ 463450 h 985697"/>
                    <a:gd name="connsiteX14" fmla="*/ 551987 w 1015460"/>
                    <a:gd name="connsiteY14" fmla="*/ 463484 h 985697"/>
                    <a:gd name="connsiteX15" fmla="*/ 693106 w 1015460"/>
                    <a:gd name="connsiteY15" fmla="*/ 544442 h 985697"/>
                    <a:gd name="connsiteX16" fmla="*/ 720898 w 1015460"/>
                    <a:gd name="connsiteY16" fmla="*/ 544808 h 985697"/>
                    <a:gd name="connsiteX17" fmla="*/ 148575 w 1015460"/>
                    <a:gd name="connsiteY17" fmla="*/ 279985 h 985697"/>
                    <a:gd name="connsiteX18" fmla="*/ 166397 w 1015460"/>
                    <a:gd name="connsiteY18" fmla="*/ 284467 h 985697"/>
                    <a:gd name="connsiteX19" fmla="*/ 456975 w 1015460"/>
                    <a:gd name="connsiteY19" fmla="*/ 420665 h 985697"/>
                    <a:gd name="connsiteX20" fmla="*/ 465677 w 1015460"/>
                    <a:gd name="connsiteY20" fmla="*/ 439099 h 985697"/>
                    <a:gd name="connsiteX21" fmla="*/ 332421 w 1015460"/>
                    <a:gd name="connsiteY21" fmla="*/ 547608 h 985697"/>
                    <a:gd name="connsiteX22" fmla="*/ 305910 w 1015460"/>
                    <a:gd name="connsiteY22" fmla="*/ 543734 h 985697"/>
                    <a:gd name="connsiteX23" fmla="*/ 38175 w 1015460"/>
                    <a:gd name="connsiteY23" fmla="*/ 401824 h 985697"/>
                    <a:gd name="connsiteX24" fmla="*/ 40209 w 1015460"/>
                    <a:gd name="connsiteY24" fmla="*/ 373899 h 985697"/>
                    <a:gd name="connsiteX25" fmla="*/ 132536 w 1015460"/>
                    <a:gd name="connsiteY25" fmla="*/ 288710 h 985697"/>
                    <a:gd name="connsiteX26" fmla="*/ 148575 w 1015460"/>
                    <a:gd name="connsiteY26" fmla="*/ 279985 h 985697"/>
                    <a:gd name="connsiteX27" fmla="*/ 890172 w 1015460"/>
                    <a:gd name="connsiteY27" fmla="*/ 270225 h 985697"/>
                    <a:gd name="connsiteX28" fmla="*/ 903203 w 1015460"/>
                    <a:gd name="connsiteY28" fmla="*/ 273163 h 985697"/>
                    <a:gd name="connsiteX29" fmla="*/ 995848 w 1015460"/>
                    <a:gd name="connsiteY29" fmla="*/ 314409 h 985697"/>
                    <a:gd name="connsiteX30" fmla="*/ 999480 w 1015460"/>
                    <a:gd name="connsiteY30" fmla="*/ 333084 h 985697"/>
                    <a:gd name="connsiteX31" fmla="*/ 726271 w 1015460"/>
                    <a:gd name="connsiteY31" fmla="*/ 505026 h 985697"/>
                    <a:gd name="connsiteX32" fmla="*/ 700146 w 1015460"/>
                    <a:gd name="connsiteY32" fmla="*/ 506679 h 985697"/>
                    <a:gd name="connsiteX33" fmla="*/ 566212 w 1015460"/>
                    <a:gd name="connsiteY33" fmla="*/ 439583 h 985697"/>
                    <a:gd name="connsiteX34" fmla="*/ 566889 w 1015460"/>
                    <a:gd name="connsiteY34" fmla="*/ 422918 h 985697"/>
                    <a:gd name="connsiteX35" fmla="*/ 875115 w 1015460"/>
                    <a:gd name="connsiteY35" fmla="*/ 275890 h 985697"/>
                    <a:gd name="connsiteX36" fmla="*/ 890172 w 1015460"/>
                    <a:gd name="connsiteY36" fmla="*/ 270225 h 985697"/>
                    <a:gd name="connsiteX37" fmla="*/ 628023 w 1015460"/>
                    <a:gd name="connsiteY37" fmla="*/ 35 h 985697"/>
                    <a:gd name="connsiteX38" fmla="*/ 654110 w 1015460"/>
                    <a:gd name="connsiteY38" fmla="*/ 6289 h 985697"/>
                    <a:gd name="connsiteX39" fmla="*/ 1000986 w 1015460"/>
                    <a:gd name="connsiteY39" fmla="*/ 99710 h 985697"/>
                    <a:gd name="connsiteX40" fmla="*/ 1013878 w 1015460"/>
                    <a:gd name="connsiteY40" fmla="*/ 118324 h 985697"/>
                    <a:gd name="connsiteX41" fmla="*/ 902897 w 1015460"/>
                    <a:gd name="connsiteY41" fmla="*/ 246642 h 985697"/>
                    <a:gd name="connsiteX42" fmla="*/ 878702 w 1015460"/>
                    <a:gd name="connsiteY42" fmla="*/ 246599 h 985697"/>
                    <a:gd name="connsiteX43" fmla="*/ 532075 w 1015460"/>
                    <a:gd name="connsiteY43" fmla="*/ 122022 h 985697"/>
                    <a:gd name="connsiteX44" fmla="*/ 532495 w 1015460"/>
                    <a:gd name="connsiteY44" fmla="*/ 124098 h 985697"/>
                    <a:gd name="connsiteX45" fmla="*/ 527207 w 1015460"/>
                    <a:gd name="connsiteY45" fmla="*/ 136847 h 985697"/>
                    <a:gd name="connsiteX46" fmla="*/ 523259 w 1015460"/>
                    <a:gd name="connsiteY46" fmla="*/ 139506 h 985697"/>
                    <a:gd name="connsiteX47" fmla="*/ 523259 w 1015460"/>
                    <a:gd name="connsiteY47" fmla="*/ 426916 h 985697"/>
                    <a:gd name="connsiteX48" fmla="*/ 505621 w 1015460"/>
                    <a:gd name="connsiteY48" fmla="*/ 426916 h 985697"/>
                    <a:gd name="connsiteX49" fmla="*/ 505621 w 1015460"/>
                    <a:gd name="connsiteY49" fmla="*/ 139506 h 985697"/>
                    <a:gd name="connsiteX50" fmla="*/ 501673 w 1015460"/>
                    <a:gd name="connsiteY50" fmla="*/ 136847 h 985697"/>
                    <a:gd name="connsiteX51" fmla="*/ 496384 w 1015460"/>
                    <a:gd name="connsiteY51" fmla="*/ 124098 h 985697"/>
                    <a:gd name="connsiteX52" fmla="*/ 497448 w 1015460"/>
                    <a:gd name="connsiteY52" fmla="*/ 118836 h 985697"/>
                    <a:gd name="connsiteX53" fmla="*/ 154843 w 1015460"/>
                    <a:gd name="connsiteY53" fmla="*/ 248661 h 985697"/>
                    <a:gd name="connsiteX54" fmla="*/ 125413 w 1015460"/>
                    <a:gd name="connsiteY54" fmla="*/ 251084 h 985697"/>
                    <a:gd name="connsiteX55" fmla="*/ 1582 w 1015460"/>
                    <a:gd name="connsiteY55" fmla="*/ 130381 h 985697"/>
                    <a:gd name="connsiteX56" fmla="*/ 14474 w 1015460"/>
                    <a:gd name="connsiteY56" fmla="*/ 111766 h 985697"/>
                    <a:gd name="connsiteX57" fmla="*/ 354688 w 1015460"/>
                    <a:gd name="connsiteY57" fmla="*/ 21201 h 985697"/>
                    <a:gd name="connsiteX58" fmla="*/ 379228 w 1015460"/>
                    <a:gd name="connsiteY58" fmla="*/ 17980 h 985697"/>
                    <a:gd name="connsiteX59" fmla="*/ 397208 w 1015460"/>
                    <a:gd name="connsiteY59" fmla="*/ 26222 h 985697"/>
                    <a:gd name="connsiteX60" fmla="*/ 492539 w 1015460"/>
                    <a:gd name="connsiteY60" fmla="*/ 97757 h 985697"/>
                    <a:gd name="connsiteX61" fmla="*/ 506336 w 1015460"/>
                    <a:gd name="connsiteY61" fmla="*/ 108209 h 985697"/>
                    <a:gd name="connsiteX62" fmla="*/ 507412 w 1015460"/>
                    <a:gd name="connsiteY62" fmla="*/ 107485 h 985697"/>
                    <a:gd name="connsiteX63" fmla="*/ 514440 w 1015460"/>
                    <a:gd name="connsiteY63" fmla="*/ 106068 h 985697"/>
                    <a:gd name="connsiteX64" fmla="*/ 519523 w 1015460"/>
                    <a:gd name="connsiteY64" fmla="*/ 107093 h 985697"/>
                    <a:gd name="connsiteX65" fmla="*/ 530298 w 1015460"/>
                    <a:gd name="connsiteY65" fmla="*/ 94356 h 985697"/>
                    <a:gd name="connsiteX66" fmla="*/ 600644 w 1015460"/>
                    <a:gd name="connsiteY66" fmla="*/ 8455 h 985697"/>
                    <a:gd name="connsiteX67" fmla="*/ 628023 w 1015460"/>
                    <a:gd name="connsiteY67" fmla="*/ 35 h 98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15460" h="985697">
                      <a:moveTo>
                        <a:pt x="496061" y="457373"/>
                      </a:moveTo>
                      <a:cubicBezTo>
                        <a:pt x="495665" y="624666"/>
                        <a:pt x="496457" y="796717"/>
                        <a:pt x="496061" y="964010"/>
                      </a:cubicBezTo>
                      <a:cubicBezTo>
                        <a:pt x="495641" y="981880"/>
                        <a:pt x="488142" y="989272"/>
                        <a:pt x="473207" y="984063"/>
                      </a:cubicBezTo>
                      <a:lnTo>
                        <a:pt x="135386" y="818538"/>
                      </a:lnTo>
                      <a:cubicBezTo>
                        <a:pt x="136485" y="704747"/>
                        <a:pt x="134285" y="592055"/>
                        <a:pt x="135386" y="478263"/>
                      </a:cubicBezTo>
                      <a:cubicBezTo>
                        <a:pt x="202560" y="514699"/>
                        <a:pt x="259101" y="544902"/>
                        <a:pt x="318943" y="579871"/>
                      </a:cubicBezTo>
                      <a:cubicBezTo>
                        <a:pt x="335421" y="580491"/>
                        <a:pt x="335353" y="580356"/>
                        <a:pt x="350472" y="580090"/>
                      </a:cubicBezTo>
                      <a:cubicBezTo>
                        <a:pt x="394321" y="545993"/>
                        <a:pt x="453665" y="493452"/>
                        <a:pt x="496061" y="457373"/>
                      </a:cubicBezTo>
                      <a:close/>
                      <a:moveTo>
                        <a:pt x="885487" y="431481"/>
                      </a:moveTo>
                      <a:lnTo>
                        <a:pt x="902284" y="431656"/>
                      </a:lnTo>
                      <a:cubicBezTo>
                        <a:pt x="901723" y="561499"/>
                        <a:pt x="902003" y="690500"/>
                        <a:pt x="901442" y="820343"/>
                      </a:cubicBezTo>
                      <a:cubicBezTo>
                        <a:pt x="784628" y="878842"/>
                        <a:pt x="675210" y="931377"/>
                        <a:pt x="561251" y="982262"/>
                      </a:cubicBezTo>
                      <a:cubicBezTo>
                        <a:pt x="550834" y="986883"/>
                        <a:pt x="534705" y="988173"/>
                        <a:pt x="532854" y="977565"/>
                      </a:cubicBezTo>
                      <a:lnTo>
                        <a:pt x="532854" y="463450"/>
                      </a:lnTo>
                      <a:cubicBezTo>
                        <a:pt x="544044" y="463238"/>
                        <a:pt x="539675" y="463399"/>
                        <a:pt x="551987" y="463484"/>
                      </a:cubicBezTo>
                      <a:cubicBezTo>
                        <a:pt x="578617" y="477043"/>
                        <a:pt x="664612" y="527050"/>
                        <a:pt x="693106" y="544442"/>
                      </a:cubicBezTo>
                      <a:cubicBezTo>
                        <a:pt x="710561" y="544814"/>
                        <a:pt x="704330" y="545082"/>
                        <a:pt x="720898" y="544808"/>
                      </a:cubicBezTo>
                      <a:close/>
                      <a:moveTo>
                        <a:pt x="148575" y="279985"/>
                      </a:moveTo>
                      <a:cubicBezTo>
                        <a:pt x="154159" y="278981"/>
                        <a:pt x="160040" y="280177"/>
                        <a:pt x="166397" y="284467"/>
                      </a:cubicBezTo>
                      <a:lnTo>
                        <a:pt x="456975" y="420665"/>
                      </a:lnTo>
                      <a:cubicBezTo>
                        <a:pt x="467354" y="424386"/>
                        <a:pt x="470731" y="434123"/>
                        <a:pt x="465677" y="439099"/>
                      </a:cubicBezTo>
                      <a:cubicBezTo>
                        <a:pt x="444918" y="460256"/>
                        <a:pt x="355717" y="528106"/>
                        <a:pt x="332421" y="547608"/>
                      </a:cubicBezTo>
                      <a:cubicBezTo>
                        <a:pt x="324536" y="552979"/>
                        <a:pt x="317602" y="550261"/>
                        <a:pt x="305910" y="543734"/>
                      </a:cubicBezTo>
                      <a:lnTo>
                        <a:pt x="38175" y="401824"/>
                      </a:lnTo>
                      <a:cubicBezTo>
                        <a:pt x="27272" y="392516"/>
                        <a:pt x="32075" y="380352"/>
                        <a:pt x="40209" y="373899"/>
                      </a:cubicBezTo>
                      <a:cubicBezTo>
                        <a:pt x="78283" y="339633"/>
                        <a:pt x="99222" y="320120"/>
                        <a:pt x="132536" y="288710"/>
                      </a:cubicBezTo>
                      <a:cubicBezTo>
                        <a:pt x="137704" y="284196"/>
                        <a:pt x="142991" y="280990"/>
                        <a:pt x="148575" y="279985"/>
                      </a:cubicBezTo>
                      <a:close/>
                      <a:moveTo>
                        <a:pt x="890172" y="270225"/>
                      </a:moveTo>
                      <a:cubicBezTo>
                        <a:pt x="894457" y="269557"/>
                        <a:pt x="898403" y="270324"/>
                        <a:pt x="903203" y="273163"/>
                      </a:cubicBezTo>
                      <a:cubicBezTo>
                        <a:pt x="928666" y="286140"/>
                        <a:pt x="979167" y="306855"/>
                        <a:pt x="995848" y="314409"/>
                      </a:cubicBezTo>
                      <a:cubicBezTo>
                        <a:pt x="1003404" y="318731"/>
                        <a:pt x="1005249" y="329397"/>
                        <a:pt x="999480" y="333084"/>
                      </a:cubicBezTo>
                      <a:lnTo>
                        <a:pt x="726271" y="505026"/>
                      </a:lnTo>
                      <a:cubicBezTo>
                        <a:pt x="716346" y="511447"/>
                        <a:pt x="710546" y="512156"/>
                        <a:pt x="700146" y="506679"/>
                      </a:cubicBezTo>
                      <a:lnTo>
                        <a:pt x="566212" y="439583"/>
                      </a:lnTo>
                      <a:cubicBezTo>
                        <a:pt x="557131" y="436143"/>
                        <a:pt x="561217" y="424454"/>
                        <a:pt x="566889" y="422918"/>
                      </a:cubicBezTo>
                      <a:lnTo>
                        <a:pt x="875115" y="275890"/>
                      </a:lnTo>
                      <a:cubicBezTo>
                        <a:pt x="881265" y="272994"/>
                        <a:pt x="885888" y="270893"/>
                        <a:pt x="890172" y="270225"/>
                      </a:cubicBezTo>
                      <a:close/>
                      <a:moveTo>
                        <a:pt x="628023" y="35"/>
                      </a:moveTo>
                      <a:cubicBezTo>
                        <a:pt x="637448" y="380"/>
                        <a:pt x="646658" y="3171"/>
                        <a:pt x="654110" y="6289"/>
                      </a:cubicBezTo>
                      <a:lnTo>
                        <a:pt x="1000986" y="99710"/>
                      </a:lnTo>
                      <a:cubicBezTo>
                        <a:pt x="1012923" y="102947"/>
                        <a:pt x="1018412" y="112853"/>
                        <a:pt x="1013878" y="118324"/>
                      </a:cubicBezTo>
                      <a:cubicBezTo>
                        <a:pt x="995388" y="141544"/>
                        <a:pt x="924445" y="224989"/>
                        <a:pt x="902897" y="246642"/>
                      </a:cubicBezTo>
                      <a:cubicBezTo>
                        <a:pt x="895372" y="252695"/>
                        <a:pt x="886402" y="250291"/>
                        <a:pt x="878702" y="246599"/>
                      </a:cubicBezTo>
                      <a:lnTo>
                        <a:pt x="532075" y="122022"/>
                      </a:lnTo>
                      <a:lnTo>
                        <a:pt x="532495" y="124098"/>
                      </a:lnTo>
                      <a:cubicBezTo>
                        <a:pt x="532495" y="129077"/>
                        <a:pt x="530474" y="133585"/>
                        <a:pt x="527207" y="136847"/>
                      </a:cubicBezTo>
                      <a:lnTo>
                        <a:pt x="523259" y="139506"/>
                      </a:lnTo>
                      <a:lnTo>
                        <a:pt x="523259" y="426916"/>
                      </a:lnTo>
                      <a:lnTo>
                        <a:pt x="505621" y="426916"/>
                      </a:lnTo>
                      <a:lnTo>
                        <a:pt x="505621" y="139506"/>
                      </a:lnTo>
                      <a:lnTo>
                        <a:pt x="501673" y="136847"/>
                      </a:lnTo>
                      <a:cubicBezTo>
                        <a:pt x="498405" y="133585"/>
                        <a:pt x="496384" y="129077"/>
                        <a:pt x="496384" y="124098"/>
                      </a:cubicBezTo>
                      <a:lnTo>
                        <a:pt x="497448" y="118836"/>
                      </a:lnTo>
                      <a:lnTo>
                        <a:pt x="154843" y="248661"/>
                      </a:lnTo>
                      <a:cubicBezTo>
                        <a:pt x="140956" y="254732"/>
                        <a:pt x="132938" y="257137"/>
                        <a:pt x="125413" y="251084"/>
                      </a:cubicBezTo>
                      <a:cubicBezTo>
                        <a:pt x="103864" y="229430"/>
                        <a:pt x="20072" y="153600"/>
                        <a:pt x="1582" y="130381"/>
                      </a:cubicBezTo>
                      <a:cubicBezTo>
                        <a:pt x="-2952" y="124909"/>
                        <a:pt x="2537" y="115004"/>
                        <a:pt x="14474" y="111766"/>
                      </a:cubicBezTo>
                      <a:lnTo>
                        <a:pt x="354688" y="21201"/>
                      </a:lnTo>
                      <a:cubicBezTo>
                        <a:pt x="363568" y="18083"/>
                        <a:pt x="371945" y="17076"/>
                        <a:pt x="379228" y="17980"/>
                      </a:cubicBezTo>
                      <a:cubicBezTo>
                        <a:pt x="386512" y="18884"/>
                        <a:pt x="392702" y="21699"/>
                        <a:pt x="397208" y="26222"/>
                      </a:cubicBezTo>
                      <a:cubicBezTo>
                        <a:pt x="436084" y="59015"/>
                        <a:pt x="458766" y="72671"/>
                        <a:pt x="492539" y="97757"/>
                      </a:cubicBezTo>
                      <a:lnTo>
                        <a:pt x="506336" y="108209"/>
                      </a:lnTo>
                      <a:lnTo>
                        <a:pt x="507412" y="107485"/>
                      </a:lnTo>
                      <a:cubicBezTo>
                        <a:pt x="509572" y="106573"/>
                        <a:pt x="511947" y="106068"/>
                        <a:pt x="514440" y="106068"/>
                      </a:cubicBezTo>
                      <a:lnTo>
                        <a:pt x="519523" y="107093"/>
                      </a:lnTo>
                      <a:lnTo>
                        <a:pt x="530298" y="94356"/>
                      </a:lnTo>
                      <a:cubicBezTo>
                        <a:pt x="560480" y="58651"/>
                        <a:pt x="567182" y="50410"/>
                        <a:pt x="600644" y="8455"/>
                      </a:cubicBezTo>
                      <a:cubicBezTo>
                        <a:pt x="608957" y="1790"/>
                        <a:pt x="618598" y="-310"/>
                        <a:pt x="628023" y="35"/>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rPr>
                    <a:t>                 </a:t>
                  </a:r>
                </a:p>
              </p:txBody>
            </p:sp>
          </p:gr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8116" y="3182847"/>
              <a:ext cx="983416" cy="654755"/>
            </a:xfrm>
            <a:prstGeom prst="rect">
              <a:avLst/>
            </a:prstGeom>
          </p:spPr>
        </p:pic>
      </p:grpSp>
      <p:sp>
        <p:nvSpPr>
          <p:cNvPr id="31" name="TextBox 30">
            <a:extLst>
              <a:ext uri="{FF2B5EF4-FFF2-40B4-BE49-F238E27FC236}">
                <a16:creationId xmlns:a16="http://schemas.microsoft.com/office/drawing/2014/main" id="{2AD0EA63-CC0C-4B82-BEDB-AB9EB00A8210}"/>
              </a:ext>
            </a:extLst>
          </p:cNvPr>
          <p:cNvSpPr txBox="1"/>
          <p:nvPr/>
        </p:nvSpPr>
        <p:spPr>
          <a:xfrm>
            <a:off x="111790" y="278755"/>
            <a:ext cx="9710929" cy="601640"/>
          </a:xfrm>
          <a:prstGeom prst="rect">
            <a:avLst/>
          </a:prstGeom>
          <a:noFill/>
        </p:spPr>
        <p:txBody>
          <a:bodyPr wrap="square" rtlCol="0">
            <a:spAutoFit/>
          </a:bodyPr>
          <a:lstStyle/>
          <a:p>
            <a:pPr>
              <a:lnSpc>
                <a:spcPct val="75000"/>
              </a:lnSpc>
              <a:spcBef>
                <a:spcPct val="0"/>
              </a:spcBef>
            </a:pPr>
            <a:r>
              <a:rPr lang="en-US" sz="4400" dirty="0">
                <a:blipFill>
                  <a:blip r:embed="rId4"/>
                  <a:stretch>
                    <a:fillRect/>
                  </a:stretch>
                </a:blipFill>
                <a:latin typeface="Arial" panose="020B0604020202020204" pitchFamily="34" charset="0"/>
                <a:ea typeface="+mj-ea"/>
                <a:cs typeface="+mj-cs"/>
              </a:rPr>
              <a:t>Debugging </a:t>
            </a:r>
            <a:r>
              <a:rPr lang="en-US" sz="4400" dirty="0">
                <a:blipFill>
                  <a:blip r:embed="rId4"/>
                  <a:stretch>
                    <a:fillRect/>
                  </a:stretch>
                </a:blipFill>
                <a:latin typeface="Arial" panose="020B0604020202020204" pitchFamily="34" charset="0"/>
              </a:rPr>
              <a:t>Examples </a:t>
            </a:r>
            <a:r>
              <a:rPr lang="en-US" sz="4400" dirty="0">
                <a:blipFill>
                  <a:blip r:embed="rId4"/>
                  <a:stretch>
                    <a:fillRect/>
                  </a:stretch>
                </a:blipFill>
              </a:rPr>
              <a:t>(2/2)</a:t>
            </a:r>
            <a:endParaRPr lang="en-US" sz="4400" dirty="0">
              <a:blipFill>
                <a:blip r:embed="rId4"/>
                <a:stretch>
                  <a:fillRect/>
                </a:stretch>
              </a:blipFill>
              <a:latin typeface="Arial" panose="020B0604020202020204" pitchFamily="34" charset="0"/>
              <a:ea typeface="+mj-ea"/>
              <a:cs typeface="+mj-cs"/>
            </a:endParaRPr>
          </a:p>
        </p:txBody>
      </p:sp>
      <p:sp>
        <p:nvSpPr>
          <p:cNvPr id="6" name="TextBox 5">
            <a:extLst>
              <a:ext uri="{FF2B5EF4-FFF2-40B4-BE49-F238E27FC236}">
                <a16:creationId xmlns:a16="http://schemas.microsoft.com/office/drawing/2014/main" id="{B8222744-0AAD-4922-829C-6F16E03E219C}"/>
              </a:ext>
            </a:extLst>
          </p:cNvPr>
          <p:cNvSpPr txBox="1"/>
          <p:nvPr/>
        </p:nvSpPr>
        <p:spPr>
          <a:xfrm>
            <a:off x="3778624" y="1593476"/>
            <a:ext cx="7631205" cy="4299324"/>
          </a:xfrm>
          <a:prstGeom prst="rect">
            <a:avLst/>
          </a:prstGeom>
          <a:solidFill>
            <a:srgbClr val="262721"/>
          </a:solidFill>
        </p:spPr>
        <p:txBody>
          <a:bodyPr wrap="square" rtlCol="0">
            <a:noAutofit/>
          </a:bodyPr>
          <a:lstStyle/>
          <a:p>
            <a:endParaRPr lang="en-US" sz="1050" dirty="0">
              <a:solidFill>
                <a:srgbClr val="FFFFFE"/>
              </a:solidFill>
              <a:latin typeface="Consolas" panose="020B0609020204030204" pitchFamily="49" charset="0"/>
              <a:cs typeface="Consolas" panose="020B0609020204030204" pitchFamily="49" charset="0"/>
            </a:endParaRPr>
          </a:p>
          <a:p>
            <a:r>
              <a:rPr lang="en-US" sz="1050" dirty="0">
                <a:solidFill>
                  <a:srgbClr val="FFFFFE"/>
                </a:solidFill>
                <a:latin typeface="Consolas" panose="020B0609020204030204" pitchFamily="49" charset="0"/>
                <a:cs typeface="Consolas" panose="020B0609020204030204" pitchFamily="49" charset="0"/>
              </a:rPr>
              <a:t>Connectivity issue between DC-GW and VM</a:t>
            </a:r>
            <a:br>
              <a:rPr lang="en-US" sz="1050" dirty="0">
                <a:solidFill>
                  <a:srgbClr val="FFFFFE"/>
                </a:solidFill>
                <a:latin typeface="Consolas" panose="020B0609020204030204" pitchFamily="49" charset="0"/>
                <a:cs typeface="Consolas" panose="020B0609020204030204" pitchFamily="49" charset="0"/>
              </a:rPr>
            </a:br>
            <a:endParaRPr lang="en-US" sz="1050" dirty="0">
              <a:solidFill>
                <a:srgbClr val="FFFFFE"/>
              </a:solidFill>
              <a:latin typeface="Consolas" panose="020B0609020204030204" pitchFamily="49" charset="0"/>
              <a:cs typeface="Consolas" panose="020B0609020204030204" pitchFamily="49" charset="0"/>
            </a:endParaRPr>
          </a:p>
          <a:p>
            <a:pPr marL="230188"/>
            <a:r>
              <a:rPr lang="en-US" sz="1050" dirty="0">
                <a:solidFill>
                  <a:srgbClr val="FFFFFE"/>
                </a:solidFill>
                <a:latin typeface="Consolas" panose="020B0609020204030204" pitchFamily="49" charset="0"/>
                <a:cs typeface="Consolas" panose="020B0609020204030204" pitchFamily="49" charset="0"/>
              </a:rPr>
              <a:t>Problem: L3-VPN traffic (</a:t>
            </a:r>
            <a:r>
              <a:rPr lang="en-US" sz="1050" dirty="0" err="1">
                <a:solidFill>
                  <a:srgbClr val="FFFFFE"/>
                </a:solidFill>
                <a:latin typeface="Consolas" panose="020B0609020204030204" pitchFamily="49" charset="0"/>
                <a:cs typeface="Consolas" panose="020B0609020204030204" pitchFamily="49" charset="0"/>
              </a:rPr>
              <a:t>MPLSoGRE</a:t>
            </a:r>
            <a:r>
              <a:rPr lang="en-US" sz="1050" dirty="0">
                <a:solidFill>
                  <a:srgbClr val="FFFFFE"/>
                </a:solidFill>
                <a:latin typeface="Consolas" panose="020B0609020204030204" pitchFamily="49" charset="0"/>
                <a:cs typeface="Consolas" panose="020B0609020204030204" pitchFamily="49" charset="0"/>
              </a:rPr>
              <a:t>) packets were lost with between DC-</a:t>
            </a:r>
            <a:r>
              <a:rPr lang="en-US" sz="1050" dirty="0" err="1">
                <a:solidFill>
                  <a:srgbClr val="FFFFFE"/>
                </a:solidFill>
                <a:latin typeface="Consolas" panose="020B0609020204030204" pitchFamily="49" charset="0"/>
                <a:cs typeface="Consolas" panose="020B0609020204030204" pitchFamily="49" charset="0"/>
              </a:rPr>
              <a:t>Gw</a:t>
            </a:r>
            <a:r>
              <a:rPr lang="en-US" sz="1050" dirty="0">
                <a:solidFill>
                  <a:srgbClr val="FFFFFE"/>
                </a:solidFill>
                <a:latin typeface="Consolas" panose="020B0609020204030204" pitchFamily="49" charset="0"/>
                <a:cs typeface="Consolas" panose="020B0609020204030204" pitchFamily="49" charset="0"/>
              </a:rPr>
              <a:t> and a VM. The more and longer L3-VPN traffic ran the higher that packet drop rate became.</a:t>
            </a:r>
            <a:br>
              <a:rPr lang="en-US" sz="1050" dirty="0">
                <a:solidFill>
                  <a:srgbClr val="FFFFFE"/>
                </a:solidFill>
                <a:latin typeface="Consolas" panose="020B0609020204030204" pitchFamily="49" charset="0"/>
                <a:cs typeface="Consolas" panose="020B0609020204030204" pitchFamily="49" charset="0"/>
              </a:rPr>
            </a:br>
            <a:br>
              <a:rPr lang="en-US" sz="1050" dirty="0">
                <a:solidFill>
                  <a:srgbClr val="FFFFFE"/>
                </a:solidFill>
                <a:latin typeface="Consolas" panose="020B0609020204030204" pitchFamily="49" charset="0"/>
                <a:cs typeface="Consolas" panose="020B0609020204030204" pitchFamily="49" charset="0"/>
              </a:rPr>
            </a:br>
            <a:br>
              <a:rPr lang="en-US" sz="1050" dirty="0">
                <a:solidFill>
                  <a:srgbClr val="FFFFFE"/>
                </a:solidFill>
                <a:latin typeface="Consolas" panose="020B0609020204030204" pitchFamily="49" charset="0"/>
                <a:cs typeface="Consolas" panose="020B0609020204030204" pitchFamily="49" charset="0"/>
              </a:rPr>
            </a:br>
            <a:r>
              <a:rPr lang="en-US" sz="1050" dirty="0">
                <a:solidFill>
                  <a:srgbClr val="FFFFFE"/>
                </a:solidFill>
                <a:latin typeface="Consolas" panose="020B0609020204030204" pitchFamily="49" charset="0"/>
                <a:cs typeface="Consolas" panose="020B0609020204030204" pitchFamily="49" charset="0"/>
              </a:rPr>
              <a:t>Root cause: Packets were dropped in OVS during parsing in </a:t>
            </a:r>
            <a:r>
              <a:rPr lang="en-US" sz="1050" dirty="0" err="1">
                <a:solidFill>
                  <a:srgbClr val="FFFFFE"/>
                </a:solidFill>
                <a:latin typeface="Consolas" panose="020B0609020204030204" pitchFamily="49" charset="0"/>
                <a:cs typeface="Consolas" panose="020B0609020204030204" pitchFamily="49" charset="0"/>
              </a:rPr>
              <a:t>miniflow_extract</a:t>
            </a:r>
            <a:r>
              <a:rPr lang="en-US" sz="1050" dirty="0">
                <a:solidFill>
                  <a:srgbClr val="FFFFFE"/>
                </a:solidFill>
                <a:latin typeface="Consolas" panose="020B0609020204030204" pitchFamily="49" charset="0"/>
                <a:cs typeface="Consolas" panose="020B0609020204030204" pitchFamily="49" charset="0"/>
              </a:rPr>
              <a:t>() because the packet metadata indicated it was an l2.5 (MPLS) packet even though it had been received as plain Ethernet packet from the physical port. The reason was that the </a:t>
            </a:r>
            <a:r>
              <a:rPr lang="en-US" sz="1050" dirty="0" err="1">
                <a:solidFill>
                  <a:srgbClr val="FFFFFE"/>
                </a:solidFill>
                <a:latin typeface="Consolas" panose="020B0609020204030204" pitchFamily="49" charset="0"/>
                <a:cs typeface="Consolas" panose="020B0609020204030204" pitchFamily="49" charset="0"/>
              </a:rPr>
              <a:t>dp_packet</a:t>
            </a:r>
            <a:r>
              <a:rPr lang="en-US" sz="1050" dirty="0">
                <a:solidFill>
                  <a:srgbClr val="FFFFFE"/>
                </a:solidFill>
                <a:latin typeface="Consolas" panose="020B0609020204030204" pitchFamily="49" charset="0"/>
                <a:cs typeface="Consolas" panose="020B0609020204030204" pitchFamily="49" charset="0"/>
              </a:rPr>
              <a:t> </a:t>
            </a:r>
            <a:r>
              <a:rPr lang="en-US" sz="1050" dirty="0" err="1">
                <a:solidFill>
                  <a:srgbClr val="FFFFFE"/>
                </a:solidFill>
                <a:latin typeface="Consolas" panose="020B0609020204030204" pitchFamily="49" charset="0"/>
                <a:cs typeface="Consolas" panose="020B0609020204030204" pitchFamily="49" charset="0"/>
              </a:rPr>
              <a:t>mbuf</a:t>
            </a:r>
            <a:r>
              <a:rPr lang="en-US" sz="1050" dirty="0">
                <a:solidFill>
                  <a:srgbClr val="FFFFFE"/>
                </a:solidFill>
                <a:latin typeface="Consolas" panose="020B0609020204030204" pitchFamily="49" charset="0"/>
                <a:cs typeface="Consolas" panose="020B0609020204030204" pitchFamily="49" charset="0"/>
              </a:rPr>
              <a:t> had previously been occupied by an MPLS packet decapsulated from a GRE tunnel. The packet l2.5 metadata was not properly reset when the </a:t>
            </a:r>
            <a:r>
              <a:rPr lang="en-US" sz="1050" dirty="0" err="1">
                <a:solidFill>
                  <a:srgbClr val="FFFFFE"/>
                </a:solidFill>
                <a:latin typeface="Consolas" panose="020B0609020204030204" pitchFamily="49" charset="0"/>
                <a:cs typeface="Consolas" panose="020B0609020204030204" pitchFamily="49" charset="0"/>
              </a:rPr>
              <a:t>dp_packet</a:t>
            </a:r>
            <a:r>
              <a:rPr lang="en-US" sz="1050" dirty="0">
                <a:solidFill>
                  <a:srgbClr val="FFFFFE"/>
                </a:solidFill>
                <a:latin typeface="Consolas" panose="020B0609020204030204" pitchFamily="49" charset="0"/>
                <a:cs typeface="Consolas" panose="020B0609020204030204" pitchFamily="49" charset="0"/>
              </a:rPr>
              <a:t> was released and not initialized to l2 either when the </a:t>
            </a:r>
            <a:r>
              <a:rPr lang="en-US" sz="1050" dirty="0" err="1">
                <a:solidFill>
                  <a:srgbClr val="FFFFFE"/>
                </a:solidFill>
                <a:latin typeface="Consolas" panose="020B0609020204030204" pitchFamily="49" charset="0"/>
                <a:cs typeface="Consolas" panose="020B0609020204030204" pitchFamily="49" charset="0"/>
              </a:rPr>
              <a:t>mbuf</a:t>
            </a:r>
            <a:r>
              <a:rPr lang="en-US" sz="1050" dirty="0">
                <a:solidFill>
                  <a:srgbClr val="FFFFFE"/>
                </a:solidFill>
                <a:latin typeface="Consolas" panose="020B0609020204030204" pitchFamily="49" charset="0"/>
                <a:cs typeface="Consolas" panose="020B0609020204030204" pitchFamily="49" charset="0"/>
              </a:rPr>
              <a:t> was received from the physical port the next time. So </a:t>
            </a:r>
            <a:r>
              <a:rPr lang="en-US" sz="1050" dirty="0" err="1">
                <a:solidFill>
                  <a:srgbClr val="FFFFFE"/>
                </a:solidFill>
                <a:latin typeface="Consolas" panose="020B0609020204030204" pitchFamily="49" charset="0"/>
                <a:cs typeface="Consolas" panose="020B0609020204030204" pitchFamily="49" charset="0"/>
              </a:rPr>
              <a:t>miniflow_extract</a:t>
            </a:r>
            <a:r>
              <a:rPr lang="en-US" sz="1050" dirty="0">
                <a:solidFill>
                  <a:srgbClr val="FFFFFE"/>
                </a:solidFill>
                <a:latin typeface="Consolas" panose="020B0609020204030204" pitchFamily="49" charset="0"/>
                <a:cs typeface="Consolas" panose="020B0609020204030204" pitchFamily="49" charset="0"/>
              </a:rPr>
              <a:t>() was trying to decode an Ethernet packet as MPLS packet and failed.</a:t>
            </a:r>
          </a:p>
          <a:p>
            <a:pPr marL="230188"/>
            <a:br>
              <a:rPr lang="en-US" sz="1050" dirty="0">
                <a:solidFill>
                  <a:srgbClr val="FFFFFE"/>
                </a:solidFill>
                <a:latin typeface="Consolas" panose="020B0609020204030204" pitchFamily="49" charset="0"/>
                <a:cs typeface="Consolas" panose="020B0609020204030204" pitchFamily="49" charset="0"/>
              </a:rPr>
            </a:br>
            <a:r>
              <a:rPr lang="en-US" sz="1050" dirty="0">
                <a:solidFill>
                  <a:srgbClr val="FFFFFE"/>
                </a:solidFill>
                <a:latin typeface="Consolas" panose="020B0609020204030204" pitchFamily="49" charset="0"/>
                <a:cs typeface="Consolas" panose="020B0609020204030204" pitchFamily="49" charset="0"/>
              </a:rPr>
              <a:t>Usage: With the packet drop infrastructure we would have immediately seen that the packets were dropped during parsing, and by enabling packet and metadata dump for parsing errors, we could have detected the mismatch between metadata and packet buffer content straight away.</a:t>
            </a:r>
          </a:p>
          <a:p>
            <a:pPr marL="230188"/>
            <a:br>
              <a:rPr lang="en-US" sz="1050" dirty="0">
                <a:solidFill>
                  <a:srgbClr val="FFFFFE"/>
                </a:solidFill>
                <a:latin typeface="Consolas" panose="020B0609020204030204" pitchFamily="49" charset="0"/>
                <a:cs typeface="Consolas" panose="020B0609020204030204" pitchFamily="49" charset="0"/>
              </a:rPr>
            </a:br>
            <a:r>
              <a:rPr lang="en-US" sz="1050" dirty="0">
                <a:solidFill>
                  <a:srgbClr val="FFFFFE"/>
                </a:solidFill>
                <a:latin typeface="Consolas" panose="020B0609020204030204" pitchFamily="49" charset="0"/>
                <a:cs typeface="Consolas" panose="020B0609020204030204" pitchFamily="49" charset="0"/>
              </a:rPr>
              <a:t>Without it </a:t>
            </a:r>
            <a:r>
              <a:rPr lang="en-US" sz="1050" dirty="0" err="1">
                <a:solidFill>
                  <a:srgbClr val="FFFFFE"/>
                </a:solidFill>
                <a:latin typeface="Consolas" panose="020B0609020204030204" pitchFamily="49" charset="0"/>
                <a:cs typeface="Consolas" panose="020B0609020204030204" pitchFamily="49" charset="0"/>
              </a:rPr>
              <a:t>it</a:t>
            </a:r>
            <a:r>
              <a:rPr lang="en-US" sz="1050" dirty="0">
                <a:solidFill>
                  <a:srgbClr val="FFFFFE"/>
                </a:solidFill>
                <a:latin typeface="Consolas" panose="020B0609020204030204" pitchFamily="49" charset="0"/>
                <a:cs typeface="Consolas" panose="020B0609020204030204" pitchFamily="49" charset="0"/>
              </a:rPr>
              <a:t> took significant effort and considerable amount of time to find root cause and localize the fault. This involved building and deploying several debug OVS versions with dedicated DBG log added.</a:t>
            </a:r>
          </a:p>
        </p:txBody>
      </p:sp>
    </p:spTree>
    <p:extLst>
      <p:ext uri="{BB962C8B-B14F-4D97-AF65-F5344CB8AC3E}">
        <p14:creationId xmlns:p14="http://schemas.microsoft.com/office/powerpoint/2010/main" val="1855665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l="13544" t="26654" r="11768" b="25164"/>
          <a:stretch/>
        </p:blipFill>
        <p:spPr>
          <a:xfrm>
            <a:off x="2981736" y="5923722"/>
            <a:ext cx="3067878" cy="716280"/>
          </a:xfrm>
          <a:prstGeom prst="rect">
            <a:avLst/>
          </a:prstGeom>
        </p:spPr>
      </p:pic>
      <p:grpSp>
        <p:nvGrpSpPr>
          <p:cNvPr id="28" name="Group 27"/>
          <p:cNvGrpSpPr/>
          <p:nvPr/>
        </p:nvGrpSpPr>
        <p:grpSpPr>
          <a:xfrm>
            <a:off x="2057400" y="1300600"/>
            <a:ext cx="3922370" cy="5018833"/>
            <a:chOff x="858614" y="-57279"/>
            <a:chExt cx="4886494" cy="6252469"/>
          </a:xfrm>
          <a:scene3d>
            <a:camera prst="obliqueTopLeft"/>
            <a:lightRig rig="threePt" dir="t"/>
          </a:scene3d>
        </p:grpSpPr>
        <p:sp>
          <p:nvSpPr>
            <p:cNvPr id="16" name="Oval 5"/>
            <p:cNvSpPr/>
            <p:nvPr/>
          </p:nvSpPr>
          <p:spPr>
            <a:xfrm>
              <a:off x="858614" y="1306549"/>
              <a:ext cx="2080390" cy="3535882"/>
            </a:xfrm>
            <a:custGeom>
              <a:avLst/>
              <a:gdLst/>
              <a:ahLst/>
              <a:cxnLst/>
              <a:rect l="l" t="t" r="r" b="b"/>
              <a:pathLst>
                <a:path w="2080390" h="3535882">
                  <a:moveTo>
                    <a:pt x="1058595" y="0"/>
                  </a:moveTo>
                  <a:cubicBezTo>
                    <a:pt x="1218823" y="0"/>
                    <a:pt x="1348714" y="129891"/>
                    <a:pt x="1348714" y="290119"/>
                  </a:cubicBezTo>
                  <a:cubicBezTo>
                    <a:pt x="1348714" y="334299"/>
                    <a:pt x="1338838" y="376172"/>
                    <a:pt x="1320145" y="413156"/>
                  </a:cubicBezTo>
                  <a:cubicBezTo>
                    <a:pt x="1268198" y="485293"/>
                    <a:pt x="1222798" y="496851"/>
                    <a:pt x="1222798" y="564010"/>
                  </a:cubicBezTo>
                  <a:cubicBezTo>
                    <a:pt x="1222798" y="649446"/>
                    <a:pt x="1287281" y="719821"/>
                    <a:pt x="1370533" y="726446"/>
                  </a:cubicBezTo>
                  <a:lnTo>
                    <a:pt x="2080390" y="726446"/>
                  </a:lnTo>
                  <a:lnTo>
                    <a:pt x="2080390" y="1431185"/>
                  </a:lnTo>
                  <a:cubicBezTo>
                    <a:pt x="2074065" y="1514808"/>
                    <a:pt x="2003510" y="1579713"/>
                    <a:pt x="1917794" y="1579713"/>
                  </a:cubicBezTo>
                  <a:cubicBezTo>
                    <a:pt x="1850635" y="1579713"/>
                    <a:pt x="1839077" y="1534313"/>
                    <a:pt x="1766940" y="1482366"/>
                  </a:cubicBezTo>
                  <a:cubicBezTo>
                    <a:pt x="1729956" y="1463673"/>
                    <a:pt x="1688083" y="1453798"/>
                    <a:pt x="1643903" y="1453798"/>
                  </a:cubicBezTo>
                  <a:cubicBezTo>
                    <a:pt x="1483675" y="1453798"/>
                    <a:pt x="1353784" y="1583688"/>
                    <a:pt x="1353784" y="1743917"/>
                  </a:cubicBezTo>
                  <a:cubicBezTo>
                    <a:pt x="1353784" y="1904145"/>
                    <a:pt x="1483675" y="2034035"/>
                    <a:pt x="1643903" y="2034035"/>
                  </a:cubicBezTo>
                  <a:cubicBezTo>
                    <a:pt x="1687752" y="2034035"/>
                    <a:pt x="1729329" y="2024307"/>
                    <a:pt x="1766061" y="2005788"/>
                  </a:cubicBezTo>
                  <a:cubicBezTo>
                    <a:pt x="1821285" y="1971519"/>
                    <a:pt x="1849981" y="1906821"/>
                    <a:pt x="1917794" y="1906821"/>
                  </a:cubicBezTo>
                  <a:cubicBezTo>
                    <a:pt x="2003288" y="1906821"/>
                    <a:pt x="2073700" y="1971391"/>
                    <a:pt x="2080390" y="2054672"/>
                  </a:cubicBezTo>
                  <a:lnTo>
                    <a:pt x="2080390" y="2806836"/>
                  </a:lnTo>
                  <a:lnTo>
                    <a:pt x="1381964" y="2806836"/>
                  </a:lnTo>
                  <a:cubicBezTo>
                    <a:pt x="1292747" y="2808750"/>
                    <a:pt x="1221352" y="2881973"/>
                    <a:pt x="1221352" y="2971872"/>
                  </a:cubicBezTo>
                  <a:cubicBezTo>
                    <a:pt x="1221352" y="3039032"/>
                    <a:pt x="1266752" y="3050589"/>
                    <a:pt x="1318699" y="3122726"/>
                  </a:cubicBezTo>
                  <a:cubicBezTo>
                    <a:pt x="1337392" y="3159710"/>
                    <a:pt x="1347268" y="3201583"/>
                    <a:pt x="1347268" y="3245764"/>
                  </a:cubicBezTo>
                  <a:cubicBezTo>
                    <a:pt x="1347268" y="3405992"/>
                    <a:pt x="1217377" y="3535882"/>
                    <a:pt x="1057149" y="3535882"/>
                  </a:cubicBezTo>
                  <a:cubicBezTo>
                    <a:pt x="896920" y="3535882"/>
                    <a:pt x="767030" y="3405992"/>
                    <a:pt x="767030" y="3245764"/>
                  </a:cubicBezTo>
                  <a:cubicBezTo>
                    <a:pt x="767030" y="3201914"/>
                    <a:pt x="776758" y="3160337"/>
                    <a:pt x="795278" y="3123606"/>
                  </a:cubicBezTo>
                  <a:cubicBezTo>
                    <a:pt x="829547" y="3068382"/>
                    <a:pt x="894244" y="3039685"/>
                    <a:pt x="894244" y="2971873"/>
                  </a:cubicBezTo>
                  <a:cubicBezTo>
                    <a:pt x="894244" y="2882530"/>
                    <a:pt x="823729" y="2809657"/>
                    <a:pt x="735286" y="2806836"/>
                  </a:cubicBezTo>
                  <a:lnTo>
                    <a:pt x="0" y="2806836"/>
                  </a:lnTo>
                  <a:lnTo>
                    <a:pt x="0" y="726446"/>
                  </a:lnTo>
                  <a:lnTo>
                    <a:pt x="748568" y="726446"/>
                  </a:lnTo>
                  <a:cubicBezTo>
                    <a:pt x="831507" y="719493"/>
                    <a:pt x="895690" y="649247"/>
                    <a:pt x="895690" y="564010"/>
                  </a:cubicBezTo>
                  <a:cubicBezTo>
                    <a:pt x="895690" y="496197"/>
                    <a:pt x="830993" y="467501"/>
                    <a:pt x="796724" y="412277"/>
                  </a:cubicBezTo>
                  <a:cubicBezTo>
                    <a:pt x="778204" y="375545"/>
                    <a:pt x="768476" y="333968"/>
                    <a:pt x="768476" y="290119"/>
                  </a:cubicBezTo>
                  <a:cubicBezTo>
                    <a:pt x="768476" y="129891"/>
                    <a:pt x="898366" y="0"/>
                    <a:pt x="1058595" y="0"/>
                  </a:cubicBezTo>
                  <a:close/>
                </a:path>
              </a:pathLst>
            </a:custGeom>
            <a:solidFill>
              <a:schemeClr val="tx1">
                <a:lumMod val="50000"/>
                <a:lumOff val="50000"/>
              </a:schemeClr>
            </a:solidFill>
            <a:ln>
              <a:noFill/>
            </a:ln>
            <a:sp3d extrusionH="317500">
              <a:bevelT w="127000" h="127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Oval 5"/>
            <p:cNvSpPr/>
            <p:nvPr/>
          </p:nvSpPr>
          <p:spPr>
            <a:xfrm rot="16200000">
              <a:off x="2938558" y="1306605"/>
              <a:ext cx="2080390" cy="3532711"/>
            </a:xfrm>
            <a:custGeom>
              <a:avLst/>
              <a:gdLst/>
              <a:ahLst/>
              <a:cxnLst/>
              <a:rect l="l" t="t" r="r" b="b"/>
              <a:pathLst>
                <a:path w="2080390" h="3532711">
                  <a:moveTo>
                    <a:pt x="2080390" y="728472"/>
                  </a:moveTo>
                  <a:lnTo>
                    <a:pt x="2080390" y="1507901"/>
                  </a:lnTo>
                  <a:cubicBezTo>
                    <a:pt x="2054717" y="1566036"/>
                    <a:pt x="1996464" y="1606542"/>
                    <a:pt x="1928750" y="1606542"/>
                  </a:cubicBezTo>
                  <a:cubicBezTo>
                    <a:pt x="1860937" y="1606542"/>
                    <a:pt x="1832241" y="1541844"/>
                    <a:pt x="1777017" y="1507575"/>
                  </a:cubicBezTo>
                  <a:cubicBezTo>
                    <a:pt x="1740285" y="1489055"/>
                    <a:pt x="1698709" y="1479327"/>
                    <a:pt x="1654859" y="1479327"/>
                  </a:cubicBezTo>
                  <a:cubicBezTo>
                    <a:pt x="1494631" y="1479327"/>
                    <a:pt x="1364741" y="1609218"/>
                    <a:pt x="1364741" y="1769446"/>
                  </a:cubicBezTo>
                  <a:cubicBezTo>
                    <a:pt x="1364741" y="1929674"/>
                    <a:pt x="1494631" y="2059565"/>
                    <a:pt x="1654859" y="2059565"/>
                  </a:cubicBezTo>
                  <a:cubicBezTo>
                    <a:pt x="1699039" y="2059565"/>
                    <a:pt x="1740913" y="2049690"/>
                    <a:pt x="1777897" y="2030997"/>
                  </a:cubicBezTo>
                  <a:cubicBezTo>
                    <a:pt x="1850034" y="1979050"/>
                    <a:pt x="1861591" y="1933650"/>
                    <a:pt x="1928751" y="1933650"/>
                  </a:cubicBezTo>
                  <a:cubicBezTo>
                    <a:pt x="1996664" y="1933650"/>
                    <a:pt x="2055061" y="1974394"/>
                    <a:pt x="2080390" y="2032966"/>
                  </a:cubicBezTo>
                  <a:lnTo>
                    <a:pt x="2080390" y="2808862"/>
                  </a:lnTo>
                  <a:lnTo>
                    <a:pt x="1361768" y="2808862"/>
                  </a:lnTo>
                  <a:cubicBezTo>
                    <a:pt x="1284639" y="2820491"/>
                    <a:pt x="1226894" y="2887852"/>
                    <a:pt x="1226894" y="2968701"/>
                  </a:cubicBezTo>
                  <a:cubicBezTo>
                    <a:pt x="1226894" y="3035861"/>
                    <a:pt x="1272294" y="3047418"/>
                    <a:pt x="1324241" y="3119555"/>
                  </a:cubicBezTo>
                  <a:cubicBezTo>
                    <a:pt x="1342934" y="3156539"/>
                    <a:pt x="1352810" y="3198412"/>
                    <a:pt x="1352810" y="3242593"/>
                  </a:cubicBezTo>
                  <a:cubicBezTo>
                    <a:pt x="1352810" y="3402821"/>
                    <a:pt x="1222919" y="3532711"/>
                    <a:pt x="1062691" y="3532711"/>
                  </a:cubicBezTo>
                  <a:cubicBezTo>
                    <a:pt x="902463" y="3532711"/>
                    <a:pt x="772572" y="3402821"/>
                    <a:pt x="772572" y="3242593"/>
                  </a:cubicBezTo>
                  <a:cubicBezTo>
                    <a:pt x="772572" y="3198743"/>
                    <a:pt x="782300" y="3157166"/>
                    <a:pt x="800820" y="3120435"/>
                  </a:cubicBezTo>
                  <a:cubicBezTo>
                    <a:pt x="835089" y="3065211"/>
                    <a:pt x="899786" y="3036514"/>
                    <a:pt x="899786" y="2968702"/>
                  </a:cubicBezTo>
                  <a:cubicBezTo>
                    <a:pt x="899786" y="2887687"/>
                    <a:pt x="841805" y="2820215"/>
                    <a:pt x="764487" y="2808862"/>
                  </a:cubicBezTo>
                  <a:lnTo>
                    <a:pt x="0" y="2808862"/>
                  </a:lnTo>
                  <a:lnTo>
                    <a:pt x="0" y="2101789"/>
                  </a:lnTo>
                  <a:cubicBezTo>
                    <a:pt x="3632" y="2014455"/>
                    <a:pt x="75986" y="1945228"/>
                    <a:pt x="164510" y="1945228"/>
                  </a:cubicBezTo>
                  <a:cubicBezTo>
                    <a:pt x="232323" y="1945228"/>
                    <a:pt x="261019" y="2009925"/>
                    <a:pt x="316243" y="2044194"/>
                  </a:cubicBezTo>
                  <a:cubicBezTo>
                    <a:pt x="352975" y="2062714"/>
                    <a:pt x="394552" y="2072442"/>
                    <a:pt x="438401" y="2072442"/>
                  </a:cubicBezTo>
                  <a:cubicBezTo>
                    <a:pt x="598629" y="2072442"/>
                    <a:pt x="728520" y="1942551"/>
                    <a:pt x="728520" y="1782323"/>
                  </a:cubicBezTo>
                  <a:cubicBezTo>
                    <a:pt x="728520" y="1622095"/>
                    <a:pt x="598629" y="1492204"/>
                    <a:pt x="438401" y="1492204"/>
                  </a:cubicBezTo>
                  <a:cubicBezTo>
                    <a:pt x="394221" y="1492204"/>
                    <a:pt x="352348" y="1502080"/>
                    <a:pt x="315363" y="1520772"/>
                  </a:cubicBezTo>
                  <a:cubicBezTo>
                    <a:pt x="243227" y="1572719"/>
                    <a:pt x="231669" y="1618119"/>
                    <a:pt x="164509" y="1618119"/>
                  </a:cubicBezTo>
                  <a:cubicBezTo>
                    <a:pt x="75501" y="1618119"/>
                    <a:pt x="2840" y="1548131"/>
                    <a:pt x="0" y="1460115"/>
                  </a:cubicBezTo>
                  <a:lnTo>
                    <a:pt x="0" y="728472"/>
                  </a:lnTo>
                  <a:lnTo>
                    <a:pt x="743440" y="728472"/>
                  </a:lnTo>
                  <a:cubicBezTo>
                    <a:pt x="830674" y="724766"/>
                    <a:pt x="899785" y="652459"/>
                    <a:pt x="899785" y="564010"/>
                  </a:cubicBezTo>
                  <a:cubicBezTo>
                    <a:pt x="899785" y="496197"/>
                    <a:pt x="835088" y="467501"/>
                    <a:pt x="800819" y="412277"/>
                  </a:cubicBezTo>
                  <a:cubicBezTo>
                    <a:pt x="782299" y="375545"/>
                    <a:pt x="772571" y="333968"/>
                    <a:pt x="772571" y="290119"/>
                  </a:cubicBezTo>
                  <a:cubicBezTo>
                    <a:pt x="772571" y="129891"/>
                    <a:pt x="902462" y="0"/>
                    <a:pt x="1062690" y="0"/>
                  </a:cubicBezTo>
                  <a:cubicBezTo>
                    <a:pt x="1222918" y="0"/>
                    <a:pt x="1352809" y="129891"/>
                    <a:pt x="1352809" y="290119"/>
                  </a:cubicBezTo>
                  <a:cubicBezTo>
                    <a:pt x="1352809" y="334299"/>
                    <a:pt x="1342933" y="376172"/>
                    <a:pt x="1324240" y="413156"/>
                  </a:cubicBezTo>
                  <a:cubicBezTo>
                    <a:pt x="1272293" y="485293"/>
                    <a:pt x="1226893" y="496851"/>
                    <a:pt x="1226893" y="564010"/>
                  </a:cubicBezTo>
                  <a:cubicBezTo>
                    <a:pt x="1226893" y="652938"/>
                    <a:pt x="1296754" y="725549"/>
                    <a:pt x="1384662" y="728472"/>
                  </a:cubicBezTo>
                  <a:close/>
                </a:path>
              </a:pathLst>
            </a:custGeom>
            <a:solidFill>
              <a:schemeClr val="bg1">
                <a:lumMod val="65000"/>
              </a:schemeClr>
            </a:solidFill>
            <a:ln>
              <a:noFill/>
            </a:ln>
            <a:sp3d extrusionH="317500">
              <a:bevelT w="127000" h="127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Oval 5"/>
            <p:cNvSpPr/>
            <p:nvPr/>
          </p:nvSpPr>
          <p:spPr>
            <a:xfrm flipH="1">
              <a:off x="2946396" y="3384636"/>
              <a:ext cx="2080390" cy="2810554"/>
            </a:xfrm>
            <a:custGeom>
              <a:avLst/>
              <a:gdLst/>
              <a:ahLst/>
              <a:cxnLst/>
              <a:rect l="l" t="t" r="r" b="b"/>
              <a:pathLst>
                <a:path w="2080390" h="2810554">
                  <a:moveTo>
                    <a:pt x="1026540" y="0"/>
                  </a:moveTo>
                  <a:cubicBezTo>
                    <a:pt x="866312" y="0"/>
                    <a:pt x="736421" y="129891"/>
                    <a:pt x="736421" y="290119"/>
                  </a:cubicBezTo>
                  <a:cubicBezTo>
                    <a:pt x="736421" y="333968"/>
                    <a:pt x="746149" y="375545"/>
                    <a:pt x="764669" y="412277"/>
                  </a:cubicBezTo>
                  <a:cubicBezTo>
                    <a:pt x="798938" y="467501"/>
                    <a:pt x="863635" y="496197"/>
                    <a:pt x="863635" y="564010"/>
                  </a:cubicBezTo>
                  <a:cubicBezTo>
                    <a:pt x="863635" y="654470"/>
                    <a:pt x="791345" y="728046"/>
                    <a:pt x="701375" y="729771"/>
                  </a:cubicBezTo>
                  <a:lnTo>
                    <a:pt x="701375" y="730164"/>
                  </a:lnTo>
                  <a:lnTo>
                    <a:pt x="0" y="730164"/>
                  </a:lnTo>
                  <a:lnTo>
                    <a:pt x="0" y="1494512"/>
                  </a:lnTo>
                  <a:cubicBezTo>
                    <a:pt x="25311" y="1553259"/>
                    <a:pt x="83815" y="1594184"/>
                    <a:pt x="151879" y="1594184"/>
                  </a:cubicBezTo>
                  <a:cubicBezTo>
                    <a:pt x="219038" y="1594184"/>
                    <a:pt x="230596" y="1548784"/>
                    <a:pt x="302732" y="1496837"/>
                  </a:cubicBezTo>
                  <a:cubicBezTo>
                    <a:pt x="339717" y="1478144"/>
                    <a:pt x="381590" y="1468269"/>
                    <a:pt x="425770" y="1468269"/>
                  </a:cubicBezTo>
                  <a:cubicBezTo>
                    <a:pt x="585998" y="1468269"/>
                    <a:pt x="715889" y="1598160"/>
                    <a:pt x="715889" y="1758388"/>
                  </a:cubicBezTo>
                  <a:cubicBezTo>
                    <a:pt x="715889" y="1918616"/>
                    <a:pt x="585998" y="2048507"/>
                    <a:pt x="425770" y="2048507"/>
                  </a:cubicBezTo>
                  <a:cubicBezTo>
                    <a:pt x="381921" y="2048507"/>
                    <a:pt x="340344" y="2038778"/>
                    <a:pt x="303612" y="2020259"/>
                  </a:cubicBezTo>
                  <a:cubicBezTo>
                    <a:pt x="248388" y="1985990"/>
                    <a:pt x="219692" y="1921292"/>
                    <a:pt x="151879" y="1921292"/>
                  </a:cubicBezTo>
                  <a:cubicBezTo>
                    <a:pt x="83994" y="1921292"/>
                    <a:pt x="25617" y="1962004"/>
                    <a:pt x="0" y="2020356"/>
                  </a:cubicBezTo>
                  <a:lnTo>
                    <a:pt x="0" y="2810554"/>
                  </a:lnTo>
                  <a:lnTo>
                    <a:pt x="2080390" y="2810554"/>
                  </a:lnTo>
                  <a:lnTo>
                    <a:pt x="2080390" y="2041350"/>
                  </a:lnTo>
                  <a:cubicBezTo>
                    <a:pt x="2063100" y="1971618"/>
                    <a:pt x="1999377" y="1921291"/>
                    <a:pt x="1923898" y="1921291"/>
                  </a:cubicBezTo>
                  <a:cubicBezTo>
                    <a:pt x="1856086" y="1921291"/>
                    <a:pt x="1827390" y="1985989"/>
                    <a:pt x="1772165" y="2020258"/>
                  </a:cubicBezTo>
                  <a:cubicBezTo>
                    <a:pt x="1735434" y="2038777"/>
                    <a:pt x="1693857" y="2048506"/>
                    <a:pt x="1650008" y="2048506"/>
                  </a:cubicBezTo>
                  <a:cubicBezTo>
                    <a:pt x="1489779" y="2048506"/>
                    <a:pt x="1359889" y="1918615"/>
                    <a:pt x="1359889" y="1758387"/>
                  </a:cubicBezTo>
                  <a:cubicBezTo>
                    <a:pt x="1359889" y="1598159"/>
                    <a:pt x="1489779" y="1468268"/>
                    <a:pt x="1650008" y="1468268"/>
                  </a:cubicBezTo>
                  <a:cubicBezTo>
                    <a:pt x="1694188" y="1468268"/>
                    <a:pt x="1736061" y="1478143"/>
                    <a:pt x="1773045" y="1496836"/>
                  </a:cubicBezTo>
                  <a:cubicBezTo>
                    <a:pt x="1845182" y="1548783"/>
                    <a:pt x="1856740" y="1594183"/>
                    <a:pt x="1923899" y="1594183"/>
                  </a:cubicBezTo>
                  <a:cubicBezTo>
                    <a:pt x="1998752" y="1594183"/>
                    <a:pt x="2062044" y="1544686"/>
                    <a:pt x="2080390" y="1475891"/>
                  </a:cubicBezTo>
                  <a:lnTo>
                    <a:pt x="2080390" y="730164"/>
                  </a:lnTo>
                  <a:lnTo>
                    <a:pt x="1363391" y="730164"/>
                  </a:lnTo>
                  <a:lnTo>
                    <a:pt x="1363391" y="729510"/>
                  </a:lnTo>
                  <a:lnTo>
                    <a:pt x="1356904" y="730164"/>
                  </a:lnTo>
                  <a:lnTo>
                    <a:pt x="1356892" y="730164"/>
                  </a:lnTo>
                  <a:cubicBezTo>
                    <a:pt x="1265130" y="730162"/>
                    <a:pt x="1190743" y="655773"/>
                    <a:pt x="1190743" y="564010"/>
                  </a:cubicBezTo>
                  <a:cubicBezTo>
                    <a:pt x="1190743" y="496851"/>
                    <a:pt x="1236143" y="485293"/>
                    <a:pt x="1288090" y="413156"/>
                  </a:cubicBezTo>
                  <a:cubicBezTo>
                    <a:pt x="1306783" y="376172"/>
                    <a:pt x="1316659" y="334299"/>
                    <a:pt x="1316659" y="290119"/>
                  </a:cubicBezTo>
                  <a:cubicBezTo>
                    <a:pt x="1316659" y="129891"/>
                    <a:pt x="1186768" y="0"/>
                    <a:pt x="1026540" y="0"/>
                  </a:cubicBezTo>
                  <a:close/>
                </a:path>
              </a:pathLst>
            </a:custGeom>
            <a:solidFill>
              <a:schemeClr val="tx1">
                <a:lumMod val="50000"/>
                <a:lumOff val="50000"/>
              </a:schemeClr>
            </a:solidFill>
            <a:ln>
              <a:noFill/>
            </a:ln>
            <a:sp3d extrusionH="317500">
              <a:bevelT w="127000" h="127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6"/>
            <p:cNvSpPr/>
            <p:nvPr/>
          </p:nvSpPr>
          <p:spPr>
            <a:xfrm flipV="1">
              <a:off x="2940870" y="-57279"/>
              <a:ext cx="2080390" cy="2796040"/>
            </a:xfrm>
            <a:custGeom>
              <a:avLst/>
              <a:gdLst/>
              <a:ahLst/>
              <a:cxnLst/>
              <a:rect l="l" t="t" r="r" b="b"/>
              <a:pathLst>
                <a:path w="2080390" h="2796040">
                  <a:moveTo>
                    <a:pt x="0" y="2796040"/>
                  </a:moveTo>
                  <a:lnTo>
                    <a:pt x="2080390" y="2796040"/>
                  </a:lnTo>
                  <a:lnTo>
                    <a:pt x="2080390" y="2005842"/>
                  </a:lnTo>
                  <a:cubicBezTo>
                    <a:pt x="2054773" y="1947490"/>
                    <a:pt x="1996396" y="1906778"/>
                    <a:pt x="1928511" y="1906778"/>
                  </a:cubicBezTo>
                  <a:cubicBezTo>
                    <a:pt x="1860698" y="1906778"/>
                    <a:pt x="1832002" y="1971476"/>
                    <a:pt x="1776778" y="2005745"/>
                  </a:cubicBezTo>
                  <a:cubicBezTo>
                    <a:pt x="1740046" y="2024264"/>
                    <a:pt x="1698469" y="2033993"/>
                    <a:pt x="1654620" y="2033993"/>
                  </a:cubicBezTo>
                  <a:cubicBezTo>
                    <a:pt x="1494392" y="2033993"/>
                    <a:pt x="1364501" y="1904102"/>
                    <a:pt x="1364501" y="1743874"/>
                  </a:cubicBezTo>
                  <a:cubicBezTo>
                    <a:pt x="1364501" y="1583646"/>
                    <a:pt x="1494392" y="1453755"/>
                    <a:pt x="1654620" y="1453755"/>
                  </a:cubicBezTo>
                  <a:cubicBezTo>
                    <a:pt x="1698800" y="1453755"/>
                    <a:pt x="1740673" y="1463630"/>
                    <a:pt x="1777658" y="1482323"/>
                  </a:cubicBezTo>
                  <a:cubicBezTo>
                    <a:pt x="1849794" y="1534270"/>
                    <a:pt x="1861352" y="1579670"/>
                    <a:pt x="1928511" y="1579670"/>
                  </a:cubicBezTo>
                  <a:cubicBezTo>
                    <a:pt x="1996575" y="1579670"/>
                    <a:pt x="2055079" y="1538745"/>
                    <a:pt x="2080390" y="1479998"/>
                  </a:cubicBezTo>
                  <a:lnTo>
                    <a:pt x="2080390" y="715650"/>
                  </a:lnTo>
                  <a:lnTo>
                    <a:pt x="1304494" y="715650"/>
                  </a:lnTo>
                  <a:cubicBezTo>
                    <a:pt x="1245922" y="690321"/>
                    <a:pt x="1205177" y="631924"/>
                    <a:pt x="1205177" y="564010"/>
                  </a:cubicBezTo>
                  <a:cubicBezTo>
                    <a:pt x="1205177" y="496851"/>
                    <a:pt x="1250577" y="485293"/>
                    <a:pt x="1302525" y="413156"/>
                  </a:cubicBezTo>
                  <a:cubicBezTo>
                    <a:pt x="1321217" y="376172"/>
                    <a:pt x="1331093" y="334299"/>
                    <a:pt x="1331093" y="290119"/>
                  </a:cubicBezTo>
                  <a:cubicBezTo>
                    <a:pt x="1331093" y="129890"/>
                    <a:pt x="1201202" y="0"/>
                    <a:pt x="1040974" y="0"/>
                  </a:cubicBezTo>
                  <a:cubicBezTo>
                    <a:pt x="880746" y="0"/>
                    <a:pt x="750855" y="129890"/>
                    <a:pt x="750855" y="290119"/>
                  </a:cubicBezTo>
                  <a:cubicBezTo>
                    <a:pt x="750855" y="333968"/>
                    <a:pt x="760583" y="375545"/>
                    <a:pt x="779103" y="412276"/>
                  </a:cubicBezTo>
                  <a:cubicBezTo>
                    <a:pt x="813372" y="467501"/>
                    <a:pt x="878069" y="496197"/>
                    <a:pt x="878069" y="564009"/>
                  </a:cubicBezTo>
                  <a:cubicBezTo>
                    <a:pt x="878069" y="631724"/>
                    <a:pt x="837563" y="689977"/>
                    <a:pt x="779428" y="715650"/>
                  </a:cubicBezTo>
                  <a:lnTo>
                    <a:pt x="0" y="715650"/>
                  </a:lnTo>
                  <a:lnTo>
                    <a:pt x="0" y="1461377"/>
                  </a:lnTo>
                  <a:cubicBezTo>
                    <a:pt x="18346" y="1530172"/>
                    <a:pt x="81638" y="1579669"/>
                    <a:pt x="156491" y="1579669"/>
                  </a:cubicBezTo>
                  <a:cubicBezTo>
                    <a:pt x="223650" y="1579669"/>
                    <a:pt x="235208" y="1534269"/>
                    <a:pt x="307345" y="1482322"/>
                  </a:cubicBezTo>
                  <a:cubicBezTo>
                    <a:pt x="344329" y="1463629"/>
                    <a:pt x="386202" y="1453754"/>
                    <a:pt x="430382" y="1453754"/>
                  </a:cubicBezTo>
                  <a:cubicBezTo>
                    <a:pt x="590611" y="1453754"/>
                    <a:pt x="720501" y="1583645"/>
                    <a:pt x="720501" y="1743873"/>
                  </a:cubicBezTo>
                  <a:cubicBezTo>
                    <a:pt x="720501" y="1904101"/>
                    <a:pt x="590611" y="2033992"/>
                    <a:pt x="430382" y="2033992"/>
                  </a:cubicBezTo>
                  <a:cubicBezTo>
                    <a:pt x="386533" y="2033992"/>
                    <a:pt x="344956" y="2024263"/>
                    <a:pt x="308225" y="2005744"/>
                  </a:cubicBezTo>
                  <a:cubicBezTo>
                    <a:pt x="253000" y="1971475"/>
                    <a:pt x="224304" y="1906777"/>
                    <a:pt x="156492" y="1906777"/>
                  </a:cubicBezTo>
                  <a:cubicBezTo>
                    <a:pt x="81013" y="1906777"/>
                    <a:pt x="17290" y="1957104"/>
                    <a:pt x="0" y="2026836"/>
                  </a:cubicBezTo>
                  <a:close/>
                </a:path>
              </a:pathLst>
            </a:custGeom>
            <a:solidFill>
              <a:schemeClr val="tx1">
                <a:lumMod val="50000"/>
                <a:lumOff val="50000"/>
              </a:schemeClr>
            </a:solidFill>
            <a:ln>
              <a:noFill/>
            </a:ln>
            <a:sp3d extrusionH="317500">
              <a:bevelT w="127000" h="127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3"/>
          <p:cNvGrpSpPr/>
          <p:nvPr/>
        </p:nvGrpSpPr>
        <p:grpSpPr>
          <a:xfrm>
            <a:off x="5715000" y="3407226"/>
            <a:ext cx="2362200" cy="3024054"/>
            <a:chOff x="4191000" y="3407226"/>
            <a:chExt cx="2362200" cy="3024054"/>
          </a:xfrm>
        </p:grpSpPr>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l="13544" t="26654" r="11768" b="25164"/>
            <a:stretch/>
          </p:blipFill>
          <p:spPr>
            <a:xfrm>
              <a:off x="4191000" y="5715000"/>
              <a:ext cx="2362200" cy="716280"/>
            </a:xfrm>
            <a:prstGeom prst="rect">
              <a:avLst/>
            </a:prstGeom>
          </p:spPr>
        </p:pic>
        <p:grpSp>
          <p:nvGrpSpPr>
            <p:cNvPr id="2" name="Group 1"/>
            <p:cNvGrpSpPr/>
            <p:nvPr/>
          </p:nvGrpSpPr>
          <p:grpSpPr>
            <a:xfrm>
              <a:off x="4819558" y="3407226"/>
              <a:ext cx="1669921" cy="2838239"/>
              <a:chOff x="6122722" y="2644292"/>
              <a:chExt cx="1669921" cy="2838239"/>
            </a:xfrm>
            <a:solidFill>
              <a:srgbClr val="C00000"/>
            </a:solidFill>
            <a:scene3d>
              <a:camera prst="orthographicFront"/>
              <a:lightRig rig="threePt" dir="t"/>
            </a:scene3d>
          </p:grpSpPr>
          <p:sp>
            <p:nvSpPr>
              <p:cNvPr id="8" name="Oval 5"/>
              <p:cNvSpPr/>
              <p:nvPr/>
            </p:nvSpPr>
            <p:spPr>
              <a:xfrm rot="1365317" flipH="1">
                <a:off x="6122722" y="2644292"/>
                <a:ext cx="1669921" cy="2838239"/>
              </a:xfrm>
              <a:custGeom>
                <a:avLst/>
                <a:gdLst/>
                <a:ahLst/>
                <a:cxnLst/>
                <a:rect l="l" t="t" r="r" b="b"/>
                <a:pathLst>
                  <a:path w="2080390" h="3535882">
                    <a:moveTo>
                      <a:pt x="1058595" y="0"/>
                    </a:moveTo>
                    <a:cubicBezTo>
                      <a:pt x="1218823" y="0"/>
                      <a:pt x="1348714" y="129891"/>
                      <a:pt x="1348714" y="290119"/>
                    </a:cubicBezTo>
                    <a:cubicBezTo>
                      <a:pt x="1348714" y="334299"/>
                      <a:pt x="1338838" y="376172"/>
                      <a:pt x="1320145" y="413156"/>
                    </a:cubicBezTo>
                    <a:cubicBezTo>
                      <a:pt x="1268198" y="485293"/>
                      <a:pt x="1222798" y="496851"/>
                      <a:pt x="1222798" y="564010"/>
                    </a:cubicBezTo>
                    <a:cubicBezTo>
                      <a:pt x="1222798" y="649446"/>
                      <a:pt x="1287281" y="719821"/>
                      <a:pt x="1370533" y="726446"/>
                    </a:cubicBezTo>
                    <a:lnTo>
                      <a:pt x="2080390" y="726446"/>
                    </a:lnTo>
                    <a:lnTo>
                      <a:pt x="2080390" y="1431185"/>
                    </a:lnTo>
                    <a:cubicBezTo>
                      <a:pt x="2074065" y="1514808"/>
                      <a:pt x="2003510" y="1579713"/>
                      <a:pt x="1917794" y="1579713"/>
                    </a:cubicBezTo>
                    <a:cubicBezTo>
                      <a:pt x="1850635" y="1579713"/>
                      <a:pt x="1839077" y="1534313"/>
                      <a:pt x="1766940" y="1482366"/>
                    </a:cubicBezTo>
                    <a:cubicBezTo>
                      <a:pt x="1729956" y="1463673"/>
                      <a:pt x="1688083" y="1453798"/>
                      <a:pt x="1643903" y="1453798"/>
                    </a:cubicBezTo>
                    <a:cubicBezTo>
                      <a:pt x="1483675" y="1453798"/>
                      <a:pt x="1353784" y="1583688"/>
                      <a:pt x="1353784" y="1743917"/>
                    </a:cubicBezTo>
                    <a:cubicBezTo>
                      <a:pt x="1353784" y="1904145"/>
                      <a:pt x="1483675" y="2034035"/>
                      <a:pt x="1643903" y="2034035"/>
                    </a:cubicBezTo>
                    <a:cubicBezTo>
                      <a:pt x="1687752" y="2034035"/>
                      <a:pt x="1729329" y="2024307"/>
                      <a:pt x="1766061" y="2005788"/>
                    </a:cubicBezTo>
                    <a:cubicBezTo>
                      <a:pt x="1821285" y="1971519"/>
                      <a:pt x="1849981" y="1906821"/>
                      <a:pt x="1917794" y="1906821"/>
                    </a:cubicBezTo>
                    <a:cubicBezTo>
                      <a:pt x="2003288" y="1906821"/>
                      <a:pt x="2073700" y="1971391"/>
                      <a:pt x="2080390" y="2054672"/>
                    </a:cubicBezTo>
                    <a:lnTo>
                      <a:pt x="2080390" y="2806836"/>
                    </a:lnTo>
                    <a:lnTo>
                      <a:pt x="1381964" y="2806836"/>
                    </a:lnTo>
                    <a:cubicBezTo>
                      <a:pt x="1292747" y="2808750"/>
                      <a:pt x="1221352" y="2881973"/>
                      <a:pt x="1221352" y="2971872"/>
                    </a:cubicBezTo>
                    <a:cubicBezTo>
                      <a:pt x="1221352" y="3039032"/>
                      <a:pt x="1266752" y="3050589"/>
                      <a:pt x="1318699" y="3122726"/>
                    </a:cubicBezTo>
                    <a:cubicBezTo>
                      <a:pt x="1337392" y="3159710"/>
                      <a:pt x="1347268" y="3201583"/>
                      <a:pt x="1347268" y="3245764"/>
                    </a:cubicBezTo>
                    <a:cubicBezTo>
                      <a:pt x="1347268" y="3405992"/>
                      <a:pt x="1217377" y="3535882"/>
                      <a:pt x="1057149" y="3535882"/>
                    </a:cubicBezTo>
                    <a:cubicBezTo>
                      <a:pt x="896920" y="3535882"/>
                      <a:pt x="767030" y="3405992"/>
                      <a:pt x="767030" y="3245764"/>
                    </a:cubicBezTo>
                    <a:cubicBezTo>
                      <a:pt x="767030" y="3201914"/>
                      <a:pt x="776758" y="3160337"/>
                      <a:pt x="795278" y="3123606"/>
                    </a:cubicBezTo>
                    <a:cubicBezTo>
                      <a:pt x="829547" y="3068382"/>
                      <a:pt x="894244" y="3039685"/>
                      <a:pt x="894244" y="2971873"/>
                    </a:cubicBezTo>
                    <a:cubicBezTo>
                      <a:pt x="894244" y="2882530"/>
                      <a:pt x="823729" y="2809657"/>
                      <a:pt x="735286" y="2806836"/>
                    </a:cubicBezTo>
                    <a:lnTo>
                      <a:pt x="0" y="2806836"/>
                    </a:lnTo>
                    <a:lnTo>
                      <a:pt x="0" y="726446"/>
                    </a:lnTo>
                    <a:lnTo>
                      <a:pt x="748568" y="726446"/>
                    </a:lnTo>
                    <a:cubicBezTo>
                      <a:pt x="831507" y="719493"/>
                      <a:pt x="895690" y="649247"/>
                      <a:pt x="895690" y="564010"/>
                    </a:cubicBezTo>
                    <a:cubicBezTo>
                      <a:pt x="895690" y="496197"/>
                      <a:pt x="830993" y="467501"/>
                      <a:pt x="796724" y="412277"/>
                    </a:cubicBezTo>
                    <a:cubicBezTo>
                      <a:pt x="778204" y="375545"/>
                      <a:pt x="768476" y="333968"/>
                      <a:pt x="768476" y="290119"/>
                    </a:cubicBezTo>
                    <a:cubicBezTo>
                      <a:pt x="768476" y="129891"/>
                      <a:pt x="898366" y="0"/>
                      <a:pt x="1058595" y="0"/>
                    </a:cubicBezTo>
                    <a:close/>
                  </a:path>
                </a:pathLst>
              </a:custGeom>
              <a:grpFill/>
              <a:ln>
                <a:noFill/>
              </a:ln>
              <a:sp3d extrusionH="317500">
                <a:bevelT w="127000" h="127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rot="1296555">
                <a:off x="6633557" y="3910283"/>
                <a:ext cx="1016455" cy="523220"/>
              </a:xfrm>
              <a:prstGeom prst="rect">
                <a:avLst/>
              </a:prstGeom>
              <a:noFill/>
            </p:spPr>
            <p:txBody>
              <a:bodyPr wrap="square" rtlCol="0">
                <a:spAutoFit/>
                <a:sp3d extrusionH="57150">
                  <a:bevelT w="38100" h="38100"/>
                </a:sp3d>
              </a:bodyPr>
              <a:lstStyle/>
              <a:p>
                <a:pPr algn="ctr"/>
                <a:r>
                  <a:rPr lang="en-US" sz="1400" dirty="0">
                    <a:solidFill>
                      <a:prstClr val="black"/>
                    </a:solidFill>
                  </a:rPr>
                  <a:t>“trace” Action</a:t>
                </a:r>
              </a:p>
            </p:txBody>
          </p:sp>
        </p:grpSp>
      </p:grpSp>
      <p:grpSp>
        <p:nvGrpSpPr>
          <p:cNvPr id="14" name="Group 13"/>
          <p:cNvGrpSpPr/>
          <p:nvPr/>
        </p:nvGrpSpPr>
        <p:grpSpPr>
          <a:xfrm>
            <a:off x="6973949" y="2021198"/>
            <a:ext cx="4482101" cy="1173525"/>
            <a:chOff x="-1310849" y="681336"/>
            <a:chExt cx="4482101" cy="1173525"/>
          </a:xfrm>
        </p:grpSpPr>
        <p:sp>
          <p:nvSpPr>
            <p:cNvPr id="15" name="TextBox 14"/>
            <p:cNvSpPr txBox="1"/>
            <p:nvPr/>
          </p:nvSpPr>
          <p:spPr>
            <a:xfrm>
              <a:off x="-1153637" y="681336"/>
              <a:ext cx="4324889" cy="954107"/>
            </a:xfrm>
            <a:prstGeom prst="rect">
              <a:avLst/>
            </a:prstGeom>
            <a:noFill/>
          </p:spPr>
          <p:txBody>
            <a:bodyPr wrap="square" rtlCol="0">
              <a:spAutoFit/>
            </a:bodyPr>
            <a:lstStyle/>
            <a:p>
              <a:r>
                <a:rPr lang="en-US" sz="2800" b="1" dirty="0">
                  <a:solidFill>
                    <a:srgbClr val="C00000"/>
                  </a:solidFill>
                </a:rPr>
                <a:t>Extend to Debug Packet </a:t>
              </a:r>
              <a:r>
                <a:rPr lang="en-US" sz="2800" b="1" dirty="0" err="1">
                  <a:solidFill>
                    <a:srgbClr val="C00000"/>
                  </a:solidFill>
                </a:rPr>
                <a:t>Misforwarding</a:t>
              </a:r>
              <a:endParaRPr lang="en-US" sz="2800" b="1" dirty="0">
                <a:solidFill>
                  <a:srgbClr val="C00000"/>
                </a:solidFill>
              </a:endParaRPr>
            </a:p>
          </p:txBody>
        </p:sp>
        <p:sp>
          <p:nvSpPr>
            <p:cNvPr id="17" name="Rectangle 16"/>
            <p:cNvSpPr/>
            <p:nvPr/>
          </p:nvSpPr>
          <p:spPr>
            <a:xfrm>
              <a:off x="-1310849" y="1454751"/>
              <a:ext cx="3139649" cy="400110"/>
            </a:xfrm>
            <a:prstGeom prst="rect">
              <a:avLst/>
            </a:prstGeom>
          </p:spPr>
          <p:txBody>
            <a:bodyPr wrap="square">
              <a:spAutoFit/>
            </a:bodyPr>
            <a:lstStyle/>
            <a:p>
              <a:pPr marL="285750" indent="-285750">
                <a:buFont typeface="Arial" pitchFamily="34" charset="0"/>
                <a:buChar char="•"/>
              </a:pPr>
              <a:endParaRPr lang="en-US" dirty="0"/>
            </a:p>
          </p:txBody>
        </p:sp>
      </p:grpSp>
      <p:sp>
        <p:nvSpPr>
          <p:cNvPr id="26" name="TextBox 25"/>
          <p:cNvSpPr txBox="1"/>
          <p:nvPr/>
        </p:nvSpPr>
        <p:spPr>
          <a:xfrm>
            <a:off x="3679965" y="1364435"/>
            <a:ext cx="1671419" cy="1077218"/>
          </a:xfrm>
          <a:prstGeom prst="rect">
            <a:avLst/>
          </a:prstGeom>
          <a:noFill/>
          <a:scene3d>
            <a:camera prst="orthographicFront"/>
            <a:lightRig rig="threePt" dir="t"/>
          </a:scene3d>
        </p:spPr>
        <p:txBody>
          <a:bodyPr wrap="square" rtlCol="0">
            <a:spAutoFit/>
            <a:sp3d extrusionH="57150">
              <a:bevelT w="38100" h="38100"/>
            </a:sp3d>
          </a:bodyPr>
          <a:lstStyle/>
          <a:p>
            <a:pPr algn="ctr"/>
            <a:r>
              <a:rPr lang="en-US" sz="1400" kern="0" dirty="0">
                <a:solidFill>
                  <a:sysClr val="windowText" lastClr="000000"/>
                </a:solidFill>
              </a:rPr>
              <a:t>OF Proto Improvements</a:t>
            </a:r>
          </a:p>
          <a:p>
            <a:pPr algn="ctr"/>
            <a:endParaRPr lang="en-US" sz="2400" dirty="0">
              <a:solidFill>
                <a:prstClr val="black"/>
              </a:solidFill>
            </a:endParaRPr>
          </a:p>
        </p:txBody>
      </p:sp>
      <p:sp>
        <p:nvSpPr>
          <p:cNvPr id="27" name="TextBox 26"/>
          <p:cNvSpPr txBox="1"/>
          <p:nvPr/>
        </p:nvSpPr>
        <p:spPr>
          <a:xfrm>
            <a:off x="3687414" y="5733334"/>
            <a:ext cx="1671419" cy="1077218"/>
          </a:xfrm>
          <a:prstGeom prst="rect">
            <a:avLst/>
          </a:prstGeom>
          <a:noFill/>
          <a:scene3d>
            <a:camera prst="orthographicFront"/>
            <a:lightRig rig="threePt" dir="t"/>
          </a:scene3d>
        </p:spPr>
        <p:txBody>
          <a:bodyPr wrap="square" rtlCol="0">
            <a:spAutoFit/>
            <a:sp3d extrusionH="57150">
              <a:bevelT w="38100" h="38100"/>
            </a:sp3d>
          </a:bodyPr>
          <a:lstStyle/>
          <a:p>
            <a:pPr algn="ctr"/>
            <a:r>
              <a:rPr lang="en-US" sz="1400" kern="0" dirty="0">
                <a:solidFill>
                  <a:sysClr val="windowText" lastClr="000000"/>
                </a:solidFill>
              </a:rPr>
              <a:t>Packet Drop Classification</a:t>
            </a:r>
          </a:p>
          <a:p>
            <a:pPr algn="ctr"/>
            <a:endParaRPr lang="en-US" sz="2400" dirty="0">
              <a:solidFill>
                <a:prstClr val="black"/>
              </a:solidFill>
            </a:endParaRPr>
          </a:p>
        </p:txBody>
      </p:sp>
      <p:sp>
        <p:nvSpPr>
          <p:cNvPr id="29" name="TextBox 28"/>
          <p:cNvSpPr txBox="1"/>
          <p:nvPr/>
        </p:nvSpPr>
        <p:spPr>
          <a:xfrm>
            <a:off x="1964077" y="3285105"/>
            <a:ext cx="1671419" cy="1107996"/>
          </a:xfrm>
          <a:prstGeom prst="rect">
            <a:avLst/>
          </a:prstGeom>
          <a:noFill/>
          <a:scene3d>
            <a:camera prst="orthographicFront"/>
            <a:lightRig rig="threePt" dir="t"/>
          </a:scene3d>
        </p:spPr>
        <p:txBody>
          <a:bodyPr wrap="square" rtlCol="0">
            <a:spAutoFit/>
            <a:sp3d extrusionH="57150">
              <a:bevelT w="38100" h="38100"/>
            </a:sp3d>
          </a:bodyPr>
          <a:lstStyle/>
          <a:p>
            <a:pPr algn="ctr"/>
            <a:r>
              <a:rPr lang="en-US" sz="1600" kern="0" dirty="0">
                <a:solidFill>
                  <a:sysClr val="windowText" lastClr="000000"/>
                </a:solidFill>
              </a:rPr>
              <a:t> </a:t>
            </a:r>
            <a:r>
              <a:rPr lang="en-US" sz="1400" kern="0" dirty="0">
                <a:solidFill>
                  <a:sysClr val="windowText" lastClr="000000"/>
                </a:solidFill>
              </a:rPr>
              <a:t>Drop Statistics CLI</a:t>
            </a:r>
          </a:p>
          <a:p>
            <a:pPr algn="ctr"/>
            <a:endParaRPr lang="en-US" sz="2400" dirty="0">
              <a:solidFill>
                <a:prstClr val="black"/>
              </a:solidFill>
            </a:endParaRPr>
          </a:p>
        </p:txBody>
      </p:sp>
      <p:sp>
        <p:nvSpPr>
          <p:cNvPr id="30" name="TextBox 29"/>
          <p:cNvSpPr txBox="1"/>
          <p:nvPr/>
        </p:nvSpPr>
        <p:spPr>
          <a:xfrm>
            <a:off x="3663113" y="3524803"/>
            <a:ext cx="1735627" cy="1077218"/>
          </a:xfrm>
          <a:prstGeom prst="rect">
            <a:avLst/>
          </a:prstGeom>
          <a:noFill/>
          <a:scene3d>
            <a:camera prst="orthographicFront"/>
            <a:lightRig rig="threePt" dir="t"/>
          </a:scene3d>
        </p:spPr>
        <p:txBody>
          <a:bodyPr wrap="square" rtlCol="0">
            <a:spAutoFit/>
            <a:sp3d extrusionH="57150">
              <a:bevelT w="38100" h="38100"/>
            </a:sp3d>
          </a:bodyPr>
          <a:lstStyle/>
          <a:p>
            <a:pPr algn="ctr"/>
            <a:r>
              <a:rPr lang="en-US" sz="1400" kern="0" dirty="0">
                <a:solidFill>
                  <a:sysClr val="windowText" lastClr="000000"/>
                </a:solidFill>
              </a:rPr>
              <a:t>Dynamic Debug Infra Improvements</a:t>
            </a:r>
          </a:p>
          <a:p>
            <a:pPr algn="ctr"/>
            <a:endParaRPr lang="en-US" sz="2400" dirty="0">
              <a:solidFill>
                <a:prstClr val="black"/>
              </a:solidFill>
            </a:endParaRPr>
          </a:p>
        </p:txBody>
      </p:sp>
      <p:sp>
        <p:nvSpPr>
          <p:cNvPr id="3" name="Title 2">
            <a:extLst>
              <a:ext uri="{FF2B5EF4-FFF2-40B4-BE49-F238E27FC236}">
                <a16:creationId xmlns:a16="http://schemas.microsoft.com/office/drawing/2014/main" id="{CAFD48B4-3BF2-44DE-AC85-4B576C65EA3A}"/>
              </a:ext>
            </a:extLst>
          </p:cNvPr>
          <p:cNvSpPr>
            <a:spLocks noGrp="1"/>
          </p:cNvSpPr>
          <p:nvPr>
            <p:ph type="title"/>
          </p:nvPr>
        </p:nvSpPr>
        <p:spPr/>
        <p:txBody>
          <a:bodyPr/>
          <a:lstStyle/>
          <a:p>
            <a:r>
              <a:rPr lang="en-US" dirty="0">
                <a:blipFill>
                  <a:blip r:embed="rId4"/>
                  <a:stretch>
                    <a:fillRect/>
                  </a:stretch>
                </a:blipFill>
              </a:rPr>
              <a:t>Next Steps</a:t>
            </a:r>
            <a:r>
              <a:rPr lang="mr-IN" dirty="0">
                <a:blipFill>
                  <a:blip r:embed="rId4"/>
                  <a:stretch>
                    <a:fillRect/>
                  </a:stretch>
                </a:blipFill>
              </a:rPr>
              <a:t>…</a:t>
            </a:r>
            <a:r>
              <a:rPr lang="en-US" dirty="0">
                <a:blipFill>
                  <a:blip r:embed="rId4"/>
                  <a:stretch>
                    <a:fillRect/>
                  </a:stretch>
                </a:blipFill>
              </a:rPr>
              <a:t> </a:t>
            </a:r>
            <a:endParaRPr lang="en-US" dirty="0"/>
          </a:p>
        </p:txBody>
      </p:sp>
    </p:spTree>
    <p:extLst>
      <p:ext uri="{BB962C8B-B14F-4D97-AF65-F5344CB8AC3E}">
        <p14:creationId xmlns:p14="http://schemas.microsoft.com/office/powerpoint/2010/main" val="2034372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936189" y="3700686"/>
            <a:ext cx="1914681" cy="2970440"/>
            <a:chOff x="4458388" y="940534"/>
            <a:chExt cx="3090667" cy="4984510"/>
          </a:xfrm>
          <a:gradFill>
            <a:gsLst>
              <a:gs pos="0">
                <a:srgbClr val="00B0F0"/>
              </a:gs>
              <a:gs pos="100000">
                <a:srgbClr val="0070C0"/>
              </a:gs>
            </a:gsLst>
            <a:lin ang="5400000" scaled="1"/>
          </a:gradFill>
          <a:effectLst>
            <a:outerShdw blurRad="139700" dist="317500" dir="8100000" algn="tr" rotWithShape="0">
              <a:prstClr val="black">
                <a:alpha val="15000"/>
              </a:prstClr>
            </a:outerShdw>
          </a:effectLst>
        </p:grpSpPr>
        <p:sp>
          <p:nvSpPr>
            <p:cNvPr id="5" name="Oval 3"/>
            <p:cNvSpPr/>
            <p:nvPr/>
          </p:nvSpPr>
          <p:spPr>
            <a:xfrm>
              <a:off x="4458388" y="940534"/>
              <a:ext cx="3090667" cy="3714594"/>
            </a:xfrm>
            <a:custGeom>
              <a:avLst/>
              <a:gdLst/>
              <a:ahLst/>
              <a:cxnLst/>
              <a:rect l="l" t="t" r="r" b="b"/>
              <a:pathLst>
                <a:path w="3090667" h="3714594">
                  <a:moveTo>
                    <a:pt x="1631325" y="84167"/>
                  </a:moveTo>
                  <a:cubicBezTo>
                    <a:pt x="1138274" y="77621"/>
                    <a:pt x="842395" y="312328"/>
                    <a:pt x="736142" y="400424"/>
                  </a:cubicBezTo>
                  <a:cubicBezTo>
                    <a:pt x="538265" y="570665"/>
                    <a:pt x="503567" y="950276"/>
                    <a:pt x="444063" y="1105617"/>
                  </a:cubicBezTo>
                  <a:cubicBezTo>
                    <a:pt x="384561" y="1260958"/>
                    <a:pt x="380995" y="1245161"/>
                    <a:pt x="379123" y="1332467"/>
                  </a:cubicBezTo>
                  <a:cubicBezTo>
                    <a:pt x="377251" y="1419774"/>
                    <a:pt x="500149" y="1491738"/>
                    <a:pt x="432833" y="1629456"/>
                  </a:cubicBezTo>
                  <a:cubicBezTo>
                    <a:pt x="365517" y="1767174"/>
                    <a:pt x="60516" y="2126051"/>
                    <a:pt x="75839" y="2166291"/>
                  </a:cubicBezTo>
                  <a:cubicBezTo>
                    <a:pt x="78924" y="2304432"/>
                    <a:pt x="260362" y="2295870"/>
                    <a:pt x="306008" y="2372996"/>
                  </a:cubicBezTo>
                  <a:cubicBezTo>
                    <a:pt x="351655" y="2450122"/>
                    <a:pt x="184415" y="2641844"/>
                    <a:pt x="382257" y="2760153"/>
                  </a:cubicBezTo>
                  <a:cubicBezTo>
                    <a:pt x="258992" y="2943059"/>
                    <a:pt x="388684" y="2880260"/>
                    <a:pt x="399703" y="2990440"/>
                  </a:cubicBezTo>
                  <a:cubicBezTo>
                    <a:pt x="461089" y="3102195"/>
                    <a:pt x="321087" y="3226708"/>
                    <a:pt x="388818" y="3359502"/>
                  </a:cubicBezTo>
                  <a:cubicBezTo>
                    <a:pt x="502553" y="3478246"/>
                    <a:pt x="554117" y="3477871"/>
                    <a:pt x="1213222" y="3414556"/>
                  </a:cubicBezTo>
                  <a:cubicBezTo>
                    <a:pt x="1381847" y="3462349"/>
                    <a:pt x="1381742" y="3544103"/>
                    <a:pt x="1444112" y="3646260"/>
                  </a:cubicBezTo>
                  <a:cubicBezTo>
                    <a:pt x="1670775" y="3634675"/>
                    <a:pt x="2191989" y="3630254"/>
                    <a:pt x="2392643" y="3578035"/>
                  </a:cubicBezTo>
                  <a:cubicBezTo>
                    <a:pt x="2548848" y="3519955"/>
                    <a:pt x="2412140" y="3108495"/>
                    <a:pt x="2568799" y="2797927"/>
                  </a:cubicBezTo>
                  <a:cubicBezTo>
                    <a:pt x="2788576" y="2370318"/>
                    <a:pt x="3002017" y="1824371"/>
                    <a:pt x="3012004" y="1482323"/>
                  </a:cubicBezTo>
                  <a:cubicBezTo>
                    <a:pt x="2842229" y="301380"/>
                    <a:pt x="2124376" y="90713"/>
                    <a:pt x="1631325" y="84167"/>
                  </a:cubicBezTo>
                  <a:close/>
                  <a:moveTo>
                    <a:pt x="1637612" y="142"/>
                  </a:moveTo>
                  <a:cubicBezTo>
                    <a:pt x="2156509" y="7031"/>
                    <a:pt x="2911992" y="228742"/>
                    <a:pt x="3090667" y="1471590"/>
                  </a:cubicBezTo>
                  <a:cubicBezTo>
                    <a:pt x="3080156" y="1831569"/>
                    <a:pt x="2855527" y="2406135"/>
                    <a:pt x="2624229" y="2856159"/>
                  </a:cubicBezTo>
                  <a:cubicBezTo>
                    <a:pt x="2459358" y="3183008"/>
                    <a:pt x="2649059" y="3520567"/>
                    <a:pt x="2442658" y="3658067"/>
                  </a:cubicBezTo>
                  <a:cubicBezTo>
                    <a:pt x="2231485" y="3713024"/>
                    <a:pt x="1625667" y="3702402"/>
                    <a:pt x="1387122" y="3714594"/>
                  </a:cubicBezTo>
                  <a:cubicBezTo>
                    <a:pt x="1321482" y="3607082"/>
                    <a:pt x="1375056" y="3555411"/>
                    <a:pt x="1197591" y="3505113"/>
                  </a:cubicBezTo>
                  <a:cubicBezTo>
                    <a:pt x="503936" y="3571747"/>
                    <a:pt x="442031" y="3537772"/>
                    <a:pt x="322334" y="3412804"/>
                  </a:cubicBezTo>
                  <a:cubicBezTo>
                    <a:pt x="201408" y="3177578"/>
                    <a:pt x="386937" y="3122914"/>
                    <a:pt x="322333" y="3005301"/>
                  </a:cubicBezTo>
                  <a:cubicBezTo>
                    <a:pt x="310737" y="2889345"/>
                    <a:pt x="162789" y="2959256"/>
                    <a:pt x="292516" y="2766762"/>
                  </a:cubicBezTo>
                  <a:cubicBezTo>
                    <a:pt x="126309" y="2630795"/>
                    <a:pt x="290860" y="2490122"/>
                    <a:pt x="242821" y="2408953"/>
                  </a:cubicBezTo>
                  <a:cubicBezTo>
                    <a:pt x="194782" y="2327784"/>
                    <a:pt x="3833" y="2336795"/>
                    <a:pt x="586" y="2191413"/>
                  </a:cubicBezTo>
                  <a:cubicBezTo>
                    <a:pt x="-15540" y="2149063"/>
                    <a:pt x="305449" y="1771373"/>
                    <a:pt x="376294" y="1626436"/>
                  </a:cubicBezTo>
                  <a:cubicBezTo>
                    <a:pt x="447139" y="1481499"/>
                    <a:pt x="317798" y="1405762"/>
                    <a:pt x="319768" y="1313879"/>
                  </a:cubicBezTo>
                  <a:cubicBezTo>
                    <a:pt x="321738" y="1221996"/>
                    <a:pt x="325491" y="1238621"/>
                    <a:pt x="388113" y="1075137"/>
                  </a:cubicBezTo>
                  <a:cubicBezTo>
                    <a:pt x="450736" y="911653"/>
                    <a:pt x="487253" y="512143"/>
                    <a:pt x="695503" y="332977"/>
                  </a:cubicBezTo>
                  <a:cubicBezTo>
                    <a:pt x="807325" y="240263"/>
                    <a:pt x="1118715" y="-6747"/>
                    <a:pt x="1637612" y="142"/>
                  </a:cubicBezTo>
                  <a:close/>
                </a:path>
              </a:pathLst>
            </a:custGeom>
            <a:grpFill/>
            <a:ln>
              <a:solidFill>
                <a:srgbClr val="4DABE5"/>
              </a:solidFill>
            </a:ln>
            <a:effectLst/>
            <a:scene3d>
              <a:camera prst="obliqueTopLeft"/>
              <a:lightRig rig="harsh" dir="t"/>
            </a:scene3d>
            <a:sp3d extrusionH="254000" prstMaterial="metal">
              <a:bevelT w="1270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1414041">
              <a:off x="5848726" y="4754240"/>
              <a:ext cx="1170432" cy="228600"/>
            </a:xfrm>
            <a:prstGeom prst="roundRect">
              <a:avLst>
                <a:gd name="adj" fmla="val 50000"/>
              </a:avLst>
            </a:prstGeom>
            <a:grpFill/>
            <a:ln>
              <a:solidFill>
                <a:srgbClr val="4DABE5"/>
              </a:solidFill>
            </a:ln>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1414041">
              <a:off x="5857631" y="5091827"/>
              <a:ext cx="1170432" cy="228600"/>
            </a:xfrm>
            <a:prstGeom prst="roundRect">
              <a:avLst>
                <a:gd name="adj" fmla="val 50000"/>
              </a:avLst>
            </a:prstGeom>
            <a:grpFill/>
            <a:ln>
              <a:solidFill>
                <a:srgbClr val="4DABE5"/>
              </a:solidFill>
            </a:ln>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21414041">
              <a:off x="5898165" y="5427398"/>
              <a:ext cx="1170432" cy="228600"/>
            </a:xfrm>
            <a:prstGeom prst="roundRect">
              <a:avLst>
                <a:gd name="adj" fmla="val 50000"/>
              </a:avLst>
            </a:prstGeom>
            <a:grpFill/>
            <a:ln>
              <a:solidFill>
                <a:srgbClr val="4DABE5"/>
              </a:solidFill>
            </a:ln>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1414041">
              <a:off x="6104670" y="5757525"/>
              <a:ext cx="822960" cy="167519"/>
            </a:xfrm>
            <a:prstGeom prst="roundRect">
              <a:avLst>
                <a:gd name="adj" fmla="val 50000"/>
              </a:avLst>
            </a:prstGeom>
            <a:grpFill/>
            <a:ln>
              <a:solidFill>
                <a:srgbClr val="4DABE5"/>
              </a:solidFill>
            </a:ln>
            <a:effectLst>
              <a:outerShdw blurRad="63500" sx="102000" sy="102000" algn="ctr" rotWithShape="0">
                <a:prstClr val="black">
                  <a:alpha val="40000"/>
                </a:prstClr>
              </a:outerShdw>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Cloud Callout 11"/>
          <p:cNvSpPr/>
          <p:nvPr/>
        </p:nvSpPr>
        <p:spPr>
          <a:xfrm>
            <a:off x="1996225" y="1564348"/>
            <a:ext cx="2270975" cy="2215166"/>
          </a:xfrm>
          <a:prstGeom prst="cloudCallout">
            <a:avLst>
              <a:gd name="adj1" fmla="val 84409"/>
              <a:gd name="adj2" fmla="val 62418"/>
            </a:avLst>
          </a:prstGeom>
          <a:gradFill>
            <a:gsLst>
              <a:gs pos="0">
                <a:srgbClr val="FFBDBD"/>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kern="0" dirty="0">
              <a:solidFill>
                <a:sysClr val="windowText" lastClr="000000"/>
              </a:solidFill>
            </a:endParaRPr>
          </a:p>
          <a:p>
            <a:pPr algn="ctr"/>
            <a:endParaRPr lang="en-US" sz="1400" kern="0" dirty="0">
              <a:solidFill>
                <a:sysClr val="windowText" lastClr="000000"/>
              </a:solidFill>
            </a:endParaRPr>
          </a:p>
          <a:p>
            <a:pPr algn="ctr"/>
            <a:endParaRPr lang="en-US" sz="1400" kern="0" dirty="0">
              <a:solidFill>
                <a:sysClr val="windowText" lastClr="000000"/>
              </a:solidFill>
            </a:endParaRPr>
          </a:p>
          <a:p>
            <a:pPr algn="ctr"/>
            <a:r>
              <a:rPr lang="en-US" sz="1400" kern="0" dirty="0">
                <a:solidFill>
                  <a:sysClr val="windowText" lastClr="000000"/>
                </a:solidFill>
              </a:rPr>
              <a:t>“trace” action </a:t>
            </a:r>
          </a:p>
          <a:p>
            <a:pPr algn="ctr"/>
            <a:r>
              <a:rPr lang="en-US" sz="1400" kern="0" dirty="0">
                <a:solidFill>
                  <a:sysClr val="windowText" lastClr="000000"/>
                </a:solidFill>
              </a:rPr>
              <a:t>to enable tracing at each flow level</a:t>
            </a:r>
          </a:p>
          <a:p>
            <a:pPr algn="ctr"/>
            <a:r>
              <a:rPr lang="en-US" sz="1400" kern="0" dirty="0">
                <a:solidFill>
                  <a:sysClr val="windowText" lastClr="000000"/>
                </a:solidFill>
              </a:rPr>
              <a:t>(leverage dynamic debug infra)</a:t>
            </a:r>
          </a:p>
          <a:p>
            <a:pPr algn="ctr"/>
            <a:endParaRPr lang="en-US" sz="1400" kern="0" dirty="0">
              <a:solidFill>
                <a:sysClr val="windowText" lastClr="000000"/>
              </a:solidFill>
            </a:endParaRPr>
          </a:p>
          <a:p>
            <a:pPr algn="ctr"/>
            <a:endParaRPr lang="en-US" dirty="0"/>
          </a:p>
        </p:txBody>
      </p:sp>
      <p:sp>
        <p:nvSpPr>
          <p:cNvPr id="2" name="Title 1">
            <a:extLst>
              <a:ext uri="{FF2B5EF4-FFF2-40B4-BE49-F238E27FC236}">
                <a16:creationId xmlns:a16="http://schemas.microsoft.com/office/drawing/2014/main" id="{FB52FAE8-ABDC-4303-9615-89D2B83CD2BA}"/>
              </a:ext>
            </a:extLst>
          </p:cNvPr>
          <p:cNvSpPr>
            <a:spLocks noGrp="1"/>
          </p:cNvSpPr>
          <p:nvPr>
            <p:ph type="title"/>
          </p:nvPr>
        </p:nvSpPr>
        <p:spPr/>
        <p:txBody>
          <a:bodyPr/>
          <a:lstStyle/>
          <a:p>
            <a:r>
              <a:rPr lang="en-US" dirty="0">
                <a:blipFill>
                  <a:blip r:embed="rId3"/>
                  <a:stretch>
                    <a:fillRect/>
                  </a:stretch>
                </a:blipFill>
              </a:rPr>
              <a:t>Debug Packet </a:t>
            </a:r>
            <a:r>
              <a:rPr lang="en-US" dirty="0" err="1">
                <a:blipFill>
                  <a:blip r:embed="rId3"/>
                  <a:stretch>
                    <a:fillRect/>
                  </a:stretch>
                </a:blipFill>
              </a:rPr>
              <a:t>Misforwarding</a:t>
            </a:r>
            <a:r>
              <a:rPr lang="en-US" dirty="0">
                <a:blipFill>
                  <a:blip r:embed="rId3"/>
                  <a:stretch>
                    <a:fillRect/>
                  </a:stretch>
                </a:blipFill>
              </a:rPr>
              <a:t>…</a:t>
            </a:r>
            <a:endParaRPr lang="en-US" dirty="0"/>
          </a:p>
        </p:txBody>
      </p:sp>
    </p:spTree>
    <p:extLst>
      <p:ext uri="{BB962C8B-B14F-4D97-AF65-F5344CB8AC3E}">
        <p14:creationId xmlns:p14="http://schemas.microsoft.com/office/powerpoint/2010/main" val="506148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936189" y="3700686"/>
            <a:ext cx="1914681" cy="2970440"/>
            <a:chOff x="4458388" y="940534"/>
            <a:chExt cx="3090667" cy="4984510"/>
          </a:xfrm>
          <a:gradFill>
            <a:gsLst>
              <a:gs pos="0">
                <a:srgbClr val="00B0F0"/>
              </a:gs>
              <a:gs pos="100000">
                <a:srgbClr val="0070C0"/>
              </a:gs>
            </a:gsLst>
            <a:lin ang="5400000" scaled="1"/>
          </a:gradFill>
          <a:effectLst>
            <a:outerShdw blurRad="139700" dist="317500" dir="8100000" algn="tr" rotWithShape="0">
              <a:prstClr val="black">
                <a:alpha val="15000"/>
              </a:prstClr>
            </a:outerShdw>
          </a:effectLst>
        </p:grpSpPr>
        <p:sp>
          <p:nvSpPr>
            <p:cNvPr id="5" name="Oval 3"/>
            <p:cNvSpPr/>
            <p:nvPr/>
          </p:nvSpPr>
          <p:spPr>
            <a:xfrm>
              <a:off x="4458388" y="940534"/>
              <a:ext cx="3090667" cy="3714594"/>
            </a:xfrm>
            <a:custGeom>
              <a:avLst/>
              <a:gdLst/>
              <a:ahLst/>
              <a:cxnLst/>
              <a:rect l="l" t="t" r="r" b="b"/>
              <a:pathLst>
                <a:path w="3090667" h="3714594">
                  <a:moveTo>
                    <a:pt x="1631325" y="84167"/>
                  </a:moveTo>
                  <a:cubicBezTo>
                    <a:pt x="1138274" y="77621"/>
                    <a:pt x="842395" y="312328"/>
                    <a:pt x="736142" y="400424"/>
                  </a:cubicBezTo>
                  <a:cubicBezTo>
                    <a:pt x="538265" y="570665"/>
                    <a:pt x="503567" y="950276"/>
                    <a:pt x="444063" y="1105617"/>
                  </a:cubicBezTo>
                  <a:cubicBezTo>
                    <a:pt x="384561" y="1260958"/>
                    <a:pt x="380995" y="1245161"/>
                    <a:pt x="379123" y="1332467"/>
                  </a:cubicBezTo>
                  <a:cubicBezTo>
                    <a:pt x="377251" y="1419774"/>
                    <a:pt x="500149" y="1491738"/>
                    <a:pt x="432833" y="1629456"/>
                  </a:cubicBezTo>
                  <a:cubicBezTo>
                    <a:pt x="365517" y="1767174"/>
                    <a:pt x="60516" y="2126051"/>
                    <a:pt x="75839" y="2166291"/>
                  </a:cubicBezTo>
                  <a:cubicBezTo>
                    <a:pt x="78924" y="2304432"/>
                    <a:pt x="260362" y="2295870"/>
                    <a:pt x="306008" y="2372996"/>
                  </a:cubicBezTo>
                  <a:cubicBezTo>
                    <a:pt x="351655" y="2450122"/>
                    <a:pt x="184415" y="2641844"/>
                    <a:pt x="382257" y="2760153"/>
                  </a:cubicBezTo>
                  <a:cubicBezTo>
                    <a:pt x="258992" y="2943059"/>
                    <a:pt x="388684" y="2880260"/>
                    <a:pt x="399703" y="2990440"/>
                  </a:cubicBezTo>
                  <a:cubicBezTo>
                    <a:pt x="461089" y="3102195"/>
                    <a:pt x="321087" y="3226708"/>
                    <a:pt x="388818" y="3359502"/>
                  </a:cubicBezTo>
                  <a:cubicBezTo>
                    <a:pt x="502553" y="3478246"/>
                    <a:pt x="554117" y="3477871"/>
                    <a:pt x="1213222" y="3414556"/>
                  </a:cubicBezTo>
                  <a:cubicBezTo>
                    <a:pt x="1381847" y="3462349"/>
                    <a:pt x="1381742" y="3544103"/>
                    <a:pt x="1444112" y="3646260"/>
                  </a:cubicBezTo>
                  <a:cubicBezTo>
                    <a:pt x="1670775" y="3634675"/>
                    <a:pt x="2191989" y="3630254"/>
                    <a:pt x="2392643" y="3578035"/>
                  </a:cubicBezTo>
                  <a:cubicBezTo>
                    <a:pt x="2548848" y="3519955"/>
                    <a:pt x="2412140" y="3108495"/>
                    <a:pt x="2568799" y="2797927"/>
                  </a:cubicBezTo>
                  <a:cubicBezTo>
                    <a:pt x="2788576" y="2370318"/>
                    <a:pt x="3002017" y="1824371"/>
                    <a:pt x="3012004" y="1482323"/>
                  </a:cubicBezTo>
                  <a:cubicBezTo>
                    <a:pt x="2842229" y="301380"/>
                    <a:pt x="2124376" y="90713"/>
                    <a:pt x="1631325" y="84167"/>
                  </a:cubicBezTo>
                  <a:close/>
                  <a:moveTo>
                    <a:pt x="1637612" y="142"/>
                  </a:moveTo>
                  <a:cubicBezTo>
                    <a:pt x="2156509" y="7031"/>
                    <a:pt x="2911992" y="228742"/>
                    <a:pt x="3090667" y="1471590"/>
                  </a:cubicBezTo>
                  <a:cubicBezTo>
                    <a:pt x="3080156" y="1831569"/>
                    <a:pt x="2855527" y="2406135"/>
                    <a:pt x="2624229" y="2856159"/>
                  </a:cubicBezTo>
                  <a:cubicBezTo>
                    <a:pt x="2459358" y="3183008"/>
                    <a:pt x="2649059" y="3520567"/>
                    <a:pt x="2442658" y="3658067"/>
                  </a:cubicBezTo>
                  <a:cubicBezTo>
                    <a:pt x="2231485" y="3713024"/>
                    <a:pt x="1625667" y="3702402"/>
                    <a:pt x="1387122" y="3714594"/>
                  </a:cubicBezTo>
                  <a:cubicBezTo>
                    <a:pt x="1321482" y="3607082"/>
                    <a:pt x="1375056" y="3555411"/>
                    <a:pt x="1197591" y="3505113"/>
                  </a:cubicBezTo>
                  <a:cubicBezTo>
                    <a:pt x="503936" y="3571747"/>
                    <a:pt x="442031" y="3537772"/>
                    <a:pt x="322334" y="3412804"/>
                  </a:cubicBezTo>
                  <a:cubicBezTo>
                    <a:pt x="201408" y="3177578"/>
                    <a:pt x="386937" y="3122914"/>
                    <a:pt x="322333" y="3005301"/>
                  </a:cubicBezTo>
                  <a:cubicBezTo>
                    <a:pt x="310737" y="2889345"/>
                    <a:pt x="162789" y="2959256"/>
                    <a:pt x="292516" y="2766762"/>
                  </a:cubicBezTo>
                  <a:cubicBezTo>
                    <a:pt x="126309" y="2630795"/>
                    <a:pt x="290860" y="2490122"/>
                    <a:pt x="242821" y="2408953"/>
                  </a:cubicBezTo>
                  <a:cubicBezTo>
                    <a:pt x="194782" y="2327784"/>
                    <a:pt x="3833" y="2336795"/>
                    <a:pt x="586" y="2191413"/>
                  </a:cubicBezTo>
                  <a:cubicBezTo>
                    <a:pt x="-15540" y="2149063"/>
                    <a:pt x="305449" y="1771373"/>
                    <a:pt x="376294" y="1626436"/>
                  </a:cubicBezTo>
                  <a:cubicBezTo>
                    <a:pt x="447139" y="1481499"/>
                    <a:pt x="317798" y="1405762"/>
                    <a:pt x="319768" y="1313879"/>
                  </a:cubicBezTo>
                  <a:cubicBezTo>
                    <a:pt x="321738" y="1221996"/>
                    <a:pt x="325491" y="1238621"/>
                    <a:pt x="388113" y="1075137"/>
                  </a:cubicBezTo>
                  <a:cubicBezTo>
                    <a:pt x="450736" y="911653"/>
                    <a:pt x="487253" y="512143"/>
                    <a:pt x="695503" y="332977"/>
                  </a:cubicBezTo>
                  <a:cubicBezTo>
                    <a:pt x="807325" y="240263"/>
                    <a:pt x="1118715" y="-6747"/>
                    <a:pt x="1637612" y="142"/>
                  </a:cubicBezTo>
                  <a:close/>
                </a:path>
              </a:pathLst>
            </a:custGeom>
            <a:grpFill/>
            <a:ln>
              <a:solidFill>
                <a:srgbClr val="4DABE5"/>
              </a:solidFill>
            </a:ln>
            <a:effectLst/>
            <a:scene3d>
              <a:camera prst="obliqueTopLeft"/>
              <a:lightRig rig="harsh" dir="t"/>
            </a:scene3d>
            <a:sp3d extrusionH="254000" prstMaterial="metal">
              <a:bevelT w="1270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1414041">
              <a:off x="5848726" y="4754240"/>
              <a:ext cx="1170432" cy="228600"/>
            </a:xfrm>
            <a:prstGeom prst="roundRect">
              <a:avLst>
                <a:gd name="adj" fmla="val 50000"/>
              </a:avLst>
            </a:prstGeom>
            <a:grpFill/>
            <a:ln>
              <a:solidFill>
                <a:srgbClr val="4DABE5"/>
              </a:solidFill>
            </a:ln>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1414041">
              <a:off x="5857631" y="5091827"/>
              <a:ext cx="1170432" cy="228600"/>
            </a:xfrm>
            <a:prstGeom prst="roundRect">
              <a:avLst>
                <a:gd name="adj" fmla="val 50000"/>
              </a:avLst>
            </a:prstGeom>
            <a:grpFill/>
            <a:ln>
              <a:solidFill>
                <a:srgbClr val="4DABE5"/>
              </a:solidFill>
            </a:ln>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21414041">
              <a:off x="5898165" y="5427398"/>
              <a:ext cx="1170432" cy="228600"/>
            </a:xfrm>
            <a:prstGeom prst="roundRect">
              <a:avLst>
                <a:gd name="adj" fmla="val 50000"/>
              </a:avLst>
            </a:prstGeom>
            <a:grpFill/>
            <a:ln>
              <a:solidFill>
                <a:srgbClr val="4DABE5"/>
              </a:solidFill>
            </a:ln>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1414041">
              <a:off x="6104670" y="5757525"/>
              <a:ext cx="822960" cy="167519"/>
            </a:xfrm>
            <a:prstGeom prst="roundRect">
              <a:avLst>
                <a:gd name="adj" fmla="val 50000"/>
              </a:avLst>
            </a:prstGeom>
            <a:grpFill/>
            <a:ln>
              <a:solidFill>
                <a:srgbClr val="4DABE5"/>
              </a:solidFill>
            </a:ln>
            <a:effectLst>
              <a:outerShdw blurRad="63500" sx="102000" sy="102000" algn="ctr" rotWithShape="0">
                <a:prstClr val="black">
                  <a:alpha val="40000"/>
                </a:prstClr>
              </a:outerShdw>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Cloud Callout 11"/>
          <p:cNvSpPr/>
          <p:nvPr/>
        </p:nvSpPr>
        <p:spPr>
          <a:xfrm>
            <a:off x="1996225" y="1564348"/>
            <a:ext cx="2270975" cy="2215166"/>
          </a:xfrm>
          <a:prstGeom prst="cloudCallout">
            <a:avLst>
              <a:gd name="adj1" fmla="val 84409"/>
              <a:gd name="adj2" fmla="val 62418"/>
            </a:avLst>
          </a:prstGeom>
          <a:gradFill>
            <a:gsLst>
              <a:gs pos="0">
                <a:srgbClr val="FFBDBD"/>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kern="0" dirty="0">
              <a:solidFill>
                <a:sysClr val="windowText" lastClr="000000"/>
              </a:solidFill>
            </a:endParaRPr>
          </a:p>
          <a:p>
            <a:pPr algn="ctr"/>
            <a:endParaRPr lang="en-US" sz="1400" kern="0" dirty="0">
              <a:solidFill>
                <a:sysClr val="windowText" lastClr="000000"/>
              </a:solidFill>
            </a:endParaRPr>
          </a:p>
          <a:p>
            <a:pPr algn="ctr"/>
            <a:endParaRPr lang="en-US" sz="1400" kern="0" dirty="0">
              <a:solidFill>
                <a:sysClr val="windowText" lastClr="000000"/>
              </a:solidFill>
            </a:endParaRPr>
          </a:p>
          <a:p>
            <a:pPr algn="ctr"/>
            <a:r>
              <a:rPr lang="en-US" sz="1400" kern="0" dirty="0">
                <a:solidFill>
                  <a:sysClr val="windowText" lastClr="000000"/>
                </a:solidFill>
              </a:rPr>
              <a:t>“trace” action </a:t>
            </a:r>
          </a:p>
          <a:p>
            <a:pPr algn="ctr"/>
            <a:r>
              <a:rPr lang="en-US" sz="1400" kern="0" dirty="0">
                <a:solidFill>
                  <a:sysClr val="windowText" lastClr="000000"/>
                </a:solidFill>
              </a:rPr>
              <a:t>to enable tracing at each flow level</a:t>
            </a:r>
          </a:p>
          <a:p>
            <a:pPr algn="ctr"/>
            <a:r>
              <a:rPr lang="en-US" sz="1400" kern="0" dirty="0">
                <a:solidFill>
                  <a:sysClr val="windowText" lastClr="000000"/>
                </a:solidFill>
              </a:rPr>
              <a:t>(leverage dynamic debug infra)</a:t>
            </a:r>
          </a:p>
          <a:p>
            <a:pPr algn="ctr"/>
            <a:endParaRPr lang="en-US" sz="1400" kern="0" dirty="0">
              <a:solidFill>
                <a:sysClr val="windowText" lastClr="000000"/>
              </a:solidFill>
            </a:endParaRPr>
          </a:p>
          <a:p>
            <a:pPr algn="ctr"/>
            <a:endParaRPr lang="en-US" dirty="0"/>
          </a:p>
        </p:txBody>
      </p:sp>
      <p:sp>
        <p:nvSpPr>
          <p:cNvPr id="13" name="Cloud Callout 12"/>
          <p:cNvSpPr/>
          <p:nvPr/>
        </p:nvSpPr>
        <p:spPr>
          <a:xfrm>
            <a:off x="4815840" y="1198874"/>
            <a:ext cx="2128394" cy="1659670"/>
          </a:xfrm>
          <a:prstGeom prst="cloudCallout">
            <a:avLst>
              <a:gd name="adj1" fmla="val -3921"/>
              <a:gd name="adj2" fmla="val 85778"/>
            </a:avLst>
          </a:prstGeom>
          <a:gradFill>
            <a:gsLst>
              <a:gs pos="0">
                <a:srgbClr val="A7E8FF"/>
              </a:gs>
              <a:gs pos="100000">
                <a:srgbClr val="D9F5FF"/>
              </a:gs>
            </a:gsLst>
          </a:gradFill>
          <a:ln>
            <a:solidFill>
              <a:srgbClr val="00B0F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orchestrate “trace” action from </a:t>
            </a:r>
            <a:r>
              <a:rPr lang="en-US" sz="1600" dirty="0" err="1"/>
              <a:t>ofproto</a:t>
            </a:r>
            <a:endParaRPr lang="en-US" sz="1600" dirty="0"/>
          </a:p>
        </p:txBody>
      </p:sp>
      <p:sp>
        <p:nvSpPr>
          <p:cNvPr id="2" name="Title 1">
            <a:extLst>
              <a:ext uri="{FF2B5EF4-FFF2-40B4-BE49-F238E27FC236}">
                <a16:creationId xmlns:a16="http://schemas.microsoft.com/office/drawing/2014/main" id="{FB52FAE8-ABDC-4303-9615-89D2B83CD2BA}"/>
              </a:ext>
            </a:extLst>
          </p:cNvPr>
          <p:cNvSpPr>
            <a:spLocks noGrp="1"/>
          </p:cNvSpPr>
          <p:nvPr>
            <p:ph type="title"/>
          </p:nvPr>
        </p:nvSpPr>
        <p:spPr/>
        <p:txBody>
          <a:bodyPr/>
          <a:lstStyle/>
          <a:p>
            <a:r>
              <a:rPr lang="en-US" dirty="0">
                <a:blipFill>
                  <a:blip r:embed="rId3"/>
                  <a:stretch>
                    <a:fillRect/>
                  </a:stretch>
                </a:blipFill>
              </a:rPr>
              <a:t>Debug Packet </a:t>
            </a:r>
            <a:r>
              <a:rPr lang="en-US" dirty="0" err="1">
                <a:blipFill>
                  <a:blip r:embed="rId3"/>
                  <a:stretch>
                    <a:fillRect/>
                  </a:stretch>
                </a:blipFill>
              </a:rPr>
              <a:t>Misforwarding</a:t>
            </a:r>
            <a:r>
              <a:rPr lang="en-US" dirty="0">
                <a:blipFill>
                  <a:blip r:embed="rId3"/>
                  <a:stretch>
                    <a:fillRect/>
                  </a:stretch>
                </a:blipFill>
              </a:rPr>
              <a:t>…</a:t>
            </a:r>
            <a:endParaRPr lang="en-US" dirty="0"/>
          </a:p>
        </p:txBody>
      </p:sp>
    </p:spTree>
    <p:extLst>
      <p:ext uri="{BB962C8B-B14F-4D97-AF65-F5344CB8AC3E}">
        <p14:creationId xmlns:p14="http://schemas.microsoft.com/office/powerpoint/2010/main" val="4095121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p:cNvSpPr/>
          <p:nvPr/>
        </p:nvSpPr>
        <p:spPr>
          <a:xfrm>
            <a:off x="7519610" y="2032690"/>
            <a:ext cx="1981200" cy="1822230"/>
          </a:xfrm>
          <a:prstGeom prst="cloudCallout">
            <a:avLst>
              <a:gd name="adj1" fmla="val -84651"/>
              <a:gd name="adj2" fmla="val 65846"/>
            </a:avLst>
          </a:prstGeom>
          <a:gradFill>
            <a:gsLst>
              <a:gs pos="0">
                <a:srgbClr val="FFEFBD"/>
              </a:gs>
              <a:gs pos="100000">
                <a:srgbClr val="FFFFE1"/>
              </a:gs>
            </a:gsLst>
          </a:gradFill>
          <a:ln>
            <a:solidFill>
              <a:srgbClr val="FFC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400" dirty="0"/>
          </a:p>
          <a:p>
            <a:pPr algn="ctr"/>
            <a:r>
              <a:rPr lang="en-US" sz="1400" dirty="0"/>
              <a:t>Any further suggestion/ inputs are welcome</a:t>
            </a:r>
          </a:p>
        </p:txBody>
      </p:sp>
      <p:grpSp>
        <p:nvGrpSpPr>
          <p:cNvPr id="4" name="Group 3"/>
          <p:cNvGrpSpPr/>
          <p:nvPr/>
        </p:nvGrpSpPr>
        <p:grpSpPr>
          <a:xfrm>
            <a:off x="4936189" y="3700686"/>
            <a:ext cx="1914681" cy="2970440"/>
            <a:chOff x="4458388" y="940534"/>
            <a:chExt cx="3090667" cy="4984510"/>
          </a:xfrm>
          <a:gradFill>
            <a:gsLst>
              <a:gs pos="0">
                <a:srgbClr val="00B0F0"/>
              </a:gs>
              <a:gs pos="100000">
                <a:srgbClr val="0070C0"/>
              </a:gs>
            </a:gsLst>
            <a:lin ang="5400000" scaled="1"/>
          </a:gradFill>
          <a:effectLst>
            <a:outerShdw blurRad="139700" dist="317500" dir="8100000" algn="tr" rotWithShape="0">
              <a:prstClr val="black">
                <a:alpha val="15000"/>
              </a:prstClr>
            </a:outerShdw>
          </a:effectLst>
        </p:grpSpPr>
        <p:sp>
          <p:nvSpPr>
            <p:cNvPr id="5" name="Oval 3"/>
            <p:cNvSpPr/>
            <p:nvPr/>
          </p:nvSpPr>
          <p:spPr>
            <a:xfrm>
              <a:off x="4458388" y="940534"/>
              <a:ext cx="3090667" cy="3714594"/>
            </a:xfrm>
            <a:custGeom>
              <a:avLst/>
              <a:gdLst/>
              <a:ahLst/>
              <a:cxnLst/>
              <a:rect l="l" t="t" r="r" b="b"/>
              <a:pathLst>
                <a:path w="3090667" h="3714594">
                  <a:moveTo>
                    <a:pt x="1631325" y="84167"/>
                  </a:moveTo>
                  <a:cubicBezTo>
                    <a:pt x="1138274" y="77621"/>
                    <a:pt x="842395" y="312328"/>
                    <a:pt x="736142" y="400424"/>
                  </a:cubicBezTo>
                  <a:cubicBezTo>
                    <a:pt x="538265" y="570665"/>
                    <a:pt x="503567" y="950276"/>
                    <a:pt x="444063" y="1105617"/>
                  </a:cubicBezTo>
                  <a:cubicBezTo>
                    <a:pt x="384561" y="1260958"/>
                    <a:pt x="380995" y="1245161"/>
                    <a:pt x="379123" y="1332467"/>
                  </a:cubicBezTo>
                  <a:cubicBezTo>
                    <a:pt x="377251" y="1419774"/>
                    <a:pt x="500149" y="1491738"/>
                    <a:pt x="432833" y="1629456"/>
                  </a:cubicBezTo>
                  <a:cubicBezTo>
                    <a:pt x="365517" y="1767174"/>
                    <a:pt x="60516" y="2126051"/>
                    <a:pt x="75839" y="2166291"/>
                  </a:cubicBezTo>
                  <a:cubicBezTo>
                    <a:pt x="78924" y="2304432"/>
                    <a:pt x="260362" y="2295870"/>
                    <a:pt x="306008" y="2372996"/>
                  </a:cubicBezTo>
                  <a:cubicBezTo>
                    <a:pt x="351655" y="2450122"/>
                    <a:pt x="184415" y="2641844"/>
                    <a:pt x="382257" y="2760153"/>
                  </a:cubicBezTo>
                  <a:cubicBezTo>
                    <a:pt x="258992" y="2943059"/>
                    <a:pt x="388684" y="2880260"/>
                    <a:pt x="399703" y="2990440"/>
                  </a:cubicBezTo>
                  <a:cubicBezTo>
                    <a:pt x="461089" y="3102195"/>
                    <a:pt x="321087" y="3226708"/>
                    <a:pt x="388818" y="3359502"/>
                  </a:cubicBezTo>
                  <a:cubicBezTo>
                    <a:pt x="502553" y="3478246"/>
                    <a:pt x="554117" y="3477871"/>
                    <a:pt x="1213222" y="3414556"/>
                  </a:cubicBezTo>
                  <a:cubicBezTo>
                    <a:pt x="1381847" y="3462349"/>
                    <a:pt x="1381742" y="3544103"/>
                    <a:pt x="1444112" y="3646260"/>
                  </a:cubicBezTo>
                  <a:cubicBezTo>
                    <a:pt x="1670775" y="3634675"/>
                    <a:pt x="2191989" y="3630254"/>
                    <a:pt x="2392643" y="3578035"/>
                  </a:cubicBezTo>
                  <a:cubicBezTo>
                    <a:pt x="2548848" y="3519955"/>
                    <a:pt x="2412140" y="3108495"/>
                    <a:pt x="2568799" y="2797927"/>
                  </a:cubicBezTo>
                  <a:cubicBezTo>
                    <a:pt x="2788576" y="2370318"/>
                    <a:pt x="3002017" y="1824371"/>
                    <a:pt x="3012004" y="1482323"/>
                  </a:cubicBezTo>
                  <a:cubicBezTo>
                    <a:pt x="2842229" y="301380"/>
                    <a:pt x="2124376" y="90713"/>
                    <a:pt x="1631325" y="84167"/>
                  </a:cubicBezTo>
                  <a:close/>
                  <a:moveTo>
                    <a:pt x="1637612" y="142"/>
                  </a:moveTo>
                  <a:cubicBezTo>
                    <a:pt x="2156509" y="7031"/>
                    <a:pt x="2911992" y="228742"/>
                    <a:pt x="3090667" y="1471590"/>
                  </a:cubicBezTo>
                  <a:cubicBezTo>
                    <a:pt x="3080156" y="1831569"/>
                    <a:pt x="2855527" y="2406135"/>
                    <a:pt x="2624229" y="2856159"/>
                  </a:cubicBezTo>
                  <a:cubicBezTo>
                    <a:pt x="2459358" y="3183008"/>
                    <a:pt x="2649059" y="3520567"/>
                    <a:pt x="2442658" y="3658067"/>
                  </a:cubicBezTo>
                  <a:cubicBezTo>
                    <a:pt x="2231485" y="3713024"/>
                    <a:pt x="1625667" y="3702402"/>
                    <a:pt x="1387122" y="3714594"/>
                  </a:cubicBezTo>
                  <a:cubicBezTo>
                    <a:pt x="1321482" y="3607082"/>
                    <a:pt x="1375056" y="3555411"/>
                    <a:pt x="1197591" y="3505113"/>
                  </a:cubicBezTo>
                  <a:cubicBezTo>
                    <a:pt x="503936" y="3571747"/>
                    <a:pt x="442031" y="3537772"/>
                    <a:pt x="322334" y="3412804"/>
                  </a:cubicBezTo>
                  <a:cubicBezTo>
                    <a:pt x="201408" y="3177578"/>
                    <a:pt x="386937" y="3122914"/>
                    <a:pt x="322333" y="3005301"/>
                  </a:cubicBezTo>
                  <a:cubicBezTo>
                    <a:pt x="310737" y="2889345"/>
                    <a:pt x="162789" y="2959256"/>
                    <a:pt x="292516" y="2766762"/>
                  </a:cubicBezTo>
                  <a:cubicBezTo>
                    <a:pt x="126309" y="2630795"/>
                    <a:pt x="290860" y="2490122"/>
                    <a:pt x="242821" y="2408953"/>
                  </a:cubicBezTo>
                  <a:cubicBezTo>
                    <a:pt x="194782" y="2327784"/>
                    <a:pt x="3833" y="2336795"/>
                    <a:pt x="586" y="2191413"/>
                  </a:cubicBezTo>
                  <a:cubicBezTo>
                    <a:pt x="-15540" y="2149063"/>
                    <a:pt x="305449" y="1771373"/>
                    <a:pt x="376294" y="1626436"/>
                  </a:cubicBezTo>
                  <a:cubicBezTo>
                    <a:pt x="447139" y="1481499"/>
                    <a:pt x="317798" y="1405762"/>
                    <a:pt x="319768" y="1313879"/>
                  </a:cubicBezTo>
                  <a:cubicBezTo>
                    <a:pt x="321738" y="1221996"/>
                    <a:pt x="325491" y="1238621"/>
                    <a:pt x="388113" y="1075137"/>
                  </a:cubicBezTo>
                  <a:cubicBezTo>
                    <a:pt x="450736" y="911653"/>
                    <a:pt x="487253" y="512143"/>
                    <a:pt x="695503" y="332977"/>
                  </a:cubicBezTo>
                  <a:cubicBezTo>
                    <a:pt x="807325" y="240263"/>
                    <a:pt x="1118715" y="-6747"/>
                    <a:pt x="1637612" y="142"/>
                  </a:cubicBezTo>
                  <a:close/>
                </a:path>
              </a:pathLst>
            </a:custGeom>
            <a:grpFill/>
            <a:ln>
              <a:solidFill>
                <a:srgbClr val="4DABE5"/>
              </a:solidFill>
            </a:ln>
            <a:effectLst/>
            <a:scene3d>
              <a:camera prst="obliqueTopLeft"/>
              <a:lightRig rig="harsh" dir="t"/>
            </a:scene3d>
            <a:sp3d extrusionH="254000" prstMaterial="metal">
              <a:bevelT w="1270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21414041">
              <a:off x="5848726" y="4754240"/>
              <a:ext cx="1170432" cy="228600"/>
            </a:xfrm>
            <a:prstGeom prst="roundRect">
              <a:avLst>
                <a:gd name="adj" fmla="val 50000"/>
              </a:avLst>
            </a:prstGeom>
            <a:grpFill/>
            <a:ln>
              <a:solidFill>
                <a:srgbClr val="4DABE5"/>
              </a:solidFill>
            </a:ln>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1414041">
              <a:off x="5857631" y="5091827"/>
              <a:ext cx="1170432" cy="228600"/>
            </a:xfrm>
            <a:prstGeom prst="roundRect">
              <a:avLst>
                <a:gd name="adj" fmla="val 50000"/>
              </a:avLst>
            </a:prstGeom>
            <a:grpFill/>
            <a:ln>
              <a:solidFill>
                <a:srgbClr val="4DABE5"/>
              </a:solidFill>
            </a:ln>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21414041">
              <a:off x="5898165" y="5427398"/>
              <a:ext cx="1170432" cy="228600"/>
            </a:xfrm>
            <a:prstGeom prst="roundRect">
              <a:avLst>
                <a:gd name="adj" fmla="val 50000"/>
              </a:avLst>
            </a:prstGeom>
            <a:grpFill/>
            <a:ln>
              <a:solidFill>
                <a:srgbClr val="4DABE5"/>
              </a:solidFill>
            </a:ln>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1414041">
              <a:off x="6104670" y="5757525"/>
              <a:ext cx="822960" cy="167519"/>
            </a:xfrm>
            <a:prstGeom prst="roundRect">
              <a:avLst>
                <a:gd name="adj" fmla="val 50000"/>
              </a:avLst>
            </a:prstGeom>
            <a:grpFill/>
            <a:ln>
              <a:solidFill>
                <a:srgbClr val="4DABE5"/>
              </a:solidFill>
            </a:ln>
            <a:effectLst>
              <a:outerShdw blurRad="63500" sx="102000" sy="102000" algn="ctr" rotWithShape="0">
                <a:prstClr val="black">
                  <a:alpha val="40000"/>
                </a:prstClr>
              </a:outerShdw>
            </a:effectLst>
            <a:scene3d>
              <a:camera prst="obliqueTopLeft"/>
              <a:lightRig rig="harsh" dir="t"/>
            </a:scene3d>
            <a:sp3d extrusionH="2540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Cloud Callout 11"/>
          <p:cNvSpPr/>
          <p:nvPr/>
        </p:nvSpPr>
        <p:spPr>
          <a:xfrm>
            <a:off x="1996225" y="1564348"/>
            <a:ext cx="2270975" cy="2215166"/>
          </a:xfrm>
          <a:prstGeom prst="cloudCallout">
            <a:avLst>
              <a:gd name="adj1" fmla="val 84409"/>
              <a:gd name="adj2" fmla="val 62418"/>
            </a:avLst>
          </a:prstGeom>
          <a:gradFill>
            <a:gsLst>
              <a:gs pos="0">
                <a:srgbClr val="FFBDBD"/>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400" kern="0" dirty="0">
              <a:solidFill>
                <a:sysClr val="windowText" lastClr="000000"/>
              </a:solidFill>
            </a:endParaRPr>
          </a:p>
          <a:p>
            <a:pPr algn="ctr"/>
            <a:endParaRPr lang="en-US" sz="1400" kern="0" dirty="0">
              <a:solidFill>
                <a:sysClr val="windowText" lastClr="000000"/>
              </a:solidFill>
            </a:endParaRPr>
          </a:p>
          <a:p>
            <a:pPr algn="ctr"/>
            <a:endParaRPr lang="en-US" sz="1400" kern="0" dirty="0">
              <a:solidFill>
                <a:sysClr val="windowText" lastClr="000000"/>
              </a:solidFill>
            </a:endParaRPr>
          </a:p>
          <a:p>
            <a:pPr algn="ctr"/>
            <a:r>
              <a:rPr lang="en-US" sz="1400" kern="0" dirty="0">
                <a:solidFill>
                  <a:sysClr val="windowText" lastClr="000000"/>
                </a:solidFill>
              </a:rPr>
              <a:t>“trace” action </a:t>
            </a:r>
          </a:p>
          <a:p>
            <a:pPr algn="ctr"/>
            <a:r>
              <a:rPr lang="en-US" sz="1400" kern="0" dirty="0">
                <a:solidFill>
                  <a:sysClr val="windowText" lastClr="000000"/>
                </a:solidFill>
              </a:rPr>
              <a:t>to enable tracing at each flow level</a:t>
            </a:r>
          </a:p>
          <a:p>
            <a:pPr algn="ctr"/>
            <a:r>
              <a:rPr lang="en-US" sz="1400" kern="0" dirty="0">
                <a:solidFill>
                  <a:sysClr val="windowText" lastClr="000000"/>
                </a:solidFill>
              </a:rPr>
              <a:t>(leverage dynamic debug infra)</a:t>
            </a:r>
          </a:p>
          <a:p>
            <a:pPr algn="ctr"/>
            <a:endParaRPr lang="en-US" sz="1400" kern="0" dirty="0">
              <a:solidFill>
                <a:sysClr val="windowText" lastClr="000000"/>
              </a:solidFill>
            </a:endParaRPr>
          </a:p>
          <a:p>
            <a:pPr algn="ctr"/>
            <a:endParaRPr lang="en-US" dirty="0"/>
          </a:p>
        </p:txBody>
      </p:sp>
      <p:sp>
        <p:nvSpPr>
          <p:cNvPr id="13" name="Cloud Callout 12"/>
          <p:cNvSpPr/>
          <p:nvPr/>
        </p:nvSpPr>
        <p:spPr>
          <a:xfrm>
            <a:off x="4815840" y="1198874"/>
            <a:ext cx="2128394" cy="1659670"/>
          </a:xfrm>
          <a:prstGeom prst="cloudCallout">
            <a:avLst>
              <a:gd name="adj1" fmla="val -3921"/>
              <a:gd name="adj2" fmla="val 85778"/>
            </a:avLst>
          </a:prstGeom>
          <a:gradFill>
            <a:gsLst>
              <a:gs pos="0">
                <a:srgbClr val="A7E8FF"/>
              </a:gs>
              <a:gs pos="100000">
                <a:srgbClr val="D9F5FF"/>
              </a:gs>
            </a:gsLst>
          </a:gradFill>
          <a:ln>
            <a:solidFill>
              <a:srgbClr val="00B0F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orchestrate “trace” action from </a:t>
            </a:r>
            <a:r>
              <a:rPr lang="en-US" sz="1600" dirty="0" err="1"/>
              <a:t>ofproto</a:t>
            </a:r>
            <a:endParaRPr lang="en-US" sz="1600" dirty="0"/>
          </a:p>
        </p:txBody>
      </p:sp>
      <p:grpSp>
        <p:nvGrpSpPr>
          <p:cNvPr id="21" name="Group 20"/>
          <p:cNvGrpSpPr/>
          <p:nvPr/>
        </p:nvGrpSpPr>
        <p:grpSpPr>
          <a:xfrm>
            <a:off x="8137552" y="1318644"/>
            <a:ext cx="745315" cy="1231446"/>
            <a:chOff x="1485224" y="1033900"/>
            <a:chExt cx="3086776" cy="4790199"/>
          </a:xfrm>
          <a:gradFill>
            <a:gsLst>
              <a:gs pos="0">
                <a:srgbClr val="FFC000"/>
              </a:gs>
              <a:gs pos="100000">
                <a:schemeClr val="accent6">
                  <a:lumMod val="75000"/>
                </a:schemeClr>
              </a:gs>
            </a:gsLst>
            <a:lin ang="5400000" scaled="1"/>
          </a:gradFill>
          <a:effectLst/>
          <a:scene3d>
            <a:camera prst="obliqueTopLeft"/>
            <a:lightRig rig="harsh" dir="t"/>
          </a:scene3d>
        </p:grpSpPr>
        <p:sp>
          <p:nvSpPr>
            <p:cNvPr id="22" name="Freeform 21"/>
            <p:cNvSpPr/>
            <p:nvPr/>
          </p:nvSpPr>
          <p:spPr>
            <a:xfrm>
              <a:off x="1485224" y="1033900"/>
              <a:ext cx="3086776" cy="3649888"/>
            </a:xfrm>
            <a:custGeom>
              <a:avLst/>
              <a:gdLst>
                <a:gd name="connsiteX0" fmla="*/ 0 w 2667000"/>
                <a:gd name="connsiteY0" fmla="*/ 1219198 h 2438400"/>
                <a:gd name="connsiteX1" fmla="*/ 1168076 w 2667000"/>
                <a:gd name="connsiteY1" fmla="*/ 9417 h 2438400"/>
                <a:gd name="connsiteX2" fmla="*/ 2609058 w 2667000"/>
                <a:gd name="connsiteY2" fmla="*/ 863715 h 2438400"/>
                <a:gd name="connsiteX3" fmla="*/ 1823259 w 2667000"/>
                <a:gd name="connsiteY3" fmla="*/ 2353194 h 2438400"/>
                <a:gd name="connsiteX4" fmla="*/ 1609968 w 2667000"/>
                <a:gd name="connsiteY4" fmla="*/ 1859334 h 2438400"/>
                <a:gd name="connsiteX5" fmla="*/ 2091234 w 2667000"/>
                <a:gd name="connsiteY5" fmla="*/ 1008025 h 2438400"/>
                <a:gd name="connsiteX6" fmla="*/ 1240803 w 2667000"/>
                <a:gd name="connsiteY6" fmla="*/ 541301 h 2438400"/>
                <a:gd name="connsiteX7" fmla="*/ 536667 w 2667000"/>
                <a:gd name="connsiteY7" fmla="*/ 1219201 h 2438400"/>
                <a:gd name="connsiteX8" fmla="*/ 0 w 2667000"/>
                <a:gd name="connsiteY8" fmla="*/ 1219198 h 2438400"/>
                <a:gd name="connsiteX0" fmla="*/ 0 w 2811713"/>
                <a:gd name="connsiteY0" fmla="*/ 1283353 h 3255549"/>
                <a:gd name="connsiteX1" fmla="*/ 1168076 w 2811713"/>
                <a:gd name="connsiteY1" fmla="*/ 73572 h 3255549"/>
                <a:gd name="connsiteX2" fmla="*/ 2609058 w 2811713"/>
                <a:gd name="connsiteY2" fmla="*/ 927870 h 3255549"/>
                <a:gd name="connsiteX3" fmla="*/ 1594659 w 2811713"/>
                <a:gd name="connsiteY3" fmla="*/ 3255549 h 3255549"/>
                <a:gd name="connsiteX4" fmla="*/ 1609968 w 2811713"/>
                <a:gd name="connsiteY4" fmla="*/ 1923489 h 3255549"/>
                <a:gd name="connsiteX5" fmla="*/ 2091234 w 2811713"/>
                <a:gd name="connsiteY5" fmla="*/ 1072180 h 3255549"/>
                <a:gd name="connsiteX6" fmla="*/ 1240803 w 2811713"/>
                <a:gd name="connsiteY6" fmla="*/ 605456 h 3255549"/>
                <a:gd name="connsiteX7" fmla="*/ 536667 w 2811713"/>
                <a:gd name="connsiteY7" fmla="*/ 1283356 h 3255549"/>
                <a:gd name="connsiteX8" fmla="*/ 0 w 2811713"/>
                <a:gd name="connsiteY8" fmla="*/ 1283353 h 3255549"/>
                <a:gd name="connsiteX0" fmla="*/ 0 w 2811713"/>
                <a:gd name="connsiteY0" fmla="*/ 1283353 h 3255549"/>
                <a:gd name="connsiteX1" fmla="*/ 1168076 w 2811713"/>
                <a:gd name="connsiteY1" fmla="*/ 73572 h 3255549"/>
                <a:gd name="connsiteX2" fmla="*/ 2609058 w 2811713"/>
                <a:gd name="connsiteY2" fmla="*/ 927870 h 3255549"/>
                <a:gd name="connsiteX3" fmla="*/ 1594659 w 2811713"/>
                <a:gd name="connsiteY3" fmla="*/ 3255549 h 3255549"/>
                <a:gd name="connsiteX4" fmla="*/ 847968 w 2811713"/>
                <a:gd name="connsiteY4" fmla="*/ 2837889 h 3255549"/>
                <a:gd name="connsiteX5" fmla="*/ 2091234 w 2811713"/>
                <a:gd name="connsiteY5" fmla="*/ 1072180 h 3255549"/>
                <a:gd name="connsiteX6" fmla="*/ 1240803 w 2811713"/>
                <a:gd name="connsiteY6" fmla="*/ 605456 h 3255549"/>
                <a:gd name="connsiteX7" fmla="*/ 536667 w 2811713"/>
                <a:gd name="connsiteY7" fmla="*/ 1283356 h 3255549"/>
                <a:gd name="connsiteX8" fmla="*/ 0 w 2811713"/>
                <a:gd name="connsiteY8" fmla="*/ 1283353 h 3255549"/>
                <a:gd name="connsiteX0" fmla="*/ 0 w 2811713"/>
                <a:gd name="connsiteY0" fmla="*/ 1283353 h 3447489"/>
                <a:gd name="connsiteX1" fmla="*/ 1168076 w 2811713"/>
                <a:gd name="connsiteY1" fmla="*/ 73572 h 3447489"/>
                <a:gd name="connsiteX2" fmla="*/ 2609058 w 2811713"/>
                <a:gd name="connsiteY2" fmla="*/ 927870 h 3447489"/>
                <a:gd name="connsiteX3" fmla="*/ 1594659 w 2811713"/>
                <a:gd name="connsiteY3" fmla="*/ 3255549 h 3447489"/>
                <a:gd name="connsiteX4" fmla="*/ 1228968 w 2811713"/>
                <a:gd name="connsiteY4" fmla="*/ 3447489 h 3447489"/>
                <a:gd name="connsiteX5" fmla="*/ 2091234 w 2811713"/>
                <a:gd name="connsiteY5" fmla="*/ 1072180 h 3447489"/>
                <a:gd name="connsiteX6" fmla="*/ 1240803 w 2811713"/>
                <a:gd name="connsiteY6" fmla="*/ 605456 h 3447489"/>
                <a:gd name="connsiteX7" fmla="*/ 536667 w 2811713"/>
                <a:gd name="connsiteY7" fmla="*/ 1283356 h 3447489"/>
                <a:gd name="connsiteX8" fmla="*/ 0 w 2811713"/>
                <a:gd name="connsiteY8" fmla="*/ 1283353 h 3447489"/>
                <a:gd name="connsiteX0" fmla="*/ 0 w 2811713"/>
                <a:gd name="connsiteY0" fmla="*/ 1283353 h 3447489"/>
                <a:gd name="connsiteX1" fmla="*/ 1168076 w 2811713"/>
                <a:gd name="connsiteY1" fmla="*/ 73572 h 3447489"/>
                <a:gd name="connsiteX2" fmla="*/ 2609058 w 2811713"/>
                <a:gd name="connsiteY2" fmla="*/ 927870 h 3447489"/>
                <a:gd name="connsiteX3" fmla="*/ 1594659 w 2811713"/>
                <a:gd name="connsiteY3" fmla="*/ 3255549 h 3447489"/>
                <a:gd name="connsiteX4" fmla="*/ 1228968 w 2811713"/>
                <a:gd name="connsiteY4" fmla="*/ 3447489 h 3447489"/>
                <a:gd name="connsiteX5" fmla="*/ 2091234 w 2811713"/>
                <a:gd name="connsiteY5" fmla="*/ 1072180 h 3447489"/>
                <a:gd name="connsiteX6" fmla="*/ 1240803 w 2811713"/>
                <a:gd name="connsiteY6" fmla="*/ 605456 h 3447489"/>
                <a:gd name="connsiteX7" fmla="*/ 536667 w 2811713"/>
                <a:gd name="connsiteY7" fmla="*/ 1283356 h 3447489"/>
                <a:gd name="connsiteX8" fmla="*/ 0 w 2811713"/>
                <a:gd name="connsiteY8" fmla="*/ 1283353 h 3447489"/>
                <a:gd name="connsiteX0" fmla="*/ 0 w 2811713"/>
                <a:gd name="connsiteY0" fmla="*/ 1283353 h 3447489"/>
                <a:gd name="connsiteX1" fmla="*/ 1168076 w 2811713"/>
                <a:gd name="connsiteY1" fmla="*/ 73572 h 3447489"/>
                <a:gd name="connsiteX2" fmla="*/ 2609058 w 2811713"/>
                <a:gd name="connsiteY2" fmla="*/ 927870 h 3447489"/>
                <a:gd name="connsiteX3" fmla="*/ 1594659 w 2811713"/>
                <a:gd name="connsiteY3" fmla="*/ 3255549 h 3447489"/>
                <a:gd name="connsiteX4" fmla="*/ 1228968 w 2811713"/>
                <a:gd name="connsiteY4" fmla="*/ 3447489 h 3447489"/>
                <a:gd name="connsiteX5" fmla="*/ 2091234 w 2811713"/>
                <a:gd name="connsiteY5" fmla="*/ 1072180 h 3447489"/>
                <a:gd name="connsiteX6" fmla="*/ 1240803 w 2811713"/>
                <a:gd name="connsiteY6" fmla="*/ 605456 h 3447489"/>
                <a:gd name="connsiteX7" fmla="*/ 536667 w 2811713"/>
                <a:gd name="connsiteY7" fmla="*/ 1283356 h 3447489"/>
                <a:gd name="connsiteX8" fmla="*/ 0 w 2811713"/>
                <a:gd name="connsiteY8" fmla="*/ 1283353 h 3447489"/>
                <a:gd name="connsiteX0" fmla="*/ 0 w 2811713"/>
                <a:gd name="connsiteY0" fmla="*/ 1283353 h 3447489"/>
                <a:gd name="connsiteX1" fmla="*/ 1168076 w 2811713"/>
                <a:gd name="connsiteY1" fmla="*/ 73572 h 3447489"/>
                <a:gd name="connsiteX2" fmla="*/ 2609058 w 2811713"/>
                <a:gd name="connsiteY2" fmla="*/ 927870 h 3447489"/>
                <a:gd name="connsiteX3" fmla="*/ 1594659 w 2811713"/>
                <a:gd name="connsiteY3" fmla="*/ 3255549 h 3447489"/>
                <a:gd name="connsiteX4" fmla="*/ 1228968 w 2811713"/>
                <a:gd name="connsiteY4" fmla="*/ 3447489 h 3447489"/>
                <a:gd name="connsiteX5" fmla="*/ 2091234 w 2811713"/>
                <a:gd name="connsiteY5" fmla="*/ 1072180 h 3447489"/>
                <a:gd name="connsiteX6" fmla="*/ 1240803 w 2811713"/>
                <a:gd name="connsiteY6" fmla="*/ 605456 h 3447489"/>
                <a:gd name="connsiteX7" fmla="*/ 536667 w 2811713"/>
                <a:gd name="connsiteY7" fmla="*/ 1283356 h 3447489"/>
                <a:gd name="connsiteX8" fmla="*/ 0 w 2811713"/>
                <a:gd name="connsiteY8" fmla="*/ 1283353 h 3447489"/>
                <a:gd name="connsiteX0" fmla="*/ 0 w 2887913"/>
                <a:gd name="connsiteY0" fmla="*/ 1283353 h 3447489"/>
                <a:gd name="connsiteX1" fmla="*/ 1168076 w 2887913"/>
                <a:gd name="connsiteY1" fmla="*/ 73572 h 3447489"/>
                <a:gd name="connsiteX2" fmla="*/ 2685258 w 2887913"/>
                <a:gd name="connsiteY2" fmla="*/ 927870 h 3447489"/>
                <a:gd name="connsiteX3" fmla="*/ 1594659 w 2887913"/>
                <a:gd name="connsiteY3" fmla="*/ 3255549 h 3447489"/>
                <a:gd name="connsiteX4" fmla="*/ 1228968 w 2887913"/>
                <a:gd name="connsiteY4" fmla="*/ 3447489 h 3447489"/>
                <a:gd name="connsiteX5" fmla="*/ 2091234 w 2887913"/>
                <a:gd name="connsiteY5" fmla="*/ 1072180 h 3447489"/>
                <a:gd name="connsiteX6" fmla="*/ 1240803 w 2887913"/>
                <a:gd name="connsiteY6" fmla="*/ 605456 h 3447489"/>
                <a:gd name="connsiteX7" fmla="*/ 536667 w 2887913"/>
                <a:gd name="connsiteY7" fmla="*/ 1283356 h 3447489"/>
                <a:gd name="connsiteX8" fmla="*/ 0 w 2887913"/>
                <a:gd name="connsiteY8" fmla="*/ 1283353 h 3447489"/>
                <a:gd name="connsiteX0" fmla="*/ 0 w 2887913"/>
                <a:gd name="connsiteY0" fmla="*/ 1283353 h 3447489"/>
                <a:gd name="connsiteX1" fmla="*/ 1168076 w 2887913"/>
                <a:gd name="connsiteY1" fmla="*/ 73572 h 3447489"/>
                <a:gd name="connsiteX2" fmla="*/ 2685258 w 2887913"/>
                <a:gd name="connsiteY2" fmla="*/ 927870 h 3447489"/>
                <a:gd name="connsiteX3" fmla="*/ 1594659 w 2887913"/>
                <a:gd name="connsiteY3" fmla="*/ 3255549 h 3447489"/>
                <a:gd name="connsiteX4" fmla="*/ 1228968 w 2887913"/>
                <a:gd name="connsiteY4" fmla="*/ 3447489 h 3447489"/>
                <a:gd name="connsiteX5" fmla="*/ 2091234 w 2887913"/>
                <a:gd name="connsiteY5" fmla="*/ 1072180 h 3447489"/>
                <a:gd name="connsiteX6" fmla="*/ 1240803 w 2887913"/>
                <a:gd name="connsiteY6" fmla="*/ 605456 h 3447489"/>
                <a:gd name="connsiteX7" fmla="*/ 536667 w 2887913"/>
                <a:gd name="connsiteY7" fmla="*/ 1283356 h 3447489"/>
                <a:gd name="connsiteX8" fmla="*/ 0 w 2887913"/>
                <a:gd name="connsiteY8" fmla="*/ 1283353 h 3447489"/>
                <a:gd name="connsiteX0" fmla="*/ 0 w 3156577"/>
                <a:gd name="connsiteY0" fmla="*/ 1283353 h 3447489"/>
                <a:gd name="connsiteX1" fmla="*/ 1168076 w 3156577"/>
                <a:gd name="connsiteY1" fmla="*/ 73572 h 3447489"/>
                <a:gd name="connsiteX2" fmla="*/ 2685258 w 3156577"/>
                <a:gd name="connsiteY2" fmla="*/ 927870 h 3447489"/>
                <a:gd name="connsiteX3" fmla="*/ 1594659 w 3156577"/>
                <a:gd name="connsiteY3" fmla="*/ 3255549 h 3447489"/>
                <a:gd name="connsiteX4" fmla="*/ 1228968 w 3156577"/>
                <a:gd name="connsiteY4" fmla="*/ 3447489 h 3447489"/>
                <a:gd name="connsiteX5" fmla="*/ 2091234 w 3156577"/>
                <a:gd name="connsiteY5" fmla="*/ 1072180 h 3447489"/>
                <a:gd name="connsiteX6" fmla="*/ 1240803 w 3156577"/>
                <a:gd name="connsiteY6" fmla="*/ 605456 h 3447489"/>
                <a:gd name="connsiteX7" fmla="*/ 536667 w 3156577"/>
                <a:gd name="connsiteY7" fmla="*/ 1283356 h 3447489"/>
                <a:gd name="connsiteX8" fmla="*/ 0 w 3156577"/>
                <a:gd name="connsiteY8" fmla="*/ 1283353 h 3447489"/>
                <a:gd name="connsiteX0" fmla="*/ 0 w 3156577"/>
                <a:gd name="connsiteY0" fmla="*/ 1283353 h 3447489"/>
                <a:gd name="connsiteX1" fmla="*/ 1168076 w 3156577"/>
                <a:gd name="connsiteY1" fmla="*/ 73572 h 3447489"/>
                <a:gd name="connsiteX2" fmla="*/ 2685258 w 3156577"/>
                <a:gd name="connsiteY2" fmla="*/ 927870 h 3447489"/>
                <a:gd name="connsiteX3" fmla="*/ 1670859 w 3156577"/>
                <a:gd name="connsiteY3" fmla="*/ 3255549 h 3447489"/>
                <a:gd name="connsiteX4" fmla="*/ 1228968 w 3156577"/>
                <a:gd name="connsiteY4" fmla="*/ 3447489 h 3447489"/>
                <a:gd name="connsiteX5" fmla="*/ 2091234 w 3156577"/>
                <a:gd name="connsiteY5" fmla="*/ 1072180 h 3447489"/>
                <a:gd name="connsiteX6" fmla="*/ 1240803 w 3156577"/>
                <a:gd name="connsiteY6" fmla="*/ 605456 h 3447489"/>
                <a:gd name="connsiteX7" fmla="*/ 536667 w 3156577"/>
                <a:gd name="connsiteY7" fmla="*/ 1283356 h 3447489"/>
                <a:gd name="connsiteX8" fmla="*/ 0 w 3156577"/>
                <a:gd name="connsiteY8" fmla="*/ 1283353 h 3447489"/>
                <a:gd name="connsiteX0" fmla="*/ 0 w 3156577"/>
                <a:gd name="connsiteY0" fmla="*/ 1283353 h 3447489"/>
                <a:gd name="connsiteX1" fmla="*/ 1168076 w 3156577"/>
                <a:gd name="connsiteY1" fmla="*/ 73572 h 3447489"/>
                <a:gd name="connsiteX2" fmla="*/ 2685258 w 3156577"/>
                <a:gd name="connsiteY2" fmla="*/ 927870 h 3447489"/>
                <a:gd name="connsiteX3" fmla="*/ 1670859 w 3156577"/>
                <a:gd name="connsiteY3" fmla="*/ 3255549 h 3447489"/>
                <a:gd name="connsiteX4" fmla="*/ 1228968 w 3156577"/>
                <a:gd name="connsiteY4" fmla="*/ 3447489 h 3447489"/>
                <a:gd name="connsiteX5" fmla="*/ 2091234 w 3156577"/>
                <a:gd name="connsiteY5" fmla="*/ 1072180 h 3447489"/>
                <a:gd name="connsiteX6" fmla="*/ 1240803 w 3156577"/>
                <a:gd name="connsiteY6" fmla="*/ 605456 h 3447489"/>
                <a:gd name="connsiteX7" fmla="*/ 536667 w 3156577"/>
                <a:gd name="connsiteY7" fmla="*/ 1283356 h 3447489"/>
                <a:gd name="connsiteX8" fmla="*/ 0 w 3156577"/>
                <a:gd name="connsiteY8" fmla="*/ 1283353 h 3447489"/>
                <a:gd name="connsiteX0" fmla="*/ 0 w 3156577"/>
                <a:gd name="connsiteY0" fmla="*/ 1283353 h 3465208"/>
                <a:gd name="connsiteX1" fmla="*/ 1168076 w 3156577"/>
                <a:gd name="connsiteY1" fmla="*/ 73572 h 3465208"/>
                <a:gd name="connsiteX2" fmla="*/ 2685258 w 3156577"/>
                <a:gd name="connsiteY2" fmla="*/ 927870 h 3465208"/>
                <a:gd name="connsiteX3" fmla="*/ 1670859 w 3156577"/>
                <a:gd name="connsiteY3" fmla="*/ 3255549 h 3465208"/>
                <a:gd name="connsiteX4" fmla="*/ 1228968 w 3156577"/>
                <a:gd name="connsiteY4" fmla="*/ 3447489 h 3465208"/>
                <a:gd name="connsiteX5" fmla="*/ 2091234 w 3156577"/>
                <a:gd name="connsiteY5" fmla="*/ 1072180 h 3465208"/>
                <a:gd name="connsiteX6" fmla="*/ 1240803 w 3156577"/>
                <a:gd name="connsiteY6" fmla="*/ 605456 h 3465208"/>
                <a:gd name="connsiteX7" fmla="*/ 536667 w 3156577"/>
                <a:gd name="connsiteY7" fmla="*/ 1283356 h 3465208"/>
                <a:gd name="connsiteX8" fmla="*/ 0 w 3156577"/>
                <a:gd name="connsiteY8" fmla="*/ 1283353 h 3465208"/>
                <a:gd name="connsiteX0" fmla="*/ 0 w 3156577"/>
                <a:gd name="connsiteY0" fmla="*/ 1283353 h 3465208"/>
                <a:gd name="connsiteX1" fmla="*/ 1168076 w 3156577"/>
                <a:gd name="connsiteY1" fmla="*/ 73572 h 3465208"/>
                <a:gd name="connsiteX2" fmla="*/ 2685258 w 3156577"/>
                <a:gd name="connsiteY2" fmla="*/ 927870 h 3465208"/>
                <a:gd name="connsiteX3" fmla="*/ 1670859 w 3156577"/>
                <a:gd name="connsiteY3" fmla="*/ 3255549 h 3465208"/>
                <a:gd name="connsiteX4" fmla="*/ 1228968 w 3156577"/>
                <a:gd name="connsiteY4" fmla="*/ 3447489 h 3465208"/>
                <a:gd name="connsiteX5" fmla="*/ 2091234 w 3156577"/>
                <a:gd name="connsiteY5" fmla="*/ 1072180 h 3465208"/>
                <a:gd name="connsiteX6" fmla="*/ 1240803 w 3156577"/>
                <a:gd name="connsiteY6" fmla="*/ 605456 h 3465208"/>
                <a:gd name="connsiteX7" fmla="*/ 536667 w 3156577"/>
                <a:gd name="connsiteY7" fmla="*/ 1283356 h 3465208"/>
                <a:gd name="connsiteX8" fmla="*/ 0 w 3156577"/>
                <a:gd name="connsiteY8" fmla="*/ 1283353 h 3465208"/>
                <a:gd name="connsiteX0" fmla="*/ 0 w 3156577"/>
                <a:gd name="connsiteY0" fmla="*/ 1283353 h 3465208"/>
                <a:gd name="connsiteX1" fmla="*/ 1168076 w 3156577"/>
                <a:gd name="connsiteY1" fmla="*/ 73572 h 3465208"/>
                <a:gd name="connsiteX2" fmla="*/ 2685258 w 3156577"/>
                <a:gd name="connsiteY2" fmla="*/ 927870 h 3465208"/>
                <a:gd name="connsiteX3" fmla="*/ 1670859 w 3156577"/>
                <a:gd name="connsiteY3" fmla="*/ 3255549 h 3465208"/>
                <a:gd name="connsiteX4" fmla="*/ 1228968 w 3156577"/>
                <a:gd name="connsiteY4" fmla="*/ 3447489 h 3465208"/>
                <a:gd name="connsiteX5" fmla="*/ 2091234 w 3156577"/>
                <a:gd name="connsiteY5" fmla="*/ 1072180 h 3465208"/>
                <a:gd name="connsiteX6" fmla="*/ 1240803 w 3156577"/>
                <a:gd name="connsiteY6" fmla="*/ 605456 h 3465208"/>
                <a:gd name="connsiteX7" fmla="*/ 536667 w 3156577"/>
                <a:gd name="connsiteY7" fmla="*/ 1283356 h 3465208"/>
                <a:gd name="connsiteX8" fmla="*/ 0 w 3156577"/>
                <a:gd name="connsiteY8" fmla="*/ 1283353 h 3465208"/>
                <a:gd name="connsiteX0" fmla="*/ 0 w 3156577"/>
                <a:gd name="connsiteY0" fmla="*/ 1283353 h 3447489"/>
                <a:gd name="connsiteX1" fmla="*/ 1168076 w 3156577"/>
                <a:gd name="connsiteY1" fmla="*/ 73572 h 3447489"/>
                <a:gd name="connsiteX2" fmla="*/ 2685258 w 3156577"/>
                <a:gd name="connsiteY2" fmla="*/ 927870 h 3447489"/>
                <a:gd name="connsiteX3" fmla="*/ 1670859 w 3156577"/>
                <a:gd name="connsiteY3" fmla="*/ 3255549 h 3447489"/>
                <a:gd name="connsiteX4" fmla="*/ 1228968 w 3156577"/>
                <a:gd name="connsiteY4" fmla="*/ 3447489 h 3447489"/>
                <a:gd name="connsiteX5" fmla="*/ 2091234 w 3156577"/>
                <a:gd name="connsiteY5" fmla="*/ 1072180 h 3447489"/>
                <a:gd name="connsiteX6" fmla="*/ 1240803 w 3156577"/>
                <a:gd name="connsiteY6" fmla="*/ 605456 h 3447489"/>
                <a:gd name="connsiteX7" fmla="*/ 536667 w 3156577"/>
                <a:gd name="connsiteY7" fmla="*/ 1283356 h 3447489"/>
                <a:gd name="connsiteX8" fmla="*/ 0 w 3156577"/>
                <a:gd name="connsiteY8" fmla="*/ 1283353 h 3447489"/>
                <a:gd name="connsiteX0" fmla="*/ 0 w 3156577"/>
                <a:gd name="connsiteY0" fmla="*/ 1283353 h 3447489"/>
                <a:gd name="connsiteX1" fmla="*/ 1168076 w 3156577"/>
                <a:gd name="connsiteY1" fmla="*/ 73572 h 3447489"/>
                <a:gd name="connsiteX2" fmla="*/ 2685258 w 3156577"/>
                <a:gd name="connsiteY2" fmla="*/ 927870 h 3447489"/>
                <a:gd name="connsiteX3" fmla="*/ 1670859 w 3156577"/>
                <a:gd name="connsiteY3" fmla="*/ 3255549 h 3447489"/>
                <a:gd name="connsiteX4" fmla="*/ 1228968 w 3156577"/>
                <a:gd name="connsiteY4" fmla="*/ 3447489 h 3447489"/>
                <a:gd name="connsiteX5" fmla="*/ 2091234 w 3156577"/>
                <a:gd name="connsiteY5" fmla="*/ 1072180 h 3447489"/>
                <a:gd name="connsiteX6" fmla="*/ 1240803 w 3156577"/>
                <a:gd name="connsiteY6" fmla="*/ 605456 h 3447489"/>
                <a:gd name="connsiteX7" fmla="*/ 536667 w 3156577"/>
                <a:gd name="connsiteY7" fmla="*/ 1283356 h 3447489"/>
                <a:gd name="connsiteX8" fmla="*/ 0 w 3156577"/>
                <a:gd name="connsiteY8" fmla="*/ 1283353 h 3447489"/>
                <a:gd name="connsiteX0" fmla="*/ 0 w 3156577"/>
                <a:gd name="connsiteY0" fmla="*/ 1283353 h 3447489"/>
                <a:gd name="connsiteX1" fmla="*/ 1168076 w 3156577"/>
                <a:gd name="connsiteY1" fmla="*/ 73572 h 3447489"/>
                <a:gd name="connsiteX2" fmla="*/ 2685258 w 3156577"/>
                <a:gd name="connsiteY2" fmla="*/ 927870 h 3447489"/>
                <a:gd name="connsiteX3" fmla="*/ 1670859 w 3156577"/>
                <a:gd name="connsiteY3" fmla="*/ 3255549 h 3447489"/>
                <a:gd name="connsiteX4" fmla="*/ 1228968 w 3156577"/>
                <a:gd name="connsiteY4" fmla="*/ 3447489 h 3447489"/>
                <a:gd name="connsiteX5" fmla="*/ 2091234 w 3156577"/>
                <a:gd name="connsiteY5" fmla="*/ 1072180 h 3447489"/>
                <a:gd name="connsiteX6" fmla="*/ 1240803 w 3156577"/>
                <a:gd name="connsiteY6" fmla="*/ 605456 h 3447489"/>
                <a:gd name="connsiteX7" fmla="*/ 536667 w 3156577"/>
                <a:gd name="connsiteY7" fmla="*/ 1283356 h 3447489"/>
                <a:gd name="connsiteX8" fmla="*/ 0 w 3156577"/>
                <a:gd name="connsiteY8" fmla="*/ 1283353 h 3447489"/>
                <a:gd name="connsiteX0" fmla="*/ 0 w 3156577"/>
                <a:gd name="connsiteY0" fmla="*/ 1283353 h 3495845"/>
                <a:gd name="connsiteX1" fmla="*/ 1168076 w 3156577"/>
                <a:gd name="connsiteY1" fmla="*/ 73572 h 3495845"/>
                <a:gd name="connsiteX2" fmla="*/ 2685258 w 3156577"/>
                <a:gd name="connsiteY2" fmla="*/ 927870 h 3495845"/>
                <a:gd name="connsiteX3" fmla="*/ 1670859 w 3156577"/>
                <a:gd name="connsiteY3" fmla="*/ 3255549 h 3495845"/>
                <a:gd name="connsiteX4" fmla="*/ 1228968 w 3156577"/>
                <a:gd name="connsiteY4" fmla="*/ 3447489 h 3495845"/>
                <a:gd name="connsiteX5" fmla="*/ 2091234 w 3156577"/>
                <a:gd name="connsiteY5" fmla="*/ 1072180 h 3495845"/>
                <a:gd name="connsiteX6" fmla="*/ 1240803 w 3156577"/>
                <a:gd name="connsiteY6" fmla="*/ 605456 h 3495845"/>
                <a:gd name="connsiteX7" fmla="*/ 536667 w 3156577"/>
                <a:gd name="connsiteY7" fmla="*/ 1283356 h 3495845"/>
                <a:gd name="connsiteX8" fmla="*/ 0 w 3156577"/>
                <a:gd name="connsiteY8" fmla="*/ 1283353 h 3495845"/>
                <a:gd name="connsiteX0" fmla="*/ 0 w 3156577"/>
                <a:gd name="connsiteY0" fmla="*/ 1283353 h 3495845"/>
                <a:gd name="connsiteX1" fmla="*/ 1168076 w 3156577"/>
                <a:gd name="connsiteY1" fmla="*/ 73572 h 3495845"/>
                <a:gd name="connsiteX2" fmla="*/ 2685258 w 3156577"/>
                <a:gd name="connsiteY2" fmla="*/ 927870 h 3495845"/>
                <a:gd name="connsiteX3" fmla="*/ 1670859 w 3156577"/>
                <a:gd name="connsiteY3" fmla="*/ 3255549 h 3495845"/>
                <a:gd name="connsiteX4" fmla="*/ 1228968 w 3156577"/>
                <a:gd name="connsiteY4" fmla="*/ 3447489 h 3495845"/>
                <a:gd name="connsiteX5" fmla="*/ 2091234 w 3156577"/>
                <a:gd name="connsiteY5" fmla="*/ 1072180 h 3495845"/>
                <a:gd name="connsiteX6" fmla="*/ 1240803 w 3156577"/>
                <a:gd name="connsiteY6" fmla="*/ 605456 h 3495845"/>
                <a:gd name="connsiteX7" fmla="*/ 536667 w 3156577"/>
                <a:gd name="connsiteY7" fmla="*/ 1283356 h 3495845"/>
                <a:gd name="connsiteX8" fmla="*/ 0 w 3156577"/>
                <a:gd name="connsiteY8" fmla="*/ 1283353 h 3495845"/>
                <a:gd name="connsiteX0" fmla="*/ 0 w 3156577"/>
                <a:gd name="connsiteY0" fmla="*/ 1283353 h 3495845"/>
                <a:gd name="connsiteX1" fmla="*/ 1168076 w 3156577"/>
                <a:gd name="connsiteY1" fmla="*/ 73572 h 3495845"/>
                <a:gd name="connsiteX2" fmla="*/ 2685258 w 3156577"/>
                <a:gd name="connsiteY2" fmla="*/ 927870 h 3495845"/>
                <a:gd name="connsiteX3" fmla="*/ 1670859 w 3156577"/>
                <a:gd name="connsiteY3" fmla="*/ 3255549 h 3495845"/>
                <a:gd name="connsiteX4" fmla="*/ 1228968 w 3156577"/>
                <a:gd name="connsiteY4" fmla="*/ 3447489 h 3495845"/>
                <a:gd name="connsiteX5" fmla="*/ 2091234 w 3156577"/>
                <a:gd name="connsiteY5" fmla="*/ 1072180 h 3495845"/>
                <a:gd name="connsiteX6" fmla="*/ 1240803 w 3156577"/>
                <a:gd name="connsiteY6" fmla="*/ 605456 h 3495845"/>
                <a:gd name="connsiteX7" fmla="*/ 604887 w 3156577"/>
                <a:gd name="connsiteY7" fmla="*/ 1020191 h 3495845"/>
                <a:gd name="connsiteX8" fmla="*/ 536667 w 3156577"/>
                <a:gd name="connsiteY8" fmla="*/ 1283356 h 3495845"/>
                <a:gd name="connsiteX9" fmla="*/ 0 w 3156577"/>
                <a:gd name="connsiteY9" fmla="*/ 1283353 h 3495845"/>
                <a:gd name="connsiteX0" fmla="*/ 112980 w 3269557"/>
                <a:gd name="connsiteY0" fmla="*/ 1283353 h 3495845"/>
                <a:gd name="connsiteX1" fmla="*/ 194679 w 3269557"/>
                <a:gd name="connsiteY1" fmla="*/ 878789 h 3495845"/>
                <a:gd name="connsiteX2" fmla="*/ 1281056 w 3269557"/>
                <a:gd name="connsiteY2" fmla="*/ 73572 h 3495845"/>
                <a:gd name="connsiteX3" fmla="*/ 2798238 w 3269557"/>
                <a:gd name="connsiteY3" fmla="*/ 927870 h 3495845"/>
                <a:gd name="connsiteX4" fmla="*/ 1783839 w 3269557"/>
                <a:gd name="connsiteY4" fmla="*/ 3255549 h 3495845"/>
                <a:gd name="connsiteX5" fmla="*/ 1341948 w 3269557"/>
                <a:gd name="connsiteY5" fmla="*/ 3447489 h 3495845"/>
                <a:gd name="connsiteX6" fmla="*/ 2204214 w 3269557"/>
                <a:gd name="connsiteY6" fmla="*/ 1072180 h 3495845"/>
                <a:gd name="connsiteX7" fmla="*/ 1353783 w 3269557"/>
                <a:gd name="connsiteY7" fmla="*/ 605456 h 3495845"/>
                <a:gd name="connsiteX8" fmla="*/ 717867 w 3269557"/>
                <a:gd name="connsiteY8" fmla="*/ 1020191 h 3495845"/>
                <a:gd name="connsiteX9" fmla="*/ 649647 w 3269557"/>
                <a:gd name="connsiteY9" fmla="*/ 1283356 h 3495845"/>
                <a:gd name="connsiteX10" fmla="*/ 112980 w 3269557"/>
                <a:gd name="connsiteY10" fmla="*/ 1283353 h 3495845"/>
                <a:gd name="connsiteX0" fmla="*/ 454968 w 3074878"/>
                <a:gd name="connsiteY0" fmla="*/ 1283356 h 3495845"/>
                <a:gd name="connsiteX1" fmla="*/ 0 w 3074878"/>
                <a:gd name="connsiteY1" fmla="*/ 878789 h 3495845"/>
                <a:gd name="connsiteX2" fmla="*/ 1086377 w 3074878"/>
                <a:gd name="connsiteY2" fmla="*/ 73572 h 3495845"/>
                <a:gd name="connsiteX3" fmla="*/ 2603559 w 3074878"/>
                <a:gd name="connsiteY3" fmla="*/ 927870 h 3495845"/>
                <a:gd name="connsiteX4" fmla="*/ 1589160 w 3074878"/>
                <a:gd name="connsiteY4" fmla="*/ 3255549 h 3495845"/>
                <a:gd name="connsiteX5" fmla="*/ 1147269 w 3074878"/>
                <a:gd name="connsiteY5" fmla="*/ 3447489 h 3495845"/>
                <a:gd name="connsiteX6" fmla="*/ 2009535 w 3074878"/>
                <a:gd name="connsiteY6" fmla="*/ 1072180 h 3495845"/>
                <a:gd name="connsiteX7" fmla="*/ 1159104 w 3074878"/>
                <a:gd name="connsiteY7" fmla="*/ 605456 h 3495845"/>
                <a:gd name="connsiteX8" fmla="*/ 523188 w 3074878"/>
                <a:gd name="connsiteY8" fmla="*/ 1020191 h 3495845"/>
                <a:gd name="connsiteX9" fmla="*/ 454968 w 3074878"/>
                <a:gd name="connsiteY9" fmla="*/ 1283356 h 3495845"/>
                <a:gd name="connsiteX0" fmla="*/ 617053 w 3168743"/>
                <a:gd name="connsiteY0" fmla="*/ 1020191 h 3495845"/>
                <a:gd name="connsiteX1" fmla="*/ 93865 w 3168743"/>
                <a:gd name="connsiteY1" fmla="*/ 878789 h 3495845"/>
                <a:gd name="connsiteX2" fmla="*/ 1180242 w 3168743"/>
                <a:gd name="connsiteY2" fmla="*/ 73572 h 3495845"/>
                <a:gd name="connsiteX3" fmla="*/ 2697424 w 3168743"/>
                <a:gd name="connsiteY3" fmla="*/ 927870 h 3495845"/>
                <a:gd name="connsiteX4" fmla="*/ 1683025 w 3168743"/>
                <a:gd name="connsiteY4" fmla="*/ 3255549 h 3495845"/>
                <a:gd name="connsiteX5" fmla="*/ 1241134 w 3168743"/>
                <a:gd name="connsiteY5" fmla="*/ 3447489 h 3495845"/>
                <a:gd name="connsiteX6" fmla="*/ 2103400 w 3168743"/>
                <a:gd name="connsiteY6" fmla="*/ 1072180 h 3495845"/>
                <a:gd name="connsiteX7" fmla="*/ 1252969 w 3168743"/>
                <a:gd name="connsiteY7" fmla="*/ 605456 h 3495845"/>
                <a:gd name="connsiteX8" fmla="*/ 617053 w 3168743"/>
                <a:gd name="connsiteY8" fmla="*/ 1020191 h 3495845"/>
                <a:gd name="connsiteX0" fmla="*/ 617053 w 3168743"/>
                <a:gd name="connsiteY0" fmla="*/ 1020191 h 3495845"/>
                <a:gd name="connsiteX1" fmla="*/ 93865 w 3168743"/>
                <a:gd name="connsiteY1" fmla="*/ 878789 h 3495845"/>
                <a:gd name="connsiteX2" fmla="*/ 1180242 w 3168743"/>
                <a:gd name="connsiteY2" fmla="*/ 73572 h 3495845"/>
                <a:gd name="connsiteX3" fmla="*/ 2697424 w 3168743"/>
                <a:gd name="connsiteY3" fmla="*/ 927870 h 3495845"/>
                <a:gd name="connsiteX4" fmla="*/ 1683025 w 3168743"/>
                <a:gd name="connsiteY4" fmla="*/ 3255549 h 3495845"/>
                <a:gd name="connsiteX5" fmla="*/ 1241134 w 3168743"/>
                <a:gd name="connsiteY5" fmla="*/ 3447489 h 3495845"/>
                <a:gd name="connsiteX6" fmla="*/ 2103400 w 3168743"/>
                <a:gd name="connsiteY6" fmla="*/ 1072180 h 3495845"/>
                <a:gd name="connsiteX7" fmla="*/ 1252969 w 3168743"/>
                <a:gd name="connsiteY7" fmla="*/ 605456 h 3495845"/>
                <a:gd name="connsiteX8" fmla="*/ 617053 w 3168743"/>
                <a:gd name="connsiteY8" fmla="*/ 1020191 h 3495845"/>
                <a:gd name="connsiteX0" fmla="*/ 617053 w 3168743"/>
                <a:gd name="connsiteY0" fmla="*/ 1020191 h 3495845"/>
                <a:gd name="connsiteX1" fmla="*/ 93865 w 3168743"/>
                <a:gd name="connsiteY1" fmla="*/ 878789 h 3495845"/>
                <a:gd name="connsiteX2" fmla="*/ 1180242 w 3168743"/>
                <a:gd name="connsiteY2" fmla="*/ 73572 h 3495845"/>
                <a:gd name="connsiteX3" fmla="*/ 2697424 w 3168743"/>
                <a:gd name="connsiteY3" fmla="*/ 927870 h 3495845"/>
                <a:gd name="connsiteX4" fmla="*/ 1683025 w 3168743"/>
                <a:gd name="connsiteY4" fmla="*/ 3255549 h 3495845"/>
                <a:gd name="connsiteX5" fmla="*/ 1241134 w 3168743"/>
                <a:gd name="connsiteY5" fmla="*/ 3447489 h 3495845"/>
                <a:gd name="connsiteX6" fmla="*/ 2103400 w 3168743"/>
                <a:gd name="connsiteY6" fmla="*/ 1072180 h 3495845"/>
                <a:gd name="connsiteX7" fmla="*/ 1252969 w 3168743"/>
                <a:gd name="connsiteY7" fmla="*/ 605456 h 3495845"/>
                <a:gd name="connsiteX8" fmla="*/ 617053 w 3168743"/>
                <a:gd name="connsiteY8" fmla="*/ 1020191 h 3495845"/>
                <a:gd name="connsiteX0" fmla="*/ 617053 w 3168743"/>
                <a:gd name="connsiteY0" fmla="*/ 1020191 h 3495845"/>
                <a:gd name="connsiteX1" fmla="*/ 93865 w 3168743"/>
                <a:gd name="connsiteY1" fmla="*/ 878789 h 3495845"/>
                <a:gd name="connsiteX2" fmla="*/ 1180242 w 3168743"/>
                <a:gd name="connsiteY2" fmla="*/ 73572 h 3495845"/>
                <a:gd name="connsiteX3" fmla="*/ 2697424 w 3168743"/>
                <a:gd name="connsiteY3" fmla="*/ 927870 h 3495845"/>
                <a:gd name="connsiteX4" fmla="*/ 1683025 w 3168743"/>
                <a:gd name="connsiteY4" fmla="*/ 3255549 h 3495845"/>
                <a:gd name="connsiteX5" fmla="*/ 1241134 w 3168743"/>
                <a:gd name="connsiteY5" fmla="*/ 3447489 h 3495845"/>
                <a:gd name="connsiteX6" fmla="*/ 2103400 w 3168743"/>
                <a:gd name="connsiteY6" fmla="*/ 1072180 h 3495845"/>
                <a:gd name="connsiteX7" fmla="*/ 1252969 w 3168743"/>
                <a:gd name="connsiteY7" fmla="*/ 529256 h 3495845"/>
                <a:gd name="connsiteX8" fmla="*/ 617053 w 3168743"/>
                <a:gd name="connsiteY8" fmla="*/ 1020191 h 3495845"/>
                <a:gd name="connsiteX0" fmla="*/ 507377 w 3059067"/>
                <a:gd name="connsiteY0" fmla="*/ 1020191 h 3495845"/>
                <a:gd name="connsiteX1" fmla="*/ 136589 w 3059067"/>
                <a:gd name="connsiteY1" fmla="*/ 878789 h 3495845"/>
                <a:gd name="connsiteX2" fmla="*/ 1070566 w 3059067"/>
                <a:gd name="connsiteY2" fmla="*/ 73572 h 3495845"/>
                <a:gd name="connsiteX3" fmla="*/ 2587748 w 3059067"/>
                <a:gd name="connsiteY3" fmla="*/ 927870 h 3495845"/>
                <a:gd name="connsiteX4" fmla="*/ 1573349 w 3059067"/>
                <a:gd name="connsiteY4" fmla="*/ 3255549 h 3495845"/>
                <a:gd name="connsiteX5" fmla="*/ 1131458 w 3059067"/>
                <a:gd name="connsiteY5" fmla="*/ 3447489 h 3495845"/>
                <a:gd name="connsiteX6" fmla="*/ 1993724 w 3059067"/>
                <a:gd name="connsiteY6" fmla="*/ 1072180 h 3495845"/>
                <a:gd name="connsiteX7" fmla="*/ 1143293 w 3059067"/>
                <a:gd name="connsiteY7" fmla="*/ 529256 h 3495845"/>
                <a:gd name="connsiteX8" fmla="*/ 507377 w 3059067"/>
                <a:gd name="connsiteY8" fmla="*/ 1020191 h 3495845"/>
                <a:gd name="connsiteX0" fmla="*/ 507377 w 3059067"/>
                <a:gd name="connsiteY0" fmla="*/ 1020191 h 3495845"/>
                <a:gd name="connsiteX1" fmla="*/ 136589 w 3059067"/>
                <a:gd name="connsiteY1" fmla="*/ 878789 h 3495845"/>
                <a:gd name="connsiteX2" fmla="*/ 1070566 w 3059067"/>
                <a:gd name="connsiteY2" fmla="*/ 73572 h 3495845"/>
                <a:gd name="connsiteX3" fmla="*/ 2587748 w 3059067"/>
                <a:gd name="connsiteY3" fmla="*/ 927870 h 3495845"/>
                <a:gd name="connsiteX4" fmla="*/ 1573349 w 3059067"/>
                <a:gd name="connsiteY4" fmla="*/ 3255549 h 3495845"/>
                <a:gd name="connsiteX5" fmla="*/ 1131458 w 3059067"/>
                <a:gd name="connsiteY5" fmla="*/ 3447489 h 3495845"/>
                <a:gd name="connsiteX6" fmla="*/ 1993724 w 3059067"/>
                <a:gd name="connsiteY6" fmla="*/ 1072180 h 3495845"/>
                <a:gd name="connsiteX7" fmla="*/ 1143293 w 3059067"/>
                <a:gd name="connsiteY7" fmla="*/ 529256 h 3495845"/>
                <a:gd name="connsiteX8" fmla="*/ 507377 w 3059067"/>
                <a:gd name="connsiteY8" fmla="*/ 1020191 h 3495845"/>
                <a:gd name="connsiteX0" fmla="*/ 507377 w 3059067"/>
                <a:gd name="connsiteY0" fmla="*/ 1020191 h 3495845"/>
                <a:gd name="connsiteX1" fmla="*/ 136589 w 3059067"/>
                <a:gd name="connsiteY1" fmla="*/ 878789 h 3495845"/>
                <a:gd name="connsiteX2" fmla="*/ 1070566 w 3059067"/>
                <a:gd name="connsiteY2" fmla="*/ 73572 h 3495845"/>
                <a:gd name="connsiteX3" fmla="*/ 2587748 w 3059067"/>
                <a:gd name="connsiteY3" fmla="*/ 927870 h 3495845"/>
                <a:gd name="connsiteX4" fmla="*/ 1573349 w 3059067"/>
                <a:gd name="connsiteY4" fmla="*/ 3255549 h 3495845"/>
                <a:gd name="connsiteX5" fmla="*/ 1131458 w 3059067"/>
                <a:gd name="connsiteY5" fmla="*/ 3447489 h 3495845"/>
                <a:gd name="connsiteX6" fmla="*/ 1993724 w 3059067"/>
                <a:gd name="connsiteY6" fmla="*/ 1072180 h 3495845"/>
                <a:gd name="connsiteX7" fmla="*/ 1143293 w 3059067"/>
                <a:gd name="connsiteY7" fmla="*/ 529256 h 3495845"/>
                <a:gd name="connsiteX8" fmla="*/ 507377 w 3059067"/>
                <a:gd name="connsiteY8" fmla="*/ 1020191 h 3495845"/>
                <a:gd name="connsiteX0" fmla="*/ 507377 w 3059067"/>
                <a:gd name="connsiteY0" fmla="*/ 1020191 h 3495845"/>
                <a:gd name="connsiteX1" fmla="*/ 136589 w 3059067"/>
                <a:gd name="connsiteY1" fmla="*/ 878789 h 3495845"/>
                <a:gd name="connsiteX2" fmla="*/ 1070566 w 3059067"/>
                <a:gd name="connsiteY2" fmla="*/ 73572 h 3495845"/>
                <a:gd name="connsiteX3" fmla="*/ 2587748 w 3059067"/>
                <a:gd name="connsiteY3" fmla="*/ 927870 h 3495845"/>
                <a:gd name="connsiteX4" fmla="*/ 1573349 w 3059067"/>
                <a:gd name="connsiteY4" fmla="*/ 3255549 h 3495845"/>
                <a:gd name="connsiteX5" fmla="*/ 1131458 w 3059067"/>
                <a:gd name="connsiteY5" fmla="*/ 3447489 h 3495845"/>
                <a:gd name="connsiteX6" fmla="*/ 1993724 w 3059067"/>
                <a:gd name="connsiteY6" fmla="*/ 1072180 h 3495845"/>
                <a:gd name="connsiteX7" fmla="*/ 1143293 w 3059067"/>
                <a:gd name="connsiteY7" fmla="*/ 529256 h 3495845"/>
                <a:gd name="connsiteX8" fmla="*/ 507377 w 3059067"/>
                <a:gd name="connsiteY8" fmla="*/ 1020191 h 3495845"/>
                <a:gd name="connsiteX0" fmla="*/ 507377 w 3059067"/>
                <a:gd name="connsiteY0" fmla="*/ 1020191 h 3495845"/>
                <a:gd name="connsiteX1" fmla="*/ 136589 w 3059067"/>
                <a:gd name="connsiteY1" fmla="*/ 878789 h 3495845"/>
                <a:gd name="connsiteX2" fmla="*/ 1070566 w 3059067"/>
                <a:gd name="connsiteY2" fmla="*/ 73572 h 3495845"/>
                <a:gd name="connsiteX3" fmla="*/ 2587748 w 3059067"/>
                <a:gd name="connsiteY3" fmla="*/ 927870 h 3495845"/>
                <a:gd name="connsiteX4" fmla="*/ 1573349 w 3059067"/>
                <a:gd name="connsiteY4" fmla="*/ 3255549 h 3495845"/>
                <a:gd name="connsiteX5" fmla="*/ 1131458 w 3059067"/>
                <a:gd name="connsiteY5" fmla="*/ 3447489 h 3495845"/>
                <a:gd name="connsiteX6" fmla="*/ 1993724 w 3059067"/>
                <a:gd name="connsiteY6" fmla="*/ 1072180 h 3495845"/>
                <a:gd name="connsiteX7" fmla="*/ 1143293 w 3059067"/>
                <a:gd name="connsiteY7" fmla="*/ 529256 h 3495845"/>
                <a:gd name="connsiteX8" fmla="*/ 507377 w 3059067"/>
                <a:gd name="connsiteY8" fmla="*/ 1020191 h 3495845"/>
                <a:gd name="connsiteX0" fmla="*/ 507377 w 3059067"/>
                <a:gd name="connsiteY0" fmla="*/ 987197 h 3462851"/>
                <a:gd name="connsiteX1" fmla="*/ 136589 w 3059067"/>
                <a:gd name="connsiteY1" fmla="*/ 845795 h 3462851"/>
                <a:gd name="connsiteX2" fmla="*/ 1070566 w 3059067"/>
                <a:gd name="connsiteY2" fmla="*/ 40578 h 3462851"/>
                <a:gd name="connsiteX3" fmla="*/ 2587748 w 3059067"/>
                <a:gd name="connsiteY3" fmla="*/ 894876 h 3462851"/>
                <a:gd name="connsiteX4" fmla="*/ 1573349 w 3059067"/>
                <a:gd name="connsiteY4" fmla="*/ 3222555 h 3462851"/>
                <a:gd name="connsiteX5" fmla="*/ 1131458 w 3059067"/>
                <a:gd name="connsiteY5" fmla="*/ 3414495 h 3462851"/>
                <a:gd name="connsiteX6" fmla="*/ 1993724 w 3059067"/>
                <a:gd name="connsiteY6" fmla="*/ 1039186 h 3462851"/>
                <a:gd name="connsiteX7" fmla="*/ 1143293 w 3059067"/>
                <a:gd name="connsiteY7" fmla="*/ 496262 h 3462851"/>
                <a:gd name="connsiteX8" fmla="*/ 507377 w 3059067"/>
                <a:gd name="connsiteY8" fmla="*/ 987197 h 3462851"/>
                <a:gd name="connsiteX0" fmla="*/ 507377 w 3059067"/>
                <a:gd name="connsiteY0" fmla="*/ 987197 h 3462851"/>
                <a:gd name="connsiteX1" fmla="*/ 136589 w 3059067"/>
                <a:gd name="connsiteY1" fmla="*/ 845795 h 3462851"/>
                <a:gd name="connsiteX2" fmla="*/ 1070566 w 3059067"/>
                <a:gd name="connsiteY2" fmla="*/ 40578 h 3462851"/>
                <a:gd name="connsiteX3" fmla="*/ 2587748 w 3059067"/>
                <a:gd name="connsiteY3" fmla="*/ 894876 h 3462851"/>
                <a:gd name="connsiteX4" fmla="*/ 1573349 w 3059067"/>
                <a:gd name="connsiteY4" fmla="*/ 3222555 h 3462851"/>
                <a:gd name="connsiteX5" fmla="*/ 1131458 w 3059067"/>
                <a:gd name="connsiteY5" fmla="*/ 3414495 h 3462851"/>
                <a:gd name="connsiteX6" fmla="*/ 1993724 w 3059067"/>
                <a:gd name="connsiteY6" fmla="*/ 1039186 h 3462851"/>
                <a:gd name="connsiteX7" fmla="*/ 1143293 w 3059067"/>
                <a:gd name="connsiteY7" fmla="*/ 496262 h 3462851"/>
                <a:gd name="connsiteX8" fmla="*/ 507377 w 3059067"/>
                <a:gd name="connsiteY8" fmla="*/ 987197 h 3462851"/>
                <a:gd name="connsiteX0" fmla="*/ 507377 w 3059067"/>
                <a:gd name="connsiteY0" fmla="*/ 1063397 h 3539051"/>
                <a:gd name="connsiteX1" fmla="*/ 136589 w 3059067"/>
                <a:gd name="connsiteY1" fmla="*/ 921995 h 3539051"/>
                <a:gd name="connsiteX2" fmla="*/ 1070566 w 3059067"/>
                <a:gd name="connsiteY2" fmla="*/ 40578 h 3539051"/>
                <a:gd name="connsiteX3" fmla="*/ 2587748 w 3059067"/>
                <a:gd name="connsiteY3" fmla="*/ 971076 h 3539051"/>
                <a:gd name="connsiteX4" fmla="*/ 1573349 w 3059067"/>
                <a:gd name="connsiteY4" fmla="*/ 3298755 h 3539051"/>
                <a:gd name="connsiteX5" fmla="*/ 1131458 w 3059067"/>
                <a:gd name="connsiteY5" fmla="*/ 3490695 h 3539051"/>
                <a:gd name="connsiteX6" fmla="*/ 1993724 w 3059067"/>
                <a:gd name="connsiteY6" fmla="*/ 1115386 h 3539051"/>
                <a:gd name="connsiteX7" fmla="*/ 1143293 w 3059067"/>
                <a:gd name="connsiteY7" fmla="*/ 572462 h 3539051"/>
                <a:gd name="connsiteX8" fmla="*/ 507377 w 3059067"/>
                <a:gd name="connsiteY8" fmla="*/ 1063397 h 3539051"/>
                <a:gd name="connsiteX0" fmla="*/ 507377 w 3059067"/>
                <a:gd name="connsiteY0" fmla="*/ 1229652 h 3705306"/>
                <a:gd name="connsiteX1" fmla="*/ 136589 w 3059067"/>
                <a:gd name="connsiteY1" fmla="*/ 1088250 h 3705306"/>
                <a:gd name="connsiteX2" fmla="*/ 1070566 w 3059067"/>
                <a:gd name="connsiteY2" fmla="*/ 206833 h 3705306"/>
                <a:gd name="connsiteX3" fmla="*/ 2587748 w 3059067"/>
                <a:gd name="connsiteY3" fmla="*/ 1137331 h 3705306"/>
                <a:gd name="connsiteX4" fmla="*/ 1573349 w 3059067"/>
                <a:gd name="connsiteY4" fmla="*/ 3465010 h 3705306"/>
                <a:gd name="connsiteX5" fmla="*/ 1131458 w 3059067"/>
                <a:gd name="connsiteY5" fmla="*/ 3656950 h 3705306"/>
                <a:gd name="connsiteX6" fmla="*/ 1993724 w 3059067"/>
                <a:gd name="connsiteY6" fmla="*/ 1281641 h 3705306"/>
                <a:gd name="connsiteX7" fmla="*/ 1143293 w 3059067"/>
                <a:gd name="connsiteY7" fmla="*/ 738717 h 3705306"/>
                <a:gd name="connsiteX8" fmla="*/ 507377 w 3059067"/>
                <a:gd name="connsiteY8" fmla="*/ 1229652 h 3705306"/>
                <a:gd name="connsiteX0" fmla="*/ 507377 w 3059067"/>
                <a:gd name="connsiteY0" fmla="*/ 1174234 h 3649888"/>
                <a:gd name="connsiteX1" fmla="*/ 136589 w 3059067"/>
                <a:gd name="connsiteY1" fmla="*/ 1032832 h 3649888"/>
                <a:gd name="connsiteX2" fmla="*/ 1070566 w 3059067"/>
                <a:gd name="connsiteY2" fmla="*/ 151415 h 3649888"/>
                <a:gd name="connsiteX3" fmla="*/ 2587748 w 3059067"/>
                <a:gd name="connsiteY3" fmla="*/ 1081913 h 3649888"/>
                <a:gd name="connsiteX4" fmla="*/ 1573349 w 3059067"/>
                <a:gd name="connsiteY4" fmla="*/ 3409592 h 3649888"/>
                <a:gd name="connsiteX5" fmla="*/ 1131458 w 3059067"/>
                <a:gd name="connsiteY5" fmla="*/ 3601532 h 3649888"/>
                <a:gd name="connsiteX6" fmla="*/ 1993724 w 3059067"/>
                <a:gd name="connsiteY6" fmla="*/ 1226223 h 3649888"/>
                <a:gd name="connsiteX7" fmla="*/ 1143293 w 3059067"/>
                <a:gd name="connsiteY7" fmla="*/ 683299 h 3649888"/>
                <a:gd name="connsiteX8" fmla="*/ 507377 w 3059067"/>
                <a:gd name="connsiteY8" fmla="*/ 1174234 h 3649888"/>
                <a:gd name="connsiteX0" fmla="*/ 507377 w 3287667"/>
                <a:gd name="connsiteY0" fmla="*/ 1174234 h 3649888"/>
                <a:gd name="connsiteX1" fmla="*/ 136589 w 3287667"/>
                <a:gd name="connsiteY1" fmla="*/ 1032832 h 3649888"/>
                <a:gd name="connsiteX2" fmla="*/ 1070566 w 3287667"/>
                <a:gd name="connsiteY2" fmla="*/ 151415 h 3649888"/>
                <a:gd name="connsiteX3" fmla="*/ 2816348 w 3287667"/>
                <a:gd name="connsiteY3" fmla="*/ 1081913 h 3649888"/>
                <a:gd name="connsiteX4" fmla="*/ 1573349 w 3287667"/>
                <a:gd name="connsiteY4" fmla="*/ 3409592 h 3649888"/>
                <a:gd name="connsiteX5" fmla="*/ 1131458 w 3287667"/>
                <a:gd name="connsiteY5" fmla="*/ 3601532 h 3649888"/>
                <a:gd name="connsiteX6" fmla="*/ 1993724 w 3287667"/>
                <a:gd name="connsiteY6" fmla="*/ 1226223 h 3649888"/>
                <a:gd name="connsiteX7" fmla="*/ 1143293 w 3287667"/>
                <a:gd name="connsiteY7" fmla="*/ 683299 h 3649888"/>
                <a:gd name="connsiteX8" fmla="*/ 507377 w 3287667"/>
                <a:gd name="connsiteY8" fmla="*/ 1174234 h 3649888"/>
                <a:gd name="connsiteX0" fmla="*/ 507377 w 2975940"/>
                <a:gd name="connsiteY0" fmla="*/ 1174234 h 3649888"/>
                <a:gd name="connsiteX1" fmla="*/ 136589 w 2975940"/>
                <a:gd name="connsiteY1" fmla="*/ 1032832 h 3649888"/>
                <a:gd name="connsiteX2" fmla="*/ 1070566 w 2975940"/>
                <a:gd name="connsiteY2" fmla="*/ 151415 h 3649888"/>
                <a:gd name="connsiteX3" fmla="*/ 2816348 w 2975940"/>
                <a:gd name="connsiteY3" fmla="*/ 1081913 h 3649888"/>
                <a:gd name="connsiteX4" fmla="*/ 1573349 w 2975940"/>
                <a:gd name="connsiteY4" fmla="*/ 3409592 h 3649888"/>
                <a:gd name="connsiteX5" fmla="*/ 1131458 w 2975940"/>
                <a:gd name="connsiteY5" fmla="*/ 3601532 h 3649888"/>
                <a:gd name="connsiteX6" fmla="*/ 1993724 w 2975940"/>
                <a:gd name="connsiteY6" fmla="*/ 1226223 h 3649888"/>
                <a:gd name="connsiteX7" fmla="*/ 1143293 w 2975940"/>
                <a:gd name="connsiteY7" fmla="*/ 683299 h 3649888"/>
                <a:gd name="connsiteX8" fmla="*/ 507377 w 2975940"/>
                <a:gd name="connsiteY8" fmla="*/ 1174234 h 3649888"/>
                <a:gd name="connsiteX0" fmla="*/ 507377 w 2975940"/>
                <a:gd name="connsiteY0" fmla="*/ 1174234 h 3649888"/>
                <a:gd name="connsiteX1" fmla="*/ 136589 w 2975940"/>
                <a:gd name="connsiteY1" fmla="*/ 1032832 h 3649888"/>
                <a:gd name="connsiteX2" fmla="*/ 1070566 w 2975940"/>
                <a:gd name="connsiteY2" fmla="*/ 151415 h 3649888"/>
                <a:gd name="connsiteX3" fmla="*/ 2816348 w 2975940"/>
                <a:gd name="connsiteY3" fmla="*/ 1081913 h 3649888"/>
                <a:gd name="connsiteX4" fmla="*/ 1573349 w 2975940"/>
                <a:gd name="connsiteY4" fmla="*/ 3409592 h 3649888"/>
                <a:gd name="connsiteX5" fmla="*/ 1131458 w 2975940"/>
                <a:gd name="connsiteY5" fmla="*/ 3601532 h 3649888"/>
                <a:gd name="connsiteX6" fmla="*/ 1993724 w 2975940"/>
                <a:gd name="connsiteY6" fmla="*/ 1226223 h 3649888"/>
                <a:gd name="connsiteX7" fmla="*/ 1143293 w 2975940"/>
                <a:gd name="connsiteY7" fmla="*/ 683299 h 3649888"/>
                <a:gd name="connsiteX8" fmla="*/ 507377 w 2975940"/>
                <a:gd name="connsiteY8" fmla="*/ 1174234 h 3649888"/>
                <a:gd name="connsiteX0" fmla="*/ 507377 w 3086776"/>
                <a:gd name="connsiteY0" fmla="*/ 1174234 h 3649888"/>
                <a:gd name="connsiteX1" fmla="*/ 136589 w 3086776"/>
                <a:gd name="connsiteY1" fmla="*/ 1032832 h 3649888"/>
                <a:gd name="connsiteX2" fmla="*/ 1070566 w 3086776"/>
                <a:gd name="connsiteY2" fmla="*/ 151415 h 3649888"/>
                <a:gd name="connsiteX3" fmla="*/ 2816348 w 3086776"/>
                <a:gd name="connsiteY3" fmla="*/ 1081913 h 3649888"/>
                <a:gd name="connsiteX4" fmla="*/ 1573349 w 3086776"/>
                <a:gd name="connsiteY4" fmla="*/ 3409592 h 3649888"/>
                <a:gd name="connsiteX5" fmla="*/ 1131458 w 3086776"/>
                <a:gd name="connsiteY5" fmla="*/ 3601532 h 3649888"/>
                <a:gd name="connsiteX6" fmla="*/ 1993724 w 3086776"/>
                <a:gd name="connsiteY6" fmla="*/ 1226223 h 3649888"/>
                <a:gd name="connsiteX7" fmla="*/ 1143293 w 3086776"/>
                <a:gd name="connsiteY7" fmla="*/ 683299 h 3649888"/>
                <a:gd name="connsiteX8" fmla="*/ 507377 w 3086776"/>
                <a:gd name="connsiteY8" fmla="*/ 1174234 h 364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6776" h="3649888">
                  <a:moveTo>
                    <a:pt x="507377" y="1174234"/>
                  </a:moveTo>
                  <a:cubicBezTo>
                    <a:pt x="314193" y="1219790"/>
                    <a:pt x="179413" y="1160750"/>
                    <a:pt x="136589" y="1032832"/>
                  </a:cubicBezTo>
                  <a:cubicBezTo>
                    <a:pt x="218932" y="570394"/>
                    <a:pt x="578508" y="208437"/>
                    <a:pt x="1070566" y="151415"/>
                  </a:cubicBezTo>
                  <a:cubicBezTo>
                    <a:pt x="2019451" y="0"/>
                    <a:pt x="2627215" y="514615"/>
                    <a:pt x="2816348" y="1081913"/>
                  </a:cubicBezTo>
                  <a:cubicBezTo>
                    <a:pt x="3086776" y="2733643"/>
                    <a:pt x="671464" y="2498257"/>
                    <a:pt x="1573349" y="3409592"/>
                  </a:cubicBezTo>
                  <a:cubicBezTo>
                    <a:pt x="1530794" y="3482214"/>
                    <a:pt x="1302846" y="3649888"/>
                    <a:pt x="1131458" y="3601532"/>
                  </a:cubicBezTo>
                  <a:cubicBezTo>
                    <a:pt x="0" y="2723406"/>
                    <a:pt x="2305966" y="2055408"/>
                    <a:pt x="1993724" y="1226223"/>
                  </a:cubicBezTo>
                  <a:cubicBezTo>
                    <a:pt x="1876256" y="916976"/>
                    <a:pt x="1520380" y="645467"/>
                    <a:pt x="1143293" y="683299"/>
                  </a:cubicBezTo>
                  <a:cubicBezTo>
                    <a:pt x="895569" y="674634"/>
                    <a:pt x="635359" y="922861"/>
                    <a:pt x="507377" y="1174234"/>
                  </a:cubicBezTo>
                  <a:close/>
                </a:path>
              </a:pathLst>
            </a:custGeom>
            <a:grpFill/>
            <a:ln>
              <a:solidFill>
                <a:srgbClr val="FFC000"/>
              </a:solidFill>
            </a:ln>
            <a:effectLst/>
            <a:sp3d extrusionH="1905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2149714" y="4909699"/>
              <a:ext cx="1355486" cy="914400"/>
            </a:xfrm>
            <a:prstGeom prst="ellipse">
              <a:avLst/>
            </a:prstGeom>
            <a:grpFill/>
            <a:ln>
              <a:solidFill>
                <a:srgbClr val="FFC000"/>
              </a:solidFill>
            </a:ln>
            <a:effectLst>
              <a:outerShdw blurRad="76200" dir="13500000" sy="23000" kx="1200000" algn="br" rotWithShape="0">
                <a:prstClr val="black">
                  <a:alpha val="20000"/>
                </a:prstClr>
              </a:outerShdw>
            </a:effectLst>
            <a:sp3d extrusionH="190500" prstMaterial="metal">
              <a:bevelT w="63500" h="127000"/>
              <a:bevelB w="127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B52FAE8-ABDC-4303-9615-89D2B83CD2BA}"/>
              </a:ext>
            </a:extLst>
          </p:cNvPr>
          <p:cNvSpPr>
            <a:spLocks noGrp="1"/>
          </p:cNvSpPr>
          <p:nvPr>
            <p:ph type="title"/>
          </p:nvPr>
        </p:nvSpPr>
        <p:spPr/>
        <p:txBody>
          <a:bodyPr/>
          <a:lstStyle/>
          <a:p>
            <a:r>
              <a:rPr lang="en-US" dirty="0">
                <a:blipFill>
                  <a:blip r:embed="rId3"/>
                  <a:stretch>
                    <a:fillRect/>
                  </a:stretch>
                </a:blipFill>
              </a:rPr>
              <a:t>Debug Packet </a:t>
            </a:r>
            <a:r>
              <a:rPr lang="en-US" dirty="0" err="1">
                <a:blipFill>
                  <a:blip r:embed="rId3"/>
                  <a:stretch>
                    <a:fillRect/>
                  </a:stretch>
                </a:blipFill>
              </a:rPr>
              <a:t>Misforwarding</a:t>
            </a:r>
            <a:r>
              <a:rPr lang="en-US" dirty="0">
                <a:blipFill>
                  <a:blip r:embed="rId3"/>
                  <a:stretch>
                    <a:fillRect/>
                  </a:stretch>
                </a:blipFill>
              </a:rPr>
              <a:t>…</a:t>
            </a:r>
            <a:endParaRPr lang="en-US" dirty="0"/>
          </a:p>
        </p:txBody>
      </p:sp>
    </p:spTree>
    <p:extLst>
      <p:ext uri="{BB962C8B-B14F-4D97-AF65-F5344CB8AC3E}">
        <p14:creationId xmlns:p14="http://schemas.microsoft.com/office/powerpoint/2010/main" val="377794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95B0DC1C-7946-47F9-9771-FDF0590B1FE7}"/>
              </a:ext>
            </a:extLst>
          </p:cNvPr>
          <p:cNvSpPr/>
          <p:nvPr/>
        </p:nvSpPr>
        <p:spPr bwMode="auto">
          <a:xfrm>
            <a:off x="7195671" y="1411349"/>
            <a:ext cx="3807011" cy="4566631"/>
          </a:xfrm>
          <a:prstGeom prst="rect">
            <a:avLst/>
          </a:prstGeom>
          <a:solidFill>
            <a:srgbClr val="F0F1F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5" name="Content Placeholder 4">
            <a:extLst>
              <a:ext uri="{FF2B5EF4-FFF2-40B4-BE49-F238E27FC236}">
                <a16:creationId xmlns:a16="http://schemas.microsoft.com/office/drawing/2014/main" id="{B24B4AA7-9179-47A8-AE03-9B5EC714CC89}"/>
              </a:ext>
            </a:extLst>
          </p:cNvPr>
          <p:cNvSpPr>
            <a:spLocks noGrp="1"/>
          </p:cNvSpPr>
          <p:nvPr>
            <p:ph sz="quarter" idx="10"/>
          </p:nvPr>
        </p:nvSpPr>
        <p:spPr>
          <a:xfrm>
            <a:off x="524934" y="1547973"/>
            <a:ext cx="5683350" cy="4976652"/>
          </a:xfrm>
        </p:spPr>
        <p:txBody>
          <a:bodyPr/>
          <a:lstStyle/>
          <a:p>
            <a:r>
              <a:rPr lang="en-US" sz="1800" dirty="0">
                <a:sym typeface="Wingdings" panose="05000000000000000000" pitchFamily="2" charset="2"/>
              </a:rPr>
              <a:t>Drops only occur only at maximum load levels</a:t>
            </a:r>
          </a:p>
          <a:p>
            <a:r>
              <a:rPr lang="en-US" sz="1800" dirty="0">
                <a:sym typeface="Wingdings" panose="05000000000000000000" pitchFamily="2" charset="2"/>
              </a:rPr>
              <a:t>Incomplete data</a:t>
            </a:r>
          </a:p>
          <a:p>
            <a:pPr lvl="1"/>
            <a:r>
              <a:rPr lang="en-US" sz="1400" dirty="0">
                <a:sym typeface="Wingdings" panose="05000000000000000000" pitchFamily="2" charset="2"/>
              </a:rPr>
              <a:t>Packets dropped by VNF due to overrun of virtio </a:t>
            </a:r>
            <a:r>
              <a:rPr lang="en-US" sz="1400" dirty="0" err="1">
                <a:sym typeface="Wingdings" panose="05000000000000000000" pitchFamily="2" charset="2"/>
              </a:rPr>
              <a:t>tx</a:t>
            </a:r>
            <a:r>
              <a:rPr lang="en-US" sz="1400" dirty="0">
                <a:sym typeface="Wingdings" panose="05000000000000000000" pitchFamily="2" charset="2"/>
              </a:rPr>
              <a:t> queue not visible as </a:t>
            </a:r>
            <a:r>
              <a:rPr lang="en-US" sz="1400" dirty="0" err="1">
                <a:sym typeface="Wingdings" panose="05000000000000000000" pitchFamily="2" charset="2"/>
              </a:rPr>
              <a:t>rx</a:t>
            </a:r>
            <a:r>
              <a:rPr lang="en-US" sz="1400" dirty="0">
                <a:sym typeface="Wingdings" panose="05000000000000000000" pitchFamily="2" charset="2"/>
              </a:rPr>
              <a:t> drops in OvS port stats</a:t>
            </a:r>
          </a:p>
          <a:p>
            <a:r>
              <a:rPr lang="en-US" sz="1800" dirty="0">
                <a:sym typeface="Wingdings" panose="05000000000000000000" pitchFamily="2" charset="2"/>
              </a:rPr>
              <a:t>Low frequency</a:t>
            </a:r>
          </a:p>
          <a:p>
            <a:pPr lvl="1"/>
            <a:r>
              <a:rPr lang="en-US" sz="1400" dirty="0">
                <a:sym typeface="Wingdings" panose="05000000000000000000" pitchFamily="2" charset="2"/>
              </a:rPr>
              <a:t>Bursts of packet drops happen sporadically</a:t>
            </a:r>
          </a:p>
          <a:p>
            <a:pPr lvl="1"/>
            <a:r>
              <a:rPr lang="en-US" sz="1400" dirty="0">
                <a:sym typeface="Wingdings" panose="05000000000000000000" pitchFamily="2" charset="2"/>
              </a:rPr>
              <a:t>Typically interval 10 seconds to 10 minutes</a:t>
            </a:r>
          </a:p>
          <a:p>
            <a:pPr lvl="1"/>
            <a:r>
              <a:rPr lang="en-US" sz="1400" dirty="0">
                <a:sym typeface="Wingdings" panose="05000000000000000000" pitchFamily="2" charset="2"/>
              </a:rPr>
              <a:t>In the best case periodic  Easier to reproduce and pin down</a:t>
            </a:r>
          </a:p>
          <a:p>
            <a:r>
              <a:rPr lang="en-US" sz="1800" dirty="0">
                <a:sym typeface="Wingdings" panose="05000000000000000000" pitchFamily="2" charset="2"/>
              </a:rPr>
              <a:t>Insufficient time resolution</a:t>
            </a:r>
          </a:p>
          <a:p>
            <a:pPr lvl="1"/>
            <a:r>
              <a:rPr lang="en-US" sz="1400" dirty="0">
                <a:sym typeface="Wingdings" panose="05000000000000000000" pitchFamily="2" charset="2"/>
              </a:rPr>
              <a:t>Drop bursts last at most a few PMD iterations</a:t>
            </a:r>
            <a:br>
              <a:rPr lang="en-US" sz="1400" dirty="0">
                <a:sym typeface="Wingdings" panose="05000000000000000000" pitchFamily="2" charset="2"/>
              </a:rPr>
            </a:br>
            <a:r>
              <a:rPr lang="en-US" sz="1400" dirty="0">
                <a:sym typeface="Wingdings" panose="05000000000000000000" pitchFamily="2" charset="2"/>
              </a:rPr>
              <a:t>1000 packets dropped in 250 us</a:t>
            </a:r>
          </a:p>
          <a:p>
            <a:pPr lvl="1"/>
            <a:r>
              <a:rPr lang="en-US" sz="1400" dirty="0">
                <a:sym typeface="Wingdings" panose="05000000000000000000" pitchFamily="2" charset="2"/>
              </a:rPr>
              <a:t>Time resolution of existing port stats commands in the range of a second (sleep)</a:t>
            </a:r>
          </a:p>
          <a:p>
            <a:pPr lvl="1"/>
            <a:r>
              <a:rPr lang="en-US" sz="1400" dirty="0">
                <a:sym typeface="Wingdings" panose="05000000000000000000" pitchFamily="2" charset="2"/>
              </a:rPr>
              <a:t>Hard to correlate drop bursts with other events</a:t>
            </a:r>
          </a:p>
          <a:p>
            <a:r>
              <a:rPr lang="en-US" sz="1800" dirty="0">
                <a:sym typeface="Wingdings" panose="05000000000000000000" pitchFamily="2" charset="2"/>
              </a:rPr>
              <a:t>Statistically insignificant</a:t>
            </a:r>
          </a:p>
          <a:p>
            <a:pPr lvl="1"/>
            <a:r>
              <a:rPr lang="en-US" sz="1400" dirty="0">
                <a:sym typeface="Wingdings" panose="05000000000000000000" pitchFamily="2" charset="2"/>
              </a:rPr>
              <a:t>Average loss over time: 10-100 ppm</a:t>
            </a:r>
          </a:p>
          <a:p>
            <a:pPr lvl="1"/>
            <a:r>
              <a:rPr lang="en-US" sz="1400" dirty="0">
                <a:sym typeface="Wingdings" panose="05000000000000000000" pitchFamily="2" charset="2"/>
              </a:rPr>
              <a:t>Too high for RFC 2544 type performance benchmarks</a:t>
            </a:r>
          </a:p>
          <a:p>
            <a:pPr lvl="1"/>
            <a:r>
              <a:rPr lang="en-US" sz="1400" dirty="0">
                <a:sym typeface="Wingdings" panose="05000000000000000000" pitchFamily="2" charset="2"/>
              </a:rPr>
              <a:t>No visible impact on anything but packet drop counters</a:t>
            </a:r>
          </a:p>
          <a:p>
            <a:endParaRPr lang="en-US" sz="1800" dirty="0">
              <a:sym typeface="Wingdings" panose="05000000000000000000" pitchFamily="2" charset="2"/>
            </a:endParaRPr>
          </a:p>
          <a:p>
            <a:pPr marL="0" indent="0">
              <a:buNone/>
            </a:pPr>
            <a:endParaRPr lang="en-US" sz="1800" dirty="0">
              <a:solidFill>
                <a:srgbClr val="FF0000"/>
              </a:solidFill>
              <a:sym typeface="Wingdings" panose="05000000000000000000" pitchFamily="2" charset="2"/>
            </a:endParaRPr>
          </a:p>
          <a:p>
            <a:endParaRPr lang="en-US" sz="1800" dirty="0"/>
          </a:p>
        </p:txBody>
      </p:sp>
      <p:sp>
        <p:nvSpPr>
          <p:cNvPr id="3" name="Title 2">
            <a:extLst>
              <a:ext uri="{FF2B5EF4-FFF2-40B4-BE49-F238E27FC236}">
                <a16:creationId xmlns:a16="http://schemas.microsoft.com/office/drawing/2014/main" id="{7E95F89C-793F-408E-A78B-300178471D16}"/>
              </a:ext>
            </a:extLst>
          </p:cNvPr>
          <p:cNvSpPr>
            <a:spLocks noGrp="1"/>
          </p:cNvSpPr>
          <p:nvPr>
            <p:ph type="title"/>
          </p:nvPr>
        </p:nvSpPr>
        <p:spPr/>
        <p:txBody>
          <a:bodyPr/>
          <a:lstStyle/>
          <a:p>
            <a:r>
              <a:rPr lang="en-US" dirty="0">
                <a:blipFill>
                  <a:blip r:embed="rId3"/>
                  <a:stretch>
                    <a:fillRect/>
                  </a:stretch>
                </a:blipFill>
              </a:rPr>
              <a:t>Troubleshooter’s Nightmare</a:t>
            </a:r>
          </a:p>
        </p:txBody>
      </p:sp>
      <p:sp>
        <p:nvSpPr>
          <p:cNvPr id="6" name="Rectangle 5">
            <a:extLst>
              <a:ext uri="{FF2B5EF4-FFF2-40B4-BE49-F238E27FC236}">
                <a16:creationId xmlns:a16="http://schemas.microsoft.com/office/drawing/2014/main" id="{D812599C-4356-4DEF-AB54-6460E9B6CCCF}"/>
              </a:ext>
            </a:extLst>
          </p:cNvPr>
          <p:cNvSpPr/>
          <p:nvPr/>
        </p:nvSpPr>
        <p:spPr bwMode="auto">
          <a:xfrm>
            <a:off x="8046121" y="4000092"/>
            <a:ext cx="2109216" cy="843393"/>
          </a:xfrm>
          <a:prstGeom prst="rect">
            <a:avLst/>
          </a:prstGeom>
          <a:solidFill>
            <a:srgbClr val="92D050"/>
          </a:solidFill>
          <a:ln w="9525" cap="flat" cmpd="sng" algn="ctr">
            <a:no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wrap="none" lIns="72000" rIns="72000" anchor="t"/>
          <a:lstStyle/>
          <a:p>
            <a:pPr algn="r">
              <a:spcBef>
                <a:spcPct val="50000"/>
              </a:spcBef>
              <a:defRPr/>
            </a:pPr>
            <a:r>
              <a:rPr lang="en-US" sz="1050" kern="0" dirty="0">
                <a:solidFill>
                  <a:sysClr val="windowText" lastClr="000000"/>
                </a:solidFill>
              </a:rPr>
              <a:t>OVS-DPDK</a:t>
            </a:r>
            <a:br>
              <a:rPr lang="en-US" sz="1050" kern="0" dirty="0">
                <a:solidFill>
                  <a:sysClr val="windowText" lastClr="000000"/>
                </a:solidFill>
              </a:rPr>
            </a:br>
            <a:r>
              <a:rPr lang="en-US" sz="1050" kern="0" dirty="0">
                <a:solidFill>
                  <a:sysClr val="windowText" lastClr="000000"/>
                </a:solidFill>
              </a:rPr>
              <a:t>datapath</a:t>
            </a:r>
            <a:endParaRPr lang="en-US" sz="1050" kern="0" dirty="0">
              <a:solidFill>
                <a:sysClr val="windowText" lastClr="000000"/>
              </a:solidFill>
              <a:latin typeface="Arial" charset="0"/>
              <a:cs typeface="+mn-cs"/>
            </a:endParaRPr>
          </a:p>
        </p:txBody>
      </p:sp>
      <p:sp>
        <p:nvSpPr>
          <p:cNvPr id="7" name="Rectangle 5">
            <a:extLst>
              <a:ext uri="{FF2B5EF4-FFF2-40B4-BE49-F238E27FC236}">
                <a16:creationId xmlns:a16="http://schemas.microsoft.com/office/drawing/2014/main" id="{039EA750-00F7-4519-B6B7-ABC469BB6E51}"/>
              </a:ext>
            </a:extLst>
          </p:cNvPr>
          <p:cNvSpPr>
            <a:spLocks noChangeArrowheads="1"/>
          </p:cNvSpPr>
          <p:nvPr/>
        </p:nvSpPr>
        <p:spPr bwMode="auto">
          <a:xfrm>
            <a:off x="8406370" y="5040906"/>
            <a:ext cx="1388721" cy="938413"/>
          </a:xfrm>
          <a:prstGeom prst="rect">
            <a:avLst/>
          </a:prstGeom>
          <a:solidFill>
            <a:srgbClr val="87888A"/>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100" dirty="0">
                <a:solidFill>
                  <a:srgbClr val="FFFFFF"/>
                </a:solidFill>
              </a:rPr>
              <a:t>NIC</a:t>
            </a:r>
          </a:p>
        </p:txBody>
      </p:sp>
      <p:sp>
        <p:nvSpPr>
          <p:cNvPr id="8" name="Rectangle 132">
            <a:extLst>
              <a:ext uri="{FF2B5EF4-FFF2-40B4-BE49-F238E27FC236}">
                <a16:creationId xmlns:a16="http://schemas.microsoft.com/office/drawing/2014/main" id="{0A0B13B3-10B9-4158-82AE-6BCBB1671902}"/>
              </a:ext>
            </a:extLst>
          </p:cNvPr>
          <p:cNvSpPr>
            <a:spLocks noChangeArrowheads="1"/>
          </p:cNvSpPr>
          <p:nvPr/>
        </p:nvSpPr>
        <p:spPr bwMode="auto">
          <a:xfrm>
            <a:off x="8471297" y="5089773"/>
            <a:ext cx="1258866" cy="650554"/>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endParaRPr lang="en-US" altLang="en-US" sz="900" dirty="0"/>
          </a:p>
        </p:txBody>
      </p:sp>
      <p:sp>
        <p:nvSpPr>
          <p:cNvPr id="9" name="Oval 8">
            <a:extLst>
              <a:ext uri="{FF2B5EF4-FFF2-40B4-BE49-F238E27FC236}">
                <a16:creationId xmlns:a16="http://schemas.microsoft.com/office/drawing/2014/main" id="{9E89DC89-BE20-4D8D-8BC5-E3B8C145DEF3}"/>
              </a:ext>
            </a:extLst>
          </p:cNvPr>
          <p:cNvSpPr/>
          <p:nvPr/>
        </p:nvSpPr>
        <p:spPr bwMode="auto">
          <a:xfrm>
            <a:off x="8969020" y="5972383"/>
            <a:ext cx="212619" cy="203113"/>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b="0" i="0" u="none" strike="noStrike" cap="none" normalizeH="0" baseline="0">
              <a:ln>
                <a:noFill/>
              </a:ln>
              <a:solidFill>
                <a:schemeClr val="tx1"/>
              </a:solidFill>
              <a:effectLst/>
              <a:latin typeface="Arial" charset="0"/>
            </a:endParaRPr>
          </a:p>
        </p:txBody>
      </p:sp>
      <p:grpSp>
        <p:nvGrpSpPr>
          <p:cNvPr id="10" name="Group 9">
            <a:extLst>
              <a:ext uri="{FF2B5EF4-FFF2-40B4-BE49-F238E27FC236}">
                <a16:creationId xmlns:a16="http://schemas.microsoft.com/office/drawing/2014/main" id="{23171792-D95A-4C1C-9BD7-F40765A9FAF6}"/>
              </a:ext>
            </a:extLst>
          </p:cNvPr>
          <p:cNvGrpSpPr/>
          <p:nvPr/>
        </p:nvGrpSpPr>
        <p:grpSpPr>
          <a:xfrm>
            <a:off x="8855364" y="5151918"/>
            <a:ext cx="167275" cy="480752"/>
            <a:chOff x="8900082" y="5246562"/>
            <a:chExt cx="167275" cy="480752"/>
          </a:xfrm>
        </p:grpSpPr>
        <p:cxnSp>
          <p:nvCxnSpPr>
            <p:cNvPr id="11" name="Straight Connector 10">
              <a:extLst>
                <a:ext uri="{FF2B5EF4-FFF2-40B4-BE49-F238E27FC236}">
                  <a16:creationId xmlns:a16="http://schemas.microsoft.com/office/drawing/2014/main" id="{B08645EF-9323-4334-9C3B-2FCDFB414476}"/>
                </a:ext>
              </a:extLst>
            </p:cNvPr>
            <p:cNvCxnSpPr>
              <a:cxnSpLocks/>
            </p:cNvCxnSpPr>
            <p:nvPr/>
          </p:nvCxnSpPr>
          <p:spPr bwMode="auto">
            <a:xfrm>
              <a:off x="8900082"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7CBC19C6-C149-466D-9189-DBAEEE54CAE0}"/>
                </a:ext>
              </a:extLst>
            </p:cNvPr>
            <p:cNvCxnSpPr>
              <a:cxnSpLocks/>
            </p:cNvCxnSpPr>
            <p:nvPr/>
          </p:nvCxnSpPr>
          <p:spPr bwMode="auto">
            <a:xfrm>
              <a:off x="9064671"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9C5E1DD5-3315-4096-BC6D-D535CF3D6E97}"/>
                </a:ext>
              </a:extLst>
            </p:cNvPr>
            <p:cNvCxnSpPr>
              <a:cxnSpLocks/>
            </p:cNvCxnSpPr>
            <p:nvPr/>
          </p:nvCxnSpPr>
          <p:spPr bwMode="auto">
            <a:xfrm>
              <a:off x="8900082" y="5246562"/>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6604469C-6D89-4293-AE1E-B98712766176}"/>
                </a:ext>
              </a:extLst>
            </p:cNvPr>
            <p:cNvCxnSpPr>
              <a:cxnSpLocks/>
            </p:cNvCxnSpPr>
            <p:nvPr/>
          </p:nvCxnSpPr>
          <p:spPr bwMode="auto">
            <a:xfrm>
              <a:off x="8900082" y="5295116"/>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CFDAD32D-8689-46CE-9104-F20632A87DC0}"/>
                </a:ext>
              </a:extLst>
            </p:cNvPr>
            <p:cNvCxnSpPr>
              <a:cxnSpLocks/>
            </p:cNvCxnSpPr>
            <p:nvPr/>
          </p:nvCxnSpPr>
          <p:spPr bwMode="auto">
            <a:xfrm>
              <a:off x="8900082" y="5339048"/>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89EDCD78-3BC4-443D-B3EA-17E5E7DE3261}"/>
                </a:ext>
              </a:extLst>
            </p:cNvPr>
            <p:cNvCxnSpPr>
              <a:cxnSpLocks/>
            </p:cNvCxnSpPr>
            <p:nvPr/>
          </p:nvCxnSpPr>
          <p:spPr bwMode="auto">
            <a:xfrm>
              <a:off x="8900082" y="538138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A5DF7514-A2F3-4F11-91D3-F76AD96B8107}"/>
                </a:ext>
              </a:extLst>
            </p:cNvPr>
            <p:cNvCxnSpPr>
              <a:cxnSpLocks/>
            </p:cNvCxnSpPr>
            <p:nvPr/>
          </p:nvCxnSpPr>
          <p:spPr bwMode="auto">
            <a:xfrm>
              <a:off x="8900082" y="54262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DC90D20F-04D2-4967-AE67-D159F2456C8D}"/>
                </a:ext>
              </a:extLst>
            </p:cNvPr>
            <p:cNvCxnSpPr>
              <a:cxnSpLocks/>
            </p:cNvCxnSpPr>
            <p:nvPr/>
          </p:nvCxnSpPr>
          <p:spPr bwMode="auto">
            <a:xfrm>
              <a:off x="8900082" y="54793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1C9F041A-E516-418D-8FFC-040A641E974F}"/>
                </a:ext>
              </a:extLst>
            </p:cNvPr>
            <p:cNvCxnSpPr>
              <a:cxnSpLocks/>
            </p:cNvCxnSpPr>
            <p:nvPr/>
          </p:nvCxnSpPr>
          <p:spPr bwMode="auto">
            <a:xfrm>
              <a:off x="8902768" y="55365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5C538F44-803A-4FF7-A9D9-F325B767D961}"/>
                </a:ext>
              </a:extLst>
            </p:cNvPr>
            <p:cNvCxnSpPr>
              <a:cxnSpLocks/>
            </p:cNvCxnSpPr>
            <p:nvPr/>
          </p:nvCxnSpPr>
          <p:spPr bwMode="auto">
            <a:xfrm>
              <a:off x="8900085" y="55936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BBBE0F78-CFDA-4FF5-A72B-9C8A6084AD92}"/>
                </a:ext>
              </a:extLst>
            </p:cNvPr>
            <p:cNvCxnSpPr>
              <a:cxnSpLocks/>
            </p:cNvCxnSpPr>
            <p:nvPr/>
          </p:nvCxnSpPr>
          <p:spPr bwMode="auto">
            <a:xfrm>
              <a:off x="8900085" y="564366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2" name="Group 21">
            <a:extLst>
              <a:ext uri="{FF2B5EF4-FFF2-40B4-BE49-F238E27FC236}">
                <a16:creationId xmlns:a16="http://schemas.microsoft.com/office/drawing/2014/main" id="{F084903E-F735-47FB-9293-ACD4BAA43760}"/>
              </a:ext>
            </a:extLst>
          </p:cNvPr>
          <p:cNvGrpSpPr/>
          <p:nvPr/>
        </p:nvGrpSpPr>
        <p:grpSpPr>
          <a:xfrm flipV="1">
            <a:off x="9111361" y="5151918"/>
            <a:ext cx="167275" cy="480752"/>
            <a:chOff x="8900082" y="5246562"/>
            <a:chExt cx="167275" cy="480752"/>
          </a:xfrm>
        </p:grpSpPr>
        <p:cxnSp>
          <p:nvCxnSpPr>
            <p:cNvPr id="23" name="Straight Connector 22">
              <a:extLst>
                <a:ext uri="{FF2B5EF4-FFF2-40B4-BE49-F238E27FC236}">
                  <a16:creationId xmlns:a16="http://schemas.microsoft.com/office/drawing/2014/main" id="{E5CF28E4-3C40-4F2F-A3F6-6F899FC6F42D}"/>
                </a:ext>
              </a:extLst>
            </p:cNvPr>
            <p:cNvCxnSpPr>
              <a:cxnSpLocks/>
            </p:cNvCxnSpPr>
            <p:nvPr/>
          </p:nvCxnSpPr>
          <p:spPr bwMode="auto">
            <a:xfrm>
              <a:off x="8900082"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68A69E4-2251-4F95-8EBF-ED2DA4867824}"/>
                </a:ext>
              </a:extLst>
            </p:cNvPr>
            <p:cNvCxnSpPr>
              <a:cxnSpLocks/>
            </p:cNvCxnSpPr>
            <p:nvPr/>
          </p:nvCxnSpPr>
          <p:spPr bwMode="auto">
            <a:xfrm>
              <a:off x="9064671"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8B999B65-05C6-477F-8766-78877FFFB06E}"/>
                </a:ext>
              </a:extLst>
            </p:cNvPr>
            <p:cNvCxnSpPr>
              <a:cxnSpLocks/>
            </p:cNvCxnSpPr>
            <p:nvPr/>
          </p:nvCxnSpPr>
          <p:spPr bwMode="auto">
            <a:xfrm>
              <a:off x="8900082" y="5246562"/>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28CE361-19A3-4094-AD89-8C8095A0D14D}"/>
                </a:ext>
              </a:extLst>
            </p:cNvPr>
            <p:cNvCxnSpPr>
              <a:cxnSpLocks/>
            </p:cNvCxnSpPr>
            <p:nvPr/>
          </p:nvCxnSpPr>
          <p:spPr bwMode="auto">
            <a:xfrm>
              <a:off x="8900082" y="5295116"/>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4DA66131-84C2-4BF3-ABCB-35189F3E0B2B}"/>
                </a:ext>
              </a:extLst>
            </p:cNvPr>
            <p:cNvCxnSpPr>
              <a:cxnSpLocks/>
            </p:cNvCxnSpPr>
            <p:nvPr/>
          </p:nvCxnSpPr>
          <p:spPr bwMode="auto">
            <a:xfrm>
              <a:off x="8900082" y="5339048"/>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18F4F1B3-11CD-4842-8639-77744630A15A}"/>
                </a:ext>
              </a:extLst>
            </p:cNvPr>
            <p:cNvCxnSpPr>
              <a:cxnSpLocks/>
            </p:cNvCxnSpPr>
            <p:nvPr/>
          </p:nvCxnSpPr>
          <p:spPr bwMode="auto">
            <a:xfrm>
              <a:off x="8900082" y="538138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0B069315-9D43-4B29-8329-9993DF2FF149}"/>
                </a:ext>
              </a:extLst>
            </p:cNvPr>
            <p:cNvCxnSpPr>
              <a:cxnSpLocks/>
            </p:cNvCxnSpPr>
            <p:nvPr/>
          </p:nvCxnSpPr>
          <p:spPr bwMode="auto">
            <a:xfrm>
              <a:off x="8900082" y="54262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6B4ADA69-5A45-4096-AC80-9122307C1210}"/>
                </a:ext>
              </a:extLst>
            </p:cNvPr>
            <p:cNvCxnSpPr>
              <a:cxnSpLocks/>
            </p:cNvCxnSpPr>
            <p:nvPr/>
          </p:nvCxnSpPr>
          <p:spPr bwMode="auto">
            <a:xfrm>
              <a:off x="8900082" y="54793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061FE2B0-8B0C-4255-B1AD-2F1B084D3279}"/>
                </a:ext>
              </a:extLst>
            </p:cNvPr>
            <p:cNvCxnSpPr>
              <a:cxnSpLocks/>
            </p:cNvCxnSpPr>
            <p:nvPr/>
          </p:nvCxnSpPr>
          <p:spPr bwMode="auto">
            <a:xfrm>
              <a:off x="8902768" y="55365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8048E3C6-1A5E-4F75-BD82-04E43E194B61}"/>
                </a:ext>
              </a:extLst>
            </p:cNvPr>
            <p:cNvCxnSpPr>
              <a:cxnSpLocks/>
            </p:cNvCxnSpPr>
            <p:nvPr/>
          </p:nvCxnSpPr>
          <p:spPr bwMode="auto">
            <a:xfrm>
              <a:off x="8900085" y="55936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7BCFCC44-9732-4364-AFB5-C7B3F4A00D76}"/>
                </a:ext>
              </a:extLst>
            </p:cNvPr>
            <p:cNvCxnSpPr>
              <a:cxnSpLocks/>
            </p:cNvCxnSpPr>
            <p:nvPr/>
          </p:nvCxnSpPr>
          <p:spPr bwMode="auto">
            <a:xfrm>
              <a:off x="8900085" y="564366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4" name="TextBox 66">
            <a:extLst>
              <a:ext uri="{FF2B5EF4-FFF2-40B4-BE49-F238E27FC236}">
                <a16:creationId xmlns:a16="http://schemas.microsoft.com/office/drawing/2014/main" id="{48227108-5DDE-4116-BEFB-895988231DD8}"/>
              </a:ext>
            </a:extLst>
          </p:cNvPr>
          <p:cNvSpPr txBox="1">
            <a:spLocks noChangeArrowheads="1"/>
          </p:cNvSpPr>
          <p:nvPr/>
        </p:nvSpPr>
        <p:spPr bwMode="auto">
          <a:xfrm>
            <a:off x="9281321" y="5239463"/>
            <a:ext cx="49404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2048</a:t>
            </a:r>
            <a:br>
              <a:rPr lang="en-US" altLang="en-US" sz="700" dirty="0"/>
            </a:br>
            <a:r>
              <a:rPr lang="en-US" altLang="en-US" sz="700" dirty="0"/>
              <a:t>packets</a:t>
            </a:r>
          </a:p>
        </p:txBody>
      </p:sp>
      <p:sp>
        <p:nvSpPr>
          <p:cNvPr id="35" name="TextBox 66">
            <a:extLst>
              <a:ext uri="{FF2B5EF4-FFF2-40B4-BE49-F238E27FC236}">
                <a16:creationId xmlns:a16="http://schemas.microsoft.com/office/drawing/2014/main" id="{F82B1025-FE58-4C6E-A125-86074D92821E}"/>
              </a:ext>
            </a:extLst>
          </p:cNvPr>
          <p:cNvSpPr txBox="1">
            <a:spLocks noChangeArrowheads="1"/>
          </p:cNvSpPr>
          <p:nvPr/>
        </p:nvSpPr>
        <p:spPr bwMode="auto">
          <a:xfrm>
            <a:off x="8793509" y="5536537"/>
            <a:ext cx="293670"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Rx</a:t>
            </a:r>
          </a:p>
        </p:txBody>
      </p:sp>
      <p:sp>
        <p:nvSpPr>
          <p:cNvPr id="36" name="TextBox 66">
            <a:extLst>
              <a:ext uri="{FF2B5EF4-FFF2-40B4-BE49-F238E27FC236}">
                <a16:creationId xmlns:a16="http://schemas.microsoft.com/office/drawing/2014/main" id="{611E36A2-6BA2-412B-ABDB-44EB379D5590}"/>
              </a:ext>
            </a:extLst>
          </p:cNvPr>
          <p:cNvSpPr txBox="1">
            <a:spLocks noChangeArrowheads="1"/>
          </p:cNvSpPr>
          <p:nvPr/>
        </p:nvSpPr>
        <p:spPr bwMode="auto">
          <a:xfrm>
            <a:off x="9049707" y="5070208"/>
            <a:ext cx="284052"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err="1"/>
              <a:t>Tx</a:t>
            </a:r>
            <a:endParaRPr lang="en-US" altLang="en-US" sz="700" dirty="0"/>
          </a:p>
        </p:txBody>
      </p:sp>
      <p:sp>
        <p:nvSpPr>
          <p:cNvPr id="37" name="Rectangle 131">
            <a:extLst>
              <a:ext uri="{FF2B5EF4-FFF2-40B4-BE49-F238E27FC236}">
                <a16:creationId xmlns:a16="http://schemas.microsoft.com/office/drawing/2014/main" id="{79C122AE-744C-4BE8-9A7A-C1E19810D52D}"/>
              </a:ext>
            </a:extLst>
          </p:cNvPr>
          <p:cNvSpPr>
            <a:spLocks noChangeArrowheads="1"/>
          </p:cNvSpPr>
          <p:nvPr/>
        </p:nvSpPr>
        <p:spPr bwMode="auto">
          <a:xfrm>
            <a:off x="7380940" y="1547973"/>
            <a:ext cx="3418541" cy="2132383"/>
          </a:xfrm>
          <a:prstGeom prst="rect">
            <a:avLst/>
          </a:prstGeom>
          <a:solidFill>
            <a:srgbClr val="DEEEF7"/>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r>
              <a:rPr lang="en-US" altLang="en-US" sz="900" dirty="0"/>
              <a:t>Qemu</a:t>
            </a:r>
            <a:br>
              <a:rPr lang="en-US" altLang="en-US" sz="900" dirty="0"/>
            </a:br>
            <a:r>
              <a:rPr lang="en-US" altLang="en-US" sz="900" dirty="0"/>
              <a:t>KVM</a:t>
            </a:r>
          </a:p>
        </p:txBody>
      </p:sp>
      <p:sp>
        <p:nvSpPr>
          <p:cNvPr id="38" name="Rectangle 133">
            <a:extLst>
              <a:ext uri="{FF2B5EF4-FFF2-40B4-BE49-F238E27FC236}">
                <a16:creationId xmlns:a16="http://schemas.microsoft.com/office/drawing/2014/main" id="{0F49D863-120E-4F6C-A601-E4F4B7CD73D2}"/>
              </a:ext>
            </a:extLst>
          </p:cNvPr>
          <p:cNvSpPr>
            <a:spLocks noChangeArrowheads="1"/>
          </p:cNvSpPr>
          <p:nvPr/>
        </p:nvSpPr>
        <p:spPr bwMode="auto">
          <a:xfrm>
            <a:off x="7655859" y="1623613"/>
            <a:ext cx="2861859" cy="1403660"/>
          </a:xfrm>
          <a:prstGeom prst="rect">
            <a:avLst/>
          </a:prstGeom>
          <a:solidFill>
            <a:srgbClr val="2E4275"/>
          </a:solidFill>
          <a:ln w="12700" algn="ctr">
            <a:solidFill>
              <a:schemeClr val="tx1"/>
            </a:solidFill>
            <a:round/>
            <a:headEnd/>
            <a:tailEnd/>
          </a:ln>
        </p:spPr>
        <p:txBody>
          <a:bodyPr wrap="none" lIns="72000" rIns="72000"/>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1050" dirty="0">
                <a:solidFill>
                  <a:srgbClr val="FFFFFF"/>
                </a:solidFill>
              </a:rPr>
              <a:t>Typical user plane VNF</a:t>
            </a:r>
          </a:p>
        </p:txBody>
      </p:sp>
      <p:sp>
        <p:nvSpPr>
          <p:cNvPr id="39" name="TextBox 138">
            <a:extLst>
              <a:ext uri="{FF2B5EF4-FFF2-40B4-BE49-F238E27FC236}">
                <a16:creationId xmlns:a16="http://schemas.microsoft.com/office/drawing/2014/main" id="{47DD8079-EA7B-4F36-99EF-D9557D6D3A68}"/>
              </a:ext>
            </a:extLst>
          </p:cNvPr>
          <p:cNvSpPr txBox="1">
            <a:spLocks noChangeArrowheads="1"/>
          </p:cNvSpPr>
          <p:nvPr/>
        </p:nvSpPr>
        <p:spPr bwMode="auto">
          <a:xfrm>
            <a:off x="9775468" y="2600435"/>
            <a:ext cx="545342"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1050" dirty="0">
                <a:solidFill>
                  <a:srgbClr val="FFFFFF"/>
                </a:solidFill>
              </a:rPr>
              <a:t>user</a:t>
            </a:r>
            <a:br>
              <a:rPr lang="en-US" altLang="en-US" sz="1050" dirty="0">
                <a:solidFill>
                  <a:srgbClr val="FFFFFF"/>
                </a:solidFill>
              </a:rPr>
            </a:br>
            <a:r>
              <a:rPr lang="en-US" altLang="en-US" sz="1050" dirty="0">
                <a:solidFill>
                  <a:srgbClr val="FFFFFF"/>
                </a:solidFill>
              </a:rPr>
              <a:t>space</a:t>
            </a:r>
          </a:p>
        </p:txBody>
      </p:sp>
      <p:sp>
        <p:nvSpPr>
          <p:cNvPr id="40" name="Rectangle 135">
            <a:extLst>
              <a:ext uri="{FF2B5EF4-FFF2-40B4-BE49-F238E27FC236}">
                <a16:creationId xmlns:a16="http://schemas.microsoft.com/office/drawing/2014/main" id="{2B45394E-7114-478B-869E-5E30BB084EF8}"/>
              </a:ext>
            </a:extLst>
          </p:cNvPr>
          <p:cNvSpPr>
            <a:spLocks noChangeArrowheads="1"/>
          </p:cNvSpPr>
          <p:nvPr/>
        </p:nvSpPr>
        <p:spPr bwMode="auto">
          <a:xfrm>
            <a:off x="7888941" y="1943525"/>
            <a:ext cx="2384612" cy="689118"/>
          </a:xfrm>
          <a:prstGeom prst="rect">
            <a:avLst/>
          </a:prstGeom>
          <a:solidFill>
            <a:srgbClr val="FFFFFF"/>
          </a:solidFill>
          <a:ln w="12700" algn="ctr">
            <a:solidFill>
              <a:schemeClr val="tx1"/>
            </a:solidFill>
            <a:round/>
            <a:headEnd/>
            <a:tailEnd/>
          </a:ln>
        </p:spPr>
        <p:txBody>
          <a:bodyPr wrap="none" lIns="72000" rIns="72000" anchor="t"/>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DPDK</a:t>
            </a:r>
            <a:br>
              <a:rPr lang="en-US" altLang="en-US" sz="900" dirty="0"/>
            </a:br>
            <a:r>
              <a:rPr lang="en-US" altLang="en-US" sz="900" dirty="0"/>
              <a:t>Application</a:t>
            </a:r>
          </a:p>
        </p:txBody>
      </p:sp>
      <p:sp>
        <p:nvSpPr>
          <p:cNvPr id="41" name="Rectangle 137">
            <a:extLst>
              <a:ext uri="{FF2B5EF4-FFF2-40B4-BE49-F238E27FC236}">
                <a16:creationId xmlns:a16="http://schemas.microsoft.com/office/drawing/2014/main" id="{A4A0EB17-A3D5-4394-B766-420B3FBE052C}"/>
              </a:ext>
            </a:extLst>
          </p:cNvPr>
          <p:cNvSpPr>
            <a:spLocks noChangeArrowheads="1"/>
          </p:cNvSpPr>
          <p:nvPr/>
        </p:nvSpPr>
        <p:spPr bwMode="auto">
          <a:xfrm>
            <a:off x="8626463" y="2757652"/>
            <a:ext cx="913341" cy="207449"/>
          </a:xfrm>
          <a:prstGeom prst="rect">
            <a:avLst/>
          </a:prstGeom>
          <a:solidFill>
            <a:srgbClr val="8D92B4"/>
          </a:solidFill>
          <a:ln w="12700" algn="ctr">
            <a:solidFill>
              <a:schemeClr val="tx1"/>
            </a:solidFill>
            <a:round/>
            <a:headEnd/>
            <a:tailEnd/>
          </a:ln>
        </p:spPr>
        <p:txBody>
          <a:bodyPr wrap="none" lIns="72000" rIns="72000" anchor="ct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solidFill>
                  <a:srgbClr val="FFFFFF"/>
                </a:solidFill>
              </a:rPr>
              <a:t>virtio PMD</a:t>
            </a:r>
          </a:p>
        </p:txBody>
      </p:sp>
      <p:sp>
        <p:nvSpPr>
          <p:cNvPr id="42" name="Rectangle 132">
            <a:extLst>
              <a:ext uri="{FF2B5EF4-FFF2-40B4-BE49-F238E27FC236}">
                <a16:creationId xmlns:a16="http://schemas.microsoft.com/office/drawing/2014/main" id="{42F4C2BE-E298-4262-8EA1-02CD4D3BD298}"/>
              </a:ext>
            </a:extLst>
          </p:cNvPr>
          <p:cNvSpPr>
            <a:spLocks noChangeArrowheads="1"/>
          </p:cNvSpPr>
          <p:nvPr/>
        </p:nvSpPr>
        <p:spPr bwMode="auto">
          <a:xfrm>
            <a:off x="8471297" y="3134512"/>
            <a:ext cx="1258866" cy="545843"/>
          </a:xfrm>
          <a:prstGeom prst="rect">
            <a:avLst/>
          </a:prstGeom>
          <a:solidFill>
            <a:srgbClr val="FFFFFF"/>
          </a:solidFill>
          <a:ln w="12700" algn="ctr">
            <a:solidFill>
              <a:schemeClr val="tx1"/>
            </a:solidFill>
            <a:round/>
            <a:headEnd/>
            <a:tailEnd/>
          </a:ln>
        </p:spPr>
        <p:txBody>
          <a:bodyPr wrap="none" lIns="72000" rIns="72000"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endParaRPr lang="en-US" altLang="en-US" sz="900" dirty="0"/>
          </a:p>
        </p:txBody>
      </p:sp>
      <p:grpSp>
        <p:nvGrpSpPr>
          <p:cNvPr id="43" name="Group 42">
            <a:extLst>
              <a:ext uri="{FF2B5EF4-FFF2-40B4-BE49-F238E27FC236}">
                <a16:creationId xmlns:a16="http://schemas.microsoft.com/office/drawing/2014/main" id="{C1FD1691-D859-4BBC-A82F-D31F8A61A550}"/>
              </a:ext>
            </a:extLst>
          </p:cNvPr>
          <p:cNvGrpSpPr/>
          <p:nvPr/>
        </p:nvGrpSpPr>
        <p:grpSpPr>
          <a:xfrm>
            <a:off x="8890564" y="3242078"/>
            <a:ext cx="150922" cy="244232"/>
            <a:chOff x="1986115" y="5603180"/>
            <a:chExt cx="263408" cy="614257"/>
          </a:xfrm>
        </p:grpSpPr>
        <p:cxnSp>
          <p:nvCxnSpPr>
            <p:cNvPr id="44" name="Straight Connector 43">
              <a:extLst>
                <a:ext uri="{FF2B5EF4-FFF2-40B4-BE49-F238E27FC236}">
                  <a16:creationId xmlns:a16="http://schemas.microsoft.com/office/drawing/2014/main" id="{D1503D8C-2AD4-4FF7-A0DE-25FA82DBE022}"/>
                </a:ext>
              </a:extLst>
            </p:cNvPr>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78F8A410-10F8-4F62-85CD-8B665BD5BCD2}"/>
                </a:ext>
              </a:extLst>
            </p:cNvPr>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9EDD8724-70B2-4B06-8772-13EC7ACCADDC}"/>
                </a:ext>
              </a:extLst>
            </p:cNvPr>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AE92B7D7-7204-4A27-A0CC-ED9DF9874145}"/>
                </a:ext>
              </a:extLst>
            </p:cNvPr>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4162EE2F-14C5-40E9-9386-86EB3993D357}"/>
                </a:ext>
              </a:extLst>
            </p:cNvPr>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FF2DA694-9196-4045-96C2-3E00D9CB308F}"/>
                </a:ext>
              </a:extLst>
            </p:cNvPr>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061EDF6E-7DF9-4D4B-AE36-5725317CD1F3}"/>
                </a:ext>
              </a:extLst>
            </p:cNvPr>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51" name="Group 50">
            <a:extLst>
              <a:ext uri="{FF2B5EF4-FFF2-40B4-BE49-F238E27FC236}">
                <a16:creationId xmlns:a16="http://schemas.microsoft.com/office/drawing/2014/main" id="{7BBFE6D3-660E-447D-BE60-ECFA7989331F}"/>
              </a:ext>
            </a:extLst>
          </p:cNvPr>
          <p:cNvGrpSpPr/>
          <p:nvPr/>
        </p:nvGrpSpPr>
        <p:grpSpPr>
          <a:xfrm flipV="1">
            <a:off x="9105900" y="3242078"/>
            <a:ext cx="150922" cy="244232"/>
            <a:chOff x="1986115" y="5603180"/>
            <a:chExt cx="263408" cy="614257"/>
          </a:xfrm>
        </p:grpSpPr>
        <p:cxnSp>
          <p:nvCxnSpPr>
            <p:cNvPr id="52" name="Straight Connector 51">
              <a:extLst>
                <a:ext uri="{FF2B5EF4-FFF2-40B4-BE49-F238E27FC236}">
                  <a16:creationId xmlns:a16="http://schemas.microsoft.com/office/drawing/2014/main" id="{22A8E067-20DA-471A-8864-70BEA24B1DF5}"/>
                </a:ext>
              </a:extLst>
            </p:cNvPr>
            <p:cNvCxnSpPr/>
            <p:nvPr/>
          </p:nvCxnSpPr>
          <p:spPr bwMode="auto">
            <a:xfrm>
              <a:off x="1986115"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7504AD2C-A4B5-43A8-804A-6A2B05998E1C}"/>
                </a:ext>
              </a:extLst>
            </p:cNvPr>
            <p:cNvCxnSpPr/>
            <p:nvPr/>
          </p:nvCxnSpPr>
          <p:spPr bwMode="auto">
            <a:xfrm>
              <a:off x="2249523" y="5603180"/>
              <a:ext cx="0" cy="6142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0A777EC1-6164-42AA-AAA8-6767276B00D7}"/>
                </a:ext>
              </a:extLst>
            </p:cNvPr>
            <p:cNvCxnSpPr>
              <a:cxnSpLocks/>
            </p:cNvCxnSpPr>
            <p:nvPr/>
          </p:nvCxnSpPr>
          <p:spPr bwMode="auto">
            <a:xfrm>
              <a:off x="1986115" y="5603180"/>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29BF70DC-8447-45C9-A4BB-19C4E774C7E1}"/>
                </a:ext>
              </a:extLst>
            </p:cNvPr>
            <p:cNvCxnSpPr>
              <a:cxnSpLocks/>
            </p:cNvCxnSpPr>
            <p:nvPr/>
          </p:nvCxnSpPr>
          <p:spPr bwMode="auto">
            <a:xfrm>
              <a:off x="1986115" y="5725296"/>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4041C547-CEA1-48F8-833A-EA3EB677ADE4}"/>
                </a:ext>
              </a:extLst>
            </p:cNvPr>
            <p:cNvCxnSpPr>
              <a:cxnSpLocks/>
            </p:cNvCxnSpPr>
            <p:nvPr/>
          </p:nvCxnSpPr>
          <p:spPr bwMode="auto">
            <a:xfrm>
              <a:off x="1986115" y="5835787"/>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0A93A22F-C554-429B-93A2-2A1C031AAA05}"/>
                </a:ext>
              </a:extLst>
            </p:cNvPr>
            <p:cNvCxnSpPr>
              <a:cxnSpLocks/>
            </p:cNvCxnSpPr>
            <p:nvPr/>
          </p:nvCxnSpPr>
          <p:spPr bwMode="auto">
            <a:xfrm>
              <a:off x="1986115" y="5942258"/>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9F94C9D4-7E68-4620-8363-723ADF92A124}"/>
                </a:ext>
              </a:extLst>
            </p:cNvPr>
            <p:cNvCxnSpPr>
              <a:cxnSpLocks/>
            </p:cNvCxnSpPr>
            <p:nvPr/>
          </p:nvCxnSpPr>
          <p:spPr bwMode="auto">
            <a:xfrm>
              <a:off x="1986115" y="6054992"/>
              <a:ext cx="26340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59" name="Straight Arrow Connector 82">
            <a:extLst>
              <a:ext uri="{FF2B5EF4-FFF2-40B4-BE49-F238E27FC236}">
                <a16:creationId xmlns:a16="http://schemas.microsoft.com/office/drawing/2014/main" id="{785ED5B2-0212-4247-811D-EE700E463DE5}"/>
              </a:ext>
            </a:extLst>
          </p:cNvPr>
          <p:cNvCxnSpPr>
            <a:cxnSpLocks noChangeShapeType="1"/>
          </p:cNvCxnSpPr>
          <p:nvPr/>
        </p:nvCxnSpPr>
        <p:spPr bwMode="auto">
          <a:xfrm flipV="1">
            <a:off x="9181361" y="2545045"/>
            <a:ext cx="419818" cy="620921"/>
          </a:xfrm>
          <a:prstGeom prst="straightConnector1">
            <a:avLst/>
          </a:prstGeom>
          <a:noFill/>
          <a:ln w="28575" algn="ctr">
            <a:solidFill>
              <a:srgbClr val="E95C38"/>
            </a:solidFill>
            <a:round/>
            <a:headEnd type="triangle" w="med" len="med"/>
            <a:tailEnd type="none" w="med" len="med"/>
          </a:ln>
          <a:extLst>
            <a:ext uri="{909E8E84-426E-40dd-AFC4-6F175D3DCCD1}">
              <a14:hiddenFill xmlns:a14="http://schemas.microsoft.com/office/drawing/2010/main" xmlns="">
                <a:noFill/>
              </a14:hiddenFill>
            </a:ext>
          </a:extLst>
        </p:spPr>
      </p:cxnSp>
      <p:sp>
        <p:nvSpPr>
          <p:cNvPr id="60" name="Oval 59">
            <a:extLst>
              <a:ext uri="{FF2B5EF4-FFF2-40B4-BE49-F238E27FC236}">
                <a16:creationId xmlns:a16="http://schemas.microsoft.com/office/drawing/2014/main" id="{376D6829-7CBB-44C2-BDB1-8FDD024622AE}"/>
              </a:ext>
            </a:extLst>
          </p:cNvPr>
          <p:cNvSpPr/>
          <p:nvPr/>
        </p:nvSpPr>
        <p:spPr bwMode="auto">
          <a:xfrm>
            <a:off x="8983967" y="3680689"/>
            <a:ext cx="212619" cy="193463"/>
          </a:xfrm>
          <a:prstGeom prst="ellipse">
            <a:avLst/>
          </a:prstGeom>
          <a:solidFill>
            <a:schemeClr val="tx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b="0" i="0" u="none" strike="noStrike" cap="none" normalizeH="0" baseline="0">
              <a:ln>
                <a:noFill/>
              </a:ln>
              <a:solidFill>
                <a:schemeClr val="tx1"/>
              </a:solidFill>
              <a:effectLst/>
              <a:latin typeface="Arial" charset="0"/>
            </a:endParaRPr>
          </a:p>
        </p:txBody>
      </p:sp>
      <p:sp>
        <p:nvSpPr>
          <p:cNvPr id="61" name="TextBox 66">
            <a:extLst>
              <a:ext uri="{FF2B5EF4-FFF2-40B4-BE49-F238E27FC236}">
                <a16:creationId xmlns:a16="http://schemas.microsoft.com/office/drawing/2014/main" id="{353F590D-EC05-4AE5-AEC3-D4A4C2503C6A}"/>
              </a:ext>
            </a:extLst>
          </p:cNvPr>
          <p:cNvSpPr txBox="1">
            <a:spLocks noChangeArrowheads="1"/>
          </p:cNvSpPr>
          <p:nvPr/>
        </p:nvSpPr>
        <p:spPr bwMode="auto">
          <a:xfrm>
            <a:off x="8827734" y="3380042"/>
            <a:ext cx="293670"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Rx</a:t>
            </a:r>
          </a:p>
        </p:txBody>
      </p:sp>
      <p:sp>
        <p:nvSpPr>
          <p:cNvPr id="62" name="TextBox 66">
            <a:extLst>
              <a:ext uri="{FF2B5EF4-FFF2-40B4-BE49-F238E27FC236}">
                <a16:creationId xmlns:a16="http://schemas.microsoft.com/office/drawing/2014/main" id="{9D000553-EAD3-4C7A-80DD-CCC38895B901}"/>
              </a:ext>
            </a:extLst>
          </p:cNvPr>
          <p:cNvSpPr txBox="1">
            <a:spLocks noChangeArrowheads="1"/>
          </p:cNvSpPr>
          <p:nvPr/>
        </p:nvSpPr>
        <p:spPr bwMode="auto">
          <a:xfrm>
            <a:off x="9034526" y="3117707"/>
            <a:ext cx="284052"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err="1"/>
              <a:t>Tx</a:t>
            </a:r>
            <a:endParaRPr lang="en-US" altLang="en-US" sz="700" dirty="0"/>
          </a:p>
        </p:txBody>
      </p:sp>
      <p:sp>
        <p:nvSpPr>
          <p:cNvPr id="63" name="TextBox 66">
            <a:extLst>
              <a:ext uri="{FF2B5EF4-FFF2-40B4-BE49-F238E27FC236}">
                <a16:creationId xmlns:a16="http://schemas.microsoft.com/office/drawing/2014/main" id="{1C81B3BA-E929-43FC-AF25-4C076AC25CBE}"/>
              </a:ext>
            </a:extLst>
          </p:cNvPr>
          <p:cNvSpPr txBox="1">
            <a:spLocks noChangeArrowheads="1"/>
          </p:cNvSpPr>
          <p:nvPr/>
        </p:nvSpPr>
        <p:spPr bwMode="auto">
          <a:xfrm>
            <a:off x="9251668" y="3200132"/>
            <a:ext cx="5405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800" dirty="0">
                <a:solidFill>
                  <a:srgbClr val="FF0000"/>
                </a:solidFill>
              </a:rPr>
              <a:t>128</a:t>
            </a:r>
            <a:br>
              <a:rPr lang="en-US" altLang="en-US" sz="800" dirty="0">
                <a:solidFill>
                  <a:srgbClr val="FF0000"/>
                </a:solidFill>
              </a:rPr>
            </a:br>
            <a:r>
              <a:rPr lang="en-US" altLang="en-US" sz="800" dirty="0">
                <a:solidFill>
                  <a:srgbClr val="FF0000"/>
                </a:solidFill>
              </a:rPr>
              <a:t>packets</a:t>
            </a:r>
          </a:p>
        </p:txBody>
      </p:sp>
      <p:sp>
        <p:nvSpPr>
          <p:cNvPr id="64" name="TextBox 66">
            <a:extLst>
              <a:ext uri="{FF2B5EF4-FFF2-40B4-BE49-F238E27FC236}">
                <a16:creationId xmlns:a16="http://schemas.microsoft.com/office/drawing/2014/main" id="{5803A5F0-FDC6-40E0-B98A-054CE0AB6EE1}"/>
              </a:ext>
            </a:extLst>
          </p:cNvPr>
          <p:cNvSpPr txBox="1">
            <a:spLocks noChangeArrowheads="1"/>
          </p:cNvSpPr>
          <p:nvPr/>
        </p:nvSpPr>
        <p:spPr bwMode="auto">
          <a:xfrm>
            <a:off x="8740071" y="3501509"/>
            <a:ext cx="707245"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Virtio queues</a:t>
            </a:r>
          </a:p>
        </p:txBody>
      </p:sp>
      <p:cxnSp>
        <p:nvCxnSpPr>
          <p:cNvPr id="65" name="Straight Arrow Connector 82">
            <a:extLst>
              <a:ext uri="{FF2B5EF4-FFF2-40B4-BE49-F238E27FC236}">
                <a16:creationId xmlns:a16="http://schemas.microsoft.com/office/drawing/2014/main" id="{04AC0A5C-8215-4B80-8AB1-7AD32F542268}"/>
              </a:ext>
            </a:extLst>
          </p:cNvPr>
          <p:cNvCxnSpPr>
            <a:cxnSpLocks noChangeShapeType="1"/>
          </p:cNvCxnSpPr>
          <p:nvPr/>
        </p:nvCxnSpPr>
        <p:spPr bwMode="auto">
          <a:xfrm flipV="1">
            <a:off x="8966025" y="3671084"/>
            <a:ext cx="0" cy="559389"/>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66" name="Straight Arrow Connector 82">
            <a:extLst>
              <a:ext uri="{FF2B5EF4-FFF2-40B4-BE49-F238E27FC236}">
                <a16:creationId xmlns:a16="http://schemas.microsoft.com/office/drawing/2014/main" id="{EC0B40BE-09F4-4A84-85DE-8FB3472C1CB6}"/>
              </a:ext>
            </a:extLst>
          </p:cNvPr>
          <p:cNvCxnSpPr>
            <a:cxnSpLocks noChangeShapeType="1"/>
            <a:stCxn id="36" idx="0"/>
          </p:cNvCxnSpPr>
          <p:nvPr/>
        </p:nvCxnSpPr>
        <p:spPr bwMode="auto">
          <a:xfrm flipV="1">
            <a:off x="9191733" y="4681697"/>
            <a:ext cx="0" cy="388511"/>
          </a:xfrm>
          <a:prstGeom prst="straightConnector1">
            <a:avLst/>
          </a:prstGeom>
          <a:noFill/>
          <a:ln w="28575" algn="ctr">
            <a:solidFill>
              <a:srgbClr val="E95C38"/>
            </a:solidFill>
            <a:round/>
            <a:headEnd type="triangle" w="med" len="med"/>
            <a:tailEnd type="none" w="med" len="med"/>
          </a:ln>
          <a:extLst>
            <a:ext uri="{909E8E84-426E-40dd-AFC4-6F175D3DCCD1}">
              <a14:hiddenFill xmlns:a14="http://schemas.microsoft.com/office/drawing/2010/main" xmlns="">
                <a:noFill/>
              </a14:hiddenFill>
            </a:ext>
          </a:extLst>
        </p:spPr>
      </p:cxnSp>
      <p:sp>
        <p:nvSpPr>
          <p:cNvPr id="67" name="TextBox 66">
            <a:extLst>
              <a:ext uri="{FF2B5EF4-FFF2-40B4-BE49-F238E27FC236}">
                <a16:creationId xmlns:a16="http://schemas.microsoft.com/office/drawing/2014/main" id="{54A11F30-EFA9-4F62-B5C4-76B0F324B9DB}"/>
              </a:ext>
            </a:extLst>
          </p:cNvPr>
          <p:cNvSpPr txBox="1">
            <a:spLocks noChangeArrowheads="1"/>
          </p:cNvSpPr>
          <p:nvPr/>
        </p:nvSpPr>
        <p:spPr bwMode="auto">
          <a:xfrm>
            <a:off x="9159517" y="3690649"/>
            <a:ext cx="755335"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vhostuser port</a:t>
            </a:r>
          </a:p>
        </p:txBody>
      </p:sp>
      <p:grpSp>
        <p:nvGrpSpPr>
          <p:cNvPr id="68" name="Group 67">
            <a:extLst>
              <a:ext uri="{FF2B5EF4-FFF2-40B4-BE49-F238E27FC236}">
                <a16:creationId xmlns:a16="http://schemas.microsoft.com/office/drawing/2014/main" id="{394C90A8-9A1E-453E-B4F2-3A3947E61404}"/>
              </a:ext>
            </a:extLst>
          </p:cNvPr>
          <p:cNvGrpSpPr/>
          <p:nvPr/>
        </p:nvGrpSpPr>
        <p:grpSpPr>
          <a:xfrm>
            <a:off x="8807544" y="4199205"/>
            <a:ext cx="582143" cy="521846"/>
            <a:chOff x="8807544" y="4199205"/>
            <a:chExt cx="582143" cy="521846"/>
          </a:xfrm>
        </p:grpSpPr>
        <p:sp>
          <p:nvSpPr>
            <p:cNvPr id="69" name="Circular Arrow 43">
              <a:extLst>
                <a:ext uri="{FF2B5EF4-FFF2-40B4-BE49-F238E27FC236}">
                  <a16:creationId xmlns:a16="http://schemas.microsoft.com/office/drawing/2014/main" id="{5E3B10B9-A032-40E1-9195-5A8CF3611A70}"/>
                </a:ext>
              </a:extLst>
            </p:cNvPr>
            <p:cNvSpPr/>
            <p:nvPr/>
          </p:nvSpPr>
          <p:spPr bwMode="auto">
            <a:xfrm flipH="1">
              <a:off x="8808283" y="4199205"/>
              <a:ext cx="557791" cy="521846"/>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sp>
          <p:nvSpPr>
            <p:cNvPr id="70" name="TextBox 112">
              <a:extLst>
                <a:ext uri="{FF2B5EF4-FFF2-40B4-BE49-F238E27FC236}">
                  <a16:creationId xmlns:a16="http://schemas.microsoft.com/office/drawing/2014/main" id="{AE2D0053-B8F2-4815-9874-75F7C2B6E2F9}"/>
                </a:ext>
              </a:extLst>
            </p:cNvPr>
            <p:cNvSpPr txBox="1">
              <a:spLocks noChangeArrowheads="1"/>
            </p:cNvSpPr>
            <p:nvPr/>
          </p:nvSpPr>
          <p:spPr bwMode="auto">
            <a:xfrm>
              <a:off x="8807544" y="4344772"/>
              <a:ext cx="582143" cy="301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spcBef>
                  <a:spcPct val="50000"/>
                </a:spcBef>
              </a:pPr>
              <a:r>
                <a:rPr lang="en-US" altLang="en-US" sz="900" dirty="0"/>
                <a:t>PMD</a:t>
              </a:r>
            </a:p>
          </p:txBody>
        </p:sp>
      </p:grpSp>
      <p:sp>
        <p:nvSpPr>
          <p:cNvPr id="71" name="Circular Arrow 43">
            <a:extLst>
              <a:ext uri="{FF2B5EF4-FFF2-40B4-BE49-F238E27FC236}">
                <a16:creationId xmlns:a16="http://schemas.microsoft.com/office/drawing/2014/main" id="{E7A013C7-D529-4709-9EE9-DDA8A52B2FCB}"/>
              </a:ext>
            </a:extLst>
          </p:cNvPr>
          <p:cNvSpPr/>
          <p:nvPr/>
        </p:nvSpPr>
        <p:spPr bwMode="auto">
          <a:xfrm flipH="1">
            <a:off x="8294099" y="2250378"/>
            <a:ext cx="287900" cy="269912"/>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cxnSp>
        <p:nvCxnSpPr>
          <p:cNvPr id="72" name="Straight Arrow Connector 82">
            <a:extLst>
              <a:ext uri="{FF2B5EF4-FFF2-40B4-BE49-F238E27FC236}">
                <a16:creationId xmlns:a16="http://schemas.microsoft.com/office/drawing/2014/main" id="{90D68E88-5256-4CFA-B474-17F2A37BD89D}"/>
              </a:ext>
            </a:extLst>
          </p:cNvPr>
          <p:cNvCxnSpPr>
            <a:cxnSpLocks noChangeShapeType="1"/>
          </p:cNvCxnSpPr>
          <p:nvPr/>
        </p:nvCxnSpPr>
        <p:spPr bwMode="auto">
          <a:xfrm flipH="1" flipV="1">
            <a:off x="8488773" y="2529537"/>
            <a:ext cx="484378" cy="656067"/>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73" name="Straight Arrow Connector 82">
            <a:extLst>
              <a:ext uri="{FF2B5EF4-FFF2-40B4-BE49-F238E27FC236}">
                <a16:creationId xmlns:a16="http://schemas.microsoft.com/office/drawing/2014/main" id="{D689AB01-A4B1-4B8E-B5E3-2878D207CCED}"/>
              </a:ext>
            </a:extLst>
          </p:cNvPr>
          <p:cNvCxnSpPr>
            <a:cxnSpLocks noChangeShapeType="1"/>
          </p:cNvCxnSpPr>
          <p:nvPr/>
        </p:nvCxnSpPr>
        <p:spPr bwMode="auto">
          <a:xfrm flipV="1">
            <a:off x="9199709" y="3689373"/>
            <a:ext cx="0" cy="528120"/>
          </a:xfrm>
          <a:prstGeom prst="straightConnector1">
            <a:avLst/>
          </a:prstGeom>
          <a:noFill/>
          <a:ln w="28575" algn="ctr">
            <a:solidFill>
              <a:srgbClr val="E95C38"/>
            </a:solidFill>
            <a:round/>
            <a:headEnd type="triangle" w="med" len="med"/>
            <a:tailEnd type="none" w="med" len="med"/>
          </a:ln>
          <a:extLst>
            <a:ext uri="{909E8E84-426E-40dd-AFC4-6F175D3DCCD1}">
              <a14:hiddenFill xmlns:a14="http://schemas.microsoft.com/office/drawing/2010/main" xmlns="">
                <a:noFill/>
              </a14:hiddenFill>
            </a:ext>
          </a:extLst>
        </p:spPr>
      </p:cxnSp>
      <p:cxnSp>
        <p:nvCxnSpPr>
          <p:cNvPr id="74" name="Straight Arrow Connector 82">
            <a:extLst>
              <a:ext uri="{FF2B5EF4-FFF2-40B4-BE49-F238E27FC236}">
                <a16:creationId xmlns:a16="http://schemas.microsoft.com/office/drawing/2014/main" id="{D3C1C889-472F-4ACA-8BC5-EE4375F01079}"/>
              </a:ext>
            </a:extLst>
          </p:cNvPr>
          <p:cNvCxnSpPr>
            <a:cxnSpLocks noChangeShapeType="1"/>
          </p:cNvCxnSpPr>
          <p:nvPr/>
        </p:nvCxnSpPr>
        <p:spPr bwMode="auto">
          <a:xfrm flipH="1" flipV="1">
            <a:off x="8936191" y="4675332"/>
            <a:ext cx="2" cy="403682"/>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75" name="Straight Arrow Connector 82">
            <a:extLst>
              <a:ext uri="{FF2B5EF4-FFF2-40B4-BE49-F238E27FC236}">
                <a16:creationId xmlns:a16="http://schemas.microsoft.com/office/drawing/2014/main" id="{D8A9961B-8A39-43B7-9A2F-F6105980BB11}"/>
              </a:ext>
            </a:extLst>
          </p:cNvPr>
          <p:cNvCxnSpPr>
            <a:cxnSpLocks noChangeShapeType="1"/>
            <a:endCxn id="35" idx="2"/>
          </p:cNvCxnSpPr>
          <p:nvPr/>
        </p:nvCxnSpPr>
        <p:spPr bwMode="auto">
          <a:xfrm flipV="1">
            <a:off x="8940344" y="5736592"/>
            <a:ext cx="0" cy="685824"/>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76" name="Straight Arrow Connector 82">
            <a:extLst>
              <a:ext uri="{FF2B5EF4-FFF2-40B4-BE49-F238E27FC236}">
                <a16:creationId xmlns:a16="http://schemas.microsoft.com/office/drawing/2014/main" id="{D0BD4CB6-3EE3-4539-B27E-35AD5631F8C2}"/>
              </a:ext>
            </a:extLst>
          </p:cNvPr>
          <p:cNvCxnSpPr>
            <a:cxnSpLocks noChangeShapeType="1"/>
          </p:cNvCxnSpPr>
          <p:nvPr/>
        </p:nvCxnSpPr>
        <p:spPr bwMode="auto">
          <a:xfrm flipH="1" flipV="1">
            <a:off x="9186726" y="5658024"/>
            <a:ext cx="5007" cy="764392"/>
          </a:xfrm>
          <a:prstGeom prst="straightConnector1">
            <a:avLst/>
          </a:prstGeom>
          <a:noFill/>
          <a:ln w="28575" algn="ctr">
            <a:solidFill>
              <a:srgbClr val="E95C38"/>
            </a:solidFill>
            <a:round/>
            <a:headEnd type="triangle" w="med" len="med"/>
            <a:tailEnd type="none" w="med" len="med"/>
          </a:ln>
          <a:extLst>
            <a:ext uri="{909E8E84-426E-40dd-AFC4-6F175D3DCCD1}">
              <a14:hiddenFill xmlns:a14="http://schemas.microsoft.com/office/drawing/2010/main" xmlns="">
                <a:noFill/>
              </a14:hiddenFill>
            </a:ext>
          </a:extLst>
        </p:spPr>
      </p:cxnSp>
      <p:sp>
        <p:nvSpPr>
          <p:cNvPr id="77" name="TextBox 66">
            <a:extLst>
              <a:ext uri="{FF2B5EF4-FFF2-40B4-BE49-F238E27FC236}">
                <a16:creationId xmlns:a16="http://schemas.microsoft.com/office/drawing/2014/main" id="{355DB35B-69D8-4870-88D6-F19A70283541}"/>
              </a:ext>
            </a:extLst>
          </p:cNvPr>
          <p:cNvSpPr txBox="1">
            <a:spLocks noChangeArrowheads="1"/>
          </p:cNvSpPr>
          <p:nvPr/>
        </p:nvSpPr>
        <p:spPr bwMode="auto">
          <a:xfrm>
            <a:off x="9183433" y="5969335"/>
            <a:ext cx="697627"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Physical port</a:t>
            </a:r>
          </a:p>
        </p:txBody>
      </p:sp>
      <p:grpSp>
        <p:nvGrpSpPr>
          <p:cNvPr id="83" name="Group 82">
            <a:extLst>
              <a:ext uri="{FF2B5EF4-FFF2-40B4-BE49-F238E27FC236}">
                <a16:creationId xmlns:a16="http://schemas.microsoft.com/office/drawing/2014/main" id="{EFBB434D-21D4-431B-B6AE-5C9B77CC6CF6}"/>
              </a:ext>
            </a:extLst>
          </p:cNvPr>
          <p:cNvGrpSpPr/>
          <p:nvPr/>
        </p:nvGrpSpPr>
        <p:grpSpPr>
          <a:xfrm rot="5400000">
            <a:off x="8984472" y="2146917"/>
            <a:ext cx="167275" cy="480752"/>
            <a:chOff x="8900082" y="5246562"/>
            <a:chExt cx="167275" cy="480752"/>
          </a:xfrm>
        </p:grpSpPr>
        <p:cxnSp>
          <p:nvCxnSpPr>
            <p:cNvPr id="84" name="Straight Connector 83">
              <a:extLst>
                <a:ext uri="{FF2B5EF4-FFF2-40B4-BE49-F238E27FC236}">
                  <a16:creationId xmlns:a16="http://schemas.microsoft.com/office/drawing/2014/main" id="{585FCEFA-CBC2-4720-87CE-925053335955}"/>
                </a:ext>
              </a:extLst>
            </p:cNvPr>
            <p:cNvCxnSpPr>
              <a:cxnSpLocks/>
            </p:cNvCxnSpPr>
            <p:nvPr/>
          </p:nvCxnSpPr>
          <p:spPr bwMode="auto">
            <a:xfrm>
              <a:off x="8900082"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0BB484EB-7B16-4CB6-8F06-A0986A42CC25}"/>
                </a:ext>
              </a:extLst>
            </p:cNvPr>
            <p:cNvCxnSpPr>
              <a:cxnSpLocks/>
            </p:cNvCxnSpPr>
            <p:nvPr/>
          </p:nvCxnSpPr>
          <p:spPr bwMode="auto">
            <a:xfrm>
              <a:off x="9064671" y="5246562"/>
              <a:ext cx="0" cy="480752"/>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F5001229-3A04-4D66-AC8C-54BADA7F5C4E}"/>
                </a:ext>
              </a:extLst>
            </p:cNvPr>
            <p:cNvCxnSpPr>
              <a:cxnSpLocks/>
            </p:cNvCxnSpPr>
            <p:nvPr/>
          </p:nvCxnSpPr>
          <p:spPr bwMode="auto">
            <a:xfrm>
              <a:off x="8900082" y="5246562"/>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3C29C4CD-4A7E-4F28-9D30-2DA99FC3B39C}"/>
                </a:ext>
              </a:extLst>
            </p:cNvPr>
            <p:cNvCxnSpPr>
              <a:cxnSpLocks/>
            </p:cNvCxnSpPr>
            <p:nvPr/>
          </p:nvCxnSpPr>
          <p:spPr bwMode="auto">
            <a:xfrm>
              <a:off x="8900082" y="5295116"/>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AD4EB2E-69D1-4370-A80B-EE89387AC47D}"/>
                </a:ext>
              </a:extLst>
            </p:cNvPr>
            <p:cNvCxnSpPr>
              <a:cxnSpLocks/>
            </p:cNvCxnSpPr>
            <p:nvPr/>
          </p:nvCxnSpPr>
          <p:spPr bwMode="auto">
            <a:xfrm>
              <a:off x="8900082" y="5339048"/>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B4564AFE-F0CE-42FF-AAB3-79249C7D7FFF}"/>
                </a:ext>
              </a:extLst>
            </p:cNvPr>
            <p:cNvCxnSpPr>
              <a:cxnSpLocks/>
            </p:cNvCxnSpPr>
            <p:nvPr/>
          </p:nvCxnSpPr>
          <p:spPr bwMode="auto">
            <a:xfrm>
              <a:off x="8900082" y="538138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8FFA1B96-7448-4907-83FA-082BD7271AD7}"/>
                </a:ext>
              </a:extLst>
            </p:cNvPr>
            <p:cNvCxnSpPr>
              <a:cxnSpLocks/>
            </p:cNvCxnSpPr>
            <p:nvPr/>
          </p:nvCxnSpPr>
          <p:spPr bwMode="auto">
            <a:xfrm>
              <a:off x="8900082" y="54262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2131E170-66C7-4E63-8E56-E06047F3E91A}"/>
                </a:ext>
              </a:extLst>
            </p:cNvPr>
            <p:cNvCxnSpPr>
              <a:cxnSpLocks/>
            </p:cNvCxnSpPr>
            <p:nvPr/>
          </p:nvCxnSpPr>
          <p:spPr bwMode="auto">
            <a:xfrm>
              <a:off x="8900082" y="54793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F8263AB4-B711-4733-BD13-8D4FEFE48860}"/>
                </a:ext>
              </a:extLst>
            </p:cNvPr>
            <p:cNvCxnSpPr>
              <a:cxnSpLocks/>
            </p:cNvCxnSpPr>
            <p:nvPr/>
          </p:nvCxnSpPr>
          <p:spPr bwMode="auto">
            <a:xfrm>
              <a:off x="8902768" y="553650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537A96B5-0A19-4119-9F15-2626C5A20D38}"/>
                </a:ext>
              </a:extLst>
            </p:cNvPr>
            <p:cNvCxnSpPr>
              <a:cxnSpLocks/>
            </p:cNvCxnSpPr>
            <p:nvPr/>
          </p:nvCxnSpPr>
          <p:spPr bwMode="auto">
            <a:xfrm>
              <a:off x="8900085" y="5593655"/>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3949B073-1569-42B2-BBCE-9FFC5E31B3CC}"/>
                </a:ext>
              </a:extLst>
            </p:cNvPr>
            <p:cNvCxnSpPr>
              <a:cxnSpLocks/>
            </p:cNvCxnSpPr>
            <p:nvPr/>
          </p:nvCxnSpPr>
          <p:spPr bwMode="auto">
            <a:xfrm>
              <a:off x="8900085" y="5643661"/>
              <a:ext cx="16458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95" name="Circular Arrow 43">
            <a:extLst>
              <a:ext uri="{FF2B5EF4-FFF2-40B4-BE49-F238E27FC236}">
                <a16:creationId xmlns:a16="http://schemas.microsoft.com/office/drawing/2014/main" id="{82E8E996-BB38-4A80-AC95-2093C726B2EB}"/>
              </a:ext>
            </a:extLst>
          </p:cNvPr>
          <p:cNvSpPr/>
          <p:nvPr/>
        </p:nvSpPr>
        <p:spPr bwMode="auto">
          <a:xfrm flipH="1">
            <a:off x="9569386" y="2250589"/>
            <a:ext cx="287900" cy="269912"/>
          </a:xfrm>
          <a:prstGeom prst="circularArrow">
            <a:avLst>
              <a:gd name="adj1" fmla="val 12500"/>
              <a:gd name="adj2" fmla="val 1142319"/>
              <a:gd name="adj3" fmla="val 20457681"/>
              <a:gd name="adj4" fmla="val 1174881"/>
              <a:gd name="adj5" fmla="val 12500"/>
            </a:avLst>
          </a:prstGeom>
          <a:solidFill>
            <a:srgbClr val="8D92B4"/>
          </a:solidFill>
          <a:ln w="12700" cap="flat" cmpd="sng" algn="ctr">
            <a:solidFill>
              <a:schemeClr val="tx1"/>
            </a:solidFill>
            <a:prstDash val="solid"/>
            <a:round/>
            <a:headEnd type="none" w="med" len="med"/>
            <a:tailEnd type="none" w="med" len="med"/>
          </a:ln>
          <a:effectLst/>
        </p:spPr>
        <p:txBody>
          <a:bodyPr wrap="none" lIns="72000" rIns="72000"/>
          <a:lstStyle/>
          <a:p>
            <a:pPr>
              <a:spcBef>
                <a:spcPct val="50000"/>
              </a:spcBef>
              <a:defRPr/>
            </a:pPr>
            <a:endParaRPr lang="en-US" sz="1400"/>
          </a:p>
        </p:txBody>
      </p:sp>
      <p:cxnSp>
        <p:nvCxnSpPr>
          <p:cNvPr id="97" name="Straight Arrow Connector 82">
            <a:extLst>
              <a:ext uri="{FF2B5EF4-FFF2-40B4-BE49-F238E27FC236}">
                <a16:creationId xmlns:a16="http://schemas.microsoft.com/office/drawing/2014/main" id="{070CB45B-EDB7-47A6-9031-DE7641E62097}"/>
              </a:ext>
            </a:extLst>
          </p:cNvPr>
          <p:cNvCxnSpPr>
            <a:cxnSpLocks noChangeShapeType="1"/>
          </p:cNvCxnSpPr>
          <p:nvPr/>
        </p:nvCxnSpPr>
        <p:spPr bwMode="auto">
          <a:xfrm>
            <a:off x="8621568" y="2379102"/>
            <a:ext cx="218788" cy="0"/>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cxnSp>
        <p:nvCxnSpPr>
          <p:cNvPr id="100" name="Straight Arrow Connector 82">
            <a:extLst>
              <a:ext uri="{FF2B5EF4-FFF2-40B4-BE49-F238E27FC236}">
                <a16:creationId xmlns:a16="http://schemas.microsoft.com/office/drawing/2014/main" id="{DEBC26B0-1BE1-4A1E-A1C1-FE00A439BC70}"/>
              </a:ext>
            </a:extLst>
          </p:cNvPr>
          <p:cNvCxnSpPr>
            <a:cxnSpLocks noChangeShapeType="1"/>
          </p:cNvCxnSpPr>
          <p:nvPr/>
        </p:nvCxnSpPr>
        <p:spPr bwMode="auto">
          <a:xfrm>
            <a:off x="9337922" y="2385545"/>
            <a:ext cx="218788" cy="0"/>
          </a:xfrm>
          <a:prstGeom prst="straightConnector1">
            <a:avLst/>
          </a:prstGeom>
          <a:noFill/>
          <a:ln w="28575" algn="ctr">
            <a:solidFill>
              <a:srgbClr val="E95C38"/>
            </a:solidFill>
            <a:round/>
            <a:headEnd type="none" w="med" len="med"/>
            <a:tailEnd type="triangle" w="med" len="med"/>
          </a:ln>
          <a:extLst>
            <a:ext uri="{909E8E84-426E-40dd-AFC4-6F175D3DCCD1}">
              <a14:hiddenFill xmlns:a14="http://schemas.microsoft.com/office/drawing/2010/main" xmlns="">
                <a:noFill/>
              </a14:hiddenFill>
            </a:ext>
          </a:extLst>
        </p:spPr>
      </p:cxnSp>
      <p:sp>
        <p:nvSpPr>
          <p:cNvPr id="102" name="TextBox 66">
            <a:extLst>
              <a:ext uri="{FF2B5EF4-FFF2-40B4-BE49-F238E27FC236}">
                <a16:creationId xmlns:a16="http://schemas.microsoft.com/office/drawing/2014/main" id="{4397515F-0AA4-4EFC-98B1-ADE3CF2519F9}"/>
              </a:ext>
            </a:extLst>
          </p:cNvPr>
          <p:cNvSpPr txBox="1">
            <a:spLocks noChangeArrowheads="1"/>
          </p:cNvSpPr>
          <p:nvPr/>
        </p:nvSpPr>
        <p:spPr bwMode="auto">
          <a:xfrm>
            <a:off x="8783786" y="2462241"/>
            <a:ext cx="734496"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nchorCtr="1">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altLang="en-US" sz="700" dirty="0"/>
              <a:t>1-2 K packets</a:t>
            </a:r>
          </a:p>
        </p:txBody>
      </p:sp>
      <p:sp>
        <p:nvSpPr>
          <p:cNvPr id="104" name="Oval 103">
            <a:extLst>
              <a:ext uri="{FF2B5EF4-FFF2-40B4-BE49-F238E27FC236}">
                <a16:creationId xmlns:a16="http://schemas.microsoft.com/office/drawing/2014/main" id="{4392A3F6-61F6-40BE-9811-C568CB9E19AB}"/>
              </a:ext>
            </a:extLst>
          </p:cNvPr>
          <p:cNvSpPr/>
          <p:nvPr/>
        </p:nvSpPr>
        <p:spPr bwMode="auto">
          <a:xfrm>
            <a:off x="8551294" y="3059575"/>
            <a:ext cx="1224174" cy="662100"/>
          </a:xfrm>
          <a:prstGeom prst="ellipse">
            <a:avLst/>
          </a:prstGeom>
          <a:noFill/>
          <a:ln w="57150" cap="flat" cmpd="sng" algn="ctr">
            <a:solidFill>
              <a:srgbClr val="FF0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491494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4935" y="1452270"/>
            <a:ext cx="11135785" cy="4884135"/>
          </a:xfrm>
        </p:spPr>
        <p:txBody>
          <a:bodyPr/>
          <a:lstStyle/>
          <a:p>
            <a:r>
              <a:rPr lang="en-US" dirty="0"/>
              <a:t>Troubleshooting packet drop in live NFVI systems under load is hard!</a:t>
            </a:r>
            <a:br>
              <a:rPr lang="en-US" dirty="0"/>
            </a:br>
            <a:endParaRPr lang="en-US" dirty="0"/>
          </a:p>
          <a:p>
            <a:r>
              <a:rPr lang="en-US" dirty="0"/>
              <a:t>Introduced two new families of troubleshooting tools</a:t>
            </a:r>
            <a:br>
              <a:rPr lang="en-US" dirty="0"/>
            </a:br>
            <a:endParaRPr lang="en-US" sz="1400" dirty="0"/>
          </a:p>
          <a:p>
            <a:pPr marL="814387" lvl="1" indent="-457200">
              <a:buFont typeface="+mj-lt"/>
              <a:buAutoNum type="arabicPeriod"/>
            </a:pPr>
            <a:r>
              <a:rPr lang="en-US" dirty="0"/>
              <a:t>Real-time PMD performance metrics &amp; supervision (ready for upstreaming)</a:t>
            </a:r>
          </a:p>
          <a:p>
            <a:pPr marL="1171575" lvl="2" indent="-355600"/>
            <a:r>
              <a:rPr lang="en-US" sz="1600" dirty="0"/>
              <a:t>For hunting down sporadic packet drop bursts at OvS boundaries</a:t>
            </a:r>
            <a:br>
              <a:rPr lang="en-US" sz="1600" dirty="0"/>
            </a:br>
            <a:endParaRPr lang="en-US" sz="1600" dirty="0"/>
          </a:p>
          <a:p>
            <a:pPr marL="814387" lvl="1" indent="-457200">
              <a:buFont typeface="+mj-lt"/>
              <a:buAutoNum type="arabicPeriod"/>
            </a:pPr>
            <a:r>
              <a:rPr lang="en-US" dirty="0"/>
              <a:t>Packet drop statistics and Dynamic debug handlers (work in progress)</a:t>
            </a:r>
          </a:p>
          <a:p>
            <a:pPr marL="1171575" lvl="2" indent="-355600"/>
            <a:r>
              <a:rPr lang="en-US" sz="1600" dirty="0"/>
              <a:t>To efficiently identify and debug packet all types of packet drop inside OvS</a:t>
            </a:r>
            <a:br>
              <a:rPr lang="en-US" sz="1600" dirty="0"/>
            </a:br>
            <a:endParaRPr lang="en-US" sz="1600" dirty="0"/>
          </a:p>
          <a:p>
            <a:r>
              <a:rPr lang="en-US" dirty="0"/>
              <a:t>Minimal impact on performance. Can be used in live systems</a:t>
            </a:r>
          </a:p>
          <a:p>
            <a:endParaRPr lang="en-US" dirty="0"/>
          </a:p>
          <a:p>
            <a:r>
              <a:rPr lang="en-US" dirty="0"/>
              <a:t>We welcome suggestions and collaboration for improving these tools!</a:t>
            </a:r>
          </a:p>
        </p:txBody>
      </p:sp>
      <p:sp>
        <p:nvSpPr>
          <p:cNvPr id="4" name="Title 3"/>
          <p:cNvSpPr>
            <a:spLocks noGrp="1"/>
          </p:cNvSpPr>
          <p:nvPr>
            <p:ph type="title"/>
          </p:nvPr>
        </p:nvSpPr>
        <p:spPr/>
        <p:txBody>
          <a:bodyPr>
            <a:normAutofit/>
          </a:bodyPr>
          <a:lstStyle/>
          <a:p>
            <a:r>
              <a:rPr lang="en-US" kern="1200" dirty="0">
                <a:blipFill>
                  <a:blip r:embed="rId3"/>
                  <a:stretch>
                    <a:fillRect/>
                  </a:stretch>
                </a:blipFill>
              </a:rPr>
              <a:t>Summary</a:t>
            </a:r>
          </a:p>
        </p:txBody>
      </p:sp>
    </p:spTree>
    <p:extLst>
      <p:ext uri="{BB962C8B-B14F-4D97-AF65-F5344CB8AC3E}">
        <p14:creationId xmlns:p14="http://schemas.microsoft.com/office/powerpoint/2010/main" val="3392882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599C925-0687-434A-8EE2-B994C8F86C14}"/>
              </a:ext>
            </a:extLst>
          </p:cNvPr>
          <p:cNvSpPr>
            <a:spLocks noGrp="1"/>
          </p:cNvSpPr>
          <p:nvPr>
            <p:ph type="subTitle" idx="1"/>
          </p:nvPr>
        </p:nvSpPr>
        <p:spPr/>
        <p:txBody>
          <a:bodyPr/>
          <a:lstStyle/>
          <a:p>
            <a:endParaRPr lang="en-US" dirty="0"/>
          </a:p>
        </p:txBody>
      </p:sp>
      <p:sp>
        <p:nvSpPr>
          <p:cNvPr id="4" name="Title 3">
            <a:extLst>
              <a:ext uri="{FF2B5EF4-FFF2-40B4-BE49-F238E27FC236}">
                <a16:creationId xmlns:a16="http://schemas.microsoft.com/office/drawing/2014/main" id="{E190DE1F-8402-40B0-A3E9-A6D10CF3A93B}"/>
              </a:ext>
            </a:extLst>
          </p:cNvPr>
          <p:cNvSpPr>
            <a:spLocks noGrp="1"/>
          </p:cNvSpPr>
          <p:nvPr>
            <p:ph type="ctrTitle"/>
          </p:nvPr>
        </p:nvSpPr>
        <p:spPr/>
        <p:txBody>
          <a:bodyPr/>
          <a:lstStyle/>
          <a:p>
            <a:pPr algn="ctr"/>
            <a:r>
              <a:rPr lang="en-US" dirty="0">
                <a:blipFill>
                  <a:blip r:embed="rId3"/>
                  <a:stretch>
                    <a:fillRect/>
                  </a:stretch>
                </a:blipFill>
              </a:rPr>
              <a:t>Thank You!</a:t>
            </a:r>
            <a:br>
              <a:rPr lang="en-US" dirty="0">
                <a:blipFill>
                  <a:blip r:embed="rId3"/>
                  <a:stretch>
                    <a:fillRect/>
                  </a:stretch>
                </a:blipFill>
              </a:rPr>
            </a:br>
            <a:br>
              <a:rPr lang="en-US" dirty="0">
                <a:blipFill>
                  <a:blip r:embed="rId3"/>
                  <a:stretch>
                    <a:fillRect/>
                  </a:stretch>
                </a:blipFill>
              </a:rPr>
            </a:br>
            <a:r>
              <a:rPr lang="en-US" dirty="0">
                <a:blipFill>
                  <a:blip r:embed="rId3"/>
                  <a:stretch>
                    <a:fillRect/>
                  </a:stretch>
                </a:blipFill>
              </a:rPr>
              <a:t>Questions?</a:t>
            </a:r>
          </a:p>
        </p:txBody>
      </p:sp>
    </p:spTree>
    <p:extLst>
      <p:ext uri="{BB962C8B-B14F-4D97-AF65-F5344CB8AC3E}">
        <p14:creationId xmlns:p14="http://schemas.microsoft.com/office/powerpoint/2010/main" val="3741795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Logo_ChapterSlide_Wide">
            <a:extLst>
              <a:ext uri="{FF2B5EF4-FFF2-40B4-BE49-F238E27FC236}">
                <a16:creationId xmlns:a16="http://schemas.microsoft.com/office/drawing/2014/main" id="{336B5EAD-EBAC-43EC-AA74-C7B505CB6E1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 y="-60325"/>
            <a:ext cx="12192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E4A0C0-33EF-412A-A1E4-0C54FD5BB9F4}"/>
              </a:ext>
            </a:extLst>
          </p:cNvPr>
          <p:cNvSpPr>
            <a:spLocks noGrp="1"/>
          </p:cNvSpPr>
          <p:nvPr>
            <p:ph idx="1"/>
          </p:nvPr>
        </p:nvSpPr>
        <p:spPr/>
        <p:txBody>
          <a:bodyPr/>
          <a:lstStyle/>
          <a:p>
            <a:r>
              <a:rPr lang="en-US" dirty="0"/>
              <a:t>Originally developed for Ericsson’s Cloud SDN Switch (OVS 2.6)</a:t>
            </a:r>
          </a:p>
          <a:p>
            <a:pPr lvl="1"/>
            <a:r>
              <a:rPr lang="en-US" dirty="0"/>
              <a:t>Main tool for trouble-shooting DPDK data plane issues</a:t>
            </a:r>
            <a:br>
              <a:rPr lang="en-US" dirty="0"/>
            </a:br>
            <a:endParaRPr lang="en-US" dirty="0"/>
          </a:p>
          <a:p>
            <a:r>
              <a:rPr lang="en-US" dirty="0"/>
              <a:t>Capture raw PMD metrics in every iteration</a:t>
            </a:r>
            <a:endParaRPr lang="en-US" sz="2000" dirty="0"/>
          </a:p>
          <a:p>
            <a:r>
              <a:rPr lang="en-US" dirty="0"/>
              <a:t>Collect a histogram for each PMD metric</a:t>
            </a:r>
          </a:p>
          <a:p>
            <a:r>
              <a:rPr lang="en-US" dirty="0"/>
              <a:t>Record iteration metrics in circular history (1000 iterations)</a:t>
            </a:r>
          </a:p>
          <a:p>
            <a:r>
              <a:rPr lang="en-US" dirty="0"/>
              <a:t>Compute millisecond values and record in a circular history (1000 </a:t>
            </a:r>
            <a:r>
              <a:rPr lang="en-US" dirty="0" err="1"/>
              <a:t>ms</a:t>
            </a:r>
            <a:r>
              <a:rPr lang="en-US" dirty="0"/>
              <a:t>)</a:t>
            </a:r>
          </a:p>
          <a:p>
            <a:endParaRPr lang="en-US" dirty="0"/>
          </a:p>
          <a:p>
            <a:r>
              <a:rPr lang="en-US" dirty="0"/>
              <a:t>Less than 1% performance impact!</a:t>
            </a:r>
          </a:p>
          <a:p>
            <a:pPr marL="642937" lvl="1" indent="-285750"/>
            <a:r>
              <a:rPr lang="en-US" sz="1800" dirty="0"/>
              <a:t>Can be always active</a:t>
            </a:r>
          </a:p>
          <a:p>
            <a:endParaRPr lang="en-US" dirty="0"/>
          </a:p>
        </p:txBody>
      </p:sp>
      <p:sp>
        <p:nvSpPr>
          <p:cNvPr id="3" name="Title 2">
            <a:extLst>
              <a:ext uri="{FF2B5EF4-FFF2-40B4-BE49-F238E27FC236}">
                <a16:creationId xmlns:a16="http://schemas.microsoft.com/office/drawing/2014/main" id="{14B79CDE-9867-40BF-B15B-80097FCC6890}"/>
              </a:ext>
            </a:extLst>
          </p:cNvPr>
          <p:cNvSpPr>
            <a:spLocks noGrp="1"/>
          </p:cNvSpPr>
          <p:nvPr>
            <p:ph type="title"/>
          </p:nvPr>
        </p:nvSpPr>
        <p:spPr/>
        <p:txBody>
          <a:bodyPr>
            <a:normAutofit/>
          </a:bodyPr>
          <a:lstStyle/>
          <a:p>
            <a:r>
              <a:rPr lang="en-US" dirty="0">
                <a:blipFill>
                  <a:blip r:embed="rId3"/>
                  <a:stretch>
                    <a:fillRect/>
                  </a:stretch>
                </a:blipFill>
              </a:rPr>
              <a:t>OvS PMD Performance Metrics</a:t>
            </a:r>
            <a:endParaRPr lang="en-US" sz="2400" dirty="0">
              <a:blipFill>
                <a:blip r:embed="rId3"/>
                <a:stretch>
                  <a:fillRect/>
                </a:stretch>
              </a:blipFill>
            </a:endParaRPr>
          </a:p>
        </p:txBody>
      </p:sp>
    </p:spTree>
    <p:extLst>
      <p:ext uri="{BB962C8B-B14F-4D97-AF65-F5344CB8AC3E}">
        <p14:creationId xmlns:p14="http://schemas.microsoft.com/office/powerpoint/2010/main" val="335567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E4A0C0-33EF-412A-A1E4-0C54FD5BB9F4}"/>
              </a:ext>
            </a:extLst>
          </p:cNvPr>
          <p:cNvSpPr>
            <a:spLocks noGrp="1"/>
          </p:cNvSpPr>
          <p:nvPr>
            <p:ph sz="quarter" idx="10"/>
          </p:nvPr>
        </p:nvSpPr>
        <p:spPr>
          <a:xfrm>
            <a:off x="524934" y="1800225"/>
            <a:ext cx="6252384" cy="4724400"/>
          </a:xfrm>
          <a:solidFill>
            <a:schemeClr val="tx2"/>
          </a:solidFill>
        </p:spPr>
        <p:txBody>
          <a:bodyPr/>
          <a:lstStyle/>
          <a:p>
            <a:pPr marL="0" indent="0">
              <a:buNone/>
            </a:pPr>
            <a:endParaRPr lang="en-US" sz="1400" dirty="0">
              <a:solidFill>
                <a:schemeClr val="bg1"/>
              </a:solidFill>
              <a:latin typeface="Consolas" panose="020B0609020204030204" pitchFamily="49" charset="0"/>
              <a:cs typeface="Consolas" panose="020B0609020204030204" pitchFamily="49" charset="0"/>
            </a:endParaRPr>
          </a:p>
          <a:p>
            <a:pPr marL="0" indent="0">
              <a:buNone/>
            </a:pPr>
            <a:endParaRPr lang="en-US" sz="1400" dirty="0">
              <a:solidFill>
                <a:schemeClr val="bg1"/>
              </a:solidFill>
              <a:latin typeface="Consolas" panose="020B0609020204030204" pitchFamily="49" charset="0"/>
              <a:cs typeface="Consolas" panose="020B0609020204030204" pitchFamily="49" charset="0"/>
            </a:endParaRPr>
          </a:p>
          <a:p>
            <a:pPr marL="0" indent="0">
              <a:buNone/>
            </a:pPr>
            <a:r>
              <a:rPr lang="en-US" sz="1400" dirty="0" err="1">
                <a:solidFill>
                  <a:schemeClr val="bg1"/>
                </a:solidFill>
                <a:latin typeface="Consolas" panose="020B0609020204030204" pitchFamily="49" charset="0"/>
                <a:cs typeface="Consolas" panose="020B0609020204030204" pitchFamily="49" charset="0"/>
              </a:rPr>
              <a:t>ovs-appctl</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rgbClr val="FFFF00"/>
                </a:solidFill>
                <a:latin typeface="Consolas" panose="020B0609020204030204" pitchFamily="49" charset="0"/>
                <a:cs typeface="Consolas" panose="020B0609020204030204" pitchFamily="49" charset="0"/>
              </a:rPr>
              <a:t>dpif-netdev</a:t>
            </a:r>
            <a:r>
              <a:rPr lang="en-US" sz="1400" dirty="0">
                <a:solidFill>
                  <a:srgbClr val="FFFF00"/>
                </a:solidFill>
                <a:latin typeface="Consolas" panose="020B0609020204030204" pitchFamily="49" charset="0"/>
                <a:cs typeface="Consolas" panose="020B0609020204030204" pitchFamily="49" charset="0"/>
              </a:rPr>
              <a:t>/</a:t>
            </a:r>
            <a:r>
              <a:rPr lang="en-US" sz="1400" dirty="0" err="1">
                <a:solidFill>
                  <a:srgbClr val="FFFF00"/>
                </a:solidFill>
                <a:latin typeface="Consolas" panose="020B0609020204030204" pitchFamily="49" charset="0"/>
                <a:cs typeface="Consolas" panose="020B0609020204030204" pitchFamily="49" charset="0"/>
              </a:rPr>
              <a:t>pmd</a:t>
            </a:r>
            <a:r>
              <a:rPr lang="en-US" sz="1400" dirty="0">
                <a:solidFill>
                  <a:srgbClr val="FFFF00"/>
                </a:solidFill>
                <a:latin typeface="Consolas" panose="020B0609020204030204" pitchFamily="49" charset="0"/>
                <a:cs typeface="Consolas" panose="020B0609020204030204" pitchFamily="49" charset="0"/>
              </a:rPr>
              <a:t>-perf-show </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nh</a:t>
            </a:r>
            <a:r>
              <a:rPr lang="en-US" sz="1400" dirty="0">
                <a:solidFill>
                  <a:schemeClr val="bg1"/>
                </a:solidFill>
                <a:latin typeface="Consolas" panose="020B0609020204030204" pitchFamily="49" charset="0"/>
                <a:cs typeface="Consolas" panose="020B0609020204030204" pitchFamily="49" charset="0"/>
              </a:rPr>
              <a:t>] [-it </a:t>
            </a:r>
            <a:r>
              <a:rPr lang="en-US" sz="1400" dirty="0" err="1">
                <a:solidFill>
                  <a:schemeClr val="bg1"/>
                </a:solidFill>
                <a:latin typeface="Consolas" panose="020B0609020204030204" pitchFamily="49" charset="0"/>
                <a:cs typeface="Consolas" panose="020B0609020204030204" pitchFamily="49" charset="0"/>
              </a:rPr>
              <a:t>iter_len</a:t>
            </a:r>
            <a:r>
              <a:rPr lang="en-US" sz="1400" dirty="0">
                <a:solidFill>
                  <a:schemeClr val="bg1"/>
                </a:solidFill>
                <a:latin typeface="Consolas" panose="020B0609020204030204" pitchFamily="49" charset="0"/>
                <a:cs typeface="Consolas" panose="020B0609020204030204" pitchFamily="49" charset="0"/>
              </a:rPr>
              <a:t>]</a:t>
            </a:r>
          </a:p>
          <a:p>
            <a:pPr marL="0" indent="0">
              <a:buNone/>
            </a:pP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ms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ms_len</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pmd</a:t>
            </a:r>
            <a:r>
              <a:rPr lang="en-US" sz="1400" dirty="0">
                <a:solidFill>
                  <a:schemeClr val="bg1"/>
                </a:solidFill>
                <a:latin typeface="Consolas" panose="020B0609020204030204" pitchFamily="49" charset="0"/>
                <a:cs typeface="Consolas" panose="020B0609020204030204" pitchFamily="49" charset="0"/>
              </a:rPr>
              <a:t> core] [</a:t>
            </a:r>
            <a:r>
              <a:rPr lang="en-US" sz="1400" dirty="0" err="1">
                <a:solidFill>
                  <a:schemeClr val="bg1"/>
                </a:solidFill>
                <a:latin typeface="Consolas" panose="020B0609020204030204" pitchFamily="49" charset="0"/>
                <a:cs typeface="Consolas" panose="020B0609020204030204" pitchFamily="49" charset="0"/>
              </a:rPr>
              <a:t>dp</a:t>
            </a:r>
            <a:r>
              <a:rPr lang="en-US" sz="1400" dirty="0">
                <a:solidFill>
                  <a:schemeClr val="bg1"/>
                </a:solidFill>
                <a:latin typeface="Consolas" panose="020B0609020204030204" pitchFamily="49" charset="0"/>
                <a:cs typeface="Consolas" panose="020B0609020204030204" pitchFamily="49" charset="0"/>
              </a:rPr>
              <a:t>]</a:t>
            </a:r>
          </a:p>
          <a:p>
            <a:pPr marL="0" indent="0">
              <a:buNone/>
            </a:pPr>
            <a:endParaRPr lang="en-US" sz="1400" dirty="0">
              <a:solidFill>
                <a:schemeClr val="bg1"/>
              </a:solidFill>
              <a:latin typeface="Consolas" panose="020B0609020204030204" pitchFamily="49" charset="0"/>
              <a:cs typeface="Consolas" panose="020B0609020204030204" pitchFamily="49" charset="0"/>
            </a:endParaRPr>
          </a:p>
          <a:p>
            <a:pPr marL="0" indent="0">
              <a:buNone/>
            </a:pPr>
            <a:r>
              <a:rPr lang="en-US" sz="1400" dirty="0">
                <a:solidFill>
                  <a:schemeClr val="bg1"/>
                </a:solidFill>
                <a:latin typeface="Consolas" panose="020B0609020204030204" pitchFamily="49" charset="0"/>
                <a:cs typeface="Consolas" panose="020B0609020204030204" pitchFamily="49" charset="0"/>
              </a:rPr>
              <a:t>    The options are</a:t>
            </a:r>
          </a:p>
          <a:p>
            <a:pPr marL="0" indent="0">
              <a:buNone/>
            </a:pPr>
            <a:endParaRPr lang="en-US" sz="1400" dirty="0">
              <a:solidFill>
                <a:schemeClr val="bg1"/>
              </a:solidFill>
              <a:latin typeface="Consolas" panose="020B0609020204030204" pitchFamily="49" charset="0"/>
              <a:cs typeface="Consolas" panose="020B0609020204030204" pitchFamily="49" charset="0"/>
            </a:endParaRPr>
          </a:p>
          <a:p>
            <a:pPr marL="0" indent="0">
              <a:buNone/>
            </a:pP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nh</a:t>
            </a:r>
            <a:r>
              <a:rPr lang="en-US" sz="1400" dirty="0">
                <a:solidFill>
                  <a:schemeClr val="bg1"/>
                </a:solidFill>
                <a:latin typeface="Consolas" panose="020B0609020204030204" pitchFamily="49" charset="0"/>
                <a:cs typeface="Consolas" panose="020B0609020204030204" pitchFamily="49" charset="0"/>
              </a:rPr>
              <a:t>:            Suppress the histograms</a:t>
            </a:r>
          </a:p>
          <a:p>
            <a:pPr marL="0" indent="0">
              <a:buNone/>
            </a:pPr>
            <a:r>
              <a:rPr lang="en-US" sz="1400" dirty="0">
                <a:solidFill>
                  <a:schemeClr val="bg1"/>
                </a:solidFill>
                <a:latin typeface="Consolas" panose="020B0609020204030204" pitchFamily="49" charset="0"/>
                <a:cs typeface="Consolas" panose="020B0609020204030204" pitchFamily="49" charset="0"/>
              </a:rPr>
              <a:t>    -it </a:t>
            </a:r>
            <a:r>
              <a:rPr lang="en-US" sz="1400" dirty="0" err="1">
                <a:solidFill>
                  <a:schemeClr val="bg1"/>
                </a:solidFill>
                <a:latin typeface="Consolas" panose="020B0609020204030204" pitchFamily="49" charset="0"/>
                <a:cs typeface="Consolas" panose="020B0609020204030204" pitchFamily="49" charset="0"/>
              </a:rPr>
              <a:t>iter_len</a:t>
            </a:r>
            <a:r>
              <a:rPr lang="en-US" sz="1400" dirty="0">
                <a:solidFill>
                  <a:schemeClr val="bg1"/>
                </a:solidFill>
                <a:latin typeface="Consolas" panose="020B0609020204030204" pitchFamily="49" charset="0"/>
                <a:cs typeface="Consolas" panose="020B0609020204030204" pitchFamily="49" charset="0"/>
              </a:rPr>
              <a:t>:   Display the last </a:t>
            </a:r>
            <a:r>
              <a:rPr lang="en-US" sz="1400" dirty="0" err="1">
                <a:solidFill>
                  <a:schemeClr val="bg1"/>
                </a:solidFill>
                <a:latin typeface="Consolas" panose="020B0609020204030204" pitchFamily="49" charset="0"/>
                <a:cs typeface="Consolas" panose="020B0609020204030204" pitchFamily="49" charset="0"/>
              </a:rPr>
              <a:t>iter_len</a:t>
            </a:r>
            <a:r>
              <a:rPr lang="en-US" sz="1400" dirty="0">
                <a:solidFill>
                  <a:schemeClr val="bg1"/>
                </a:solidFill>
                <a:latin typeface="Consolas" panose="020B0609020204030204" pitchFamily="49" charset="0"/>
                <a:cs typeface="Consolas" panose="020B0609020204030204" pitchFamily="49" charset="0"/>
              </a:rPr>
              <a:t> iteration stats</a:t>
            </a:r>
          </a:p>
          <a:p>
            <a:pPr marL="0" indent="0">
              <a:buNone/>
            </a:pP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ms</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ms_len</a:t>
            </a:r>
            <a:r>
              <a:rPr lang="en-US" sz="1400" dirty="0">
                <a:solidFill>
                  <a:schemeClr val="bg1"/>
                </a:solidFill>
                <a:latin typeface="Consolas" panose="020B0609020204030204" pitchFamily="49" charset="0"/>
                <a:cs typeface="Consolas" panose="020B0609020204030204" pitchFamily="49" charset="0"/>
              </a:rPr>
              <a:t>:     Display the last </a:t>
            </a:r>
            <a:r>
              <a:rPr lang="en-US" sz="1400" dirty="0" err="1">
                <a:solidFill>
                  <a:schemeClr val="bg1"/>
                </a:solidFill>
                <a:latin typeface="Consolas" panose="020B0609020204030204" pitchFamily="49" charset="0"/>
                <a:cs typeface="Consolas" panose="020B0609020204030204" pitchFamily="49" charset="0"/>
              </a:rPr>
              <a:t>ms_len</a:t>
            </a:r>
            <a:r>
              <a:rPr lang="en-US" sz="1400" dirty="0">
                <a:solidFill>
                  <a:schemeClr val="bg1"/>
                </a:solidFill>
                <a:latin typeface="Consolas" panose="020B0609020204030204" pitchFamily="49" charset="0"/>
                <a:cs typeface="Consolas" panose="020B0609020204030204" pitchFamily="49" charset="0"/>
              </a:rPr>
              <a:t> millisecond stats</a:t>
            </a:r>
          </a:p>
          <a:p>
            <a:pPr marL="0" indent="0">
              <a:buNone/>
            </a:pP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pmd</a:t>
            </a:r>
            <a:r>
              <a:rPr lang="en-US" sz="1400" dirty="0">
                <a:solidFill>
                  <a:schemeClr val="bg1"/>
                </a:solidFill>
                <a:latin typeface="Consolas" panose="020B0609020204030204" pitchFamily="49" charset="0"/>
                <a:cs typeface="Consolas" panose="020B0609020204030204" pitchFamily="49" charset="0"/>
              </a:rPr>
              <a:t> core:      Display only the specified PMD stats</a:t>
            </a:r>
          </a:p>
          <a:p>
            <a:pPr marL="0" indent="0">
              <a:buNone/>
            </a:pPr>
            <a:endParaRPr lang="en-US" sz="1400" dirty="0">
              <a:solidFill>
                <a:schemeClr val="bg1"/>
              </a:solidFill>
              <a:latin typeface="Consolas" panose="020B0609020204030204" pitchFamily="49" charset="0"/>
              <a:cs typeface="Consolas" panose="020B0609020204030204" pitchFamily="49" charset="0"/>
            </a:endParaRPr>
          </a:p>
          <a:p>
            <a:pPr marL="0" indent="0">
              <a:buNone/>
            </a:pPr>
            <a:endParaRPr lang="en-US" sz="1400" dirty="0">
              <a:solidFill>
                <a:schemeClr val="bg1"/>
              </a:solidFill>
              <a:latin typeface="Consolas" panose="020B0609020204030204" pitchFamily="49" charset="0"/>
              <a:cs typeface="Consolas" panose="020B0609020204030204" pitchFamily="49" charset="0"/>
            </a:endParaRPr>
          </a:p>
          <a:p>
            <a:pPr marL="0" indent="0">
              <a:buNone/>
            </a:pPr>
            <a:endParaRPr lang="en-US" sz="1400" dirty="0">
              <a:solidFill>
                <a:schemeClr val="bg1"/>
              </a:solidFill>
              <a:latin typeface="Consolas" panose="020B0609020204030204" pitchFamily="49" charset="0"/>
              <a:cs typeface="Consolas" panose="020B0609020204030204" pitchFamily="49" charset="0"/>
            </a:endParaRPr>
          </a:p>
          <a:p>
            <a:pPr marL="0" indent="0">
              <a:buNone/>
            </a:pPr>
            <a:r>
              <a:rPr lang="en-US" sz="1400" dirty="0">
                <a:solidFill>
                  <a:schemeClr val="bg1"/>
                </a:solidFill>
                <a:latin typeface="Consolas" panose="020B0609020204030204" pitchFamily="49" charset="0"/>
                <a:cs typeface="Consolas" panose="020B0609020204030204" pitchFamily="49" charset="0"/>
              </a:rPr>
              <a:t>The performance statistics are reset with the existing</a:t>
            </a:r>
          </a:p>
          <a:p>
            <a:pPr marL="0" indent="0">
              <a:buNone/>
            </a:pPr>
            <a:r>
              <a:rPr lang="en-US" sz="1400" dirty="0" err="1">
                <a:solidFill>
                  <a:srgbClr val="FFFF00"/>
                </a:solidFill>
                <a:latin typeface="Consolas" panose="020B0609020204030204" pitchFamily="49" charset="0"/>
                <a:cs typeface="Consolas" panose="020B0609020204030204" pitchFamily="49" charset="0"/>
              </a:rPr>
              <a:t>dpif-netdev</a:t>
            </a:r>
            <a:r>
              <a:rPr lang="en-US" sz="1400" dirty="0">
                <a:solidFill>
                  <a:srgbClr val="FFFF00"/>
                </a:solidFill>
                <a:latin typeface="Consolas" panose="020B0609020204030204" pitchFamily="49" charset="0"/>
                <a:cs typeface="Consolas" panose="020B0609020204030204" pitchFamily="49" charset="0"/>
              </a:rPr>
              <a:t>/</a:t>
            </a:r>
            <a:r>
              <a:rPr lang="en-US" sz="1400" dirty="0" err="1">
                <a:solidFill>
                  <a:srgbClr val="FFFF00"/>
                </a:solidFill>
                <a:latin typeface="Consolas" panose="020B0609020204030204" pitchFamily="49" charset="0"/>
                <a:cs typeface="Consolas" panose="020B0609020204030204" pitchFamily="49" charset="0"/>
              </a:rPr>
              <a:t>pmd</a:t>
            </a:r>
            <a:r>
              <a:rPr lang="en-US" sz="1400" dirty="0">
                <a:solidFill>
                  <a:srgbClr val="FFFF00"/>
                </a:solidFill>
                <a:latin typeface="Consolas" panose="020B0609020204030204" pitchFamily="49" charset="0"/>
                <a:cs typeface="Consolas" panose="020B0609020204030204" pitchFamily="49" charset="0"/>
              </a:rPr>
              <a:t>-stats-clear </a:t>
            </a:r>
            <a:r>
              <a:rPr lang="en-US" sz="1400" dirty="0">
                <a:solidFill>
                  <a:schemeClr val="bg1"/>
                </a:solidFill>
                <a:latin typeface="Consolas" panose="020B0609020204030204" pitchFamily="49" charset="0"/>
                <a:cs typeface="Consolas" panose="020B0609020204030204" pitchFamily="49" charset="0"/>
              </a:rPr>
              <a:t>command</a:t>
            </a:r>
          </a:p>
        </p:txBody>
      </p:sp>
      <p:sp>
        <p:nvSpPr>
          <p:cNvPr id="3" name="Title 2">
            <a:extLst>
              <a:ext uri="{FF2B5EF4-FFF2-40B4-BE49-F238E27FC236}">
                <a16:creationId xmlns:a16="http://schemas.microsoft.com/office/drawing/2014/main" id="{14B79CDE-9867-40BF-B15B-80097FCC6890}"/>
              </a:ext>
            </a:extLst>
          </p:cNvPr>
          <p:cNvSpPr>
            <a:spLocks noGrp="1"/>
          </p:cNvSpPr>
          <p:nvPr>
            <p:ph type="title"/>
          </p:nvPr>
        </p:nvSpPr>
        <p:spPr>
          <a:xfrm>
            <a:off x="524935" y="239714"/>
            <a:ext cx="12309019" cy="1085371"/>
          </a:xfrm>
        </p:spPr>
        <p:txBody>
          <a:bodyPr>
            <a:normAutofit/>
          </a:bodyPr>
          <a:lstStyle/>
          <a:p>
            <a:r>
              <a:rPr lang="en-US" sz="4800" dirty="0">
                <a:blipFill>
                  <a:blip r:embed="rId3"/>
                  <a:stretch>
                    <a:fillRect/>
                  </a:stretch>
                </a:blipFill>
                <a:latin typeface="Consolas" panose="020B0609020204030204" pitchFamily="49" charset="0"/>
                <a:cs typeface="Consolas" panose="020B0609020204030204" pitchFamily="49" charset="0"/>
              </a:rPr>
              <a:t>New </a:t>
            </a:r>
            <a:r>
              <a:rPr lang="en-US" sz="4800" dirty="0" err="1">
                <a:blipFill>
                  <a:blip r:embed="rId3"/>
                  <a:stretch>
                    <a:fillRect/>
                  </a:stretch>
                </a:blipFill>
                <a:latin typeface="Consolas" panose="020B0609020204030204" pitchFamily="49" charset="0"/>
                <a:cs typeface="Consolas" panose="020B0609020204030204" pitchFamily="49" charset="0"/>
              </a:rPr>
              <a:t>ovs-appctl</a:t>
            </a:r>
            <a:r>
              <a:rPr lang="en-US" sz="4800" dirty="0">
                <a:blipFill>
                  <a:blip r:embed="rId3"/>
                  <a:stretch>
                    <a:fillRect/>
                  </a:stretch>
                </a:blipFill>
                <a:latin typeface="Consolas" panose="020B0609020204030204" pitchFamily="49" charset="0"/>
                <a:cs typeface="Consolas" panose="020B0609020204030204" pitchFamily="49" charset="0"/>
              </a:rPr>
              <a:t> CLI Commands</a:t>
            </a:r>
          </a:p>
        </p:txBody>
      </p:sp>
      <p:pic>
        <p:nvPicPr>
          <p:cNvPr id="6" name="Picture 5">
            <a:extLst>
              <a:ext uri="{FF2B5EF4-FFF2-40B4-BE49-F238E27FC236}">
                <a16:creationId xmlns:a16="http://schemas.microsoft.com/office/drawing/2014/main" id="{E06D9EE9-344B-46CE-B25D-A6EC8F89AE13}"/>
              </a:ext>
            </a:extLst>
          </p:cNvPr>
          <p:cNvPicPr>
            <a:picLocks noChangeAspect="1"/>
          </p:cNvPicPr>
          <p:nvPr/>
        </p:nvPicPr>
        <p:blipFill>
          <a:blip r:embed="rId4"/>
          <a:stretch>
            <a:fillRect/>
          </a:stretch>
        </p:blipFill>
        <p:spPr>
          <a:xfrm>
            <a:off x="6986821" y="1529976"/>
            <a:ext cx="4684993" cy="5169647"/>
          </a:xfrm>
          <a:prstGeom prst="rect">
            <a:avLst/>
          </a:prstGeom>
        </p:spPr>
      </p:pic>
    </p:spTree>
    <p:extLst>
      <p:ext uri="{BB962C8B-B14F-4D97-AF65-F5344CB8AC3E}">
        <p14:creationId xmlns:p14="http://schemas.microsoft.com/office/powerpoint/2010/main" val="334892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4290C9-8634-4CBF-B8B7-085534F9BCB6}"/>
              </a:ext>
            </a:extLst>
          </p:cNvPr>
          <p:cNvSpPr>
            <a:spLocks noGrp="1"/>
          </p:cNvSpPr>
          <p:nvPr>
            <p:ph type="title"/>
          </p:nvPr>
        </p:nvSpPr>
        <p:spPr/>
        <p:txBody>
          <a:bodyPr/>
          <a:lstStyle/>
          <a:p>
            <a:r>
              <a:rPr lang="en-US" dirty="0">
                <a:blipFill>
                  <a:blip r:embed="rId3"/>
                  <a:stretch>
                    <a:fillRect/>
                  </a:stretch>
                </a:blipFill>
              </a:rPr>
              <a:t>PMD Performance Summary</a:t>
            </a:r>
          </a:p>
        </p:txBody>
      </p:sp>
      <p:pic>
        <p:nvPicPr>
          <p:cNvPr id="5" name="Picture 4">
            <a:extLst>
              <a:ext uri="{FF2B5EF4-FFF2-40B4-BE49-F238E27FC236}">
                <a16:creationId xmlns:a16="http://schemas.microsoft.com/office/drawing/2014/main" id="{75B0BA49-4281-47AC-86B7-A47B25C766A4}"/>
              </a:ext>
            </a:extLst>
          </p:cNvPr>
          <p:cNvPicPr>
            <a:picLocks noChangeAspect="1"/>
          </p:cNvPicPr>
          <p:nvPr/>
        </p:nvPicPr>
        <p:blipFill>
          <a:blip r:embed="rId4"/>
          <a:stretch>
            <a:fillRect/>
          </a:stretch>
        </p:blipFill>
        <p:spPr>
          <a:xfrm>
            <a:off x="450762" y="2366682"/>
            <a:ext cx="6336548" cy="2643468"/>
          </a:xfrm>
          <a:prstGeom prst="rect">
            <a:avLst/>
          </a:prstGeom>
        </p:spPr>
      </p:pic>
      <p:sp>
        <p:nvSpPr>
          <p:cNvPr id="6" name="Callout: Line with Accent Bar 5">
            <a:extLst>
              <a:ext uri="{FF2B5EF4-FFF2-40B4-BE49-F238E27FC236}">
                <a16:creationId xmlns:a16="http://schemas.microsoft.com/office/drawing/2014/main" id="{A0292E17-972F-4C5B-8626-F1451051ECE8}"/>
              </a:ext>
            </a:extLst>
          </p:cNvPr>
          <p:cNvSpPr/>
          <p:nvPr/>
        </p:nvSpPr>
        <p:spPr>
          <a:xfrm>
            <a:off x="3536590" y="1229462"/>
            <a:ext cx="1806402" cy="527621"/>
          </a:xfrm>
          <a:prstGeom prst="accentCallout1">
            <a:avLst>
              <a:gd name="adj1" fmla="val 30858"/>
              <a:gd name="adj2" fmla="val -5522"/>
              <a:gd name="adj3" fmla="val 251395"/>
              <a:gd name="adj4" fmla="val -37859"/>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Time since the last </a:t>
            </a:r>
            <a:r>
              <a:rPr lang="en-US" sz="1400" dirty="0" err="1">
                <a:solidFill>
                  <a:schemeClr val="tx2"/>
                </a:solidFill>
                <a:latin typeface="Arial" charset="0"/>
              </a:rPr>
              <a:t>pmd</a:t>
            </a:r>
            <a:r>
              <a:rPr lang="en-US" sz="1400" dirty="0">
                <a:solidFill>
                  <a:schemeClr val="tx2"/>
                </a:solidFill>
                <a:latin typeface="Arial" charset="0"/>
              </a:rPr>
              <a:t>-stats-clear</a:t>
            </a:r>
          </a:p>
        </p:txBody>
      </p:sp>
      <p:sp>
        <p:nvSpPr>
          <p:cNvPr id="7" name="Callout: Line with Accent Bar 6">
            <a:extLst>
              <a:ext uri="{FF2B5EF4-FFF2-40B4-BE49-F238E27FC236}">
                <a16:creationId xmlns:a16="http://schemas.microsoft.com/office/drawing/2014/main" id="{B3C732D4-76CA-4778-BED9-5E007F4A3505}"/>
              </a:ext>
            </a:extLst>
          </p:cNvPr>
          <p:cNvSpPr/>
          <p:nvPr/>
        </p:nvSpPr>
        <p:spPr>
          <a:xfrm>
            <a:off x="5945105" y="1221793"/>
            <a:ext cx="2218751" cy="587385"/>
          </a:xfrm>
          <a:prstGeom prst="accentCallout1">
            <a:avLst>
              <a:gd name="adj1" fmla="val 30858"/>
              <a:gd name="adj2" fmla="val -5522"/>
              <a:gd name="adj3" fmla="val 340092"/>
              <a:gd name="adj4" fmla="val -9502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Nominal TSC frequency: Cycles/duration</a:t>
            </a:r>
          </a:p>
        </p:txBody>
      </p:sp>
      <p:sp>
        <p:nvSpPr>
          <p:cNvPr id="8" name="Callout: Line with Accent Bar 7">
            <a:extLst>
              <a:ext uri="{FF2B5EF4-FFF2-40B4-BE49-F238E27FC236}">
                <a16:creationId xmlns:a16="http://schemas.microsoft.com/office/drawing/2014/main" id="{B81A2D6B-FF84-4476-86CE-8EDD6A39C076}"/>
              </a:ext>
            </a:extLst>
          </p:cNvPr>
          <p:cNvSpPr/>
          <p:nvPr/>
        </p:nvSpPr>
        <p:spPr>
          <a:xfrm>
            <a:off x="7577418" y="1900765"/>
            <a:ext cx="2218751" cy="587385"/>
          </a:xfrm>
          <a:prstGeom prst="accentCallout1">
            <a:avLst>
              <a:gd name="adj1" fmla="val 30858"/>
              <a:gd name="adj2" fmla="val -5522"/>
              <a:gd name="adj3" fmla="val 264799"/>
              <a:gd name="adj4" fmla="val -132463"/>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Average iteration length</a:t>
            </a:r>
          </a:p>
        </p:txBody>
      </p:sp>
      <p:sp>
        <p:nvSpPr>
          <p:cNvPr id="9" name="Callout: Line with Accent Bar 8">
            <a:extLst>
              <a:ext uri="{FF2B5EF4-FFF2-40B4-BE49-F238E27FC236}">
                <a16:creationId xmlns:a16="http://schemas.microsoft.com/office/drawing/2014/main" id="{DD25D155-443B-4A8F-A31B-A4374D456B9D}"/>
              </a:ext>
            </a:extLst>
          </p:cNvPr>
          <p:cNvSpPr/>
          <p:nvPr/>
        </p:nvSpPr>
        <p:spPr>
          <a:xfrm>
            <a:off x="8055536" y="2579737"/>
            <a:ext cx="2462183" cy="671463"/>
          </a:xfrm>
          <a:prstGeom prst="accentCallout1">
            <a:avLst>
              <a:gd name="adj1" fmla="val 30858"/>
              <a:gd name="adj2" fmla="val -5522"/>
              <a:gd name="adj3" fmla="val 179212"/>
              <a:gd name="adj4" fmla="val -12813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Percent of cycles spent in iterations with at least one processed packet.</a:t>
            </a:r>
          </a:p>
        </p:txBody>
      </p:sp>
      <p:sp>
        <p:nvSpPr>
          <p:cNvPr id="10" name="Callout: Line with Accent Bar 9">
            <a:extLst>
              <a:ext uri="{FF2B5EF4-FFF2-40B4-BE49-F238E27FC236}">
                <a16:creationId xmlns:a16="http://schemas.microsoft.com/office/drawing/2014/main" id="{770D63D8-7464-4E1D-8920-69D8E8D04E60}"/>
              </a:ext>
            </a:extLst>
          </p:cNvPr>
          <p:cNvSpPr/>
          <p:nvPr/>
        </p:nvSpPr>
        <p:spPr>
          <a:xfrm>
            <a:off x="8258736" y="3407070"/>
            <a:ext cx="2462183" cy="671463"/>
          </a:xfrm>
          <a:prstGeom prst="accentCallout1">
            <a:avLst>
              <a:gd name="adj1" fmla="val 30858"/>
              <a:gd name="adj2" fmla="val -5522"/>
              <a:gd name="adj3" fmla="val 77745"/>
              <a:gd name="adj4" fmla="val -92454"/>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Processed packets/second and average processing TSC cycles per packet</a:t>
            </a:r>
          </a:p>
        </p:txBody>
      </p:sp>
      <p:sp>
        <p:nvSpPr>
          <p:cNvPr id="11" name="Callout: Line with Accent Bar 10">
            <a:extLst>
              <a:ext uri="{FF2B5EF4-FFF2-40B4-BE49-F238E27FC236}">
                <a16:creationId xmlns:a16="http://schemas.microsoft.com/office/drawing/2014/main" id="{7839C7D2-F872-4516-BC9A-F5588A2A0C67}"/>
              </a:ext>
            </a:extLst>
          </p:cNvPr>
          <p:cNvSpPr/>
          <p:nvPr/>
        </p:nvSpPr>
        <p:spPr>
          <a:xfrm>
            <a:off x="8055536" y="4234403"/>
            <a:ext cx="2462183" cy="671463"/>
          </a:xfrm>
          <a:prstGeom prst="accentCallout1">
            <a:avLst>
              <a:gd name="adj1" fmla="val 30858"/>
              <a:gd name="adj2" fmla="val -5522"/>
              <a:gd name="adj3" fmla="val -16602"/>
              <a:gd name="adj4" fmla="val -120611"/>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Avg. number of datapath passes per packets</a:t>
            </a:r>
          </a:p>
        </p:txBody>
      </p:sp>
      <p:sp>
        <p:nvSpPr>
          <p:cNvPr id="12" name="Callout: Line with Accent Bar 11">
            <a:extLst>
              <a:ext uri="{FF2B5EF4-FFF2-40B4-BE49-F238E27FC236}">
                <a16:creationId xmlns:a16="http://schemas.microsoft.com/office/drawing/2014/main" id="{B6B022FF-3B49-4D6A-A718-430029C3AC41}"/>
              </a:ext>
            </a:extLst>
          </p:cNvPr>
          <p:cNvSpPr/>
          <p:nvPr/>
        </p:nvSpPr>
        <p:spPr>
          <a:xfrm>
            <a:off x="7260665" y="5889069"/>
            <a:ext cx="2462183" cy="307715"/>
          </a:xfrm>
          <a:prstGeom prst="accentCallout1">
            <a:avLst>
              <a:gd name="adj1" fmla="val 30858"/>
              <a:gd name="adj2" fmla="val -5522"/>
              <a:gd name="adj3" fmla="val -529736"/>
              <a:gd name="adj4" fmla="val -12182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Percentage of EMC hits </a:t>
            </a:r>
          </a:p>
        </p:txBody>
      </p:sp>
      <p:sp>
        <p:nvSpPr>
          <p:cNvPr id="13" name="Callout: Line with Accent Bar 12">
            <a:extLst>
              <a:ext uri="{FF2B5EF4-FFF2-40B4-BE49-F238E27FC236}">
                <a16:creationId xmlns:a16="http://schemas.microsoft.com/office/drawing/2014/main" id="{0228671D-6BB3-4E79-BC30-0513CB9393EC}"/>
              </a:ext>
            </a:extLst>
          </p:cNvPr>
          <p:cNvSpPr/>
          <p:nvPr/>
        </p:nvSpPr>
        <p:spPr>
          <a:xfrm>
            <a:off x="7860649" y="5097028"/>
            <a:ext cx="3195822" cy="582967"/>
          </a:xfrm>
          <a:prstGeom prst="accentCallout1">
            <a:avLst>
              <a:gd name="adj1" fmla="val 30858"/>
              <a:gd name="adj2" fmla="val -5522"/>
              <a:gd name="adj3" fmla="val -99446"/>
              <a:gd name="adj4" fmla="val -53953"/>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Percentage of Megaflow hits and avg. number of subtable lookups per hit</a:t>
            </a:r>
          </a:p>
        </p:txBody>
      </p:sp>
      <p:sp>
        <p:nvSpPr>
          <p:cNvPr id="14" name="TextBox 13">
            <a:extLst>
              <a:ext uri="{FF2B5EF4-FFF2-40B4-BE49-F238E27FC236}">
                <a16:creationId xmlns:a16="http://schemas.microsoft.com/office/drawing/2014/main" id="{E7A676D8-C87D-4FA0-B7F4-F5DA4622CEDA}"/>
              </a:ext>
            </a:extLst>
          </p:cNvPr>
          <p:cNvSpPr txBox="1"/>
          <p:nvPr/>
        </p:nvSpPr>
        <p:spPr>
          <a:xfrm>
            <a:off x="450762" y="5326052"/>
            <a:ext cx="4724370" cy="646331"/>
          </a:xfrm>
          <a:prstGeom prst="rect">
            <a:avLst/>
          </a:prstGeom>
          <a:noFill/>
        </p:spPr>
        <p:txBody>
          <a:bodyPr wrap="none" rtlCol="0">
            <a:spAutoFit/>
          </a:bodyPr>
          <a:lstStyle/>
          <a:p>
            <a:r>
              <a:rPr lang="en-US" sz="1800" dirty="0"/>
              <a:t>Similar information as in </a:t>
            </a:r>
            <a:r>
              <a:rPr lang="en-US" sz="1800" dirty="0" err="1"/>
              <a:t>pmd</a:t>
            </a:r>
            <a:r>
              <a:rPr lang="en-US" sz="1800" dirty="0"/>
              <a:t>-stats-show but</a:t>
            </a:r>
            <a:br>
              <a:rPr lang="en-US" sz="1800" dirty="0"/>
            </a:br>
            <a:r>
              <a:rPr lang="en-US" sz="1800" dirty="0"/>
              <a:t>hopefully easier for human interpretation</a:t>
            </a:r>
          </a:p>
        </p:txBody>
      </p:sp>
    </p:spTree>
    <p:extLst>
      <p:ext uri="{BB962C8B-B14F-4D97-AF65-F5344CB8AC3E}">
        <p14:creationId xmlns:p14="http://schemas.microsoft.com/office/powerpoint/2010/main" val="273933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5DE3-1D85-4789-9376-4F533E80E9B5}"/>
              </a:ext>
            </a:extLst>
          </p:cNvPr>
          <p:cNvSpPr>
            <a:spLocks noGrp="1"/>
          </p:cNvSpPr>
          <p:nvPr>
            <p:ph type="title"/>
          </p:nvPr>
        </p:nvSpPr>
        <p:spPr/>
        <p:txBody>
          <a:bodyPr/>
          <a:lstStyle/>
          <a:p>
            <a:r>
              <a:rPr lang="en-US" dirty="0">
                <a:blipFill>
                  <a:blip r:embed="rId3"/>
                  <a:stretch>
                    <a:fillRect/>
                  </a:stretch>
                </a:blipFill>
              </a:rPr>
              <a:t>PMD Performance Histograms</a:t>
            </a:r>
          </a:p>
        </p:txBody>
      </p:sp>
      <p:pic>
        <p:nvPicPr>
          <p:cNvPr id="3" name="Picture 2">
            <a:extLst>
              <a:ext uri="{FF2B5EF4-FFF2-40B4-BE49-F238E27FC236}">
                <a16:creationId xmlns:a16="http://schemas.microsoft.com/office/drawing/2014/main" id="{614EB17B-CA44-4535-B81A-0449C4FD306F}"/>
              </a:ext>
            </a:extLst>
          </p:cNvPr>
          <p:cNvPicPr>
            <a:picLocks noChangeAspect="1"/>
          </p:cNvPicPr>
          <p:nvPr/>
        </p:nvPicPr>
        <p:blipFill>
          <a:blip r:embed="rId4"/>
          <a:stretch>
            <a:fillRect/>
          </a:stretch>
        </p:blipFill>
        <p:spPr>
          <a:xfrm>
            <a:off x="292100" y="2312894"/>
            <a:ext cx="9825524" cy="4099859"/>
          </a:xfrm>
          <a:prstGeom prst="rect">
            <a:avLst/>
          </a:prstGeom>
        </p:spPr>
      </p:pic>
      <p:sp>
        <p:nvSpPr>
          <p:cNvPr id="4" name="Rectangle: Rounded Corners 3">
            <a:extLst>
              <a:ext uri="{FF2B5EF4-FFF2-40B4-BE49-F238E27FC236}">
                <a16:creationId xmlns:a16="http://schemas.microsoft.com/office/drawing/2014/main" id="{4A7071A0-8C5A-42F7-BE29-BEB391BF8313}"/>
              </a:ext>
            </a:extLst>
          </p:cNvPr>
          <p:cNvSpPr/>
          <p:nvPr/>
        </p:nvSpPr>
        <p:spPr bwMode="auto">
          <a:xfrm>
            <a:off x="1691341" y="2366683"/>
            <a:ext cx="1326776" cy="3579906"/>
          </a:xfrm>
          <a:prstGeom prst="roundRect">
            <a:avLst/>
          </a:prstGeom>
          <a:noFill/>
          <a:ln w="38100" cap="flat" cmpd="sng" algn="ctr">
            <a:solidFill>
              <a:srgbClr val="FFC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5" name="Callout: Line with Accent Bar 4">
            <a:extLst>
              <a:ext uri="{FF2B5EF4-FFF2-40B4-BE49-F238E27FC236}">
                <a16:creationId xmlns:a16="http://schemas.microsoft.com/office/drawing/2014/main" id="{96B35706-76F9-4E55-8196-329CDB4EEDE0}"/>
              </a:ext>
            </a:extLst>
          </p:cNvPr>
          <p:cNvSpPr/>
          <p:nvPr/>
        </p:nvSpPr>
        <p:spPr>
          <a:xfrm>
            <a:off x="230931" y="1084783"/>
            <a:ext cx="1818998" cy="734206"/>
          </a:xfrm>
          <a:prstGeom prst="accentCallout1">
            <a:avLst>
              <a:gd name="adj1" fmla="val 31991"/>
              <a:gd name="adj2" fmla="val 102688"/>
              <a:gd name="adj3" fmla="val 161355"/>
              <a:gd name="adj4" fmla="val 115776"/>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Histogram for packets processed per iteration</a:t>
            </a:r>
          </a:p>
        </p:txBody>
      </p:sp>
      <p:sp>
        <p:nvSpPr>
          <p:cNvPr id="6" name="Callout: Line with Accent Bar 5">
            <a:extLst>
              <a:ext uri="{FF2B5EF4-FFF2-40B4-BE49-F238E27FC236}">
                <a16:creationId xmlns:a16="http://schemas.microsoft.com/office/drawing/2014/main" id="{0FAB314A-325A-4019-8388-72E710D32D0E}"/>
              </a:ext>
            </a:extLst>
          </p:cNvPr>
          <p:cNvSpPr/>
          <p:nvPr/>
        </p:nvSpPr>
        <p:spPr>
          <a:xfrm>
            <a:off x="2956202" y="1115223"/>
            <a:ext cx="1818998" cy="534283"/>
          </a:xfrm>
          <a:prstGeom prst="accentCallout1">
            <a:avLst>
              <a:gd name="adj1" fmla="val 31991"/>
              <a:gd name="adj2" fmla="val -2779"/>
              <a:gd name="adj3" fmla="val 363169"/>
              <a:gd name="adj4" fmla="val -52117"/>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Upper bound of the bin: 4 packets</a:t>
            </a:r>
          </a:p>
        </p:txBody>
      </p:sp>
      <p:sp>
        <p:nvSpPr>
          <p:cNvPr id="7" name="Callout: Line with Accent Bar 6">
            <a:extLst>
              <a:ext uri="{FF2B5EF4-FFF2-40B4-BE49-F238E27FC236}">
                <a16:creationId xmlns:a16="http://schemas.microsoft.com/office/drawing/2014/main" id="{9C00E725-1C27-45C0-A868-76B731890946}"/>
              </a:ext>
            </a:extLst>
          </p:cNvPr>
          <p:cNvSpPr/>
          <p:nvPr/>
        </p:nvSpPr>
        <p:spPr>
          <a:xfrm>
            <a:off x="3278930" y="1688963"/>
            <a:ext cx="1908646" cy="534283"/>
          </a:xfrm>
          <a:prstGeom prst="accentCallout1">
            <a:avLst>
              <a:gd name="adj1" fmla="val 31991"/>
              <a:gd name="adj2" fmla="val -2779"/>
              <a:gd name="adj3" fmla="val 258021"/>
              <a:gd name="adj4" fmla="val -24588"/>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6867 iterations with 4 processed packets</a:t>
            </a:r>
          </a:p>
        </p:txBody>
      </p:sp>
      <p:sp>
        <p:nvSpPr>
          <p:cNvPr id="8" name="Rectangle: Rounded Corners 7">
            <a:extLst>
              <a:ext uri="{FF2B5EF4-FFF2-40B4-BE49-F238E27FC236}">
                <a16:creationId xmlns:a16="http://schemas.microsoft.com/office/drawing/2014/main" id="{E8553E77-BA84-4075-9A2B-665818F2F86A}"/>
              </a:ext>
            </a:extLst>
          </p:cNvPr>
          <p:cNvSpPr/>
          <p:nvPr/>
        </p:nvSpPr>
        <p:spPr bwMode="auto">
          <a:xfrm>
            <a:off x="1786965" y="2988236"/>
            <a:ext cx="1123576" cy="137457"/>
          </a:xfrm>
          <a:prstGeom prst="roundRect">
            <a:avLst/>
          </a:prstGeom>
          <a:noFill/>
          <a:ln w="12700" cap="flat" cmpd="sng" algn="ctr">
            <a:solidFill>
              <a:srgbClr val="FFC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Callout: Line with Accent Bar 8">
            <a:extLst>
              <a:ext uri="{FF2B5EF4-FFF2-40B4-BE49-F238E27FC236}">
                <a16:creationId xmlns:a16="http://schemas.microsoft.com/office/drawing/2014/main" id="{CDC59161-6EA1-46A6-A571-8735029BC389}"/>
              </a:ext>
            </a:extLst>
          </p:cNvPr>
          <p:cNvSpPr/>
          <p:nvPr/>
        </p:nvSpPr>
        <p:spPr>
          <a:xfrm>
            <a:off x="10229567" y="5864826"/>
            <a:ext cx="1908646" cy="534283"/>
          </a:xfrm>
          <a:prstGeom prst="accentCallout1">
            <a:avLst>
              <a:gd name="adj1" fmla="val 31991"/>
              <a:gd name="adj2" fmla="val -2779"/>
              <a:gd name="adj3" fmla="val 13049"/>
              <a:gd name="adj4" fmla="val -53395"/>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Upper bound: </a:t>
            </a:r>
            <a:r>
              <a:rPr lang="en-US" sz="1400" b="1" dirty="0">
                <a:solidFill>
                  <a:schemeClr val="tx2"/>
                </a:solidFill>
                <a:latin typeface="Arial" charset="0"/>
              </a:rPr>
              <a:t>more</a:t>
            </a:r>
            <a:r>
              <a:rPr lang="en-US" sz="1400" dirty="0">
                <a:solidFill>
                  <a:schemeClr val="tx2"/>
                </a:solidFill>
                <a:latin typeface="Arial" charset="0"/>
              </a:rPr>
              <a:t> than 1M cycles</a:t>
            </a:r>
          </a:p>
        </p:txBody>
      </p:sp>
      <p:sp>
        <p:nvSpPr>
          <p:cNvPr id="10" name="Rectangle: Rounded Corners 9">
            <a:extLst>
              <a:ext uri="{FF2B5EF4-FFF2-40B4-BE49-F238E27FC236}">
                <a16:creationId xmlns:a16="http://schemas.microsoft.com/office/drawing/2014/main" id="{695464DD-9996-4237-8109-893B39198A8C}"/>
              </a:ext>
            </a:extLst>
          </p:cNvPr>
          <p:cNvSpPr/>
          <p:nvPr/>
        </p:nvSpPr>
        <p:spPr bwMode="auto">
          <a:xfrm>
            <a:off x="292100" y="6066117"/>
            <a:ext cx="9670676" cy="280895"/>
          </a:xfrm>
          <a:prstGeom prst="roundRect">
            <a:avLst/>
          </a:prstGeom>
          <a:noFill/>
          <a:ln w="38100" cap="flat" cmpd="sng" algn="ctr">
            <a:solidFill>
              <a:srgbClr val="FFC00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Callout: Line with Accent Bar 10">
            <a:extLst>
              <a:ext uri="{FF2B5EF4-FFF2-40B4-BE49-F238E27FC236}">
                <a16:creationId xmlns:a16="http://schemas.microsoft.com/office/drawing/2014/main" id="{E6DDD935-1AA7-43E7-8D41-AF19F4062E5F}"/>
              </a:ext>
            </a:extLst>
          </p:cNvPr>
          <p:cNvSpPr/>
          <p:nvPr/>
        </p:nvSpPr>
        <p:spPr>
          <a:xfrm>
            <a:off x="7876748" y="1414733"/>
            <a:ext cx="1908646" cy="534283"/>
          </a:xfrm>
          <a:prstGeom prst="accentCallout1">
            <a:avLst>
              <a:gd name="adj1" fmla="val 31991"/>
              <a:gd name="adj2" fmla="val -2779"/>
              <a:gd name="adj3" fmla="val 866537"/>
              <a:gd name="adj4" fmla="val -6999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FF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fontAlgn="base">
              <a:spcBef>
                <a:spcPct val="50000"/>
              </a:spcBef>
              <a:spcAft>
                <a:spcPct val="0"/>
              </a:spcAft>
            </a:pPr>
            <a:r>
              <a:rPr lang="en-US" sz="1400" dirty="0">
                <a:solidFill>
                  <a:schemeClr val="tx2"/>
                </a:solidFill>
                <a:latin typeface="Arial" charset="0"/>
              </a:rPr>
              <a:t>Average values for performance metrics</a:t>
            </a:r>
          </a:p>
        </p:txBody>
      </p:sp>
    </p:spTree>
    <p:extLst>
      <p:ext uri="{BB962C8B-B14F-4D97-AF65-F5344CB8AC3E}">
        <p14:creationId xmlns:p14="http://schemas.microsoft.com/office/powerpoint/2010/main" val="3277048019"/>
      </p:ext>
    </p:extLst>
  </p:cSld>
  <p:clrMapOvr>
    <a:masterClrMapping/>
  </p:clrMapOvr>
</p:sld>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PresentationTemplate2011</Template>
  <TotalTime>0</TotalTime>
  <Words>2870</Words>
  <Application>Microsoft Office PowerPoint</Application>
  <PresentationFormat>Widescreen</PresentationFormat>
  <Paragraphs>1022</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Aharoni</vt:lpstr>
      <vt:lpstr>Arial</vt:lpstr>
      <vt:lpstr>Arial Narrow</vt:lpstr>
      <vt:lpstr>Consolas</vt:lpstr>
      <vt:lpstr>Ericsson Capital TT</vt:lpstr>
      <vt:lpstr>Wingdings</vt:lpstr>
      <vt:lpstr>PresentationTemplate2011</vt:lpstr>
      <vt:lpstr>Troubleshooting the OvS Data Plane</vt:lpstr>
      <vt:lpstr>Troubleshooting the OVS Data Plane</vt:lpstr>
      <vt:lpstr>Real-time Packet Drop at OvS Boundaries</vt:lpstr>
      <vt:lpstr>Real-time Packet Drop at OvS Boundaries</vt:lpstr>
      <vt:lpstr>Troubleshooter’s Nightmare</vt:lpstr>
      <vt:lpstr>OvS PMD Performance Metrics</vt:lpstr>
      <vt:lpstr>New ovs-appctl CLI Commands</vt:lpstr>
      <vt:lpstr>PMD Performance Summary</vt:lpstr>
      <vt:lpstr>PMD Performance Histograms</vt:lpstr>
      <vt:lpstr>PMD Iteration Metrics History</vt:lpstr>
      <vt:lpstr>PMD Millisecond Metrics History</vt:lpstr>
      <vt:lpstr>How to Capture the Iteration History Around a Sub-millisecond Drop Burst?</vt:lpstr>
      <vt:lpstr>Development Status</vt:lpstr>
      <vt:lpstr>Real-world Drop Issues Resolved with PMD Performance Metrics and Supervision (1/3)</vt:lpstr>
      <vt:lpstr>Real-world Drop Issues Resolved with PMD Performance Metrics and Supervision (2/3)</vt:lpstr>
      <vt:lpstr>Real-world Drop Issues Resolved with PMD Performance Metrics and Supervision (3/3)</vt:lpstr>
      <vt:lpstr>Packet Drop in OvS Pipeline and Datapath</vt:lpstr>
      <vt:lpstr>OvS DPDK Architecture</vt:lpstr>
      <vt:lpstr>OvS Packet Drop Scenarios</vt:lpstr>
      <vt:lpstr>OvS Packet Drop Scenarios</vt:lpstr>
      <vt:lpstr>OvS Packet Drop Scenarios</vt:lpstr>
      <vt:lpstr>OvS Packet Drop Scenarios</vt:lpstr>
      <vt:lpstr>What Do We Have Today?</vt:lpstr>
      <vt:lpstr>What Do We Have Today?</vt:lpstr>
      <vt:lpstr>What Do Troubleshooters Need?</vt:lpstr>
      <vt:lpstr>What Do Troubleshooters Need?</vt:lpstr>
      <vt:lpstr>What Do Troubleshooters Need?</vt:lpstr>
      <vt:lpstr>What Do Troubleshooters Need?</vt:lpstr>
      <vt:lpstr>What Do Troubleshooters Need?</vt:lpstr>
      <vt:lpstr>What Do Troubleshooters Need?</vt:lpstr>
      <vt:lpstr>PowerPoint Presentation</vt:lpstr>
      <vt:lpstr>Enhanced Drop Action Handling</vt:lpstr>
      <vt:lpstr>Enhanced Drop Action Handling</vt:lpstr>
      <vt:lpstr>Enhanced Drop Action Handling</vt:lpstr>
      <vt:lpstr>Enhanced Drop Action Handling</vt:lpstr>
      <vt:lpstr>Track Datapath Packet Drops</vt:lpstr>
      <vt:lpstr>Track Datapath Packet Drops</vt:lpstr>
      <vt:lpstr>Packet Drop Classification</vt:lpstr>
      <vt:lpstr>Drop Action Classification</vt:lpstr>
      <vt:lpstr>Other DP Processing Drops</vt:lpstr>
      <vt:lpstr>Simple &amp; Overall Drop Statistics CLI</vt:lpstr>
      <vt:lpstr>Dynamic Debug Infrastructure</vt:lpstr>
      <vt:lpstr>Dynamic Debug Infrastructure</vt:lpstr>
      <vt:lpstr>PowerPoint Presentation</vt:lpstr>
      <vt:lpstr>PowerPoint Presentation</vt:lpstr>
      <vt:lpstr>Next Steps… </vt:lpstr>
      <vt:lpstr>Debug Packet Misforwarding…</vt:lpstr>
      <vt:lpstr>Debug Packet Misforwarding…</vt:lpstr>
      <vt:lpstr>Debug Packet Misforwarding…</vt:lpstr>
      <vt:lpstr>Summary</vt:lpstr>
      <vt:lpstr>Thank You!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Troubleshooting the OvS Data Plane</dc:title>
  <dc:creator>Jan Scheurich, Rohith Basavaraja</dc:creator>
  <cp:keywords/>
  <dc:description>Rev A</dc:description>
  <cp:lastModifiedBy>Jan Scheurich</cp:lastModifiedBy>
  <cp:revision>159</cp:revision>
  <dcterms:created xsi:type="dcterms:W3CDTF">2017-10-20T17:26:41Z</dcterms:created>
  <dcterms:modified xsi:type="dcterms:W3CDTF">2017-11-12T22:17:49Z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R5C</vt:lpwstr>
  </property>
  <property fmtid="{D5CDD505-2E9C-101B-9397-08002B2CF9AE}" pid="8" name="FooterType">
    <vt:lpwstr>PresTemp</vt:lpwstr>
  </property>
  <property fmtid="{D5CDD505-2E9C-101B-9397-08002B2CF9AE}" pid="9" name="UsedFont">
    <vt:lpwstr>Arial</vt:lpwstr>
  </property>
  <property fmtid="{D5CDD505-2E9C-101B-9397-08002B2CF9AE}" pid="10" name="x">
    <vt:lpwstr>1</vt:lpwstr>
  </property>
  <property fmtid="{D5CDD505-2E9C-101B-9397-08002B2CF9AE}" pid="11" name="White">
    <vt:bool>true</vt:bool>
  </property>
  <property fmtid="{D5CDD505-2E9C-101B-9397-08002B2CF9AE}" pid="12" name="chkMetaData">
    <vt:bool>false</vt:bool>
  </property>
  <property fmtid="{D5CDD505-2E9C-101B-9397-08002B2CF9AE}" pid="13" name="chkTaglines">
    <vt:bool>false</vt:bool>
  </property>
  <property fmtid="{D5CDD505-2E9C-101B-9397-08002B2CF9AE}" pid="14" name="SecurityClass">
    <vt:lpwstr/>
  </property>
  <property fmtid="{D5CDD505-2E9C-101B-9397-08002B2CF9AE}" pid="15" name="txtConfLabel">
    <vt:lpwstr>Ericsson Internal</vt:lpwstr>
  </property>
  <property fmtid="{D5CDD505-2E9C-101B-9397-08002B2CF9AE}" pid="16" name="optUseConfClass">
    <vt:bool>false</vt:bool>
  </property>
  <property fmtid="{D5CDD505-2E9C-101B-9397-08002B2CF9AE}" pid="17" name="optUseConfLabel">
    <vt:bool>true</vt:bool>
  </property>
  <property fmtid="{D5CDD505-2E9C-101B-9397-08002B2CF9AE}" pid="18" name="optFooterCVLDocNo">
    <vt:bool>false</vt:bool>
  </property>
  <property fmtid="{D5CDD505-2E9C-101B-9397-08002B2CF9AE}" pid="19" name="optFooterCVLCopyright">
    <vt:bool>false</vt:bool>
  </property>
  <property fmtid="{D5CDD505-2E9C-101B-9397-08002B2CF9AE}" pid="20" name="optEnterText1">
    <vt:bool>true</vt:bool>
  </property>
  <property fmtid="{D5CDD505-2E9C-101B-9397-08002B2CF9AE}" pid="21" name="optFooterCVLConfLabel">
    <vt:bool>false</vt:bool>
  </property>
  <property fmtid="{D5CDD505-2E9C-101B-9397-08002B2CF9AE}" pid="22" name="optEnterText2">
    <vt:bool>true</vt:bool>
  </property>
  <property fmtid="{D5CDD505-2E9C-101B-9397-08002B2CF9AE}" pid="23" name="optFooterCVLTitle">
    <vt:bool>false</vt:bool>
  </property>
  <property fmtid="{D5CDD505-2E9C-101B-9397-08002B2CF9AE}" pid="24" name="optFooterCVLPrep">
    <vt:bool>false</vt:bool>
  </property>
  <property fmtid="{D5CDD505-2E9C-101B-9397-08002B2CF9AE}" pid="25" name="optEnterText3">
    <vt:bool>true</vt:bool>
  </property>
  <property fmtid="{D5CDD505-2E9C-101B-9397-08002B2CF9AE}" pid="26" name="optFooterCVLDate">
    <vt:bool>false</vt:bool>
  </property>
  <property fmtid="{D5CDD505-2E9C-101B-9397-08002B2CF9AE}" pid="27" name="optEnterText4">
    <vt:bool>true</vt:bool>
  </property>
  <property fmtid="{D5CDD505-2E9C-101B-9397-08002B2CF9AE}" pid="28" name="LeftFooterField">
    <vt:lpwstr>© Ericsson AB 2017</vt:lpwstr>
  </property>
  <property fmtid="{D5CDD505-2E9C-101B-9397-08002B2CF9AE}" pid="29" name="MiddleFooterField">
    <vt:lpwstr>Ericsson Internal</vt:lpwstr>
  </property>
  <property fmtid="{D5CDD505-2E9C-101B-9397-08002B2CF9AE}" pid="30" name="RightFooterField">
    <vt:lpwstr/>
  </property>
  <property fmtid="{D5CDD505-2E9C-101B-9397-08002B2CF9AE}" pid="31" name="RightFooterField2">
    <vt:lpwstr>2017-10-20</vt:lpwstr>
  </property>
  <property fmtid="{D5CDD505-2E9C-101B-9397-08002B2CF9AE}" pid="32" name="TotalNumb">
    <vt:bool>true</vt:bool>
  </property>
  <property fmtid="{D5CDD505-2E9C-101B-9397-08002B2CF9AE}" pid="33" name="Pages">
    <vt:bool>true</vt:bool>
  </property>
  <property fmtid="{D5CDD505-2E9C-101B-9397-08002B2CF9AE}" pid="34" name="DocumentType2">
    <vt:lpwstr>Presentation2011</vt:lpwstr>
  </property>
  <property fmtid="{D5CDD505-2E9C-101B-9397-08002B2CF9AE}" pid="35" name="TemplateName2">
    <vt:lpwstr>CXC 173 2731/1</vt:lpwstr>
  </property>
  <property fmtid="{D5CDD505-2E9C-101B-9397-08002B2CF9AE}" pid="36" name="TemplateVersion2">
    <vt:lpwstr>R1A</vt:lpwstr>
  </property>
  <property fmtid="{D5CDD505-2E9C-101B-9397-08002B2CF9AE}" pid="37" name="Prepared">
    <vt:lpwstr>Jan Scheurich, Rohith Basavaraja</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A</vt:lpwstr>
  </property>
  <property fmtid="{D5CDD505-2E9C-101B-9397-08002B2CF9AE}" pid="42" name="DocName">
    <vt:lpwstr/>
  </property>
  <property fmtid="{D5CDD505-2E9C-101B-9397-08002B2CF9AE}" pid="43" name="Title">
    <vt:lpwstr/>
  </property>
  <property fmtid="{D5CDD505-2E9C-101B-9397-08002B2CF9AE}" pid="44" name="Date">
    <vt:lpwstr>2017-11-10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ies>
</file>