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87"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28" autoAdjust="0"/>
    <p:restoredTop sz="63730" autoAdjust="0"/>
  </p:normalViewPr>
  <p:slideViewPr>
    <p:cSldViewPr snapToGrid="0">
      <p:cViewPr varScale="1">
        <p:scale>
          <a:sx n="60" d="100"/>
          <a:sy n="60" d="100"/>
        </p:scale>
        <p:origin x="171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B21B0-E579-4BDA-9213-49F76F9AF919}" type="datetimeFigureOut">
              <a:rPr lang="en-US" smtClean="0"/>
              <a:t>16-Nov-17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D2365-E8B4-4FFD-A79F-A687B790A28E}" type="slidenum">
              <a:rPr lang="en-US" smtClean="0"/>
              <a:t>‹#›</a:t>
            </a:fld>
            <a:endParaRPr lang="en-US"/>
          </a:p>
        </p:txBody>
      </p:sp>
    </p:spTree>
    <p:extLst>
      <p:ext uri="{BB962C8B-B14F-4D97-AF65-F5344CB8AC3E}">
        <p14:creationId xmlns:p14="http://schemas.microsoft.com/office/powerpoint/2010/main" val="2579522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Hardware</a:t>
            </a:r>
            <a:r>
              <a:rPr lang="en-IE" baseline="0" dirty="0" smtClean="0"/>
              <a:t> acceleration :- Use a hardware to offload packet processing, </a:t>
            </a:r>
            <a:r>
              <a:rPr lang="en-IE" baseline="0" dirty="0" err="1" smtClean="0"/>
              <a:t>Eg</a:t>
            </a:r>
            <a:r>
              <a:rPr lang="en-IE" baseline="0" dirty="0" smtClean="0"/>
              <a:t>: Smart NICs, FPGA, and </a:t>
            </a:r>
            <a:r>
              <a:rPr lang="en-IE" baseline="0" dirty="0" err="1" smtClean="0"/>
              <a:t>etc</a:t>
            </a:r>
            <a:endParaRPr lang="en-IE" baseline="0" dirty="0" smtClean="0"/>
          </a:p>
          <a:p>
            <a:endParaRPr lang="en-IE" baseline="0" dirty="0" smtClean="0"/>
          </a:p>
          <a:p>
            <a:r>
              <a:rPr lang="en-IE" baseline="0" dirty="0" smtClean="0"/>
              <a:t> </a:t>
            </a:r>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4</a:t>
            </a:fld>
            <a:endParaRPr lang="en-US"/>
          </a:p>
        </p:txBody>
      </p:sp>
    </p:spTree>
    <p:extLst>
      <p:ext uri="{BB962C8B-B14F-4D97-AF65-F5344CB8AC3E}">
        <p14:creationId xmlns:p14="http://schemas.microsoft.com/office/powerpoint/2010/main" val="1536447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smtClean="0"/>
              <a:t>Vhost</a:t>
            </a:r>
            <a:r>
              <a:rPr lang="en-IE" dirty="0" smtClean="0"/>
              <a:t> </a:t>
            </a:r>
            <a:r>
              <a:rPr lang="en-IE" dirty="0" err="1" smtClean="0"/>
              <a:t>Datapath</a:t>
            </a:r>
            <a:r>
              <a:rPr lang="en-IE" dirty="0" smtClean="0"/>
              <a:t> Accelerator.</a:t>
            </a:r>
            <a:r>
              <a:rPr lang="en-IE" baseline="0" dirty="0" smtClean="0"/>
              <a:t> :- Unified interface to abstract away hardware accelerated VM </a:t>
            </a:r>
            <a:r>
              <a:rPr lang="en-IE" baseline="0" dirty="0" err="1" smtClean="0"/>
              <a:t>backends</a:t>
            </a:r>
            <a:r>
              <a:rPr lang="en-IE" baseline="0" dirty="0" smtClean="0"/>
              <a:t>.</a:t>
            </a:r>
          </a:p>
          <a:p>
            <a:endParaRPr lang="en-IE" baseline="0" dirty="0" smtClean="0"/>
          </a:p>
          <a:p>
            <a:r>
              <a:rPr lang="en-IE" baseline="0" dirty="0" smtClean="0"/>
              <a:t>Standard SR-IOV, PCI-Pass through expose the hardware PCI directly to the VM. Very hardware dependant and not easy to do the migration.</a:t>
            </a:r>
          </a:p>
          <a:p>
            <a:endParaRPr lang="en-IE" baseline="0" dirty="0" smtClean="0"/>
          </a:p>
          <a:p>
            <a:r>
              <a:rPr lang="en-IE" baseline="0" dirty="0" smtClean="0"/>
              <a:t>VDPA model, hardware offers a </a:t>
            </a:r>
            <a:r>
              <a:rPr lang="en-IE" baseline="0" dirty="0" err="1" smtClean="0"/>
              <a:t>vhost</a:t>
            </a:r>
            <a:r>
              <a:rPr lang="en-IE" baseline="0" dirty="0" smtClean="0"/>
              <a:t> backend that can talk to </a:t>
            </a:r>
            <a:r>
              <a:rPr lang="en-IE" baseline="0" dirty="0" err="1" smtClean="0"/>
              <a:t>virtio</a:t>
            </a:r>
            <a:r>
              <a:rPr lang="en-IE" baseline="0" dirty="0" smtClean="0"/>
              <a:t> in the guest. </a:t>
            </a:r>
          </a:p>
          <a:p>
            <a:r>
              <a:rPr lang="en-IE" baseline="0" dirty="0" err="1" smtClean="0"/>
              <a:t>Virtio</a:t>
            </a:r>
            <a:r>
              <a:rPr lang="en-IE" baseline="0" dirty="0" smtClean="0"/>
              <a:t> 1.1 </a:t>
            </a:r>
            <a:r>
              <a:rPr lang="en-IE" baseline="0" dirty="0" err="1" smtClean="0"/>
              <a:t>std</a:t>
            </a:r>
            <a:r>
              <a:rPr lang="en-IE" baseline="0" dirty="0" smtClean="0"/>
              <a:t> compliance</a:t>
            </a:r>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14</a:t>
            </a:fld>
            <a:endParaRPr lang="en-US"/>
          </a:p>
        </p:txBody>
      </p:sp>
    </p:spTree>
    <p:extLst>
      <p:ext uri="{BB962C8B-B14F-4D97-AF65-F5344CB8AC3E}">
        <p14:creationId xmlns:p14="http://schemas.microsoft.com/office/powerpoint/2010/main" val="813420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smtClean="0"/>
              <a:t>Rte_flow</a:t>
            </a:r>
            <a:r>
              <a:rPr lang="en-IE" baseline="0" dirty="0" smtClean="0"/>
              <a:t> used to program flows in hardware. Adding more extensions to support more protocols.</a:t>
            </a:r>
          </a:p>
          <a:p>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15</a:t>
            </a:fld>
            <a:endParaRPr lang="en-US"/>
          </a:p>
        </p:txBody>
      </p:sp>
    </p:spTree>
    <p:extLst>
      <p:ext uri="{BB962C8B-B14F-4D97-AF65-F5344CB8AC3E}">
        <p14:creationId xmlns:p14="http://schemas.microsoft.com/office/powerpoint/2010/main" val="2195022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smtClean="0"/>
              <a:t>QoS</a:t>
            </a:r>
            <a:r>
              <a:rPr lang="en-IE" baseline="0" dirty="0" smtClean="0"/>
              <a:t> APIs.  TBD.</a:t>
            </a:r>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16</a:t>
            </a:fld>
            <a:endParaRPr lang="en-US"/>
          </a:p>
        </p:txBody>
      </p:sp>
    </p:spTree>
    <p:extLst>
      <p:ext uri="{BB962C8B-B14F-4D97-AF65-F5344CB8AC3E}">
        <p14:creationId xmlns:p14="http://schemas.microsoft.com/office/powerpoint/2010/main" val="3823455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Set</a:t>
            </a:r>
            <a:r>
              <a:rPr lang="en-IE" baseline="0" dirty="0" smtClean="0"/>
              <a:t> of APIs to define and program tunnel end points in hardware.</a:t>
            </a:r>
          </a:p>
          <a:p>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17</a:t>
            </a:fld>
            <a:endParaRPr lang="en-US"/>
          </a:p>
        </p:txBody>
      </p:sp>
    </p:spTree>
    <p:extLst>
      <p:ext uri="{BB962C8B-B14F-4D97-AF65-F5344CB8AC3E}">
        <p14:creationId xmlns:p14="http://schemas.microsoft.com/office/powerpoint/2010/main" val="2631308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How the framework is used in OVS-DPDK</a:t>
            </a:r>
            <a:r>
              <a:rPr lang="en-IE" baseline="0" dirty="0" smtClean="0"/>
              <a:t>?</a:t>
            </a:r>
          </a:p>
          <a:p>
            <a:endParaRPr lang="en-IE" baseline="0" dirty="0" smtClean="0"/>
          </a:p>
          <a:p>
            <a:r>
              <a:rPr lang="en-IE" baseline="0" dirty="0" smtClean="0"/>
              <a:t>Looking at the full acceleration </a:t>
            </a:r>
            <a:r>
              <a:rPr lang="en-IE" baseline="0" dirty="0" err="1" smtClean="0"/>
              <a:t>usecase</a:t>
            </a:r>
            <a:r>
              <a:rPr lang="en-IE" baseline="0" dirty="0" smtClean="0"/>
              <a:t> instead of partial acceleration.</a:t>
            </a:r>
          </a:p>
          <a:p>
            <a:endParaRPr lang="en-IE" baseline="0" dirty="0" smtClean="0"/>
          </a:p>
          <a:p>
            <a:r>
              <a:rPr lang="en-IE" baseline="0" dirty="0" smtClean="0"/>
              <a:t>OVS control path, SW </a:t>
            </a:r>
            <a:r>
              <a:rPr lang="en-IE" baseline="0" dirty="0" err="1" smtClean="0"/>
              <a:t>datapath</a:t>
            </a:r>
            <a:r>
              <a:rPr lang="en-IE" baseline="0" dirty="0" smtClean="0"/>
              <a:t> ,</a:t>
            </a:r>
          </a:p>
          <a:p>
            <a:endParaRPr lang="en-IE" baseline="0" dirty="0" smtClean="0"/>
          </a:p>
          <a:p>
            <a:r>
              <a:rPr lang="en-IE" baseline="0" dirty="0" smtClean="0"/>
              <a:t>FPGA interaction is via DPDK framework modules.</a:t>
            </a:r>
          </a:p>
          <a:p>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18</a:t>
            </a:fld>
            <a:endParaRPr lang="en-US"/>
          </a:p>
        </p:txBody>
      </p:sp>
    </p:spTree>
    <p:extLst>
      <p:ext uri="{BB962C8B-B14F-4D97-AF65-F5344CB8AC3E}">
        <p14:creationId xmlns:p14="http://schemas.microsoft.com/office/powerpoint/2010/main" val="3453242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19</a:t>
            </a:fld>
            <a:endParaRPr lang="en-US"/>
          </a:p>
        </p:txBody>
      </p:sp>
    </p:spTree>
    <p:extLst>
      <p:ext uri="{BB962C8B-B14F-4D97-AF65-F5344CB8AC3E}">
        <p14:creationId xmlns:p14="http://schemas.microsoft.com/office/powerpoint/2010/main" val="1781993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smtClean="0"/>
              <a:t>Vswitchd</a:t>
            </a:r>
            <a:r>
              <a:rPr lang="en-IE" dirty="0" smtClean="0"/>
              <a:t> </a:t>
            </a:r>
            <a:r>
              <a:rPr lang="en-IE" dirty="0" err="1" smtClean="0"/>
              <a:t>init</a:t>
            </a:r>
            <a:r>
              <a:rPr lang="en-IE" dirty="0" smtClean="0"/>
              <a:t> the hardware with PCI-ID, Possible to pass multiple PCI-IDs.</a:t>
            </a:r>
          </a:p>
          <a:p>
            <a:endParaRPr lang="en-IE" dirty="0" smtClean="0"/>
          </a:p>
          <a:p>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20</a:t>
            </a:fld>
            <a:endParaRPr lang="en-US"/>
          </a:p>
        </p:txBody>
      </p:sp>
    </p:spTree>
    <p:extLst>
      <p:ext uri="{BB962C8B-B14F-4D97-AF65-F5344CB8AC3E}">
        <p14:creationId xmlns:p14="http://schemas.microsoft.com/office/powerpoint/2010/main" val="2539680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smtClean="0"/>
          </a:p>
          <a:p>
            <a:r>
              <a:rPr lang="en-IE" dirty="0" smtClean="0"/>
              <a:t>When </a:t>
            </a:r>
            <a:r>
              <a:rPr lang="en-IE" dirty="0" err="1" smtClean="0"/>
              <a:t>init</a:t>
            </a:r>
            <a:r>
              <a:rPr lang="en-IE" dirty="0" smtClean="0"/>
              <a:t> is success,</a:t>
            </a:r>
          </a:p>
          <a:p>
            <a:endParaRPr lang="en-IE" dirty="0" smtClean="0"/>
          </a:p>
          <a:p>
            <a:r>
              <a:rPr lang="en-IE" dirty="0" smtClean="0"/>
              <a:t>Switch </a:t>
            </a:r>
            <a:r>
              <a:rPr lang="en-IE" dirty="0" err="1" smtClean="0"/>
              <a:t>Apis</a:t>
            </a:r>
            <a:r>
              <a:rPr lang="en-IE" dirty="0" smtClean="0"/>
              <a:t> collects</a:t>
            </a:r>
            <a:r>
              <a:rPr lang="en-IE" baseline="0" dirty="0" smtClean="0"/>
              <a:t> the capability matrix.</a:t>
            </a:r>
          </a:p>
          <a:p>
            <a:endParaRPr lang="en-IE" baseline="0" dirty="0" smtClean="0"/>
          </a:p>
          <a:p>
            <a:r>
              <a:rPr lang="en-IE" baseline="0" dirty="0" smtClean="0"/>
              <a:t>Port representors are initialized based on number of backed ports. Assign port number to each initialized port.</a:t>
            </a:r>
          </a:p>
          <a:p>
            <a:endParaRPr lang="en-IE" baseline="0" dirty="0" smtClean="0"/>
          </a:p>
          <a:p>
            <a:r>
              <a:rPr lang="en-IE" baseline="0" dirty="0" smtClean="0"/>
              <a:t>Exception handler is initialized to handle the unhandled packets from HW</a:t>
            </a:r>
          </a:p>
          <a:p>
            <a:endParaRPr lang="en-IE" baseline="0" dirty="0" smtClean="0"/>
          </a:p>
          <a:p>
            <a:r>
              <a:rPr lang="en-IE" baseline="0" dirty="0" smtClean="0"/>
              <a:t>VDPA is initialized to handle the </a:t>
            </a:r>
            <a:r>
              <a:rPr lang="en-IE" baseline="0" dirty="0" err="1" smtClean="0"/>
              <a:t>vhost</a:t>
            </a:r>
            <a:r>
              <a:rPr lang="en-IE" baseline="0" dirty="0" smtClean="0"/>
              <a:t> messages.</a:t>
            </a:r>
          </a:p>
          <a:p>
            <a:endParaRPr lang="en-IE" baseline="0" dirty="0" smtClean="0"/>
          </a:p>
          <a:p>
            <a:r>
              <a:rPr lang="en-IE" baseline="0" dirty="0" smtClean="0"/>
              <a:t>HAPPENS AT VSWITCHD init.</a:t>
            </a:r>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21</a:t>
            </a:fld>
            <a:endParaRPr lang="en-US"/>
          </a:p>
        </p:txBody>
      </p:sp>
    </p:spTree>
    <p:extLst>
      <p:ext uri="{BB962C8B-B14F-4D97-AF65-F5344CB8AC3E}">
        <p14:creationId xmlns:p14="http://schemas.microsoft.com/office/powerpoint/2010/main" val="354937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Populates a new table</a:t>
            </a:r>
            <a:r>
              <a:rPr lang="en-IE" baseline="0" dirty="0" smtClean="0"/>
              <a:t> in OVS. </a:t>
            </a:r>
          </a:p>
          <a:p>
            <a:endParaRPr lang="en-IE" baseline="0" dirty="0" smtClean="0"/>
          </a:p>
          <a:p>
            <a:r>
              <a:rPr lang="en-IE" baseline="0" dirty="0" smtClean="0"/>
              <a:t>Table to expose the hardware capabilities.</a:t>
            </a:r>
          </a:p>
          <a:p>
            <a:endParaRPr lang="en-IE" baseline="0" dirty="0" smtClean="0"/>
          </a:p>
          <a:p>
            <a:r>
              <a:rPr lang="en-IE" baseline="0" dirty="0" smtClean="0"/>
              <a:t>Keep note of device-id, its been used later.</a:t>
            </a:r>
          </a:p>
          <a:p>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22</a:t>
            </a:fld>
            <a:endParaRPr lang="en-US"/>
          </a:p>
        </p:txBody>
      </p:sp>
    </p:spTree>
    <p:extLst>
      <p:ext uri="{BB962C8B-B14F-4D97-AF65-F5344CB8AC3E}">
        <p14:creationId xmlns:p14="http://schemas.microsoft.com/office/powerpoint/2010/main" val="3502635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Configuration</a:t>
            </a:r>
            <a:r>
              <a:rPr lang="en-IE" baseline="0" dirty="0" smtClean="0"/>
              <a:t> is complete.</a:t>
            </a:r>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23</a:t>
            </a:fld>
            <a:endParaRPr lang="en-US"/>
          </a:p>
        </p:txBody>
      </p:sp>
    </p:spTree>
    <p:extLst>
      <p:ext uri="{BB962C8B-B14F-4D97-AF65-F5344CB8AC3E}">
        <p14:creationId xmlns:p14="http://schemas.microsoft.com/office/powerpoint/2010/main" val="225407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OVS architecture with partial</a:t>
            </a:r>
            <a:r>
              <a:rPr lang="en-IE" baseline="0" dirty="0" smtClean="0"/>
              <a:t> offload.</a:t>
            </a:r>
          </a:p>
          <a:p>
            <a:endParaRPr lang="en-IE" baseline="0" dirty="0" smtClean="0"/>
          </a:p>
          <a:p>
            <a:pPr marL="228600" indent="-228600">
              <a:buAutoNum type="arabicParenR"/>
            </a:pPr>
            <a:r>
              <a:rPr lang="en-IE" baseline="0" dirty="0" smtClean="0"/>
              <a:t>User daemon for control</a:t>
            </a:r>
          </a:p>
          <a:p>
            <a:pPr marL="228600" indent="-228600">
              <a:buAutoNum type="arabicParenR"/>
            </a:pPr>
            <a:r>
              <a:rPr lang="en-IE" baseline="0" dirty="0" err="1" smtClean="0"/>
              <a:t>Datapath</a:t>
            </a:r>
            <a:r>
              <a:rPr lang="en-IE" baseline="0" dirty="0" smtClean="0"/>
              <a:t> with packet processing stages.</a:t>
            </a:r>
          </a:p>
          <a:p>
            <a:pPr marL="228600" indent="-228600">
              <a:buAutoNum type="arabicParenR"/>
            </a:pPr>
            <a:r>
              <a:rPr lang="en-IE" baseline="0" dirty="0" smtClean="0"/>
              <a:t>VMs and NIC connected to the </a:t>
            </a:r>
            <a:r>
              <a:rPr lang="en-IE" baseline="0" dirty="0" err="1" smtClean="0"/>
              <a:t>datapath</a:t>
            </a:r>
            <a:r>
              <a:rPr lang="en-IE" baseline="0" dirty="0" smtClean="0"/>
              <a:t>.</a:t>
            </a:r>
          </a:p>
          <a:p>
            <a:pPr marL="228600" indent="-228600">
              <a:buAutoNum type="arabicParenR"/>
            </a:pPr>
            <a:r>
              <a:rPr lang="en-IE" baseline="0" dirty="0" smtClean="0"/>
              <a:t>NIC does some partial packet processing.</a:t>
            </a:r>
          </a:p>
          <a:p>
            <a:pPr marL="228600" indent="-228600">
              <a:buAutoNum type="arabicParenR"/>
            </a:pPr>
            <a:r>
              <a:rPr lang="en-IE" baseline="0" dirty="0" smtClean="0"/>
              <a:t>Pre processing, Rx checksum offload</a:t>
            </a:r>
          </a:p>
          <a:p>
            <a:pPr marL="228600" indent="-228600">
              <a:buAutoNum type="arabicParenR"/>
            </a:pPr>
            <a:r>
              <a:rPr lang="en-IE" baseline="0" dirty="0" smtClean="0"/>
              <a:t>Post processing, TSO, GSO</a:t>
            </a:r>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5</a:t>
            </a:fld>
            <a:endParaRPr lang="en-US"/>
          </a:p>
        </p:txBody>
      </p:sp>
    </p:spTree>
    <p:extLst>
      <p:ext uri="{BB962C8B-B14F-4D97-AF65-F5344CB8AC3E}">
        <p14:creationId xmlns:p14="http://schemas.microsoft.com/office/powerpoint/2010/main" val="1734226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No rule to handle packets in FPGA/NIC.</a:t>
            </a:r>
          </a:p>
          <a:p>
            <a:endParaRPr lang="en-IE" dirty="0" smtClean="0"/>
          </a:p>
          <a:p>
            <a:r>
              <a:rPr lang="en-IE" dirty="0" smtClean="0"/>
              <a:t>Packets with a metadata</a:t>
            </a:r>
            <a:r>
              <a:rPr lang="en-IE" baseline="0" dirty="0" smtClean="0"/>
              <a:t> send to software via exception handler.</a:t>
            </a:r>
          </a:p>
          <a:p>
            <a:endParaRPr lang="en-IE" baseline="0" dirty="0" smtClean="0"/>
          </a:p>
          <a:p>
            <a:r>
              <a:rPr lang="en-IE" baseline="0" dirty="0" smtClean="0"/>
              <a:t>Exception handler and port representor put the packet into right software port queue based on the metadata reported in packet.</a:t>
            </a:r>
          </a:p>
          <a:p>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24</a:t>
            </a:fld>
            <a:endParaRPr lang="en-US"/>
          </a:p>
        </p:txBody>
      </p:sp>
    </p:spTree>
    <p:extLst>
      <p:ext uri="{BB962C8B-B14F-4D97-AF65-F5344CB8AC3E}">
        <p14:creationId xmlns:p14="http://schemas.microsoft.com/office/powerpoint/2010/main" val="2516377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Packet receive</a:t>
            </a:r>
            <a:r>
              <a:rPr lang="en-IE" baseline="0" dirty="0" smtClean="0"/>
              <a:t> at SW </a:t>
            </a:r>
            <a:r>
              <a:rPr lang="en-IE" baseline="0" dirty="0" err="1" smtClean="0"/>
              <a:t>datapath</a:t>
            </a:r>
            <a:r>
              <a:rPr lang="en-IE" baseline="0" dirty="0" smtClean="0"/>
              <a:t>, No rule to handle it, </a:t>
            </a:r>
          </a:p>
          <a:p>
            <a:endParaRPr lang="en-IE" baseline="0" dirty="0" smtClean="0"/>
          </a:p>
          <a:p>
            <a:r>
              <a:rPr lang="en-IE" baseline="0" dirty="0" smtClean="0"/>
              <a:t>Send to control path.</a:t>
            </a:r>
          </a:p>
          <a:p>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25</a:t>
            </a:fld>
            <a:endParaRPr lang="en-US"/>
          </a:p>
        </p:txBody>
      </p:sp>
    </p:spTree>
    <p:extLst>
      <p:ext uri="{BB962C8B-B14F-4D97-AF65-F5344CB8AC3E}">
        <p14:creationId xmlns:p14="http://schemas.microsoft.com/office/powerpoint/2010/main" val="1975330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smtClean="0"/>
              <a:t>Vswitchd</a:t>
            </a:r>
            <a:r>
              <a:rPr lang="en-IE" dirty="0" smtClean="0"/>
              <a:t> program the rule in SW </a:t>
            </a:r>
            <a:r>
              <a:rPr lang="en-IE" dirty="0" err="1" smtClean="0"/>
              <a:t>datapath</a:t>
            </a:r>
            <a:endParaRPr lang="en-IE" dirty="0" smtClean="0"/>
          </a:p>
          <a:p>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26</a:t>
            </a:fld>
            <a:endParaRPr lang="en-US"/>
          </a:p>
        </p:txBody>
      </p:sp>
    </p:spTree>
    <p:extLst>
      <p:ext uri="{BB962C8B-B14F-4D97-AF65-F5344CB8AC3E}">
        <p14:creationId xmlns:p14="http://schemas.microsoft.com/office/powerpoint/2010/main" val="4173081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Flow get extended to HW via RTE_FLOW.</a:t>
            </a:r>
          </a:p>
          <a:p>
            <a:endParaRPr lang="en-IE" dirty="0" smtClean="0"/>
          </a:p>
          <a:p>
            <a:r>
              <a:rPr lang="en-IE" dirty="0" smtClean="0"/>
              <a:t>Also the exception packet forward back to hardware</a:t>
            </a:r>
            <a:r>
              <a:rPr lang="en-IE" baseline="0" dirty="0" smtClean="0"/>
              <a:t> via port representor.</a:t>
            </a:r>
            <a:endParaRPr lang="en-IE" dirty="0" smtClean="0"/>
          </a:p>
          <a:p>
            <a:endParaRPr lang="en-IE" dirty="0" smtClean="0"/>
          </a:p>
          <a:p>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27</a:t>
            </a:fld>
            <a:endParaRPr lang="en-US"/>
          </a:p>
        </p:txBody>
      </p:sp>
    </p:spTree>
    <p:extLst>
      <p:ext uri="{BB962C8B-B14F-4D97-AF65-F5344CB8AC3E}">
        <p14:creationId xmlns:p14="http://schemas.microsoft.com/office/powerpoint/2010/main" val="2298099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6D2365-E8B4-4FFD-A79F-A687B790A28E}" type="slidenum">
              <a:rPr lang="en-US" smtClean="0"/>
              <a:t>28</a:t>
            </a:fld>
            <a:endParaRPr lang="en-US"/>
          </a:p>
        </p:txBody>
      </p:sp>
    </p:spTree>
    <p:extLst>
      <p:ext uri="{BB962C8B-B14F-4D97-AF65-F5344CB8AC3E}">
        <p14:creationId xmlns:p14="http://schemas.microsoft.com/office/powerpoint/2010/main" val="1779645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Looking</a:t>
            </a:r>
            <a:r>
              <a:rPr lang="en-IE" baseline="0" dirty="0" smtClean="0"/>
              <a:t> for feedback to make it work for most of the hardware.</a:t>
            </a:r>
          </a:p>
          <a:p>
            <a:endParaRPr lang="en-IE" baseline="0" dirty="0" smtClean="0"/>
          </a:p>
          <a:p>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30</a:t>
            </a:fld>
            <a:endParaRPr lang="en-US"/>
          </a:p>
        </p:txBody>
      </p:sp>
    </p:spTree>
    <p:extLst>
      <p:ext uri="{BB962C8B-B14F-4D97-AF65-F5344CB8AC3E}">
        <p14:creationId xmlns:p14="http://schemas.microsoft.com/office/powerpoint/2010/main" val="4000545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31</a:t>
            </a:fld>
            <a:endParaRPr lang="en-US"/>
          </a:p>
        </p:txBody>
      </p:sp>
    </p:spTree>
    <p:extLst>
      <p:ext uri="{BB962C8B-B14F-4D97-AF65-F5344CB8AC3E}">
        <p14:creationId xmlns:p14="http://schemas.microsoft.com/office/powerpoint/2010/main" val="1406589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6D2365-E8B4-4FFD-A79F-A687B790A28E}" type="slidenum">
              <a:rPr lang="en-US" smtClean="0"/>
              <a:t>6</a:t>
            </a:fld>
            <a:endParaRPr lang="en-US"/>
          </a:p>
        </p:txBody>
      </p:sp>
    </p:spTree>
    <p:extLst>
      <p:ext uri="{BB962C8B-B14F-4D97-AF65-F5344CB8AC3E}">
        <p14:creationId xmlns:p14="http://schemas.microsoft.com/office/powerpoint/2010/main" val="4141439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HW has subset of software </a:t>
            </a:r>
            <a:r>
              <a:rPr lang="en-IE" dirty="0" err="1" smtClean="0"/>
              <a:t>datapath</a:t>
            </a:r>
            <a:r>
              <a:rPr lang="en-IE" dirty="0" smtClean="0"/>
              <a:t>. It</a:t>
            </a:r>
            <a:r>
              <a:rPr lang="en-IE" baseline="0" dirty="0" smtClean="0"/>
              <a:t> can do end to end packet processing.</a:t>
            </a:r>
          </a:p>
          <a:p>
            <a:endParaRPr lang="en-IE" baseline="0" dirty="0" smtClean="0"/>
          </a:p>
          <a:p>
            <a:r>
              <a:rPr lang="en-IE" baseline="0" dirty="0" smtClean="0"/>
              <a:t>HW has its own PHY and VMs are connected via VFs/</a:t>
            </a:r>
            <a:r>
              <a:rPr lang="en-IE" baseline="0" dirty="0" err="1" smtClean="0"/>
              <a:t>virtio</a:t>
            </a:r>
            <a:r>
              <a:rPr lang="en-IE" baseline="0" dirty="0" smtClean="0"/>
              <a:t>. Keep note of this part. Will talk in the later part of presentation.</a:t>
            </a:r>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7</a:t>
            </a:fld>
            <a:endParaRPr lang="en-US"/>
          </a:p>
        </p:txBody>
      </p:sp>
    </p:spTree>
    <p:extLst>
      <p:ext uri="{BB962C8B-B14F-4D97-AF65-F5344CB8AC3E}">
        <p14:creationId xmlns:p14="http://schemas.microsoft.com/office/powerpoint/2010/main" val="3328943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IE" dirty="0" smtClean="0"/>
              <a:t>Features</a:t>
            </a:r>
            <a:r>
              <a:rPr lang="en-IE" baseline="0" dirty="0" smtClean="0"/>
              <a:t> are not same between different vendors, different models.</a:t>
            </a:r>
          </a:p>
          <a:p>
            <a:pPr marL="228600" indent="-228600">
              <a:buAutoNum type="arabicParenR"/>
            </a:pPr>
            <a:r>
              <a:rPr lang="en-IE" baseline="0" dirty="0" smtClean="0"/>
              <a:t>Even features are same, capacity varies, Number of flows in flow offload.</a:t>
            </a:r>
          </a:p>
          <a:p>
            <a:pPr marL="228600" indent="-228600">
              <a:buAutoNum type="arabicParenR"/>
            </a:pPr>
            <a:r>
              <a:rPr lang="en-IE" baseline="0" dirty="0" smtClean="0"/>
              <a:t>Allocate the resources optimally to achieve best performance for the </a:t>
            </a:r>
            <a:r>
              <a:rPr lang="en-IE" baseline="0" dirty="0" err="1" smtClean="0"/>
              <a:t>usecase</a:t>
            </a:r>
            <a:r>
              <a:rPr lang="en-IE" baseline="0" dirty="0" smtClean="0"/>
              <a:t>.</a:t>
            </a:r>
          </a:p>
          <a:p>
            <a:pPr marL="228600" indent="-228600">
              <a:buAutoNum type="arabicParenR"/>
            </a:pPr>
            <a:r>
              <a:rPr lang="en-IE" baseline="0" dirty="0" smtClean="0"/>
              <a:t>Software dependency for the enablement., Bi-</a:t>
            </a:r>
            <a:r>
              <a:rPr lang="en-IE" baseline="0" dirty="0" err="1" smtClean="0"/>
              <a:t>furcated</a:t>
            </a:r>
            <a:r>
              <a:rPr lang="en-IE" baseline="0" dirty="0" smtClean="0"/>
              <a:t> driver need to have dependency on kernel. Why a </a:t>
            </a:r>
            <a:r>
              <a:rPr lang="en-IE" baseline="0" dirty="0" err="1" smtClean="0"/>
              <a:t>userspace</a:t>
            </a:r>
            <a:r>
              <a:rPr lang="en-IE" baseline="0" dirty="0" smtClean="0"/>
              <a:t> need a </a:t>
            </a:r>
            <a:r>
              <a:rPr lang="en-IE" baseline="0" smtClean="0"/>
              <a:t>kernel support?</a:t>
            </a:r>
            <a:endParaRPr lang="en-IE" baseline="0" dirty="0" smtClean="0"/>
          </a:p>
          <a:p>
            <a:pPr marL="228600" indent="-228600">
              <a:buAutoNum type="arabicParenR"/>
            </a:pPr>
            <a:r>
              <a:rPr lang="en-IE" baseline="0" dirty="0" smtClean="0"/>
              <a:t>Hardware acceleration doesn’t yield best performance all the time. Simple </a:t>
            </a:r>
            <a:r>
              <a:rPr lang="en-IE" baseline="0" dirty="0" err="1" smtClean="0"/>
              <a:t>eg</a:t>
            </a:r>
            <a:r>
              <a:rPr lang="en-IE" baseline="0" dirty="0" smtClean="0"/>
              <a:t>: </a:t>
            </a:r>
            <a:r>
              <a:rPr lang="en-IE" baseline="0" dirty="0" err="1" smtClean="0"/>
              <a:t>tx</a:t>
            </a:r>
            <a:r>
              <a:rPr lang="en-IE" baseline="0" dirty="0" smtClean="0"/>
              <a:t> checksum offload in OVS-DPDK</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8</a:t>
            </a:fld>
            <a:endParaRPr lang="en-US"/>
          </a:p>
        </p:txBody>
      </p:sp>
    </p:spTree>
    <p:extLst>
      <p:ext uri="{BB962C8B-B14F-4D97-AF65-F5344CB8AC3E}">
        <p14:creationId xmlns:p14="http://schemas.microsoft.com/office/powerpoint/2010/main" val="858689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IE" dirty="0" smtClean="0"/>
              <a:t>Set of DPDK</a:t>
            </a:r>
            <a:r>
              <a:rPr lang="en-IE" baseline="0" dirty="0" smtClean="0"/>
              <a:t> libraries to interact with different </a:t>
            </a:r>
            <a:r>
              <a:rPr lang="en-IE" baseline="0" dirty="0" err="1" smtClean="0"/>
              <a:t>hardwares</a:t>
            </a:r>
            <a:endParaRPr lang="en-IE" baseline="0" dirty="0" smtClean="0"/>
          </a:p>
          <a:p>
            <a:pPr marL="228600" indent="-228600">
              <a:buAutoNum type="arabicParenR"/>
            </a:pPr>
            <a:r>
              <a:rPr lang="en-IE" baseline="0" dirty="0" smtClean="0"/>
              <a:t>Different Smart NICs, FPGAs in the platform.</a:t>
            </a:r>
          </a:p>
          <a:p>
            <a:pPr marL="228600" indent="-228600">
              <a:buAutoNum type="arabicParenR"/>
            </a:pPr>
            <a:r>
              <a:rPr lang="en-IE" baseline="0" dirty="0" smtClean="0"/>
              <a:t>Will go through each modules in brief in the next slides.</a:t>
            </a:r>
          </a:p>
          <a:p>
            <a:pPr marL="0" indent="0">
              <a:buNone/>
            </a:pPr>
            <a:endParaRPr lang="en-IE"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10</a:t>
            </a:fld>
            <a:endParaRPr lang="en-US"/>
          </a:p>
        </p:txBody>
      </p:sp>
    </p:spTree>
    <p:extLst>
      <p:ext uri="{BB962C8B-B14F-4D97-AF65-F5344CB8AC3E}">
        <p14:creationId xmlns:p14="http://schemas.microsoft.com/office/powerpoint/2010/main" val="1061822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Expose</a:t>
            </a:r>
            <a:r>
              <a:rPr lang="en-IE" baseline="0" dirty="0" smtClean="0"/>
              <a:t> hardware capability matrix. </a:t>
            </a:r>
          </a:p>
          <a:p>
            <a:endParaRPr lang="en-IE" baseline="0" dirty="0" smtClean="0"/>
          </a:p>
          <a:p>
            <a:r>
              <a:rPr lang="en-IE" baseline="0" dirty="0" smtClean="0"/>
              <a:t>Device specific parameters, such as supported protocols for flow offload, number of flows  that can offload.</a:t>
            </a:r>
          </a:p>
          <a:p>
            <a:endParaRPr lang="en-IE" baseline="0" dirty="0" smtClean="0"/>
          </a:p>
          <a:p>
            <a:r>
              <a:rPr lang="en-IE" baseline="0" dirty="0" smtClean="0"/>
              <a:t>Will talk about </a:t>
            </a:r>
            <a:r>
              <a:rPr lang="en-IE" baseline="0" dirty="0" err="1" smtClean="0"/>
              <a:t>hows</a:t>
            </a:r>
            <a:r>
              <a:rPr lang="en-IE" baseline="0" dirty="0" smtClean="0"/>
              <a:t> its used in OVS-DPDK</a:t>
            </a:r>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11</a:t>
            </a:fld>
            <a:endParaRPr lang="en-US"/>
          </a:p>
        </p:txBody>
      </p:sp>
    </p:spTree>
    <p:extLst>
      <p:ext uri="{BB962C8B-B14F-4D97-AF65-F5344CB8AC3E}">
        <p14:creationId xmlns:p14="http://schemas.microsoft.com/office/powerpoint/2010/main" val="2148082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Software representation of hardware</a:t>
            </a:r>
            <a:r>
              <a:rPr lang="en-IE" baseline="0" dirty="0" smtClean="0"/>
              <a:t> ports.</a:t>
            </a:r>
          </a:p>
          <a:p>
            <a:endParaRPr lang="en-IE" dirty="0" smtClean="0"/>
          </a:p>
          <a:p>
            <a:r>
              <a:rPr lang="en-IE" dirty="0" smtClean="0"/>
              <a:t>Port</a:t>
            </a:r>
            <a:r>
              <a:rPr lang="en-IE" baseline="0" dirty="0" smtClean="0"/>
              <a:t> representor work along with </a:t>
            </a:r>
            <a:r>
              <a:rPr lang="en-IE" baseline="0" dirty="0" err="1" smtClean="0"/>
              <a:t>Exeception</a:t>
            </a:r>
            <a:r>
              <a:rPr lang="en-IE" baseline="0" dirty="0" smtClean="0"/>
              <a:t> port handler.</a:t>
            </a:r>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12</a:t>
            </a:fld>
            <a:endParaRPr lang="en-US"/>
          </a:p>
        </p:txBody>
      </p:sp>
    </p:spTree>
    <p:extLst>
      <p:ext uri="{BB962C8B-B14F-4D97-AF65-F5344CB8AC3E}">
        <p14:creationId xmlns:p14="http://schemas.microsoft.com/office/powerpoint/2010/main" val="2260038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Exception port handler to handle the exception packets.</a:t>
            </a:r>
          </a:p>
          <a:p>
            <a:endParaRPr lang="en-IE" dirty="0" smtClean="0"/>
          </a:p>
          <a:p>
            <a:r>
              <a:rPr lang="en-IE" dirty="0" smtClean="0"/>
              <a:t>Unhandled packets in FPGA reports to software</a:t>
            </a:r>
            <a:r>
              <a:rPr lang="en-IE" baseline="0" dirty="0" smtClean="0"/>
              <a:t> via exception port handler.</a:t>
            </a:r>
          </a:p>
          <a:p>
            <a:endParaRPr lang="en-IE" baseline="0" dirty="0" smtClean="0"/>
          </a:p>
          <a:p>
            <a:r>
              <a:rPr lang="en-IE" baseline="0" dirty="0" smtClean="0"/>
              <a:t>Exception port handler steer that packet to software representor port through port rep.</a:t>
            </a:r>
            <a:endParaRPr lang="en-US" dirty="0"/>
          </a:p>
        </p:txBody>
      </p:sp>
      <p:sp>
        <p:nvSpPr>
          <p:cNvPr id="4" name="Slide Number Placeholder 3"/>
          <p:cNvSpPr>
            <a:spLocks noGrp="1"/>
          </p:cNvSpPr>
          <p:nvPr>
            <p:ph type="sldNum" sz="quarter" idx="10"/>
          </p:nvPr>
        </p:nvSpPr>
        <p:spPr/>
        <p:txBody>
          <a:bodyPr/>
          <a:lstStyle/>
          <a:p>
            <a:fld id="{936D2365-E8B4-4FFD-A79F-A687B790A28E}" type="slidenum">
              <a:rPr lang="en-US" smtClean="0"/>
              <a:t>13</a:t>
            </a:fld>
            <a:endParaRPr lang="en-US"/>
          </a:p>
        </p:txBody>
      </p:sp>
    </p:spTree>
    <p:extLst>
      <p:ext uri="{BB962C8B-B14F-4D97-AF65-F5344CB8AC3E}">
        <p14:creationId xmlns:p14="http://schemas.microsoft.com/office/powerpoint/2010/main" val="778379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OVS_PPT_16-9_Backg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a:xfrm>
            <a:off x="0" y="4407211"/>
            <a:ext cx="12192000" cy="2450788"/>
          </a:xfrm>
          <a:prstGeom prst="rect">
            <a:avLst/>
          </a:prstGeom>
          <a:solidFill>
            <a:schemeClr val="dk1">
              <a:alpha val="6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0" y="4839794"/>
            <a:ext cx="12192000" cy="770705"/>
          </a:xfrm>
        </p:spPr>
        <p:txBody>
          <a:bodyPr/>
          <a:lstStyle>
            <a:lvl1pPr algn="ctr">
              <a:defRPr sz="4667">
                <a:solidFill>
                  <a:schemeClr val="bg1"/>
                </a:solidFill>
                <a:latin typeface="Arial"/>
                <a:cs typeface="Arial"/>
              </a:defRPr>
            </a:lvl1pPr>
          </a:lstStyle>
          <a:p>
            <a:r>
              <a:rPr lang="en-CA" dirty="0" smtClean="0"/>
              <a:t>Click to edit Master title style</a:t>
            </a:r>
            <a:endParaRPr lang="en-US" dirty="0"/>
          </a:p>
        </p:txBody>
      </p:sp>
      <p:sp>
        <p:nvSpPr>
          <p:cNvPr id="3" name="Subtitle 2"/>
          <p:cNvSpPr>
            <a:spLocks noGrp="1"/>
          </p:cNvSpPr>
          <p:nvPr>
            <p:ph type="subTitle" idx="1"/>
          </p:nvPr>
        </p:nvSpPr>
        <p:spPr>
          <a:xfrm>
            <a:off x="1" y="5760835"/>
            <a:ext cx="12191999" cy="661061"/>
          </a:xfrm>
        </p:spPr>
        <p:txBody>
          <a:bodyPr>
            <a:normAutofit/>
          </a:bodyPr>
          <a:lstStyle>
            <a:lvl1pPr marL="0" indent="0" algn="ctr">
              <a:buNone/>
              <a:defRPr sz="2667">
                <a:solidFill>
                  <a:srgbClr val="FFFFFF"/>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CA" dirty="0" smtClean="0"/>
              <a:t>Click to edit Master subtitle style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9568" y="1272146"/>
            <a:ext cx="3535587" cy="2304751"/>
          </a:xfrm>
          <a:prstGeom prst="rect">
            <a:avLst/>
          </a:prstGeom>
        </p:spPr>
      </p:pic>
    </p:spTree>
    <p:extLst>
      <p:ext uri="{BB962C8B-B14F-4D97-AF65-F5344CB8AC3E}">
        <p14:creationId xmlns:p14="http://schemas.microsoft.com/office/powerpoint/2010/main" val="259302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OVS_PPT_16-9_Backg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userDrawn="1"/>
        </p:nvSpPr>
        <p:spPr>
          <a:xfrm>
            <a:off x="0" y="2145097"/>
            <a:ext cx="12192000" cy="2908016"/>
          </a:xfrm>
          <a:prstGeom prst="rect">
            <a:avLst/>
          </a:prstGeom>
          <a:solidFill>
            <a:schemeClr val="dk1">
              <a:alpha val="6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5" name="Title 1"/>
          <p:cNvSpPr>
            <a:spLocks noGrp="1"/>
          </p:cNvSpPr>
          <p:nvPr>
            <p:ph type="ctrTitle"/>
          </p:nvPr>
        </p:nvSpPr>
        <p:spPr>
          <a:xfrm>
            <a:off x="5089287" y="2856917"/>
            <a:ext cx="7090315" cy="932553"/>
          </a:xfrm>
        </p:spPr>
        <p:txBody>
          <a:bodyPr/>
          <a:lstStyle>
            <a:lvl1pPr algn="l">
              <a:defRPr>
                <a:solidFill>
                  <a:schemeClr val="bg1"/>
                </a:solidFill>
                <a:latin typeface="Arial"/>
                <a:cs typeface="Arial"/>
              </a:defRPr>
            </a:lvl1pPr>
          </a:lstStyle>
          <a:p>
            <a:r>
              <a:rPr lang="en-CA" dirty="0" smtClean="0"/>
              <a:t>Click to edit Master title style</a:t>
            </a:r>
            <a:endParaRPr lang="en-US" dirty="0"/>
          </a:p>
        </p:txBody>
      </p:sp>
      <p:sp>
        <p:nvSpPr>
          <p:cNvPr id="6" name="Subtitle 2"/>
          <p:cNvSpPr>
            <a:spLocks noGrp="1"/>
          </p:cNvSpPr>
          <p:nvPr>
            <p:ph type="subTitle" idx="1"/>
          </p:nvPr>
        </p:nvSpPr>
        <p:spPr>
          <a:xfrm>
            <a:off x="5131356" y="3789469"/>
            <a:ext cx="7090315" cy="585528"/>
          </a:xfrm>
        </p:spPr>
        <p:txBody>
          <a:bodyPr>
            <a:normAutofit/>
          </a:bodyPr>
          <a:lstStyle>
            <a:lvl1pPr marL="0" indent="0" algn="l">
              <a:buNone/>
              <a:defRPr sz="2133">
                <a:solidFill>
                  <a:srgbClr val="FFFFFF"/>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CA" dirty="0" smtClean="0"/>
              <a:t>Click to edit Master subtitle style</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4968" y="2775801"/>
            <a:ext cx="2423640" cy="1579904"/>
          </a:xfrm>
          <a:prstGeom prst="rect">
            <a:avLst/>
          </a:prstGeom>
        </p:spPr>
      </p:pic>
    </p:spTree>
    <p:extLst>
      <p:ext uri="{BB962C8B-B14F-4D97-AF65-F5344CB8AC3E}">
        <p14:creationId xmlns:p14="http://schemas.microsoft.com/office/powerpoint/2010/main" val="3609438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255357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35152"/>
          </a:xfrm>
          <a:prstGeom prst="rect">
            <a:avLst/>
          </a:prstGeom>
        </p:spPr>
      </p:pic>
    </p:spTree>
    <p:extLst>
      <p:ext uri="{BB962C8B-B14F-4D97-AF65-F5344CB8AC3E}">
        <p14:creationId xmlns:p14="http://schemas.microsoft.com/office/powerpoint/2010/main" val="38929559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283433"/>
            <a:ext cx="10972800" cy="4842732"/>
          </a:xfrm>
          <a:prstGeom prst="rect">
            <a:avLst/>
          </a:prstGeom>
        </p:spPr>
        <p:txBody>
          <a:bodyPr vert="horz" lIns="91440" tIns="45720" rIns="91440" bIns="45720" rtlCol="0">
            <a:normAutofit/>
          </a:body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pic>
        <p:nvPicPr>
          <p:cNvPr id="7" name="Picture 6" descr="OVS_PPT_16-9_Background.jpg"/>
          <p:cNvPicPr>
            <a:picLocks noChangeAspect="1"/>
          </p:cNvPicPr>
          <p:nvPr userDrawn="1"/>
        </p:nvPicPr>
        <p:blipFill rotWithShape="1">
          <a:blip r:embed="rId6">
            <a:extLst>
              <a:ext uri="{28A0092B-C50C-407E-A947-70E740481C1C}">
                <a14:useLocalDpi xmlns:a14="http://schemas.microsoft.com/office/drawing/2010/main" val="0"/>
              </a:ext>
            </a:extLst>
          </a:blip>
          <a:srcRect t="40564" b="45440"/>
          <a:stretch/>
        </p:blipFill>
        <p:spPr>
          <a:xfrm>
            <a:off x="0" y="0"/>
            <a:ext cx="12192000" cy="959877"/>
          </a:xfrm>
          <a:prstGeom prst="rect">
            <a:avLst/>
          </a:prstGeom>
        </p:spPr>
      </p:pic>
      <p:sp>
        <p:nvSpPr>
          <p:cNvPr id="8" name="Rectangle 7"/>
          <p:cNvSpPr/>
          <p:nvPr userDrawn="1"/>
        </p:nvSpPr>
        <p:spPr>
          <a:xfrm>
            <a:off x="0" y="6363232"/>
            <a:ext cx="12192000" cy="505553"/>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a:xfrm>
            <a:off x="609600" y="274640"/>
            <a:ext cx="10972800" cy="480321"/>
          </a:xfrm>
          <a:prstGeom prst="rect">
            <a:avLst/>
          </a:prstGeom>
        </p:spPr>
        <p:txBody>
          <a:bodyPr vert="horz" lIns="91440" tIns="45720" rIns="91440" bIns="45720" rtlCol="0" anchor="ctr">
            <a:noAutofit/>
          </a:bodyPr>
          <a:lstStyle/>
          <a:p>
            <a:r>
              <a:rPr lang="en-CA" dirty="0" smtClean="0"/>
              <a:t>Click to edit Master title style</a:t>
            </a:r>
            <a:endParaRPr lang="en-US" dirty="0"/>
          </a:p>
        </p:txBody>
      </p:sp>
    </p:spTree>
    <p:extLst>
      <p:ext uri="{BB962C8B-B14F-4D97-AF65-F5344CB8AC3E}">
        <p14:creationId xmlns:p14="http://schemas.microsoft.com/office/powerpoint/2010/main" val="3683167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609585" rtl="0" eaLnBrk="1" latinLnBrk="0" hangingPunct="1">
        <a:spcBef>
          <a:spcPct val="0"/>
        </a:spcBef>
        <a:buNone/>
        <a:defRPr sz="3733" kern="1200">
          <a:solidFill>
            <a:srgbClr val="FFFFFF"/>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2667"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2667"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133"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133"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intel.com/"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sz="3200" dirty="0"/>
              <a:t>Enabling hardware acceleration </a:t>
            </a:r>
            <a:r>
              <a:rPr lang="en-IE" sz="3200" dirty="0" smtClean="0"/>
              <a:t>in</a:t>
            </a:r>
            <a:br>
              <a:rPr lang="en-IE" sz="3200" dirty="0" smtClean="0"/>
            </a:br>
            <a:r>
              <a:rPr lang="en-IE" sz="3200" dirty="0" smtClean="0"/>
              <a:t>OVS-DPDK </a:t>
            </a:r>
            <a:r>
              <a:rPr lang="en-IE" sz="3200" dirty="0"/>
              <a:t>using DPDK ‘Framework’</a:t>
            </a:r>
            <a:endParaRPr lang="en-US" sz="3200" dirty="0"/>
          </a:p>
        </p:txBody>
      </p:sp>
      <p:sp>
        <p:nvSpPr>
          <p:cNvPr id="5" name="Subtitle 4"/>
          <p:cNvSpPr>
            <a:spLocks noGrp="1"/>
          </p:cNvSpPr>
          <p:nvPr>
            <p:ph type="subTitle" idx="1"/>
          </p:nvPr>
        </p:nvSpPr>
        <p:spPr/>
        <p:txBody>
          <a:bodyPr/>
          <a:lstStyle/>
          <a:p>
            <a:r>
              <a:rPr lang="en-IE" dirty="0" smtClean="0"/>
              <a:t>Sugesh Chandran</a:t>
            </a:r>
            <a:endParaRPr lang="en-US" dirty="0"/>
          </a:p>
        </p:txBody>
      </p:sp>
    </p:spTree>
    <p:extLst>
      <p:ext uri="{BB962C8B-B14F-4D97-AF65-F5344CB8AC3E}">
        <p14:creationId xmlns:p14="http://schemas.microsoft.com/office/powerpoint/2010/main" val="1497025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DPDK Framework</a:t>
            </a:r>
            <a:endParaRPr lang="en-US" dirty="0"/>
          </a:p>
        </p:txBody>
      </p:sp>
      <p:pic>
        <p:nvPicPr>
          <p:cNvPr id="94" name="Picture 93"/>
          <p:cNvPicPr>
            <a:picLocks noChangeAspect="1"/>
          </p:cNvPicPr>
          <p:nvPr/>
        </p:nvPicPr>
        <p:blipFill>
          <a:blip r:embed="rId3"/>
          <a:stretch>
            <a:fillRect/>
          </a:stretch>
        </p:blipFill>
        <p:spPr>
          <a:xfrm>
            <a:off x="612857" y="1846906"/>
            <a:ext cx="10969543" cy="3775771"/>
          </a:xfrm>
          <a:prstGeom prst="rect">
            <a:avLst/>
          </a:prstGeom>
        </p:spPr>
      </p:pic>
    </p:spTree>
    <p:extLst>
      <p:ext uri="{BB962C8B-B14F-4D97-AF65-F5344CB8AC3E}">
        <p14:creationId xmlns:p14="http://schemas.microsoft.com/office/powerpoint/2010/main" val="2459211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DPDK Framework</a:t>
            </a:r>
            <a:endParaRPr lang="en-US" dirty="0"/>
          </a:p>
        </p:txBody>
      </p:sp>
      <p:pic>
        <p:nvPicPr>
          <p:cNvPr id="30" name="Picture 29"/>
          <p:cNvPicPr>
            <a:picLocks noChangeAspect="1"/>
          </p:cNvPicPr>
          <p:nvPr/>
        </p:nvPicPr>
        <p:blipFill>
          <a:blip r:embed="rId3"/>
          <a:stretch>
            <a:fillRect/>
          </a:stretch>
        </p:blipFill>
        <p:spPr>
          <a:xfrm>
            <a:off x="616439" y="1848783"/>
            <a:ext cx="10965962" cy="3774539"/>
          </a:xfrm>
          <a:prstGeom prst="rect">
            <a:avLst/>
          </a:prstGeom>
        </p:spPr>
      </p:pic>
    </p:spTree>
    <p:extLst>
      <p:ext uri="{BB962C8B-B14F-4D97-AF65-F5344CB8AC3E}">
        <p14:creationId xmlns:p14="http://schemas.microsoft.com/office/powerpoint/2010/main" val="3823375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DPDK Framework</a:t>
            </a:r>
            <a:endParaRPr lang="en-US" dirty="0"/>
          </a:p>
        </p:txBody>
      </p:sp>
      <p:pic>
        <p:nvPicPr>
          <p:cNvPr id="30" name="Picture 29"/>
          <p:cNvPicPr>
            <a:picLocks noChangeAspect="1"/>
          </p:cNvPicPr>
          <p:nvPr/>
        </p:nvPicPr>
        <p:blipFill>
          <a:blip r:embed="rId3"/>
          <a:stretch>
            <a:fillRect/>
          </a:stretch>
        </p:blipFill>
        <p:spPr>
          <a:xfrm>
            <a:off x="616423" y="1845212"/>
            <a:ext cx="10965977" cy="3774544"/>
          </a:xfrm>
          <a:prstGeom prst="rect">
            <a:avLst/>
          </a:prstGeom>
        </p:spPr>
      </p:pic>
    </p:spTree>
    <p:extLst>
      <p:ext uri="{BB962C8B-B14F-4D97-AF65-F5344CB8AC3E}">
        <p14:creationId xmlns:p14="http://schemas.microsoft.com/office/powerpoint/2010/main" val="1977059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DPDK Framework</a:t>
            </a:r>
            <a:endParaRPr lang="en-US" dirty="0"/>
          </a:p>
        </p:txBody>
      </p:sp>
      <p:pic>
        <p:nvPicPr>
          <p:cNvPr id="30" name="Picture 29"/>
          <p:cNvPicPr>
            <a:picLocks noChangeAspect="1"/>
          </p:cNvPicPr>
          <p:nvPr/>
        </p:nvPicPr>
        <p:blipFill>
          <a:blip r:embed="rId3"/>
          <a:stretch>
            <a:fillRect/>
          </a:stretch>
        </p:blipFill>
        <p:spPr>
          <a:xfrm>
            <a:off x="615083" y="1843260"/>
            <a:ext cx="10967317" cy="3775005"/>
          </a:xfrm>
          <a:prstGeom prst="rect">
            <a:avLst/>
          </a:prstGeom>
        </p:spPr>
      </p:pic>
    </p:spTree>
    <p:extLst>
      <p:ext uri="{BB962C8B-B14F-4D97-AF65-F5344CB8AC3E}">
        <p14:creationId xmlns:p14="http://schemas.microsoft.com/office/powerpoint/2010/main" val="2255534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DPDK Framework</a:t>
            </a:r>
            <a:endParaRPr lang="en-US" dirty="0"/>
          </a:p>
        </p:txBody>
      </p:sp>
      <p:pic>
        <p:nvPicPr>
          <p:cNvPr id="30" name="Picture 29"/>
          <p:cNvPicPr>
            <a:picLocks noChangeAspect="1"/>
          </p:cNvPicPr>
          <p:nvPr/>
        </p:nvPicPr>
        <p:blipFill>
          <a:blip r:embed="rId3"/>
          <a:stretch>
            <a:fillRect/>
          </a:stretch>
        </p:blipFill>
        <p:spPr>
          <a:xfrm>
            <a:off x="615859" y="1842186"/>
            <a:ext cx="10966542" cy="3774738"/>
          </a:xfrm>
          <a:prstGeom prst="rect">
            <a:avLst/>
          </a:prstGeom>
        </p:spPr>
      </p:pic>
    </p:spTree>
    <p:extLst>
      <p:ext uri="{BB962C8B-B14F-4D97-AF65-F5344CB8AC3E}">
        <p14:creationId xmlns:p14="http://schemas.microsoft.com/office/powerpoint/2010/main" val="3372381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DPDK Framework</a:t>
            </a:r>
            <a:endParaRPr lang="en-US" dirty="0"/>
          </a:p>
        </p:txBody>
      </p:sp>
      <p:pic>
        <p:nvPicPr>
          <p:cNvPr id="57" name="Picture 56"/>
          <p:cNvPicPr>
            <a:picLocks noChangeAspect="1"/>
          </p:cNvPicPr>
          <p:nvPr/>
        </p:nvPicPr>
        <p:blipFill>
          <a:blip r:embed="rId3"/>
          <a:stretch>
            <a:fillRect/>
          </a:stretch>
        </p:blipFill>
        <p:spPr>
          <a:xfrm>
            <a:off x="616425" y="1842381"/>
            <a:ext cx="10965976" cy="3774543"/>
          </a:xfrm>
          <a:prstGeom prst="rect">
            <a:avLst/>
          </a:prstGeom>
        </p:spPr>
      </p:pic>
    </p:spTree>
    <p:extLst>
      <p:ext uri="{BB962C8B-B14F-4D97-AF65-F5344CB8AC3E}">
        <p14:creationId xmlns:p14="http://schemas.microsoft.com/office/powerpoint/2010/main" val="1230759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DPDK Framework</a:t>
            </a:r>
            <a:endParaRPr lang="en-US" dirty="0"/>
          </a:p>
        </p:txBody>
      </p:sp>
      <p:pic>
        <p:nvPicPr>
          <p:cNvPr id="30" name="Picture 29"/>
          <p:cNvPicPr>
            <a:picLocks noChangeAspect="1"/>
          </p:cNvPicPr>
          <p:nvPr/>
        </p:nvPicPr>
        <p:blipFill>
          <a:blip r:embed="rId3"/>
          <a:stretch>
            <a:fillRect/>
          </a:stretch>
        </p:blipFill>
        <p:spPr>
          <a:xfrm>
            <a:off x="615295" y="1841992"/>
            <a:ext cx="10967105" cy="3774932"/>
          </a:xfrm>
          <a:prstGeom prst="rect">
            <a:avLst/>
          </a:prstGeom>
        </p:spPr>
      </p:pic>
    </p:spTree>
    <p:extLst>
      <p:ext uri="{BB962C8B-B14F-4D97-AF65-F5344CB8AC3E}">
        <p14:creationId xmlns:p14="http://schemas.microsoft.com/office/powerpoint/2010/main" val="3961933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DPDK Framework</a:t>
            </a:r>
            <a:endParaRPr lang="en-US" dirty="0"/>
          </a:p>
        </p:txBody>
      </p:sp>
      <p:pic>
        <p:nvPicPr>
          <p:cNvPr id="30" name="Picture 29"/>
          <p:cNvPicPr>
            <a:picLocks noChangeAspect="1"/>
          </p:cNvPicPr>
          <p:nvPr/>
        </p:nvPicPr>
        <p:blipFill>
          <a:blip r:embed="rId3"/>
          <a:stretch>
            <a:fillRect/>
          </a:stretch>
        </p:blipFill>
        <p:spPr>
          <a:xfrm>
            <a:off x="616424" y="1842378"/>
            <a:ext cx="10965976" cy="3774544"/>
          </a:xfrm>
          <a:prstGeom prst="rect">
            <a:avLst/>
          </a:prstGeom>
        </p:spPr>
      </p:pic>
    </p:spTree>
    <p:extLst>
      <p:ext uri="{BB962C8B-B14F-4D97-AF65-F5344CB8AC3E}">
        <p14:creationId xmlns:p14="http://schemas.microsoft.com/office/powerpoint/2010/main" val="937305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DPDK ‘Framework’ in OVS-DPDK</a:t>
            </a:r>
            <a:endParaRPr lang="en-US" dirty="0"/>
          </a:p>
        </p:txBody>
      </p:sp>
      <p:sp>
        <p:nvSpPr>
          <p:cNvPr id="44" name="Content Placeholder 2"/>
          <p:cNvSpPr txBox="1">
            <a:spLocks/>
          </p:cNvSpPr>
          <p:nvPr/>
        </p:nvSpPr>
        <p:spPr>
          <a:xfrm>
            <a:off x="471950" y="1558456"/>
            <a:ext cx="5005822" cy="4280248"/>
          </a:xfrm>
          <a:prstGeom prst="rect">
            <a:avLst/>
          </a:prstGeom>
        </p:spPr>
        <p:txBody>
          <a:bodyPr vert="horz" lIns="91440" tIns="45720" rIns="91440" bIns="45720" rtlCol="0">
            <a:noAutofit/>
          </a:bodyPr>
          <a:lstStyle>
            <a:lvl1pPr marL="0" indent="0" algn="l" defTabSz="1219170" rtl="0" eaLnBrk="1" latinLnBrk="0" hangingPunct="1">
              <a:spcBef>
                <a:spcPts val="800"/>
              </a:spcBef>
              <a:buClr>
                <a:schemeClr val="accent1"/>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514350" marR="0" lvl="0" indent="-514350" algn="l" defTabSz="1219170" rtl="0" eaLnBrk="1" fontAlgn="auto" latinLnBrk="0" hangingPunct="1">
              <a:lnSpc>
                <a:spcPct val="100000"/>
              </a:lnSpc>
              <a:spcBef>
                <a:spcPts val="800"/>
              </a:spcBef>
              <a:spcAft>
                <a:spcPts val="0"/>
              </a:spcAft>
              <a:buClr>
                <a:srgbClr val="0071C5"/>
              </a:buClr>
              <a:buSzTx/>
              <a:buFont typeface="+mj-lt"/>
              <a:buAutoNum type="arabicPeriod"/>
              <a:tabLst/>
              <a:defRPr/>
            </a:pPr>
            <a:r>
              <a:rPr kumimoji="0" lang="en-IE" sz="2600" b="1" i="0" u="none" strike="noStrike" kern="1200" cap="none" spc="0" normalizeH="0" baseline="0" noProof="0" smtClean="0">
                <a:ln>
                  <a:noFill/>
                </a:ln>
                <a:solidFill>
                  <a:srgbClr val="0071C5">
                    <a:lumMod val="75000"/>
                  </a:srgbClr>
                </a:solidFill>
                <a:effectLst/>
                <a:uLnTx/>
                <a:uFillTx/>
                <a:latin typeface="Intel Clear"/>
                <a:ea typeface="+mn-ea"/>
                <a:cs typeface="+mn-cs"/>
              </a:rPr>
              <a:t>OVS-DPDK init with hardware acceleration.</a:t>
            </a:r>
            <a:endParaRPr kumimoji="0" lang="en-US" sz="2600" b="1" i="0" u="none" strike="noStrike" kern="1200" cap="none" spc="0" normalizeH="0" baseline="0" noProof="0" smtClean="0">
              <a:ln>
                <a:noFill/>
              </a:ln>
              <a:solidFill>
                <a:srgbClr val="0071C5">
                  <a:lumMod val="75000"/>
                </a:srgbClr>
              </a:solidFill>
              <a:effectLst/>
              <a:uLnTx/>
              <a:uFillTx/>
              <a:latin typeface="Intel Clear"/>
              <a:ea typeface="+mn-ea"/>
              <a:cs typeface="+mn-cs"/>
            </a:endParaRPr>
          </a:p>
          <a:p>
            <a:pPr marL="228594" marR="0" lvl="1" indent="0" algn="l" defTabSz="1219170" rtl="0" eaLnBrk="1" fontAlgn="auto" latinLnBrk="0" hangingPunct="1">
              <a:lnSpc>
                <a:spcPct val="100000"/>
              </a:lnSpc>
              <a:spcBef>
                <a:spcPts val="800"/>
              </a:spcBef>
              <a:spcAft>
                <a:spcPts val="0"/>
              </a:spcAft>
              <a:buClr>
                <a:srgbClr val="003C71"/>
              </a:buClr>
              <a:buSzTx/>
              <a:buFont typeface="Wingdings" panose="05000000000000000000" pitchFamily="2" charset="2"/>
              <a:buNone/>
              <a:tabLst/>
              <a:defRPr/>
            </a:pPr>
            <a:endParaRPr kumimoji="0" lang="en-IE" sz="16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endParaRPr>
          </a:p>
          <a:p>
            <a:pPr marL="342900" marR="0" lvl="0" indent="-342900" algn="l" defTabSz="1219170" rtl="0" eaLnBrk="1" fontAlgn="auto" latinLnBrk="0" hangingPunct="1">
              <a:lnSpc>
                <a:spcPct val="100000"/>
              </a:lnSpc>
              <a:spcBef>
                <a:spcPts val="800"/>
              </a:spcBef>
              <a:spcAft>
                <a:spcPts val="0"/>
              </a:spcAft>
              <a:buClr>
                <a:srgbClr val="0071C5"/>
              </a:buClr>
              <a:buSzTx/>
              <a:buFont typeface="Arial" panose="020B0604020202020204" pitchFamily="34" charset="0"/>
              <a:buChar char="•"/>
              <a:tabLst/>
              <a:defRPr/>
            </a:pPr>
            <a:endParaRPr kumimoji="0" lang="en-IE" sz="24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endParaRPr>
          </a:p>
          <a:p>
            <a:pPr marL="342900" marR="0" lvl="0" indent="-342900" algn="l" defTabSz="1219170" rtl="0" eaLnBrk="1" fontAlgn="auto" latinLnBrk="0" hangingPunct="1">
              <a:lnSpc>
                <a:spcPct val="100000"/>
              </a:lnSpc>
              <a:spcBef>
                <a:spcPts val="800"/>
              </a:spcBef>
              <a:spcAft>
                <a:spcPts val="0"/>
              </a:spcAft>
              <a:buClr>
                <a:srgbClr val="0071C5"/>
              </a:buClr>
              <a:buSzTx/>
              <a:buFont typeface="Arial" panose="020B0604020202020204" pitchFamily="34" charset="0"/>
              <a:buChar char="•"/>
              <a:tabLst/>
              <a:defRPr/>
            </a:pPr>
            <a:endParaRPr kumimoji="0" lang="en-US" sz="2400" b="1" i="1" u="none" strike="noStrike" kern="1200" cap="none" spc="0" normalizeH="0" baseline="0" noProof="0" dirty="0">
              <a:ln>
                <a:noFill/>
              </a:ln>
              <a:solidFill>
                <a:sysClr val="windowText" lastClr="000000">
                  <a:lumMod val="95000"/>
                  <a:lumOff val="5000"/>
                </a:sysClr>
              </a:solidFill>
              <a:effectLst/>
              <a:uLnTx/>
              <a:uFillTx/>
              <a:latin typeface="Intel Clear"/>
              <a:ea typeface="+mn-ea"/>
              <a:cs typeface="+mn-cs"/>
            </a:endParaRPr>
          </a:p>
        </p:txBody>
      </p:sp>
      <p:sp>
        <p:nvSpPr>
          <p:cNvPr id="45" name="Slide Number Placeholder 4"/>
          <p:cNvSpPr txBox="1">
            <a:spLocks/>
          </p:cNvSpPr>
          <p:nvPr/>
        </p:nvSpPr>
        <p:spPr>
          <a:xfrm>
            <a:off x="11797792" y="6553153"/>
            <a:ext cx="158698" cy="164212"/>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1067" kern="1200" smtClean="0">
                <a:solidFill>
                  <a:srgbClr val="FFFFFF"/>
                </a:solidFill>
                <a:latin typeface="+mn-lt"/>
                <a:ea typeface="+mn-ea"/>
                <a:cs typeface="Intel Clear" panose="020B06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7223BB55-0929-9B43-8F4C-43B29FF19511}" type="slidenum">
              <a:rPr lang="en-US" smtClean="0">
                <a:latin typeface="Intel Clear"/>
              </a:rPr>
              <a:pPr eaLnBrk="0" fontAlgn="base" hangingPunct="0">
                <a:spcBef>
                  <a:spcPct val="50000"/>
                </a:spcBef>
                <a:spcAft>
                  <a:spcPct val="0"/>
                </a:spcAft>
              </a:pPr>
              <a:t>18</a:t>
            </a:fld>
            <a:endParaRPr lang="en-US" dirty="0">
              <a:latin typeface="Intel Clear"/>
            </a:endParaRPr>
          </a:p>
        </p:txBody>
      </p:sp>
      <p:grpSp>
        <p:nvGrpSpPr>
          <p:cNvPr id="46" name="Group 45"/>
          <p:cNvGrpSpPr/>
          <p:nvPr/>
        </p:nvGrpSpPr>
        <p:grpSpPr>
          <a:xfrm>
            <a:off x="5661157" y="1150449"/>
            <a:ext cx="6402106" cy="4984880"/>
            <a:chOff x="5661157" y="1150449"/>
            <a:chExt cx="6402106" cy="4984880"/>
          </a:xfrm>
        </p:grpSpPr>
        <p:grpSp>
          <p:nvGrpSpPr>
            <p:cNvPr id="47" name="Group 46"/>
            <p:cNvGrpSpPr/>
            <p:nvPr/>
          </p:nvGrpSpPr>
          <p:grpSpPr>
            <a:xfrm>
              <a:off x="5798762" y="1150449"/>
              <a:ext cx="6264501" cy="4984880"/>
              <a:chOff x="5798762" y="1150449"/>
              <a:chExt cx="6264501" cy="4984880"/>
            </a:xfrm>
          </p:grpSpPr>
          <p:sp>
            <p:nvSpPr>
              <p:cNvPr id="52" name="Rectangle 51"/>
              <p:cNvSpPr/>
              <p:nvPr/>
            </p:nvSpPr>
            <p:spPr>
              <a:xfrm>
                <a:off x="5798762" y="1150449"/>
                <a:ext cx="6264501" cy="4984880"/>
              </a:xfrm>
              <a:prstGeom prst="rect">
                <a:avLst/>
              </a:prstGeom>
              <a:solidFill>
                <a:sysClr val="window" lastClr="FFFFFF"/>
              </a:solidFill>
              <a:ln w="26425" cap="flat" cmpd="sng" algn="ctr">
                <a:solidFill>
                  <a:srgbClr val="C3D6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53" name="Rectangle 52"/>
              <p:cNvSpPr/>
              <p:nvPr/>
            </p:nvSpPr>
            <p:spPr>
              <a:xfrm>
                <a:off x="7143407" y="4785729"/>
                <a:ext cx="3632662" cy="355805"/>
              </a:xfrm>
              <a:prstGeom prst="rect">
                <a:avLst/>
              </a:prstGeom>
              <a:noFill/>
              <a:ln w="25400" cap="flat" cmpd="sng" algn="ctr">
                <a:solidFill>
                  <a:srgbClr val="3F7FA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rPr>
                  <a:t>FPGA Driver</a:t>
                </a:r>
                <a:endParaRPr kumimoji="0" lang="en-US"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endParaRPr>
              </a:p>
            </p:txBody>
          </p:sp>
          <p:grpSp>
            <p:nvGrpSpPr>
              <p:cNvPr id="54" name="Group 53"/>
              <p:cNvGrpSpPr/>
              <p:nvPr/>
            </p:nvGrpSpPr>
            <p:grpSpPr>
              <a:xfrm>
                <a:off x="6197600" y="3094815"/>
                <a:ext cx="5522451" cy="1369032"/>
                <a:chOff x="939994" y="2355469"/>
                <a:chExt cx="8666461" cy="1587211"/>
              </a:xfrm>
              <a:noFill/>
              <a:effectLst>
                <a:outerShdw blurRad="50800" dist="38100" dir="2700000" algn="tl" rotWithShape="0">
                  <a:prstClr val="black">
                    <a:alpha val="40000"/>
                  </a:prstClr>
                </a:outerShdw>
              </a:effectLst>
            </p:grpSpPr>
            <p:sp>
              <p:nvSpPr>
                <p:cNvPr id="73" name="Rectangle 72"/>
                <p:cNvSpPr/>
                <p:nvPr/>
              </p:nvSpPr>
              <p:spPr>
                <a:xfrm>
                  <a:off x="939994" y="2355469"/>
                  <a:ext cx="8666461" cy="1587211"/>
                </a:xfrm>
                <a:prstGeom prst="rect">
                  <a:avLst/>
                </a:prstGeom>
                <a:solidFill>
                  <a:srgbClr val="F3D54E">
                    <a:lumMod val="60000"/>
                    <a:lumOff val="40000"/>
                  </a:srgbClr>
                </a:solidFill>
                <a:ln w="25400" cap="flat" cmpd="sng" algn="ctr">
                  <a:solidFill>
                    <a:srgbClr val="003C71"/>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400" b="1" i="1" u="none" strike="noStrike" kern="0" cap="none" spc="0" normalizeH="0" baseline="0" noProof="0" dirty="0" smtClean="0">
                      <a:ln>
                        <a:noFill/>
                      </a:ln>
                      <a:solidFill>
                        <a:srgbClr val="0070C0"/>
                      </a:solidFill>
                      <a:effectLst/>
                      <a:uLnTx/>
                      <a:uFillTx/>
                      <a:latin typeface="Intel Clear"/>
                      <a:ea typeface="+mn-ea"/>
                      <a:cs typeface="+mn-cs"/>
                    </a:rPr>
                    <a:t>DPDK Framework</a:t>
                  </a:r>
                  <a:endParaRPr kumimoji="0" lang="en-US" sz="1400" b="1" i="1" u="none" strike="noStrike" kern="0" cap="none" spc="0" normalizeH="0" baseline="0" noProof="0" dirty="0" smtClean="0">
                    <a:ln>
                      <a:noFill/>
                    </a:ln>
                    <a:solidFill>
                      <a:srgbClr val="0070C0"/>
                    </a:solidFill>
                    <a:effectLst/>
                    <a:uLnTx/>
                    <a:uFillTx/>
                    <a:latin typeface="Intel Clear"/>
                    <a:ea typeface="+mn-ea"/>
                    <a:cs typeface="+mn-cs"/>
                  </a:endParaRPr>
                </a:p>
              </p:txBody>
            </p:sp>
            <p:sp>
              <p:nvSpPr>
                <p:cNvPr id="74" name="Rounded Rectangle 73"/>
                <p:cNvSpPr/>
                <p:nvPr/>
              </p:nvSpPr>
              <p:spPr>
                <a:xfrm>
                  <a:off x="1325819"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SWITCH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5" name="Rounded Rectangle 74"/>
                <p:cNvSpPr/>
                <p:nvPr/>
              </p:nvSpPr>
              <p:spPr>
                <a:xfrm>
                  <a:off x="294240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PORT REP.</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6" name="Rounded Rectangle 75"/>
                <p:cNvSpPr/>
                <p:nvPr/>
              </p:nvSpPr>
              <p:spPr>
                <a:xfrm>
                  <a:off x="4549272"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EXPT- </a:t>
                  </a:r>
                  <a:r>
                    <a:rPr kumimoji="0" lang="en-IE" sz="1200" b="1" i="0" u="none" strike="noStrike" kern="0" cap="none" spc="0" normalizeH="0" baseline="0" noProof="0" dirty="0">
                      <a:ln>
                        <a:noFill/>
                      </a:ln>
                      <a:solidFill>
                        <a:prstClr val="black"/>
                      </a:solidFill>
                      <a:effectLst/>
                      <a:uLnTx/>
                      <a:uFillTx/>
                      <a:latin typeface="Intel Clear"/>
                      <a:ea typeface="+mn-ea"/>
                      <a:cs typeface="+mn-cs"/>
                    </a:rPr>
                    <a:t>HANDLER</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7" name="Rounded Rectangle 76"/>
                <p:cNvSpPr/>
                <p:nvPr/>
              </p:nvSpPr>
              <p:spPr>
                <a:xfrm>
                  <a:off x="6143270"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VDPA</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8" name="Rounded Rectangle 77"/>
                <p:cNvSpPr/>
                <p:nvPr/>
              </p:nvSpPr>
              <p:spPr>
                <a:xfrm>
                  <a:off x="773726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RTE-FLOW</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9" name="Rounded Rectangle 78"/>
                <p:cNvSpPr/>
                <p:nvPr/>
              </p:nvSpPr>
              <p:spPr>
                <a:xfrm>
                  <a:off x="3509219"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QOS</a:t>
                  </a:r>
                </a:p>
              </p:txBody>
            </p:sp>
            <p:sp>
              <p:nvSpPr>
                <p:cNvPr id="80" name="Rounded Rectangle 79"/>
                <p:cNvSpPr/>
                <p:nvPr/>
              </p:nvSpPr>
              <p:spPr>
                <a:xfrm>
                  <a:off x="5401590"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TUNNEL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grpSp>
          <p:sp>
            <p:nvSpPr>
              <p:cNvPr id="55" name="Rounded Rectangle 54"/>
              <p:cNvSpPr/>
              <p:nvPr/>
            </p:nvSpPr>
            <p:spPr>
              <a:xfrm>
                <a:off x="8779991" y="2199100"/>
                <a:ext cx="2940059" cy="537663"/>
              </a:xfrm>
              <a:prstGeom prst="roundRect">
                <a:avLst/>
              </a:prstGeom>
              <a:solidFill>
                <a:sysClr val="window" lastClr="FFFFFF"/>
              </a:solidFill>
              <a:ln w="28575" cap="flat" cmpd="sng" algn="ctr">
                <a:solidFill>
                  <a:sysClr val="windowText" lastClr="000000"/>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200" b="1" i="1" u="none" strike="noStrike" kern="0" cap="none" spc="0" normalizeH="0" baseline="0" noProof="0" dirty="0" smtClean="0">
                    <a:ln>
                      <a:noFill/>
                    </a:ln>
                    <a:solidFill>
                      <a:prstClr val="black"/>
                    </a:solidFill>
                    <a:effectLst/>
                    <a:uLnTx/>
                    <a:uFillTx/>
                    <a:latin typeface="Intel Clear"/>
                    <a:ea typeface="+mn-ea"/>
                    <a:cs typeface="+mn-cs"/>
                  </a:rPr>
                  <a:t>SW </a:t>
                </a:r>
                <a:r>
                  <a:rPr kumimoji="0" lang="en-IE" sz="1200" b="1" i="1" u="none" strike="noStrike" kern="0" cap="none" spc="0" normalizeH="0" baseline="0" noProof="0" dirty="0" err="1" smtClean="0">
                    <a:ln>
                      <a:noFill/>
                    </a:ln>
                    <a:solidFill>
                      <a:prstClr val="black"/>
                    </a:solidFill>
                    <a:effectLst/>
                    <a:uLnTx/>
                    <a:uFillTx/>
                    <a:latin typeface="Intel Clear"/>
                    <a:ea typeface="+mn-ea"/>
                    <a:cs typeface="+mn-cs"/>
                  </a:rPr>
                  <a:t>Datapath</a:t>
                </a:r>
                <a:endParaRPr kumimoji="0" lang="en-US" sz="1200" b="1" i="1"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56" name="Group 55"/>
              <p:cNvGrpSpPr/>
              <p:nvPr/>
            </p:nvGrpSpPr>
            <p:grpSpPr>
              <a:xfrm>
                <a:off x="8060702" y="5451110"/>
                <a:ext cx="1805354" cy="558202"/>
                <a:chOff x="7936523" y="5767085"/>
                <a:chExt cx="1805354" cy="558202"/>
              </a:xfrm>
            </p:grpSpPr>
            <p:sp>
              <p:nvSpPr>
                <p:cNvPr id="66" name="Rectangle 65"/>
                <p:cNvSpPr/>
                <p:nvPr/>
              </p:nvSpPr>
              <p:spPr>
                <a:xfrm>
                  <a:off x="7936523" y="5767085"/>
                  <a:ext cx="1805354" cy="265199"/>
                </a:xfrm>
                <a:prstGeom prst="rect">
                  <a:avLst/>
                </a:prstGeom>
                <a:solidFill>
                  <a:srgbClr val="0071C5">
                    <a:lumMod val="75000"/>
                    <a:alpha val="50000"/>
                  </a:srgbClr>
                </a:solidFill>
                <a:ln w="25400" cap="flat" cmpd="sng" algn="ctr">
                  <a:solidFill>
                    <a:sysClr val="windowText" lastClr="000000"/>
                  </a:solidFill>
                  <a:prstDash val="solid"/>
                </a:ln>
                <a:effectLst/>
              </p:spPr>
              <p:txBody>
                <a:bodyPr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400" b="1" i="0" u="none" strike="noStrike" kern="0" cap="none" spc="0" normalizeH="0" baseline="0" noProof="0" dirty="0">
                      <a:ln>
                        <a:noFill/>
                      </a:ln>
                      <a:solidFill>
                        <a:prstClr val="black">
                          <a:lumMod val="95000"/>
                          <a:lumOff val="5000"/>
                        </a:prstClr>
                      </a:solidFill>
                      <a:effectLst/>
                      <a:uLnTx/>
                      <a:uFillTx/>
                      <a:latin typeface="Intel Clear"/>
                      <a:ea typeface="+mn-ea"/>
                      <a:cs typeface="+mn-cs"/>
                    </a:rPr>
                    <a:t>FPGA</a:t>
                  </a:r>
                  <a:endParaRPr kumimoji="0" lang="en-US" sz="1400" b="1" i="0" u="none" strike="noStrike" kern="0" cap="none" spc="0" normalizeH="0" baseline="0" noProof="0" dirty="0">
                    <a:ln>
                      <a:noFill/>
                    </a:ln>
                    <a:solidFill>
                      <a:prstClr val="black">
                        <a:lumMod val="95000"/>
                        <a:lumOff val="5000"/>
                      </a:prstClr>
                    </a:solidFill>
                    <a:effectLst/>
                    <a:uLnTx/>
                    <a:uFillTx/>
                    <a:latin typeface="Intel Clear"/>
                    <a:ea typeface="+mn-ea"/>
                    <a:cs typeface="+mn-cs"/>
                  </a:endParaRPr>
                </a:p>
              </p:txBody>
            </p:sp>
            <p:sp>
              <p:nvSpPr>
                <p:cNvPr id="67" name="Rectangle 66"/>
                <p:cNvSpPr/>
                <p:nvPr/>
              </p:nvSpPr>
              <p:spPr>
                <a:xfrm>
                  <a:off x="8373105"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68" name="Rectangle 67"/>
                <p:cNvSpPr/>
                <p:nvPr/>
              </p:nvSpPr>
              <p:spPr>
                <a:xfrm>
                  <a:off x="9236863"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grpSp>
              <p:nvGrpSpPr>
                <p:cNvPr id="69" name="Group 68"/>
                <p:cNvGrpSpPr/>
                <p:nvPr/>
              </p:nvGrpSpPr>
              <p:grpSpPr>
                <a:xfrm>
                  <a:off x="8419869" y="6099030"/>
                  <a:ext cx="867263" cy="226257"/>
                  <a:chOff x="6718935" y="2340541"/>
                  <a:chExt cx="1252557" cy="276999"/>
                </a:xfrm>
              </p:grpSpPr>
              <p:sp>
                <p:nvSpPr>
                  <p:cNvPr id="70" name="TextBox 69"/>
                  <p:cNvSpPr txBox="1"/>
                  <p:nvPr/>
                </p:nvSpPr>
                <p:spPr>
                  <a:xfrm>
                    <a:off x="6947799" y="2340541"/>
                    <a:ext cx="73897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rPr>
                      <a:t>PHY</a:t>
                    </a:r>
                    <a:endParaRPr kumimoji="0" lang="en-US" sz="1200" b="0" i="0" u="none" strike="noStrike" kern="0" cap="none" spc="0" normalizeH="0" baseline="0" noProof="0" dirty="0" err="1" smtClean="0">
                      <a:ln>
                        <a:noFill/>
                      </a:ln>
                      <a:solidFill>
                        <a:prstClr val="black"/>
                      </a:solidFill>
                      <a:effectLst/>
                      <a:uLnTx/>
                      <a:uFillTx/>
                      <a:latin typeface="Intel Clear"/>
                    </a:endParaRPr>
                  </a:p>
                </p:txBody>
              </p:sp>
              <p:cxnSp>
                <p:nvCxnSpPr>
                  <p:cNvPr id="71" name="Straight Arrow Connector 70"/>
                  <p:cNvCxnSpPr/>
                  <p:nvPr/>
                </p:nvCxnSpPr>
                <p:spPr>
                  <a:xfrm flipH="1">
                    <a:off x="6718935" y="2496828"/>
                    <a:ext cx="248206" cy="0"/>
                  </a:xfrm>
                  <a:prstGeom prst="straightConnector1">
                    <a:avLst/>
                  </a:prstGeom>
                  <a:noFill/>
                  <a:ln w="9525" cap="rnd" cmpd="sng" algn="ctr">
                    <a:solidFill>
                      <a:sysClr val="windowText" lastClr="000000"/>
                    </a:solidFill>
                    <a:prstDash val="solid"/>
                    <a:tailEnd type="triangle"/>
                  </a:ln>
                  <a:effectLst/>
                </p:spPr>
              </p:cxnSp>
              <p:cxnSp>
                <p:nvCxnSpPr>
                  <p:cNvPr id="72" name="Straight Arrow Connector 71"/>
                  <p:cNvCxnSpPr/>
                  <p:nvPr/>
                </p:nvCxnSpPr>
                <p:spPr>
                  <a:xfrm>
                    <a:off x="7706113" y="2496828"/>
                    <a:ext cx="265379" cy="0"/>
                  </a:xfrm>
                  <a:prstGeom prst="straightConnector1">
                    <a:avLst/>
                  </a:prstGeom>
                  <a:noFill/>
                  <a:ln w="9525" cap="rnd" cmpd="sng" algn="ctr">
                    <a:solidFill>
                      <a:sysClr val="windowText" lastClr="000000"/>
                    </a:solidFill>
                    <a:prstDash val="solid"/>
                    <a:tailEnd type="triangle"/>
                  </a:ln>
                  <a:effectLst/>
                </p:spPr>
              </p:cxnSp>
            </p:grpSp>
          </p:grpSp>
          <p:grpSp>
            <p:nvGrpSpPr>
              <p:cNvPr id="57" name="Group 56"/>
              <p:cNvGrpSpPr/>
              <p:nvPr/>
            </p:nvGrpSpPr>
            <p:grpSpPr>
              <a:xfrm>
                <a:off x="6197600" y="1504240"/>
                <a:ext cx="2694364" cy="579719"/>
                <a:chOff x="2188326" y="2078181"/>
                <a:chExt cx="2694364" cy="268830"/>
              </a:xfrm>
            </p:grpSpPr>
            <p:sp>
              <p:nvSpPr>
                <p:cNvPr id="63" name="Rectangle 62"/>
                <p:cNvSpPr/>
                <p:nvPr/>
              </p:nvSpPr>
              <p:spPr>
                <a:xfrm>
                  <a:off x="2188326" y="2088572"/>
                  <a:ext cx="1086889" cy="255777"/>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OVSDB</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64" name="Rectangle 63"/>
                <p:cNvSpPr/>
                <p:nvPr/>
              </p:nvSpPr>
              <p:spPr>
                <a:xfrm>
                  <a:off x="3709557" y="2078181"/>
                  <a:ext cx="1173133" cy="268830"/>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err="1" smtClean="0">
                      <a:ln>
                        <a:noFill/>
                      </a:ln>
                      <a:solidFill>
                        <a:prstClr val="black"/>
                      </a:solidFill>
                      <a:effectLst/>
                      <a:uLnTx/>
                      <a:uFillTx/>
                      <a:latin typeface="Intel Clear"/>
                      <a:ea typeface="+mn-ea"/>
                      <a:cs typeface="+mn-cs"/>
                    </a:rPr>
                    <a:t>vswitchd</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65" name="Straight Connector 64"/>
                <p:cNvCxnSpPr>
                  <a:stCxn id="63" idx="3"/>
                  <a:endCxn id="64" idx="1"/>
                </p:cNvCxnSpPr>
                <p:nvPr/>
              </p:nvCxnSpPr>
              <p:spPr>
                <a:xfrm flipV="1">
                  <a:off x="3275215" y="2212596"/>
                  <a:ext cx="434342" cy="3865"/>
                </a:xfrm>
                <a:prstGeom prst="line">
                  <a:avLst/>
                </a:prstGeom>
                <a:noFill/>
                <a:ln w="25400" cap="rnd" cmpd="sng" algn="ctr">
                  <a:solidFill>
                    <a:srgbClr val="003C71"/>
                  </a:solidFill>
                  <a:prstDash val="sysDash"/>
                </a:ln>
                <a:effectLst/>
              </p:spPr>
            </p:cxnSp>
          </p:grpSp>
          <p:cxnSp>
            <p:nvCxnSpPr>
              <p:cNvPr id="58" name="Straight Arrow Connector 39"/>
              <p:cNvCxnSpPr>
                <a:stCxn id="64" idx="3"/>
                <a:endCxn id="55" idx="0"/>
              </p:cNvCxnSpPr>
              <p:nvPr/>
            </p:nvCxnSpPr>
            <p:spPr>
              <a:xfrm>
                <a:off x="8891964" y="1794100"/>
                <a:ext cx="1358057" cy="405000"/>
              </a:xfrm>
              <a:prstGeom prst="bentConnector2">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59" name="Straight Arrow Connector 39"/>
              <p:cNvCxnSpPr/>
              <p:nvPr/>
            </p:nvCxnSpPr>
            <p:spPr>
              <a:xfrm rot="5400000">
                <a:off x="7793512" y="2595845"/>
                <a:ext cx="1023775" cy="3"/>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0" name="Straight Arrow Connector 39"/>
              <p:cNvCxnSpPr>
                <a:endCxn id="55" idx="2"/>
              </p:cNvCxnSpPr>
              <p:nvPr/>
            </p:nvCxnSpPr>
            <p:spPr>
              <a:xfrm rot="16200000" flipV="1">
                <a:off x="10070997" y="2915788"/>
                <a:ext cx="358051" cy="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1" name="Straight Arrow Connector 39"/>
              <p:cNvCxnSpPr>
                <a:stCxn id="53" idx="0"/>
                <a:endCxn id="73" idx="2"/>
              </p:cNvCxnSpPr>
              <p:nvPr/>
            </p:nvCxnSpPr>
            <p:spPr>
              <a:xfrm rot="16200000" flipV="1">
                <a:off x="8798341" y="4624332"/>
                <a:ext cx="321882" cy="912"/>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2" name="Straight Arrow Connector 39"/>
              <p:cNvCxnSpPr>
                <a:stCxn id="66" idx="0"/>
                <a:endCxn id="53" idx="2"/>
              </p:cNvCxnSpPr>
              <p:nvPr/>
            </p:nvCxnSpPr>
            <p:spPr>
              <a:xfrm rot="16200000" flipV="1">
                <a:off x="8806771" y="5294501"/>
                <a:ext cx="309576" cy="364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grpSp>
        <p:grpSp>
          <p:nvGrpSpPr>
            <p:cNvPr id="48" name="Group 47"/>
            <p:cNvGrpSpPr/>
            <p:nvPr/>
          </p:nvGrpSpPr>
          <p:grpSpPr>
            <a:xfrm>
              <a:off x="5661157" y="4899991"/>
              <a:ext cx="6392274" cy="750387"/>
              <a:chOff x="5405518" y="5199132"/>
              <a:chExt cx="6392274" cy="750387"/>
            </a:xfrm>
          </p:grpSpPr>
          <p:cxnSp>
            <p:nvCxnSpPr>
              <p:cNvPr id="49" name="Straight Connector 48"/>
              <p:cNvCxnSpPr/>
              <p:nvPr/>
            </p:nvCxnSpPr>
            <p:spPr>
              <a:xfrm>
                <a:off x="5533292" y="5568455"/>
                <a:ext cx="6264500" cy="11723"/>
              </a:xfrm>
              <a:prstGeom prst="line">
                <a:avLst/>
              </a:prstGeom>
              <a:noFill/>
              <a:ln w="31750" cap="rnd" cmpd="sng" algn="ctr">
                <a:solidFill>
                  <a:srgbClr val="C3D600"/>
                </a:solidFill>
                <a:prstDash val="lgDash"/>
              </a:ln>
              <a:effectLst/>
            </p:spPr>
          </p:cxnSp>
          <p:sp>
            <p:nvSpPr>
              <p:cNvPr id="50" name="TextBox 49"/>
              <p:cNvSpPr txBox="1"/>
              <p:nvPr/>
            </p:nvSpPr>
            <p:spPr>
              <a:xfrm>
                <a:off x="5477772" y="5199132"/>
                <a:ext cx="965684"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Host</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sp>
            <p:nvSpPr>
              <p:cNvPr id="51" name="TextBox 50"/>
              <p:cNvSpPr txBox="1"/>
              <p:nvPr/>
            </p:nvSpPr>
            <p:spPr>
              <a:xfrm>
                <a:off x="5405518" y="5657131"/>
                <a:ext cx="655312" cy="2923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HW</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grpSp>
      </p:grpSp>
      <p:grpSp>
        <p:nvGrpSpPr>
          <p:cNvPr id="81" name="Group 80"/>
          <p:cNvGrpSpPr/>
          <p:nvPr/>
        </p:nvGrpSpPr>
        <p:grpSpPr>
          <a:xfrm>
            <a:off x="9866056" y="1320165"/>
            <a:ext cx="1715349" cy="4263545"/>
            <a:chOff x="9866056" y="1320165"/>
            <a:chExt cx="1715349" cy="4263545"/>
          </a:xfrm>
        </p:grpSpPr>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0522" y="1320165"/>
              <a:ext cx="520883" cy="520883"/>
            </a:xfrm>
            <a:prstGeom prst="rect">
              <a:avLst/>
            </a:prstGeom>
            <a:ln w="25400">
              <a:solidFill>
                <a:sysClr val="windowText" lastClr="000000"/>
              </a:solidFill>
            </a:ln>
          </p:spPr>
        </p:pic>
        <p:cxnSp>
          <p:nvCxnSpPr>
            <p:cNvPr id="83" name="Straight Connector 73"/>
            <p:cNvCxnSpPr>
              <a:stCxn id="82" idx="3"/>
              <a:endCxn id="66" idx="3"/>
            </p:cNvCxnSpPr>
            <p:nvPr/>
          </p:nvCxnSpPr>
          <p:spPr>
            <a:xfrm flipH="1">
              <a:off x="9866056" y="1580607"/>
              <a:ext cx="1715349" cy="4003103"/>
            </a:xfrm>
            <a:prstGeom prst="bentConnector3">
              <a:avLst>
                <a:gd name="adj1" fmla="val -22401"/>
              </a:avLst>
            </a:prstGeom>
            <a:noFill/>
            <a:ln w="31750" cap="rnd" cmpd="sng" algn="ctr">
              <a:solidFill>
                <a:sysClr val="windowText" lastClr="000000"/>
              </a:solidFill>
              <a:prstDash val="solid"/>
            </a:ln>
            <a:effectLst/>
          </p:spPr>
        </p:cxnSp>
      </p:grpSp>
    </p:spTree>
    <p:extLst>
      <p:ext uri="{BB962C8B-B14F-4D97-AF65-F5344CB8AC3E}">
        <p14:creationId xmlns:p14="http://schemas.microsoft.com/office/powerpoint/2010/main" val="298674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DPDK ‘Framework’ in OVS-DPDK</a:t>
            </a:r>
            <a:endParaRPr lang="en-US" dirty="0"/>
          </a:p>
        </p:txBody>
      </p:sp>
      <p:sp>
        <p:nvSpPr>
          <p:cNvPr id="44" name="Content Placeholder 2"/>
          <p:cNvSpPr txBox="1">
            <a:spLocks/>
          </p:cNvSpPr>
          <p:nvPr/>
        </p:nvSpPr>
        <p:spPr>
          <a:xfrm>
            <a:off x="471950" y="1558456"/>
            <a:ext cx="5005822" cy="4280248"/>
          </a:xfrm>
          <a:prstGeom prst="rect">
            <a:avLst/>
          </a:prstGeom>
        </p:spPr>
        <p:txBody>
          <a:bodyPr vert="horz" lIns="91440" tIns="45720" rIns="91440" bIns="45720" rtlCol="0">
            <a:noAutofit/>
          </a:bodyPr>
          <a:lstStyle>
            <a:lvl1pPr marL="0" indent="0" algn="l" defTabSz="1219170" rtl="0" eaLnBrk="1" latinLnBrk="0" hangingPunct="1">
              <a:spcBef>
                <a:spcPts val="800"/>
              </a:spcBef>
              <a:buClr>
                <a:schemeClr val="accent1"/>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514350" marR="0" lvl="0" indent="-514350" algn="l" defTabSz="1219170" rtl="0" eaLnBrk="1" fontAlgn="auto" latinLnBrk="0" hangingPunct="1">
              <a:lnSpc>
                <a:spcPct val="100000"/>
              </a:lnSpc>
              <a:spcBef>
                <a:spcPts val="800"/>
              </a:spcBef>
              <a:spcAft>
                <a:spcPts val="0"/>
              </a:spcAft>
              <a:buClr>
                <a:srgbClr val="0071C5"/>
              </a:buClr>
              <a:buSzTx/>
              <a:buFont typeface="+mj-lt"/>
              <a:buAutoNum type="arabicPeriod"/>
              <a:tabLst/>
              <a:defRPr/>
            </a:pPr>
            <a:r>
              <a:rPr kumimoji="0" lang="en-IE" sz="2600" b="1" i="0" u="none" strike="noStrike" kern="1200" cap="none" spc="0" normalizeH="0" baseline="0" noProof="0" smtClean="0">
                <a:ln>
                  <a:noFill/>
                </a:ln>
                <a:solidFill>
                  <a:srgbClr val="0071C5">
                    <a:lumMod val="75000"/>
                  </a:srgbClr>
                </a:solidFill>
                <a:effectLst/>
                <a:uLnTx/>
                <a:uFillTx/>
                <a:latin typeface="Intel Clear"/>
                <a:ea typeface="+mn-ea"/>
                <a:cs typeface="+mn-cs"/>
              </a:rPr>
              <a:t>OVS-DPDK init with hardware acceleration.</a:t>
            </a:r>
            <a:endParaRPr kumimoji="0" lang="en-US" sz="2600" b="1" i="0" u="none" strike="noStrike" kern="1200" cap="none" spc="0" normalizeH="0" baseline="0" noProof="0" smtClean="0">
              <a:ln>
                <a:noFill/>
              </a:ln>
              <a:solidFill>
                <a:srgbClr val="0071C5">
                  <a:lumMod val="75000"/>
                </a:srgbClr>
              </a:solidFill>
              <a:effectLst/>
              <a:uLnTx/>
              <a:uFillTx/>
              <a:latin typeface="Intel Clear"/>
              <a:ea typeface="+mn-ea"/>
              <a:cs typeface="+mn-cs"/>
            </a:endParaRPr>
          </a:p>
          <a:p>
            <a:pPr marL="571494" marR="0" lvl="1" indent="-342900" algn="l" defTabSz="1219170" rtl="0" eaLnBrk="1" fontAlgn="auto" latinLnBrk="0" hangingPunct="1">
              <a:lnSpc>
                <a:spcPct val="100000"/>
              </a:lnSpc>
              <a:spcBef>
                <a:spcPts val="800"/>
              </a:spcBef>
              <a:spcAft>
                <a:spcPts val="0"/>
              </a:spcAft>
              <a:buClr>
                <a:srgbClr val="003C71"/>
              </a:buClr>
              <a:buSzTx/>
              <a:buFont typeface="Arial" panose="020B0604020202020204" pitchFamily="34" charset="0"/>
              <a:buChar char="•"/>
              <a:tabLst/>
              <a:defRPr/>
            </a:pPr>
            <a:r>
              <a:rPr kumimoji="0" lang="en-US" sz="1600" b="1" i="0"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rPr>
              <a:t>$ </a:t>
            </a:r>
            <a:r>
              <a:rPr kumimoji="0" lang="en-US" sz="16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rPr>
              <a:t>ovs-vsctl set Open_vSwitch . other_config:dpdk-hw-offload-init=true</a:t>
            </a:r>
          </a:p>
          <a:p>
            <a:pPr marL="0" marR="0" lvl="1" indent="0" algn="l" defTabSz="1219170" rtl="0" eaLnBrk="1" fontAlgn="auto" latinLnBrk="0" hangingPunct="1">
              <a:lnSpc>
                <a:spcPct val="100000"/>
              </a:lnSpc>
              <a:spcBef>
                <a:spcPts val="800"/>
              </a:spcBef>
              <a:spcAft>
                <a:spcPts val="0"/>
              </a:spcAft>
              <a:buClr>
                <a:srgbClr val="003C71"/>
              </a:buClr>
              <a:buSzTx/>
              <a:buFont typeface="Wingdings" panose="05000000000000000000" pitchFamily="2" charset="2"/>
              <a:buNone/>
              <a:tabLst/>
              <a:defRPr/>
            </a:pPr>
            <a:endParaRPr kumimoji="0" lang="en-US" sz="24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endParaRPr>
          </a:p>
          <a:p>
            <a:pPr marL="571494" marR="0" lvl="1" indent="-342900" algn="l" defTabSz="1219170" rtl="0" eaLnBrk="1" fontAlgn="auto" latinLnBrk="0" hangingPunct="1">
              <a:lnSpc>
                <a:spcPct val="100000"/>
              </a:lnSpc>
              <a:spcBef>
                <a:spcPts val="800"/>
              </a:spcBef>
              <a:spcAft>
                <a:spcPts val="0"/>
              </a:spcAft>
              <a:buClr>
                <a:srgbClr val="003C71"/>
              </a:buClr>
              <a:buSzTx/>
              <a:buFont typeface="Arial" panose="020B0604020202020204" pitchFamily="34" charset="0"/>
              <a:buChar char="•"/>
              <a:tabLst/>
              <a:defRPr/>
            </a:pPr>
            <a:r>
              <a:rPr kumimoji="0" lang="en-IE" sz="16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rPr>
              <a:t>$ ovs-vsctl set Open_vSwitch . other_config:dpdk-hw-offload-ids="0000:5e:00.0“</a:t>
            </a:r>
          </a:p>
          <a:p>
            <a:pPr marL="342900" marR="0" lvl="0" indent="-342900" algn="l" defTabSz="1219170" rtl="0" eaLnBrk="1" fontAlgn="auto" latinLnBrk="0" hangingPunct="1">
              <a:lnSpc>
                <a:spcPct val="100000"/>
              </a:lnSpc>
              <a:spcBef>
                <a:spcPts val="800"/>
              </a:spcBef>
              <a:spcAft>
                <a:spcPts val="0"/>
              </a:spcAft>
              <a:buClr>
                <a:srgbClr val="0071C5"/>
              </a:buClr>
              <a:buSzTx/>
              <a:buFont typeface="Arial" panose="020B0604020202020204" pitchFamily="34" charset="0"/>
              <a:buChar char="•"/>
              <a:tabLst/>
              <a:defRPr/>
            </a:pPr>
            <a:endParaRPr kumimoji="0" lang="en-IE" sz="24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endParaRPr>
          </a:p>
          <a:p>
            <a:pPr marL="342900" marR="0" lvl="0" indent="-342900" algn="l" defTabSz="1219170" rtl="0" eaLnBrk="1" fontAlgn="auto" latinLnBrk="0" hangingPunct="1">
              <a:lnSpc>
                <a:spcPct val="100000"/>
              </a:lnSpc>
              <a:spcBef>
                <a:spcPts val="800"/>
              </a:spcBef>
              <a:spcAft>
                <a:spcPts val="0"/>
              </a:spcAft>
              <a:buClr>
                <a:srgbClr val="0071C5"/>
              </a:buClr>
              <a:buSzTx/>
              <a:buFont typeface="Arial" panose="020B0604020202020204" pitchFamily="34" charset="0"/>
              <a:buChar char="•"/>
              <a:tabLst/>
              <a:defRPr/>
            </a:pPr>
            <a:endParaRPr kumimoji="0" lang="en-US" sz="2400" b="1" i="1" u="none" strike="noStrike" kern="1200" cap="none" spc="0" normalizeH="0" baseline="0" noProof="0" dirty="0">
              <a:ln>
                <a:noFill/>
              </a:ln>
              <a:solidFill>
                <a:sysClr val="windowText" lastClr="000000">
                  <a:lumMod val="95000"/>
                  <a:lumOff val="5000"/>
                </a:sysClr>
              </a:solidFill>
              <a:effectLst/>
              <a:uLnTx/>
              <a:uFillTx/>
              <a:latin typeface="Intel Clear"/>
              <a:ea typeface="+mn-ea"/>
              <a:cs typeface="+mn-cs"/>
            </a:endParaRPr>
          </a:p>
        </p:txBody>
      </p:sp>
      <p:grpSp>
        <p:nvGrpSpPr>
          <p:cNvPr id="45" name="Group 44"/>
          <p:cNvGrpSpPr/>
          <p:nvPr/>
        </p:nvGrpSpPr>
        <p:grpSpPr>
          <a:xfrm>
            <a:off x="5661157" y="1150449"/>
            <a:ext cx="6402106" cy="4984880"/>
            <a:chOff x="5661157" y="1150449"/>
            <a:chExt cx="6402106" cy="4984880"/>
          </a:xfrm>
        </p:grpSpPr>
        <p:grpSp>
          <p:nvGrpSpPr>
            <p:cNvPr id="46" name="Group 45"/>
            <p:cNvGrpSpPr/>
            <p:nvPr/>
          </p:nvGrpSpPr>
          <p:grpSpPr>
            <a:xfrm>
              <a:off x="5798762" y="1150449"/>
              <a:ext cx="6264501" cy="4984880"/>
              <a:chOff x="5798762" y="1150449"/>
              <a:chExt cx="6264501" cy="4984880"/>
            </a:xfrm>
          </p:grpSpPr>
          <p:sp>
            <p:nvSpPr>
              <p:cNvPr id="51" name="Rectangle 50"/>
              <p:cNvSpPr/>
              <p:nvPr/>
            </p:nvSpPr>
            <p:spPr>
              <a:xfrm>
                <a:off x="5798762" y="1150449"/>
                <a:ext cx="6264501" cy="4984880"/>
              </a:xfrm>
              <a:prstGeom prst="rect">
                <a:avLst/>
              </a:prstGeom>
              <a:solidFill>
                <a:sysClr val="window" lastClr="FFFFFF"/>
              </a:solidFill>
              <a:ln w="26425" cap="flat" cmpd="sng" algn="ctr">
                <a:solidFill>
                  <a:srgbClr val="C3D6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52" name="Rectangle 51"/>
              <p:cNvSpPr/>
              <p:nvPr/>
            </p:nvSpPr>
            <p:spPr>
              <a:xfrm>
                <a:off x="7143407" y="4785729"/>
                <a:ext cx="3632662" cy="355805"/>
              </a:xfrm>
              <a:prstGeom prst="rect">
                <a:avLst/>
              </a:prstGeom>
              <a:noFill/>
              <a:ln w="25400" cap="flat" cmpd="sng" algn="ctr">
                <a:solidFill>
                  <a:srgbClr val="3F7FA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rPr>
                  <a:t>FPGA Driver</a:t>
                </a:r>
                <a:endParaRPr kumimoji="0" lang="en-US"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endParaRPr>
              </a:p>
            </p:txBody>
          </p:sp>
          <p:grpSp>
            <p:nvGrpSpPr>
              <p:cNvPr id="53" name="Group 52"/>
              <p:cNvGrpSpPr/>
              <p:nvPr/>
            </p:nvGrpSpPr>
            <p:grpSpPr>
              <a:xfrm>
                <a:off x="6197600" y="3094815"/>
                <a:ext cx="5522451" cy="1369032"/>
                <a:chOff x="939994" y="2355469"/>
                <a:chExt cx="8666461" cy="1587211"/>
              </a:xfrm>
              <a:noFill/>
              <a:effectLst>
                <a:outerShdw blurRad="50800" dist="38100" dir="2700000" algn="tl" rotWithShape="0">
                  <a:prstClr val="black">
                    <a:alpha val="40000"/>
                  </a:prstClr>
                </a:outerShdw>
              </a:effectLst>
            </p:grpSpPr>
            <p:sp>
              <p:nvSpPr>
                <p:cNvPr id="72" name="Rectangle 71"/>
                <p:cNvSpPr/>
                <p:nvPr/>
              </p:nvSpPr>
              <p:spPr>
                <a:xfrm>
                  <a:off x="939994" y="2355469"/>
                  <a:ext cx="8666461" cy="1587211"/>
                </a:xfrm>
                <a:prstGeom prst="rect">
                  <a:avLst/>
                </a:prstGeom>
                <a:solidFill>
                  <a:srgbClr val="F3D54E">
                    <a:lumMod val="60000"/>
                    <a:lumOff val="40000"/>
                  </a:srgbClr>
                </a:solidFill>
                <a:ln w="25400" cap="flat" cmpd="sng" algn="ctr">
                  <a:solidFill>
                    <a:srgbClr val="003C71"/>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400" b="1" i="1" u="none" strike="noStrike" kern="0" cap="none" spc="0" normalizeH="0" baseline="0" noProof="0" dirty="0" smtClean="0">
                      <a:ln>
                        <a:noFill/>
                      </a:ln>
                      <a:solidFill>
                        <a:srgbClr val="0070C0"/>
                      </a:solidFill>
                      <a:effectLst/>
                      <a:uLnTx/>
                      <a:uFillTx/>
                      <a:latin typeface="Intel Clear"/>
                      <a:ea typeface="+mn-ea"/>
                      <a:cs typeface="+mn-cs"/>
                    </a:rPr>
                    <a:t>DPDK Framework</a:t>
                  </a:r>
                  <a:endParaRPr kumimoji="0" lang="en-US" sz="1400" b="1" i="1" u="none" strike="noStrike" kern="0" cap="none" spc="0" normalizeH="0" baseline="0" noProof="0" dirty="0" smtClean="0">
                    <a:ln>
                      <a:noFill/>
                    </a:ln>
                    <a:solidFill>
                      <a:srgbClr val="0070C0"/>
                    </a:solidFill>
                    <a:effectLst/>
                    <a:uLnTx/>
                    <a:uFillTx/>
                    <a:latin typeface="Intel Clear"/>
                    <a:ea typeface="+mn-ea"/>
                    <a:cs typeface="+mn-cs"/>
                  </a:endParaRPr>
                </a:p>
              </p:txBody>
            </p:sp>
            <p:sp>
              <p:nvSpPr>
                <p:cNvPr id="73" name="Rounded Rectangle 72"/>
                <p:cNvSpPr/>
                <p:nvPr/>
              </p:nvSpPr>
              <p:spPr>
                <a:xfrm>
                  <a:off x="1325819"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SWITCH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4" name="Rounded Rectangle 73"/>
                <p:cNvSpPr/>
                <p:nvPr/>
              </p:nvSpPr>
              <p:spPr>
                <a:xfrm>
                  <a:off x="294240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PORT REP.</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5" name="Rounded Rectangle 74"/>
                <p:cNvSpPr/>
                <p:nvPr/>
              </p:nvSpPr>
              <p:spPr>
                <a:xfrm>
                  <a:off x="4549272"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EXPT- </a:t>
                  </a:r>
                  <a:r>
                    <a:rPr kumimoji="0" lang="en-IE" sz="1200" b="1" i="0" u="none" strike="noStrike" kern="0" cap="none" spc="0" normalizeH="0" baseline="0" noProof="0" dirty="0">
                      <a:ln>
                        <a:noFill/>
                      </a:ln>
                      <a:solidFill>
                        <a:prstClr val="black"/>
                      </a:solidFill>
                      <a:effectLst/>
                      <a:uLnTx/>
                      <a:uFillTx/>
                      <a:latin typeface="Intel Clear"/>
                      <a:ea typeface="+mn-ea"/>
                      <a:cs typeface="+mn-cs"/>
                    </a:rPr>
                    <a:t>HANDLER</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6" name="Rounded Rectangle 75"/>
                <p:cNvSpPr/>
                <p:nvPr/>
              </p:nvSpPr>
              <p:spPr>
                <a:xfrm>
                  <a:off x="6143270"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VDPA</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7" name="Rounded Rectangle 76"/>
                <p:cNvSpPr/>
                <p:nvPr/>
              </p:nvSpPr>
              <p:spPr>
                <a:xfrm>
                  <a:off x="773726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RTE-FLOW</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8" name="Rounded Rectangle 77"/>
                <p:cNvSpPr/>
                <p:nvPr/>
              </p:nvSpPr>
              <p:spPr>
                <a:xfrm>
                  <a:off x="3509219"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QOS</a:t>
                  </a:r>
                </a:p>
              </p:txBody>
            </p:sp>
            <p:sp>
              <p:nvSpPr>
                <p:cNvPr id="79" name="Rounded Rectangle 78"/>
                <p:cNvSpPr/>
                <p:nvPr/>
              </p:nvSpPr>
              <p:spPr>
                <a:xfrm>
                  <a:off x="5401590"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TUNNEL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grpSp>
          <p:sp>
            <p:nvSpPr>
              <p:cNvPr id="54" name="Rounded Rectangle 53"/>
              <p:cNvSpPr/>
              <p:nvPr/>
            </p:nvSpPr>
            <p:spPr>
              <a:xfrm>
                <a:off x="8779991" y="2199100"/>
                <a:ext cx="2940059" cy="537663"/>
              </a:xfrm>
              <a:prstGeom prst="roundRect">
                <a:avLst/>
              </a:prstGeom>
              <a:solidFill>
                <a:sysClr val="window" lastClr="FFFFFF"/>
              </a:solidFill>
              <a:ln w="28575" cap="flat" cmpd="sng" algn="ctr">
                <a:solidFill>
                  <a:sysClr val="windowText" lastClr="000000"/>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200" b="1" i="1" u="none" strike="noStrike" kern="0" cap="none" spc="0" normalizeH="0" baseline="0" noProof="0" dirty="0" smtClean="0">
                    <a:ln>
                      <a:noFill/>
                    </a:ln>
                    <a:solidFill>
                      <a:prstClr val="black"/>
                    </a:solidFill>
                    <a:effectLst/>
                    <a:uLnTx/>
                    <a:uFillTx/>
                    <a:latin typeface="Intel Clear"/>
                    <a:ea typeface="+mn-ea"/>
                    <a:cs typeface="+mn-cs"/>
                  </a:rPr>
                  <a:t>SW </a:t>
                </a:r>
                <a:r>
                  <a:rPr kumimoji="0" lang="en-IE" sz="1200" b="1" i="1" u="none" strike="noStrike" kern="0" cap="none" spc="0" normalizeH="0" baseline="0" noProof="0" dirty="0" err="1" smtClean="0">
                    <a:ln>
                      <a:noFill/>
                    </a:ln>
                    <a:solidFill>
                      <a:prstClr val="black"/>
                    </a:solidFill>
                    <a:effectLst/>
                    <a:uLnTx/>
                    <a:uFillTx/>
                    <a:latin typeface="Intel Clear"/>
                    <a:ea typeface="+mn-ea"/>
                    <a:cs typeface="+mn-cs"/>
                  </a:rPr>
                  <a:t>Datapath</a:t>
                </a:r>
                <a:endParaRPr kumimoji="0" lang="en-US" sz="1200" b="1" i="1"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55" name="Group 54"/>
              <p:cNvGrpSpPr/>
              <p:nvPr/>
            </p:nvGrpSpPr>
            <p:grpSpPr>
              <a:xfrm>
                <a:off x="8060702" y="5451110"/>
                <a:ext cx="1805354" cy="558202"/>
                <a:chOff x="7936523" y="5767085"/>
                <a:chExt cx="1805354" cy="558202"/>
              </a:xfrm>
            </p:grpSpPr>
            <p:sp>
              <p:nvSpPr>
                <p:cNvPr id="65" name="Rectangle 64"/>
                <p:cNvSpPr/>
                <p:nvPr/>
              </p:nvSpPr>
              <p:spPr>
                <a:xfrm>
                  <a:off x="7936523" y="5767085"/>
                  <a:ext cx="1805354" cy="265199"/>
                </a:xfrm>
                <a:prstGeom prst="rect">
                  <a:avLst/>
                </a:prstGeom>
                <a:solidFill>
                  <a:srgbClr val="0071C5">
                    <a:lumMod val="75000"/>
                    <a:alpha val="50000"/>
                  </a:srgbClr>
                </a:solidFill>
                <a:ln w="25400" cap="flat" cmpd="sng" algn="ctr">
                  <a:solidFill>
                    <a:sysClr val="windowText" lastClr="000000"/>
                  </a:solidFill>
                  <a:prstDash val="solid"/>
                </a:ln>
                <a:effectLst/>
              </p:spPr>
              <p:txBody>
                <a:bodyPr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400" b="1" i="0" u="none" strike="noStrike" kern="0" cap="none" spc="0" normalizeH="0" baseline="0" noProof="0" dirty="0">
                      <a:ln>
                        <a:noFill/>
                      </a:ln>
                      <a:solidFill>
                        <a:prstClr val="black">
                          <a:lumMod val="95000"/>
                          <a:lumOff val="5000"/>
                        </a:prstClr>
                      </a:solidFill>
                      <a:effectLst/>
                      <a:uLnTx/>
                      <a:uFillTx/>
                      <a:latin typeface="Intel Clear"/>
                      <a:ea typeface="+mn-ea"/>
                      <a:cs typeface="+mn-cs"/>
                    </a:rPr>
                    <a:t>FPGA</a:t>
                  </a:r>
                  <a:endParaRPr kumimoji="0" lang="en-US" sz="1400" b="1" i="0" u="none" strike="noStrike" kern="0" cap="none" spc="0" normalizeH="0" baseline="0" noProof="0" dirty="0">
                    <a:ln>
                      <a:noFill/>
                    </a:ln>
                    <a:solidFill>
                      <a:prstClr val="black">
                        <a:lumMod val="95000"/>
                        <a:lumOff val="5000"/>
                      </a:prstClr>
                    </a:solidFill>
                    <a:effectLst/>
                    <a:uLnTx/>
                    <a:uFillTx/>
                    <a:latin typeface="Intel Clear"/>
                    <a:ea typeface="+mn-ea"/>
                    <a:cs typeface="+mn-cs"/>
                  </a:endParaRPr>
                </a:p>
              </p:txBody>
            </p:sp>
            <p:sp>
              <p:nvSpPr>
                <p:cNvPr id="66" name="Rectangle 65"/>
                <p:cNvSpPr/>
                <p:nvPr/>
              </p:nvSpPr>
              <p:spPr>
                <a:xfrm>
                  <a:off x="8373105"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67" name="Rectangle 66"/>
                <p:cNvSpPr/>
                <p:nvPr/>
              </p:nvSpPr>
              <p:spPr>
                <a:xfrm>
                  <a:off x="9236863"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grpSp>
              <p:nvGrpSpPr>
                <p:cNvPr id="68" name="Group 67"/>
                <p:cNvGrpSpPr/>
                <p:nvPr/>
              </p:nvGrpSpPr>
              <p:grpSpPr>
                <a:xfrm>
                  <a:off x="8419869" y="6099030"/>
                  <a:ext cx="867263" cy="226257"/>
                  <a:chOff x="6718935" y="2340541"/>
                  <a:chExt cx="1252557" cy="276999"/>
                </a:xfrm>
              </p:grpSpPr>
              <p:sp>
                <p:nvSpPr>
                  <p:cNvPr id="69" name="TextBox 68"/>
                  <p:cNvSpPr txBox="1"/>
                  <p:nvPr/>
                </p:nvSpPr>
                <p:spPr>
                  <a:xfrm>
                    <a:off x="6947799" y="2340541"/>
                    <a:ext cx="73897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rPr>
                      <a:t>PHY</a:t>
                    </a:r>
                    <a:endParaRPr kumimoji="0" lang="en-US" sz="1200" b="0" i="0" u="none" strike="noStrike" kern="0" cap="none" spc="0" normalizeH="0" baseline="0" noProof="0" dirty="0" err="1" smtClean="0">
                      <a:ln>
                        <a:noFill/>
                      </a:ln>
                      <a:solidFill>
                        <a:prstClr val="black"/>
                      </a:solidFill>
                      <a:effectLst/>
                      <a:uLnTx/>
                      <a:uFillTx/>
                      <a:latin typeface="Intel Clear"/>
                    </a:endParaRPr>
                  </a:p>
                </p:txBody>
              </p:sp>
              <p:cxnSp>
                <p:nvCxnSpPr>
                  <p:cNvPr id="70" name="Straight Arrow Connector 69"/>
                  <p:cNvCxnSpPr/>
                  <p:nvPr/>
                </p:nvCxnSpPr>
                <p:spPr>
                  <a:xfrm flipH="1">
                    <a:off x="6718935" y="2496828"/>
                    <a:ext cx="248206" cy="0"/>
                  </a:xfrm>
                  <a:prstGeom prst="straightConnector1">
                    <a:avLst/>
                  </a:prstGeom>
                  <a:noFill/>
                  <a:ln w="9525" cap="rnd" cmpd="sng" algn="ctr">
                    <a:solidFill>
                      <a:sysClr val="windowText" lastClr="000000"/>
                    </a:solidFill>
                    <a:prstDash val="solid"/>
                    <a:tailEnd type="triangle"/>
                  </a:ln>
                  <a:effectLst/>
                </p:spPr>
              </p:cxnSp>
              <p:cxnSp>
                <p:nvCxnSpPr>
                  <p:cNvPr id="71" name="Straight Arrow Connector 70"/>
                  <p:cNvCxnSpPr/>
                  <p:nvPr/>
                </p:nvCxnSpPr>
                <p:spPr>
                  <a:xfrm>
                    <a:off x="7706113" y="2496828"/>
                    <a:ext cx="265379" cy="0"/>
                  </a:xfrm>
                  <a:prstGeom prst="straightConnector1">
                    <a:avLst/>
                  </a:prstGeom>
                  <a:noFill/>
                  <a:ln w="9525" cap="rnd" cmpd="sng" algn="ctr">
                    <a:solidFill>
                      <a:sysClr val="windowText" lastClr="000000"/>
                    </a:solidFill>
                    <a:prstDash val="solid"/>
                    <a:tailEnd type="triangle"/>
                  </a:ln>
                  <a:effectLst/>
                </p:spPr>
              </p:cxnSp>
            </p:grpSp>
          </p:grpSp>
          <p:grpSp>
            <p:nvGrpSpPr>
              <p:cNvPr id="56" name="Group 55"/>
              <p:cNvGrpSpPr/>
              <p:nvPr/>
            </p:nvGrpSpPr>
            <p:grpSpPr>
              <a:xfrm>
                <a:off x="6197600" y="1504240"/>
                <a:ext cx="2694364" cy="579719"/>
                <a:chOff x="2188326" y="2078181"/>
                <a:chExt cx="2694364" cy="268830"/>
              </a:xfrm>
            </p:grpSpPr>
            <p:sp>
              <p:nvSpPr>
                <p:cNvPr id="62" name="Rectangle 61"/>
                <p:cNvSpPr/>
                <p:nvPr/>
              </p:nvSpPr>
              <p:spPr>
                <a:xfrm>
                  <a:off x="2188326" y="2088572"/>
                  <a:ext cx="1086889" cy="255777"/>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OVSDB</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63" name="Rectangle 62"/>
                <p:cNvSpPr/>
                <p:nvPr/>
              </p:nvSpPr>
              <p:spPr>
                <a:xfrm>
                  <a:off x="3709557" y="2078181"/>
                  <a:ext cx="1173133" cy="268830"/>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err="1" smtClean="0">
                      <a:ln>
                        <a:noFill/>
                      </a:ln>
                      <a:solidFill>
                        <a:prstClr val="black"/>
                      </a:solidFill>
                      <a:effectLst/>
                      <a:uLnTx/>
                      <a:uFillTx/>
                      <a:latin typeface="Intel Clear"/>
                      <a:ea typeface="+mn-ea"/>
                      <a:cs typeface="+mn-cs"/>
                    </a:rPr>
                    <a:t>vswitchd</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64" name="Straight Connector 63"/>
                <p:cNvCxnSpPr>
                  <a:stCxn id="62" idx="3"/>
                  <a:endCxn id="63" idx="1"/>
                </p:cNvCxnSpPr>
                <p:nvPr/>
              </p:nvCxnSpPr>
              <p:spPr>
                <a:xfrm flipV="1">
                  <a:off x="3275215" y="2212596"/>
                  <a:ext cx="434342" cy="3865"/>
                </a:xfrm>
                <a:prstGeom prst="line">
                  <a:avLst/>
                </a:prstGeom>
                <a:noFill/>
                <a:ln w="25400" cap="rnd" cmpd="sng" algn="ctr">
                  <a:solidFill>
                    <a:srgbClr val="003C71"/>
                  </a:solidFill>
                  <a:prstDash val="sysDash"/>
                </a:ln>
                <a:effectLst/>
              </p:spPr>
            </p:cxnSp>
          </p:grpSp>
          <p:cxnSp>
            <p:nvCxnSpPr>
              <p:cNvPr id="57" name="Straight Arrow Connector 39"/>
              <p:cNvCxnSpPr>
                <a:stCxn id="63" idx="3"/>
                <a:endCxn id="54" idx="0"/>
              </p:cNvCxnSpPr>
              <p:nvPr/>
            </p:nvCxnSpPr>
            <p:spPr>
              <a:xfrm>
                <a:off x="8891964" y="1794100"/>
                <a:ext cx="1358057" cy="405000"/>
              </a:xfrm>
              <a:prstGeom prst="bentConnector2">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58" name="Straight Arrow Connector 39"/>
              <p:cNvCxnSpPr/>
              <p:nvPr/>
            </p:nvCxnSpPr>
            <p:spPr>
              <a:xfrm rot="5400000">
                <a:off x="7793512" y="2595845"/>
                <a:ext cx="1023775" cy="3"/>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59" name="Straight Arrow Connector 39"/>
              <p:cNvCxnSpPr>
                <a:endCxn id="54" idx="2"/>
              </p:cNvCxnSpPr>
              <p:nvPr/>
            </p:nvCxnSpPr>
            <p:spPr>
              <a:xfrm rot="16200000" flipV="1">
                <a:off x="10070997" y="2915788"/>
                <a:ext cx="358051" cy="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0" name="Straight Arrow Connector 39"/>
              <p:cNvCxnSpPr>
                <a:stCxn id="52" idx="0"/>
                <a:endCxn id="72" idx="2"/>
              </p:cNvCxnSpPr>
              <p:nvPr/>
            </p:nvCxnSpPr>
            <p:spPr>
              <a:xfrm rot="16200000" flipV="1">
                <a:off x="8798341" y="4624332"/>
                <a:ext cx="321882" cy="912"/>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1" name="Straight Arrow Connector 39"/>
              <p:cNvCxnSpPr>
                <a:stCxn id="65" idx="0"/>
                <a:endCxn id="52" idx="2"/>
              </p:cNvCxnSpPr>
              <p:nvPr/>
            </p:nvCxnSpPr>
            <p:spPr>
              <a:xfrm rot="16200000" flipV="1">
                <a:off x="8806771" y="5294501"/>
                <a:ext cx="309576" cy="364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grpSp>
        <p:grpSp>
          <p:nvGrpSpPr>
            <p:cNvPr id="47" name="Group 46"/>
            <p:cNvGrpSpPr/>
            <p:nvPr/>
          </p:nvGrpSpPr>
          <p:grpSpPr>
            <a:xfrm>
              <a:off x="5661157" y="4899991"/>
              <a:ext cx="6392274" cy="750387"/>
              <a:chOff x="5405518" y="5199132"/>
              <a:chExt cx="6392274" cy="750387"/>
            </a:xfrm>
          </p:grpSpPr>
          <p:cxnSp>
            <p:nvCxnSpPr>
              <p:cNvPr id="48" name="Straight Connector 47"/>
              <p:cNvCxnSpPr/>
              <p:nvPr/>
            </p:nvCxnSpPr>
            <p:spPr>
              <a:xfrm>
                <a:off x="5533292" y="5568455"/>
                <a:ext cx="6264500" cy="11723"/>
              </a:xfrm>
              <a:prstGeom prst="line">
                <a:avLst/>
              </a:prstGeom>
              <a:noFill/>
              <a:ln w="31750" cap="rnd" cmpd="sng" algn="ctr">
                <a:solidFill>
                  <a:srgbClr val="C3D600"/>
                </a:solidFill>
                <a:prstDash val="lgDash"/>
              </a:ln>
              <a:effectLst/>
            </p:spPr>
          </p:cxnSp>
          <p:sp>
            <p:nvSpPr>
              <p:cNvPr id="49" name="TextBox 48"/>
              <p:cNvSpPr txBox="1"/>
              <p:nvPr/>
            </p:nvSpPr>
            <p:spPr>
              <a:xfrm>
                <a:off x="5477772" y="5199132"/>
                <a:ext cx="965684"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Host</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sp>
            <p:nvSpPr>
              <p:cNvPr id="50" name="TextBox 49"/>
              <p:cNvSpPr txBox="1"/>
              <p:nvPr/>
            </p:nvSpPr>
            <p:spPr>
              <a:xfrm>
                <a:off x="5405518" y="5657131"/>
                <a:ext cx="655312" cy="2923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HW</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grpSp>
      </p:grpSp>
      <p:sp>
        <p:nvSpPr>
          <p:cNvPr id="80" name="Oval 79"/>
          <p:cNvSpPr/>
          <p:nvPr/>
        </p:nvSpPr>
        <p:spPr>
          <a:xfrm>
            <a:off x="8466648" y="1872459"/>
            <a:ext cx="251870" cy="323808"/>
          </a:xfrm>
          <a:prstGeom prst="ellipse">
            <a:avLst/>
          </a:prstGeom>
          <a:solidFill>
            <a:srgbClr val="FC4C02">
              <a:lumMod val="60000"/>
              <a:lumOff val="40000"/>
            </a:srgbClr>
          </a:solidFill>
          <a:ln w="25400" cap="flat" cmpd="sng" algn="ctr">
            <a:solidFill>
              <a:srgbClr val="FC4C02"/>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1" i="0" u="none" strike="noStrike" kern="0" cap="none" spc="0" normalizeH="0" baseline="0" noProof="0" dirty="0" smtClean="0">
                <a:ln>
                  <a:noFill/>
                </a:ln>
                <a:solidFill>
                  <a:prstClr val="black"/>
                </a:solidFill>
                <a:effectLst/>
                <a:uLnTx/>
                <a:uFillTx/>
                <a:latin typeface="Intel Clear"/>
                <a:ea typeface="+mn-ea"/>
                <a:cs typeface="+mn-cs"/>
              </a:rPr>
              <a:t>1</a:t>
            </a:r>
            <a:endParaRPr kumimoji="0" lang="en-US" sz="1800" b="1" i="0"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81" name="Group 80"/>
          <p:cNvGrpSpPr/>
          <p:nvPr/>
        </p:nvGrpSpPr>
        <p:grpSpPr>
          <a:xfrm>
            <a:off x="9866056" y="1320165"/>
            <a:ext cx="1715349" cy="4263545"/>
            <a:chOff x="9866056" y="1320165"/>
            <a:chExt cx="1715349" cy="4263545"/>
          </a:xfrm>
        </p:grpSpPr>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0522" y="1320165"/>
              <a:ext cx="520883" cy="520883"/>
            </a:xfrm>
            <a:prstGeom prst="rect">
              <a:avLst/>
            </a:prstGeom>
            <a:ln w="25400">
              <a:solidFill>
                <a:sysClr val="windowText" lastClr="000000"/>
              </a:solidFill>
            </a:ln>
          </p:spPr>
        </p:pic>
        <p:cxnSp>
          <p:nvCxnSpPr>
            <p:cNvPr id="83" name="Straight Connector 73"/>
            <p:cNvCxnSpPr>
              <a:stCxn id="82" idx="3"/>
            </p:cNvCxnSpPr>
            <p:nvPr/>
          </p:nvCxnSpPr>
          <p:spPr>
            <a:xfrm flipH="1">
              <a:off x="9866056" y="1580607"/>
              <a:ext cx="1715349" cy="4003103"/>
            </a:xfrm>
            <a:prstGeom prst="bentConnector3">
              <a:avLst>
                <a:gd name="adj1" fmla="val -22401"/>
              </a:avLst>
            </a:prstGeom>
            <a:noFill/>
            <a:ln w="31750" cap="rnd" cmpd="sng" algn="ctr">
              <a:solidFill>
                <a:sysClr val="windowText" lastClr="000000"/>
              </a:solidFill>
              <a:prstDash val="solid"/>
            </a:ln>
            <a:effectLst/>
          </p:spPr>
        </p:cxnSp>
      </p:grpSp>
    </p:spTree>
    <p:extLst>
      <p:ext uri="{BB962C8B-B14F-4D97-AF65-F5344CB8AC3E}">
        <p14:creationId xmlns:p14="http://schemas.microsoft.com/office/powerpoint/2010/main" val="517739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3840" y="110803"/>
            <a:ext cx="930301" cy="614544"/>
          </a:xfrm>
          <a:prstGeom prst="rect">
            <a:avLst/>
          </a:prstGeom>
        </p:spPr>
      </p:pic>
      <p:sp>
        <p:nvSpPr>
          <p:cNvPr id="8" name="Title 2"/>
          <p:cNvSpPr txBox="1">
            <a:spLocks/>
          </p:cNvSpPr>
          <p:nvPr/>
        </p:nvSpPr>
        <p:spPr>
          <a:xfrm>
            <a:off x="605367" y="990917"/>
            <a:ext cx="10972800" cy="115824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a:lstStyle>
          <a:p>
            <a:pPr defTabSz="609585">
              <a:defRPr/>
            </a:pPr>
            <a:endParaRPr lang="en-US" sz="3733" dirty="0">
              <a:solidFill>
                <a:srgbClr val="003C71"/>
              </a:solidFill>
            </a:endParaRPr>
          </a:p>
        </p:txBody>
      </p:sp>
      <p:sp>
        <p:nvSpPr>
          <p:cNvPr id="10" name="Content Placeholder 3"/>
          <p:cNvSpPr txBox="1">
            <a:spLocks/>
          </p:cNvSpPr>
          <p:nvPr/>
        </p:nvSpPr>
        <p:spPr>
          <a:xfrm>
            <a:off x="607484" y="1051176"/>
            <a:ext cx="10970683" cy="4567767"/>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8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1200" dirty="0">
                <a:solidFill>
                  <a:schemeClr val="tx2"/>
                </a:solidFill>
                <a:latin typeface="Intel Clear"/>
              </a:rPr>
              <a:t>Intel technologies’ features and benefits depend on system configuration and may require enabled hardware, software or service activation. Performance varies depending on system configuration. Check with your system manufacturer or retailer or learn more at intel.com. </a:t>
            </a:r>
          </a:p>
          <a:p>
            <a:pPr defTabSz="609585">
              <a:spcBef>
                <a:spcPts val="1600"/>
              </a:spcBef>
              <a:defRPr/>
            </a:pPr>
            <a:r>
              <a:rPr lang="en-US" sz="1200" dirty="0">
                <a:solidFill>
                  <a:schemeClr val="tx2"/>
                </a:solidFill>
                <a:latin typeface="Intel Clear"/>
              </a:rPr>
              <a:t>No computer system can be absolutely secure. </a:t>
            </a:r>
          </a:p>
          <a:p>
            <a:pPr defTabSz="609585">
              <a:spcBef>
                <a:spcPts val="1600"/>
              </a:spcBef>
              <a:defRPr/>
            </a:pPr>
            <a:r>
              <a:rPr lang="en-US" sz="1200" dirty="0">
                <a:solidFill>
                  <a:schemeClr val="tx2"/>
                </a:solidFill>
                <a:latin typeface="Intel Clear"/>
              </a:rPr>
              <a:t>Tests document performance of components on a particular test, in specific systems. Differences in hardware, software, or configuration will affect actual performance. Consult other sources of information to evaluate performance as you consider your purchase. For more complete information about performance and benchmark results, visit </a:t>
            </a:r>
            <a:r>
              <a:rPr lang="en-US" sz="1200" dirty="0">
                <a:solidFill>
                  <a:schemeClr val="tx2"/>
                </a:solidFill>
                <a:latin typeface="Intel Clear"/>
                <a:hlinkClick r:id="rId3"/>
              </a:rPr>
              <a:t>http://www.intel.com/benchmarks . </a:t>
            </a:r>
            <a:endParaRPr lang="en-US" sz="1200" dirty="0">
              <a:solidFill>
                <a:schemeClr val="tx2"/>
              </a:solidFill>
              <a:latin typeface="Intel Clear"/>
            </a:endParaRPr>
          </a:p>
          <a:p>
            <a:pPr lvl="0">
              <a:defRPr/>
            </a:pPr>
            <a:r>
              <a:rPr lang="en-US" sz="1200" dirty="0">
                <a:solidFill>
                  <a:schemeClr val="tx2"/>
                </a:solidFill>
                <a:latin typeface="Intel Clear"/>
              </a:rPr>
              <a:t>Software and workloads used in performance tests may have been optimized for performance only on Intel microprocessors. Performance tests, such as </a:t>
            </a:r>
            <a:r>
              <a:rPr lang="en-US" sz="1200" dirty="0" err="1">
                <a:solidFill>
                  <a:schemeClr val="tx2"/>
                </a:solidFill>
                <a:latin typeface="Intel Clear"/>
              </a:rPr>
              <a:t>SYSmark</a:t>
            </a:r>
            <a:r>
              <a:rPr lang="en-US" sz="1200" dirty="0">
                <a:solidFill>
                  <a:schemeClr val="tx2"/>
                </a:solidFill>
                <a:latin typeface="Intel Clear"/>
              </a:rPr>
              <a:t> and </a:t>
            </a:r>
            <a:r>
              <a:rPr lang="en-US" sz="1200" dirty="0" err="1">
                <a:solidFill>
                  <a:schemeClr val="tx2"/>
                </a:solidFill>
                <a:latin typeface="Intel Clear"/>
              </a:rPr>
              <a:t>MobileMark</a:t>
            </a:r>
            <a:r>
              <a:rPr lang="en-US" sz="1200" dirty="0">
                <a:solidFill>
                  <a:schemeClr val="tx2"/>
                </a:solidFill>
                <a:latin typeface="Intel Clear"/>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visit </a:t>
            </a:r>
            <a:r>
              <a:rPr lang="en-US" sz="1200" dirty="0">
                <a:solidFill>
                  <a:schemeClr val="tx2"/>
                </a:solidFill>
                <a:latin typeface="Intel Clear"/>
                <a:hlinkClick r:id="rId3"/>
              </a:rPr>
              <a:t>http://www.intel.com/benchmarks . </a:t>
            </a:r>
            <a:endParaRPr lang="en-US" sz="1200" dirty="0">
              <a:solidFill>
                <a:schemeClr val="tx2"/>
              </a:solidFill>
              <a:latin typeface="Intel Clear"/>
            </a:endParaRPr>
          </a:p>
          <a:p>
            <a:pPr>
              <a:defRPr/>
            </a:pPr>
            <a:r>
              <a:rPr lang="en-US" sz="1200" dirty="0">
                <a:solidFill>
                  <a:schemeClr val="tx2"/>
                </a:solidFill>
              </a:rPr>
              <a:t>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 </a:t>
            </a:r>
            <a:endParaRPr lang="en-US" sz="1200" dirty="0">
              <a:solidFill>
                <a:schemeClr val="tx2"/>
              </a:solidFill>
              <a:latin typeface="Intel Clear"/>
            </a:endParaRPr>
          </a:p>
          <a:p>
            <a:pPr defTabSz="609585">
              <a:spcBef>
                <a:spcPts val="1600"/>
              </a:spcBef>
              <a:defRPr/>
            </a:pPr>
            <a:r>
              <a:rPr lang="en-US" sz="1200" dirty="0">
                <a:solidFill>
                  <a:schemeClr val="tx2"/>
                </a:solidFill>
                <a:latin typeface="Intel Clear"/>
              </a:rPr>
              <a:t>Cost reduction scenarios described are intended as examples of how a given Intel-based product, in the specified circumstances and configurations, may affect future costs and provide cost savings.  Circumstances will vary.  Intel does not guarantee any costs or cost reduction. </a:t>
            </a:r>
            <a:endParaRPr lang="en-US" sz="1067" b="1" dirty="0">
              <a:solidFill>
                <a:schemeClr val="tx2"/>
              </a:solidFill>
              <a:latin typeface="Intel Clear"/>
            </a:endParaRPr>
          </a:p>
          <a:p>
            <a:pPr defTabSz="609585">
              <a:spcBef>
                <a:spcPts val="0"/>
              </a:spcBef>
              <a:defRPr/>
            </a:pPr>
            <a:endParaRPr lang="en-US" sz="1200" dirty="0">
              <a:solidFill>
                <a:schemeClr val="tx2"/>
              </a:solidFill>
              <a:latin typeface="Intel Clear"/>
            </a:endParaRPr>
          </a:p>
          <a:p>
            <a:pPr defTabSz="609585">
              <a:spcBef>
                <a:spcPts val="0"/>
              </a:spcBef>
              <a:defRPr/>
            </a:pPr>
            <a:r>
              <a:rPr lang="en-US" sz="1200" dirty="0">
                <a:solidFill>
                  <a:schemeClr val="tx2"/>
                </a:solidFill>
                <a:latin typeface="Intel Clear"/>
              </a:rPr>
              <a:t>Intel does not control or audit third-party benchmark data or the web sites referenced in this document. You should visit the referenced web site and confirm whether referenced data are accurate. </a:t>
            </a:r>
            <a:endParaRPr lang="en-US" sz="1067" b="1" dirty="0">
              <a:solidFill>
                <a:schemeClr val="tx2"/>
              </a:solidFill>
              <a:latin typeface="Intel Clear"/>
            </a:endParaRPr>
          </a:p>
          <a:p>
            <a:pPr defTabSz="609585">
              <a:spcBef>
                <a:spcPts val="0"/>
              </a:spcBef>
              <a:defRPr/>
            </a:pPr>
            <a:endParaRPr lang="en-US" sz="1200" dirty="0">
              <a:solidFill>
                <a:schemeClr val="tx2"/>
              </a:solidFill>
              <a:latin typeface="Intel Clear"/>
            </a:endParaRPr>
          </a:p>
          <a:p>
            <a:pPr defTabSz="609585">
              <a:spcBef>
                <a:spcPts val="0"/>
              </a:spcBef>
              <a:defRPr/>
            </a:pPr>
            <a:r>
              <a:rPr lang="en-US" sz="1200" dirty="0">
                <a:solidFill>
                  <a:schemeClr val="tx2"/>
                </a:solidFill>
                <a:latin typeface="Intel Clear"/>
              </a:rPr>
              <a:t>© 2017 Intel Corporation. </a:t>
            </a:r>
          </a:p>
          <a:p>
            <a:pPr defTabSz="609585">
              <a:spcBef>
                <a:spcPts val="0"/>
              </a:spcBef>
              <a:defRPr/>
            </a:pPr>
            <a:r>
              <a:rPr lang="en-US" sz="1200" dirty="0">
                <a:solidFill>
                  <a:schemeClr val="tx2"/>
                </a:solidFill>
                <a:latin typeface="Intel Clear"/>
              </a:rPr>
              <a:t> Intel, the Intel logo, and Intel Xeon are trademarks of Intel Corporation in the U.S. and/or other countries. </a:t>
            </a:r>
          </a:p>
          <a:p>
            <a:pPr defTabSz="609585">
              <a:spcBef>
                <a:spcPts val="0"/>
              </a:spcBef>
              <a:defRPr/>
            </a:pPr>
            <a:r>
              <a:rPr lang="en-US" sz="1200" dirty="0">
                <a:solidFill>
                  <a:schemeClr val="tx2"/>
                </a:solidFill>
                <a:latin typeface="Intel Clear"/>
              </a:rPr>
              <a:t>*Other names and brands may be claimed as property of others.</a:t>
            </a:r>
          </a:p>
          <a:p>
            <a:pPr defTabSz="609585">
              <a:spcBef>
                <a:spcPts val="0"/>
              </a:spcBef>
              <a:defRPr/>
            </a:pPr>
            <a:endParaRPr lang="en-US" sz="1200" dirty="0">
              <a:latin typeface="Intel Clear"/>
            </a:endParaRPr>
          </a:p>
          <a:p>
            <a:pPr defTabSz="609585">
              <a:spcBef>
                <a:spcPts val="0"/>
              </a:spcBef>
              <a:defRPr/>
            </a:pPr>
            <a:endParaRPr lang="en-US" sz="1200" dirty="0">
              <a:latin typeface="Intel Clear"/>
            </a:endParaRPr>
          </a:p>
          <a:p>
            <a:pPr defTabSz="609585">
              <a:spcBef>
                <a:spcPts val="1600"/>
              </a:spcBef>
              <a:defRPr/>
            </a:pPr>
            <a:endParaRPr lang="en-US" sz="1200" dirty="0">
              <a:latin typeface="Intel Clear"/>
            </a:endParaRPr>
          </a:p>
        </p:txBody>
      </p:sp>
      <p:sp>
        <p:nvSpPr>
          <p:cNvPr id="2" name="Title 1"/>
          <p:cNvSpPr>
            <a:spLocks noGrp="1"/>
          </p:cNvSpPr>
          <p:nvPr>
            <p:ph type="title"/>
          </p:nvPr>
        </p:nvSpPr>
        <p:spPr/>
        <p:txBody>
          <a:bodyPr/>
          <a:lstStyle/>
          <a:p>
            <a:r>
              <a:rPr lang="en-IE" dirty="0" smtClean="0"/>
              <a:t>Notice &amp; Disclaimers</a:t>
            </a:r>
            <a:endParaRPr lang="en-US" dirty="0"/>
          </a:p>
        </p:txBody>
      </p:sp>
    </p:spTree>
    <p:extLst>
      <p:ext uri="{BB962C8B-B14F-4D97-AF65-F5344CB8AC3E}">
        <p14:creationId xmlns:p14="http://schemas.microsoft.com/office/powerpoint/2010/main" val="3774291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DPDK ‘Framework’ in OVS-DPDK</a:t>
            </a:r>
            <a:endParaRPr lang="en-US" dirty="0"/>
          </a:p>
        </p:txBody>
      </p:sp>
      <p:sp>
        <p:nvSpPr>
          <p:cNvPr id="87" name="Content Placeholder 2"/>
          <p:cNvSpPr txBox="1">
            <a:spLocks/>
          </p:cNvSpPr>
          <p:nvPr/>
        </p:nvSpPr>
        <p:spPr>
          <a:xfrm>
            <a:off x="471950" y="1558456"/>
            <a:ext cx="5005822" cy="4280248"/>
          </a:xfrm>
          <a:prstGeom prst="rect">
            <a:avLst/>
          </a:prstGeom>
        </p:spPr>
        <p:txBody>
          <a:bodyPr vert="horz" lIns="91440" tIns="45720" rIns="91440" bIns="45720" rtlCol="0">
            <a:noAutofit/>
          </a:bodyPr>
          <a:lstStyle>
            <a:lvl1pPr marL="0" indent="0" algn="l" defTabSz="1219170" rtl="0" eaLnBrk="1" latinLnBrk="0" hangingPunct="1">
              <a:spcBef>
                <a:spcPts val="800"/>
              </a:spcBef>
              <a:buClr>
                <a:schemeClr val="accent1"/>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514350" marR="0" lvl="0" indent="-514350" algn="l" defTabSz="1219170" rtl="0" eaLnBrk="1" fontAlgn="auto" latinLnBrk="0" hangingPunct="1">
              <a:lnSpc>
                <a:spcPct val="100000"/>
              </a:lnSpc>
              <a:spcBef>
                <a:spcPts val="800"/>
              </a:spcBef>
              <a:spcAft>
                <a:spcPts val="0"/>
              </a:spcAft>
              <a:buClr>
                <a:srgbClr val="0071C5"/>
              </a:buClr>
              <a:buSzTx/>
              <a:buFont typeface="+mj-lt"/>
              <a:buAutoNum type="arabicPeriod"/>
              <a:tabLst/>
              <a:defRPr/>
            </a:pPr>
            <a:r>
              <a:rPr kumimoji="0" lang="en-IE" sz="2600" b="1" i="0" u="none" strike="noStrike" kern="1200" cap="none" spc="0" normalizeH="0" baseline="0" noProof="0" smtClean="0">
                <a:ln>
                  <a:noFill/>
                </a:ln>
                <a:solidFill>
                  <a:srgbClr val="0071C5">
                    <a:lumMod val="75000"/>
                  </a:srgbClr>
                </a:solidFill>
                <a:effectLst/>
                <a:uLnTx/>
                <a:uFillTx/>
                <a:latin typeface="Intel Clear"/>
                <a:ea typeface="+mn-ea"/>
                <a:cs typeface="+mn-cs"/>
              </a:rPr>
              <a:t>OVS-DPDK init with hardware acceleration.</a:t>
            </a:r>
            <a:endParaRPr kumimoji="0" lang="en-US" sz="2600" b="1" i="0" u="none" strike="noStrike" kern="1200" cap="none" spc="0" normalizeH="0" baseline="0" noProof="0" smtClean="0">
              <a:ln>
                <a:noFill/>
              </a:ln>
              <a:solidFill>
                <a:srgbClr val="0071C5">
                  <a:lumMod val="75000"/>
                </a:srgbClr>
              </a:solidFill>
              <a:effectLst/>
              <a:uLnTx/>
              <a:uFillTx/>
              <a:latin typeface="Intel Clear"/>
              <a:ea typeface="+mn-ea"/>
              <a:cs typeface="+mn-cs"/>
            </a:endParaRPr>
          </a:p>
          <a:p>
            <a:pPr marL="571494" marR="0" lvl="1" indent="-342900" algn="l" defTabSz="1219170" rtl="0" eaLnBrk="1" fontAlgn="auto" latinLnBrk="0" hangingPunct="1">
              <a:lnSpc>
                <a:spcPct val="100000"/>
              </a:lnSpc>
              <a:spcBef>
                <a:spcPts val="800"/>
              </a:spcBef>
              <a:spcAft>
                <a:spcPts val="0"/>
              </a:spcAft>
              <a:buClr>
                <a:srgbClr val="003C71"/>
              </a:buClr>
              <a:buSzTx/>
              <a:buFont typeface="Arial" panose="020B0604020202020204" pitchFamily="34" charset="0"/>
              <a:buChar char="•"/>
              <a:tabLst/>
              <a:defRPr/>
            </a:pPr>
            <a:r>
              <a:rPr kumimoji="0" lang="en-US" sz="1600" b="1" i="0"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rPr>
              <a:t>$ </a:t>
            </a:r>
            <a:r>
              <a:rPr kumimoji="0" lang="en-US" sz="16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rPr>
              <a:t>ovs-vsctl set Open_vSwitch . other_config:dpdk-hw-offload-init=true</a:t>
            </a:r>
          </a:p>
          <a:p>
            <a:pPr marL="0" marR="0" lvl="1" indent="0" algn="l" defTabSz="1219170" rtl="0" eaLnBrk="1" fontAlgn="auto" latinLnBrk="0" hangingPunct="1">
              <a:lnSpc>
                <a:spcPct val="100000"/>
              </a:lnSpc>
              <a:spcBef>
                <a:spcPts val="800"/>
              </a:spcBef>
              <a:spcAft>
                <a:spcPts val="0"/>
              </a:spcAft>
              <a:buClr>
                <a:srgbClr val="003C71"/>
              </a:buClr>
              <a:buSzTx/>
              <a:buFont typeface="Wingdings" panose="05000000000000000000" pitchFamily="2" charset="2"/>
              <a:buNone/>
              <a:tabLst/>
              <a:defRPr/>
            </a:pPr>
            <a:endParaRPr kumimoji="0" lang="en-US" sz="24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endParaRPr>
          </a:p>
          <a:p>
            <a:pPr marL="571494" marR="0" lvl="1" indent="-342900" algn="l" defTabSz="1219170" rtl="0" eaLnBrk="1" fontAlgn="auto" latinLnBrk="0" hangingPunct="1">
              <a:lnSpc>
                <a:spcPct val="100000"/>
              </a:lnSpc>
              <a:spcBef>
                <a:spcPts val="800"/>
              </a:spcBef>
              <a:spcAft>
                <a:spcPts val="0"/>
              </a:spcAft>
              <a:buClr>
                <a:srgbClr val="003C71"/>
              </a:buClr>
              <a:buSzTx/>
              <a:buFont typeface="Arial" panose="020B0604020202020204" pitchFamily="34" charset="0"/>
              <a:buChar char="•"/>
              <a:tabLst/>
              <a:defRPr/>
            </a:pPr>
            <a:r>
              <a:rPr kumimoji="0" lang="en-IE" sz="16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rPr>
              <a:t>$ ovs-vsctl set Open_vSwitch . other_config:dpdk-hw-offload-ids="0000:5e:00.0“</a:t>
            </a:r>
          </a:p>
          <a:p>
            <a:pPr marL="342900" marR="0" lvl="0" indent="-342900" algn="l" defTabSz="1219170" rtl="0" eaLnBrk="1" fontAlgn="auto" latinLnBrk="0" hangingPunct="1">
              <a:lnSpc>
                <a:spcPct val="100000"/>
              </a:lnSpc>
              <a:spcBef>
                <a:spcPts val="800"/>
              </a:spcBef>
              <a:spcAft>
                <a:spcPts val="0"/>
              </a:spcAft>
              <a:buClr>
                <a:srgbClr val="0071C5"/>
              </a:buClr>
              <a:buSzTx/>
              <a:buFont typeface="Arial" panose="020B0604020202020204" pitchFamily="34" charset="0"/>
              <a:buChar char="•"/>
              <a:tabLst/>
              <a:defRPr/>
            </a:pPr>
            <a:endParaRPr kumimoji="0" lang="en-IE" sz="24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endParaRPr>
          </a:p>
          <a:p>
            <a:pPr marL="342900" marR="0" lvl="0" indent="-342900" algn="l" defTabSz="1219170" rtl="0" eaLnBrk="1" fontAlgn="auto" latinLnBrk="0" hangingPunct="1">
              <a:lnSpc>
                <a:spcPct val="100000"/>
              </a:lnSpc>
              <a:spcBef>
                <a:spcPts val="800"/>
              </a:spcBef>
              <a:spcAft>
                <a:spcPts val="0"/>
              </a:spcAft>
              <a:buClr>
                <a:srgbClr val="0071C5"/>
              </a:buClr>
              <a:buSzTx/>
              <a:buFont typeface="Arial" panose="020B0604020202020204" pitchFamily="34" charset="0"/>
              <a:buChar char="•"/>
              <a:tabLst/>
              <a:defRPr/>
            </a:pPr>
            <a:endParaRPr kumimoji="0" lang="en-US" sz="2400" b="1" i="1" u="none" strike="noStrike" kern="1200" cap="none" spc="0" normalizeH="0" baseline="0" noProof="0" dirty="0">
              <a:ln>
                <a:noFill/>
              </a:ln>
              <a:solidFill>
                <a:sysClr val="windowText" lastClr="000000">
                  <a:lumMod val="95000"/>
                  <a:lumOff val="5000"/>
                </a:sysClr>
              </a:solidFill>
              <a:effectLst/>
              <a:uLnTx/>
              <a:uFillTx/>
              <a:latin typeface="Intel Clear"/>
              <a:ea typeface="+mn-ea"/>
              <a:cs typeface="+mn-cs"/>
            </a:endParaRPr>
          </a:p>
        </p:txBody>
      </p:sp>
      <p:grpSp>
        <p:nvGrpSpPr>
          <p:cNvPr id="88" name="Group 87"/>
          <p:cNvGrpSpPr/>
          <p:nvPr/>
        </p:nvGrpSpPr>
        <p:grpSpPr>
          <a:xfrm>
            <a:off x="5661157" y="1150449"/>
            <a:ext cx="6402106" cy="4984880"/>
            <a:chOff x="5661157" y="1150449"/>
            <a:chExt cx="6402106" cy="4984880"/>
          </a:xfrm>
        </p:grpSpPr>
        <p:grpSp>
          <p:nvGrpSpPr>
            <p:cNvPr id="89" name="Group 88"/>
            <p:cNvGrpSpPr/>
            <p:nvPr/>
          </p:nvGrpSpPr>
          <p:grpSpPr>
            <a:xfrm>
              <a:off x="5798762" y="1150449"/>
              <a:ext cx="6264501" cy="4984880"/>
              <a:chOff x="5798762" y="1150449"/>
              <a:chExt cx="6264501" cy="4984880"/>
            </a:xfrm>
          </p:grpSpPr>
          <p:sp>
            <p:nvSpPr>
              <p:cNvPr id="94" name="Rectangle 93"/>
              <p:cNvSpPr/>
              <p:nvPr/>
            </p:nvSpPr>
            <p:spPr>
              <a:xfrm>
                <a:off x="5798762" y="1150449"/>
                <a:ext cx="6264501" cy="4984880"/>
              </a:xfrm>
              <a:prstGeom prst="rect">
                <a:avLst/>
              </a:prstGeom>
              <a:solidFill>
                <a:sysClr val="window" lastClr="FFFFFF"/>
              </a:solidFill>
              <a:ln w="26425" cap="flat" cmpd="sng" algn="ctr">
                <a:solidFill>
                  <a:srgbClr val="C3D6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95" name="Rectangle 94"/>
              <p:cNvSpPr/>
              <p:nvPr/>
            </p:nvSpPr>
            <p:spPr>
              <a:xfrm>
                <a:off x="7143407" y="4785729"/>
                <a:ext cx="3632662" cy="355805"/>
              </a:xfrm>
              <a:prstGeom prst="rect">
                <a:avLst/>
              </a:prstGeom>
              <a:noFill/>
              <a:ln w="25400" cap="flat" cmpd="sng" algn="ctr">
                <a:solidFill>
                  <a:srgbClr val="3F7FA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rPr>
                  <a:t>FPGA Driver</a:t>
                </a:r>
                <a:endParaRPr kumimoji="0" lang="en-US"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endParaRPr>
              </a:p>
            </p:txBody>
          </p:sp>
          <p:grpSp>
            <p:nvGrpSpPr>
              <p:cNvPr id="96" name="Group 95"/>
              <p:cNvGrpSpPr/>
              <p:nvPr/>
            </p:nvGrpSpPr>
            <p:grpSpPr>
              <a:xfrm>
                <a:off x="6197600" y="3094815"/>
                <a:ext cx="5522451" cy="1369032"/>
                <a:chOff x="939994" y="2355469"/>
                <a:chExt cx="8666461" cy="1587211"/>
              </a:xfrm>
              <a:noFill/>
              <a:effectLst>
                <a:outerShdw blurRad="50800" dist="38100" dir="2700000" algn="tl" rotWithShape="0">
                  <a:prstClr val="black">
                    <a:alpha val="40000"/>
                  </a:prstClr>
                </a:outerShdw>
              </a:effectLst>
            </p:grpSpPr>
            <p:sp>
              <p:nvSpPr>
                <p:cNvPr id="115" name="Rectangle 114"/>
                <p:cNvSpPr/>
                <p:nvPr/>
              </p:nvSpPr>
              <p:spPr>
                <a:xfrm>
                  <a:off x="939994" y="2355469"/>
                  <a:ext cx="8666461" cy="1587211"/>
                </a:xfrm>
                <a:prstGeom prst="rect">
                  <a:avLst/>
                </a:prstGeom>
                <a:solidFill>
                  <a:srgbClr val="F3D54E">
                    <a:lumMod val="60000"/>
                    <a:lumOff val="40000"/>
                  </a:srgbClr>
                </a:solidFill>
                <a:ln w="25400" cap="flat" cmpd="sng" algn="ctr">
                  <a:solidFill>
                    <a:srgbClr val="003C71"/>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400" b="1" i="1" u="none" strike="noStrike" kern="0" cap="none" spc="0" normalizeH="0" baseline="0" noProof="0" dirty="0" smtClean="0">
                      <a:ln>
                        <a:noFill/>
                      </a:ln>
                      <a:solidFill>
                        <a:srgbClr val="0070C0"/>
                      </a:solidFill>
                      <a:effectLst/>
                      <a:uLnTx/>
                      <a:uFillTx/>
                      <a:latin typeface="Intel Clear"/>
                      <a:ea typeface="+mn-ea"/>
                      <a:cs typeface="+mn-cs"/>
                    </a:rPr>
                    <a:t>DPDK Framework</a:t>
                  </a:r>
                  <a:endParaRPr kumimoji="0" lang="en-US" sz="1400" b="1" i="1" u="none" strike="noStrike" kern="0" cap="none" spc="0" normalizeH="0" baseline="0" noProof="0" dirty="0" smtClean="0">
                    <a:ln>
                      <a:noFill/>
                    </a:ln>
                    <a:solidFill>
                      <a:srgbClr val="0070C0"/>
                    </a:solidFill>
                    <a:effectLst/>
                    <a:uLnTx/>
                    <a:uFillTx/>
                    <a:latin typeface="Intel Clear"/>
                    <a:ea typeface="+mn-ea"/>
                    <a:cs typeface="+mn-cs"/>
                  </a:endParaRPr>
                </a:p>
              </p:txBody>
            </p:sp>
            <p:sp>
              <p:nvSpPr>
                <p:cNvPr id="116" name="Rounded Rectangle 115"/>
                <p:cNvSpPr/>
                <p:nvPr/>
              </p:nvSpPr>
              <p:spPr>
                <a:xfrm>
                  <a:off x="1325819"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SWITCH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117" name="Rounded Rectangle 116"/>
                <p:cNvSpPr/>
                <p:nvPr/>
              </p:nvSpPr>
              <p:spPr>
                <a:xfrm>
                  <a:off x="294240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PORT REP.</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118" name="Rounded Rectangle 117"/>
                <p:cNvSpPr/>
                <p:nvPr/>
              </p:nvSpPr>
              <p:spPr>
                <a:xfrm>
                  <a:off x="4549272"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EXPT- </a:t>
                  </a:r>
                  <a:r>
                    <a:rPr kumimoji="0" lang="en-IE" sz="1200" b="1" i="0" u="none" strike="noStrike" kern="0" cap="none" spc="0" normalizeH="0" baseline="0" noProof="0" dirty="0">
                      <a:ln>
                        <a:noFill/>
                      </a:ln>
                      <a:solidFill>
                        <a:prstClr val="black"/>
                      </a:solidFill>
                      <a:effectLst/>
                      <a:uLnTx/>
                      <a:uFillTx/>
                      <a:latin typeface="Intel Clear"/>
                      <a:ea typeface="+mn-ea"/>
                      <a:cs typeface="+mn-cs"/>
                    </a:rPr>
                    <a:t>HANDLER</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119" name="Rounded Rectangle 118"/>
                <p:cNvSpPr/>
                <p:nvPr/>
              </p:nvSpPr>
              <p:spPr>
                <a:xfrm>
                  <a:off x="6143270"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VDPA</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120" name="Rounded Rectangle 119"/>
                <p:cNvSpPr/>
                <p:nvPr/>
              </p:nvSpPr>
              <p:spPr>
                <a:xfrm>
                  <a:off x="773726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RTE-FLOW</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121" name="Rounded Rectangle 120"/>
                <p:cNvSpPr/>
                <p:nvPr/>
              </p:nvSpPr>
              <p:spPr>
                <a:xfrm>
                  <a:off x="3509219"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QOS</a:t>
                  </a:r>
                </a:p>
              </p:txBody>
            </p:sp>
            <p:sp>
              <p:nvSpPr>
                <p:cNvPr id="122" name="Rounded Rectangle 121"/>
                <p:cNvSpPr/>
                <p:nvPr/>
              </p:nvSpPr>
              <p:spPr>
                <a:xfrm>
                  <a:off x="5401590"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TUNNEL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grpSp>
          <p:sp>
            <p:nvSpPr>
              <p:cNvPr id="97" name="Rounded Rectangle 96"/>
              <p:cNvSpPr/>
              <p:nvPr/>
            </p:nvSpPr>
            <p:spPr>
              <a:xfrm>
                <a:off x="8779991" y="2199100"/>
                <a:ext cx="2940059" cy="537663"/>
              </a:xfrm>
              <a:prstGeom prst="roundRect">
                <a:avLst/>
              </a:prstGeom>
              <a:solidFill>
                <a:sysClr val="window" lastClr="FFFFFF"/>
              </a:solidFill>
              <a:ln w="28575" cap="flat" cmpd="sng" algn="ctr">
                <a:solidFill>
                  <a:sysClr val="windowText" lastClr="000000"/>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200" b="1" i="1" u="none" strike="noStrike" kern="0" cap="none" spc="0" normalizeH="0" baseline="0" noProof="0" dirty="0" smtClean="0">
                    <a:ln>
                      <a:noFill/>
                    </a:ln>
                    <a:solidFill>
                      <a:prstClr val="black"/>
                    </a:solidFill>
                    <a:effectLst/>
                    <a:uLnTx/>
                    <a:uFillTx/>
                    <a:latin typeface="Intel Clear"/>
                    <a:ea typeface="+mn-ea"/>
                    <a:cs typeface="+mn-cs"/>
                  </a:rPr>
                  <a:t>SW </a:t>
                </a:r>
                <a:r>
                  <a:rPr kumimoji="0" lang="en-IE" sz="1200" b="1" i="1" u="none" strike="noStrike" kern="0" cap="none" spc="0" normalizeH="0" baseline="0" noProof="0" dirty="0" err="1" smtClean="0">
                    <a:ln>
                      <a:noFill/>
                    </a:ln>
                    <a:solidFill>
                      <a:prstClr val="black"/>
                    </a:solidFill>
                    <a:effectLst/>
                    <a:uLnTx/>
                    <a:uFillTx/>
                    <a:latin typeface="Intel Clear"/>
                    <a:ea typeface="+mn-ea"/>
                    <a:cs typeface="+mn-cs"/>
                  </a:rPr>
                  <a:t>Datapath</a:t>
                </a:r>
                <a:endParaRPr kumimoji="0" lang="en-US" sz="1200" b="1" i="1"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98" name="Group 97"/>
              <p:cNvGrpSpPr/>
              <p:nvPr/>
            </p:nvGrpSpPr>
            <p:grpSpPr>
              <a:xfrm>
                <a:off x="8060702" y="5451110"/>
                <a:ext cx="1805354" cy="558202"/>
                <a:chOff x="7936523" y="5767085"/>
                <a:chExt cx="1805354" cy="558202"/>
              </a:xfrm>
            </p:grpSpPr>
            <p:sp>
              <p:nvSpPr>
                <p:cNvPr id="108" name="Rectangle 107"/>
                <p:cNvSpPr/>
                <p:nvPr/>
              </p:nvSpPr>
              <p:spPr>
                <a:xfrm>
                  <a:off x="7936523" y="5767085"/>
                  <a:ext cx="1805354" cy="265199"/>
                </a:xfrm>
                <a:prstGeom prst="rect">
                  <a:avLst/>
                </a:prstGeom>
                <a:solidFill>
                  <a:srgbClr val="0071C5">
                    <a:lumMod val="75000"/>
                    <a:alpha val="50000"/>
                  </a:srgbClr>
                </a:solidFill>
                <a:ln w="25400" cap="flat" cmpd="sng" algn="ctr">
                  <a:solidFill>
                    <a:sysClr val="windowText" lastClr="000000"/>
                  </a:solidFill>
                  <a:prstDash val="solid"/>
                </a:ln>
                <a:effectLst/>
              </p:spPr>
              <p:txBody>
                <a:bodyPr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400" b="1" i="0" u="none" strike="noStrike" kern="0" cap="none" spc="0" normalizeH="0" baseline="0" noProof="0" dirty="0">
                      <a:ln>
                        <a:noFill/>
                      </a:ln>
                      <a:solidFill>
                        <a:prstClr val="black">
                          <a:lumMod val="95000"/>
                          <a:lumOff val="5000"/>
                        </a:prstClr>
                      </a:solidFill>
                      <a:effectLst/>
                      <a:uLnTx/>
                      <a:uFillTx/>
                      <a:latin typeface="Intel Clear"/>
                      <a:ea typeface="+mn-ea"/>
                      <a:cs typeface="+mn-cs"/>
                    </a:rPr>
                    <a:t>FPGA</a:t>
                  </a:r>
                  <a:endParaRPr kumimoji="0" lang="en-US" sz="1400" b="1" i="0" u="none" strike="noStrike" kern="0" cap="none" spc="0" normalizeH="0" baseline="0" noProof="0" dirty="0">
                    <a:ln>
                      <a:noFill/>
                    </a:ln>
                    <a:solidFill>
                      <a:prstClr val="black">
                        <a:lumMod val="95000"/>
                        <a:lumOff val="5000"/>
                      </a:prstClr>
                    </a:solidFill>
                    <a:effectLst/>
                    <a:uLnTx/>
                    <a:uFillTx/>
                    <a:latin typeface="Intel Clear"/>
                    <a:ea typeface="+mn-ea"/>
                    <a:cs typeface="+mn-cs"/>
                  </a:endParaRPr>
                </a:p>
              </p:txBody>
            </p:sp>
            <p:sp>
              <p:nvSpPr>
                <p:cNvPr id="109" name="Rectangle 108"/>
                <p:cNvSpPr/>
                <p:nvPr/>
              </p:nvSpPr>
              <p:spPr>
                <a:xfrm>
                  <a:off x="8373105"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110" name="Rectangle 109"/>
                <p:cNvSpPr/>
                <p:nvPr/>
              </p:nvSpPr>
              <p:spPr>
                <a:xfrm>
                  <a:off x="9236863"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grpSp>
              <p:nvGrpSpPr>
                <p:cNvPr id="111" name="Group 110"/>
                <p:cNvGrpSpPr/>
                <p:nvPr/>
              </p:nvGrpSpPr>
              <p:grpSpPr>
                <a:xfrm>
                  <a:off x="8419869" y="6099030"/>
                  <a:ext cx="867263" cy="226257"/>
                  <a:chOff x="6718935" y="2340541"/>
                  <a:chExt cx="1252557" cy="276999"/>
                </a:xfrm>
              </p:grpSpPr>
              <p:sp>
                <p:nvSpPr>
                  <p:cNvPr id="112" name="TextBox 111"/>
                  <p:cNvSpPr txBox="1"/>
                  <p:nvPr/>
                </p:nvSpPr>
                <p:spPr>
                  <a:xfrm>
                    <a:off x="6947799" y="2340541"/>
                    <a:ext cx="73897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rPr>
                      <a:t>PHY</a:t>
                    </a:r>
                    <a:endParaRPr kumimoji="0" lang="en-US" sz="1200" b="0" i="0" u="none" strike="noStrike" kern="0" cap="none" spc="0" normalizeH="0" baseline="0" noProof="0" dirty="0" err="1" smtClean="0">
                      <a:ln>
                        <a:noFill/>
                      </a:ln>
                      <a:solidFill>
                        <a:prstClr val="black"/>
                      </a:solidFill>
                      <a:effectLst/>
                      <a:uLnTx/>
                      <a:uFillTx/>
                      <a:latin typeface="Intel Clear"/>
                    </a:endParaRPr>
                  </a:p>
                </p:txBody>
              </p:sp>
              <p:cxnSp>
                <p:nvCxnSpPr>
                  <p:cNvPr id="113" name="Straight Arrow Connector 112"/>
                  <p:cNvCxnSpPr/>
                  <p:nvPr/>
                </p:nvCxnSpPr>
                <p:spPr>
                  <a:xfrm flipH="1">
                    <a:off x="6718935" y="2496828"/>
                    <a:ext cx="248206" cy="0"/>
                  </a:xfrm>
                  <a:prstGeom prst="straightConnector1">
                    <a:avLst/>
                  </a:prstGeom>
                  <a:noFill/>
                  <a:ln w="9525" cap="rnd" cmpd="sng" algn="ctr">
                    <a:solidFill>
                      <a:sysClr val="windowText" lastClr="000000"/>
                    </a:solidFill>
                    <a:prstDash val="solid"/>
                    <a:tailEnd type="triangle"/>
                  </a:ln>
                  <a:effectLst/>
                </p:spPr>
              </p:cxnSp>
              <p:cxnSp>
                <p:nvCxnSpPr>
                  <p:cNvPr id="114" name="Straight Arrow Connector 113"/>
                  <p:cNvCxnSpPr/>
                  <p:nvPr/>
                </p:nvCxnSpPr>
                <p:spPr>
                  <a:xfrm>
                    <a:off x="7706113" y="2496828"/>
                    <a:ext cx="265379" cy="0"/>
                  </a:xfrm>
                  <a:prstGeom prst="straightConnector1">
                    <a:avLst/>
                  </a:prstGeom>
                  <a:noFill/>
                  <a:ln w="9525" cap="rnd" cmpd="sng" algn="ctr">
                    <a:solidFill>
                      <a:sysClr val="windowText" lastClr="000000"/>
                    </a:solidFill>
                    <a:prstDash val="solid"/>
                    <a:tailEnd type="triangle"/>
                  </a:ln>
                  <a:effectLst/>
                </p:spPr>
              </p:cxnSp>
            </p:grpSp>
          </p:grpSp>
          <p:grpSp>
            <p:nvGrpSpPr>
              <p:cNvPr id="99" name="Group 98"/>
              <p:cNvGrpSpPr/>
              <p:nvPr/>
            </p:nvGrpSpPr>
            <p:grpSpPr>
              <a:xfrm>
                <a:off x="6197600" y="1504240"/>
                <a:ext cx="2694364" cy="579719"/>
                <a:chOff x="2188326" y="2078181"/>
                <a:chExt cx="2694364" cy="268830"/>
              </a:xfrm>
            </p:grpSpPr>
            <p:sp>
              <p:nvSpPr>
                <p:cNvPr id="105" name="Rectangle 104"/>
                <p:cNvSpPr/>
                <p:nvPr/>
              </p:nvSpPr>
              <p:spPr>
                <a:xfrm>
                  <a:off x="2188326" y="2088572"/>
                  <a:ext cx="1086889" cy="255777"/>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OVSDB</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06" name="Rectangle 105"/>
                <p:cNvSpPr/>
                <p:nvPr/>
              </p:nvSpPr>
              <p:spPr>
                <a:xfrm>
                  <a:off x="3709557" y="2078181"/>
                  <a:ext cx="1173133" cy="268830"/>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err="1" smtClean="0">
                      <a:ln>
                        <a:noFill/>
                      </a:ln>
                      <a:solidFill>
                        <a:prstClr val="black"/>
                      </a:solidFill>
                      <a:effectLst/>
                      <a:uLnTx/>
                      <a:uFillTx/>
                      <a:latin typeface="Intel Clear"/>
                      <a:ea typeface="+mn-ea"/>
                      <a:cs typeface="+mn-cs"/>
                    </a:rPr>
                    <a:t>vswitchd</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107" name="Straight Connector 106"/>
                <p:cNvCxnSpPr>
                  <a:stCxn id="105" idx="3"/>
                  <a:endCxn id="106" idx="1"/>
                </p:cNvCxnSpPr>
                <p:nvPr/>
              </p:nvCxnSpPr>
              <p:spPr>
                <a:xfrm flipV="1">
                  <a:off x="3275215" y="2212596"/>
                  <a:ext cx="434342" cy="3865"/>
                </a:xfrm>
                <a:prstGeom prst="line">
                  <a:avLst/>
                </a:prstGeom>
                <a:noFill/>
                <a:ln w="25400" cap="rnd" cmpd="sng" algn="ctr">
                  <a:solidFill>
                    <a:srgbClr val="003C71"/>
                  </a:solidFill>
                  <a:prstDash val="sysDash"/>
                </a:ln>
                <a:effectLst/>
              </p:spPr>
            </p:cxnSp>
          </p:grpSp>
          <p:cxnSp>
            <p:nvCxnSpPr>
              <p:cNvPr id="100" name="Straight Arrow Connector 39"/>
              <p:cNvCxnSpPr>
                <a:stCxn id="106" idx="3"/>
                <a:endCxn id="97" idx="0"/>
              </p:cNvCxnSpPr>
              <p:nvPr/>
            </p:nvCxnSpPr>
            <p:spPr>
              <a:xfrm>
                <a:off x="8891964" y="1794100"/>
                <a:ext cx="1358057" cy="405000"/>
              </a:xfrm>
              <a:prstGeom prst="bentConnector2">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101" name="Straight Arrow Connector 39"/>
              <p:cNvCxnSpPr/>
              <p:nvPr/>
            </p:nvCxnSpPr>
            <p:spPr>
              <a:xfrm rot="5400000">
                <a:off x="7793512" y="2595845"/>
                <a:ext cx="1023775" cy="3"/>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102" name="Straight Arrow Connector 39"/>
              <p:cNvCxnSpPr>
                <a:endCxn id="97" idx="2"/>
              </p:cNvCxnSpPr>
              <p:nvPr/>
            </p:nvCxnSpPr>
            <p:spPr>
              <a:xfrm rot="16200000" flipV="1">
                <a:off x="10070997" y="2915788"/>
                <a:ext cx="358051" cy="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103" name="Straight Arrow Connector 39"/>
              <p:cNvCxnSpPr>
                <a:stCxn id="95" idx="0"/>
                <a:endCxn id="115" idx="2"/>
              </p:cNvCxnSpPr>
              <p:nvPr/>
            </p:nvCxnSpPr>
            <p:spPr>
              <a:xfrm rot="16200000" flipV="1">
                <a:off x="8798341" y="4624332"/>
                <a:ext cx="321882" cy="912"/>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104" name="Straight Arrow Connector 39"/>
              <p:cNvCxnSpPr>
                <a:stCxn id="108" idx="0"/>
                <a:endCxn id="95" idx="2"/>
              </p:cNvCxnSpPr>
              <p:nvPr/>
            </p:nvCxnSpPr>
            <p:spPr>
              <a:xfrm rot="16200000" flipV="1">
                <a:off x="8806771" y="5294501"/>
                <a:ext cx="309576" cy="364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grpSp>
        <p:grpSp>
          <p:nvGrpSpPr>
            <p:cNvPr id="90" name="Group 89"/>
            <p:cNvGrpSpPr/>
            <p:nvPr/>
          </p:nvGrpSpPr>
          <p:grpSpPr>
            <a:xfrm>
              <a:off x="5661157" y="4899991"/>
              <a:ext cx="6392274" cy="750387"/>
              <a:chOff x="5405518" y="5199132"/>
              <a:chExt cx="6392274" cy="750387"/>
            </a:xfrm>
          </p:grpSpPr>
          <p:cxnSp>
            <p:nvCxnSpPr>
              <p:cNvPr id="91" name="Straight Connector 90"/>
              <p:cNvCxnSpPr/>
              <p:nvPr/>
            </p:nvCxnSpPr>
            <p:spPr>
              <a:xfrm>
                <a:off x="5533292" y="5568455"/>
                <a:ext cx="6264500" cy="11723"/>
              </a:xfrm>
              <a:prstGeom prst="line">
                <a:avLst/>
              </a:prstGeom>
              <a:noFill/>
              <a:ln w="31750" cap="rnd" cmpd="sng" algn="ctr">
                <a:solidFill>
                  <a:srgbClr val="C3D600"/>
                </a:solidFill>
                <a:prstDash val="lgDash"/>
              </a:ln>
              <a:effectLst/>
            </p:spPr>
          </p:cxnSp>
          <p:sp>
            <p:nvSpPr>
              <p:cNvPr id="92" name="TextBox 91"/>
              <p:cNvSpPr txBox="1"/>
              <p:nvPr/>
            </p:nvSpPr>
            <p:spPr>
              <a:xfrm>
                <a:off x="5477772" y="5199132"/>
                <a:ext cx="965684"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Host</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sp>
            <p:nvSpPr>
              <p:cNvPr id="93" name="TextBox 92"/>
              <p:cNvSpPr txBox="1"/>
              <p:nvPr/>
            </p:nvSpPr>
            <p:spPr>
              <a:xfrm>
                <a:off x="5405518" y="5657131"/>
                <a:ext cx="655312" cy="2923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HW</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grpSp>
      </p:grpSp>
      <p:sp>
        <p:nvSpPr>
          <p:cNvPr id="123" name="Oval 122"/>
          <p:cNvSpPr/>
          <p:nvPr/>
        </p:nvSpPr>
        <p:spPr>
          <a:xfrm>
            <a:off x="8466648" y="1872459"/>
            <a:ext cx="251870" cy="323808"/>
          </a:xfrm>
          <a:prstGeom prst="ellipse">
            <a:avLst/>
          </a:prstGeom>
          <a:solidFill>
            <a:srgbClr val="FC4C02">
              <a:lumMod val="60000"/>
              <a:lumOff val="40000"/>
            </a:srgbClr>
          </a:solidFill>
          <a:ln w="25400" cap="flat" cmpd="sng" algn="ctr">
            <a:solidFill>
              <a:srgbClr val="FC4C02"/>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1" i="0" u="none" strike="noStrike" kern="0" cap="none" spc="0" normalizeH="0" baseline="0" noProof="0" dirty="0" smtClean="0">
                <a:ln>
                  <a:noFill/>
                </a:ln>
                <a:solidFill>
                  <a:prstClr val="black"/>
                </a:solidFill>
                <a:effectLst/>
                <a:uLnTx/>
                <a:uFillTx/>
                <a:latin typeface="Intel Clear"/>
                <a:ea typeface="+mn-ea"/>
                <a:cs typeface="+mn-cs"/>
              </a:rPr>
              <a:t>1</a:t>
            </a:r>
            <a:endParaRPr kumimoji="0" lang="en-US" sz="1800" b="1"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24" name="Oval 123"/>
          <p:cNvSpPr/>
          <p:nvPr/>
        </p:nvSpPr>
        <p:spPr>
          <a:xfrm>
            <a:off x="9361042" y="5275175"/>
            <a:ext cx="251870" cy="323808"/>
          </a:xfrm>
          <a:prstGeom prst="ellipse">
            <a:avLst/>
          </a:prstGeom>
          <a:solidFill>
            <a:srgbClr val="FC4C02">
              <a:lumMod val="60000"/>
              <a:lumOff val="40000"/>
            </a:srgbClr>
          </a:solidFill>
          <a:ln w="25400" cap="flat" cmpd="sng" algn="ctr">
            <a:solidFill>
              <a:srgbClr val="FC4C02"/>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1" i="0" u="none" strike="noStrike" kern="0" cap="none" spc="0" normalizeH="0" baseline="0" noProof="0" dirty="0">
                <a:ln>
                  <a:noFill/>
                </a:ln>
                <a:solidFill>
                  <a:prstClr val="black"/>
                </a:solidFill>
                <a:effectLst/>
                <a:uLnTx/>
                <a:uFillTx/>
                <a:latin typeface="Intel Clear"/>
                <a:ea typeface="+mn-ea"/>
                <a:cs typeface="+mn-cs"/>
              </a:rPr>
              <a:t>2</a:t>
            </a:r>
            <a:endParaRPr kumimoji="0" lang="en-US" sz="1800" b="1" i="0"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125" name="Group 124"/>
          <p:cNvGrpSpPr/>
          <p:nvPr/>
        </p:nvGrpSpPr>
        <p:grpSpPr>
          <a:xfrm>
            <a:off x="9866056" y="1320165"/>
            <a:ext cx="1715349" cy="4263545"/>
            <a:chOff x="9866056" y="1320165"/>
            <a:chExt cx="1715349" cy="4263545"/>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0522" y="1320165"/>
              <a:ext cx="520883" cy="520883"/>
            </a:xfrm>
            <a:prstGeom prst="rect">
              <a:avLst/>
            </a:prstGeom>
            <a:ln w="25400">
              <a:solidFill>
                <a:sysClr val="windowText" lastClr="000000"/>
              </a:solidFill>
            </a:ln>
          </p:spPr>
        </p:pic>
        <p:cxnSp>
          <p:nvCxnSpPr>
            <p:cNvPr id="127" name="Straight Connector 73"/>
            <p:cNvCxnSpPr>
              <a:stCxn id="126" idx="3"/>
            </p:cNvCxnSpPr>
            <p:nvPr/>
          </p:nvCxnSpPr>
          <p:spPr>
            <a:xfrm flipH="1">
              <a:off x="9866056" y="1580607"/>
              <a:ext cx="1715349" cy="4003103"/>
            </a:xfrm>
            <a:prstGeom prst="bentConnector3">
              <a:avLst>
                <a:gd name="adj1" fmla="val -22401"/>
              </a:avLst>
            </a:prstGeom>
            <a:noFill/>
            <a:ln w="31750" cap="rnd" cmpd="sng" algn="ctr">
              <a:solidFill>
                <a:sysClr val="windowText" lastClr="000000"/>
              </a:solidFill>
              <a:prstDash val="solid"/>
            </a:ln>
            <a:effectLst/>
          </p:spPr>
        </p:cxnSp>
      </p:grpSp>
    </p:spTree>
    <p:extLst>
      <p:ext uri="{BB962C8B-B14F-4D97-AF65-F5344CB8AC3E}">
        <p14:creationId xmlns:p14="http://schemas.microsoft.com/office/powerpoint/2010/main" val="2009286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DPDK ‘Framework’ in OVS-DPDK</a:t>
            </a:r>
            <a:endParaRPr lang="en-US" dirty="0"/>
          </a:p>
        </p:txBody>
      </p:sp>
      <p:sp>
        <p:nvSpPr>
          <p:cNvPr id="46" name="Content Placeholder 2"/>
          <p:cNvSpPr txBox="1">
            <a:spLocks/>
          </p:cNvSpPr>
          <p:nvPr/>
        </p:nvSpPr>
        <p:spPr>
          <a:xfrm>
            <a:off x="471950" y="1558456"/>
            <a:ext cx="5005822" cy="4280248"/>
          </a:xfrm>
          <a:prstGeom prst="rect">
            <a:avLst/>
          </a:prstGeom>
        </p:spPr>
        <p:txBody>
          <a:bodyPr vert="horz" lIns="91440" tIns="45720" rIns="91440" bIns="45720" rtlCol="0">
            <a:noAutofit/>
          </a:bodyPr>
          <a:lstStyle>
            <a:lvl1pPr marL="0" indent="0" algn="l" defTabSz="1219170" rtl="0" eaLnBrk="1" latinLnBrk="0" hangingPunct="1">
              <a:spcBef>
                <a:spcPts val="800"/>
              </a:spcBef>
              <a:buClr>
                <a:schemeClr val="accent1"/>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514350" marR="0" lvl="0" indent="-514350" algn="l" defTabSz="1219170" rtl="0" eaLnBrk="1" fontAlgn="auto" latinLnBrk="0" hangingPunct="1">
              <a:lnSpc>
                <a:spcPct val="100000"/>
              </a:lnSpc>
              <a:spcBef>
                <a:spcPts val="800"/>
              </a:spcBef>
              <a:spcAft>
                <a:spcPts val="0"/>
              </a:spcAft>
              <a:buClr>
                <a:srgbClr val="0071C5"/>
              </a:buClr>
              <a:buSzTx/>
              <a:buFont typeface="+mj-lt"/>
              <a:buAutoNum type="arabicPeriod"/>
              <a:tabLst/>
              <a:defRPr/>
            </a:pPr>
            <a:r>
              <a:rPr kumimoji="0" lang="en-IE" sz="2600" b="1" i="0" u="none" strike="noStrike" kern="1200" cap="none" spc="0" normalizeH="0" baseline="0" noProof="0" smtClean="0">
                <a:ln>
                  <a:noFill/>
                </a:ln>
                <a:solidFill>
                  <a:srgbClr val="0071C5">
                    <a:lumMod val="75000"/>
                  </a:srgbClr>
                </a:solidFill>
                <a:effectLst/>
                <a:uLnTx/>
                <a:uFillTx/>
                <a:latin typeface="Intel Clear"/>
                <a:ea typeface="+mn-ea"/>
                <a:cs typeface="+mn-cs"/>
              </a:rPr>
              <a:t>OVS-DPDK init with hardware acceleration.</a:t>
            </a:r>
            <a:endParaRPr kumimoji="0" lang="en-US" sz="2600" b="1" i="0" u="none" strike="noStrike" kern="1200" cap="none" spc="0" normalizeH="0" baseline="0" noProof="0" smtClean="0">
              <a:ln>
                <a:noFill/>
              </a:ln>
              <a:solidFill>
                <a:srgbClr val="0071C5">
                  <a:lumMod val="75000"/>
                </a:srgbClr>
              </a:solidFill>
              <a:effectLst/>
              <a:uLnTx/>
              <a:uFillTx/>
              <a:latin typeface="Intel Clear"/>
              <a:ea typeface="+mn-ea"/>
              <a:cs typeface="+mn-cs"/>
            </a:endParaRPr>
          </a:p>
          <a:p>
            <a:pPr marL="571494" marR="0" lvl="1" indent="-342900" algn="l" defTabSz="1219170" rtl="0" eaLnBrk="1" fontAlgn="auto" latinLnBrk="0" hangingPunct="1">
              <a:lnSpc>
                <a:spcPct val="100000"/>
              </a:lnSpc>
              <a:spcBef>
                <a:spcPts val="800"/>
              </a:spcBef>
              <a:spcAft>
                <a:spcPts val="0"/>
              </a:spcAft>
              <a:buClr>
                <a:srgbClr val="003C71"/>
              </a:buClr>
              <a:buSzTx/>
              <a:buFont typeface="Arial" panose="020B0604020202020204" pitchFamily="34" charset="0"/>
              <a:buChar char="•"/>
              <a:tabLst/>
              <a:defRPr/>
            </a:pPr>
            <a:r>
              <a:rPr kumimoji="0" lang="en-US" sz="1600" b="1" i="0"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rPr>
              <a:t>$ </a:t>
            </a:r>
            <a:r>
              <a:rPr kumimoji="0" lang="en-US" sz="16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rPr>
              <a:t>ovs-vsctl set Open_vSwitch . other_config:dpdk-hw-offload-init=true</a:t>
            </a:r>
          </a:p>
          <a:p>
            <a:pPr marL="0" marR="0" lvl="1" indent="0" algn="l" defTabSz="1219170" rtl="0" eaLnBrk="1" fontAlgn="auto" latinLnBrk="0" hangingPunct="1">
              <a:lnSpc>
                <a:spcPct val="100000"/>
              </a:lnSpc>
              <a:spcBef>
                <a:spcPts val="800"/>
              </a:spcBef>
              <a:spcAft>
                <a:spcPts val="0"/>
              </a:spcAft>
              <a:buClr>
                <a:srgbClr val="003C71"/>
              </a:buClr>
              <a:buSzTx/>
              <a:buFont typeface="Wingdings" panose="05000000000000000000" pitchFamily="2" charset="2"/>
              <a:buNone/>
              <a:tabLst/>
              <a:defRPr/>
            </a:pPr>
            <a:endParaRPr kumimoji="0" lang="en-US" sz="24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endParaRPr>
          </a:p>
          <a:p>
            <a:pPr marL="571494" marR="0" lvl="1" indent="-342900" algn="l" defTabSz="1219170" rtl="0" eaLnBrk="1" fontAlgn="auto" latinLnBrk="0" hangingPunct="1">
              <a:lnSpc>
                <a:spcPct val="100000"/>
              </a:lnSpc>
              <a:spcBef>
                <a:spcPts val="800"/>
              </a:spcBef>
              <a:spcAft>
                <a:spcPts val="0"/>
              </a:spcAft>
              <a:buClr>
                <a:srgbClr val="003C71"/>
              </a:buClr>
              <a:buSzTx/>
              <a:buFont typeface="Arial" panose="020B0604020202020204" pitchFamily="34" charset="0"/>
              <a:buChar char="•"/>
              <a:tabLst/>
              <a:defRPr/>
            </a:pPr>
            <a:r>
              <a:rPr kumimoji="0" lang="en-IE" sz="16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rPr>
              <a:t>$ ovs-vsctl set Open_vSwitch . other_config:dpdk-hw-offload-ids="0000:5e:00.0“</a:t>
            </a:r>
          </a:p>
          <a:p>
            <a:pPr marL="342900" marR="0" lvl="0" indent="-342900" algn="l" defTabSz="1219170" rtl="0" eaLnBrk="1" fontAlgn="auto" latinLnBrk="0" hangingPunct="1">
              <a:lnSpc>
                <a:spcPct val="100000"/>
              </a:lnSpc>
              <a:spcBef>
                <a:spcPts val="800"/>
              </a:spcBef>
              <a:spcAft>
                <a:spcPts val="0"/>
              </a:spcAft>
              <a:buClr>
                <a:srgbClr val="0071C5"/>
              </a:buClr>
              <a:buSzTx/>
              <a:buFont typeface="Arial" panose="020B0604020202020204" pitchFamily="34" charset="0"/>
              <a:buChar char="•"/>
              <a:tabLst/>
              <a:defRPr/>
            </a:pPr>
            <a:endParaRPr kumimoji="0" lang="en-IE" sz="24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endParaRPr>
          </a:p>
          <a:p>
            <a:pPr marL="342900" marR="0" lvl="0" indent="-342900" algn="l" defTabSz="1219170" rtl="0" eaLnBrk="1" fontAlgn="auto" latinLnBrk="0" hangingPunct="1">
              <a:lnSpc>
                <a:spcPct val="100000"/>
              </a:lnSpc>
              <a:spcBef>
                <a:spcPts val="800"/>
              </a:spcBef>
              <a:spcAft>
                <a:spcPts val="0"/>
              </a:spcAft>
              <a:buClr>
                <a:srgbClr val="0071C5"/>
              </a:buClr>
              <a:buSzTx/>
              <a:buFont typeface="Arial" panose="020B0604020202020204" pitchFamily="34" charset="0"/>
              <a:buChar char="•"/>
              <a:tabLst/>
              <a:defRPr/>
            </a:pPr>
            <a:endParaRPr kumimoji="0" lang="en-US" sz="2400" b="1" i="1" u="none" strike="noStrike" kern="1200" cap="none" spc="0" normalizeH="0" baseline="0" noProof="0" dirty="0">
              <a:ln>
                <a:noFill/>
              </a:ln>
              <a:solidFill>
                <a:sysClr val="windowText" lastClr="000000">
                  <a:lumMod val="95000"/>
                  <a:lumOff val="5000"/>
                </a:sysClr>
              </a:solidFill>
              <a:effectLst/>
              <a:uLnTx/>
              <a:uFillTx/>
              <a:latin typeface="Intel Clear"/>
              <a:ea typeface="+mn-ea"/>
              <a:cs typeface="+mn-cs"/>
            </a:endParaRPr>
          </a:p>
        </p:txBody>
      </p:sp>
      <p:grpSp>
        <p:nvGrpSpPr>
          <p:cNvPr id="47" name="Group 46"/>
          <p:cNvGrpSpPr/>
          <p:nvPr/>
        </p:nvGrpSpPr>
        <p:grpSpPr>
          <a:xfrm>
            <a:off x="5661157" y="1150449"/>
            <a:ext cx="6402106" cy="4984880"/>
            <a:chOff x="5661157" y="1150449"/>
            <a:chExt cx="6402106" cy="4984880"/>
          </a:xfrm>
        </p:grpSpPr>
        <p:grpSp>
          <p:nvGrpSpPr>
            <p:cNvPr id="48" name="Group 47"/>
            <p:cNvGrpSpPr/>
            <p:nvPr/>
          </p:nvGrpSpPr>
          <p:grpSpPr>
            <a:xfrm>
              <a:off x="5798762" y="1150449"/>
              <a:ext cx="6264501" cy="4984880"/>
              <a:chOff x="5798762" y="1150449"/>
              <a:chExt cx="6264501" cy="4984880"/>
            </a:xfrm>
          </p:grpSpPr>
          <p:sp>
            <p:nvSpPr>
              <p:cNvPr id="53" name="Rectangle 52"/>
              <p:cNvSpPr/>
              <p:nvPr/>
            </p:nvSpPr>
            <p:spPr>
              <a:xfrm>
                <a:off x="5798762" y="1150449"/>
                <a:ext cx="6264501" cy="4984880"/>
              </a:xfrm>
              <a:prstGeom prst="rect">
                <a:avLst/>
              </a:prstGeom>
              <a:solidFill>
                <a:sysClr val="window" lastClr="FFFFFF"/>
              </a:solidFill>
              <a:ln w="26425" cap="flat" cmpd="sng" algn="ctr">
                <a:solidFill>
                  <a:srgbClr val="C3D6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54" name="Rectangle 53"/>
              <p:cNvSpPr/>
              <p:nvPr/>
            </p:nvSpPr>
            <p:spPr>
              <a:xfrm>
                <a:off x="7143407" y="4785729"/>
                <a:ext cx="3632662" cy="355805"/>
              </a:xfrm>
              <a:prstGeom prst="rect">
                <a:avLst/>
              </a:prstGeom>
              <a:noFill/>
              <a:ln w="25400" cap="flat" cmpd="sng" algn="ctr">
                <a:solidFill>
                  <a:srgbClr val="3F7FA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rPr>
                  <a:t>FPGA Driver</a:t>
                </a:r>
                <a:endParaRPr kumimoji="0" lang="en-US"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endParaRPr>
              </a:p>
            </p:txBody>
          </p:sp>
          <p:grpSp>
            <p:nvGrpSpPr>
              <p:cNvPr id="55" name="Group 54"/>
              <p:cNvGrpSpPr/>
              <p:nvPr/>
            </p:nvGrpSpPr>
            <p:grpSpPr>
              <a:xfrm>
                <a:off x="6197600" y="3094815"/>
                <a:ext cx="5522451" cy="1369032"/>
                <a:chOff x="939994" y="2355469"/>
                <a:chExt cx="8666461" cy="1587211"/>
              </a:xfrm>
              <a:noFill/>
              <a:effectLst>
                <a:outerShdw blurRad="50800" dist="38100" dir="2700000" algn="tl" rotWithShape="0">
                  <a:prstClr val="black">
                    <a:alpha val="40000"/>
                  </a:prstClr>
                </a:outerShdw>
              </a:effectLst>
            </p:grpSpPr>
            <p:sp>
              <p:nvSpPr>
                <p:cNvPr id="74" name="Rectangle 73"/>
                <p:cNvSpPr/>
                <p:nvPr/>
              </p:nvSpPr>
              <p:spPr>
                <a:xfrm>
                  <a:off x="939994" y="2355469"/>
                  <a:ext cx="8666461" cy="1587211"/>
                </a:xfrm>
                <a:prstGeom prst="rect">
                  <a:avLst/>
                </a:prstGeom>
                <a:solidFill>
                  <a:srgbClr val="F3D54E">
                    <a:lumMod val="60000"/>
                    <a:lumOff val="40000"/>
                  </a:srgbClr>
                </a:solidFill>
                <a:ln w="25400" cap="flat" cmpd="sng" algn="ctr">
                  <a:solidFill>
                    <a:srgbClr val="003C71"/>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400" b="1" i="1" u="none" strike="noStrike" kern="0" cap="none" spc="0" normalizeH="0" baseline="0" noProof="0" dirty="0" smtClean="0">
                      <a:ln>
                        <a:noFill/>
                      </a:ln>
                      <a:solidFill>
                        <a:srgbClr val="0070C0"/>
                      </a:solidFill>
                      <a:effectLst/>
                      <a:uLnTx/>
                      <a:uFillTx/>
                      <a:latin typeface="Intel Clear"/>
                      <a:ea typeface="+mn-ea"/>
                      <a:cs typeface="+mn-cs"/>
                    </a:rPr>
                    <a:t>DPDK Framework</a:t>
                  </a:r>
                  <a:endParaRPr kumimoji="0" lang="en-US" sz="1400" b="1" i="1" u="none" strike="noStrike" kern="0" cap="none" spc="0" normalizeH="0" baseline="0" noProof="0" dirty="0" smtClean="0">
                    <a:ln>
                      <a:noFill/>
                    </a:ln>
                    <a:solidFill>
                      <a:srgbClr val="0070C0"/>
                    </a:solidFill>
                    <a:effectLst/>
                    <a:uLnTx/>
                    <a:uFillTx/>
                    <a:latin typeface="Intel Clear"/>
                    <a:ea typeface="+mn-ea"/>
                    <a:cs typeface="+mn-cs"/>
                  </a:endParaRPr>
                </a:p>
              </p:txBody>
            </p:sp>
            <p:sp>
              <p:nvSpPr>
                <p:cNvPr id="75" name="Rounded Rectangle 74"/>
                <p:cNvSpPr/>
                <p:nvPr/>
              </p:nvSpPr>
              <p:spPr>
                <a:xfrm>
                  <a:off x="1325819" y="2514209"/>
                  <a:ext cx="1483360" cy="548640"/>
                </a:xfrm>
                <a:prstGeom prst="roundRect">
                  <a:avLst/>
                </a:prstGeom>
                <a:grpFill/>
                <a:ln w="25400" cap="flat" cmpd="sng" algn="ctr">
                  <a:solidFill>
                    <a:srgbClr val="FC4C02"/>
                  </a:solidFill>
                  <a:prstDash val="solid"/>
                </a:ln>
                <a:effectLst>
                  <a:glow rad="228600">
                    <a:srgbClr val="FC4C02">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SWITCH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6" name="Rounded Rectangle 75"/>
                <p:cNvSpPr/>
                <p:nvPr/>
              </p:nvSpPr>
              <p:spPr>
                <a:xfrm>
                  <a:off x="2942408" y="2514209"/>
                  <a:ext cx="1483360" cy="548640"/>
                </a:xfrm>
                <a:prstGeom prst="roundRect">
                  <a:avLst/>
                </a:prstGeom>
                <a:grpFill/>
                <a:ln w="25400" cap="flat" cmpd="sng" algn="ctr">
                  <a:solidFill>
                    <a:srgbClr val="FC4C02"/>
                  </a:solidFill>
                  <a:prstDash val="solid"/>
                </a:ln>
                <a:effectLst>
                  <a:glow rad="228600">
                    <a:srgbClr val="FC4C02">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PORT REP.</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7" name="Rounded Rectangle 76"/>
                <p:cNvSpPr/>
                <p:nvPr/>
              </p:nvSpPr>
              <p:spPr>
                <a:xfrm>
                  <a:off x="4549272" y="2514209"/>
                  <a:ext cx="1483360" cy="548640"/>
                </a:xfrm>
                <a:prstGeom prst="roundRect">
                  <a:avLst/>
                </a:prstGeom>
                <a:grpFill/>
                <a:ln w="25400" cap="flat" cmpd="sng" algn="ctr">
                  <a:solidFill>
                    <a:srgbClr val="FC4C02"/>
                  </a:solidFill>
                  <a:prstDash val="solid"/>
                </a:ln>
                <a:effectLst>
                  <a:glow rad="228600">
                    <a:srgbClr val="FC4C02">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EXPT- </a:t>
                  </a:r>
                  <a:r>
                    <a:rPr kumimoji="0" lang="en-IE" sz="1200" b="1" i="0" u="none" strike="noStrike" kern="0" cap="none" spc="0" normalizeH="0" baseline="0" noProof="0" dirty="0">
                      <a:ln>
                        <a:noFill/>
                      </a:ln>
                      <a:solidFill>
                        <a:prstClr val="black"/>
                      </a:solidFill>
                      <a:effectLst/>
                      <a:uLnTx/>
                      <a:uFillTx/>
                      <a:latin typeface="Intel Clear"/>
                      <a:ea typeface="+mn-ea"/>
                      <a:cs typeface="+mn-cs"/>
                    </a:rPr>
                    <a:t>HANDLER</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8" name="Rounded Rectangle 77"/>
                <p:cNvSpPr/>
                <p:nvPr/>
              </p:nvSpPr>
              <p:spPr>
                <a:xfrm>
                  <a:off x="6143270" y="2514209"/>
                  <a:ext cx="1483360" cy="548640"/>
                </a:xfrm>
                <a:prstGeom prst="roundRect">
                  <a:avLst/>
                </a:prstGeom>
                <a:grpFill/>
                <a:ln w="25400" cap="flat" cmpd="sng" algn="ctr">
                  <a:solidFill>
                    <a:srgbClr val="FC4C02"/>
                  </a:solidFill>
                  <a:prstDash val="solid"/>
                </a:ln>
                <a:effectLst>
                  <a:glow rad="228600">
                    <a:srgbClr val="FC4C02">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VDPA</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9" name="Rounded Rectangle 78"/>
                <p:cNvSpPr/>
                <p:nvPr/>
              </p:nvSpPr>
              <p:spPr>
                <a:xfrm>
                  <a:off x="773726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RTE-FLOW</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80" name="Rounded Rectangle 79"/>
                <p:cNvSpPr/>
                <p:nvPr/>
              </p:nvSpPr>
              <p:spPr>
                <a:xfrm>
                  <a:off x="3509219"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QOS</a:t>
                  </a:r>
                </a:p>
              </p:txBody>
            </p:sp>
            <p:sp>
              <p:nvSpPr>
                <p:cNvPr id="81" name="Rounded Rectangle 80"/>
                <p:cNvSpPr/>
                <p:nvPr/>
              </p:nvSpPr>
              <p:spPr>
                <a:xfrm>
                  <a:off x="5401590"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TUNNEL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grpSp>
          <p:sp>
            <p:nvSpPr>
              <p:cNvPr id="56" name="Rounded Rectangle 55"/>
              <p:cNvSpPr/>
              <p:nvPr/>
            </p:nvSpPr>
            <p:spPr>
              <a:xfrm>
                <a:off x="8779991" y="2199100"/>
                <a:ext cx="2940059" cy="537663"/>
              </a:xfrm>
              <a:prstGeom prst="roundRect">
                <a:avLst/>
              </a:prstGeom>
              <a:solidFill>
                <a:sysClr val="window" lastClr="FFFFFF"/>
              </a:solidFill>
              <a:ln w="28575" cap="flat" cmpd="sng" algn="ctr">
                <a:solidFill>
                  <a:sysClr val="windowText" lastClr="000000"/>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200" b="1" i="1" u="none" strike="noStrike" kern="0" cap="none" spc="0" normalizeH="0" baseline="0" noProof="0" dirty="0" smtClean="0">
                    <a:ln>
                      <a:noFill/>
                    </a:ln>
                    <a:solidFill>
                      <a:prstClr val="black"/>
                    </a:solidFill>
                    <a:effectLst/>
                    <a:uLnTx/>
                    <a:uFillTx/>
                    <a:latin typeface="Intel Clear"/>
                    <a:ea typeface="+mn-ea"/>
                    <a:cs typeface="+mn-cs"/>
                  </a:rPr>
                  <a:t>SW </a:t>
                </a:r>
                <a:r>
                  <a:rPr kumimoji="0" lang="en-IE" sz="1200" b="1" i="1" u="none" strike="noStrike" kern="0" cap="none" spc="0" normalizeH="0" baseline="0" noProof="0" dirty="0" err="1" smtClean="0">
                    <a:ln>
                      <a:noFill/>
                    </a:ln>
                    <a:solidFill>
                      <a:prstClr val="black"/>
                    </a:solidFill>
                    <a:effectLst/>
                    <a:uLnTx/>
                    <a:uFillTx/>
                    <a:latin typeface="Intel Clear"/>
                    <a:ea typeface="+mn-ea"/>
                    <a:cs typeface="+mn-cs"/>
                  </a:rPr>
                  <a:t>Datapath</a:t>
                </a:r>
                <a:endParaRPr kumimoji="0" lang="en-US" sz="1200" b="1" i="1"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57" name="Group 56"/>
              <p:cNvGrpSpPr/>
              <p:nvPr/>
            </p:nvGrpSpPr>
            <p:grpSpPr>
              <a:xfrm>
                <a:off x="8060702" y="5451110"/>
                <a:ext cx="1805354" cy="558202"/>
                <a:chOff x="7936523" y="5767085"/>
                <a:chExt cx="1805354" cy="558202"/>
              </a:xfrm>
            </p:grpSpPr>
            <p:sp>
              <p:nvSpPr>
                <p:cNvPr id="67" name="Rectangle 66"/>
                <p:cNvSpPr/>
                <p:nvPr/>
              </p:nvSpPr>
              <p:spPr>
                <a:xfrm>
                  <a:off x="7936523" y="5767085"/>
                  <a:ext cx="1805354" cy="265199"/>
                </a:xfrm>
                <a:prstGeom prst="rect">
                  <a:avLst/>
                </a:prstGeom>
                <a:solidFill>
                  <a:srgbClr val="0071C5">
                    <a:lumMod val="75000"/>
                    <a:alpha val="50000"/>
                  </a:srgbClr>
                </a:solidFill>
                <a:ln w="25400" cap="flat" cmpd="sng" algn="ctr">
                  <a:solidFill>
                    <a:sysClr val="windowText" lastClr="000000"/>
                  </a:solidFill>
                  <a:prstDash val="solid"/>
                </a:ln>
                <a:effectLst/>
              </p:spPr>
              <p:txBody>
                <a:bodyPr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400" b="1" i="0" u="none" strike="noStrike" kern="0" cap="none" spc="0" normalizeH="0" baseline="0" noProof="0" dirty="0">
                      <a:ln>
                        <a:noFill/>
                      </a:ln>
                      <a:solidFill>
                        <a:prstClr val="black">
                          <a:lumMod val="95000"/>
                          <a:lumOff val="5000"/>
                        </a:prstClr>
                      </a:solidFill>
                      <a:effectLst/>
                      <a:uLnTx/>
                      <a:uFillTx/>
                      <a:latin typeface="Intel Clear"/>
                      <a:ea typeface="+mn-ea"/>
                      <a:cs typeface="+mn-cs"/>
                    </a:rPr>
                    <a:t>FPGA</a:t>
                  </a:r>
                  <a:endParaRPr kumimoji="0" lang="en-US" sz="1400" b="1" i="0" u="none" strike="noStrike" kern="0" cap="none" spc="0" normalizeH="0" baseline="0" noProof="0" dirty="0">
                    <a:ln>
                      <a:noFill/>
                    </a:ln>
                    <a:solidFill>
                      <a:prstClr val="black">
                        <a:lumMod val="95000"/>
                        <a:lumOff val="5000"/>
                      </a:prstClr>
                    </a:solidFill>
                    <a:effectLst/>
                    <a:uLnTx/>
                    <a:uFillTx/>
                    <a:latin typeface="Intel Clear"/>
                    <a:ea typeface="+mn-ea"/>
                    <a:cs typeface="+mn-cs"/>
                  </a:endParaRPr>
                </a:p>
              </p:txBody>
            </p:sp>
            <p:sp>
              <p:nvSpPr>
                <p:cNvPr id="68" name="Rectangle 67"/>
                <p:cNvSpPr/>
                <p:nvPr/>
              </p:nvSpPr>
              <p:spPr>
                <a:xfrm>
                  <a:off x="8373105"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69" name="Rectangle 68"/>
                <p:cNvSpPr/>
                <p:nvPr/>
              </p:nvSpPr>
              <p:spPr>
                <a:xfrm>
                  <a:off x="9236863"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grpSp>
              <p:nvGrpSpPr>
                <p:cNvPr id="70" name="Group 69"/>
                <p:cNvGrpSpPr/>
                <p:nvPr/>
              </p:nvGrpSpPr>
              <p:grpSpPr>
                <a:xfrm>
                  <a:off x="8419869" y="6099030"/>
                  <a:ext cx="867263" cy="226257"/>
                  <a:chOff x="6718935" y="2340541"/>
                  <a:chExt cx="1252557" cy="276999"/>
                </a:xfrm>
              </p:grpSpPr>
              <p:sp>
                <p:nvSpPr>
                  <p:cNvPr id="71" name="TextBox 70"/>
                  <p:cNvSpPr txBox="1"/>
                  <p:nvPr/>
                </p:nvSpPr>
                <p:spPr>
                  <a:xfrm>
                    <a:off x="6947799" y="2340541"/>
                    <a:ext cx="73897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rPr>
                      <a:t>PHY</a:t>
                    </a:r>
                    <a:endParaRPr kumimoji="0" lang="en-US" sz="1200" b="0" i="0" u="none" strike="noStrike" kern="0" cap="none" spc="0" normalizeH="0" baseline="0" noProof="0" dirty="0" err="1" smtClean="0">
                      <a:ln>
                        <a:noFill/>
                      </a:ln>
                      <a:solidFill>
                        <a:prstClr val="black"/>
                      </a:solidFill>
                      <a:effectLst/>
                      <a:uLnTx/>
                      <a:uFillTx/>
                      <a:latin typeface="Intel Clear"/>
                    </a:endParaRPr>
                  </a:p>
                </p:txBody>
              </p:sp>
              <p:cxnSp>
                <p:nvCxnSpPr>
                  <p:cNvPr id="72" name="Straight Arrow Connector 71"/>
                  <p:cNvCxnSpPr/>
                  <p:nvPr/>
                </p:nvCxnSpPr>
                <p:spPr>
                  <a:xfrm flipH="1">
                    <a:off x="6718935" y="2496828"/>
                    <a:ext cx="248206" cy="0"/>
                  </a:xfrm>
                  <a:prstGeom prst="straightConnector1">
                    <a:avLst/>
                  </a:prstGeom>
                  <a:noFill/>
                  <a:ln w="9525" cap="rnd" cmpd="sng" algn="ctr">
                    <a:solidFill>
                      <a:sysClr val="windowText" lastClr="000000"/>
                    </a:solidFill>
                    <a:prstDash val="solid"/>
                    <a:tailEnd type="triangle"/>
                  </a:ln>
                  <a:effectLst/>
                </p:spPr>
              </p:cxnSp>
              <p:cxnSp>
                <p:nvCxnSpPr>
                  <p:cNvPr id="73" name="Straight Arrow Connector 72"/>
                  <p:cNvCxnSpPr/>
                  <p:nvPr/>
                </p:nvCxnSpPr>
                <p:spPr>
                  <a:xfrm>
                    <a:off x="7706113" y="2496828"/>
                    <a:ext cx="265379" cy="0"/>
                  </a:xfrm>
                  <a:prstGeom prst="straightConnector1">
                    <a:avLst/>
                  </a:prstGeom>
                  <a:noFill/>
                  <a:ln w="9525" cap="rnd" cmpd="sng" algn="ctr">
                    <a:solidFill>
                      <a:sysClr val="windowText" lastClr="000000"/>
                    </a:solidFill>
                    <a:prstDash val="solid"/>
                    <a:tailEnd type="triangle"/>
                  </a:ln>
                  <a:effectLst/>
                </p:spPr>
              </p:cxnSp>
            </p:grpSp>
          </p:grpSp>
          <p:grpSp>
            <p:nvGrpSpPr>
              <p:cNvPr id="58" name="Group 57"/>
              <p:cNvGrpSpPr/>
              <p:nvPr/>
            </p:nvGrpSpPr>
            <p:grpSpPr>
              <a:xfrm>
                <a:off x="6197600" y="1504240"/>
                <a:ext cx="2694364" cy="579719"/>
                <a:chOff x="2188326" y="2078181"/>
                <a:chExt cx="2694364" cy="268830"/>
              </a:xfrm>
            </p:grpSpPr>
            <p:sp>
              <p:nvSpPr>
                <p:cNvPr id="64" name="Rectangle 63"/>
                <p:cNvSpPr/>
                <p:nvPr/>
              </p:nvSpPr>
              <p:spPr>
                <a:xfrm>
                  <a:off x="2188326" y="2088572"/>
                  <a:ext cx="1086889" cy="255777"/>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OVSDB</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65" name="Rectangle 64"/>
                <p:cNvSpPr/>
                <p:nvPr/>
              </p:nvSpPr>
              <p:spPr>
                <a:xfrm>
                  <a:off x="3709557" y="2078181"/>
                  <a:ext cx="1173133" cy="268830"/>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err="1" smtClean="0">
                      <a:ln>
                        <a:noFill/>
                      </a:ln>
                      <a:solidFill>
                        <a:prstClr val="black"/>
                      </a:solidFill>
                      <a:effectLst/>
                      <a:uLnTx/>
                      <a:uFillTx/>
                      <a:latin typeface="Intel Clear"/>
                      <a:ea typeface="+mn-ea"/>
                      <a:cs typeface="+mn-cs"/>
                    </a:rPr>
                    <a:t>vswitchd</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66" name="Straight Connector 65"/>
                <p:cNvCxnSpPr>
                  <a:stCxn id="64" idx="3"/>
                  <a:endCxn id="65" idx="1"/>
                </p:cNvCxnSpPr>
                <p:nvPr/>
              </p:nvCxnSpPr>
              <p:spPr>
                <a:xfrm flipV="1">
                  <a:off x="3275215" y="2212596"/>
                  <a:ext cx="434342" cy="3865"/>
                </a:xfrm>
                <a:prstGeom prst="line">
                  <a:avLst/>
                </a:prstGeom>
                <a:noFill/>
                <a:ln w="25400" cap="rnd" cmpd="sng" algn="ctr">
                  <a:solidFill>
                    <a:srgbClr val="003C71"/>
                  </a:solidFill>
                  <a:prstDash val="sysDash"/>
                </a:ln>
                <a:effectLst/>
              </p:spPr>
            </p:cxnSp>
          </p:grpSp>
          <p:cxnSp>
            <p:nvCxnSpPr>
              <p:cNvPr id="59" name="Straight Arrow Connector 39"/>
              <p:cNvCxnSpPr>
                <a:stCxn id="65" idx="3"/>
                <a:endCxn id="56" idx="0"/>
              </p:cNvCxnSpPr>
              <p:nvPr/>
            </p:nvCxnSpPr>
            <p:spPr>
              <a:xfrm>
                <a:off x="8891964" y="1794100"/>
                <a:ext cx="1358057" cy="405000"/>
              </a:xfrm>
              <a:prstGeom prst="bentConnector2">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0" name="Straight Arrow Connector 39"/>
              <p:cNvCxnSpPr/>
              <p:nvPr/>
            </p:nvCxnSpPr>
            <p:spPr>
              <a:xfrm rot="5400000">
                <a:off x="7793512" y="2595845"/>
                <a:ext cx="1023775" cy="3"/>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1" name="Straight Arrow Connector 39"/>
              <p:cNvCxnSpPr>
                <a:endCxn id="56" idx="2"/>
              </p:cNvCxnSpPr>
              <p:nvPr/>
            </p:nvCxnSpPr>
            <p:spPr>
              <a:xfrm rot="16200000" flipV="1">
                <a:off x="10070997" y="2915788"/>
                <a:ext cx="358051" cy="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2" name="Straight Arrow Connector 39"/>
              <p:cNvCxnSpPr>
                <a:stCxn id="54" idx="0"/>
                <a:endCxn id="74" idx="2"/>
              </p:cNvCxnSpPr>
              <p:nvPr/>
            </p:nvCxnSpPr>
            <p:spPr>
              <a:xfrm rot="16200000" flipV="1">
                <a:off x="8798341" y="4624332"/>
                <a:ext cx="321882" cy="912"/>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3" name="Straight Arrow Connector 39"/>
              <p:cNvCxnSpPr>
                <a:stCxn id="67" idx="0"/>
                <a:endCxn id="54" idx="2"/>
              </p:cNvCxnSpPr>
              <p:nvPr/>
            </p:nvCxnSpPr>
            <p:spPr>
              <a:xfrm rot="16200000" flipV="1">
                <a:off x="8806771" y="5294501"/>
                <a:ext cx="309576" cy="364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grpSp>
        <p:grpSp>
          <p:nvGrpSpPr>
            <p:cNvPr id="49" name="Group 48"/>
            <p:cNvGrpSpPr/>
            <p:nvPr/>
          </p:nvGrpSpPr>
          <p:grpSpPr>
            <a:xfrm>
              <a:off x="5661157" y="4899991"/>
              <a:ext cx="6392274" cy="750387"/>
              <a:chOff x="5405518" y="5199132"/>
              <a:chExt cx="6392274" cy="750387"/>
            </a:xfrm>
          </p:grpSpPr>
          <p:cxnSp>
            <p:nvCxnSpPr>
              <p:cNvPr id="50" name="Straight Connector 49"/>
              <p:cNvCxnSpPr/>
              <p:nvPr/>
            </p:nvCxnSpPr>
            <p:spPr>
              <a:xfrm>
                <a:off x="5533292" y="5568455"/>
                <a:ext cx="6264500" cy="11723"/>
              </a:xfrm>
              <a:prstGeom prst="line">
                <a:avLst/>
              </a:prstGeom>
              <a:noFill/>
              <a:ln w="31750" cap="rnd" cmpd="sng" algn="ctr">
                <a:solidFill>
                  <a:srgbClr val="C3D600"/>
                </a:solidFill>
                <a:prstDash val="lgDash"/>
              </a:ln>
              <a:effectLst/>
            </p:spPr>
          </p:cxnSp>
          <p:sp>
            <p:nvSpPr>
              <p:cNvPr id="51" name="TextBox 50"/>
              <p:cNvSpPr txBox="1"/>
              <p:nvPr/>
            </p:nvSpPr>
            <p:spPr>
              <a:xfrm>
                <a:off x="5477772" y="5199132"/>
                <a:ext cx="965684"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Host</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sp>
            <p:nvSpPr>
              <p:cNvPr id="52" name="TextBox 51"/>
              <p:cNvSpPr txBox="1"/>
              <p:nvPr/>
            </p:nvSpPr>
            <p:spPr>
              <a:xfrm>
                <a:off x="5405518" y="5657131"/>
                <a:ext cx="655312" cy="2923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HW</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grpSp>
      </p:grpSp>
      <p:sp>
        <p:nvSpPr>
          <p:cNvPr id="82" name="Oval 81"/>
          <p:cNvSpPr/>
          <p:nvPr/>
        </p:nvSpPr>
        <p:spPr>
          <a:xfrm>
            <a:off x="8466648" y="1872459"/>
            <a:ext cx="251870" cy="323808"/>
          </a:xfrm>
          <a:prstGeom prst="ellipse">
            <a:avLst/>
          </a:prstGeom>
          <a:solidFill>
            <a:srgbClr val="FC4C02">
              <a:lumMod val="60000"/>
              <a:lumOff val="40000"/>
            </a:srgbClr>
          </a:solidFill>
          <a:ln w="25400" cap="flat" cmpd="sng" algn="ctr">
            <a:solidFill>
              <a:srgbClr val="FC4C02"/>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1" i="0" u="none" strike="noStrike" kern="0" cap="none" spc="0" normalizeH="0" baseline="0" noProof="0" dirty="0" smtClean="0">
                <a:ln>
                  <a:noFill/>
                </a:ln>
                <a:solidFill>
                  <a:prstClr val="black"/>
                </a:solidFill>
                <a:effectLst/>
                <a:uLnTx/>
                <a:uFillTx/>
                <a:latin typeface="Intel Clear"/>
                <a:ea typeface="+mn-ea"/>
                <a:cs typeface="+mn-cs"/>
              </a:rPr>
              <a:t>1</a:t>
            </a:r>
            <a:endParaRPr kumimoji="0" lang="en-US" sz="1800" b="1"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83" name="Oval 82"/>
          <p:cNvSpPr/>
          <p:nvPr/>
        </p:nvSpPr>
        <p:spPr>
          <a:xfrm>
            <a:off x="9361042" y="5275175"/>
            <a:ext cx="251870" cy="323808"/>
          </a:xfrm>
          <a:prstGeom prst="ellipse">
            <a:avLst/>
          </a:prstGeom>
          <a:solidFill>
            <a:srgbClr val="FC4C02">
              <a:lumMod val="60000"/>
              <a:lumOff val="40000"/>
            </a:srgbClr>
          </a:solidFill>
          <a:ln w="25400" cap="flat" cmpd="sng" algn="ctr">
            <a:solidFill>
              <a:srgbClr val="FC4C02"/>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1" i="0" u="none" strike="noStrike" kern="0" cap="none" spc="0" normalizeH="0" baseline="0" noProof="0" dirty="0">
                <a:ln>
                  <a:noFill/>
                </a:ln>
                <a:solidFill>
                  <a:prstClr val="black"/>
                </a:solidFill>
                <a:effectLst/>
                <a:uLnTx/>
                <a:uFillTx/>
                <a:latin typeface="Intel Clear"/>
                <a:ea typeface="+mn-ea"/>
                <a:cs typeface="+mn-cs"/>
              </a:rPr>
              <a:t>2</a:t>
            </a:r>
            <a:endParaRPr kumimoji="0" lang="en-US" sz="1800" b="1"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84" name="Oval 83"/>
          <p:cNvSpPr/>
          <p:nvPr/>
        </p:nvSpPr>
        <p:spPr>
          <a:xfrm>
            <a:off x="6890247" y="3868902"/>
            <a:ext cx="251870" cy="323808"/>
          </a:xfrm>
          <a:prstGeom prst="ellipse">
            <a:avLst/>
          </a:prstGeom>
          <a:solidFill>
            <a:srgbClr val="FC4C02">
              <a:lumMod val="60000"/>
              <a:lumOff val="40000"/>
            </a:srgbClr>
          </a:solidFill>
          <a:ln w="25400" cap="flat" cmpd="sng" algn="ctr">
            <a:solidFill>
              <a:srgbClr val="FC4C02"/>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1" i="0" u="none" strike="noStrike" kern="0" cap="none" spc="0" normalizeH="0" baseline="0" noProof="0" dirty="0" smtClean="0">
                <a:ln>
                  <a:noFill/>
                </a:ln>
                <a:solidFill>
                  <a:prstClr val="black"/>
                </a:solidFill>
                <a:effectLst/>
                <a:uLnTx/>
                <a:uFillTx/>
                <a:latin typeface="Intel Clear"/>
                <a:ea typeface="+mn-ea"/>
                <a:cs typeface="+mn-cs"/>
              </a:rPr>
              <a:t>3</a:t>
            </a:r>
            <a:endParaRPr kumimoji="0" lang="en-US" sz="1800" b="1" i="0"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85" name="Group 84"/>
          <p:cNvGrpSpPr/>
          <p:nvPr/>
        </p:nvGrpSpPr>
        <p:grpSpPr>
          <a:xfrm>
            <a:off x="9866056" y="1320165"/>
            <a:ext cx="1715349" cy="4263545"/>
            <a:chOff x="9866056" y="1320165"/>
            <a:chExt cx="1715349" cy="4263545"/>
          </a:xfrm>
        </p:grpSpPr>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0522" y="1320165"/>
              <a:ext cx="520883" cy="520883"/>
            </a:xfrm>
            <a:prstGeom prst="rect">
              <a:avLst/>
            </a:prstGeom>
            <a:ln w="25400">
              <a:solidFill>
                <a:sysClr val="windowText" lastClr="000000"/>
              </a:solidFill>
            </a:ln>
          </p:spPr>
        </p:pic>
        <p:cxnSp>
          <p:nvCxnSpPr>
            <p:cNvPr id="87" name="Straight Connector 73"/>
            <p:cNvCxnSpPr>
              <a:stCxn id="86" idx="3"/>
            </p:cNvCxnSpPr>
            <p:nvPr/>
          </p:nvCxnSpPr>
          <p:spPr>
            <a:xfrm flipH="1">
              <a:off x="9866056" y="1580607"/>
              <a:ext cx="1715349" cy="4003103"/>
            </a:xfrm>
            <a:prstGeom prst="bentConnector3">
              <a:avLst>
                <a:gd name="adj1" fmla="val -22401"/>
              </a:avLst>
            </a:prstGeom>
            <a:noFill/>
            <a:ln w="31750" cap="rnd" cmpd="sng" algn="ctr">
              <a:solidFill>
                <a:sysClr val="windowText" lastClr="000000"/>
              </a:solidFill>
              <a:prstDash val="solid"/>
            </a:ln>
            <a:effectLst/>
          </p:spPr>
        </p:cxnSp>
      </p:grpSp>
    </p:spTree>
    <p:extLst>
      <p:ext uri="{BB962C8B-B14F-4D97-AF65-F5344CB8AC3E}">
        <p14:creationId xmlns:p14="http://schemas.microsoft.com/office/powerpoint/2010/main" val="3338899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DPDK ‘Framework’ in OVS-DPDK</a:t>
            </a:r>
            <a:endParaRPr lang="en-US" dirty="0"/>
          </a:p>
        </p:txBody>
      </p:sp>
      <p:sp>
        <p:nvSpPr>
          <p:cNvPr id="52" name="Content Placeholder 2"/>
          <p:cNvSpPr txBox="1">
            <a:spLocks/>
          </p:cNvSpPr>
          <p:nvPr/>
        </p:nvSpPr>
        <p:spPr>
          <a:xfrm>
            <a:off x="471950" y="1558456"/>
            <a:ext cx="5005822" cy="4280248"/>
          </a:xfrm>
          <a:prstGeom prst="rect">
            <a:avLst/>
          </a:prstGeom>
        </p:spPr>
        <p:txBody>
          <a:bodyPr vert="horz" lIns="91440" tIns="45720" rIns="91440" bIns="45720" rtlCol="0">
            <a:noAutofit/>
          </a:bodyPr>
          <a:lstStyle>
            <a:lvl1pPr marL="0" indent="0" algn="l" defTabSz="1219170" rtl="0" eaLnBrk="1" latinLnBrk="0" hangingPunct="1">
              <a:spcBef>
                <a:spcPts val="800"/>
              </a:spcBef>
              <a:buClr>
                <a:schemeClr val="accent1"/>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514350" marR="0" lvl="0" indent="-514350" algn="l" defTabSz="1219170" rtl="0" eaLnBrk="1" fontAlgn="auto" latinLnBrk="0" hangingPunct="1">
              <a:lnSpc>
                <a:spcPct val="100000"/>
              </a:lnSpc>
              <a:spcBef>
                <a:spcPts val="800"/>
              </a:spcBef>
              <a:spcAft>
                <a:spcPts val="0"/>
              </a:spcAft>
              <a:buClr>
                <a:srgbClr val="0071C5"/>
              </a:buClr>
              <a:buSzTx/>
              <a:buFont typeface="+mj-lt"/>
              <a:buAutoNum type="arabicPeriod"/>
              <a:tabLst/>
              <a:defRPr/>
            </a:pPr>
            <a:r>
              <a:rPr kumimoji="0" lang="en-IE" sz="2600" b="1" i="0" u="none" strike="noStrike" kern="1200" cap="none" spc="0" normalizeH="0" baseline="0" noProof="0" smtClean="0">
                <a:ln>
                  <a:noFill/>
                </a:ln>
                <a:solidFill>
                  <a:srgbClr val="0071C5">
                    <a:lumMod val="75000"/>
                  </a:srgbClr>
                </a:solidFill>
                <a:effectLst/>
                <a:uLnTx/>
                <a:uFillTx/>
                <a:latin typeface="Intel Clear"/>
                <a:ea typeface="+mn-ea"/>
                <a:cs typeface="+mn-cs"/>
              </a:rPr>
              <a:t>OVS-DPDK init with hardware acceleration.</a:t>
            </a:r>
            <a:endParaRPr kumimoji="0" lang="en-US" sz="2600" b="1" i="0" u="none" strike="noStrike" kern="1200" cap="none" spc="0" normalizeH="0" baseline="0" noProof="0" smtClean="0">
              <a:ln>
                <a:noFill/>
              </a:ln>
              <a:solidFill>
                <a:srgbClr val="0071C5">
                  <a:lumMod val="75000"/>
                </a:srgbClr>
              </a:solidFill>
              <a:effectLst/>
              <a:uLnTx/>
              <a:uFillTx/>
              <a:latin typeface="Intel Clear"/>
              <a:ea typeface="+mn-ea"/>
              <a:cs typeface="+mn-cs"/>
            </a:endParaRPr>
          </a:p>
          <a:p>
            <a:pPr marL="571494" marR="0" lvl="1" indent="-342900" algn="l" defTabSz="1219170" rtl="0" eaLnBrk="1" fontAlgn="auto" latinLnBrk="0" hangingPunct="1">
              <a:lnSpc>
                <a:spcPct val="100000"/>
              </a:lnSpc>
              <a:spcBef>
                <a:spcPts val="800"/>
              </a:spcBef>
              <a:spcAft>
                <a:spcPts val="0"/>
              </a:spcAft>
              <a:buClr>
                <a:srgbClr val="003C71"/>
              </a:buClr>
              <a:buSzTx/>
              <a:buFont typeface="Arial" panose="020B0604020202020204" pitchFamily="34" charset="0"/>
              <a:buChar char="•"/>
              <a:tabLst/>
              <a:defRPr/>
            </a:pPr>
            <a:r>
              <a:rPr kumimoji="0" lang="en-US" sz="1600" b="1" i="0"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rPr>
              <a:t>$ </a:t>
            </a:r>
            <a:r>
              <a:rPr kumimoji="0" lang="en-US" sz="16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rPr>
              <a:t>ovs-vsctl set Open_vSwitch . other_config:dpdk-hw-offload-init=true</a:t>
            </a:r>
          </a:p>
          <a:p>
            <a:pPr marL="0" marR="0" lvl="1" indent="0" algn="l" defTabSz="1219170" rtl="0" eaLnBrk="1" fontAlgn="auto" latinLnBrk="0" hangingPunct="1">
              <a:lnSpc>
                <a:spcPct val="100000"/>
              </a:lnSpc>
              <a:spcBef>
                <a:spcPts val="800"/>
              </a:spcBef>
              <a:spcAft>
                <a:spcPts val="0"/>
              </a:spcAft>
              <a:buClr>
                <a:srgbClr val="003C71"/>
              </a:buClr>
              <a:buSzTx/>
              <a:buFont typeface="Wingdings" panose="05000000000000000000" pitchFamily="2" charset="2"/>
              <a:buNone/>
              <a:tabLst/>
              <a:defRPr/>
            </a:pPr>
            <a:endParaRPr kumimoji="0" lang="en-US" sz="24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endParaRPr>
          </a:p>
          <a:p>
            <a:pPr marL="571494" marR="0" lvl="1" indent="-342900" algn="l" defTabSz="1219170" rtl="0" eaLnBrk="1" fontAlgn="auto" latinLnBrk="0" hangingPunct="1">
              <a:lnSpc>
                <a:spcPct val="100000"/>
              </a:lnSpc>
              <a:spcBef>
                <a:spcPts val="800"/>
              </a:spcBef>
              <a:spcAft>
                <a:spcPts val="0"/>
              </a:spcAft>
              <a:buClr>
                <a:srgbClr val="003C71"/>
              </a:buClr>
              <a:buSzTx/>
              <a:buFont typeface="Arial" panose="020B0604020202020204" pitchFamily="34" charset="0"/>
              <a:buChar char="•"/>
              <a:tabLst/>
              <a:defRPr/>
            </a:pPr>
            <a:r>
              <a:rPr kumimoji="0" lang="en-IE" sz="16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rPr>
              <a:t>$ ovs-vsctl set Open_vSwitch . other_config:dpdk-hw-offload-ids="0000:5e:00.0“</a:t>
            </a:r>
          </a:p>
          <a:p>
            <a:pPr marL="342900" marR="0" lvl="0" indent="-342900" algn="l" defTabSz="1219170" rtl="0" eaLnBrk="1" fontAlgn="auto" latinLnBrk="0" hangingPunct="1">
              <a:lnSpc>
                <a:spcPct val="100000"/>
              </a:lnSpc>
              <a:spcBef>
                <a:spcPts val="800"/>
              </a:spcBef>
              <a:spcAft>
                <a:spcPts val="0"/>
              </a:spcAft>
              <a:buClr>
                <a:srgbClr val="0071C5"/>
              </a:buClr>
              <a:buSzTx/>
              <a:buFont typeface="Arial" panose="020B0604020202020204" pitchFamily="34" charset="0"/>
              <a:buChar char="•"/>
              <a:tabLst/>
              <a:defRPr/>
            </a:pPr>
            <a:endParaRPr kumimoji="0" lang="en-IE" sz="24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endParaRPr>
          </a:p>
          <a:p>
            <a:pPr marL="342900" marR="0" lvl="0" indent="-342900" algn="l" defTabSz="1219170" rtl="0" eaLnBrk="1" fontAlgn="auto" latinLnBrk="0" hangingPunct="1">
              <a:lnSpc>
                <a:spcPct val="100000"/>
              </a:lnSpc>
              <a:spcBef>
                <a:spcPts val="800"/>
              </a:spcBef>
              <a:spcAft>
                <a:spcPts val="0"/>
              </a:spcAft>
              <a:buClr>
                <a:srgbClr val="0071C5"/>
              </a:buClr>
              <a:buSzTx/>
              <a:buFont typeface="Arial" panose="020B0604020202020204" pitchFamily="34" charset="0"/>
              <a:buChar char="•"/>
              <a:tabLst/>
              <a:defRPr/>
            </a:pPr>
            <a:endParaRPr kumimoji="0" lang="en-US" sz="2400" b="1" i="1" u="none" strike="noStrike" kern="1200" cap="none" spc="0" normalizeH="0" baseline="0" noProof="0" dirty="0">
              <a:ln>
                <a:noFill/>
              </a:ln>
              <a:solidFill>
                <a:sysClr val="windowText" lastClr="000000">
                  <a:lumMod val="95000"/>
                  <a:lumOff val="5000"/>
                </a:sysClr>
              </a:solidFill>
              <a:effectLst/>
              <a:uLnTx/>
              <a:uFillTx/>
              <a:latin typeface="Intel Clear"/>
              <a:ea typeface="+mn-ea"/>
              <a:cs typeface="+mn-cs"/>
            </a:endParaRPr>
          </a:p>
        </p:txBody>
      </p:sp>
      <p:grpSp>
        <p:nvGrpSpPr>
          <p:cNvPr id="53" name="Group 52"/>
          <p:cNvGrpSpPr/>
          <p:nvPr/>
        </p:nvGrpSpPr>
        <p:grpSpPr>
          <a:xfrm>
            <a:off x="5661157" y="1150449"/>
            <a:ext cx="6402106" cy="4984880"/>
            <a:chOff x="5661157" y="1150449"/>
            <a:chExt cx="6402106" cy="4984880"/>
          </a:xfrm>
        </p:grpSpPr>
        <p:grpSp>
          <p:nvGrpSpPr>
            <p:cNvPr id="54" name="Group 53"/>
            <p:cNvGrpSpPr/>
            <p:nvPr/>
          </p:nvGrpSpPr>
          <p:grpSpPr>
            <a:xfrm>
              <a:off x="5798762" y="1150449"/>
              <a:ext cx="6264501" cy="4984880"/>
              <a:chOff x="5798762" y="1150449"/>
              <a:chExt cx="6264501" cy="4984880"/>
            </a:xfrm>
          </p:grpSpPr>
          <p:sp>
            <p:nvSpPr>
              <p:cNvPr id="59" name="Rectangle 58"/>
              <p:cNvSpPr/>
              <p:nvPr/>
            </p:nvSpPr>
            <p:spPr>
              <a:xfrm>
                <a:off x="5798762" y="1150449"/>
                <a:ext cx="6264501" cy="4984880"/>
              </a:xfrm>
              <a:prstGeom prst="rect">
                <a:avLst/>
              </a:prstGeom>
              <a:solidFill>
                <a:sysClr val="window" lastClr="FFFFFF"/>
              </a:solidFill>
              <a:ln w="26425" cap="flat" cmpd="sng" algn="ctr">
                <a:solidFill>
                  <a:srgbClr val="C3D6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60" name="Rectangle 59"/>
              <p:cNvSpPr/>
              <p:nvPr/>
            </p:nvSpPr>
            <p:spPr>
              <a:xfrm>
                <a:off x="7143407" y="4785729"/>
                <a:ext cx="3632662" cy="355805"/>
              </a:xfrm>
              <a:prstGeom prst="rect">
                <a:avLst/>
              </a:prstGeom>
              <a:noFill/>
              <a:ln w="25400" cap="flat" cmpd="sng" algn="ctr">
                <a:solidFill>
                  <a:srgbClr val="3F7FA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rPr>
                  <a:t>FPGA Driver</a:t>
                </a:r>
                <a:endParaRPr kumimoji="0" lang="en-US"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endParaRPr>
              </a:p>
            </p:txBody>
          </p:sp>
          <p:grpSp>
            <p:nvGrpSpPr>
              <p:cNvPr id="61" name="Group 60"/>
              <p:cNvGrpSpPr/>
              <p:nvPr/>
            </p:nvGrpSpPr>
            <p:grpSpPr>
              <a:xfrm>
                <a:off x="6197600" y="3094815"/>
                <a:ext cx="5522451" cy="1369032"/>
                <a:chOff x="939994" y="2355469"/>
                <a:chExt cx="8666461" cy="1587211"/>
              </a:xfrm>
              <a:noFill/>
              <a:effectLst>
                <a:outerShdw blurRad="50800" dist="38100" dir="2700000" algn="tl" rotWithShape="0">
                  <a:prstClr val="black">
                    <a:alpha val="40000"/>
                  </a:prstClr>
                </a:outerShdw>
              </a:effectLst>
            </p:grpSpPr>
            <p:sp>
              <p:nvSpPr>
                <p:cNvPr id="80" name="Rectangle 79"/>
                <p:cNvSpPr/>
                <p:nvPr/>
              </p:nvSpPr>
              <p:spPr>
                <a:xfrm>
                  <a:off x="939994" y="2355469"/>
                  <a:ext cx="8666461" cy="1587211"/>
                </a:xfrm>
                <a:prstGeom prst="rect">
                  <a:avLst/>
                </a:prstGeom>
                <a:solidFill>
                  <a:srgbClr val="F3D54E">
                    <a:lumMod val="60000"/>
                    <a:lumOff val="40000"/>
                  </a:srgbClr>
                </a:solidFill>
                <a:ln w="25400" cap="flat" cmpd="sng" algn="ctr">
                  <a:solidFill>
                    <a:srgbClr val="003C71"/>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400" b="1" i="1" u="none" strike="noStrike" kern="0" cap="none" spc="0" normalizeH="0" baseline="0" noProof="0" dirty="0" smtClean="0">
                      <a:ln>
                        <a:noFill/>
                      </a:ln>
                      <a:solidFill>
                        <a:srgbClr val="0070C0"/>
                      </a:solidFill>
                      <a:effectLst/>
                      <a:uLnTx/>
                      <a:uFillTx/>
                      <a:latin typeface="Intel Clear"/>
                      <a:ea typeface="+mn-ea"/>
                      <a:cs typeface="+mn-cs"/>
                    </a:rPr>
                    <a:t>DPDK Framework</a:t>
                  </a:r>
                  <a:endParaRPr kumimoji="0" lang="en-US" sz="1400" b="1" i="1" u="none" strike="noStrike" kern="0" cap="none" spc="0" normalizeH="0" baseline="0" noProof="0" dirty="0" smtClean="0">
                    <a:ln>
                      <a:noFill/>
                    </a:ln>
                    <a:solidFill>
                      <a:srgbClr val="0070C0"/>
                    </a:solidFill>
                    <a:effectLst/>
                    <a:uLnTx/>
                    <a:uFillTx/>
                    <a:latin typeface="Intel Clear"/>
                    <a:ea typeface="+mn-ea"/>
                    <a:cs typeface="+mn-cs"/>
                  </a:endParaRPr>
                </a:p>
              </p:txBody>
            </p:sp>
            <p:sp>
              <p:nvSpPr>
                <p:cNvPr id="81" name="Rounded Rectangle 80"/>
                <p:cNvSpPr/>
                <p:nvPr/>
              </p:nvSpPr>
              <p:spPr>
                <a:xfrm>
                  <a:off x="1325819" y="2514209"/>
                  <a:ext cx="1483360" cy="548640"/>
                </a:xfrm>
                <a:prstGeom prst="roundRect">
                  <a:avLst/>
                </a:prstGeom>
                <a:grpFill/>
                <a:ln w="25400" cap="flat" cmpd="sng" algn="ctr">
                  <a:solidFill>
                    <a:srgbClr val="FC4C02"/>
                  </a:solidFill>
                  <a:prstDash val="solid"/>
                </a:ln>
                <a:effectLst>
                  <a:glow rad="228600">
                    <a:srgbClr val="FC4C02">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SWITCH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82" name="Rounded Rectangle 81"/>
                <p:cNvSpPr/>
                <p:nvPr/>
              </p:nvSpPr>
              <p:spPr>
                <a:xfrm>
                  <a:off x="2942408" y="2514209"/>
                  <a:ext cx="1483360" cy="548640"/>
                </a:xfrm>
                <a:prstGeom prst="roundRect">
                  <a:avLst/>
                </a:prstGeom>
                <a:grpFill/>
                <a:ln w="25400" cap="flat" cmpd="sng" algn="ctr">
                  <a:solidFill>
                    <a:srgbClr val="FC4C02"/>
                  </a:solidFill>
                  <a:prstDash val="solid"/>
                </a:ln>
                <a:effectLst>
                  <a:glow rad="228600">
                    <a:srgbClr val="FC4C02">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PORT REP.</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83" name="Rounded Rectangle 82"/>
                <p:cNvSpPr/>
                <p:nvPr/>
              </p:nvSpPr>
              <p:spPr>
                <a:xfrm>
                  <a:off x="4549272" y="2514209"/>
                  <a:ext cx="1483360" cy="548640"/>
                </a:xfrm>
                <a:prstGeom prst="roundRect">
                  <a:avLst/>
                </a:prstGeom>
                <a:grpFill/>
                <a:ln w="25400" cap="flat" cmpd="sng" algn="ctr">
                  <a:solidFill>
                    <a:srgbClr val="FC4C02"/>
                  </a:solidFill>
                  <a:prstDash val="solid"/>
                </a:ln>
                <a:effectLst>
                  <a:glow rad="228600">
                    <a:srgbClr val="FC4C02">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EXPT- </a:t>
                  </a:r>
                  <a:r>
                    <a:rPr kumimoji="0" lang="en-IE" sz="1200" b="1" i="0" u="none" strike="noStrike" kern="0" cap="none" spc="0" normalizeH="0" baseline="0" noProof="0" dirty="0">
                      <a:ln>
                        <a:noFill/>
                      </a:ln>
                      <a:solidFill>
                        <a:prstClr val="black"/>
                      </a:solidFill>
                      <a:effectLst/>
                      <a:uLnTx/>
                      <a:uFillTx/>
                      <a:latin typeface="Intel Clear"/>
                      <a:ea typeface="+mn-ea"/>
                      <a:cs typeface="+mn-cs"/>
                    </a:rPr>
                    <a:t>HANDLER</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84" name="Rounded Rectangle 83"/>
                <p:cNvSpPr/>
                <p:nvPr/>
              </p:nvSpPr>
              <p:spPr>
                <a:xfrm>
                  <a:off x="6143270" y="2514209"/>
                  <a:ext cx="1483360" cy="548640"/>
                </a:xfrm>
                <a:prstGeom prst="roundRect">
                  <a:avLst/>
                </a:prstGeom>
                <a:grpFill/>
                <a:ln w="25400" cap="flat" cmpd="sng" algn="ctr">
                  <a:solidFill>
                    <a:srgbClr val="FC4C02"/>
                  </a:solidFill>
                  <a:prstDash val="solid"/>
                </a:ln>
                <a:effectLst>
                  <a:glow rad="228600">
                    <a:srgbClr val="FC4C02">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VDPA</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85" name="Rounded Rectangle 84"/>
                <p:cNvSpPr/>
                <p:nvPr/>
              </p:nvSpPr>
              <p:spPr>
                <a:xfrm>
                  <a:off x="773726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RTE-FLOW</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86" name="Rounded Rectangle 85"/>
                <p:cNvSpPr/>
                <p:nvPr/>
              </p:nvSpPr>
              <p:spPr>
                <a:xfrm>
                  <a:off x="3509219"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QOS</a:t>
                  </a:r>
                </a:p>
              </p:txBody>
            </p:sp>
            <p:sp>
              <p:nvSpPr>
                <p:cNvPr id="87" name="Rounded Rectangle 86"/>
                <p:cNvSpPr/>
                <p:nvPr/>
              </p:nvSpPr>
              <p:spPr>
                <a:xfrm>
                  <a:off x="5401590"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TUNNEL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grpSp>
          <p:sp>
            <p:nvSpPr>
              <p:cNvPr id="62" name="Rounded Rectangle 61"/>
              <p:cNvSpPr/>
              <p:nvPr/>
            </p:nvSpPr>
            <p:spPr>
              <a:xfrm>
                <a:off x="8779991" y="2199100"/>
                <a:ext cx="2940059" cy="537663"/>
              </a:xfrm>
              <a:prstGeom prst="roundRect">
                <a:avLst/>
              </a:prstGeom>
              <a:solidFill>
                <a:sysClr val="window" lastClr="FFFFFF"/>
              </a:solidFill>
              <a:ln w="28575" cap="flat" cmpd="sng" algn="ctr">
                <a:solidFill>
                  <a:sysClr val="windowText" lastClr="000000"/>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200" b="1" i="1" u="none" strike="noStrike" kern="0" cap="none" spc="0" normalizeH="0" baseline="0" noProof="0" dirty="0" smtClean="0">
                    <a:ln>
                      <a:noFill/>
                    </a:ln>
                    <a:solidFill>
                      <a:prstClr val="black"/>
                    </a:solidFill>
                    <a:effectLst/>
                    <a:uLnTx/>
                    <a:uFillTx/>
                    <a:latin typeface="Intel Clear"/>
                    <a:ea typeface="+mn-ea"/>
                    <a:cs typeface="+mn-cs"/>
                  </a:rPr>
                  <a:t>SW </a:t>
                </a:r>
                <a:r>
                  <a:rPr kumimoji="0" lang="en-IE" sz="1200" b="1" i="1" u="none" strike="noStrike" kern="0" cap="none" spc="0" normalizeH="0" baseline="0" noProof="0" dirty="0" err="1" smtClean="0">
                    <a:ln>
                      <a:noFill/>
                    </a:ln>
                    <a:solidFill>
                      <a:prstClr val="black"/>
                    </a:solidFill>
                    <a:effectLst/>
                    <a:uLnTx/>
                    <a:uFillTx/>
                    <a:latin typeface="Intel Clear"/>
                    <a:ea typeface="+mn-ea"/>
                    <a:cs typeface="+mn-cs"/>
                  </a:rPr>
                  <a:t>Datapath</a:t>
                </a:r>
                <a:endParaRPr kumimoji="0" lang="en-US" sz="1200" b="1" i="1"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63" name="Group 62"/>
              <p:cNvGrpSpPr/>
              <p:nvPr/>
            </p:nvGrpSpPr>
            <p:grpSpPr>
              <a:xfrm>
                <a:off x="8060702" y="5451110"/>
                <a:ext cx="1805354" cy="558202"/>
                <a:chOff x="7936523" y="5767085"/>
                <a:chExt cx="1805354" cy="558202"/>
              </a:xfrm>
            </p:grpSpPr>
            <p:sp>
              <p:nvSpPr>
                <p:cNvPr id="73" name="Rectangle 72"/>
                <p:cNvSpPr/>
                <p:nvPr/>
              </p:nvSpPr>
              <p:spPr>
                <a:xfrm>
                  <a:off x="7936523" y="5767085"/>
                  <a:ext cx="1805354" cy="265199"/>
                </a:xfrm>
                <a:prstGeom prst="rect">
                  <a:avLst/>
                </a:prstGeom>
                <a:solidFill>
                  <a:srgbClr val="0071C5">
                    <a:lumMod val="75000"/>
                    <a:alpha val="50000"/>
                  </a:srgbClr>
                </a:solidFill>
                <a:ln w="25400" cap="flat" cmpd="sng" algn="ctr">
                  <a:solidFill>
                    <a:sysClr val="windowText" lastClr="000000"/>
                  </a:solidFill>
                  <a:prstDash val="solid"/>
                </a:ln>
                <a:effectLst/>
              </p:spPr>
              <p:txBody>
                <a:bodyPr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400" b="1" i="0" u="none" strike="noStrike" kern="0" cap="none" spc="0" normalizeH="0" baseline="0" noProof="0" dirty="0">
                      <a:ln>
                        <a:noFill/>
                      </a:ln>
                      <a:solidFill>
                        <a:prstClr val="black">
                          <a:lumMod val="95000"/>
                          <a:lumOff val="5000"/>
                        </a:prstClr>
                      </a:solidFill>
                      <a:effectLst/>
                      <a:uLnTx/>
                      <a:uFillTx/>
                      <a:latin typeface="Intel Clear"/>
                      <a:ea typeface="+mn-ea"/>
                      <a:cs typeface="+mn-cs"/>
                    </a:rPr>
                    <a:t>FPGA</a:t>
                  </a:r>
                  <a:endParaRPr kumimoji="0" lang="en-US" sz="1400" b="1" i="0" u="none" strike="noStrike" kern="0" cap="none" spc="0" normalizeH="0" baseline="0" noProof="0" dirty="0">
                    <a:ln>
                      <a:noFill/>
                    </a:ln>
                    <a:solidFill>
                      <a:prstClr val="black">
                        <a:lumMod val="95000"/>
                        <a:lumOff val="5000"/>
                      </a:prstClr>
                    </a:solidFill>
                    <a:effectLst/>
                    <a:uLnTx/>
                    <a:uFillTx/>
                    <a:latin typeface="Intel Clear"/>
                    <a:ea typeface="+mn-ea"/>
                    <a:cs typeface="+mn-cs"/>
                  </a:endParaRPr>
                </a:p>
              </p:txBody>
            </p:sp>
            <p:sp>
              <p:nvSpPr>
                <p:cNvPr id="74" name="Rectangle 73"/>
                <p:cNvSpPr/>
                <p:nvPr/>
              </p:nvSpPr>
              <p:spPr>
                <a:xfrm>
                  <a:off x="8373105"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75" name="Rectangle 74"/>
                <p:cNvSpPr/>
                <p:nvPr/>
              </p:nvSpPr>
              <p:spPr>
                <a:xfrm>
                  <a:off x="9236863"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grpSp>
              <p:nvGrpSpPr>
                <p:cNvPr id="76" name="Group 75"/>
                <p:cNvGrpSpPr/>
                <p:nvPr/>
              </p:nvGrpSpPr>
              <p:grpSpPr>
                <a:xfrm>
                  <a:off x="8419869" y="6099030"/>
                  <a:ext cx="867263" cy="226257"/>
                  <a:chOff x="6718935" y="2340541"/>
                  <a:chExt cx="1252557" cy="276999"/>
                </a:xfrm>
              </p:grpSpPr>
              <p:sp>
                <p:nvSpPr>
                  <p:cNvPr id="77" name="TextBox 76"/>
                  <p:cNvSpPr txBox="1"/>
                  <p:nvPr/>
                </p:nvSpPr>
                <p:spPr>
                  <a:xfrm>
                    <a:off x="6947799" y="2340541"/>
                    <a:ext cx="73897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rPr>
                      <a:t>PHY</a:t>
                    </a:r>
                    <a:endParaRPr kumimoji="0" lang="en-US" sz="1200" b="0" i="0" u="none" strike="noStrike" kern="0" cap="none" spc="0" normalizeH="0" baseline="0" noProof="0" dirty="0" err="1" smtClean="0">
                      <a:ln>
                        <a:noFill/>
                      </a:ln>
                      <a:solidFill>
                        <a:prstClr val="black"/>
                      </a:solidFill>
                      <a:effectLst/>
                      <a:uLnTx/>
                      <a:uFillTx/>
                      <a:latin typeface="Intel Clear"/>
                    </a:endParaRPr>
                  </a:p>
                </p:txBody>
              </p:sp>
              <p:cxnSp>
                <p:nvCxnSpPr>
                  <p:cNvPr id="78" name="Straight Arrow Connector 77"/>
                  <p:cNvCxnSpPr/>
                  <p:nvPr/>
                </p:nvCxnSpPr>
                <p:spPr>
                  <a:xfrm flipH="1">
                    <a:off x="6718935" y="2496828"/>
                    <a:ext cx="248206" cy="0"/>
                  </a:xfrm>
                  <a:prstGeom prst="straightConnector1">
                    <a:avLst/>
                  </a:prstGeom>
                  <a:noFill/>
                  <a:ln w="9525" cap="rnd" cmpd="sng" algn="ctr">
                    <a:solidFill>
                      <a:sysClr val="windowText" lastClr="000000"/>
                    </a:solidFill>
                    <a:prstDash val="solid"/>
                    <a:tailEnd type="triangle"/>
                  </a:ln>
                  <a:effectLst/>
                </p:spPr>
              </p:cxnSp>
              <p:cxnSp>
                <p:nvCxnSpPr>
                  <p:cNvPr id="79" name="Straight Arrow Connector 78"/>
                  <p:cNvCxnSpPr/>
                  <p:nvPr/>
                </p:nvCxnSpPr>
                <p:spPr>
                  <a:xfrm>
                    <a:off x="7706113" y="2496828"/>
                    <a:ext cx="265379" cy="0"/>
                  </a:xfrm>
                  <a:prstGeom prst="straightConnector1">
                    <a:avLst/>
                  </a:prstGeom>
                  <a:noFill/>
                  <a:ln w="9525" cap="rnd" cmpd="sng" algn="ctr">
                    <a:solidFill>
                      <a:sysClr val="windowText" lastClr="000000"/>
                    </a:solidFill>
                    <a:prstDash val="solid"/>
                    <a:tailEnd type="triangle"/>
                  </a:ln>
                  <a:effectLst/>
                </p:spPr>
              </p:cxnSp>
            </p:grpSp>
          </p:grpSp>
          <p:grpSp>
            <p:nvGrpSpPr>
              <p:cNvPr id="64" name="Group 63"/>
              <p:cNvGrpSpPr/>
              <p:nvPr/>
            </p:nvGrpSpPr>
            <p:grpSpPr>
              <a:xfrm>
                <a:off x="6197600" y="1504240"/>
                <a:ext cx="2694364" cy="579719"/>
                <a:chOff x="2188326" y="2078181"/>
                <a:chExt cx="2694364" cy="268830"/>
              </a:xfrm>
            </p:grpSpPr>
            <p:sp>
              <p:nvSpPr>
                <p:cNvPr id="70" name="Rectangle 69"/>
                <p:cNvSpPr/>
                <p:nvPr/>
              </p:nvSpPr>
              <p:spPr>
                <a:xfrm>
                  <a:off x="2188326" y="2088572"/>
                  <a:ext cx="1086889" cy="255777"/>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OVSDB</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71" name="Rectangle 70"/>
                <p:cNvSpPr/>
                <p:nvPr/>
              </p:nvSpPr>
              <p:spPr>
                <a:xfrm>
                  <a:off x="3709557" y="2078181"/>
                  <a:ext cx="1173133" cy="268830"/>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err="1" smtClean="0">
                      <a:ln>
                        <a:noFill/>
                      </a:ln>
                      <a:solidFill>
                        <a:prstClr val="black"/>
                      </a:solidFill>
                      <a:effectLst/>
                      <a:uLnTx/>
                      <a:uFillTx/>
                      <a:latin typeface="Intel Clear"/>
                      <a:ea typeface="+mn-ea"/>
                      <a:cs typeface="+mn-cs"/>
                    </a:rPr>
                    <a:t>vswitchd</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72" name="Straight Connector 71"/>
                <p:cNvCxnSpPr>
                  <a:stCxn id="70" idx="3"/>
                  <a:endCxn id="71" idx="1"/>
                </p:cNvCxnSpPr>
                <p:nvPr/>
              </p:nvCxnSpPr>
              <p:spPr>
                <a:xfrm flipV="1">
                  <a:off x="3275215" y="2212596"/>
                  <a:ext cx="434342" cy="3865"/>
                </a:xfrm>
                <a:prstGeom prst="line">
                  <a:avLst/>
                </a:prstGeom>
                <a:noFill/>
                <a:ln w="25400" cap="rnd" cmpd="sng" algn="ctr">
                  <a:solidFill>
                    <a:srgbClr val="003C71"/>
                  </a:solidFill>
                  <a:prstDash val="sysDash"/>
                </a:ln>
                <a:effectLst/>
              </p:spPr>
            </p:cxnSp>
          </p:grpSp>
          <p:cxnSp>
            <p:nvCxnSpPr>
              <p:cNvPr id="65" name="Straight Arrow Connector 39"/>
              <p:cNvCxnSpPr>
                <a:stCxn id="71" idx="3"/>
                <a:endCxn id="62" idx="0"/>
              </p:cNvCxnSpPr>
              <p:nvPr/>
            </p:nvCxnSpPr>
            <p:spPr>
              <a:xfrm>
                <a:off x="8891964" y="1794100"/>
                <a:ext cx="1358057" cy="405000"/>
              </a:xfrm>
              <a:prstGeom prst="bentConnector2">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6" name="Straight Arrow Connector 39"/>
              <p:cNvCxnSpPr/>
              <p:nvPr/>
            </p:nvCxnSpPr>
            <p:spPr>
              <a:xfrm rot="5400000">
                <a:off x="7793512" y="2595845"/>
                <a:ext cx="1023775" cy="3"/>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7" name="Straight Arrow Connector 39"/>
              <p:cNvCxnSpPr>
                <a:endCxn id="62" idx="2"/>
              </p:cNvCxnSpPr>
              <p:nvPr/>
            </p:nvCxnSpPr>
            <p:spPr>
              <a:xfrm rot="16200000" flipV="1">
                <a:off x="10070997" y="2915788"/>
                <a:ext cx="358051" cy="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8" name="Straight Arrow Connector 39"/>
              <p:cNvCxnSpPr>
                <a:stCxn id="60" idx="0"/>
                <a:endCxn id="80" idx="2"/>
              </p:cNvCxnSpPr>
              <p:nvPr/>
            </p:nvCxnSpPr>
            <p:spPr>
              <a:xfrm rot="16200000" flipV="1">
                <a:off x="8798341" y="4624332"/>
                <a:ext cx="321882" cy="912"/>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9" name="Straight Arrow Connector 39"/>
              <p:cNvCxnSpPr>
                <a:stCxn id="73" idx="0"/>
                <a:endCxn id="60" idx="2"/>
              </p:cNvCxnSpPr>
              <p:nvPr/>
            </p:nvCxnSpPr>
            <p:spPr>
              <a:xfrm rot="16200000" flipV="1">
                <a:off x="8806771" y="5294501"/>
                <a:ext cx="309576" cy="364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grpSp>
        <p:grpSp>
          <p:nvGrpSpPr>
            <p:cNvPr id="55" name="Group 54"/>
            <p:cNvGrpSpPr/>
            <p:nvPr/>
          </p:nvGrpSpPr>
          <p:grpSpPr>
            <a:xfrm>
              <a:off x="5661157" y="4899991"/>
              <a:ext cx="6392274" cy="750387"/>
              <a:chOff x="5405518" y="5199132"/>
              <a:chExt cx="6392274" cy="750387"/>
            </a:xfrm>
          </p:grpSpPr>
          <p:cxnSp>
            <p:nvCxnSpPr>
              <p:cNvPr id="56" name="Straight Connector 55"/>
              <p:cNvCxnSpPr/>
              <p:nvPr/>
            </p:nvCxnSpPr>
            <p:spPr>
              <a:xfrm>
                <a:off x="5533292" y="5568455"/>
                <a:ext cx="6264500" cy="11723"/>
              </a:xfrm>
              <a:prstGeom prst="line">
                <a:avLst/>
              </a:prstGeom>
              <a:noFill/>
              <a:ln w="31750" cap="rnd" cmpd="sng" algn="ctr">
                <a:solidFill>
                  <a:srgbClr val="C3D600"/>
                </a:solidFill>
                <a:prstDash val="lgDash"/>
              </a:ln>
              <a:effectLst/>
            </p:spPr>
          </p:cxnSp>
          <p:sp>
            <p:nvSpPr>
              <p:cNvPr id="57" name="TextBox 56"/>
              <p:cNvSpPr txBox="1"/>
              <p:nvPr/>
            </p:nvSpPr>
            <p:spPr>
              <a:xfrm>
                <a:off x="5477772" y="5199132"/>
                <a:ext cx="965684"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Host</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sp>
            <p:nvSpPr>
              <p:cNvPr id="58" name="TextBox 57"/>
              <p:cNvSpPr txBox="1"/>
              <p:nvPr/>
            </p:nvSpPr>
            <p:spPr>
              <a:xfrm>
                <a:off x="5405518" y="5657131"/>
                <a:ext cx="655312" cy="2923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HW</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grpSp>
      </p:grpSp>
      <p:sp>
        <p:nvSpPr>
          <p:cNvPr id="88" name="Oval 87"/>
          <p:cNvSpPr/>
          <p:nvPr/>
        </p:nvSpPr>
        <p:spPr>
          <a:xfrm>
            <a:off x="8466648" y="1872459"/>
            <a:ext cx="251870" cy="323808"/>
          </a:xfrm>
          <a:prstGeom prst="ellipse">
            <a:avLst/>
          </a:prstGeom>
          <a:solidFill>
            <a:srgbClr val="FC4C02">
              <a:lumMod val="60000"/>
              <a:lumOff val="40000"/>
            </a:srgbClr>
          </a:solidFill>
          <a:ln w="25400" cap="flat" cmpd="sng" algn="ctr">
            <a:solidFill>
              <a:srgbClr val="FC4C02"/>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1" i="0" u="none" strike="noStrike" kern="0" cap="none" spc="0" normalizeH="0" baseline="0" noProof="0" dirty="0" smtClean="0">
                <a:ln>
                  <a:noFill/>
                </a:ln>
                <a:solidFill>
                  <a:prstClr val="black"/>
                </a:solidFill>
                <a:effectLst/>
                <a:uLnTx/>
                <a:uFillTx/>
                <a:latin typeface="Intel Clear"/>
                <a:ea typeface="+mn-ea"/>
                <a:cs typeface="+mn-cs"/>
              </a:rPr>
              <a:t>1</a:t>
            </a:r>
            <a:endParaRPr kumimoji="0" lang="en-US" sz="1800" b="1"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89" name="Oval 88"/>
          <p:cNvSpPr/>
          <p:nvPr/>
        </p:nvSpPr>
        <p:spPr>
          <a:xfrm>
            <a:off x="9361042" y="5275175"/>
            <a:ext cx="251870" cy="323808"/>
          </a:xfrm>
          <a:prstGeom prst="ellipse">
            <a:avLst/>
          </a:prstGeom>
          <a:solidFill>
            <a:srgbClr val="FC4C02">
              <a:lumMod val="60000"/>
              <a:lumOff val="40000"/>
            </a:srgbClr>
          </a:solidFill>
          <a:ln w="25400" cap="flat" cmpd="sng" algn="ctr">
            <a:solidFill>
              <a:srgbClr val="FC4C02"/>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1" i="0" u="none" strike="noStrike" kern="0" cap="none" spc="0" normalizeH="0" baseline="0" noProof="0" dirty="0">
                <a:ln>
                  <a:noFill/>
                </a:ln>
                <a:solidFill>
                  <a:prstClr val="black"/>
                </a:solidFill>
                <a:effectLst/>
                <a:uLnTx/>
                <a:uFillTx/>
                <a:latin typeface="Intel Clear"/>
                <a:ea typeface="+mn-ea"/>
                <a:cs typeface="+mn-cs"/>
              </a:rPr>
              <a:t>2</a:t>
            </a:r>
            <a:endParaRPr kumimoji="0" lang="en-US" sz="1800" b="1"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90" name="Oval 89"/>
          <p:cNvSpPr/>
          <p:nvPr/>
        </p:nvSpPr>
        <p:spPr>
          <a:xfrm>
            <a:off x="6890247" y="3868902"/>
            <a:ext cx="251870" cy="323808"/>
          </a:xfrm>
          <a:prstGeom prst="ellipse">
            <a:avLst/>
          </a:prstGeom>
          <a:solidFill>
            <a:srgbClr val="FC4C02">
              <a:lumMod val="60000"/>
              <a:lumOff val="40000"/>
            </a:srgbClr>
          </a:solidFill>
          <a:ln w="25400" cap="flat" cmpd="sng" algn="ctr">
            <a:solidFill>
              <a:srgbClr val="FC4C02"/>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1" i="0" u="none" strike="noStrike" kern="0" cap="none" spc="0" normalizeH="0" baseline="0" noProof="0" dirty="0" smtClean="0">
                <a:ln>
                  <a:noFill/>
                </a:ln>
                <a:solidFill>
                  <a:prstClr val="black"/>
                </a:solidFill>
                <a:effectLst/>
                <a:uLnTx/>
                <a:uFillTx/>
                <a:latin typeface="Intel Clear"/>
                <a:ea typeface="+mn-ea"/>
                <a:cs typeface="+mn-cs"/>
              </a:rPr>
              <a:t>3</a:t>
            </a:r>
            <a:endParaRPr kumimoji="0" lang="en-US" sz="1800" b="1" i="0"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91" name="Group 90"/>
          <p:cNvGrpSpPr/>
          <p:nvPr/>
        </p:nvGrpSpPr>
        <p:grpSpPr>
          <a:xfrm>
            <a:off x="9866056" y="1320165"/>
            <a:ext cx="1715349" cy="4263545"/>
            <a:chOff x="9866056" y="1320165"/>
            <a:chExt cx="1715349" cy="4263545"/>
          </a:xfrm>
        </p:grpSpPr>
        <p:pic>
          <p:nvPicPr>
            <p:cNvPr id="92" name="Picture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0522" y="1320165"/>
              <a:ext cx="520883" cy="520883"/>
            </a:xfrm>
            <a:prstGeom prst="rect">
              <a:avLst/>
            </a:prstGeom>
            <a:ln w="25400">
              <a:solidFill>
                <a:sysClr val="windowText" lastClr="000000"/>
              </a:solidFill>
            </a:ln>
          </p:spPr>
        </p:pic>
        <p:cxnSp>
          <p:nvCxnSpPr>
            <p:cNvPr id="93" name="Straight Connector 73"/>
            <p:cNvCxnSpPr>
              <a:stCxn id="92" idx="3"/>
            </p:cNvCxnSpPr>
            <p:nvPr/>
          </p:nvCxnSpPr>
          <p:spPr>
            <a:xfrm flipH="1">
              <a:off x="9866056" y="1580607"/>
              <a:ext cx="1715349" cy="4003103"/>
            </a:xfrm>
            <a:prstGeom prst="bentConnector3">
              <a:avLst>
                <a:gd name="adj1" fmla="val -22401"/>
              </a:avLst>
            </a:prstGeom>
            <a:noFill/>
            <a:ln w="31750" cap="rnd" cmpd="sng" algn="ctr">
              <a:solidFill>
                <a:sysClr val="windowText" lastClr="000000"/>
              </a:solidFill>
              <a:prstDash val="solid"/>
            </a:ln>
            <a:effectLst/>
          </p:spPr>
        </p:cxnSp>
      </p:grpSp>
      <p:sp>
        <p:nvSpPr>
          <p:cNvPr id="94" name="Rectangle 93"/>
          <p:cNvSpPr/>
          <p:nvPr/>
        </p:nvSpPr>
        <p:spPr>
          <a:xfrm>
            <a:off x="0" y="1009310"/>
            <a:ext cx="12192000" cy="5216761"/>
          </a:xfrm>
          <a:prstGeom prst="rect">
            <a:avLst/>
          </a:prstGeom>
          <a:solidFill>
            <a:sysClr val="window" lastClr="FFFFFF">
              <a:alpha val="75000"/>
            </a:sysClr>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grpSp>
        <p:nvGrpSpPr>
          <p:cNvPr id="95" name="Group 94"/>
          <p:cNvGrpSpPr/>
          <p:nvPr/>
        </p:nvGrpSpPr>
        <p:grpSpPr>
          <a:xfrm>
            <a:off x="117755" y="3000187"/>
            <a:ext cx="11956490" cy="1364347"/>
            <a:chOff x="117755" y="2776728"/>
            <a:chExt cx="11956490" cy="1364347"/>
          </a:xfrm>
        </p:grpSpPr>
        <p:pic>
          <p:nvPicPr>
            <p:cNvPr id="96" name="Picture 95"/>
            <p:cNvPicPr>
              <a:picLocks noChangeAspect="1"/>
            </p:cNvPicPr>
            <p:nvPr/>
          </p:nvPicPr>
          <p:blipFill>
            <a:blip r:embed="rId4"/>
            <a:stretch>
              <a:fillRect/>
            </a:stretch>
          </p:blipFill>
          <p:spPr>
            <a:xfrm>
              <a:off x="117755" y="2776728"/>
              <a:ext cx="11956490" cy="1154139"/>
            </a:xfrm>
            <a:prstGeom prst="rect">
              <a:avLst/>
            </a:prstGeom>
            <a:ln>
              <a:solidFill>
                <a:sysClr val="windowText" lastClr="000000"/>
              </a:solidFill>
            </a:ln>
          </p:spPr>
        </p:pic>
        <p:sp>
          <p:nvSpPr>
            <p:cNvPr id="97" name="Oval 96"/>
            <p:cNvSpPr/>
            <p:nvPr/>
          </p:nvSpPr>
          <p:spPr>
            <a:xfrm>
              <a:off x="4067503" y="2953407"/>
              <a:ext cx="1072056" cy="977460"/>
            </a:xfrm>
            <a:prstGeom prst="ellipse">
              <a:avLst/>
            </a:prstGeom>
            <a:noFill/>
            <a:ln w="508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98" name="Oval 97"/>
            <p:cNvSpPr/>
            <p:nvPr/>
          </p:nvSpPr>
          <p:spPr>
            <a:xfrm>
              <a:off x="10289629" y="2858814"/>
              <a:ext cx="1784616" cy="1282261"/>
            </a:xfrm>
            <a:prstGeom prst="ellipse">
              <a:avLst/>
            </a:prstGeom>
            <a:noFill/>
            <a:ln w="508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grpSp>
      <p:sp>
        <p:nvSpPr>
          <p:cNvPr id="99" name="Oval 98"/>
          <p:cNvSpPr/>
          <p:nvPr/>
        </p:nvSpPr>
        <p:spPr>
          <a:xfrm>
            <a:off x="6225589" y="1753448"/>
            <a:ext cx="251870" cy="323808"/>
          </a:xfrm>
          <a:prstGeom prst="ellipse">
            <a:avLst/>
          </a:prstGeom>
          <a:solidFill>
            <a:srgbClr val="FC4C02">
              <a:lumMod val="60000"/>
              <a:lumOff val="40000"/>
            </a:srgbClr>
          </a:solidFill>
          <a:ln w="25400" cap="flat" cmpd="sng" algn="ctr">
            <a:solidFill>
              <a:srgbClr val="FC4C02"/>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1" i="0" u="none" strike="noStrike" kern="0" cap="none" spc="0" normalizeH="0" baseline="0" noProof="0" dirty="0">
                <a:ln>
                  <a:noFill/>
                </a:ln>
                <a:solidFill>
                  <a:prstClr val="black"/>
                </a:solidFill>
                <a:effectLst/>
                <a:uLnTx/>
                <a:uFillTx/>
                <a:latin typeface="Intel Clear"/>
                <a:ea typeface="+mn-ea"/>
                <a:cs typeface="+mn-cs"/>
              </a:rPr>
              <a:t>4</a:t>
            </a:r>
            <a:endParaRPr kumimoji="0" lang="en-US" sz="1800" b="1" i="0" u="none" strike="noStrike" kern="0" cap="none" spc="0" normalizeH="0" baseline="0" noProof="0" dirty="0" smtClean="0">
              <a:ln>
                <a:noFill/>
              </a:ln>
              <a:solidFill>
                <a:prstClr val="black"/>
              </a:solidFill>
              <a:effectLst/>
              <a:uLnTx/>
              <a:uFillTx/>
              <a:latin typeface="Intel Clear"/>
              <a:ea typeface="+mn-ea"/>
              <a:cs typeface="+mn-cs"/>
            </a:endParaRPr>
          </a:p>
        </p:txBody>
      </p:sp>
    </p:spTree>
    <p:extLst>
      <p:ext uri="{BB962C8B-B14F-4D97-AF65-F5344CB8AC3E}">
        <p14:creationId xmlns:p14="http://schemas.microsoft.com/office/powerpoint/2010/main" val="22607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DPDK ‘Framework’ in OVS-DPDK -</a:t>
            </a:r>
            <a:r>
              <a:rPr lang="en-IE" dirty="0" err="1"/>
              <a:t>contd</a:t>
            </a:r>
            <a:endParaRPr lang="en-US" dirty="0"/>
          </a:p>
        </p:txBody>
      </p:sp>
      <p:sp>
        <p:nvSpPr>
          <p:cNvPr id="4" name="Content Placeholder 2"/>
          <p:cNvSpPr txBox="1">
            <a:spLocks/>
          </p:cNvSpPr>
          <p:nvPr/>
        </p:nvSpPr>
        <p:spPr>
          <a:xfrm>
            <a:off x="471950" y="1558456"/>
            <a:ext cx="4886632" cy="4280248"/>
          </a:xfrm>
          <a:prstGeom prst="rect">
            <a:avLst/>
          </a:prstGeom>
        </p:spPr>
        <p:txBody>
          <a:bodyPr vert="horz" lIns="91440" tIns="45720" rIns="91440" bIns="45720" rtlCol="0">
            <a:noAutofit/>
          </a:bodyPr>
          <a:lstStyle>
            <a:lvl1pPr marL="0" indent="0" algn="l" defTabSz="1219170" rtl="0" eaLnBrk="1" latinLnBrk="0" hangingPunct="1">
              <a:spcBef>
                <a:spcPts val="800"/>
              </a:spcBef>
              <a:buClr>
                <a:schemeClr val="accent1"/>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514350" marR="0" lvl="0" indent="-514350" algn="l" defTabSz="1219170" rtl="0" eaLnBrk="1" fontAlgn="auto" latinLnBrk="0" hangingPunct="1">
              <a:lnSpc>
                <a:spcPct val="100000"/>
              </a:lnSpc>
              <a:spcBef>
                <a:spcPts val="800"/>
              </a:spcBef>
              <a:spcAft>
                <a:spcPts val="0"/>
              </a:spcAft>
              <a:buClr>
                <a:srgbClr val="0071C5"/>
              </a:buClr>
              <a:buSzTx/>
              <a:buFont typeface="+mj-lt"/>
              <a:buAutoNum type="arabicPeriod" startAt="2"/>
              <a:tabLst/>
              <a:defRPr/>
            </a:pPr>
            <a:r>
              <a:rPr kumimoji="0" lang="en-IE" sz="2600" b="1" i="0" u="none" strike="noStrike" kern="1200" cap="none" spc="0" normalizeH="0" baseline="0" noProof="0" smtClean="0">
                <a:ln>
                  <a:noFill/>
                </a:ln>
                <a:solidFill>
                  <a:srgbClr val="0071C5">
                    <a:lumMod val="75000"/>
                  </a:srgbClr>
                </a:solidFill>
                <a:effectLst/>
                <a:uLnTx/>
                <a:uFillTx/>
                <a:latin typeface="Intel Clear"/>
                <a:ea typeface="+mn-ea"/>
                <a:cs typeface="+mn-cs"/>
              </a:rPr>
              <a:t>Add a hardware accelerated port to OVS-DPDK.</a:t>
            </a:r>
          </a:p>
          <a:p>
            <a:pPr marL="0" marR="0" lvl="0" indent="0" algn="l" defTabSz="1219170" rtl="0" eaLnBrk="1" fontAlgn="auto" latinLnBrk="0" hangingPunct="1">
              <a:lnSpc>
                <a:spcPct val="100000"/>
              </a:lnSpc>
              <a:spcBef>
                <a:spcPts val="800"/>
              </a:spcBef>
              <a:spcAft>
                <a:spcPts val="0"/>
              </a:spcAft>
              <a:buClr>
                <a:srgbClr val="0071C5"/>
              </a:buClr>
              <a:buSzTx/>
              <a:buFont typeface="Wingdings" panose="05000000000000000000" pitchFamily="2" charset="2"/>
              <a:buNone/>
              <a:tabLst/>
              <a:defRPr/>
            </a:pPr>
            <a:endParaRPr kumimoji="0" lang="en-IE" sz="2600" b="1" i="0" u="none" strike="noStrike" kern="1200" cap="none" spc="0" normalizeH="0" baseline="0" noProof="0" smtClean="0">
              <a:ln>
                <a:noFill/>
              </a:ln>
              <a:solidFill>
                <a:srgbClr val="0071C5">
                  <a:lumMod val="75000"/>
                </a:srgbClr>
              </a:solidFill>
              <a:effectLst/>
              <a:uLnTx/>
              <a:uFillTx/>
              <a:latin typeface="Intel Clear"/>
              <a:ea typeface="+mn-ea"/>
              <a:cs typeface="+mn-cs"/>
            </a:endParaRPr>
          </a:p>
          <a:p>
            <a:pPr marL="571494" marR="0" lvl="1" indent="-342900" algn="l" defTabSz="1219170" rtl="0" eaLnBrk="1" fontAlgn="auto" latinLnBrk="0" hangingPunct="1">
              <a:lnSpc>
                <a:spcPct val="100000"/>
              </a:lnSpc>
              <a:spcBef>
                <a:spcPts val="800"/>
              </a:spcBef>
              <a:spcAft>
                <a:spcPts val="0"/>
              </a:spcAft>
              <a:buClr>
                <a:srgbClr val="003C71"/>
              </a:buClr>
              <a:buSzTx/>
              <a:buFont typeface="Arial" panose="020B0604020202020204" pitchFamily="34" charset="0"/>
              <a:buChar char="•"/>
              <a:tabLst/>
              <a:defRPr/>
            </a:pPr>
            <a:r>
              <a:rPr kumimoji="0" lang="en-US" sz="1600" b="1" i="1" u="none" strike="noStrike" kern="1200" cap="none" spc="0" normalizeH="0" baseline="0" noProof="0" smtClean="0">
                <a:ln>
                  <a:noFill/>
                </a:ln>
                <a:solidFill>
                  <a:sysClr val="windowText" lastClr="000000">
                    <a:lumMod val="95000"/>
                    <a:lumOff val="5000"/>
                  </a:sysClr>
                </a:solidFill>
                <a:effectLst/>
                <a:uLnTx/>
                <a:uFillTx/>
                <a:latin typeface="Intel Clear"/>
                <a:ea typeface="+mn-ea"/>
                <a:cs typeface="+mn-cs"/>
              </a:rPr>
              <a:t>ovs-vsctl --timeout 10 add-port br0 port0 – set Interface port0 type=dpdkhw options:device-id=0,port-id=0</a:t>
            </a:r>
            <a:endParaRPr kumimoji="0" lang="en-US" sz="1600" b="1" i="1" u="none" strike="noStrike" kern="1200" cap="none" spc="0" normalizeH="0" baseline="0" noProof="0" dirty="0">
              <a:ln>
                <a:noFill/>
              </a:ln>
              <a:solidFill>
                <a:sysClr val="windowText" lastClr="000000">
                  <a:lumMod val="95000"/>
                  <a:lumOff val="5000"/>
                </a:sysClr>
              </a:solidFill>
              <a:effectLst/>
              <a:uLnTx/>
              <a:uFillTx/>
              <a:latin typeface="Intel Clear"/>
              <a:ea typeface="+mn-ea"/>
              <a:cs typeface="+mn-cs"/>
            </a:endParaRPr>
          </a:p>
        </p:txBody>
      </p:sp>
      <p:sp>
        <p:nvSpPr>
          <p:cNvPr id="5" name="Oval 4"/>
          <p:cNvSpPr/>
          <p:nvPr/>
        </p:nvSpPr>
        <p:spPr>
          <a:xfrm>
            <a:off x="1089741" y="3824749"/>
            <a:ext cx="2980814" cy="383458"/>
          </a:xfrm>
          <a:prstGeom prst="ellipse">
            <a:avLst/>
          </a:prstGeom>
          <a:noFill/>
          <a:ln w="508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grpSp>
        <p:nvGrpSpPr>
          <p:cNvPr id="6" name="Group 5"/>
          <p:cNvGrpSpPr/>
          <p:nvPr/>
        </p:nvGrpSpPr>
        <p:grpSpPr>
          <a:xfrm>
            <a:off x="5602165" y="1150449"/>
            <a:ext cx="6402106" cy="4984880"/>
            <a:chOff x="5661157" y="1150449"/>
            <a:chExt cx="6402106" cy="4984880"/>
          </a:xfrm>
        </p:grpSpPr>
        <p:grpSp>
          <p:nvGrpSpPr>
            <p:cNvPr id="7" name="Group 6"/>
            <p:cNvGrpSpPr/>
            <p:nvPr/>
          </p:nvGrpSpPr>
          <p:grpSpPr>
            <a:xfrm>
              <a:off x="5798762" y="1150449"/>
              <a:ext cx="6264501" cy="4984880"/>
              <a:chOff x="5798762" y="1150449"/>
              <a:chExt cx="6264501" cy="4984880"/>
            </a:xfrm>
          </p:grpSpPr>
          <p:sp>
            <p:nvSpPr>
              <p:cNvPr id="12" name="Rectangle 11"/>
              <p:cNvSpPr/>
              <p:nvPr/>
            </p:nvSpPr>
            <p:spPr>
              <a:xfrm>
                <a:off x="5798762" y="1150449"/>
                <a:ext cx="6264501" cy="4984880"/>
              </a:xfrm>
              <a:prstGeom prst="rect">
                <a:avLst/>
              </a:prstGeom>
              <a:solidFill>
                <a:sysClr val="window" lastClr="FFFFFF"/>
              </a:solidFill>
              <a:ln w="26425" cap="flat" cmpd="sng" algn="ctr">
                <a:solidFill>
                  <a:srgbClr val="C3D6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3" name="Rectangle 12"/>
              <p:cNvSpPr/>
              <p:nvPr/>
            </p:nvSpPr>
            <p:spPr>
              <a:xfrm>
                <a:off x="7143407" y="4785729"/>
                <a:ext cx="3632662" cy="355805"/>
              </a:xfrm>
              <a:prstGeom prst="rect">
                <a:avLst/>
              </a:prstGeom>
              <a:noFill/>
              <a:ln w="25400" cap="flat" cmpd="sng" algn="ctr">
                <a:solidFill>
                  <a:srgbClr val="3F7FA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rPr>
                  <a:t>FPGA Driver</a:t>
                </a:r>
                <a:endParaRPr kumimoji="0" lang="en-US"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endParaRPr>
              </a:p>
            </p:txBody>
          </p:sp>
          <p:grpSp>
            <p:nvGrpSpPr>
              <p:cNvPr id="14" name="Group 13"/>
              <p:cNvGrpSpPr/>
              <p:nvPr/>
            </p:nvGrpSpPr>
            <p:grpSpPr>
              <a:xfrm>
                <a:off x="6197600" y="3094815"/>
                <a:ext cx="5522451" cy="1369032"/>
                <a:chOff x="939994" y="2355469"/>
                <a:chExt cx="8666461" cy="1587211"/>
              </a:xfrm>
              <a:noFill/>
              <a:effectLst>
                <a:outerShdw blurRad="50800" dist="38100" dir="2700000" algn="tl" rotWithShape="0">
                  <a:prstClr val="black">
                    <a:alpha val="40000"/>
                  </a:prstClr>
                </a:outerShdw>
              </a:effectLst>
            </p:grpSpPr>
            <p:sp>
              <p:nvSpPr>
                <p:cNvPr id="33" name="Rectangle 32"/>
                <p:cNvSpPr/>
                <p:nvPr/>
              </p:nvSpPr>
              <p:spPr>
                <a:xfrm>
                  <a:off x="939994" y="2355469"/>
                  <a:ext cx="8666461" cy="1587211"/>
                </a:xfrm>
                <a:prstGeom prst="rect">
                  <a:avLst/>
                </a:prstGeom>
                <a:solidFill>
                  <a:srgbClr val="F3D54E">
                    <a:lumMod val="60000"/>
                    <a:lumOff val="40000"/>
                  </a:srgbClr>
                </a:solidFill>
                <a:ln w="25400" cap="flat" cmpd="sng" algn="ctr">
                  <a:solidFill>
                    <a:srgbClr val="003C71"/>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400" b="1" i="1" u="none" strike="noStrike" kern="0" cap="none" spc="0" normalizeH="0" baseline="0" noProof="0" dirty="0" smtClean="0">
                      <a:ln>
                        <a:noFill/>
                      </a:ln>
                      <a:solidFill>
                        <a:srgbClr val="0070C0"/>
                      </a:solidFill>
                      <a:effectLst/>
                      <a:uLnTx/>
                      <a:uFillTx/>
                      <a:latin typeface="Intel Clear"/>
                      <a:ea typeface="+mn-ea"/>
                      <a:cs typeface="+mn-cs"/>
                    </a:rPr>
                    <a:t>DPDK Framework</a:t>
                  </a:r>
                  <a:endParaRPr kumimoji="0" lang="en-US" sz="1400" b="1" i="1" u="none" strike="noStrike" kern="0" cap="none" spc="0" normalizeH="0" baseline="0" noProof="0" dirty="0" smtClean="0">
                    <a:ln>
                      <a:noFill/>
                    </a:ln>
                    <a:solidFill>
                      <a:srgbClr val="0070C0"/>
                    </a:solidFill>
                    <a:effectLst/>
                    <a:uLnTx/>
                    <a:uFillTx/>
                    <a:latin typeface="Intel Clear"/>
                    <a:ea typeface="+mn-ea"/>
                    <a:cs typeface="+mn-cs"/>
                  </a:endParaRPr>
                </a:p>
              </p:txBody>
            </p:sp>
            <p:sp>
              <p:nvSpPr>
                <p:cNvPr id="34" name="Rounded Rectangle 33"/>
                <p:cNvSpPr/>
                <p:nvPr/>
              </p:nvSpPr>
              <p:spPr>
                <a:xfrm>
                  <a:off x="1325819"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SWITCH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5" name="Rounded Rectangle 34"/>
                <p:cNvSpPr/>
                <p:nvPr/>
              </p:nvSpPr>
              <p:spPr>
                <a:xfrm>
                  <a:off x="2942408" y="2514209"/>
                  <a:ext cx="1483360" cy="548640"/>
                </a:xfrm>
                <a:prstGeom prst="roundRect">
                  <a:avLst/>
                </a:prstGeom>
                <a:grpFill/>
                <a:ln w="25400" cap="flat" cmpd="sng" algn="ctr">
                  <a:solidFill>
                    <a:srgbClr val="FC4C02"/>
                  </a:solidFill>
                  <a:prstDash val="solid"/>
                </a:ln>
                <a:effectLst>
                  <a:glow rad="228600">
                    <a:srgbClr val="FC4C02">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PORT REP.</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6" name="Rounded Rectangle 35"/>
                <p:cNvSpPr/>
                <p:nvPr/>
              </p:nvSpPr>
              <p:spPr>
                <a:xfrm>
                  <a:off x="4549272"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EXPT- </a:t>
                  </a:r>
                  <a:r>
                    <a:rPr kumimoji="0" lang="en-IE" sz="1200" b="1" i="0" u="none" strike="noStrike" kern="0" cap="none" spc="0" normalizeH="0" baseline="0" noProof="0" dirty="0">
                      <a:ln>
                        <a:noFill/>
                      </a:ln>
                      <a:solidFill>
                        <a:prstClr val="black"/>
                      </a:solidFill>
                      <a:effectLst/>
                      <a:uLnTx/>
                      <a:uFillTx/>
                      <a:latin typeface="Intel Clear"/>
                      <a:ea typeface="+mn-ea"/>
                      <a:cs typeface="+mn-cs"/>
                    </a:rPr>
                    <a:t>HANDLER</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7" name="Rounded Rectangle 36"/>
                <p:cNvSpPr/>
                <p:nvPr/>
              </p:nvSpPr>
              <p:spPr>
                <a:xfrm>
                  <a:off x="6143270"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VDPA</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8" name="Rounded Rectangle 37"/>
                <p:cNvSpPr/>
                <p:nvPr/>
              </p:nvSpPr>
              <p:spPr>
                <a:xfrm>
                  <a:off x="773726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RTE-FLOW</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9" name="Rounded Rectangle 38"/>
                <p:cNvSpPr/>
                <p:nvPr/>
              </p:nvSpPr>
              <p:spPr>
                <a:xfrm>
                  <a:off x="3509219"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QOS</a:t>
                  </a:r>
                </a:p>
              </p:txBody>
            </p:sp>
            <p:sp>
              <p:nvSpPr>
                <p:cNvPr id="40" name="Rounded Rectangle 39"/>
                <p:cNvSpPr/>
                <p:nvPr/>
              </p:nvSpPr>
              <p:spPr>
                <a:xfrm>
                  <a:off x="5401590"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TUNNEL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grpSp>
          <p:sp>
            <p:nvSpPr>
              <p:cNvPr id="15" name="Rounded Rectangle 14"/>
              <p:cNvSpPr/>
              <p:nvPr/>
            </p:nvSpPr>
            <p:spPr>
              <a:xfrm>
                <a:off x="8779991" y="2199100"/>
                <a:ext cx="2940059" cy="537663"/>
              </a:xfrm>
              <a:prstGeom prst="roundRect">
                <a:avLst/>
              </a:prstGeom>
              <a:solidFill>
                <a:sysClr val="window" lastClr="FFFFFF"/>
              </a:solidFill>
              <a:ln w="28575" cap="flat" cmpd="sng" algn="ctr">
                <a:solidFill>
                  <a:sysClr val="windowText" lastClr="000000"/>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200" b="1" i="1" u="none" strike="noStrike" kern="0" cap="none" spc="0" normalizeH="0" baseline="0" noProof="0" dirty="0" smtClean="0">
                    <a:ln>
                      <a:noFill/>
                    </a:ln>
                    <a:solidFill>
                      <a:prstClr val="black"/>
                    </a:solidFill>
                    <a:effectLst/>
                    <a:uLnTx/>
                    <a:uFillTx/>
                    <a:latin typeface="Intel Clear"/>
                    <a:ea typeface="+mn-ea"/>
                    <a:cs typeface="+mn-cs"/>
                  </a:rPr>
                  <a:t>SW </a:t>
                </a:r>
                <a:r>
                  <a:rPr kumimoji="0" lang="en-IE" sz="1200" b="1" i="1" u="none" strike="noStrike" kern="0" cap="none" spc="0" normalizeH="0" baseline="0" noProof="0" dirty="0" err="1" smtClean="0">
                    <a:ln>
                      <a:noFill/>
                    </a:ln>
                    <a:solidFill>
                      <a:prstClr val="black"/>
                    </a:solidFill>
                    <a:effectLst/>
                    <a:uLnTx/>
                    <a:uFillTx/>
                    <a:latin typeface="Intel Clear"/>
                    <a:ea typeface="+mn-ea"/>
                    <a:cs typeface="+mn-cs"/>
                  </a:rPr>
                  <a:t>Datapath</a:t>
                </a:r>
                <a:endParaRPr kumimoji="0" lang="en-US" sz="1200" b="1" i="1"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16" name="Group 15"/>
              <p:cNvGrpSpPr/>
              <p:nvPr/>
            </p:nvGrpSpPr>
            <p:grpSpPr>
              <a:xfrm>
                <a:off x="8060702" y="5451110"/>
                <a:ext cx="1805354" cy="558202"/>
                <a:chOff x="7936523" y="5767085"/>
                <a:chExt cx="1805354" cy="558202"/>
              </a:xfrm>
            </p:grpSpPr>
            <p:sp>
              <p:nvSpPr>
                <p:cNvPr id="26" name="Rectangle 25"/>
                <p:cNvSpPr/>
                <p:nvPr/>
              </p:nvSpPr>
              <p:spPr>
                <a:xfrm>
                  <a:off x="7936523" y="5767085"/>
                  <a:ext cx="1805354" cy="265199"/>
                </a:xfrm>
                <a:prstGeom prst="rect">
                  <a:avLst/>
                </a:prstGeom>
                <a:solidFill>
                  <a:srgbClr val="0071C5">
                    <a:lumMod val="75000"/>
                    <a:alpha val="50000"/>
                  </a:srgbClr>
                </a:solidFill>
                <a:ln w="25400" cap="flat" cmpd="sng" algn="ctr">
                  <a:solidFill>
                    <a:sysClr val="windowText" lastClr="000000"/>
                  </a:solidFill>
                  <a:prstDash val="solid"/>
                </a:ln>
                <a:effectLst/>
              </p:spPr>
              <p:txBody>
                <a:bodyPr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400" b="1" i="0" u="none" strike="noStrike" kern="0" cap="none" spc="0" normalizeH="0" baseline="0" noProof="0" dirty="0">
                      <a:ln>
                        <a:noFill/>
                      </a:ln>
                      <a:solidFill>
                        <a:prstClr val="black">
                          <a:lumMod val="95000"/>
                          <a:lumOff val="5000"/>
                        </a:prstClr>
                      </a:solidFill>
                      <a:effectLst/>
                      <a:uLnTx/>
                      <a:uFillTx/>
                      <a:latin typeface="Intel Clear"/>
                      <a:ea typeface="+mn-ea"/>
                      <a:cs typeface="+mn-cs"/>
                    </a:rPr>
                    <a:t>FPGA</a:t>
                  </a:r>
                  <a:endParaRPr kumimoji="0" lang="en-US" sz="1400" b="1" i="0" u="none" strike="noStrike" kern="0" cap="none" spc="0" normalizeH="0" baseline="0" noProof="0" dirty="0">
                    <a:ln>
                      <a:noFill/>
                    </a:ln>
                    <a:solidFill>
                      <a:prstClr val="black">
                        <a:lumMod val="95000"/>
                        <a:lumOff val="5000"/>
                      </a:prstClr>
                    </a:solidFill>
                    <a:effectLst/>
                    <a:uLnTx/>
                    <a:uFillTx/>
                    <a:latin typeface="Intel Clear"/>
                    <a:ea typeface="+mn-ea"/>
                    <a:cs typeface="+mn-cs"/>
                  </a:endParaRPr>
                </a:p>
              </p:txBody>
            </p:sp>
            <p:sp>
              <p:nvSpPr>
                <p:cNvPr id="27" name="Rectangle 26"/>
                <p:cNvSpPr/>
                <p:nvPr/>
              </p:nvSpPr>
              <p:spPr>
                <a:xfrm>
                  <a:off x="8373105"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28" name="Rectangle 27"/>
                <p:cNvSpPr/>
                <p:nvPr/>
              </p:nvSpPr>
              <p:spPr>
                <a:xfrm>
                  <a:off x="9236863"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grpSp>
              <p:nvGrpSpPr>
                <p:cNvPr id="29" name="Group 28"/>
                <p:cNvGrpSpPr/>
                <p:nvPr/>
              </p:nvGrpSpPr>
              <p:grpSpPr>
                <a:xfrm>
                  <a:off x="8419869" y="6099030"/>
                  <a:ext cx="867263" cy="226257"/>
                  <a:chOff x="6718935" y="2340541"/>
                  <a:chExt cx="1252557" cy="276999"/>
                </a:xfrm>
              </p:grpSpPr>
              <p:sp>
                <p:nvSpPr>
                  <p:cNvPr id="30" name="TextBox 29"/>
                  <p:cNvSpPr txBox="1"/>
                  <p:nvPr/>
                </p:nvSpPr>
                <p:spPr>
                  <a:xfrm>
                    <a:off x="6947799" y="2340541"/>
                    <a:ext cx="73897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rPr>
                      <a:t>PHY</a:t>
                    </a:r>
                    <a:endParaRPr kumimoji="0" lang="en-US" sz="1200" b="0" i="0" u="none" strike="noStrike" kern="0" cap="none" spc="0" normalizeH="0" baseline="0" noProof="0" dirty="0" err="1" smtClean="0">
                      <a:ln>
                        <a:noFill/>
                      </a:ln>
                      <a:solidFill>
                        <a:prstClr val="black"/>
                      </a:solidFill>
                      <a:effectLst/>
                      <a:uLnTx/>
                      <a:uFillTx/>
                      <a:latin typeface="Intel Clear"/>
                    </a:endParaRPr>
                  </a:p>
                </p:txBody>
              </p:sp>
              <p:cxnSp>
                <p:nvCxnSpPr>
                  <p:cNvPr id="31" name="Straight Arrow Connector 30"/>
                  <p:cNvCxnSpPr/>
                  <p:nvPr/>
                </p:nvCxnSpPr>
                <p:spPr>
                  <a:xfrm flipH="1">
                    <a:off x="6718935" y="2496828"/>
                    <a:ext cx="248206" cy="0"/>
                  </a:xfrm>
                  <a:prstGeom prst="straightConnector1">
                    <a:avLst/>
                  </a:prstGeom>
                  <a:noFill/>
                  <a:ln w="9525" cap="rnd" cmpd="sng" algn="ctr">
                    <a:solidFill>
                      <a:sysClr val="windowText" lastClr="000000"/>
                    </a:solidFill>
                    <a:prstDash val="solid"/>
                    <a:tailEnd type="triangle"/>
                  </a:ln>
                  <a:effectLst/>
                </p:spPr>
              </p:cxnSp>
              <p:cxnSp>
                <p:nvCxnSpPr>
                  <p:cNvPr id="32" name="Straight Arrow Connector 31"/>
                  <p:cNvCxnSpPr/>
                  <p:nvPr/>
                </p:nvCxnSpPr>
                <p:spPr>
                  <a:xfrm>
                    <a:off x="7706113" y="2496828"/>
                    <a:ext cx="265379" cy="0"/>
                  </a:xfrm>
                  <a:prstGeom prst="straightConnector1">
                    <a:avLst/>
                  </a:prstGeom>
                  <a:noFill/>
                  <a:ln w="9525" cap="rnd" cmpd="sng" algn="ctr">
                    <a:solidFill>
                      <a:sysClr val="windowText" lastClr="000000"/>
                    </a:solidFill>
                    <a:prstDash val="solid"/>
                    <a:tailEnd type="triangle"/>
                  </a:ln>
                  <a:effectLst/>
                </p:spPr>
              </p:cxnSp>
            </p:grpSp>
          </p:grpSp>
          <p:grpSp>
            <p:nvGrpSpPr>
              <p:cNvPr id="17" name="Group 16"/>
              <p:cNvGrpSpPr/>
              <p:nvPr/>
            </p:nvGrpSpPr>
            <p:grpSpPr>
              <a:xfrm>
                <a:off x="6197600" y="1504240"/>
                <a:ext cx="2694364" cy="579719"/>
                <a:chOff x="2188326" y="2078181"/>
                <a:chExt cx="2694364" cy="268830"/>
              </a:xfrm>
            </p:grpSpPr>
            <p:sp>
              <p:nvSpPr>
                <p:cNvPr id="23" name="Rectangle 22"/>
                <p:cNvSpPr/>
                <p:nvPr/>
              </p:nvSpPr>
              <p:spPr>
                <a:xfrm>
                  <a:off x="2188326" y="2088572"/>
                  <a:ext cx="1086889" cy="255777"/>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OVSDB</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24" name="Rectangle 23"/>
                <p:cNvSpPr/>
                <p:nvPr/>
              </p:nvSpPr>
              <p:spPr>
                <a:xfrm>
                  <a:off x="3709557" y="2078181"/>
                  <a:ext cx="1173133" cy="268830"/>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err="1" smtClean="0">
                      <a:ln>
                        <a:noFill/>
                      </a:ln>
                      <a:solidFill>
                        <a:prstClr val="black"/>
                      </a:solidFill>
                      <a:effectLst/>
                      <a:uLnTx/>
                      <a:uFillTx/>
                      <a:latin typeface="Intel Clear"/>
                      <a:ea typeface="+mn-ea"/>
                      <a:cs typeface="+mn-cs"/>
                    </a:rPr>
                    <a:t>vswitchd</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25" name="Straight Connector 24"/>
                <p:cNvCxnSpPr>
                  <a:stCxn id="23" idx="3"/>
                  <a:endCxn id="24" idx="1"/>
                </p:cNvCxnSpPr>
                <p:nvPr/>
              </p:nvCxnSpPr>
              <p:spPr>
                <a:xfrm flipV="1">
                  <a:off x="3275215" y="2212596"/>
                  <a:ext cx="434342" cy="3865"/>
                </a:xfrm>
                <a:prstGeom prst="line">
                  <a:avLst/>
                </a:prstGeom>
                <a:noFill/>
                <a:ln w="25400" cap="rnd" cmpd="sng" algn="ctr">
                  <a:solidFill>
                    <a:srgbClr val="003C71"/>
                  </a:solidFill>
                  <a:prstDash val="sysDash"/>
                </a:ln>
                <a:effectLst/>
              </p:spPr>
            </p:cxnSp>
          </p:grpSp>
          <p:cxnSp>
            <p:nvCxnSpPr>
              <p:cNvPr id="18" name="Straight Arrow Connector 39"/>
              <p:cNvCxnSpPr>
                <a:stCxn id="24" idx="3"/>
                <a:endCxn id="15" idx="0"/>
              </p:cNvCxnSpPr>
              <p:nvPr/>
            </p:nvCxnSpPr>
            <p:spPr>
              <a:xfrm>
                <a:off x="8891964" y="1794100"/>
                <a:ext cx="1358057" cy="405000"/>
              </a:xfrm>
              <a:prstGeom prst="bentConnector2">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19" name="Straight Arrow Connector 39"/>
              <p:cNvCxnSpPr/>
              <p:nvPr/>
            </p:nvCxnSpPr>
            <p:spPr>
              <a:xfrm rot="5400000">
                <a:off x="7793512" y="2595845"/>
                <a:ext cx="1023775" cy="3"/>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20" name="Straight Arrow Connector 39"/>
              <p:cNvCxnSpPr>
                <a:endCxn id="15" idx="2"/>
              </p:cNvCxnSpPr>
              <p:nvPr/>
            </p:nvCxnSpPr>
            <p:spPr>
              <a:xfrm rot="16200000" flipV="1">
                <a:off x="10070997" y="2915788"/>
                <a:ext cx="358051" cy="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21" name="Straight Arrow Connector 39"/>
              <p:cNvCxnSpPr>
                <a:stCxn id="13" idx="0"/>
                <a:endCxn id="33" idx="2"/>
              </p:cNvCxnSpPr>
              <p:nvPr/>
            </p:nvCxnSpPr>
            <p:spPr>
              <a:xfrm rot="16200000" flipV="1">
                <a:off x="8798341" y="4624332"/>
                <a:ext cx="321882" cy="912"/>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22" name="Straight Arrow Connector 39"/>
              <p:cNvCxnSpPr>
                <a:stCxn id="26" idx="0"/>
                <a:endCxn id="13" idx="2"/>
              </p:cNvCxnSpPr>
              <p:nvPr/>
            </p:nvCxnSpPr>
            <p:spPr>
              <a:xfrm rot="16200000" flipV="1">
                <a:off x="8806771" y="5294501"/>
                <a:ext cx="309576" cy="364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grpSp>
        <p:grpSp>
          <p:nvGrpSpPr>
            <p:cNvPr id="8" name="Group 7"/>
            <p:cNvGrpSpPr/>
            <p:nvPr/>
          </p:nvGrpSpPr>
          <p:grpSpPr>
            <a:xfrm>
              <a:off x="5661157" y="4899991"/>
              <a:ext cx="6392274" cy="750387"/>
              <a:chOff x="5405518" y="5199132"/>
              <a:chExt cx="6392274" cy="750387"/>
            </a:xfrm>
          </p:grpSpPr>
          <p:cxnSp>
            <p:nvCxnSpPr>
              <p:cNvPr id="9" name="Straight Connector 8"/>
              <p:cNvCxnSpPr/>
              <p:nvPr/>
            </p:nvCxnSpPr>
            <p:spPr>
              <a:xfrm>
                <a:off x="5533292" y="5568455"/>
                <a:ext cx="6264500" cy="11723"/>
              </a:xfrm>
              <a:prstGeom prst="line">
                <a:avLst/>
              </a:prstGeom>
              <a:noFill/>
              <a:ln w="31750" cap="rnd" cmpd="sng" algn="ctr">
                <a:solidFill>
                  <a:srgbClr val="C3D600"/>
                </a:solidFill>
                <a:prstDash val="lgDash"/>
              </a:ln>
              <a:effectLst/>
            </p:spPr>
          </p:cxnSp>
          <p:sp>
            <p:nvSpPr>
              <p:cNvPr id="10" name="TextBox 9"/>
              <p:cNvSpPr txBox="1"/>
              <p:nvPr/>
            </p:nvSpPr>
            <p:spPr>
              <a:xfrm>
                <a:off x="5477772" y="5199132"/>
                <a:ext cx="965684"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Host</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sp>
            <p:nvSpPr>
              <p:cNvPr id="11" name="TextBox 10"/>
              <p:cNvSpPr txBox="1"/>
              <p:nvPr/>
            </p:nvSpPr>
            <p:spPr>
              <a:xfrm>
                <a:off x="5405518" y="5657131"/>
                <a:ext cx="655312" cy="2923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HW</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grpSp>
      </p:grpSp>
      <p:sp>
        <p:nvSpPr>
          <p:cNvPr id="41" name="Oval 40"/>
          <p:cNvSpPr/>
          <p:nvPr/>
        </p:nvSpPr>
        <p:spPr>
          <a:xfrm>
            <a:off x="7922049" y="2130967"/>
            <a:ext cx="251870" cy="323808"/>
          </a:xfrm>
          <a:prstGeom prst="ellipse">
            <a:avLst/>
          </a:prstGeom>
          <a:solidFill>
            <a:srgbClr val="FC4C02">
              <a:lumMod val="60000"/>
              <a:lumOff val="40000"/>
            </a:srgbClr>
          </a:solidFill>
          <a:ln w="25400" cap="flat" cmpd="sng" algn="ctr">
            <a:solidFill>
              <a:srgbClr val="FC4C02"/>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800" b="1" i="0" u="none" strike="noStrike" kern="0" cap="none" spc="0" normalizeH="0" baseline="0" noProof="0" dirty="0" smtClean="0">
                <a:ln>
                  <a:noFill/>
                </a:ln>
                <a:solidFill>
                  <a:prstClr val="black"/>
                </a:solidFill>
                <a:effectLst/>
                <a:uLnTx/>
                <a:uFillTx/>
                <a:latin typeface="Intel Clear"/>
                <a:ea typeface="+mn-ea"/>
                <a:cs typeface="+mn-cs"/>
              </a:rPr>
              <a:t>1</a:t>
            </a:r>
            <a:endParaRPr kumimoji="0" lang="en-US" sz="1800" b="1" i="0"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42" name="Group 41"/>
          <p:cNvGrpSpPr/>
          <p:nvPr/>
        </p:nvGrpSpPr>
        <p:grpSpPr>
          <a:xfrm>
            <a:off x="9817416" y="1320165"/>
            <a:ext cx="1715349" cy="4263545"/>
            <a:chOff x="9866056" y="1320165"/>
            <a:chExt cx="1715349" cy="4263545"/>
          </a:xfrm>
        </p:grpSpPr>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0522" y="1320165"/>
              <a:ext cx="520883" cy="520883"/>
            </a:xfrm>
            <a:prstGeom prst="rect">
              <a:avLst/>
            </a:prstGeom>
            <a:ln w="25400">
              <a:solidFill>
                <a:sysClr val="windowText" lastClr="000000"/>
              </a:solidFill>
            </a:ln>
          </p:spPr>
        </p:pic>
        <p:cxnSp>
          <p:nvCxnSpPr>
            <p:cNvPr id="44" name="Straight Connector 73"/>
            <p:cNvCxnSpPr>
              <a:stCxn id="43" idx="3"/>
            </p:cNvCxnSpPr>
            <p:nvPr/>
          </p:nvCxnSpPr>
          <p:spPr>
            <a:xfrm flipH="1">
              <a:off x="9866056" y="1580607"/>
              <a:ext cx="1715349" cy="4003103"/>
            </a:xfrm>
            <a:prstGeom prst="bentConnector3">
              <a:avLst>
                <a:gd name="adj1" fmla="val -22401"/>
              </a:avLst>
            </a:prstGeom>
            <a:noFill/>
            <a:ln w="31750" cap="rnd" cmpd="sng" algn="ctr">
              <a:solidFill>
                <a:sysClr val="windowText" lastClr="000000"/>
              </a:solidFill>
              <a:prstDash val="solid"/>
            </a:ln>
            <a:effectLst/>
          </p:spPr>
        </p:cxnSp>
      </p:grpSp>
    </p:spTree>
    <p:extLst>
      <p:ext uri="{BB962C8B-B14F-4D97-AF65-F5344CB8AC3E}">
        <p14:creationId xmlns:p14="http://schemas.microsoft.com/office/powerpoint/2010/main" val="1586714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DPDK ‘Framework’ in OVS-DPDK -</a:t>
            </a:r>
            <a:r>
              <a:rPr lang="en-IE" dirty="0" err="1"/>
              <a:t>contd</a:t>
            </a:r>
            <a:endParaRPr lang="en-US" dirty="0"/>
          </a:p>
        </p:txBody>
      </p:sp>
      <p:sp>
        <p:nvSpPr>
          <p:cNvPr id="4" name="Content Placeholder 2"/>
          <p:cNvSpPr txBox="1">
            <a:spLocks/>
          </p:cNvSpPr>
          <p:nvPr/>
        </p:nvSpPr>
        <p:spPr>
          <a:xfrm>
            <a:off x="471950" y="1558456"/>
            <a:ext cx="4886632" cy="4280248"/>
          </a:xfrm>
          <a:prstGeom prst="rect">
            <a:avLst/>
          </a:prstGeom>
        </p:spPr>
        <p:txBody>
          <a:bodyPr vert="horz" lIns="91440" tIns="45720" rIns="91440" bIns="45720" rtlCol="0">
            <a:noAutofit/>
          </a:bodyPr>
          <a:lstStyle>
            <a:lvl1pPr marL="0" indent="0" algn="l" defTabSz="1219170" rtl="0" eaLnBrk="1" latinLnBrk="0" hangingPunct="1">
              <a:spcBef>
                <a:spcPts val="800"/>
              </a:spcBef>
              <a:buClr>
                <a:schemeClr val="accent1"/>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514350" marR="0" lvl="0" indent="-514350" algn="l" defTabSz="1219170" rtl="0" eaLnBrk="1" fontAlgn="auto" latinLnBrk="0" hangingPunct="1">
              <a:lnSpc>
                <a:spcPct val="100000"/>
              </a:lnSpc>
              <a:spcBef>
                <a:spcPts val="800"/>
              </a:spcBef>
              <a:spcAft>
                <a:spcPts val="0"/>
              </a:spcAft>
              <a:buClr>
                <a:srgbClr val="0071C5"/>
              </a:buClr>
              <a:buSzTx/>
              <a:buFont typeface="+mj-lt"/>
              <a:buAutoNum type="arabicPeriod" startAt="3"/>
              <a:tabLst/>
              <a:defRPr/>
            </a:pPr>
            <a:r>
              <a:rPr kumimoji="0" lang="en-IE" sz="2600" b="1" i="0" u="none" strike="noStrike" kern="1200" cap="none" spc="0" normalizeH="0" baseline="0" noProof="0" dirty="0" smtClean="0">
                <a:ln>
                  <a:noFill/>
                </a:ln>
                <a:solidFill>
                  <a:srgbClr val="0071C5">
                    <a:lumMod val="75000"/>
                  </a:srgbClr>
                </a:solidFill>
                <a:effectLst/>
                <a:uLnTx/>
                <a:uFillTx/>
                <a:latin typeface="Intel Clear"/>
                <a:ea typeface="+mn-ea"/>
                <a:cs typeface="+mn-cs"/>
              </a:rPr>
              <a:t>Report exception packet to OVS-DPDK.</a:t>
            </a:r>
          </a:p>
        </p:txBody>
      </p:sp>
      <p:grpSp>
        <p:nvGrpSpPr>
          <p:cNvPr id="5" name="Group 4"/>
          <p:cNvGrpSpPr/>
          <p:nvPr/>
        </p:nvGrpSpPr>
        <p:grpSpPr>
          <a:xfrm>
            <a:off x="5602165" y="1150449"/>
            <a:ext cx="6402106" cy="4984880"/>
            <a:chOff x="5661157" y="1150449"/>
            <a:chExt cx="6402106" cy="4984880"/>
          </a:xfrm>
        </p:grpSpPr>
        <p:grpSp>
          <p:nvGrpSpPr>
            <p:cNvPr id="6" name="Group 5"/>
            <p:cNvGrpSpPr/>
            <p:nvPr/>
          </p:nvGrpSpPr>
          <p:grpSpPr>
            <a:xfrm>
              <a:off x="5798762" y="1150449"/>
              <a:ext cx="6264501" cy="4984880"/>
              <a:chOff x="5798762" y="1150449"/>
              <a:chExt cx="6264501" cy="4984880"/>
            </a:xfrm>
          </p:grpSpPr>
          <p:sp>
            <p:nvSpPr>
              <p:cNvPr id="11" name="Rectangle 10"/>
              <p:cNvSpPr/>
              <p:nvPr/>
            </p:nvSpPr>
            <p:spPr>
              <a:xfrm>
                <a:off x="5798762" y="1150449"/>
                <a:ext cx="6264501" cy="4984880"/>
              </a:xfrm>
              <a:prstGeom prst="rect">
                <a:avLst/>
              </a:prstGeom>
              <a:solidFill>
                <a:sysClr val="window" lastClr="FFFFFF"/>
              </a:solidFill>
              <a:ln w="26425" cap="flat" cmpd="sng" algn="ctr">
                <a:solidFill>
                  <a:srgbClr val="C3D6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2" name="Rectangle 11"/>
              <p:cNvSpPr/>
              <p:nvPr/>
            </p:nvSpPr>
            <p:spPr>
              <a:xfrm>
                <a:off x="7143407" y="4785729"/>
                <a:ext cx="3632662" cy="355805"/>
              </a:xfrm>
              <a:prstGeom prst="rect">
                <a:avLst/>
              </a:prstGeom>
              <a:noFill/>
              <a:ln w="25400" cap="flat" cmpd="sng" algn="ctr">
                <a:solidFill>
                  <a:srgbClr val="3F7FA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rPr>
                  <a:t>FPGA Driver</a:t>
                </a:r>
                <a:endParaRPr kumimoji="0" lang="en-US"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endParaRPr>
              </a:p>
            </p:txBody>
          </p:sp>
          <p:grpSp>
            <p:nvGrpSpPr>
              <p:cNvPr id="13" name="Group 12"/>
              <p:cNvGrpSpPr/>
              <p:nvPr/>
            </p:nvGrpSpPr>
            <p:grpSpPr>
              <a:xfrm>
                <a:off x="6197600" y="3094815"/>
                <a:ext cx="5522451" cy="1369032"/>
                <a:chOff x="939994" y="2355469"/>
                <a:chExt cx="8666461" cy="1587211"/>
              </a:xfrm>
              <a:noFill/>
              <a:effectLst>
                <a:outerShdw blurRad="50800" dist="38100" dir="2700000" algn="tl" rotWithShape="0">
                  <a:prstClr val="black">
                    <a:alpha val="40000"/>
                  </a:prstClr>
                </a:outerShdw>
              </a:effectLst>
            </p:grpSpPr>
            <p:sp>
              <p:nvSpPr>
                <p:cNvPr id="32" name="Rectangle 31"/>
                <p:cNvSpPr/>
                <p:nvPr/>
              </p:nvSpPr>
              <p:spPr>
                <a:xfrm>
                  <a:off x="939994" y="2355469"/>
                  <a:ext cx="8666461" cy="1587211"/>
                </a:xfrm>
                <a:prstGeom prst="rect">
                  <a:avLst/>
                </a:prstGeom>
                <a:solidFill>
                  <a:srgbClr val="F3D54E">
                    <a:lumMod val="60000"/>
                    <a:lumOff val="40000"/>
                  </a:srgbClr>
                </a:solidFill>
                <a:ln w="25400" cap="flat" cmpd="sng" algn="ctr">
                  <a:solidFill>
                    <a:srgbClr val="003C71"/>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400" b="1" i="1" u="none" strike="noStrike" kern="0" cap="none" spc="0" normalizeH="0" baseline="0" noProof="0" dirty="0" smtClean="0">
                      <a:ln>
                        <a:noFill/>
                      </a:ln>
                      <a:solidFill>
                        <a:srgbClr val="0070C0"/>
                      </a:solidFill>
                      <a:effectLst/>
                      <a:uLnTx/>
                      <a:uFillTx/>
                      <a:latin typeface="Intel Clear"/>
                      <a:ea typeface="+mn-ea"/>
                      <a:cs typeface="+mn-cs"/>
                    </a:rPr>
                    <a:t>DPDK Framework</a:t>
                  </a:r>
                  <a:endParaRPr kumimoji="0" lang="en-US" sz="1400" b="1" i="1" u="none" strike="noStrike" kern="0" cap="none" spc="0" normalizeH="0" baseline="0" noProof="0" dirty="0" smtClean="0">
                    <a:ln>
                      <a:noFill/>
                    </a:ln>
                    <a:solidFill>
                      <a:srgbClr val="0070C0"/>
                    </a:solidFill>
                    <a:effectLst/>
                    <a:uLnTx/>
                    <a:uFillTx/>
                    <a:latin typeface="Intel Clear"/>
                    <a:ea typeface="+mn-ea"/>
                    <a:cs typeface="+mn-cs"/>
                  </a:endParaRPr>
                </a:p>
              </p:txBody>
            </p:sp>
            <p:sp>
              <p:nvSpPr>
                <p:cNvPr id="33" name="Rounded Rectangle 32"/>
                <p:cNvSpPr/>
                <p:nvPr/>
              </p:nvSpPr>
              <p:spPr>
                <a:xfrm>
                  <a:off x="1325819"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SWITCH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4" name="Rounded Rectangle 33"/>
                <p:cNvSpPr/>
                <p:nvPr/>
              </p:nvSpPr>
              <p:spPr>
                <a:xfrm>
                  <a:off x="294240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PORT REP.</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5" name="Rounded Rectangle 34"/>
                <p:cNvSpPr/>
                <p:nvPr/>
              </p:nvSpPr>
              <p:spPr>
                <a:xfrm>
                  <a:off x="4549272"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EXPT- </a:t>
                  </a:r>
                  <a:r>
                    <a:rPr kumimoji="0" lang="en-IE" sz="1200" b="1" i="0" u="none" strike="noStrike" kern="0" cap="none" spc="0" normalizeH="0" baseline="0" noProof="0" dirty="0">
                      <a:ln>
                        <a:noFill/>
                      </a:ln>
                      <a:solidFill>
                        <a:prstClr val="black"/>
                      </a:solidFill>
                      <a:effectLst/>
                      <a:uLnTx/>
                      <a:uFillTx/>
                      <a:latin typeface="Intel Clear"/>
                      <a:ea typeface="+mn-ea"/>
                      <a:cs typeface="+mn-cs"/>
                    </a:rPr>
                    <a:t>HANDLER</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6" name="Rounded Rectangle 35"/>
                <p:cNvSpPr/>
                <p:nvPr/>
              </p:nvSpPr>
              <p:spPr>
                <a:xfrm>
                  <a:off x="6143270"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VDPA</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7" name="Rounded Rectangle 36"/>
                <p:cNvSpPr/>
                <p:nvPr/>
              </p:nvSpPr>
              <p:spPr>
                <a:xfrm>
                  <a:off x="773726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RTE-FLOW</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8" name="Rounded Rectangle 37"/>
                <p:cNvSpPr/>
                <p:nvPr/>
              </p:nvSpPr>
              <p:spPr>
                <a:xfrm>
                  <a:off x="3509219"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QOS</a:t>
                  </a:r>
                </a:p>
              </p:txBody>
            </p:sp>
            <p:sp>
              <p:nvSpPr>
                <p:cNvPr id="39" name="Rounded Rectangle 38"/>
                <p:cNvSpPr/>
                <p:nvPr/>
              </p:nvSpPr>
              <p:spPr>
                <a:xfrm>
                  <a:off x="5401590"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TUNNEL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grpSp>
          <p:sp>
            <p:nvSpPr>
              <p:cNvPr id="14" name="Rounded Rectangle 13"/>
              <p:cNvSpPr/>
              <p:nvPr/>
            </p:nvSpPr>
            <p:spPr>
              <a:xfrm>
                <a:off x="8779991" y="2199100"/>
                <a:ext cx="2940059" cy="537663"/>
              </a:xfrm>
              <a:prstGeom prst="roundRect">
                <a:avLst/>
              </a:prstGeom>
              <a:solidFill>
                <a:sysClr val="window" lastClr="FFFFFF"/>
              </a:solidFill>
              <a:ln w="28575" cap="flat" cmpd="sng" algn="ctr">
                <a:solidFill>
                  <a:sysClr val="windowText" lastClr="000000"/>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200" b="1" i="1" u="none" strike="noStrike" kern="0" cap="none" spc="0" normalizeH="0" baseline="0" noProof="0" dirty="0" smtClean="0">
                    <a:ln>
                      <a:noFill/>
                    </a:ln>
                    <a:solidFill>
                      <a:prstClr val="black"/>
                    </a:solidFill>
                    <a:effectLst/>
                    <a:uLnTx/>
                    <a:uFillTx/>
                    <a:latin typeface="Intel Clear"/>
                    <a:ea typeface="+mn-ea"/>
                    <a:cs typeface="+mn-cs"/>
                  </a:rPr>
                  <a:t>SW </a:t>
                </a:r>
                <a:r>
                  <a:rPr kumimoji="0" lang="en-IE" sz="1200" b="1" i="1" u="none" strike="noStrike" kern="0" cap="none" spc="0" normalizeH="0" baseline="0" noProof="0" dirty="0" err="1" smtClean="0">
                    <a:ln>
                      <a:noFill/>
                    </a:ln>
                    <a:solidFill>
                      <a:prstClr val="black"/>
                    </a:solidFill>
                    <a:effectLst/>
                    <a:uLnTx/>
                    <a:uFillTx/>
                    <a:latin typeface="Intel Clear"/>
                    <a:ea typeface="+mn-ea"/>
                    <a:cs typeface="+mn-cs"/>
                  </a:rPr>
                  <a:t>Datapath</a:t>
                </a:r>
                <a:endParaRPr kumimoji="0" lang="en-US" sz="1200" b="1" i="1"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15" name="Group 14"/>
              <p:cNvGrpSpPr/>
              <p:nvPr/>
            </p:nvGrpSpPr>
            <p:grpSpPr>
              <a:xfrm>
                <a:off x="8060702" y="5451110"/>
                <a:ext cx="1805354" cy="558202"/>
                <a:chOff x="7936523" y="5767085"/>
                <a:chExt cx="1805354" cy="558202"/>
              </a:xfrm>
            </p:grpSpPr>
            <p:sp>
              <p:nvSpPr>
                <p:cNvPr id="25" name="Rectangle 24"/>
                <p:cNvSpPr/>
                <p:nvPr/>
              </p:nvSpPr>
              <p:spPr>
                <a:xfrm>
                  <a:off x="7936523" y="5767085"/>
                  <a:ext cx="1805354" cy="265199"/>
                </a:xfrm>
                <a:prstGeom prst="rect">
                  <a:avLst/>
                </a:prstGeom>
                <a:solidFill>
                  <a:srgbClr val="0071C5">
                    <a:lumMod val="75000"/>
                    <a:alpha val="50000"/>
                  </a:srgbClr>
                </a:solidFill>
                <a:ln w="25400" cap="flat" cmpd="sng" algn="ctr">
                  <a:solidFill>
                    <a:sysClr val="windowText" lastClr="000000"/>
                  </a:solidFill>
                  <a:prstDash val="solid"/>
                </a:ln>
                <a:effectLst/>
              </p:spPr>
              <p:txBody>
                <a:bodyPr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400" b="1" i="0" u="none" strike="noStrike" kern="0" cap="none" spc="0" normalizeH="0" baseline="0" noProof="0" dirty="0">
                      <a:ln>
                        <a:noFill/>
                      </a:ln>
                      <a:solidFill>
                        <a:prstClr val="black">
                          <a:lumMod val="95000"/>
                          <a:lumOff val="5000"/>
                        </a:prstClr>
                      </a:solidFill>
                      <a:effectLst/>
                      <a:uLnTx/>
                      <a:uFillTx/>
                      <a:latin typeface="Intel Clear"/>
                      <a:ea typeface="+mn-ea"/>
                      <a:cs typeface="+mn-cs"/>
                    </a:rPr>
                    <a:t>FPGA</a:t>
                  </a:r>
                  <a:endParaRPr kumimoji="0" lang="en-US" sz="1400" b="1" i="0" u="none" strike="noStrike" kern="0" cap="none" spc="0" normalizeH="0" baseline="0" noProof="0" dirty="0">
                    <a:ln>
                      <a:noFill/>
                    </a:ln>
                    <a:solidFill>
                      <a:prstClr val="black">
                        <a:lumMod val="95000"/>
                        <a:lumOff val="5000"/>
                      </a:prstClr>
                    </a:solidFill>
                    <a:effectLst/>
                    <a:uLnTx/>
                    <a:uFillTx/>
                    <a:latin typeface="Intel Clear"/>
                    <a:ea typeface="+mn-ea"/>
                    <a:cs typeface="+mn-cs"/>
                  </a:endParaRPr>
                </a:p>
              </p:txBody>
            </p:sp>
            <p:sp>
              <p:nvSpPr>
                <p:cNvPr id="26" name="Rectangle 25"/>
                <p:cNvSpPr/>
                <p:nvPr/>
              </p:nvSpPr>
              <p:spPr>
                <a:xfrm>
                  <a:off x="8373105"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27" name="Rectangle 26"/>
                <p:cNvSpPr/>
                <p:nvPr/>
              </p:nvSpPr>
              <p:spPr>
                <a:xfrm>
                  <a:off x="9236863"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grpSp>
              <p:nvGrpSpPr>
                <p:cNvPr id="28" name="Group 27"/>
                <p:cNvGrpSpPr/>
                <p:nvPr/>
              </p:nvGrpSpPr>
              <p:grpSpPr>
                <a:xfrm>
                  <a:off x="8419869" y="6099030"/>
                  <a:ext cx="867263" cy="226257"/>
                  <a:chOff x="6718935" y="2340541"/>
                  <a:chExt cx="1252557" cy="276999"/>
                </a:xfrm>
              </p:grpSpPr>
              <p:sp>
                <p:nvSpPr>
                  <p:cNvPr id="29" name="TextBox 28"/>
                  <p:cNvSpPr txBox="1"/>
                  <p:nvPr/>
                </p:nvSpPr>
                <p:spPr>
                  <a:xfrm>
                    <a:off x="6947799" y="2340541"/>
                    <a:ext cx="73897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rPr>
                      <a:t>PHY</a:t>
                    </a:r>
                    <a:endParaRPr kumimoji="0" lang="en-US" sz="1200" b="0" i="0" u="none" strike="noStrike" kern="0" cap="none" spc="0" normalizeH="0" baseline="0" noProof="0" dirty="0" err="1" smtClean="0">
                      <a:ln>
                        <a:noFill/>
                      </a:ln>
                      <a:solidFill>
                        <a:prstClr val="black"/>
                      </a:solidFill>
                      <a:effectLst/>
                      <a:uLnTx/>
                      <a:uFillTx/>
                      <a:latin typeface="Intel Clear"/>
                    </a:endParaRPr>
                  </a:p>
                </p:txBody>
              </p:sp>
              <p:cxnSp>
                <p:nvCxnSpPr>
                  <p:cNvPr id="30" name="Straight Arrow Connector 29"/>
                  <p:cNvCxnSpPr/>
                  <p:nvPr/>
                </p:nvCxnSpPr>
                <p:spPr>
                  <a:xfrm flipH="1">
                    <a:off x="6718935" y="2496828"/>
                    <a:ext cx="248206" cy="0"/>
                  </a:xfrm>
                  <a:prstGeom prst="straightConnector1">
                    <a:avLst/>
                  </a:prstGeom>
                  <a:noFill/>
                  <a:ln w="9525" cap="rnd" cmpd="sng" algn="ctr">
                    <a:solidFill>
                      <a:sysClr val="windowText" lastClr="000000"/>
                    </a:solidFill>
                    <a:prstDash val="solid"/>
                    <a:tailEnd type="triangle"/>
                  </a:ln>
                  <a:effectLst/>
                </p:spPr>
              </p:cxnSp>
              <p:cxnSp>
                <p:nvCxnSpPr>
                  <p:cNvPr id="31" name="Straight Arrow Connector 30"/>
                  <p:cNvCxnSpPr/>
                  <p:nvPr/>
                </p:nvCxnSpPr>
                <p:spPr>
                  <a:xfrm>
                    <a:off x="7706113" y="2496828"/>
                    <a:ext cx="265379" cy="0"/>
                  </a:xfrm>
                  <a:prstGeom prst="straightConnector1">
                    <a:avLst/>
                  </a:prstGeom>
                  <a:noFill/>
                  <a:ln w="9525" cap="rnd" cmpd="sng" algn="ctr">
                    <a:solidFill>
                      <a:sysClr val="windowText" lastClr="000000"/>
                    </a:solidFill>
                    <a:prstDash val="solid"/>
                    <a:tailEnd type="triangle"/>
                  </a:ln>
                  <a:effectLst/>
                </p:spPr>
              </p:cxnSp>
            </p:grpSp>
          </p:grpSp>
          <p:grpSp>
            <p:nvGrpSpPr>
              <p:cNvPr id="16" name="Group 15"/>
              <p:cNvGrpSpPr/>
              <p:nvPr/>
            </p:nvGrpSpPr>
            <p:grpSpPr>
              <a:xfrm>
                <a:off x="6197600" y="1504240"/>
                <a:ext cx="2694364" cy="579719"/>
                <a:chOff x="2188326" y="2078181"/>
                <a:chExt cx="2694364" cy="268830"/>
              </a:xfrm>
            </p:grpSpPr>
            <p:sp>
              <p:nvSpPr>
                <p:cNvPr id="22" name="Rectangle 21"/>
                <p:cNvSpPr/>
                <p:nvPr/>
              </p:nvSpPr>
              <p:spPr>
                <a:xfrm>
                  <a:off x="2188326" y="2088572"/>
                  <a:ext cx="1086889" cy="255777"/>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OVSDB</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23" name="Rectangle 22"/>
                <p:cNvSpPr/>
                <p:nvPr/>
              </p:nvSpPr>
              <p:spPr>
                <a:xfrm>
                  <a:off x="3709557" y="2078181"/>
                  <a:ext cx="1173133" cy="268830"/>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err="1" smtClean="0">
                      <a:ln>
                        <a:noFill/>
                      </a:ln>
                      <a:solidFill>
                        <a:prstClr val="black"/>
                      </a:solidFill>
                      <a:effectLst/>
                      <a:uLnTx/>
                      <a:uFillTx/>
                      <a:latin typeface="Intel Clear"/>
                      <a:ea typeface="+mn-ea"/>
                      <a:cs typeface="+mn-cs"/>
                    </a:rPr>
                    <a:t>vswitchd</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24" name="Straight Connector 23"/>
                <p:cNvCxnSpPr>
                  <a:stCxn id="22" idx="3"/>
                  <a:endCxn id="23" idx="1"/>
                </p:cNvCxnSpPr>
                <p:nvPr/>
              </p:nvCxnSpPr>
              <p:spPr>
                <a:xfrm flipV="1">
                  <a:off x="3275215" y="2212596"/>
                  <a:ext cx="434342" cy="3865"/>
                </a:xfrm>
                <a:prstGeom prst="line">
                  <a:avLst/>
                </a:prstGeom>
                <a:noFill/>
                <a:ln w="25400" cap="rnd" cmpd="sng" algn="ctr">
                  <a:solidFill>
                    <a:srgbClr val="003C71"/>
                  </a:solidFill>
                  <a:prstDash val="sysDash"/>
                </a:ln>
                <a:effectLst/>
              </p:spPr>
            </p:cxnSp>
          </p:grpSp>
          <p:cxnSp>
            <p:nvCxnSpPr>
              <p:cNvPr id="17" name="Straight Arrow Connector 39"/>
              <p:cNvCxnSpPr>
                <a:stCxn id="23" idx="3"/>
                <a:endCxn id="14" idx="0"/>
              </p:cNvCxnSpPr>
              <p:nvPr/>
            </p:nvCxnSpPr>
            <p:spPr>
              <a:xfrm>
                <a:off x="8891964" y="1794100"/>
                <a:ext cx="1358057" cy="405000"/>
              </a:xfrm>
              <a:prstGeom prst="bentConnector2">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18" name="Straight Arrow Connector 39"/>
              <p:cNvCxnSpPr/>
              <p:nvPr/>
            </p:nvCxnSpPr>
            <p:spPr>
              <a:xfrm rot="5400000">
                <a:off x="7793512" y="2595845"/>
                <a:ext cx="1023775" cy="3"/>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19" name="Straight Arrow Connector 39"/>
              <p:cNvCxnSpPr>
                <a:endCxn id="14" idx="2"/>
              </p:cNvCxnSpPr>
              <p:nvPr/>
            </p:nvCxnSpPr>
            <p:spPr>
              <a:xfrm rot="16200000" flipV="1">
                <a:off x="10070997" y="2915788"/>
                <a:ext cx="358051" cy="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20" name="Straight Arrow Connector 39"/>
              <p:cNvCxnSpPr>
                <a:stCxn id="12" idx="0"/>
                <a:endCxn id="32" idx="2"/>
              </p:cNvCxnSpPr>
              <p:nvPr/>
            </p:nvCxnSpPr>
            <p:spPr>
              <a:xfrm rot="16200000" flipV="1">
                <a:off x="8798341" y="4624332"/>
                <a:ext cx="321882" cy="912"/>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21" name="Straight Arrow Connector 39"/>
              <p:cNvCxnSpPr>
                <a:stCxn id="25" idx="0"/>
                <a:endCxn id="12" idx="2"/>
              </p:cNvCxnSpPr>
              <p:nvPr/>
            </p:nvCxnSpPr>
            <p:spPr>
              <a:xfrm rot="16200000" flipV="1">
                <a:off x="8806771" y="5294501"/>
                <a:ext cx="309576" cy="364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grpSp>
        <p:grpSp>
          <p:nvGrpSpPr>
            <p:cNvPr id="7" name="Group 6"/>
            <p:cNvGrpSpPr/>
            <p:nvPr/>
          </p:nvGrpSpPr>
          <p:grpSpPr>
            <a:xfrm>
              <a:off x="5661157" y="4899991"/>
              <a:ext cx="6392274" cy="750387"/>
              <a:chOff x="5405518" y="5199132"/>
              <a:chExt cx="6392274" cy="750387"/>
            </a:xfrm>
          </p:grpSpPr>
          <p:cxnSp>
            <p:nvCxnSpPr>
              <p:cNvPr id="8" name="Straight Connector 7"/>
              <p:cNvCxnSpPr/>
              <p:nvPr/>
            </p:nvCxnSpPr>
            <p:spPr>
              <a:xfrm>
                <a:off x="5533292" y="5568455"/>
                <a:ext cx="6264500" cy="11723"/>
              </a:xfrm>
              <a:prstGeom prst="line">
                <a:avLst/>
              </a:prstGeom>
              <a:noFill/>
              <a:ln w="31750" cap="rnd" cmpd="sng" algn="ctr">
                <a:solidFill>
                  <a:srgbClr val="C3D600"/>
                </a:solidFill>
                <a:prstDash val="lgDash"/>
              </a:ln>
              <a:effectLst/>
            </p:spPr>
          </p:cxnSp>
          <p:sp>
            <p:nvSpPr>
              <p:cNvPr id="9" name="TextBox 8"/>
              <p:cNvSpPr txBox="1"/>
              <p:nvPr/>
            </p:nvSpPr>
            <p:spPr>
              <a:xfrm>
                <a:off x="5477772" y="5199132"/>
                <a:ext cx="965684"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Host</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sp>
            <p:nvSpPr>
              <p:cNvPr id="10" name="TextBox 9"/>
              <p:cNvSpPr txBox="1"/>
              <p:nvPr/>
            </p:nvSpPr>
            <p:spPr>
              <a:xfrm>
                <a:off x="5405518" y="5657131"/>
                <a:ext cx="655312" cy="2923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HW</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grpSp>
      </p:grpSp>
      <p:grpSp>
        <p:nvGrpSpPr>
          <p:cNvPr id="40" name="Group 39"/>
          <p:cNvGrpSpPr/>
          <p:nvPr/>
        </p:nvGrpSpPr>
        <p:grpSpPr>
          <a:xfrm>
            <a:off x="9807688" y="1320165"/>
            <a:ext cx="1715349" cy="4263545"/>
            <a:chOff x="9866056" y="1320165"/>
            <a:chExt cx="1715349" cy="4263545"/>
          </a:xfrm>
        </p:grpSpPr>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0522" y="1320165"/>
              <a:ext cx="520883" cy="520883"/>
            </a:xfrm>
            <a:prstGeom prst="rect">
              <a:avLst/>
            </a:prstGeom>
            <a:ln w="25400">
              <a:solidFill>
                <a:sysClr val="windowText" lastClr="000000"/>
              </a:solidFill>
            </a:ln>
          </p:spPr>
        </p:pic>
        <p:cxnSp>
          <p:nvCxnSpPr>
            <p:cNvPr id="42" name="Straight Connector 73"/>
            <p:cNvCxnSpPr>
              <a:stCxn id="41" idx="3"/>
            </p:cNvCxnSpPr>
            <p:nvPr/>
          </p:nvCxnSpPr>
          <p:spPr>
            <a:xfrm flipH="1">
              <a:off x="9866056" y="1580607"/>
              <a:ext cx="1715349" cy="4003103"/>
            </a:xfrm>
            <a:prstGeom prst="bentConnector3">
              <a:avLst>
                <a:gd name="adj1" fmla="val -22401"/>
              </a:avLst>
            </a:prstGeom>
            <a:noFill/>
            <a:ln w="31750" cap="rnd" cmpd="sng" algn="ctr">
              <a:solidFill>
                <a:sysClr val="windowText" lastClr="000000"/>
              </a:solidFill>
              <a:prstDash val="solid"/>
            </a:ln>
            <a:effectLst/>
          </p:spPr>
        </p:cxnSp>
      </p:grpSp>
      <p:sp>
        <p:nvSpPr>
          <p:cNvPr id="43" name="Freeform 42"/>
          <p:cNvSpPr/>
          <p:nvPr/>
        </p:nvSpPr>
        <p:spPr>
          <a:xfrm>
            <a:off x="8550613" y="3706238"/>
            <a:ext cx="381800" cy="1877439"/>
          </a:xfrm>
          <a:custGeom>
            <a:avLst/>
            <a:gdLst>
              <a:gd name="connsiteX0" fmla="*/ 0 w 381800"/>
              <a:gd name="connsiteY0" fmla="*/ 1877439 h 1877439"/>
              <a:gd name="connsiteX1" fmla="*/ 77821 w 381800"/>
              <a:gd name="connsiteY1" fmla="*/ 963039 h 1877439"/>
              <a:gd name="connsiteX2" fmla="*/ 369651 w 381800"/>
              <a:gd name="connsiteY2" fmla="*/ 622571 h 1877439"/>
              <a:gd name="connsiteX3" fmla="*/ 330740 w 381800"/>
              <a:gd name="connsiteY3" fmla="*/ 0 h 1877439"/>
              <a:gd name="connsiteX4" fmla="*/ 330740 w 381800"/>
              <a:gd name="connsiteY4" fmla="*/ 0 h 1877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00" h="1877439">
                <a:moveTo>
                  <a:pt x="0" y="1877439"/>
                </a:moveTo>
                <a:cubicBezTo>
                  <a:pt x="8106" y="1524811"/>
                  <a:pt x="16212" y="1172184"/>
                  <a:pt x="77821" y="963039"/>
                </a:cubicBezTo>
                <a:cubicBezTo>
                  <a:pt x="139430" y="753894"/>
                  <a:pt x="327498" y="783077"/>
                  <a:pt x="369651" y="622571"/>
                </a:cubicBezTo>
                <a:cubicBezTo>
                  <a:pt x="411804" y="462065"/>
                  <a:pt x="330740" y="0"/>
                  <a:pt x="330740" y="0"/>
                </a:cubicBezTo>
                <a:lnTo>
                  <a:pt x="330740" y="0"/>
                </a:lnTo>
              </a:path>
            </a:pathLst>
          </a:custGeom>
          <a:noFill/>
          <a:ln w="31750" cap="flat" cmpd="sng" algn="ctr">
            <a:solidFill>
              <a:srgbClr val="00B050"/>
            </a:solidFill>
            <a:prstDash val="sysDot"/>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Tree>
    <p:extLst>
      <p:ext uri="{BB962C8B-B14F-4D97-AF65-F5344CB8AC3E}">
        <p14:creationId xmlns:p14="http://schemas.microsoft.com/office/powerpoint/2010/main" val="8278659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DPDK ‘Framework’ in OVS-DPDK -</a:t>
            </a:r>
            <a:r>
              <a:rPr lang="en-IE" dirty="0" err="1"/>
              <a:t>contd</a:t>
            </a:r>
            <a:endParaRPr lang="en-US" dirty="0"/>
          </a:p>
        </p:txBody>
      </p:sp>
      <p:sp>
        <p:nvSpPr>
          <p:cNvPr id="4" name="Content Placeholder 2"/>
          <p:cNvSpPr txBox="1">
            <a:spLocks/>
          </p:cNvSpPr>
          <p:nvPr/>
        </p:nvSpPr>
        <p:spPr>
          <a:xfrm>
            <a:off x="471950" y="1558456"/>
            <a:ext cx="4886632" cy="4280248"/>
          </a:xfrm>
          <a:prstGeom prst="rect">
            <a:avLst/>
          </a:prstGeom>
        </p:spPr>
        <p:txBody>
          <a:bodyPr vert="horz" lIns="91440" tIns="45720" rIns="91440" bIns="45720" rtlCol="0">
            <a:noAutofit/>
          </a:bodyPr>
          <a:lstStyle>
            <a:lvl1pPr marL="0" indent="0" algn="l" defTabSz="1219170" rtl="0" eaLnBrk="1" latinLnBrk="0" hangingPunct="1">
              <a:spcBef>
                <a:spcPts val="800"/>
              </a:spcBef>
              <a:buClr>
                <a:schemeClr val="accent1"/>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514350" marR="0" lvl="0" indent="-514350" algn="l" defTabSz="1219170" rtl="0" eaLnBrk="1" fontAlgn="auto" latinLnBrk="0" hangingPunct="1">
              <a:lnSpc>
                <a:spcPct val="100000"/>
              </a:lnSpc>
              <a:spcBef>
                <a:spcPts val="800"/>
              </a:spcBef>
              <a:spcAft>
                <a:spcPts val="0"/>
              </a:spcAft>
              <a:buClr>
                <a:srgbClr val="0071C5"/>
              </a:buClr>
              <a:buSzTx/>
              <a:buFont typeface="+mj-lt"/>
              <a:buAutoNum type="arabicPeriod" startAt="3"/>
              <a:tabLst/>
              <a:defRPr/>
            </a:pPr>
            <a:r>
              <a:rPr kumimoji="0" lang="en-IE" sz="2600" b="1" i="0" u="none" strike="noStrike" kern="1200" cap="none" spc="0" normalizeH="0" baseline="0" noProof="0" dirty="0" smtClean="0">
                <a:ln>
                  <a:noFill/>
                </a:ln>
                <a:solidFill>
                  <a:srgbClr val="0071C5">
                    <a:lumMod val="75000"/>
                  </a:srgbClr>
                </a:solidFill>
                <a:effectLst/>
                <a:uLnTx/>
                <a:uFillTx/>
                <a:latin typeface="Intel Clear"/>
                <a:ea typeface="+mn-ea"/>
                <a:cs typeface="+mn-cs"/>
              </a:rPr>
              <a:t>Report exception packet to OVS-DPDK.</a:t>
            </a:r>
          </a:p>
        </p:txBody>
      </p:sp>
      <p:grpSp>
        <p:nvGrpSpPr>
          <p:cNvPr id="5" name="Group 4"/>
          <p:cNvGrpSpPr/>
          <p:nvPr/>
        </p:nvGrpSpPr>
        <p:grpSpPr>
          <a:xfrm>
            <a:off x="5602165" y="1150449"/>
            <a:ext cx="6402106" cy="4984880"/>
            <a:chOff x="5661157" y="1150449"/>
            <a:chExt cx="6402106" cy="4984880"/>
          </a:xfrm>
        </p:grpSpPr>
        <p:grpSp>
          <p:nvGrpSpPr>
            <p:cNvPr id="6" name="Group 5"/>
            <p:cNvGrpSpPr/>
            <p:nvPr/>
          </p:nvGrpSpPr>
          <p:grpSpPr>
            <a:xfrm>
              <a:off x="5798762" y="1150449"/>
              <a:ext cx="6264501" cy="4984880"/>
              <a:chOff x="5798762" y="1150449"/>
              <a:chExt cx="6264501" cy="4984880"/>
            </a:xfrm>
          </p:grpSpPr>
          <p:sp>
            <p:nvSpPr>
              <p:cNvPr id="11" name="Rectangle 10"/>
              <p:cNvSpPr/>
              <p:nvPr/>
            </p:nvSpPr>
            <p:spPr>
              <a:xfrm>
                <a:off x="5798762" y="1150449"/>
                <a:ext cx="6264501" cy="4984880"/>
              </a:xfrm>
              <a:prstGeom prst="rect">
                <a:avLst/>
              </a:prstGeom>
              <a:solidFill>
                <a:sysClr val="window" lastClr="FFFFFF"/>
              </a:solidFill>
              <a:ln w="26425" cap="flat" cmpd="sng" algn="ctr">
                <a:solidFill>
                  <a:srgbClr val="C3D6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2" name="Rectangle 11"/>
              <p:cNvSpPr/>
              <p:nvPr/>
            </p:nvSpPr>
            <p:spPr>
              <a:xfrm>
                <a:off x="7143407" y="4785729"/>
                <a:ext cx="3632662" cy="355805"/>
              </a:xfrm>
              <a:prstGeom prst="rect">
                <a:avLst/>
              </a:prstGeom>
              <a:noFill/>
              <a:ln w="25400" cap="flat" cmpd="sng" algn="ctr">
                <a:solidFill>
                  <a:srgbClr val="3F7FA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rPr>
                  <a:t>FPGA Driver</a:t>
                </a:r>
                <a:endParaRPr kumimoji="0" lang="en-US"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endParaRPr>
              </a:p>
            </p:txBody>
          </p:sp>
          <p:grpSp>
            <p:nvGrpSpPr>
              <p:cNvPr id="13" name="Group 12"/>
              <p:cNvGrpSpPr/>
              <p:nvPr/>
            </p:nvGrpSpPr>
            <p:grpSpPr>
              <a:xfrm>
                <a:off x="6197600" y="3094815"/>
                <a:ext cx="5522451" cy="1369032"/>
                <a:chOff x="939994" y="2355469"/>
                <a:chExt cx="8666461" cy="1587211"/>
              </a:xfrm>
              <a:noFill/>
              <a:effectLst>
                <a:outerShdw blurRad="50800" dist="38100" dir="2700000" algn="tl" rotWithShape="0">
                  <a:prstClr val="black">
                    <a:alpha val="40000"/>
                  </a:prstClr>
                </a:outerShdw>
              </a:effectLst>
            </p:grpSpPr>
            <p:sp>
              <p:nvSpPr>
                <p:cNvPr id="32" name="Rectangle 31"/>
                <p:cNvSpPr/>
                <p:nvPr/>
              </p:nvSpPr>
              <p:spPr>
                <a:xfrm>
                  <a:off x="939994" y="2355469"/>
                  <a:ext cx="8666461" cy="1587211"/>
                </a:xfrm>
                <a:prstGeom prst="rect">
                  <a:avLst/>
                </a:prstGeom>
                <a:solidFill>
                  <a:srgbClr val="F3D54E">
                    <a:lumMod val="60000"/>
                    <a:lumOff val="40000"/>
                  </a:srgbClr>
                </a:solidFill>
                <a:ln w="25400" cap="flat" cmpd="sng" algn="ctr">
                  <a:solidFill>
                    <a:srgbClr val="003C71"/>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400" b="1" i="1" u="none" strike="noStrike" kern="0" cap="none" spc="0" normalizeH="0" baseline="0" noProof="0" dirty="0" smtClean="0">
                      <a:ln>
                        <a:noFill/>
                      </a:ln>
                      <a:solidFill>
                        <a:srgbClr val="0070C0"/>
                      </a:solidFill>
                      <a:effectLst/>
                      <a:uLnTx/>
                      <a:uFillTx/>
                      <a:latin typeface="Intel Clear"/>
                      <a:ea typeface="+mn-ea"/>
                      <a:cs typeface="+mn-cs"/>
                    </a:rPr>
                    <a:t>DPDK Framework</a:t>
                  </a:r>
                  <a:endParaRPr kumimoji="0" lang="en-US" sz="1400" b="1" i="1" u="none" strike="noStrike" kern="0" cap="none" spc="0" normalizeH="0" baseline="0" noProof="0" dirty="0" smtClean="0">
                    <a:ln>
                      <a:noFill/>
                    </a:ln>
                    <a:solidFill>
                      <a:srgbClr val="0070C0"/>
                    </a:solidFill>
                    <a:effectLst/>
                    <a:uLnTx/>
                    <a:uFillTx/>
                    <a:latin typeface="Intel Clear"/>
                    <a:ea typeface="+mn-ea"/>
                    <a:cs typeface="+mn-cs"/>
                  </a:endParaRPr>
                </a:p>
              </p:txBody>
            </p:sp>
            <p:sp>
              <p:nvSpPr>
                <p:cNvPr id="33" name="Rounded Rectangle 32"/>
                <p:cNvSpPr/>
                <p:nvPr/>
              </p:nvSpPr>
              <p:spPr>
                <a:xfrm>
                  <a:off x="1325819"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SWITCH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4" name="Rounded Rectangle 33"/>
                <p:cNvSpPr/>
                <p:nvPr/>
              </p:nvSpPr>
              <p:spPr>
                <a:xfrm>
                  <a:off x="294240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PORT REP.</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5" name="Rounded Rectangle 34"/>
                <p:cNvSpPr/>
                <p:nvPr/>
              </p:nvSpPr>
              <p:spPr>
                <a:xfrm>
                  <a:off x="4549272"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EXPT- </a:t>
                  </a:r>
                  <a:r>
                    <a:rPr kumimoji="0" lang="en-IE" sz="1200" b="1" i="0" u="none" strike="noStrike" kern="0" cap="none" spc="0" normalizeH="0" baseline="0" noProof="0" dirty="0">
                      <a:ln>
                        <a:noFill/>
                      </a:ln>
                      <a:solidFill>
                        <a:prstClr val="black"/>
                      </a:solidFill>
                      <a:effectLst/>
                      <a:uLnTx/>
                      <a:uFillTx/>
                      <a:latin typeface="Intel Clear"/>
                      <a:ea typeface="+mn-ea"/>
                      <a:cs typeface="+mn-cs"/>
                    </a:rPr>
                    <a:t>HANDLER</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6" name="Rounded Rectangle 35"/>
                <p:cNvSpPr/>
                <p:nvPr/>
              </p:nvSpPr>
              <p:spPr>
                <a:xfrm>
                  <a:off x="6143270"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VDPA</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7" name="Rounded Rectangle 36"/>
                <p:cNvSpPr/>
                <p:nvPr/>
              </p:nvSpPr>
              <p:spPr>
                <a:xfrm>
                  <a:off x="773726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RTE-FLOW</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8" name="Rounded Rectangle 37"/>
                <p:cNvSpPr/>
                <p:nvPr/>
              </p:nvSpPr>
              <p:spPr>
                <a:xfrm>
                  <a:off x="3509219"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QOS</a:t>
                  </a:r>
                </a:p>
              </p:txBody>
            </p:sp>
            <p:sp>
              <p:nvSpPr>
                <p:cNvPr id="39" name="Rounded Rectangle 38"/>
                <p:cNvSpPr/>
                <p:nvPr/>
              </p:nvSpPr>
              <p:spPr>
                <a:xfrm>
                  <a:off x="5401590"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TUNNEL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grpSp>
          <p:sp>
            <p:nvSpPr>
              <p:cNvPr id="14" name="Rounded Rectangle 13"/>
              <p:cNvSpPr/>
              <p:nvPr/>
            </p:nvSpPr>
            <p:spPr>
              <a:xfrm>
                <a:off x="8779991" y="2199100"/>
                <a:ext cx="2940059" cy="537663"/>
              </a:xfrm>
              <a:prstGeom prst="roundRect">
                <a:avLst/>
              </a:prstGeom>
              <a:solidFill>
                <a:sysClr val="window" lastClr="FFFFFF"/>
              </a:solidFill>
              <a:ln w="28575" cap="flat" cmpd="sng" algn="ctr">
                <a:solidFill>
                  <a:sysClr val="windowText" lastClr="000000"/>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200" b="1" i="1" u="none" strike="noStrike" kern="0" cap="none" spc="0" normalizeH="0" baseline="0" noProof="0" dirty="0" smtClean="0">
                    <a:ln>
                      <a:noFill/>
                    </a:ln>
                    <a:solidFill>
                      <a:prstClr val="black"/>
                    </a:solidFill>
                    <a:effectLst/>
                    <a:uLnTx/>
                    <a:uFillTx/>
                    <a:latin typeface="Intel Clear"/>
                    <a:ea typeface="+mn-ea"/>
                    <a:cs typeface="+mn-cs"/>
                  </a:rPr>
                  <a:t>SW </a:t>
                </a:r>
                <a:r>
                  <a:rPr kumimoji="0" lang="en-IE" sz="1200" b="1" i="1" u="none" strike="noStrike" kern="0" cap="none" spc="0" normalizeH="0" baseline="0" noProof="0" dirty="0" err="1" smtClean="0">
                    <a:ln>
                      <a:noFill/>
                    </a:ln>
                    <a:solidFill>
                      <a:prstClr val="black"/>
                    </a:solidFill>
                    <a:effectLst/>
                    <a:uLnTx/>
                    <a:uFillTx/>
                    <a:latin typeface="Intel Clear"/>
                    <a:ea typeface="+mn-ea"/>
                    <a:cs typeface="+mn-cs"/>
                  </a:rPr>
                  <a:t>Datapath</a:t>
                </a:r>
                <a:endParaRPr kumimoji="0" lang="en-US" sz="1200" b="1" i="1"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15" name="Group 14"/>
              <p:cNvGrpSpPr/>
              <p:nvPr/>
            </p:nvGrpSpPr>
            <p:grpSpPr>
              <a:xfrm>
                <a:off x="8060702" y="5451110"/>
                <a:ext cx="1805354" cy="558202"/>
                <a:chOff x="7936523" y="5767085"/>
                <a:chExt cx="1805354" cy="558202"/>
              </a:xfrm>
            </p:grpSpPr>
            <p:sp>
              <p:nvSpPr>
                <p:cNvPr id="25" name="Rectangle 24"/>
                <p:cNvSpPr/>
                <p:nvPr/>
              </p:nvSpPr>
              <p:spPr>
                <a:xfrm>
                  <a:off x="7936523" y="5767085"/>
                  <a:ext cx="1805354" cy="265199"/>
                </a:xfrm>
                <a:prstGeom prst="rect">
                  <a:avLst/>
                </a:prstGeom>
                <a:solidFill>
                  <a:srgbClr val="0071C5">
                    <a:lumMod val="75000"/>
                    <a:alpha val="50000"/>
                  </a:srgbClr>
                </a:solidFill>
                <a:ln w="25400" cap="flat" cmpd="sng" algn="ctr">
                  <a:solidFill>
                    <a:sysClr val="windowText" lastClr="000000"/>
                  </a:solidFill>
                  <a:prstDash val="solid"/>
                </a:ln>
                <a:effectLst/>
              </p:spPr>
              <p:txBody>
                <a:bodyPr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400" b="1" i="0" u="none" strike="noStrike" kern="0" cap="none" spc="0" normalizeH="0" baseline="0" noProof="0" dirty="0">
                      <a:ln>
                        <a:noFill/>
                      </a:ln>
                      <a:solidFill>
                        <a:prstClr val="black">
                          <a:lumMod val="95000"/>
                          <a:lumOff val="5000"/>
                        </a:prstClr>
                      </a:solidFill>
                      <a:effectLst/>
                      <a:uLnTx/>
                      <a:uFillTx/>
                      <a:latin typeface="Intel Clear"/>
                      <a:ea typeface="+mn-ea"/>
                      <a:cs typeface="+mn-cs"/>
                    </a:rPr>
                    <a:t>FPGA</a:t>
                  </a:r>
                  <a:endParaRPr kumimoji="0" lang="en-US" sz="1400" b="1" i="0" u="none" strike="noStrike" kern="0" cap="none" spc="0" normalizeH="0" baseline="0" noProof="0" dirty="0">
                    <a:ln>
                      <a:noFill/>
                    </a:ln>
                    <a:solidFill>
                      <a:prstClr val="black">
                        <a:lumMod val="95000"/>
                        <a:lumOff val="5000"/>
                      </a:prstClr>
                    </a:solidFill>
                    <a:effectLst/>
                    <a:uLnTx/>
                    <a:uFillTx/>
                    <a:latin typeface="Intel Clear"/>
                    <a:ea typeface="+mn-ea"/>
                    <a:cs typeface="+mn-cs"/>
                  </a:endParaRPr>
                </a:p>
              </p:txBody>
            </p:sp>
            <p:sp>
              <p:nvSpPr>
                <p:cNvPr id="26" name="Rectangle 25"/>
                <p:cNvSpPr/>
                <p:nvPr/>
              </p:nvSpPr>
              <p:spPr>
                <a:xfrm>
                  <a:off x="8373105"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27" name="Rectangle 26"/>
                <p:cNvSpPr/>
                <p:nvPr/>
              </p:nvSpPr>
              <p:spPr>
                <a:xfrm>
                  <a:off x="9236863"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grpSp>
              <p:nvGrpSpPr>
                <p:cNvPr id="28" name="Group 27"/>
                <p:cNvGrpSpPr/>
                <p:nvPr/>
              </p:nvGrpSpPr>
              <p:grpSpPr>
                <a:xfrm>
                  <a:off x="8419869" y="6099030"/>
                  <a:ext cx="867263" cy="226257"/>
                  <a:chOff x="6718935" y="2340541"/>
                  <a:chExt cx="1252557" cy="276999"/>
                </a:xfrm>
              </p:grpSpPr>
              <p:sp>
                <p:nvSpPr>
                  <p:cNvPr id="29" name="TextBox 28"/>
                  <p:cNvSpPr txBox="1"/>
                  <p:nvPr/>
                </p:nvSpPr>
                <p:spPr>
                  <a:xfrm>
                    <a:off x="6947799" y="2340541"/>
                    <a:ext cx="73897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rPr>
                      <a:t>PHY</a:t>
                    </a:r>
                    <a:endParaRPr kumimoji="0" lang="en-US" sz="1200" b="0" i="0" u="none" strike="noStrike" kern="0" cap="none" spc="0" normalizeH="0" baseline="0" noProof="0" dirty="0" err="1" smtClean="0">
                      <a:ln>
                        <a:noFill/>
                      </a:ln>
                      <a:solidFill>
                        <a:prstClr val="black"/>
                      </a:solidFill>
                      <a:effectLst/>
                      <a:uLnTx/>
                      <a:uFillTx/>
                      <a:latin typeface="Intel Clear"/>
                    </a:endParaRPr>
                  </a:p>
                </p:txBody>
              </p:sp>
              <p:cxnSp>
                <p:nvCxnSpPr>
                  <p:cNvPr id="30" name="Straight Arrow Connector 29"/>
                  <p:cNvCxnSpPr/>
                  <p:nvPr/>
                </p:nvCxnSpPr>
                <p:spPr>
                  <a:xfrm flipH="1">
                    <a:off x="6718935" y="2496828"/>
                    <a:ext cx="248206" cy="0"/>
                  </a:xfrm>
                  <a:prstGeom prst="straightConnector1">
                    <a:avLst/>
                  </a:prstGeom>
                  <a:noFill/>
                  <a:ln w="9525" cap="rnd" cmpd="sng" algn="ctr">
                    <a:solidFill>
                      <a:sysClr val="windowText" lastClr="000000"/>
                    </a:solidFill>
                    <a:prstDash val="solid"/>
                    <a:tailEnd type="triangle"/>
                  </a:ln>
                  <a:effectLst/>
                </p:spPr>
              </p:cxnSp>
              <p:cxnSp>
                <p:nvCxnSpPr>
                  <p:cNvPr id="31" name="Straight Arrow Connector 30"/>
                  <p:cNvCxnSpPr/>
                  <p:nvPr/>
                </p:nvCxnSpPr>
                <p:spPr>
                  <a:xfrm>
                    <a:off x="7706113" y="2496828"/>
                    <a:ext cx="265379" cy="0"/>
                  </a:xfrm>
                  <a:prstGeom prst="straightConnector1">
                    <a:avLst/>
                  </a:prstGeom>
                  <a:noFill/>
                  <a:ln w="9525" cap="rnd" cmpd="sng" algn="ctr">
                    <a:solidFill>
                      <a:sysClr val="windowText" lastClr="000000"/>
                    </a:solidFill>
                    <a:prstDash val="solid"/>
                    <a:tailEnd type="triangle"/>
                  </a:ln>
                  <a:effectLst/>
                </p:spPr>
              </p:cxnSp>
            </p:grpSp>
          </p:grpSp>
          <p:grpSp>
            <p:nvGrpSpPr>
              <p:cNvPr id="16" name="Group 15"/>
              <p:cNvGrpSpPr/>
              <p:nvPr/>
            </p:nvGrpSpPr>
            <p:grpSpPr>
              <a:xfrm>
                <a:off x="6197600" y="1504240"/>
                <a:ext cx="2694364" cy="579719"/>
                <a:chOff x="2188326" y="2078181"/>
                <a:chExt cx="2694364" cy="268830"/>
              </a:xfrm>
            </p:grpSpPr>
            <p:sp>
              <p:nvSpPr>
                <p:cNvPr id="22" name="Rectangle 21"/>
                <p:cNvSpPr/>
                <p:nvPr/>
              </p:nvSpPr>
              <p:spPr>
                <a:xfrm>
                  <a:off x="2188326" y="2088572"/>
                  <a:ext cx="1086889" cy="255777"/>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OVSDB</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23" name="Rectangle 22"/>
                <p:cNvSpPr/>
                <p:nvPr/>
              </p:nvSpPr>
              <p:spPr>
                <a:xfrm>
                  <a:off x="3709557" y="2078181"/>
                  <a:ext cx="1173133" cy="268830"/>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err="1" smtClean="0">
                      <a:ln>
                        <a:noFill/>
                      </a:ln>
                      <a:solidFill>
                        <a:prstClr val="black"/>
                      </a:solidFill>
                      <a:effectLst/>
                      <a:uLnTx/>
                      <a:uFillTx/>
                      <a:latin typeface="Intel Clear"/>
                      <a:ea typeface="+mn-ea"/>
                      <a:cs typeface="+mn-cs"/>
                    </a:rPr>
                    <a:t>vswitchd</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24" name="Straight Connector 23"/>
                <p:cNvCxnSpPr>
                  <a:stCxn id="22" idx="3"/>
                  <a:endCxn id="23" idx="1"/>
                </p:cNvCxnSpPr>
                <p:nvPr/>
              </p:nvCxnSpPr>
              <p:spPr>
                <a:xfrm flipV="1">
                  <a:off x="3275215" y="2212596"/>
                  <a:ext cx="434342" cy="3865"/>
                </a:xfrm>
                <a:prstGeom prst="line">
                  <a:avLst/>
                </a:prstGeom>
                <a:noFill/>
                <a:ln w="25400" cap="rnd" cmpd="sng" algn="ctr">
                  <a:solidFill>
                    <a:srgbClr val="003C71"/>
                  </a:solidFill>
                  <a:prstDash val="sysDash"/>
                </a:ln>
                <a:effectLst/>
              </p:spPr>
            </p:cxnSp>
          </p:grpSp>
          <p:cxnSp>
            <p:nvCxnSpPr>
              <p:cNvPr id="17" name="Straight Arrow Connector 39"/>
              <p:cNvCxnSpPr>
                <a:stCxn id="23" idx="3"/>
                <a:endCxn id="14" idx="0"/>
              </p:cNvCxnSpPr>
              <p:nvPr/>
            </p:nvCxnSpPr>
            <p:spPr>
              <a:xfrm>
                <a:off x="8891964" y="1794100"/>
                <a:ext cx="1358057" cy="405000"/>
              </a:xfrm>
              <a:prstGeom prst="bentConnector2">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18" name="Straight Arrow Connector 39"/>
              <p:cNvCxnSpPr/>
              <p:nvPr/>
            </p:nvCxnSpPr>
            <p:spPr>
              <a:xfrm rot="5400000">
                <a:off x="7793512" y="2595845"/>
                <a:ext cx="1023775" cy="3"/>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19" name="Straight Arrow Connector 39"/>
              <p:cNvCxnSpPr>
                <a:endCxn id="14" idx="2"/>
              </p:cNvCxnSpPr>
              <p:nvPr/>
            </p:nvCxnSpPr>
            <p:spPr>
              <a:xfrm rot="16200000" flipV="1">
                <a:off x="10070997" y="2915788"/>
                <a:ext cx="358051" cy="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20" name="Straight Arrow Connector 39"/>
              <p:cNvCxnSpPr>
                <a:stCxn id="12" idx="0"/>
                <a:endCxn id="32" idx="2"/>
              </p:cNvCxnSpPr>
              <p:nvPr/>
            </p:nvCxnSpPr>
            <p:spPr>
              <a:xfrm rot="16200000" flipV="1">
                <a:off x="8798341" y="4624332"/>
                <a:ext cx="321882" cy="912"/>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21" name="Straight Arrow Connector 39"/>
              <p:cNvCxnSpPr>
                <a:stCxn id="25" idx="0"/>
                <a:endCxn id="12" idx="2"/>
              </p:cNvCxnSpPr>
              <p:nvPr/>
            </p:nvCxnSpPr>
            <p:spPr>
              <a:xfrm rot="16200000" flipV="1">
                <a:off x="8806771" y="5294501"/>
                <a:ext cx="309576" cy="364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grpSp>
        <p:grpSp>
          <p:nvGrpSpPr>
            <p:cNvPr id="7" name="Group 6"/>
            <p:cNvGrpSpPr/>
            <p:nvPr/>
          </p:nvGrpSpPr>
          <p:grpSpPr>
            <a:xfrm>
              <a:off x="5661157" y="4899991"/>
              <a:ext cx="6392274" cy="750387"/>
              <a:chOff x="5405518" y="5199132"/>
              <a:chExt cx="6392274" cy="750387"/>
            </a:xfrm>
          </p:grpSpPr>
          <p:cxnSp>
            <p:nvCxnSpPr>
              <p:cNvPr id="8" name="Straight Connector 7"/>
              <p:cNvCxnSpPr/>
              <p:nvPr/>
            </p:nvCxnSpPr>
            <p:spPr>
              <a:xfrm>
                <a:off x="5533292" y="5568455"/>
                <a:ext cx="6264500" cy="11723"/>
              </a:xfrm>
              <a:prstGeom prst="line">
                <a:avLst/>
              </a:prstGeom>
              <a:noFill/>
              <a:ln w="31750" cap="rnd" cmpd="sng" algn="ctr">
                <a:solidFill>
                  <a:srgbClr val="C3D600"/>
                </a:solidFill>
                <a:prstDash val="lgDash"/>
              </a:ln>
              <a:effectLst/>
            </p:spPr>
          </p:cxnSp>
          <p:sp>
            <p:nvSpPr>
              <p:cNvPr id="9" name="TextBox 8"/>
              <p:cNvSpPr txBox="1"/>
              <p:nvPr/>
            </p:nvSpPr>
            <p:spPr>
              <a:xfrm>
                <a:off x="5477772" y="5199132"/>
                <a:ext cx="965684"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Host</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sp>
            <p:nvSpPr>
              <p:cNvPr id="10" name="TextBox 9"/>
              <p:cNvSpPr txBox="1"/>
              <p:nvPr/>
            </p:nvSpPr>
            <p:spPr>
              <a:xfrm>
                <a:off x="5405518" y="5657131"/>
                <a:ext cx="655312" cy="2923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HW</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grpSp>
      </p:grpSp>
      <p:grpSp>
        <p:nvGrpSpPr>
          <p:cNvPr id="40" name="Group 39"/>
          <p:cNvGrpSpPr/>
          <p:nvPr/>
        </p:nvGrpSpPr>
        <p:grpSpPr>
          <a:xfrm>
            <a:off x="9807688" y="1320165"/>
            <a:ext cx="1715349" cy="4263545"/>
            <a:chOff x="9866056" y="1320165"/>
            <a:chExt cx="1715349" cy="4263545"/>
          </a:xfrm>
        </p:grpSpPr>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0522" y="1320165"/>
              <a:ext cx="520883" cy="520883"/>
            </a:xfrm>
            <a:prstGeom prst="rect">
              <a:avLst/>
            </a:prstGeom>
            <a:ln w="25400">
              <a:solidFill>
                <a:sysClr val="windowText" lastClr="000000"/>
              </a:solidFill>
            </a:ln>
          </p:spPr>
        </p:pic>
        <p:cxnSp>
          <p:nvCxnSpPr>
            <p:cNvPr id="42" name="Straight Connector 73"/>
            <p:cNvCxnSpPr>
              <a:stCxn id="41" idx="3"/>
            </p:cNvCxnSpPr>
            <p:nvPr/>
          </p:nvCxnSpPr>
          <p:spPr>
            <a:xfrm flipH="1">
              <a:off x="9866056" y="1580607"/>
              <a:ext cx="1715349" cy="4003103"/>
            </a:xfrm>
            <a:prstGeom prst="bentConnector3">
              <a:avLst>
                <a:gd name="adj1" fmla="val -22401"/>
              </a:avLst>
            </a:prstGeom>
            <a:noFill/>
            <a:ln w="31750" cap="rnd" cmpd="sng" algn="ctr">
              <a:solidFill>
                <a:sysClr val="windowText" lastClr="000000"/>
              </a:solidFill>
              <a:prstDash val="solid"/>
            </a:ln>
            <a:effectLst/>
          </p:spPr>
        </p:cxnSp>
      </p:grpSp>
      <p:sp>
        <p:nvSpPr>
          <p:cNvPr id="43" name="Freeform 42"/>
          <p:cNvSpPr/>
          <p:nvPr/>
        </p:nvSpPr>
        <p:spPr>
          <a:xfrm>
            <a:off x="8550613" y="3706238"/>
            <a:ext cx="381800" cy="1877439"/>
          </a:xfrm>
          <a:custGeom>
            <a:avLst/>
            <a:gdLst>
              <a:gd name="connsiteX0" fmla="*/ 0 w 381800"/>
              <a:gd name="connsiteY0" fmla="*/ 1877439 h 1877439"/>
              <a:gd name="connsiteX1" fmla="*/ 77821 w 381800"/>
              <a:gd name="connsiteY1" fmla="*/ 963039 h 1877439"/>
              <a:gd name="connsiteX2" fmla="*/ 369651 w 381800"/>
              <a:gd name="connsiteY2" fmla="*/ 622571 h 1877439"/>
              <a:gd name="connsiteX3" fmla="*/ 330740 w 381800"/>
              <a:gd name="connsiteY3" fmla="*/ 0 h 1877439"/>
              <a:gd name="connsiteX4" fmla="*/ 330740 w 381800"/>
              <a:gd name="connsiteY4" fmla="*/ 0 h 1877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00" h="1877439">
                <a:moveTo>
                  <a:pt x="0" y="1877439"/>
                </a:moveTo>
                <a:cubicBezTo>
                  <a:pt x="8106" y="1524811"/>
                  <a:pt x="16212" y="1172184"/>
                  <a:pt x="77821" y="963039"/>
                </a:cubicBezTo>
                <a:cubicBezTo>
                  <a:pt x="139430" y="753894"/>
                  <a:pt x="327498" y="783077"/>
                  <a:pt x="369651" y="622571"/>
                </a:cubicBezTo>
                <a:cubicBezTo>
                  <a:pt x="411804" y="462065"/>
                  <a:pt x="330740" y="0"/>
                  <a:pt x="330740" y="0"/>
                </a:cubicBezTo>
                <a:lnTo>
                  <a:pt x="330740" y="0"/>
                </a:lnTo>
              </a:path>
            </a:pathLst>
          </a:custGeom>
          <a:noFill/>
          <a:ln w="31750" cap="flat" cmpd="sng" algn="ctr">
            <a:solidFill>
              <a:srgbClr val="00B050"/>
            </a:solidFill>
            <a:prstDash val="sysDot"/>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44" name="Freeform 43"/>
          <p:cNvSpPr/>
          <p:nvPr/>
        </p:nvSpPr>
        <p:spPr>
          <a:xfrm>
            <a:off x="7774578" y="2747818"/>
            <a:ext cx="2248549" cy="951346"/>
          </a:xfrm>
          <a:custGeom>
            <a:avLst/>
            <a:gdLst>
              <a:gd name="connsiteX0" fmla="*/ 1096949 w 2248549"/>
              <a:gd name="connsiteY0" fmla="*/ 951346 h 951346"/>
              <a:gd name="connsiteX1" fmla="*/ 902986 w 2248549"/>
              <a:gd name="connsiteY1" fmla="*/ 688109 h 951346"/>
              <a:gd name="connsiteX2" fmla="*/ 528913 w 2248549"/>
              <a:gd name="connsiteY2" fmla="*/ 683491 h 951346"/>
              <a:gd name="connsiteX3" fmla="*/ 293386 w 2248549"/>
              <a:gd name="connsiteY3" fmla="*/ 688109 h 951346"/>
              <a:gd name="connsiteX4" fmla="*/ 80949 w 2248549"/>
              <a:gd name="connsiteY4" fmla="*/ 614218 h 951346"/>
              <a:gd name="connsiteX5" fmla="*/ 57858 w 2248549"/>
              <a:gd name="connsiteY5" fmla="*/ 249382 h 951346"/>
              <a:gd name="connsiteX6" fmla="*/ 824477 w 2248549"/>
              <a:gd name="connsiteY6" fmla="*/ 147782 h 951346"/>
              <a:gd name="connsiteX7" fmla="*/ 2043677 w 2248549"/>
              <a:gd name="connsiteY7" fmla="*/ 212437 h 951346"/>
              <a:gd name="connsiteX8" fmla="*/ 2246877 w 2248549"/>
              <a:gd name="connsiteY8" fmla="*/ 0 h 951346"/>
              <a:gd name="connsiteX9" fmla="*/ 2246877 w 2248549"/>
              <a:gd name="connsiteY9" fmla="*/ 0 h 951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8549" h="951346">
                <a:moveTo>
                  <a:pt x="1096949" y="951346"/>
                </a:moveTo>
                <a:cubicBezTo>
                  <a:pt x="1047304" y="842048"/>
                  <a:pt x="997659" y="732751"/>
                  <a:pt x="902986" y="688109"/>
                </a:cubicBezTo>
                <a:cubicBezTo>
                  <a:pt x="808313" y="643466"/>
                  <a:pt x="630513" y="683491"/>
                  <a:pt x="528913" y="683491"/>
                </a:cubicBezTo>
                <a:cubicBezTo>
                  <a:pt x="427313" y="683491"/>
                  <a:pt x="368047" y="699654"/>
                  <a:pt x="293386" y="688109"/>
                </a:cubicBezTo>
                <a:cubicBezTo>
                  <a:pt x="218725" y="676564"/>
                  <a:pt x="120204" y="687339"/>
                  <a:pt x="80949" y="614218"/>
                </a:cubicBezTo>
                <a:cubicBezTo>
                  <a:pt x="41694" y="541097"/>
                  <a:pt x="-66063" y="327121"/>
                  <a:pt x="57858" y="249382"/>
                </a:cubicBezTo>
                <a:cubicBezTo>
                  <a:pt x="181779" y="171643"/>
                  <a:pt x="493507" y="153939"/>
                  <a:pt x="824477" y="147782"/>
                </a:cubicBezTo>
                <a:cubicBezTo>
                  <a:pt x="1155447" y="141625"/>
                  <a:pt x="1806610" y="237067"/>
                  <a:pt x="2043677" y="212437"/>
                </a:cubicBezTo>
                <a:cubicBezTo>
                  <a:pt x="2280744" y="187807"/>
                  <a:pt x="2246877" y="0"/>
                  <a:pt x="2246877" y="0"/>
                </a:cubicBezTo>
                <a:lnTo>
                  <a:pt x="2246877" y="0"/>
                </a:lnTo>
              </a:path>
            </a:pathLst>
          </a:custGeom>
          <a:noFill/>
          <a:ln w="31750" cap="flat" cmpd="sng" algn="ctr">
            <a:solidFill>
              <a:srgbClr val="00B050"/>
            </a:solidFill>
            <a:prstDash val="sysDot"/>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45" name="Freeform 44"/>
          <p:cNvSpPr/>
          <p:nvPr/>
        </p:nvSpPr>
        <p:spPr>
          <a:xfrm>
            <a:off x="8829964" y="1872872"/>
            <a:ext cx="1206750" cy="814910"/>
          </a:xfrm>
          <a:custGeom>
            <a:avLst/>
            <a:gdLst>
              <a:gd name="connsiteX0" fmla="*/ 1196109 w 1206750"/>
              <a:gd name="connsiteY0" fmla="*/ 814910 h 814910"/>
              <a:gd name="connsiteX1" fmla="*/ 1196109 w 1206750"/>
              <a:gd name="connsiteY1" fmla="*/ 463928 h 814910"/>
              <a:gd name="connsiteX2" fmla="*/ 1182254 w 1206750"/>
              <a:gd name="connsiteY2" fmla="*/ 182219 h 814910"/>
              <a:gd name="connsiteX3" fmla="*/ 914400 w 1206750"/>
              <a:gd name="connsiteY3" fmla="*/ 6728 h 814910"/>
              <a:gd name="connsiteX4" fmla="*/ 618836 w 1206750"/>
              <a:gd name="connsiteY4" fmla="*/ 34437 h 814910"/>
              <a:gd name="connsiteX5" fmla="*/ 0 w 1206750"/>
              <a:gd name="connsiteY5" fmla="*/ 15964 h 81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750" h="814910">
                <a:moveTo>
                  <a:pt x="1196109" y="814910"/>
                </a:moveTo>
                <a:cubicBezTo>
                  <a:pt x="1197263" y="692143"/>
                  <a:pt x="1198418" y="569376"/>
                  <a:pt x="1196109" y="463928"/>
                </a:cubicBezTo>
                <a:cubicBezTo>
                  <a:pt x="1193800" y="358480"/>
                  <a:pt x="1229205" y="258419"/>
                  <a:pt x="1182254" y="182219"/>
                </a:cubicBezTo>
                <a:cubicBezTo>
                  <a:pt x="1135303" y="106019"/>
                  <a:pt x="1008303" y="31358"/>
                  <a:pt x="914400" y="6728"/>
                </a:cubicBezTo>
                <a:cubicBezTo>
                  <a:pt x="820497" y="-17902"/>
                  <a:pt x="771236" y="32898"/>
                  <a:pt x="618836" y="34437"/>
                </a:cubicBezTo>
                <a:cubicBezTo>
                  <a:pt x="466436" y="35976"/>
                  <a:pt x="233218" y="25970"/>
                  <a:pt x="0" y="15964"/>
                </a:cubicBezTo>
              </a:path>
            </a:pathLst>
          </a:custGeom>
          <a:noFill/>
          <a:ln w="31750" cap="flat" cmpd="sng" algn="ctr">
            <a:solidFill>
              <a:srgbClr val="00B050"/>
            </a:solidFill>
            <a:prstDash val="sysDot"/>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Tree>
    <p:extLst>
      <p:ext uri="{BB962C8B-B14F-4D97-AF65-F5344CB8AC3E}">
        <p14:creationId xmlns:p14="http://schemas.microsoft.com/office/powerpoint/2010/main" val="4235322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DPDK ‘Framework’ in OVS-DPDK -</a:t>
            </a:r>
            <a:r>
              <a:rPr lang="en-IE" dirty="0" err="1"/>
              <a:t>contd</a:t>
            </a:r>
            <a:endParaRPr lang="en-US" dirty="0"/>
          </a:p>
        </p:txBody>
      </p:sp>
      <p:sp>
        <p:nvSpPr>
          <p:cNvPr id="47" name="Content Placeholder 2"/>
          <p:cNvSpPr txBox="1">
            <a:spLocks/>
          </p:cNvSpPr>
          <p:nvPr/>
        </p:nvSpPr>
        <p:spPr>
          <a:xfrm>
            <a:off x="471950" y="1558456"/>
            <a:ext cx="4886632" cy="4280248"/>
          </a:xfrm>
          <a:prstGeom prst="rect">
            <a:avLst/>
          </a:prstGeom>
        </p:spPr>
        <p:txBody>
          <a:bodyPr vert="horz" lIns="91440" tIns="45720" rIns="91440" bIns="45720" rtlCol="0">
            <a:noAutofit/>
          </a:bodyPr>
          <a:lstStyle>
            <a:lvl1pPr marL="0" indent="0" algn="l" defTabSz="1219170" rtl="0" eaLnBrk="1" latinLnBrk="0" hangingPunct="1">
              <a:spcBef>
                <a:spcPts val="800"/>
              </a:spcBef>
              <a:buClr>
                <a:schemeClr val="accent1"/>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514350" marR="0" lvl="0" indent="-514350" algn="l" defTabSz="1219170" rtl="0" eaLnBrk="1" fontAlgn="auto" latinLnBrk="0" hangingPunct="1">
              <a:lnSpc>
                <a:spcPct val="100000"/>
              </a:lnSpc>
              <a:spcBef>
                <a:spcPts val="800"/>
              </a:spcBef>
              <a:spcAft>
                <a:spcPts val="0"/>
              </a:spcAft>
              <a:buClr>
                <a:srgbClr val="0071C5"/>
              </a:buClr>
              <a:buSzTx/>
              <a:buFont typeface="+mj-lt"/>
              <a:buAutoNum type="arabicPeriod" startAt="4"/>
              <a:tabLst/>
              <a:defRPr/>
            </a:pPr>
            <a:r>
              <a:rPr kumimoji="0" lang="en-IE" sz="2600" b="1" i="0" u="none" strike="noStrike" kern="1200" cap="none" spc="0" normalizeH="0" baseline="0" noProof="0" dirty="0" smtClean="0">
                <a:ln>
                  <a:noFill/>
                </a:ln>
                <a:solidFill>
                  <a:srgbClr val="0071C5">
                    <a:lumMod val="75000"/>
                  </a:srgbClr>
                </a:solidFill>
                <a:effectLst/>
                <a:uLnTx/>
                <a:uFillTx/>
                <a:latin typeface="Intel Clear"/>
                <a:ea typeface="+mn-ea"/>
                <a:cs typeface="+mn-cs"/>
              </a:rPr>
              <a:t>Install flow into SW </a:t>
            </a:r>
            <a:r>
              <a:rPr kumimoji="0" lang="en-IE" sz="2600" b="1" i="0" u="none" strike="noStrike" kern="1200" cap="none" spc="0" normalizeH="0" baseline="0" noProof="0" dirty="0" err="1" smtClean="0">
                <a:ln>
                  <a:noFill/>
                </a:ln>
                <a:solidFill>
                  <a:srgbClr val="0071C5">
                    <a:lumMod val="75000"/>
                  </a:srgbClr>
                </a:solidFill>
                <a:effectLst/>
                <a:uLnTx/>
                <a:uFillTx/>
                <a:latin typeface="Intel Clear"/>
                <a:ea typeface="+mn-ea"/>
                <a:cs typeface="+mn-cs"/>
              </a:rPr>
              <a:t>datapath</a:t>
            </a:r>
            <a:r>
              <a:rPr kumimoji="0" lang="en-IE" sz="2600" b="1" i="0" u="none" strike="noStrike" kern="1200" cap="none" spc="0" normalizeH="0" baseline="0" noProof="0" dirty="0" smtClean="0">
                <a:ln>
                  <a:noFill/>
                </a:ln>
                <a:solidFill>
                  <a:srgbClr val="0071C5">
                    <a:lumMod val="75000"/>
                  </a:srgbClr>
                </a:solidFill>
                <a:effectLst/>
                <a:uLnTx/>
                <a:uFillTx/>
                <a:latin typeface="Intel Clear"/>
                <a:ea typeface="+mn-ea"/>
                <a:cs typeface="+mn-cs"/>
              </a:rPr>
              <a:t>.</a:t>
            </a:r>
          </a:p>
        </p:txBody>
      </p:sp>
      <p:grpSp>
        <p:nvGrpSpPr>
          <p:cNvPr id="48" name="Group 47"/>
          <p:cNvGrpSpPr/>
          <p:nvPr/>
        </p:nvGrpSpPr>
        <p:grpSpPr>
          <a:xfrm>
            <a:off x="5602165" y="1150449"/>
            <a:ext cx="6402106" cy="4984880"/>
            <a:chOff x="5661157" y="1150449"/>
            <a:chExt cx="6402106" cy="4984880"/>
          </a:xfrm>
        </p:grpSpPr>
        <p:grpSp>
          <p:nvGrpSpPr>
            <p:cNvPr id="49" name="Group 48"/>
            <p:cNvGrpSpPr/>
            <p:nvPr/>
          </p:nvGrpSpPr>
          <p:grpSpPr>
            <a:xfrm>
              <a:off x="5798762" y="1150449"/>
              <a:ext cx="6264501" cy="4984880"/>
              <a:chOff x="5798762" y="1150449"/>
              <a:chExt cx="6264501" cy="4984880"/>
            </a:xfrm>
          </p:grpSpPr>
          <p:sp>
            <p:nvSpPr>
              <p:cNvPr id="54" name="Rectangle 53"/>
              <p:cNvSpPr/>
              <p:nvPr/>
            </p:nvSpPr>
            <p:spPr>
              <a:xfrm>
                <a:off x="5798762" y="1150449"/>
                <a:ext cx="6264501" cy="4984880"/>
              </a:xfrm>
              <a:prstGeom prst="rect">
                <a:avLst/>
              </a:prstGeom>
              <a:solidFill>
                <a:sysClr val="window" lastClr="FFFFFF"/>
              </a:solidFill>
              <a:ln w="26425" cap="flat" cmpd="sng" algn="ctr">
                <a:solidFill>
                  <a:srgbClr val="C3D6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55" name="Rectangle 54"/>
              <p:cNvSpPr/>
              <p:nvPr/>
            </p:nvSpPr>
            <p:spPr>
              <a:xfrm>
                <a:off x="7143407" y="4785729"/>
                <a:ext cx="3632662" cy="355805"/>
              </a:xfrm>
              <a:prstGeom prst="rect">
                <a:avLst/>
              </a:prstGeom>
              <a:noFill/>
              <a:ln w="25400" cap="flat" cmpd="sng" algn="ctr">
                <a:solidFill>
                  <a:srgbClr val="3F7FA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rPr>
                  <a:t>FPGA Driver</a:t>
                </a:r>
                <a:endParaRPr kumimoji="0" lang="en-US"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endParaRPr>
              </a:p>
            </p:txBody>
          </p:sp>
          <p:grpSp>
            <p:nvGrpSpPr>
              <p:cNvPr id="56" name="Group 55"/>
              <p:cNvGrpSpPr/>
              <p:nvPr/>
            </p:nvGrpSpPr>
            <p:grpSpPr>
              <a:xfrm>
                <a:off x="6197600" y="3094815"/>
                <a:ext cx="5522451" cy="1369032"/>
                <a:chOff x="939994" y="2355469"/>
                <a:chExt cx="8666461" cy="1587211"/>
              </a:xfrm>
              <a:noFill/>
              <a:effectLst>
                <a:outerShdw blurRad="50800" dist="38100" dir="2700000" algn="tl" rotWithShape="0">
                  <a:prstClr val="black">
                    <a:alpha val="40000"/>
                  </a:prstClr>
                </a:outerShdw>
              </a:effectLst>
            </p:grpSpPr>
            <p:sp>
              <p:nvSpPr>
                <p:cNvPr id="75" name="Rectangle 74"/>
                <p:cNvSpPr/>
                <p:nvPr/>
              </p:nvSpPr>
              <p:spPr>
                <a:xfrm>
                  <a:off x="939994" y="2355469"/>
                  <a:ext cx="8666461" cy="1587211"/>
                </a:xfrm>
                <a:prstGeom prst="rect">
                  <a:avLst/>
                </a:prstGeom>
                <a:solidFill>
                  <a:srgbClr val="F3D54E">
                    <a:lumMod val="60000"/>
                    <a:lumOff val="40000"/>
                  </a:srgbClr>
                </a:solidFill>
                <a:ln w="25400" cap="flat" cmpd="sng" algn="ctr">
                  <a:solidFill>
                    <a:srgbClr val="003C71"/>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400" b="1" i="1" u="none" strike="noStrike" kern="0" cap="none" spc="0" normalizeH="0" baseline="0" noProof="0" dirty="0" smtClean="0">
                      <a:ln>
                        <a:noFill/>
                      </a:ln>
                      <a:solidFill>
                        <a:srgbClr val="0070C0"/>
                      </a:solidFill>
                      <a:effectLst/>
                      <a:uLnTx/>
                      <a:uFillTx/>
                      <a:latin typeface="Intel Clear"/>
                      <a:ea typeface="+mn-ea"/>
                      <a:cs typeface="+mn-cs"/>
                    </a:rPr>
                    <a:t>DPDK Framework</a:t>
                  </a:r>
                  <a:endParaRPr kumimoji="0" lang="en-US" sz="1400" b="1" i="1" u="none" strike="noStrike" kern="0" cap="none" spc="0" normalizeH="0" baseline="0" noProof="0" dirty="0" smtClean="0">
                    <a:ln>
                      <a:noFill/>
                    </a:ln>
                    <a:solidFill>
                      <a:srgbClr val="0070C0"/>
                    </a:solidFill>
                    <a:effectLst/>
                    <a:uLnTx/>
                    <a:uFillTx/>
                    <a:latin typeface="Intel Clear"/>
                    <a:ea typeface="+mn-ea"/>
                    <a:cs typeface="+mn-cs"/>
                  </a:endParaRPr>
                </a:p>
              </p:txBody>
            </p:sp>
            <p:sp>
              <p:nvSpPr>
                <p:cNvPr id="76" name="Rounded Rectangle 75"/>
                <p:cNvSpPr/>
                <p:nvPr/>
              </p:nvSpPr>
              <p:spPr>
                <a:xfrm>
                  <a:off x="1325819"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SWITCH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7" name="Rounded Rectangle 76"/>
                <p:cNvSpPr/>
                <p:nvPr/>
              </p:nvSpPr>
              <p:spPr>
                <a:xfrm>
                  <a:off x="294240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PORT REP.</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8" name="Rounded Rectangle 77"/>
                <p:cNvSpPr/>
                <p:nvPr/>
              </p:nvSpPr>
              <p:spPr>
                <a:xfrm>
                  <a:off x="4549272"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EXPT- </a:t>
                  </a:r>
                  <a:r>
                    <a:rPr kumimoji="0" lang="en-IE" sz="1200" b="1" i="0" u="none" strike="noStrike" kern="0" cap="none" spc="0" normalizeH="0" baseline="0" noProof="0" dirty="0">
                      <a:ln>
                        <a:noFill/>
                      </a:ln>
                      <a:solidFill>
                        <a:prstClr val="black"/>
                      </a:solidFill>
                      <a:effectLst/>
                      <a:uLnTx/>
                      <a:uFillTx/>
                      <a:latin typeface="Intel Clear"/>
                      <a:ea typeface="+mn-ea"/>
                      <a:cs typeface="+mn-cs"/>
                    </a:rPr>
                    <a:t>HANDLER</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9" name="Rounded Rectangle 78"/>
                <p:cNvSpPr/>
                <p:nvPr/>
              </p:nvSpPr>
              <p:spPr>
                <a:xfrm>
                  <a:off x="6143270"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VDPA</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80" name="Rounded Rectangle 79"/>
                <p:cNvSpPr/>
                <p:nvPr/>
              </p:nvSpPr>
              <p:spPr>
                <a:xfrm>
                  <a:off x="773726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RTE-FLOW</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81" name="Rounded Rectangle 80"/>
                <p:cNvSpPr/>
                <p:nvPr/>
              </p:nvSpPr>
              <p:spPr>
                <a:xfrm>
                  <a:off x="3509219"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QOS</a:t>
                  </a:r>
                </a:p>
              </p:txBody>
            </p:sp>
            <p:sp>
              <p:nvSpPr>
                <p:cNvPr id="82" name="Rounded Rectangle 81"/>
                <p:cNvSpPr/>
                <p:nvPr/>
              </p:nvSpPr>
              <p:spPr>
                <a:xfrm>
                  <a:off x="5401590"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TUNNEL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grpSp>
          <p:sp>
            <p:nvSpPr>
              <p:cNvPr id="57" name="Rounded Rectangle 56"/>
              <p:cNvSpPr/>
              <p:nvPr/>
            </p:nvSpPr>
            <p:spPr>
              <a:xfrm>
                <a:off x="8779991" y="2199100"/>
                <a:ext cx="2940059" cy="537663"/>
              </a:xfrm>
              <a:prstGeom prst="roundRect">
                <a:avLst/>
              </a:prstGeom>
              <a:solidFill>
                <a:sysClr val="window" lastClr="FFFFFF"/>
              </a:solidFill>
              <a:ln w="28575" cap="flat" cmpd="sng" algn="ctr">
                <a:solidFill>
                  <a:sysClr val="windowText" lastClr="000000"/>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200" b="1" i="1" u="none" strike="noStrike" kern="0" cap="none" spc="0" normalizeH="0" baseline="0" noProof="0" dirty="0" smtClean="0">
                    <a:ln>
                      <a:noFill/>
                    </a:ln>
                    <a:solidFill>
                      <a:prstClr val="black"/>
                    </a:solidFill>
                    <a:effectLst/>
                    <a:uLnTx/>
                    <a:uFillTx/>
                    <a:latin typeface="Intel Clear"/>
                    <a:ea typeface="+mn-ea"/>
                    <a:cs typeface="+mn-cs"/>
                  </a:rPr>
                  <a:t>SW </a:t>
                </a:r>
                <a:r>
                  <a:rPr kumimoji="0" lang="en-IE" sz="1200" b="1" i="1" u="none" strike="noStrike" kern="0" cap="none" spc="0" normalizeH="0" baseline="0" noProof="0" dirty="0" err="1" smtClean="0">
                    <a:ln>
                      <a:noFill/>
                    </a:ln>
                    <a:solidFill>
                      <a:prstClr val="black"/>
                    </a:solidFill>
                    <a:effectLst/>
                    <a:uLnTx/>
                    <a:uFillTx/>
                    <a:latin typeface="Intel Clear"/>
                    <a:ea typeface="+mn-ea"/>
                    <a:cs typeface="+mn-cs"/>
                  </a:rPr>
                  <a:t>Datapath</a:t>
                </a:r>
                <a:endParaRPr kumimoji="0" lang="en-US" sz="1200" b="1" i="1"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58" name="Group 57"/>
              <p:cNvGrpSpPr/>
              <p:nvPr/>
            </p:nvGrpSpPr>
            <p:grpSpPr>
              <a:xfrm>
                <a:off x="8060702" y="5451110"/>
                <a:ext cx="1805354" cy="558202"/>
                <a:chOff x="7936523" y="5767085"/>
                <a:chExt cx="1805354" cy="558202"/>
              </a:xfrm>
            </p:grpSpPr>
            <p:sp>
              <p:nvSpPr>
                <p:cNvPr id="68" name="Rectangle 67"/>
                <p:cNvSpPr/>
                <p:nvPr/>
              </p:nvSpPr>
              <p:spPr>
                <a:xfrm>
                  <a:off x="7936523" y="5767085"/>
                  <a:ext cx="1805354" cy="265199"/>
                </a:xfrm>
                <a:prstGeom prst="rect">
                  <a:avLst/>
                </a:prstGeom>
                <a:solidFill>
                  <a:srgbClr val="0071C5">
                    <a:lumMod val="75000"/>
                    <a:alpha val="50000"/>
                  </a:srgbClr>
                </a:solidFill>
                <a:ln w="25400" cap="flat" cmpd="sng" algn="ctr">
                  <a:solidFill>
                    <a:sysClr val="windowText" lastClr="000000"/>
                  </a:solidFill>
                  <a:prstDash val="solid"/>
                </a:ln>
                <a:effectLst/>
              </p:spPr>
              <p:txBody>
                <a:bodyPr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400" b="1" i="0" u="none" strike="noStrike" kern="0" cap="none" spc="0" normalizeH="0" baseline="0" noProof="0" dirty="0">
                      <a:ln>
                        <a:noFill/>
                      </a:ln>
                      <a:solidFill>
                        <a:prstClr val="black">
                          <a:lumMod val="95000"/>
                          <a:lumOff val="5000"/>
                        </a:prstClr>
                      </a:solidFill>
                      <a:effectLst/>
                      <a:uLnTx/>
                      <a:uFillTx/>
                      <a:latin typeface="Intel Clear"/>
                      <a:ea typeface="+mn-ea"/>
                      <a:cs typeface="+mn-cs"/>
                    </a:rPr>
                    <a:t>FPGA</a:t>
                  </a:r>
                  <a:endParaRPr kumimoji="0" lang="en-US" sz="1400" b="1" i="0" u="none" strike="noStrike" kern="0" cap="none" spc="0" normalizeH="0" baseline="0" noProof="0" dirty="0">
                    <a:ln>
                      <a:noFill/>
                    </a:ln>
                    <a:solidFill>
                      <a:prstClr val="black">
                        <a:lumMod val="95000"/>
                        <a:lumOff val="5000"/>
                      </a:prstClr>
                    </a:solidFill>
                    <a:effectLst/>
                    <a:uLnTx/>
                    <a:uFillTx/>
                    <a:latin typeface="Intel Clear"/>
                    <a:ea typeface="+mn-ea"/>
                    <a:cs typeface="+mn-cs"/>
                  </a:endParaRPr>
                </a:p>
              </p:txBody>
            </p:sp>
            <p:sp>
              <p:nvSpPr>
                <p:cNvPr id="69" name="Rectangle 68"/>
                <p:cNvSpPr/>
                <p:nvPr/>
              </p:nvSpPr>
              <p:spPr>
                <a:xfrm>
                  <a:off x="8373105"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70" name="Rectangle 69"/>
                <p:cNvSpPr/>
                <p:nvPr/>
              </p:nvSpPr>
              <p:spPr>
                <a:xfrm>
                  <a:off x="9236863"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grpSp>
              <p:nvGrpSpPr>
                <p:cNvPr id="71" name="Group 70"/>
                <p:cNvGrpSpPr/>
                <p:nvPr/>
              </p:nvGrpSpPr>
              <p:grpSpPr>
                <a:xfrm>
                  <a:off x="8419869" y="6099030"/>
                  <a:ext cx="867263" cy="226257"/>
                  <a:chOff x="6718935" y="2340541"/>
                  <a:chExt cx="1252557" cy="276999"/>
                </a:xfrm>
              </p:grpSpPr>
              <p:sp>
                <p:nvSpPr>
                  <p:cNvPr id="72" name="TextBox 71"/>
                  <p:cNvSpPr txBox="1"/>
                  <p:nvPr/>
                </p:nvSpPr>
                <p:spPr>
                  <a:xfrm>
                    <a:off x="6947799" y="2340541"/>
                    <a:ext cx="73897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rPr>
                      <a:t>PHY</a:t>
                    </a:r>
                    <a:endParaRPr kumimoji="0" lang="en-US" sz="1200" b="0" i="0" u="none" strike="noStrike" kern="0" cap="none" spc="0" normalizeH="0" baseline="0" noProof="0" dirty="0" err="1" smtClean="0">
                      <a:ln>
                        <a:noFill/>
                      </a:ln>
                      <a:solidFill>
                        <a:prstClr val="black"/>
                      </a:solidFill>
                      <a:effectLst/>
                      <a:uLnTx/>
                      <a:uFillTx/>
                      <a:latin typeface="Intel Clear"/>
                    </a:endParaRPr>
                  </a:p>
                </p:txBody>
              </p:sp>
              <p:cxnSp>
                <p:nvCxnSpPr>
                  <p:cNvPr id="73" name="Straight Arrow Connector 72"/>
                  <p:cNvCxnSpPr/>
                  <p:nvPr/>
                </p:nvCxnSpPr>
                <p:spPr>
                  <a:xfrm flipH="1">
                    <a:off x="6718935" y="2496828"/>
                    <a:ext cx="248206" cy="0"/>
                  </a:xfrm>
                  <a:prstGeom prst="straightConnector1">
                    <a:avLst/>
                  </a:prstGeom>
                  <a:noFill/>
                  <a:ln w="9525" cap="rnd" cmpd="sng" algn="ctr">
                    <a:solidFill>
                      <a:sysClr val="windowText" lastClr="000000"/>
                    </a:solidFill>
                    <a:prstDash val="solid"/>
                    <a:tailEnd type="triangle"/>
                  </a:ln>
                  <a:effectLst/>
                </p:spPr>
              </p:cxnSp>
              <p:cxnSp>
                <p:nvCxnSpPr>
                  <p:cNvPr id="74" name="Straight Arrow Connector 73"/>
                  <p:cNvCxnSpPr/>
                  <p:nvPr/>
                </p:nvCxnSpPr>
                <p:spPr>
                  <a:xfrm>
                    <a:off x="7706113" y="2496828"/>
                    <a:ext cx="265379" cy="0"/>
                  </a:xfrm>
                  <a:prstGeom prst="straightConnector1">
                    <a:avLst/>
                  </a:prstGeom>
                  <a:noFill/>
                  <a:ln w="9525" cap="rnd" cmpd="sng" algn="ctr">
                    <a:solidFill>
                      <a:sysClr val="windowText" lastClr="000000"/>
                    </a:solidFill>
                    <a:prstDash val="solid"/>
                    <a:tailEnd type="triangle"/>
                  </a:ln>
                  <a:effectLst/>
                </p:spPr>
              </p:cxnSp>
            </p:grpSp>
          </p:grpSp>
          <p:grpSp>
            <p:nvGrpSpPr>
              <p:cNvPr id="59" name="Group 58"/>
              <p:cNvGrpSpPr/>
              <p:nvPr/>
            </p:nvGrpSpPr>
            <p:grpSpPr>
              <a:xfrm>
                <a:off x="6197600" y="1504240"/>
                <a:ext cx="2694364" cy="579719"/>
                <a:chOff x="2188326" y="2078181"/>
                <a:chExt cx="2694364" cy="268830"/>
              </a:xfrm>
            </p:grpSpPr>
            <p:sp>
              <p:nvSpPr>
                <p:cNvPr id="65" name="Rectangle 64"/>
                <p:cNvSpPr/>
                <p:nvPr/>
              </p:nvSpPr>
              <p:spPr>
                <a:xfrm>
                  <a:off x="2188326" y="2088572"/>
                  <a:ext cx="1086889" cy="255777"/>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OVSDB</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66" name="Rectangle 65"/>
                <p:cNvSpPr/>
                <p:nvPr/>
              </p:nvSpPr>
              <p:spPr>
                <a:xfrm>
                  <a:off x="3709557" y="2078181"/>
                  <a:ext cx="1173133" cy="268830"/>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err="1" smtClean="0">
                      <a:ln>
                        <a:noFill/>
                      </a:ln>
                      <a:solidFill>
                        <a:prstClr val="black"/>
                      </a:solidFill>
                      <a:effectLst/>
                      <a:uLnTx/>
                      <a:uFillTx/>
                      <a:latin typeface="Intel Clear"/>
                      <a:ea typeface="+mn-ea"/>
                      <a:cs typeface="+mn-cs"/>
                    </a:rPr>
                    <a:t>vswitchd</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67" name="Straight Connector 66"/>
                <p:cNvCxnSpPr>
                  <a:stCxn id="65" idx="3"/>
                  <a:endCxn id="66" idx="1"/>
                </p:cNvCxnSpPr>
                <p:nvPr/>
              </p:nvCxnSpPr>
              <p:spPr>
                <a:xfrm flipV="1">
                  <a:off x="3275215" y="2212596"/>
                  <a:ext cx="434342" cy="3865"/>
                </a:xfrm>
                <a:prstGeom prst="line">
                  <a:avLst/>
                </a:prstGeom>
                <a:noFill/>
                <a:ln w="25400" cap="rnd" cmpd="sng" algn="ctr">
                  <a:solidFill>
                    <a:srgbClr val="003C71"/>
                  </a:solidFill>
                  <a:prstDash val="sysDash"/>
                </a:ln>
                <a:effectLst/>
              </p:spPr>
            </p:cxnSp>
          </p:grpSp>
          <p:cxnSp>
            <p:nvCxnSpPr>
              <p:cNvPr id="60" name="Straight Arrow Connector 39"/>
              <p:cNvCxnSpPr>
                <a:stCxn id="66" idx="3"/>
                <a:endCxn id="57" idx="0"/>
              </p:cNvCxnSpPr>
              <p:nvPr/>
            </p:nvCxnSpPr>
            <p:spPr>
              <a:xfrm>
                <a:off x="8891964" y="1794100"/>
                <a:ext cx="1358057" cy="405000"/>
              </a:xfrm>
              <a:prstGeom prst="bentConnector2">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1" name="Straight Arrow Connector 39"/>
              <p:cNvCxnSpPr/>
              <p:nvPr/>
            </p:nvCxnSpPr>
            <p:spPr>
              <a:xfrm rot="5400000">
                <a:off x="7793512" y="2595845"/>
                <a:ext cx="1023775" cy="3"/>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2" name="Straight Arrow Connector 39"/>
              <p:cNvCxnSpPr>
                <a:endCxn id="57" idx="2"/>
              </p:cNvCxnSpPr>
              <p:nvPr/>
            </p:nvCxnSpPr>
            <p:spPr>
              <a:xfrm rot="16200000" flipV="1">
                <a:off x="10070997" y="2915788"/>
                <a:ext cx="358051" cy="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3" name="Straight Arrow Connector 39"/>
              <p:cNvCxnSpPr>
                <a:stCxn id="55" idx="0"/>
                <a:endCxn id="75" idx="2"/>
              </p:cNvCxnSpPr>
              <p:nvPr/>
            </p:nvCxnSpPr>
            <p:spPr>
              <a:xfrm rot="16200000" flipV="1">
                <a:off x="8798341" y="4624332"/>
                <a:ext cx="321882" cy="912"/>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4" name="Straight Arrow Connector 39"/>
              <p:cNvCxnSpPr>
                <a:stCxn id="68" idx="0"/>
                <a:endCxn id="55" idx="2"/>
              </p:cNvCxnSpPr>
              <p:nvPr/>
            </p:nvCxnSpPr>
            <p:spPr>
              <a:xfrm rot="16200000" flipV="1">
                <a:off x="8806771" y="5294501"/>
                <a:ext cx="309576" cy="364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grpSp>
        <p:grpSp>
          <p:nvGrpSpPr>
            <p:cNvPr id="50" name="Group 49"/>
            <p:cNvGrpSpPr/>
            <p:nvPr/>
          </p:nvGrpSpPr>
          <p:grpSpPr>
            <a:xfrm>
              <a:off x="5661157" y="4899991"/>
              <a:ext cx="6392274" cy="750387"/>
              <a:chOff x="5405518" y="5199132"/>
              <a:chExt cx="6392274" cy="750387"/>
            </a:xfrm>
          </p:grpSpPr>
          <p:cxnSp>
            <p:nvCxnSpPr>
              <p:cNvPr id="51" name="Straight Connector 50"/>
              <p:cNvCxnSpPr/>
              <p:nvPr/>
            </p:nvCxnSpPr>
            <p:spPr>
              <a:xfrm>
                <a:off x="5533292" y="5568455"/>
                <a:ext cx="6264500" cy="11723"/>
              </a:xfrm>
              <a:prstGeom prst="line">
                <a:avLst/>
              </a:prstGeom>
              <a:noFill/>
              <a:ln w="31750" cap="rnd" cmpd="sng" algn="ctr">
                <a:solidFill>
                  <a:srgbClr val="C3D600"/>
                </a:solidFill>
                <a:prstDash val="lgDash"/>
              </a:ln>
              <a:effectLst/>
            </p:spPr>
          </p:cxnSp>
          <p:sp>
            <p:nvSpPr>
              <p:cNvPr id="52" name="TextBox 51"/>
              <p:cNvSpPr txBox="1"/>
              <p:nvPr/>
            </p:nvSpPr>
            <p:spPr>
              <a:xfrm>
                <a:off x="5477772" y="5199132"/>
                <a:ext cx="965684"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Host</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sp>
            <p:nvSpPr>
              <p:cNvPr id="53" name="TextBox 52"/>
              <p:cNvSpPr txBox="1"/>
              <p:nvPr/>
            </p:nvSpPr>
            <p:spPr>
              <a:xfrm>
                <a:off x="5405518" y="5657131"/>
                <a:ext cx="655312" cy="2923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HW</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grpSp>
      </p:grpSp>
      <p:grpSp>
        <p:nvGrpSpPr>
          <p:cNvPr id="83" name="Group 82"/>
          <p:cNvGrpSpPr/>
          <p:nvPr/>
        </p:nvGrpSpPr>
        <p:grpSpPr>
          <a:xfrm>
            <a:off x="9807688" y="1320165"/>
            <a:ext cx="1715349" cy="4263545"/>
            <a:chOff x="9866056" y="1320165"/>
            <a:chExt cx="1715349" cy="4263545"/>
          </a:xfrm>
        </p:grpSpPr>
        <p:pic>
          <p:nvPicPr>
            <p:cNvPr id="84" name="Picture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0522" y="1320165"/>
              <a:ext cx="520883" cy="520883"/>
            </a:xfrm>
            <a:prstGeom prst="rect">
              <a:avLst/>
            </a:prstGeom>
            <a:ln w="25400">
              <a:solidFill>
                <a:sysClr val="windowText" lastClr="000000"/>
              </a:solidFill>
            </a:ln>
          </p:spPr>
        </p:pic>
        <p:cxnSp>
          <p:nvCxnSpPr>
            <p:cNvPr id="85" name="Straight Connector 73"/>
            <p:cNvCxnSpPr>
              <a:stCxn id="84" idx="3"/>
            </p:cNvCxnSpPr>
            <p:nvPr/>
          </p:nvCxnSpPr>
          <p:spPr>
            <a:xfrm flipH="1">
              <a:off x="9866056" y="1580607"/>
              <a:ext cx="1715349" cy="4003103"/>
            </a:xfrm>
            <a:prstGeom prst="bentConnector3">
              <a:avLst>
                <a:gd name="adj1" fmla="val -22401"/>
              </a:avLst>
            </a:prstGeom>
            <a:noFill/>
            <a:ln w="31750" cap="rnd" cmpd="sng" algn="ctr">
              <a:solidFill>
                <a:sysClr val="windowText" lastClr="000000"/>
              </a:solidFill>
              <a:prstDash val="solid"/>
            </a:ln>
            <a:effectLst/>
          </p:spPr>
        </p:cxnSp>
      </p:grpSp>
      <p:sp>
        <p:nvSpPr>
          <p:cNvPr id="86" name="Freeform 85"/>
          <p:cNvSpPr/>
          <p:nvPr/>
        </p:nvSpPr>
        <p:spPr>
          <a:xfrm>
            <a:off x="8550613" y="3706238"/>
            <a:ext cx="381800" cy="1877439"/>
          </a:xfrm>
          <a:custGeom>
            <a:avLst/>
            <a:gdLst>
              <a:gd name="connsiteX0" fmla="*/ 0 w 381800"/>
              <a:gd name="connsiteY0" fmla="*/ 1877439 h 1877439"/>
              <a:gd name="connsiteX1" fmla="*/ 77821 w 381800"/>
              <a:gd name="connsiteY1" fmla="*/ 963039 h 1877439"/>
              <a:gd name="connsiteX2" fmla="*/ 369651 w 381800"/>
              <a:gd name="connsiteY2" fmla="*/ 622571 h 1877439"/>
              <a:gd name="connsiteX3" fmla="*/ 330740 w 381800"/>
              <a:gd name="connsiteY3" fmla="*/ 0 h 1877439"/>
              <a:gd name="connsiteX4" fmla="*/ 330740 w 381800"/>
              <a:gd name="connsiteY4" fmla="*/ 0 h 1877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00" h="1877439">
                <a:moveTo>
                  <a:pt x="0" y="1877439"/>
                </a:moveTo>
                <a:cubicBezTo>
                  <a:pt x="8106" y="1524811"/>
                  <a:pt x="16212" y="1172184"/>
                  <a:pt x="77821" y="963039"/>
                </a:cubicBezTo>
                <a:cubicBezTo>
                  <a:pt x="139430" y="753894"/>
                  <a:pt x="327498" y="783077"/>
                  <a:pt x="369651" y="622571"/>
                </a:cubicBezTo>
                <a:cubicBezTo>
                  <a:pt x="411804" y="462065"/>
                  <a:pt x="330740" y="0"/>
                  <a:pt x="330740" y="0"/>
                </a:cubicBezTo>
                <a:lnTo>
                  <a:pt x="330740" y="0"/>
                </a:lnTo>
              </a:path>
            </a:pathLst>
          </a:custGeom>
          <a:noFill/>
          <a:ln w="31750" cap="flat" cmpd="sng" algn="ctr">
            <a:solidFill>
              <a:srgbClr val="00B050"/>
            </a:solidFill>
            <a:prstDash val="sysDot"/>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87" name="Freeform 86"/>
          <p:cNvSpPr/>
          <p:nvPr/>
        </p:nvSpPr>
        <p:spPr>
          <a:xfrm>
            <a:off x="7774578" y="2747818"/>
            <a:ext cx="2248549" cy="951346"/>
          </a:xfrm>
          <a:custGeom>
            <a:avLst/>
            <a:gdLst>
              <a:gd name="connsiteX0" fmla="*/ 1096949 w 2248549"/>
              <a:gd name="connsiteY0" fmla="*/ 951346 h 951346"/>
              <a:gd name="connsiteX1" fmla="*/ 902986 w 2248549"/>
              <a:gd name="connsiteY1" fmla="*/ 688109 h 951346"/>
              <a:gd name="connsiteX2" fmla="*/ 528913 w 2248549"/>
              <a:gd name="connsiteY2" fmla="*/ 683491 h 951346"/>
              <a:gd name="connsiteX3" fmla="*/ 293386 w 2248549"/>
              <a:gd name="connsiteY3" fmla="*/ 688109 h 951346"/>
              <a:gd name="connsiteX4" fmla="*/ 80949 w 2248549"/>
              <a:gd name="connsiteY4" fmla="*/ 614218 h 951346"/>
              <a:gd name="connsiteX5" fmla="*/ 57858 w 2248549"/>
              <a:gd name="connsiteY5" fmla="*/ 249382 h 951346"/>
              <a:gd name="connsiteX6" fmla="*/ 824477 w 2248549"/>
              <a:gd name="connsiteY6" fmla="*/ 147782 h 951346"/>
              <a:gd name="connsiteX7" fmla="*/ 2043677 w 2248549"/>
              <a:gd name="connsiteY7" fmla="*/ 212437 h 951346"/>
              <a:gd name="connsiteX8" fmla="*/ 2246877 w 2248549"/>
              <a:gd name="connsiteY8" fmla="*/ 0 h 951346"/>
              <a:gd name="connsiteX9" fmla="*/ 2246877 w 2248549"/>
              <a:gd name="connsiteY9" fmla="*/ 0 h 951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8549" h="951346">
                <a:moveTo>
                  <a:pt x="1096949" y="951346"/>
                </a:moveTo>
                <a:cubicBezTo>
                  <a:pt x="1047304" y="842048"/>
                  <a:pt x="997659" y="732751"/>
                  <a:pt x="902986" y="688109"/>
                </a:cubicBezTo>
                <a:cubicBezTo>
                  <a:pt x="808313" y="643466"/>
                  <a:pt x="630513" y="683491"/>
                  <a:pt x="528913" y="683491"/>
                </a:cubicBezTo>
                <a:cubicBezTo>
                  <a:pt x="427313" y="683491"/>
                  <a:pt x="368047" y="699654"/>
                  <a:pt x="293386" y="688109"/>
                </a:cubicBezTo>
                <a:cubicBezTo>
                  <a:pt x="218725" y="676564"/>
                  <a:pt x="120204" y="687339"/>
                  <a:pt x="80949" y="614218"/>
                </a:cubicBezTo>
                <a:cubicBezTo>
                  <a:pt x="41694" y="541097"/>
                  <a:pt x="-66063" y="327121"/>
                  <a:pt x="57858" y="249382"/>
                </a:cubicBezTo>
                <a:cubicBezTo>
                  <a:pt x="181779" y="171643"/>
                  <a:pt x="493507" y="153939"/>
                  <a:pt x="824477" y="147782"/>
                </a:cubicBezTo>
                <a:cubicBezTo>
                  <a:pt x="1155447" y="141625"/>
                  <a:pt x="1806610" y="237067"/>
                  <a:pt x="2043677" y="212437"/>
                </a:cubicBezTo>
                <a:cubicBezTo>
                  <a:pt x="2280744" y="187807"/>
                  <a:pt x="2246877" y="0"/>
                  <a:pt x="2246877" y="0"/>
                </a:cubicBezTo>
                <a:lnTo>
                  <a:pt x="2246877" y="0"/>
                </a:lnTo>
              </a:path>
            </a:pathLst>
          </a:custGeom>
          <a:noFill/>
          <a:ln w="31750" cap="flat" cmpd="sng" algn="ctr">
            <a:solidFill>
              <a:srgbClr val="00B050"/>
            </a:solidFill>
            <a:prstDash val="sysDot"/>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88" name="Freeform 87"/>
          <p:cNvSpPr/>
          <p:nvPr/>
        </p:nvSpPr>
        <p:spPr>
          <a:xfrm>
            <a:off x="8829964" y="1872872"/>
            <a:ext cx="1206750" cy="814910"/>
          </a:xfrm>
          <a:custGeom>
            <a:avLst/>
            <a:gdLst>
              <a:gd name="connsiteX0" fmla="*/ 1196109 w 1206750"/>
              <a:gd name="connsiteY0" fmla="*/ 814910 h 814910"/>
              <a:gd name="connsiteX1" fmla="*/ 1196109 w 1206750"/>
              <a:gd name="connsiteY1" fmla="*/ 463928 h 814910"/>
              <a:gd name="connsiteX2" fmla="*/ 1182254 w 1206750"/>
              <a:gd name="connsiteY2" fmla="*/ 182219 h 814910"/>
              <a:gd name="connsiteX3" fmla="*/ 914400 w 1206750"/>
              <a:gd name="connsiteY3" fmla="*/ 6728 h 814910"/>
              <a:gd name="connsiteX4" fmla="*/ 618836 w 1206750"/>
              <a:gd name="connsiteY4" fmla="*/ 34437 h 814910"/>
              <a:gd name="connsiteX5" fmla="*/ 0 w 1206750"/>
              <a:gd name="connsiteY5" fmla="*/ 15964 h 81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750" h="814910">
                <a:moveTo>
                  <a:pt x="1196109" y="814910"/>
                </a:moveTo>
                <a:cubicBezTo>
                  <a:pt x="1197263" y="692143"/>
                  <a:pt x="1198418" y="569376"/>
                  <a:pt x="1196109" y="463928"/>
                </a:cubicBezTo>
                <a:cubicBezTo>
                  <a:pt x="1193800" y="358480"/>
                  <a:pt x="1229205" y="258419"/>
                  <a:pt x="1182254" y="182219"/>
                </a:cubicBezTo>
                <a:cubicBezTo>
                  <a:pt x="1135303" y="106019"/>
                  <a:pt x="1008303" y="31358"/>
                  <a:pt x="914400" y="6728"/>
                </a:cubicBezTo>
                <a:cubicBezTo>
                  <a:pt x="820497" y="-17902"/>
                  <a:pt x="771236" y="32898"/>
                  <a:pt x="618836" y="34437"/>
                </a:cubicBezTo>
                <a:cubicBezTo>
                  <a:pt x="466436" y="35976"/>
                  <a:pt x="233218" y="25970"/>
                  <a:pt x="0" y="15964"/>
                </a:cubicBezTo>
              </a:path>
            </a:pathLst>
          </a:custGeom>
          <a:noFill/>
          <a:ln w="31750" cap="flat" cmpd="sng" algn="ctr">
            <a:solidFill>
              <a:srgbClr val="00B050"/>
            </a:solidFill>
            <a:prstDash val="sysDot"/>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89" name="Freeform 88"/>
          <p:cNvSpPr/>
          <p:nvPr/>
        </p:nvSpPr>
        <p:spPr>
          <a:xfrm>
            <a:off x="8829368" y="1538668"/>
            <a:ext cx="1791623" cy="919397"/>
          </a:xfrm>
          <a:custGeom>
            <a:avLst/>
            <a:gdLst>
              <a:gd name="connsiteX0" fmla="*/ 0 w 1791623"/>
              <a:gd name="connsiteY0" fmla="*/ 54158 h 919397"/>
              <a:gd name="connsiteX1" fmla="*/ 1700980 w 1791623"/>
              <a:gd name="connsiteY1" fmla="*/ 93487 h 919397"/>
              <a:gd name="connsiteX2" fmla="*/ 1573161 w 1791623"/>
              <a:gd name="connsiteY2" fmla="*/ 919397 h 919397"/>
              <a:gd name="connsiteX3" fmla="*/ 1573161 w 1791623"/>
              <a:gd name="connsiteY3" fmla="*/ 919397 h 919397"/>
              <a:gd name="connsiteX4" fmla="*/ 1573161 w 1791623"/>
              <a:gd name="connsiteY4" fmla="*/ 919397 h 919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623" h="919397">
                <a:moveTo>
                  <a:pt x="0" y="54158"/>
                </a:moveTo>
                <a:cubicBezTo>
                  <a:pt x="719393" y="1719"/>
                  <a:pt x="1438787" y="-50719"/>
                  <a:pt x="1700980" y="93487"/>
                </a:cubicBezTo>
                <a:cubicBezTo>
                  <a:pt x="1963173" y="237693"/>
                  <a:pt x="1573161" y="919397"/>
                  <a:pt x="1573161" y="919397"/>
                </a:cubicBezTo>
                <a:lnTo>
                  <a:pt x="1573161" y="919397"/>
                </a:lnTo>
                <a:lnTo>
                  <a:pt x="1573161" y="919397"/>
                </a:lnTo>
              </a:path>
            </a:pathLst>
          </a:custGeom>
          <a:noFill/>
          <a:ln w="31750" cap="flat" cmpd="sng" algn="ctr">
            <a:solidFill>
              <a:srgbClr val="0070C0"/>
            </a:solidFill>
            <a:prstDash val="sysDot"/>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Tree>
    <p:extLst>
      <p:ext uri="{BB962C8B-B14F-4D97-AF65-F5344CB8AC3E}">
        <p14:creationId xmlns:p14="http://schemas.microsoft.com/office/powerpoint/2010/main" val="181378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DPDK ‘Framework’ in OVS-DPDK -</a:t>
            </a:r>
            <a:r>
              <a:rPr lang="en-IE" dirty="0" err="1"/>
              <a:t>contd</a:t>
            </a:r>
            <a:endParaRPr lang="en-US" dirty="0"/>
          </a:p>
        </p:txBody>
      </p:sp>
      <p:sp>
        <p:nvSpPr>
          <p:cNvPr id="49" name="Content Placeholder 2"/>
          <p:cNvSpPr txBox="1">
            <a:spLocks/>
          </p:cNvSpPr>
          <p:nvPr/>
        </p:nvSpPr>
        <p:spPr>
          <a:xfrm>
            <a:off x="471950" y="1558456"/>
            <a:ext cx="4886632" cy="4280248"/>
          </a:xfrm>
          <a:prstGeom prst="rect">
            <a:avLst/>
          </a:prstGeom>
        </p:spPr>
        <p:txBody>
          <a:bodyPr vert="horz" lIns="91440" tIns="45720" rIns="91440" bIns="45720" rtlCol="0">
            <a:noAutofit/>
          </a:bodyPr>
          <a:lstStyle>
            <a:lvl1pPr marL="0" indent="0" algn="l" defTabSz="1219170" rtl="0" eaLnBrk="1" latinLnBrk="0" hangingPunct="1">
              <a:spcBef>
                <a:spcPts val="800"/>
              </a:spcBef>
              <a:buClr>
                <a:schemeClr val="accent1"/>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514350" marR="0" lvl="0" indent="-514350" algn="l" defTabSz="1219170" rtl="0" eaLnBrk="1" fontAlgn="auto" latinLnBrk="0" hangingPunct="1">
              <a:lnSpc>
                <a:spcPct val="100000"/>
              </a:lnSpc>
              <a:spcBef>
                <a:spcPts val="800"/>
              </a:spcBef>
              <a:spcAft>
                <a:spcPts val="0"/>
              </a:spcAft>
              <a:buClr>
                <a:srgbClr val="0071C5"/>
              </a:buClr>
              <a:buSzTx/>
              <a:buFont typeface="+mj-lt"/>
              <a:buAutoNum type="arabicPeriod" startAt="4"/>
              <a:tabLst/>
              <a:defRPr/>
            </a:pPr>
            <a:r>
              <a:rPr kumimoji="0" lang="en-IE" sz="2600" b="1" i="0" u="none" strike="noStrike" kern="1200" cap="none" spc="0" normalizeH="0" baseline="0" noProof="0" smtClean="0">
                <a:ln>
                  <a:noFill/>
                </a:ln>
                <a:solidFill>
                  <a:srgbClr val="0071C5">
                    <a:lumMod val="75000"/>
                  </a:srgbClr>
                </a:solidFill>
                <a:effectLst/>
                <a:uLnTx/>
                <a:uFillTx/>
                <a:latin typeface="Intel Clear"/>
                <a:ea typeface="+mn-ea"/>
                <a:cs typeface="+mn-cs"/>
              </a:rPr>
              <a:t>Install flow into FPGA hardware.</a:t>
            </a:r>
            <a:endParaRPr kumimoji="0" lang="en-IE" sz="2600" b="1" i="0" u="none" strike="noStrike" kern="1200" cap="none" spc="0" normalizeH="0" baseline="0" noProof="0" dirty="0" smtClean="0">
              <a:ln>
                <a:noFill/>
              </a:ln>
              <a:solidFill>
                <a:srgbClr val="0071C5">
                  <a:lumMod val="75000"/>
                </a:srgbClr>
              </a:solidFill>
              <a:effectLst/>
              <a:uLnTx/>
              <a:uFillTx/>
              <a:latin typeface="Intel Clear"/>
              <a:ea typeface="+mn-ea"/>
              <a:cs typeface="+mn-cs"/>
            </a:endParaRPr>
          </a:p>
        </p:txBody>
      </p:sp>
      <p:grpSp>
        <p:nvGrpSpPr>
          <p:cNvPr id="50" name="Group 49"/>
          <p:cNvGrpSpPr/>
          <p:nvPr/>
        </p:nvGrpSpPr>
        <p:grpSpPr>
          <a:xfrm>
            <a:off x="5602165" y="1150449"/>
            <a:ext cx="6402106" cy="4984880"/>
            <a:chOff x="5661157" y="1150449"/>
            <a:chExt cx="6402106" cy="4984880"/>
          </a:xfrm>
        </p:grpSpPr>
        <p:grpSp>
          <p:nvGrpSpPr>
            <p:cNvPr id="51" name="Group 50"/>
            <p:cNvGrpSpPr/>
            <p:nvPr/>
          </p:nvGrpSpPr>
          <p:grpSpPr>
            <a:xfrm>
              <a:off x="5798762" y="1150449"/>
              <a:ext cx="6264501" cy="4984880"/>
              <a:chOff x="5798762" y="1150449"/>
              <a:chExt cx="6264501" cy="4984880"/>
            </a:xfrm>
          </p:grpSpPr>
          <p:sp>
            <p:nvSpPr>
              <p:cNvPr id="56" name="Rectangle 55"/>
              <p:cNvSpPr/>
              <p:nvPr/>
            </p:nvSpPr>
            <p:spPr>
              <a:xfrm>
                <a:off x="5798762" y="1150449"/>
                <a:ext cx="6264501" cy="4984880"/>
              </a:xfrm>
              <a:prstGeom prst="rect">
                <a:avLst/>
              </a:prstGeom>
              <a:solidFill>
                <a:sysClr val="window" lastClr="FFFFFF"/>
              </a:solidFill>
              <a:ln w="26425" cap="flat" cmpd="sng" algn="ctr">
                <a:solidFill>
                  <a:srgbClr val="C3D6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57" name="Rectangle 56"/>
              <p:cNvSpPr/>
              <p:nvPr/>
            </p:nvSpPr>
            <p:spPr>
              <a:xfrm>
                <a:off x="7143407" y="4785729"/>
                <a:ext cx="3632662" cy="355805"/>
              </a:xfrm>
              <a:prstGeom prst="rect">
                <a:avLst/>
              </a:prstGeom>
              <a:noFill/>
              <a:ln w="25400" cap="flat" cmpd="sng" algn="ctr">
                <a:solidFill>
                  <a:srgbClr val="3F7FA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rPr>
                  <a:t>FPGA Driver</a:t>
                </a:r>
                <a:endParaRPr kumimoji="0" lang="en-US"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endParaRPr>
              </a:p>
            </p:txBody>
          </p:sp>
          <p:grpSp>
            <p:nvGrpSpPr>
              <p:cNvPr id="58" name="Group 57"/>
              <p:cNvGrpSpPr/>
              <p:nvPr/>
            </p:nvGrpSpPr>
            <p:grpSpPr>
              <a:xfrm>
                <a:off x="6197600" y="3094815"/>
                <a:ext cx="5522451" cy="1369032"/>
                <a:chOff x="939994" y="2355469"/>
                <a:chExt cx="8666461" cy="1587211"/>
              </a:xfrm>
              <a:noFill/>
              <a:effectLst>
                <a:outerShdw blurRad="50800" dist="38100" dir="2700000" algn="tl" rotWithShape="0">
                  <a:prstClr val="black">
                    <a:alpha val="40000"/>
                  </a:prstClr>
                </a:outerShdw>
              </a:effectLst>
            </p:grpSpPr>
            <p:sp>
              <p:nvSpPr>
                <p:cNvPr id="77" name="Rectangle 76"/>
                <p:cNvSpPr/>
                <p:nvPr/>
              </p:nvSpPr>
              <p:spPr>
                <a:xfrm>
                  <a:off x="939994" y="2355469"/>
                  <a:ext cx="8666461" cy="1587211"/>
                </a:xfrm>
                <a:prstGeom prst="rect">
                  <a:avLst/>
                </a:prstGeom>
                <a:solidFill>
                  <a:srgbClr val="F3D54E">
                    <a:lumMod val="60000"/>
                    <a:lumOff val="40000"/>
                  </a:srgbClr>
                </a:solidFill>
                <a:ln w="25400" cap="flat" cmpd="sng" algn="ctr">
                  <a:solidFill>
                    <a:srgbClr val="003C71"/>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400" b="1" i="1" u="none" strike="noStrike" kern="0" cap="none" spc="0" normalizeH="0" baseline="0" noProof="0" dirty="0" smtClean="0">
                      <a:ln>
                        <a:noFill/>
                      </a:ln>
                      <a:solidFill>
                        <a:srgbClr val="0070C0"/>
                      </a:solidFill>
                      <a:effectLst/>
                      <a:uLnTx/>
                      <a:uFillTx/>
                      <a:latin typeface="Intel Clear"/>
                      <a:ea typeface="+mn-ea"/>
                      <a:cs typeface="+mn-cs"/>
                    </a:rPr>
                    <a:t>DPDK Framework</a:t>
                  </a:r>
                  <a:endParaRPr kumimoji="0" lang="en-US" sz="1400" b="1" i="1" u="none" strike="noStrike" kern="0" cap="none" spc="0" normalizeH="0" baseline="0" noProof="0" dirty="0" smtClean="0">
                    <a:ln>
                      <a:noFill/>
                    </a:ln>
                    <a:solidFill>
                      <a:srgbClr val="0070C0"/>
                    </a:solidFill>
                    <a:effectLst/>
                    <a:uLnTx/>
                    <a:uFillTx/>
                    <a:latin typeface="Intel Clear"/>
                    <a:ea typeface="+mn-ea"/>
                    <a:cs typeface="+mn-cs"/>
                  </a:endParaRPr>
                </a:p>
              </p:txBody>
            </p:sp>
            <p:sp>
              <p:nvSpPr>
                <p:cNvPr id="78" name="Rounded Rectangle 77"/>
                <p:cNvSpPr/>
                <p:nvPr/>
              </p:nvSpPr>
              <p:spPr>
                <a:xfrm>
                  <a:off x="1325819"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SWITCH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79" name="Rounded Rectangle 78"/>
                <p:cNvSpPr/>
                <p:nvPr/>
              </p:nvSpPr>
              <p:spPr>
                <a:xfrm>
                  <a:off x="294240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PORT REP.</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80" name="Rounded Rectangle 79"/>
                <p:cNvSpPr/>
                <p:nvPr/>
              </p:nvSpPr>
              <p:spPr>
                <a:xfrm>
                  <a:off x="4549272"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EXPT- </a:t>
                  </a:r>
                  <a:r>
                    <a:rPr kumimoji="0" lang="en-IE" sz="1200" b="1" i="0" u="none" strike="noStrike" kern="0" cap="none" spc="0" normalizeH="0" baseline="0" noProof="0" dirty="0">
                      <a:ln>
                        <a:noFill/>
                      </a:ln>
                      <a:solidFill>
                        <a:prstClr val="black"/>
                      </a:solidFill>
                      <a:effectLst/>
                      <a:uLnTx/>
                      <a:uFillTx/>
                      <a:latin typeface="Intel Clear"/>
                      <a:ea typeface="+mn-ea"/>
                      <a:cs typeface="+mn-cs"/>
                    </a:rPr>
                    <a:t>HANDLER</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81" name="Rounded Rectangle 80"/>
                <p:cNvSpPr/>
                <p:nvPr/>
              </p:nvSpPr>
              <p:spPr>
                <a:xfrm>
                  <a:off x="6143270"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VDPA</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82" name="Rounded Rectangle 81"/>
                <p:cNvSpPr/>
                <p:nvPr/>
              </p:nvSpPr>
              <p:spPr>
                <a:xfrm>
                  <a:off x="7737268" y="2514209"/>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RTE-FLOW</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83" name="Rounded Rectangle 82"/>
                <p:cNvSpPr/>
                <p:nvPr/>
              </p:nvSpPr>
              <p:spPr>
                <a:xfrm>
                  <a:off x="3509219"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QOS</a:t>
                  </a:r>
                </a:p>
              </p:txBody>
            </p:sp>
            <p:sp>
              <p:nvSpPr>
                <p:cNvPr id="84" name="Rounded Rectangle 83"/>
                <p:cNvSpPr/>
                <p:nvPr/>
              </p:nvSpPr>
              <p:spPr>
                <a:xfrm>
                  <a:off x="5401590" y="3250274"/>
                  <a:ext cx="1483360" cy="548640"/>
                </a:xfrm>
                <a:prstGeom prst="roundRect">
                  <a:avLst/>
                </a:prstGeom>
                <a:grp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TUNNEL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grpSp>
          <p:sp>
            <p:nvSpPr>
              <p:cNvPr id="59" name="Rounded Rectangle 58"/>
              <p:cNvSpPr/>
              <p:nvPr/>
            </p:nvSpPr>
            <p:spPr>
              <a:xfrm>
                <a:off x="8779991" y="2199100"/>
                <a:ext cx="2940059" cy="537663"/>
              </a:xfrm>
              <a:prstGeom prst="roundRect">
                <a:avLst/>
              </a:prstGeom>
              <a:solidFill>
                <a:sysClr val="window" lastClr="FFFFFF"/>
              </a:solidFill>
              <a:ln w="28575" cap="flat" cmpd="sng" algn="ctr">
                <a:solidFill>
                  <a:sysClr val="windowText" lastClr="000000"/>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200" b="1" i="1" u="none" strike="noStrike" kern="0" cap="none" spc="0" normalizeH="0" baseline="0" noProof="0" dirty="0" smtClean="0">
                    <a:ln>
                      <a:noFill/>
                    </a:ln>
                    <a:solidFill>
                      <a:prstClr val="black"/>
                    </a:solidFill>
                    <a:effectLst/>
                    <a:uLnTx/>
                    <a:uFillTx/>
                    <a:latin typeface="Intel Clear"/>
                    <a:ea typeface="+mn-ea"/>
                    <a:cs typeface="+mn-cs"/>
                  </a:rPr>
                  <a:t>SW </a:t>
                </a:r>
                <a:r>
                  <a:rPr kumimoji="0" lang="en-IE" sz="1200" b="1" i="1" u="none" strike="noStrike" kern="0" cap="none" spc="0" normalizeH="0" baseline="0" noProof="0" dirty="0" err="1" smtClean="0">
                    <a:ln>
                      <a:noFill/>
                    </a:ln>
                    <a:solidFill>
                      <a:prstClr val="black"/>
                    </a:solidFill>
                    <a:effectLst/>
                    <a:uLnTx/>
                    <a:uFillTx/>
                    <a:latin typeface="Intel Clear"/>
                    <a:ea typeface="+mn-ea"/>
                    <a:cs typeface="+mn-cs"/>
                  </a:rPr>
                  <a:t>Datapath</a:t>
                </a:r>
                <a:endParaRPr kumimoji="0" lang="en-US" sz="1200" b="1" i="1" u="none" strike="noStrike" kern="0" cap="none" spc="0" normalizeH="0" baseline="0" noProof="0" dirty="0" smtClean="0">
                  <a:ln>
                    <a:noFill/>
                  </a:ln>
                  <a:solidFill>
                    <a:prstClr val="black"/>
                  </a:solidFill>
                  <a:effectLst/>
                  <a:uLnTx/>
                  <a:uFillTx/>
                  <a:latin typeface="Intel Clear"/>
                  <a:ea typeface="+mn-ea"/>
                  <a:cs typeface="+mn-cs"/>
                </a:endParaRPr>
              </a:p>
            </p:txBody>
          </p:sp>
          <p:grpSp>
            <p:nvGrpSpPr>
              <p:cNvPr id="60" name="Group 59"/>
              <p:cNvGrpSpPr/>
              <p:nvPr/>
            </p:nvGrpSpPr>
            <p:grpSpPr>
              <a:xfrm>
                <a:off x="8060702" y="5451110"/>
                <a:ext cx="1805354" cy="558202"/>
                <a:chOff x="7936523" y="5767085"/>
                <a:chExt cx="1805354" cy="558202"/>
              </a:xfrm>
            </p:grpSpPr>
            <p:sp>
              <p:nvSpPr>
                <p:cNvPr id="70" name="Rectangle 69"/>
                <p:cNvSpPr/>
                <p:nvPr/>
              </p:nvSpPr>
              <p:spPr>
                <a:xfrm>
                  <a:off x="7936523" y="5767085"/>
                  <a:ext cx="1805354" cy="265199"/>
                </a:xfrm>
                <a:prstGeom prst="rect">
                  <a:avLst/>
                </a:prstGeom>
                <a:solidFill>
                  <a:srgbClr val="0071C5">
                    <a:lumMod val="75000"/>
                    <a:alpha val="50000"/>
                  </a:srgbClr>
                </a:solidFill>
                <a:ln w="25400" cap="flat" cmpd="sng" algn="ctr">
                  <a:solidFill>
                    <a:sysClr val="windowText" lastClr="000000"/>
                  </a:solidFill>
                  <a:prstDash val="solid"/>
                </a:ln>
                <a:effectLst/>
              </p:spPr>
              <p:txBody>
                <a:bodyPr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400" b="1" i="0" u="none" strike="noStrike" kern="0" cap="none" spc="0" normalizeH="0" baseline="0" noProof="0" dirty="0">
                      <a:ln>
                        <a:noFill/>
                      </a:ln>
                      <a:solidFill>
                        <a:prstClr val="black">
                          <a:lumMod val="95000"/>
                          <a:lumOff val="5000"/>
                        </a:prstClr>
                      </a:solidFill>
                      <a:effectLst/>
                      <a:uLnTx/>
                      <a:uFillTx/>
                      <a:latin typeface="Intel Clear"/>
                      <a:ea typeface="+mn-ea"/>
                      <a:cs typeface="+mn-cs"/>
                    </a:rPr>
                    <a:t>FPGA</a:t>
                  </a:r>
                  <a:endParaRPr kumimoji="0" lang="en-US" sz="1400" b="1" i="0" u="none" strike="noStrike" kern="0" cap="none" spc="0" normalizeH="0" baseline="0" noProof="0" dirty="0">
                    <a:ln>
                      <a:noFill/>
                    </a:ln>
                    <a:solidFill>
                      <a:prstClr val="black">
                        <a:lumMod val="95000"/>
                        <a:lumOff val="5000"/>
                      </a:prstClr>
                    </a:solidFill>
                    <a:effectLst/>
                    <a:uLnTx/>
                    <a:uFillTx/>
                    <a:latin typeface="Intel Clear"/>
                    <a:ea typeface="+mn-ea"/>
                    <a:cs typeface="+mn-cs"/>
                  </a:endParaRPr>
                </a:p>
              </p:txBody>
            </p:sp>
            <p:sp>
              <p:nvSpPr>
                <p:cNvPr id="71" name="Rectangle 70"/>
                <p:cNvSpPr/>
                <p:nvPr/>
              </p:nvSpPr>
              <p:spPr>
                <a:xfrm>
                  <a:off x="8373105"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72" name="Rectangle 71"/>
                <p:cNvSpPr/>
                <p:nvPr/>
              </p:nvSpPr>
              <p:spPr>
                <a:xfrm>
                  <a:off x="9236863"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grpSp>
              <p:nvGrpSpPr>
                <p:cNvPr id="73" name="Group 72"/>
                <p:cNvGrpSpPr/>
                <p:nvPr/>
              </p:nvGrpSpPr>
              <p:grpSpPr>
                <a:xfrm>
                  <a:off x="8419869" y="6099030"/>
                  <a:ext cx="867263" cy="226257"/>
                  <a:chOff x="6718935" y="2340541"/>
                  <a:chExt cx="1252557" cy="276999"/>
                </a:xfrm>
              </p:grpSpPr>
              <p:sp>
                <p:nvSpPr>
                  <p:cNvPr id="74" name="TextBox 73"/>
                  <p:cNvSpPr txBox="1"/>
                  <p:nvPr/>
                </p:nvSpPr>
                <p:spPr>
                  <a:xfrm>
                    <a:off x="6947799" y="2340541"/>
                    <a:ext cx="73897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rPr>
                      <a:t>PHY</a:t>
                    </a:r>
                    <a:endParaRPr kumimoji="0" lang="en-US" sz="1200" b="0" i="0" u="none" strike="noStrike" kern="0" cap="none" spc="0" normalizeH="0" baseline="0" noProof="0" dirty="0" err="1" smtClean="0">
                      <a:ln>
                        <a:noFill/>
                      </a:ln>
                      <a:solidFill>
                        <a:prstClr val="black"/>
                      </a:solidFill>
                      <a:effectLst/>
                      <a:uLnTx/>
                      <a:uFillTx/>
                      <a:latin typeface="Intel Clear"/>
                    </a:endParaRPr>
                  </a:p>
                </p:txBody>
              </p:sp>
              <p:cxnSp>
                <p:nvCxnSpPr>
                  <p:cNvPr id="75" name="Straight Arrow Connector 74"/>
                  <p:cNvCxnSpPr/>
                  <p:nvPr/>
                </p:nvCxnSpPr>
                <p:spPr>
                  <a:xfrm flipH="1">
                    <a:off x="6718935" y="2496828"/>
                    <a:ext cx="248206" cy="0"/>
                  </a:xfrm>
                  <a:prstGeom prst="straightConnector1">
                    <a:avLst/>
                  </a:prstGeom>
                  <a:noFill/>
                  <a:ln w="9525" cap="rnd" cmpd="sng" algn="ctr">
                    <a:solidFill>
                      <a:sysClr val="windowText" lastClr="000000"/>
                    </a:solidFill>
                    <a:prstDash val="solid"/>
                    <a:tailEnd type="triangle"/>
                  </a:ln>
                  <a:effectLst/>
                </p:spPr>
              </p:cxnSp>
              <p:cxnSp>
                <p:nvCxnSpPr>
                  <p:cNvPr id="76" name="Straight Arrow Connector 75"/>
                  <p:cNvCxnSpPr/>
                  <p:nvPr/>
                </p:nvCxnSpPr>
                <p:spPr>
                  <a:xfrm>
                    <a:off x="7706113" y="2496828"/>
                    <a:ext cx="265379" cy="0"/>
                  </a:xfrm>
                  <a:prstGeom prst="straightConnector1">
                    <a:avLst/>
                  </a:prstGeom>
                  <a:noFill/>
                  <a:ln w="9525" cap="rnd" cmpd="sng" algn="ctr">
                    <a:solidFill>
                      <a:sysClr val="windowText" lastClr="000000"/>
                    </a:solidFill>
                    <a:prstDash val="solid"/>
                    <a:tailEnd type="triangle"/>
                  </a:ln>
                  <a:effectLst/>
                </p:spPr>
              </p:cxnSp>
            </p:grpSp>
          </p:grpSp>
          <p:grpSp>
            <p:nvGrpSpPr>
              <p:cNvPr id="61" name="Group 60"/>
              <p:cNvGrpSpPr/>
              <p:nvPr/>
            </p:nvGrpSpPr>
            <p:grpSpPr>
              <a:xfrm>
                <a:off x="6197600" y="1504240"/>
                <a:ext cx="2694364" cy="579719"/>
                <a:chOff x="2188326" y="2078181"/>
                <a:chExt cx="2694364" cy="268830"/>
              </a:xfrm>
            </p:grpSpPr>
            <p:sp>
              <p:nvSpPr>
                <p:cNvPr id="67" name="Rectangle 66"/>
                <p:cNvSpPr/>
                <p:nvPr/>
              </p:nvSpPr>
              <p:spPr>
                <a:xfrm>
                  <a:off x="2188326" y="2088572"/>
                  <a:ext cx="1086889" cy="255777"/>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OVSDB</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68" name="Rectangle 67"/>
                <p:cNvSpPr/>
                <p:nvPr/>
              </p:nvSpPr>
              <p:spPr>
                <a:xfrm>
                  <a:off x="3709557" y="2078181"/>
                  <a:ext cx="1173133" cy="268830"/>
                </a:xfrm>
                <a:prstGeom prst="rect">
                  <a:avLst/>
                </a:prstGeom>
                <a:solidFill>
                  <a:sysClr val="window" lastClr="FFFFFF"/>
                </a:soli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err="1" smtClean="0">
                      <a:ln>
                        <a:noFill/>
                      </a:ln>
                      <a:solidFill>
                        <a:prstClr val="black"/>
                      </a:solidFill>
                      <a:effectLst/>
                      <a:uLnTx/>
                      <a:uFillTx/>
                      <a:latin typeface="Intel Clear"/>
                      <a:ea typeface="+mn-ea"/>
                      <a:cs typeface="+mn-cs"/>
                    </a:rPr>
                    <a:t>vswitchd</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cxnSp>
              <p:nvCxnSpPr>
                <p:cNvPr id="69" name="Straight Connector 68"/>
                <p:cNvCxnSpPr>
                  <a:stCxn id="67" idx="3"/>
                  <a:endCxn id="68" idx="1"/>
                </p:cNvCxnSpPr>
                <p:nvPr/>
              </p:nvCxnSpPr>
              <p:spPr>
                <a:xfrm flipV="1">
                  <a:off x="3275215" y="2212596"/>
                  <a:ext cx="434342" cy="3865"/>
                </a:xfrm>
                <a:prstGeom prst="line">
                  <a:avLst/>
                </a:prstGeom>
                <a:noFill/>
                <a:ln w="25400" cap="rnd" cmpd="sng" algn="ctr">
                  <a:solidFill>
                    <a:srgbClr val="003C71"/>
                  </a:solidFill>
                  <a:prstDash val="sysDash"/>
                </a:ln>
                <a:effectLst/>
              </p:spPr>
            </p:cxnSp>
          </p:grpSp>
          <p:cxnSp>
            <p:nvCxnSpPr>
              <p:cNvPr id="62" name="Straight Arrow Connector 39"/>
              <p:cNvCxnSpPr>
                <a:stCxn id="68" idx="3"/>
                <a:endCxn id="59" idx="0"/>
              </p:cNvCxnSpPr>
              <p:nvPr/>
            </p:nvCxnSpPr>
            <p:spPr>
              <a:xfrm>
                <a:off x="8891964" y="1794100"/>
                <a:ext cx="1358057" cy="405000"/>
              </a:xfrm>
              <a:prstGeom prst="bentConnector2">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3" name="Straight Arrow Connector 39"/>
              <p:cNvCxnSpPr/>
              <p:nvPr/>
            </p:nvCxnSpPr>
            <p:spPr>
              <a:xfrm rot="5400000">
                <a:off x="7793512" y="2595845"/>
                <a:ext cx="1023775" cy="3"/>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4" name="Straight Arrow Connector 39"/>
              <p:cNvCxnSpPr>
                <a:endCxn id="59" idx="2"/>
              </p:cNvCxnSpPr>
              <p:nvPr/>
            </p:nvCxnSpPr>
            <p:spPr>
              <a:xfrm rot="16200000" flipV="1">
                <a:off x="10070997" y="2915788"/>
                <a:ext cx="358051" cy="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5" name="Straight Arrow Connector 39"/>
              <p:cNvCxnSpPr>
                <a:stCxn id="57" idx="0"/>
                <a:endCxn id="77" idx="2"/>
              </p:cNvCxnSpPr>
              <p:nvPr/>
            </p:nvCxnSpPr>
            <p:spPr>
              <a:xfrm rot="16200000" flipV="1">
                <a:off x="8798341" y="4624332"/>
                <a:ext cx="321882" cy="912"/>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66" name="Straight Arrow Connector 39"/>
              <p:cNvCxnSpPr>
                <a:stCxn id="70" idx="0"/>
                <a:endCxn id="57" idx="2"/>
              </p:cNvCxnSpPr>
              <p:nvPr/>
            </p:nvCxnSpPr>
            <p:spPr>
              <a:xfrm rot="16200000" flipV="1">
                <a:off x="8806771" y="5294501"/>
                <a:ext cx="309576" cy="364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grpSp>
        <p:grpSp>
          <p:nvGrpSpPr>
            <p:cNvPr id="52" name="Group 51"/>
            <p:cNvGrpSpPr/>
            <p:nvPr/>
          </p:nvGrpSpPr>
          <p:grpSpPr>
            <a:xfrm>
              <a:off x="5661157" y="4899991"/>
              <a:ext cx="6392274" cy="750387"/>
              <a:chOff x="5405518" y="5199132"/>
              <a:chExt cx="6392274" cy="750387"/>
            </a:xfrm>
          </p:grpSpPr>
          <p:cxnSp>
            <p:nvCxnSpPr>
              <p:cNvPr id="53" name="Straight Connector 52"/>
              <p:cNvCxnSpPr/>
              <p:nvPr/>
            </p:nvCxnSpPr>
            <p:spPr>
              <a:xfrm>
                <a:off x="5533292" y="5568455"/>
                <a:ext cx="6264500" cy="11723"/>
              </a:xfrm>
              <a:prstGeom prst="line">
                <a:avLst/>
              </a:prstGeom>
              <a:noFill/>
              <a:ln w="31750" cap="rnd" cmpd="sng" algn="ctr">
                <a:solidFill>
                  <a:srgbClr val="C3D600"/>
                </a:solidFill>
                <a:prstDash val="lgDash"/>
              </a:ln>
              <a:effectLst/>
            </p:spPr>
          </p:cxnSp>
          <p:sp>
            <p:nvSpPr>
              <p:cNvPr id="54" name="TextBox 53"/>
              <p:cNvSpPr txBox="1"/>
              <p:nvPr/>
            </p:nvSpPr>
            <p:spPr>
              <a:xfrm>
                <a:off x="5477772" y="5199132"/>
                <a:ext cx="965684"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Host</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sp>
            <p:nvSpPr>
              <p:cNvPr id="55" name="TextBox 54"/>
              <p:cNvSpPr txBox="1"/>
              <p:nvPr/>
            </p:nvSpPr>
            <p:spPr>
              <a:xfrm>
                <a:off x="5405518" y="5657131"/>
                <a:ext cx="655312" cy="2923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HW</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grpSp>
      </p:grpSp>
      <p:grpSp>
        <p:nvGrpSpPr>
          <p:cNvPr id="85" name="Group 84"/>
          <p:cNvGrpSpPr/>
          <p:nvPr/>
        </p:nvGrpSpPr>
        <p:grpSpPr>
          <a:xfrm>
            <a:off x="9807688" y="1320165"/>
            <a:ext cx="1715349" cy="4263545"/>
            <a:chOff x="9866056" y="1320165"/>
            <a:chExt cx="1715349" cy="4263545"/>
          </a:xfrm>
        </p:grpSpPr>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0522" y="1320165"/>
              <a:ext cx="520883" cy="520883"/>
            </a:xfrm>
            <a:prstGeom prst="rect">
              <a:avLst/>
            </a:prstGeom>
            <a:ln w="25400">
              <a:solidFill>
                <a:sysClr val="windowText" lastClr="000000"/>
              </a:solidFill>
            </a:ln>
          </p:spPr>
        </p:pic>
        <p:cxnSp>
          <p:nvCxnSpPr>
            <p:cNvPr id="87" name="Straight Connector 73"/>
            <p:cNvCxnSpPr>
              <a:stCxn id="86" idx="3"/>
            </p:cNvCxnSpPr>
            <p:nvPr/>
          </p:nvCxnSpPr>
          <p:spPr>
            <a:xfrm flipH="1">
              <a:off x="9866056" y="1580607"/>
              <a:ext cx="1715349" cy="4003103"/>
            </a:xfrm>
            <a:prstGeom prst="bentConnector3">
              <a:avLst>
                <a:gd name="adj1" fmla="val -22401"/>
              </a:avLst>
            </a:prstGeom>
            <a:noFill/>
            <a:ln w="31750" cap="rnd" cmpd="sng" algn="ctr">
              <a:solidFill>
                <a:sysClr val="windowText" lastClr="000000"/>
              </a:solidFill>
              <a:prstDash val="solid"/>
            </a:ln>
            <a:effectLst/>
          </p:spPr>
        </p:cxnSp>
      </p:grpSp>
      <p:sp>
        <p:nvSpPr>
          <p:cNvPr id="88" name="Freeform 87"/>
          <p:cNvSpPr/>
          <p:nvPr/>
        </p:nvSpPr>
        <p:spPr>
          <a:xfrm>
            <a:off x="8550613" y="3706238"/>
            <a:ext cx="381800" cy="1877439"/>
          </a:xfrm>
          <a:custGeom>
            <a:avLst/>
            <a:gdLst>
              <a:gd name="connsiteX0" fmla="*/ 0 w 381800"/>
              <a:gd name="connsiteY0" fmla="*/ 1877439 h 1877439"/>
              <a:gd name="connsiteX1" fmla="*/ 77821 w 381800"/>
              <a:gd name="connsiteY1" fmla="*/ 963039 h 1877439"/>
              <a:gd name="connsiteX2" fmla="*/ 369651 w 381800"/>
              <a:gd name="connsiteY2" fmla="*/ 622571 h 1877439"/>
              <a:gd name="connsiteX3" fmla="*/ 330740 w 381800"/>
              <a:gd name="connsiteY3" fmla="*/ 0 h 1877439"/>
              <a:gd name="connsiteX4" fmla="*/ 330740 w 381800"/>
              <a:gd name="connsiteY4" fmla="*/ 0 h 1877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00" h="1877439">
                <a:moveTo>
                  <a:pt x="0" y="1877439"/>
                </a:moveTo>
                <a:cubicBezTo>
                  <a:pt x="8106" y="1524811"/>
                  <a:pt x="16212" y="1172184"/>
                  <a:pt x="77821" y="963039"/>
                </a:cubicBezTo>
                <a:cubicBezTo>
                  <a:pt x="139430" y="753894"/>
                  <a:pt x="327498" y="783077"/>
                  <a:pt x="369651" y="622571"/>
                </a:cubicBezTo>
                <a:cubicBezTo>
                  <a:pt x="411804" y="462065"/>
                  <a:pt x="330740" y="0"/>
                  <a:pt x="330740" y="0"/>
                </a:cubicBezTo>
                <a:lnTo>
                  <a:pt x="330740" y="0"/>
                </a:lnTo>
              </a:path>
            </a:pathLst>
          </a:custGeom>
          <a:noFill/>
          <a:ln w="31750" cap="flat" cmpd="sng" algn="ctr">
            <a:solidFill>
              <a:srgbClr val="00B050"/>
            </a:solidFill>
            <a:prstDash val="sysDot"/>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89" name="Freeform 88"/>
          <p:cNvSpPr/>
          <p:nvPr/>
        </p:nvSpPr>
        <p:spPr>
          <a:xfrm>
            <a:off x="7774578" y="2747818"/>
            <a:ext cx="2248549" cy="951346"/>
          </a:xfrm>
          <a:custGeom>
            <a:avLst/>
            <a:gdLst>
              <a:gd name="connsiteX0" fmla="*/ 1096949 w 2248549"/>
              <a:gd name="connsiteY0" fmla="*/ 951346 h 951346"/>
              <a:gd name="connsiteX1" fmla="*/ 902986 w 2248549"/>
              <a:gd name="connsiteY1" fmla="*/ 688109 h 951346"/>
              <a:gd name="connsiteX2" fmla="*/ 528913 w 2248549"/>
              <a:gd name="connsiteY2" fmla="*/ 683491 h 951346"/>
              <a:gd name="connsiteX3" fmla="*/ 293386 w 2248549"/>
              <a:gd name="connsiteY3" fmla="*/ 688109 h 951346"/>
              <a:gd name="connsiteX4" fmla="*/ 80949 w 2248549"/>
              <a:gd name="connsiteY4" fmla="*/ 614218 h 951346"/>
              <a:gd name="connsiteX5" fmla="*/ 57858 w 2248549"/>
              <a:gd name="connsiteY5" fmla="*/ 249382 h 951346"/>
              <a:gd name="connsiteX6" fmla="*/ 824477 w 2248549"/>
              <a:gd name="connsiteY6" fmla="*/ 147782 h 951346"/>
              <a:gd name="connsiteX7" fmla="*/ 2043677 w 2248549"/>
              <a:gd name="connsiteY7" fmla="*/ 212437 h 951346"/>
              <a:gd name="connsiteX8" fmla="*/ 2246877 w 2248549"/>
              <a:gd name="connsiteY8" fmla="*/ 0 h 951346"/>
              <a:gd name="connsiteX9" fmla="*/ 2246877 w 2248549"/>
              <a:gd name="connsiteY9" fmla="*/ 0 h 951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8549" h="951346">
                <a:moveTo>
                  <a:pt x="1096949" y="951346"/>
                </a:moveTo>
                <a:cubicBezTo>
                  <a:pt x="1047304" y="842048"/>
                  <a:pt x="997659" y="732751"/>
                  <a:pt x="902986" y="688109"/>
                </a:cubicBezTo>
                <a:cubicBezTo>
                  <a:pt x="808313" y="643466"/>
                  <a:pt x="630513" y="683491"/>
                  <a:pt x="528913" y="683491"/>
                </a:cubicBezTo>
                <a:cubicBezTo>
                  <a:pt x="427313" y="683491"/>
                  <a:pt x="368047" y="699654"/>
                  <a:pt x="293386" y="688109"/>
                </a:cubicBezTo>
                <a:cubicBezTo>
                  <a:pt x="218725" y="676564"/>
                  <a:pt x="120204" y="687339"/>
                  <a:pt x="80949" y="614218"/>
                </a:cubicBezTo>
                <a:cubicBezTo>
                  <a:pt x="41694" y="541097"/>
                  <a:pt x="-66063" y="327121"/>
                  <a:pt x="57858" y="249382"/>
                </a:cubicBezTo>
                <a:cubicBezTo>
                  <a:pt x="181779" y="171643"/>
                  <a:pt x="493507" y="153939"/>
                  <a:pt x="824477" y="147782"/>
                </a:cubicBezTo>
                <a:cubicBezTo>
                  <a:pt x="1155447" y="141625"/>
                  <a:pt x="1806610" y="237067"/>
                  <a:pt x="2043677" y="212437"/>
                </a:cubicBezTo>
                <a:cubicBezTo>
                  <a:pt x="2280744" y="187807"/>
                  <a:pt x="2246877" y="0"/>
                  <a:pt x="2246877" y="0"/>
                </a:cubicBezTo>
                <a:lnTo>
                  <a:pt x="2246877" y="0"/>
                </a:lnTo>
              </a:path>
            </a:pathLst>
          </a:custGeom>
          <a:noFill/>
          <a:ln w="31750" cap="flat" cmpd="sng" algn="ctr">
            <a:solidFill>
              <a:srgbClr val="00B050"/>
            </a:solidFill>
            <a:prstDash val="sysDot"/>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90" name="Freeform 89"/>
          <p:cNvSpPr/>
          <p:nvPr/>
        </p:nvSpPr>
        <p:spPr>
          <a:xfrm>
            <a:off x="8829964" y="1872872"/>
            <a:ext cx="1206750" cy="814910"/>
          </a:xfrm>
          <a:custGeom>
            <a:avLst/>
            <a:gdLst>
              <a:gd name="connsiteX0" fmla="*/ 1196109 w 1206750"/>
              <a:gd name="connsiteY0" fmla="*/ 814910 h 814910"/>
              <a:gd name="connsiteX1" fmla="*/ 1196109 w 1206750"/>
              <a:gd name="connsiteY1" fmla="*/ 463928 h 814910"/>
              <a:gd name="connsiteX2" fmla="*/ 1182254 w 1206750"/>
              <a:gd name="connsiteY2" fmla="*/ 182219 h 814910"/>
              <a:gd name="connsiteX3" fmla="*/ 914400 w 1206750"/>
              <a:gd name="connsiteY3" fmla="*/ 6728 h 814910"/>
              <a:gd name="connsiteX4" fmla="*/ 618836 w 1206750"/>
              <a:gd name="connsiteY4" fmla="*/ 34437 h 814910"/>
              <a:gd name="connsiteX5" fmla="*/ 0 w 1206750"/>
              <a:gd name="connsiteY5" fmla="*/ 15964 h 81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750" h="814910">
                <a:moveTo>
                  <a:pt x="1196109" y="814910"/>
                </a:moveTo>
                <a:cubicBezTo>
                  <a:pt x="1197263" y="692143"/>
                  <a:pt x="1198418" y="569376"/>
                  <a:pt x="1196109" y="463928"/>
                </a:cubicBezTo>
                <a:cubicBezTo>
                  <a:pt x="1193800" y="358480"/>
                  <a:pt x="1229205" y="258419"/>
                  <a:pt x="1182254" y="182219"/>
                </a:cubicBezTo>
                <a:cubicBezTo>
                  <a:pt x="1135303" y="106019"/>
                  <a:pt x="1008303" y="31358"/>
                  <a:pt x="914400" y="6728"/>
                </a:cubicBezTo>
                <a:cubicBezTo>
                  <a:pt x="820497" y="-17902"/>
                  <a:pt x="771236" y="32898"/>
                  <a:pt x="618836" y="34437"/>
                </a:cubicBezTo>
                <a:cubicBezTo>
                  <a:pt x="466436" y="35976"/>
                  <a:pt x="233218" y="25970"/>
                  <a:pt x="0" y="15964"/>
                </a:cubicBezTo>
              </a:path>
            </a:pathLst>
          </a:custGeom>
          <a:noFill/>
          <a:ln w="31750" cap="flat" cmpd="sng" algn="ctr">
            <a:solidFill>
              <a:srgbClr val="00B050"/>
            </a:solidFill>
            <a:prstDash val="sysDot"/>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91" name="Freeform 90"/>
          <p:cNvSpPr/>
          <p:nvPr/>
        </p:nvSpPr>
        <p:spPr>
          <a:xfrm>
            <a:off x="8829368" y="1538668"/>
            <a:ext cx="1791623" cy="919397"/>
          </a:xfrm>
          <a:custGeom>
            <a:avLst/>
            <a:gdLst>
              <a:gd name="connsiteX0" fmla="*/ 0 w 1791623"/>
              <a:gd name="connsiteY0" fmla="*/ 54158 h 919397"/>
              <a:gd name="connsiteX1" fmla="*/ 1700980 w 1791623"/>
              <a:gd name="connsiteY1" fmla="*/ 93487 h 919397"/>
              <a:gd name="connsiteX2" fmla="*/ 1573161 w 1791623"/>
              <a:gd name="connsiteY2" fmla="*/ 919397 h 919397"/>
              <a:gd name="connsiteX3" fmla="*/ 1573161 w 1791623"/>
              <a:gd name="connsiteY3" fmla="*/ 919397 h 919397"/>
              <a:gd name="connsiteX4" fmla="*/ 1573161 w 1791623"/>
              <a:gd name="connsiteY4" fmla="*/ 919397 h 919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623" h="919397">
                <a:moveTo>
                  <a:pt x="0" y="54158"/>
                </a:moveTo>
                <a:cubicBezTo>
                  <a:pt x="719393" y="1719"/>
                  <a:pt x="1438787" y="-50719"/>
                  <a:pt x="1700980" y="93487"/>
                </a:cubicBezTo>
                <a:cubicBezTo>
                  <a:pt x="1963173" y="237693"/>
                  <a:pt x="1573161" y="919397"/>
                  <a:pt x="1573161" y="919397"/>
                </a:cubicBezTo>
                <a:lnTo>
                  <a:pt x="1573161" y="919397"/>
                </a:lnTo>
                <a:lnTo>
                  <a:pt x="1573161" y="919397"/>
                </a:lnTo>
              </a:path>
            </a:pathLst>
          </a:custGeom>
          <a:noFill/>
          <a:ln w="31750" cap="flat" cmpd="sng" algn="ctr">
            <a:solidFill>
              <a:srgbClr val="0070C0"/>
            </a:solidFill>
            <a:prstDash val="sysDot"/>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92" name="Freeform 91"/>
          <p:cNvSpPr/>
          <p:nvPr/>
        </p:nvSpPr>
        <p:spPr>
          <a:xfrm>
            <a:off x="10392114" y="2456329"/>
            <a:ext cx="487453" cy="1007633"/>
          </a:xfrm>
          <a:custGeom>
            <a:avLst/>
            <a:gdLst>
              <a:gd name="connsiteX0" fmla="*/ 14117 w 487453"/>
              <a:gd name="connsiteY0" fmla="*/ 0 h 1007633"/>
              <a:gd name="connsiteX1" fmla="*/ 42804 w 487453"/>
              <a:gd name="connsiteY1" fmla="*/ 405205 h 1007633"/>
              <a:gd name="connsiteX2" fmla="*/ 372705 w 487453"/>
              <a:gd name="connsiteY2" fmla="*/ 473337 h 1007633"/>
              <a:gd name="connsiteX3" fmla="*/ 487453 w 487453"/>
              <a:gd name="connsiteY3" fmla="*/ 1007633 h 1007633"/>
              <a:gd name="connsiteX4" fmla="*/ 487453 w 487453"/>
              <a:gd name="connsiteY4" fmla="*/ 1007633 h 1007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453" h="1007633">
                <a:moveTo>
                  <a:pt x="14117" y="0"/>
                </a:moveTo>
                <a:cubicBezTo>
                  <a:pt x="-1422" y="163158"/>
                  <a:pt x="-16961" y="326316"/>
                  <a:pt x="42804" y="405205"/>
                </a:cubicBezTo>
                <a:cubicBezTo>
                  <a:pt x="102569" y="484095"/>
                  <a:pt x="298597" y="372932"/>
                  <a:pt x="372705" y="473337"/>
                </a:cubicBezTo>
                <a:cubicBezTo>
                  <a:pt x="446813" y="573742"/>
                  <a:pt x="487453" y="1007633"/>
                  <a:pt x="487453" y="1007633"/>
                </a:cubicBezTo>
                <a:lnTo>
                  <a:pt x="487453" y="1007633"/>
                </a:lnTo>
              </a:path>
            </a:pathLst>
          </a:custGeom>
          <a:noFill/>
          <a:ln w="31750" cap="flat" cmpd="sng" algn="ctr">
            <a:solidFill>
              <a:srgbClr val="0070C0"/>
            </a:solidFill>
            <a:prstDash val="sysDot"/>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93" name="Freeform 92"/>
          <p:cNvSpPr/>
          <p:nvPr/>
        </p:nvSpPr>
        <p:spPr>
          <a:xfrm>
            <a:off x="9534861" y="3460376"/>
            <a:ext cx="1371339" cy="2104913"/>
          </a:xfrm>
          <a:custGeom>
            <a:avLst/>
            <a:gdLst>
              <a:gd name="connsiteX0" fmla="*/ 1344706 w 1371339"/>
              <a:gd name="connsiteY0" fmla="*/ 0 h 2104913"/>
              <a:gd name="connsiteX1" fmla="*/ 1362635 w 1371339"/>
              <a:gd name="connsiteY1" fmla="*/ 358589 h 2104913"/>
              <a:gd name="connsiteX2" fmla="*/ 1222786 w 1371339"/>
              <a:gd name="connsiteY2" fmla="*/ 598843 h 2104913"/>
              <a:gd name="connsiteX3" fmla="*/ 821167 w 1371339"/>
              <a:gd name="connsiteY3" fmla="*/ 634702 h 2104913"/>
              <a:gd name="connsiteX4" fmla="*/ 541468 w 1371339"/>
              <a:gd name="connsiteY4" fmla="*/ 692076 h 2104913"/>
              <a:gd name="connsiteX5" fmla="*/ 519953 w 1371339"/>
              <a:gd name="connsiteY5" fmla="*/ 896471 h 2104913"/>
              <a:gd name="connsiteX6" fmla="*/ 573741 w 1371339"/>
              <a:gd name="connsiteY6" fmla="*/ 1513243 h 2104913"/>
              <a:gd name="connsiteX7" fmla="*/ 103991 w 1371339"/>
              <a:gd name="connsiteY7" fmla="*/ 1559859 h 2104913"/>
              <a:gd name="connsiteX8" fmla="*/ 0 w 1371339"/>
              <a:gd name="connsiteY8" fmla="*/ 2104913 h 2104913"/>
              <a:gd name="connsiteX9" fmla="*/ 0 w 1371339"/>
              <a:gd name="connsiteY9" fmla="*/ 2104913 h 2104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339" h="2104913">
                <a:moveTo>
                  <a:pt x="1344706" y="0"/>
                </a:moveTo>
                <a:cubicBezTo>
                  <a:pt x="1363830" y="129391"/>
                  <a:pt x="1382955" y="258782"/>
                  <a:pt x="1362635" y="358589"/>
                </a:cubicBezTo>
                <a:cubicBezTo>
                  <a:pt x="1342315" y="458396"/>
                  <a:pt x="1313031" y="552824"/>
                  <a:pt x="1222786" y="598843"/>
                </a:cubicBezTo>
                <a:cubicBezTo>
                  <a:pt x="1132541" y="644862"/>
                  <a:pt x="934720" y="619163"/>
                  <a:pt x="821167" y="634702"/>
                </a:cubicBezTo>
                <a:cubicBezTo>
                  <a:pt x="707614" y="650241"/>
                  <a:pt x="591670" y="648448"/>
                  <a:pt x="541468" y="692076"/>
                </a:cubicBezTo>
                <a:cubicBezTo>
                  <a:pt x="491266" y="735704"/>
                  <a:pt x="514574" y="759610"/>
                  <a:pt x="519953" y="896471"/>
                </a:cubicBezTo>
                <a:cubicBezTo>
                  <a:pt x="525332" y="1033332"/>
                  <a:pt x="643068" y="1402678"/>
                  <a:pt x="573741" y="1513243"/>
                </a:cubicBezTo>
                <a:cubicBezTo>
                  <a:pt x="504414" y="1623808"/>
                  <a:pt x="199614" y="1461247"/>
                  <a:pt x="103991" y="1559859"/>
                </a:cubicBezTo>
                <a:cubicBezTo>
                  <a:pt x="8368" y="1658471"/>
                  <a:pt x="0" y="2104913"/>
                  <a:pt x="0" y="2104913"/>
                </a:cubicBezTo>
                <a:lnTo>
                  <a:pt x="0" y="2104913"/>
                </a:lnTo>
              </a:path>
            </a:pathLst>
          </a:custGeom>
          <a:noFill/>
          <a:ln w="31750" cap="flat" cmpd="sng" algn="ctr">
            <a:solidFill>
              <a:srgbClr val="0070C0"/>
            </a:solidFill>
            <a:prstDash val="sysDot"/>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Tree>
    <p:extLst>
      <p:ext uri="{BB962C8B-B14F-4D97-AF65-F5344CB8AC3E}">
        <p14:creationId xmlns:p14="http://schemas.microsoft.com/office/powerpoint/2010/main" val="41597676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Current Status</a:t>
            </a:r>
            <a:endParaRPr lang="en-US" dirty="0"/>
          </a:p>
        </p:txBody>
      </p:sp>
      <p:sp>
        <p:nvSpPr>
          <p:cNvPr id="4" name="Content Placeholder 2"/>
          <p:cNvSpPr txBox="1">
            <a:spLocks/>
          </p:cNvSpPr>
          <p:nvPr/>
        </p:nvSpPr>
        <p:spPr>
          <a:xfrm>
            <a:off x="471950" y="1558456"/>
            <a:ext cx="11248101" cy="4284985"/>
          </a:xfrm>
          <a:prstGeom prst="rect">
            <a:avLst/>
          </a:prstGeom>
        </p:spPr>
        <p:txBody>
          <a:bodyPr vert="horz" lIns="91440" tIns="45720" rIns="91440" bIns="45720" rtlCol="0">
            <a:noAutofit/>
          </a:bodyPr>
          <a:lstStyle>
            <a:lvl1pPr marL="0" indent="0" algn="l" defTabSz="1219170" rtl="0" eaLnBrk="1" latinLnBrk="0" hangingPunct="1">
              <a:spcBef>
                <a:spcPts val="800"/>
              </a:spcBef>
              <a:buClr>
                <a:schemeClr val="accent1"/>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1219170" rtl="0" eaLnBrk="1" fontAlgn="auto" latinLnBrk="0" hangingPunct="1">
              <a:lnSpc>
                <a:spcPct val="150000"/>
              </a:lnSpc>
              <a:spcBef>
                <a:spcPts val="800"/>
              </a:spcBef>
              <a:spcAft>
                <a:spcPts val="0"/>
              </a:spcAft>
              <a:buClr>
                <a:srgbClr val="0071C5"/>
              </a:buClr>
              <a:buSzTx/>
              <a:buFont typeface="Wingdings" panose="05000000000000000000" pitchFamily="2" charset="2"/>
              <a:buNone/>
              <a:tabLst/>
              <a:defRPr/>
            </a:pPr>
            <a:endParaRPr kumimoji="0" lang="en-IE" sz="2400" b="1" i="0" u="none" strike="noStrike" kern="1200" cap="none" spc="0" normalizeH="0" baseline="0" noProof="0" smtClean="0">
              <a:ln>
                <a:noFill/>
              </a:ln>
              <a:solidFill>
                <a:srgbClr val="00B050"/>
              </a:solidFill>
              <a:effectLst/>
              <a:uLnTx/>
              <a:uFillTx/>
              <a:latin typeface="Intel Clear"/>
              <a:ea typeface="+mn-ea"/>
              <a:cs typeface="+mn-cs"/>
            </a:endParaRPr>
          </a:p>
          <a:p>
            <a:pPr marL="342900" marR="0" lvl="0" indent="-342900" algn="l" defTabSz="1219170" rtl="0" eaLnBrk="1" fontAlgn="auto" latinLnBrk="0" hangingPunct="1">
              <a:lnSpc>
                <a:spcPct val="100000"/>
              </a:lnSpc>
              <a:spcBef>
                <a:spcPts val="800"/>
              </a:spcBef>
              <a:spcAft>
                <a:spcPts val="0"/>
              </a:spcAft>
              <a:buClr>
                <a:srgbClr val="0071C5"/>
              </a:buClr>
              <a:buSzTx/>
              <a:buFont typeface="Arial" panose="020B0604020202020204" pitchFamily="34" charset="0"/>
              <a:buChar char="•"/>
              <a:tabLst/>
              <a:defRPr/>
            </a:pPr>
            <a:endParaRPr kumimoji="0" lang="en-IE" sz="2400" b="0" i="0" u="none" strike="noStrike" kern="1200" cap="none" spc="0" normalizeH="0" baseline="0" noProof="0" smtClean="0">
              <a:ln>
                <a:noFill/>
              </a:ln>
              <a:solidFill>
                <a:srgbClr val="0071C5"/>
              </a:solidFill>
              <a:effectLst/>
              <a:uLnTx/>
              <a:uFillTx/>
              <a:latin typeface="Intel Clear"/>
              <a:ea typeface="+mn-ea"/>
              <a:cs typeface="+mn-cs"/>
            </a:endParaRPr>
          </a:p>
          <a:p>
            <a:pPr marL="342900" marR="0" lvl="0" indent="-342900" algn="l" defTabSz="1219170" rtl="0" eaLnBrk="1" fontAlgn="auto" latinLnBrk="0" hangingPunct="1">
              <a:lnSpc>
                <a:spcPct val="100000"/>
              </a:lnSpc>
              <a:spcBef>
                <a:spcPts val="800"/>
              </a:spcBef>
              <a:spcAft>
                <a:spcPts val="0"/>
              </a:spcAft>
              <a:buClr>
                <a:srgbClr val="0071C5"/>
              </a:buClr>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71C5"/>
              </a:solidFill>
              <a:effectLst/>
              <a:uLnTx/>
              <a:uFillTx/>
              <a:latin typeface="Intel Clear"/>
              <a:ea typeface="+mn-ea"/>
              <a:cs typeface="+mn-cs"/>
            </a:endParaRPr>
          </a:p>
        </p:txBody>
      </p:sp>
      <p:grpSp>
        <p:nvGrpSpPr>
          <p:cNvPr id="5" name="Group 4"/>
          <p:cNvGrpSpPr/>
          <p:nvPr/>
        </p:nvGrpSpPr>
        <p:grpSpPr>
          <a:xfrm>
            <a:off x="1558712" y="1000897"/>
            <a:ext cx="9731075" cy="5313405"/>
            <a:chOff x="5661157" y="1150449"/>
            <a:chExt cx="7687228" cy="4984880"/>
          </a:xfrm>
        </p:grpSpPr>
        <p:grpSp>
          <p:nvGrpSpPr>
            <p:cNvPr id="6" name="Group 5"/>
            <p:cNvGrpSpPr/>
            <p:nvPr/>
          </p:nvGrpSpPr>
          <p:grpSpPr>
            <a:xfrm>
              <a:off x="5798762" y="1150449"/>
              <a:ext cx="7549623" cy="4984880"/>
              <a:chOff x="5798762" y="1150449"/>
              <a:chExt cx="7549623" cy="4984880"/>
            </a:xfrm>
          </p:grpSpPr>
          <p:sp>
            <p:nvSpPr>
              <p:cNvPr id="11" name="Rectangle 10"/>
              <p:cNvSpPr/>
              <p:nvPr/>
            </p:nvSpPr>
            <p:spPr>
              <a:xfrm>
                <a:off x="5798762" y="1150449"/>
                <a:ext cx="6264501" cy="4984880"/>
              </a:xfrm>
              <a:prstGeom prst="rect">
                <a:avLst/>
              </a:prstGeom>
              <a:solidFill>
                <a:sysClr val="window" lastClr="FFFFFF"/>
              </a:solidFill>
              <a:ln w="26425" cap="flat" cmpd="sng" algn="ctr">
                <a:solidFill>
                  <a:srgbClr val="C3D6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2" name="Rectangle 11"/>
              <p:cNvSpPr/>
              <p:nvPr/>
            </p:nvSpPr>
            <p:spPr>
              <a:xfrm>
                <a:off x="7143407" y="4785729"/>
                <a:ext cx="3632662" cy="355805"/>
              </a:xfrm>
              <a:prstGeom prst="rect">
                <a:avLst/>
              </a:prstGeom>
              <a:gradFill>
                <a:gsLst>
                  <a:gs pos="12000">
                    <a:srgbClr val="7030A0"/>
                  </a:gs>
                  <a:gs pos="95000">
                    <a:srgbClr val="D8C0D6"/>
                  </a:gs>
                  <a:gs pos="100000">
                    <a:sysClr val="window" lastClr="FFFFFF"/>
                  </a:gs>
                </a:gsLst>
                <a:lin ang="0" scaled="0"/>
              </a:gradFill>
              <a:ln w="25400" cap="flat" cmpd="sng" algn="ctr">
                <a:solidFill>
                  <a:srgbClr val="3F7FA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rPr>
                  <a:t>FPGA Driver</a:t>
                </a:r>
                <a:endParaRPr kumimoji="0" lang="en-US" sz="1500" b="1" i="0" u="none" strike="noStrike" kern="0" cap="none" spc="0" normalizeH="0" baseline="0" noProof="0" dirty="0" smtClean="0">
                  <a:ln>
                    <a:noFill/>
                  </a:ln>
                  <a:solidFill>
                    <a:prstClr val="black">
                      <a:lumMod val="95000"/>
                      <a:lumOff val="5000"/>
                    </a:prstClr>
                  </a:solidFill>
                  <a:effectLst/>
                  <a:uLnTx/>
                  <a:uFillTx/>
                  <a:latin typeface="Intel Clear"/>
                  <a:ea typeface="+mn-ea"/>
                  <a:cs typeface="+mn-cs"/>
                </a:endParaRPr>
              </a:p>
            </p:txBody>
          </p:sp>
          <p:grpSp>
            <p:nvGrpSpPr>
              <p:cNvPr id="13" name="Group 12"/>
              <p:cNvGrpSpPr/>
              <p:nvPr/>
            </p:nvGrpSpPr>
            <p:grpSpPr>
              <a:xfrm>
                <a:off x="6197600" y="1200032"/>
                <a:ext cx="7150785" cy="3263815"/>
                <a:chOff x="939994" y="158719"/>
                <a:chExt cx="11221830" cy="3783961"/>
              </a:xfrm>
              <a:noFill/>
              <a:effectLst>
                <a:outerShdw blurRad="50800" dist="38100" dir="2700000" algn="tl" rotWithShape="0">
                  <a:prstClr val="black">
                    <a:alpha val="40000"/>
                  </a:prstClr>
                </a:outerShdw>
              </a:effectLst>
            </p:grpSpPr>
            <p:sp>
              <p:nvSpPr>
                <p:cNvPr id="32" name="Rectangle 31"/>
                <p:cNvSpPr/>
                <p:nvPr/>
              </p:nvSpPr>
              <p:spPr>
                <a:xfrm>
                  <a:off x="939994" y="2355469"/>
                  <a:ext cx="8666461" cy="1587211"/>
                </a:xfrm>
                <a:prstGeom prst="rect">
                  <a:avLst/>
                </a:prstGeom>
                <a:noFill/>
                <a:ln w="25400" cap="flat" cmpd="sng" algn="ctr">
                  <a:solidFill>
                    <a:srgbClr val="003C71"/>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E" sz="1400" b="1" i="1" u="none" strike="noStrike" kern="0" cap="none" spc="0" normalizeH="0" baseline="0" noProof="0" dirty="0" smtClean="0">
                      <a:ln>
                        <a:noFill/>
                      </a:ln>
                      <a:solidFill>
                        <a:srgbClr val="0070C0"/>
                      </a:solidFill>
                      <a:effectLst/>
                      <a:uLnTx/>
                      <a:uFillTx/>
                      <a:latin typeface="Intel Clear"/>
                      <a:ea typeface="+mn-ea"/>
                      <a:cs typeface="+mn-cs"/>
                    </a:rPr>
                    <a:t>DPDK Framework</a:t>
                  </a:r>
                  <a:endParaRPr kumimoji="0" lang="en-US" sz="1400" b="1" i="1" u="none" strike="noStrike" kern="0" cap="none" spc="0" normalizeH="0" baseline="0" noProof="0" dirty="0" smtClean="0">
                    <a:ln>
                      <a:noFill/>
                    </a:ln>
                    <a:solidFill>
                      <a:srgbClr val="0070C0"/>
                    </a:solidFill>
                    <a:effectLst/>
                    <a:uLnTx/>
                    <a:uFillTx/>
                    <a:latin typeface="Intel Clear"/>
                    <a:ea typeface="+mn-ea"/>
                    <a:cs typeface="+mn-cs"/>
                  </a:endParaRPr>
                </a:p>
              </p:txBody>
            </p:sp>
            <p:sp>
              <p:nvSpPr>
                <p:cNvPr id="33" name="Rounded Rectangle 32"/>
                <p:cNvSpPr/>
                <p:nvPr/>
              </p:nvSpPr>
              <p:spPr>
                <a:xfrm>
                  <a:off x="1325819" y="2514209"/>
                  <a:ext cx="1483360" cy="548640"/>
                </a:xfrm>
                <a:prstGeom prst="roundRect">
                  <a:avLst/>
                </a:prstGeom>
                <a:gradFill>
                  <a:gsLst>
                    <a:gs pos="4000">
                      <a:srgbClr val="008000"/>
                    </a:gs>
                    <a:gs pos="16000">
                      <a:srgbClr val="FF0000"/>
                    </a:gs>
                  </a:gsLst>
                  <a:lin ang="0" scaled="0"/>
                </a:grad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SWITCH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4" name="Rounded Rectangle 33"/>
                <p:cNvSpPr/>
                <p:nvPr/>
              </p:nvSpPr>
              <p:spPr>
                <a:xfrm>
                  <a:off x="2942408" y="2514209"/>
                  <a:ext cx="1483360" cy="548640"/>
                </a:xfrm>
                <a:prstGeom prst="roundRect">
                  <a:avLst/>
                </a:prstGeom>
                <a:gradFill>
                  <a:gsLst>
                    <a:gs pos="55000">
                      <a:srgbClr val="008000"/>
                    </a:gs>
                    <a:gs pos="64000">
                      <a:srgbClr val="FF0000"/>
                    </a:gs>
                  </a:gsLst>
                  <a:lin ang="0" scaled="0"/>
                </a:grad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PORT REP.</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5" name="Rounded Rectangle 34"/>
                <p:cNvSpPr/>
                <p:nvPr/>
              </p:nvSpPr>
              <p:spPr>
                <a:xfrm>
                  <a:off x="4549272" y="2514209"/>
                  <a:ext cx="1483360" cy="548640"/>
                </a:xfrm>
                <a:prstGeom prst="roundRect">
                  <a:avLst/>
                </a:prstGeom>
                <a:gradFill>
                  <a:gsLst>
                    <a:gs pos="82000">
                      <a:srgbClr val="008000"/>
                    </a:gs>
                    <a:gs pos="93000">
                      <a:srgbClr val="FF0000"/>
                    </a:gs>
                  </a:gsLst>
                  <a:lin ang="0" scaled="0"/>
                </a:grad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EXPT- HANDLER</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6" name="Rounded Rectangle 35"/>
                <p:cNvSpPr/>
                <p:nvPr/>
              </p:nvSpPr>
              <p:spPr>
                <a:xfrm>
                  <a:off x="6143270" y="2514209"/>
                  <a:ext cx="1483360" cy="548640"/>
                </a:xfrm>
                <a:prstGeom prst="roundRect">
                  <a:avLst/>
                </a:prstGeom>
                <a:gradFill>
                  <a:gsLst>
                    <a:gs pos="100000">
                      <a:srgbClr val="FF0000"/>
                    </a:gs>
                    <a:gs pos="97000">
                      <a:srgbClr val="008000"/>
                    </a:gs>
                  </a:gsLst>
                  <a:lin ang="0" scaled="0"/>
                </a:grad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VDPA</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7" name="Rounded Rectangle 36"/>
                <p:cNvSpPr/>
                <p:nvPr/>
              </p:nvSpPr>
              <p:spPr>
                <a:xfrm>
                  <a:off x="7737268" y="2514209"/>
                  <a:ext cx="1483360" cy="548640"/>
                </a:xfrm>
                <a:prstGeom prst="roundRect">
                  <a:avLst/>
                </a:prstGeom>
                <a:gradFill>
                  <a:gsLst>
                    <a:gs pos="88000">
                      <a:srgbClr val="008000"/>
                    </a:gs>
                    <a:gs pos="98000">
                      <a:srgbClr val="FF0000"/>
                    </a:gs>
                  </a:gsLst>
                  <a:lin ang="0" scaled="0"/>
                </a:grad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RTE-FLOW</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38" name="Rounded Rectangle 37"/>
                <p:cNvSpPr/>
                <p:nvPr/>
              </p:nvSpPr>
              <p:spPr>
                <a:xfrm>
                  <a:off x="3509219" y="3250274"/>
                  <a:ext cx="1483360" cy="548640"/>
                </a:xfrm>
                <a:prstGeom prst="roundRect">
                  <a:avLst/>
                </a:prstGeom>
                <a:gradFill>
                  <a:gsLst>
                    <a:gs pos="0">
                      <a:srgbClr val="008000"/>
                    </a:gs>
                    <a:gs pos="12000">
                      <a:srgbClr val="FF0000"/>
                    </a:gs>
                  </a:gsLst>
                  <a:lin ang="0" scaled="0"/>
                </a:grad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QOS</a:t>
                  </a:r>
                </a:p>
              </p:txBody>
            </p:sp>
            <p:sp>
              <p:nvSpPr>
                <p:cNvPr id="39" name="Rounded Rectangle 38"/>
                <p:cNvSpPr/>
                <p:nvPr/>
              </p:nvSpPr>
              <p:spPr>
                <a:xfrm>
                  <a:off x="5401590" y="3250274"/>
                  <a:ext cx="1483360" cy="548640"/>
                </a:xfrm>
                <a:prstGeom prst="roundRect">
                  <a:avLst/>
                </a:prstGeom>
                <a:gradFill>
                  <a:gsLst>
                    <a:gs pos="43000">
                      <a:srgbClr val="008000"/>
                    </a:gs>
                    <a:gs pos="56000">
                      <a:srgbClr val="FF0000"/>
                    </a:gs>
                  </a:gsLst>
                  <a:lin ang="0" scaled="0"/>
                </a:grad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TUNNEL APIs</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sp>
              <p:nvSpPr>
                <p:cNvPr id="40" name="Rounded Rectangle 39"/>
                <p:cNvSpPr/>
                <p:nvPr/>
              </p:nvSpPr>
              <p:spPr>
                <a:xfrm>
                  <a:off x="10678464" y="158719"/>
                  <a:ext cx="1483360" cy="105180"/>
                </a:xfrm>
                <a:prstGeom prst="roundRect">
                  <a:avLst/>
                </a:prstGeom>
                <a:gradFill>
                  <a:gsLst>
                    <a:gs pos="49000">
                      <a:srgbClr val="008000"/>
                    </a:gs>
                    <a:gs pos="61000">
                      <a:srgbClr val="FF0000"/>
                    </a:gs>
                  </a:gsLst>
                  <a:lin ang="0" scaled="0"/>
                </a:gradFill>
                <a:ln w="25400" cap="flat" cmpd="sng" algn="ctr">
                  <a:solidFill>
                    <a:srgbClr val="FC4C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grpSp>
          <p:sp>
            <p:nvSpPr>
              <p:cNvPr id="14" name="Rounded Rectangle 13"/>
              <p:cNvSpPr/>
              <p:nvPr/>
            </p:nvSpPr>
            <p:spPr>
              <a:xfrm>
                <a:off x="8779991" y="2199100"/>
                <a:ext cx="2940059" cy="537663"/>
              </a:xfrm>
              <a:prstGeom prst="roundRect">
                <a:avLst/>
              </a:prstGeom>
              <a:gradFill>
                <a:gsLst>
                  <a:gs pos="74000">
                    <a:srgbClr val="008000"/>
                  </a:gs>
                  <a:gs pos="92000">
                    <a:srgbClr val="FF0000"/>
                  </a:gs>
                </a:gsLst>
                <a:lin ang="0" scaled="0"/>
              </a:gra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a:ln>
                      <a:noFill/>
                    </a:ln>
                    <a:solidFill>
                      <a:prstClr val="black"/>
                    </a:solidFill>
                    <a:effectLst/>
                    <a:uLnTx/>
                    <a:uFillTx/>
                    <a:latin typeface="Intel Clear"/>
                    <a:ea typeface="+mn-ea"/>
                    <a:cs typeface="+mn-cs"/>
                  </a:rPr>
                  <a:t>SW </a:t>
                </a:r>
                <a:r>
                  <a:rPr kumimoji="0" lang="en-IE" sz="1200" b="1" i="0" u="none" strike="noStrike" kern="0" cap="none" spc="0" normalizeH="0" baseline="0" noProof="0" dirty="0" err="1">
                    <a:ln>
                      <a:noFill/>
                    </a:ln>
                    <a:solidFill>
                      <a:prstClr val="black"/>
                    </a:solidFill>
                    <a:effectLst/>
                    <a:uLnTx/>
                    <a:uFillTx/>
                    <a:latin typeface="Intel Clear"/>
                    <a:ea typeface="+mn-ea"/>
                    <a:cs typeface="+mn-cs"/>
                  </a:rPr>
                  <a:t>Datapath</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grpSp>
            <p:nvGrpSpPr>
              <p:cNvPr id="15" name="Group 14"/>
              <p:cNvGrpSpPr/>
              <p:nvPr/>
            </p:nvGrpSpPr>
            <p:grpSpPr>
              <a:xfrm>
                <a:off x="8060702" y="5451110"/>
                <a:ext cx="1805354" cy="558202"/>
                <a:chOff x="7936523" y="5767085"/>
                <a:chExt cx="1805354" cy="558202"/>
              </a:xfrm>
            </p:grpSpPr>
            <p:sp>
              <p:nvSpPr>
                <p:cNvPr id="25" name="Rectangle 24"/>
                <p:cNvSpPr/>
                <p:nvPr/>
              </p:nvSpPr>
              <p:spPr>
                <a:xfrm>
                  <a:off x="7936523" y="5767085"/>
                  <a:ext cx="1805354" cy="265199"/>
                </a:xfrm>
                <a:prstGeom prst="rect">
                  <a:avLst/>
                </a:prstGeom>
                <a:solidFill>
                  <a:srgbClr val="0071C5">
                    <a:lumMod val="75000"/>
                    <a:alpha val="50000"/>
                  </a:srgbClr>
                </a:solidFill>
                <a:ln w="25400" cap="flat" cmpd="sng" algn="ctr">
                  <a:solidFill>
                    <a:sysClr val="windowText" lastClr="000000"/>
                  </a:solidFill>
                  <a:prstDash val="solid"/>
                </a:ln>
                <a:effectLst/>
              </p:spPr>
              <p:txBody>
                <a:bodyPr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400" b="1" i="0" u="none" strike="noStrike" kern="0" cap="none" spc="0" normalizeH="0" baseline="0" noProof="0" dirty="0">
                      <a:ln>
                        <a:noFill/>
                      </a:ln>
                      <a:solidFill>
                        <a:prstClr val="black">
                          <a:lumMod val="95000"/>
                          <a:lumOff val="5000"/>
                        </a:prstClr>
                      </a:solidFill>
                      <a:effectLst/>
                      <a:uLnTx/>
                      <a:uFillTx/>
                      <a:latin typeface="Intel Clear"/>
                      <a:ea typeface="+mn-ea"/>
                      <a:cs typeface="+mn-cs"/>
                    </a:rPr>
                    <a:t>FPGA</a:t>
                  </a:r>
                  <a:endParaRPr kumimoji="0" lang="en-US" sz="1400" b="1" i="0" u="none" strike="noStrike" kern="0" cap="none" spc="0" normalizeH="0" baseline="0" noProof="0" dirty="0">
                    <a:ln>
                      <a:noFill/>
                    </a:ln>
                    <a:solidFill>
                      <a:prstClr val="black">
                        <a:lumMod val="95000"/>
                        <a:lumOff val="5000"/>
                      </a:prstClr>
                    </a:solidFill>
                    <a:effectLst/>
                    <a:uLnTx/>
                    <a:uFillTx/>
                    <a:latin typeface="Intel Clear"/>
                    <a:ea typeface="+mn-ea"/>
                    <a:cs typeface="+mn-cs"/>
                  </a:endParaRPr>
                </a:p>
              </p:txBody>
            </p:sp>
            <p:sp>
              <p:nvSpPr>
                <p:cNvPr id="26" name="Rectangle 25"/>
                <p:cNvSpPr/>
                <p:nvPr/>
              </p:nvSpPr>
              <p:spPr>
                <a:xfrm>
                  <a:off x="8373105"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27" name="Rectangle 26"/>
                <p:cNvSpPr/>
                <p:nvPr/>
              </p:nvSpPr>
              <p:spPr>
                <a:xfrm>
                  <a:off x="9236863" y="6035796"/>
                  <a:ext cx="95299" cy="281641"/>
                </a:xfrm>
                <a:prstGeom prst="rect">
                  <a:avLst/>
                </a:prstGeom>
                <a:solidFill>
                  <a:sysClr val="windowText" lastClr="000000"/>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grpSp>
              <p:nvGrpSpPr>
                <p:cNvPr id="28" name="Group 27"/>
                <p:cNvGrpSpPr/>
                <p:nvPr/>
              </p:nvGrpSpPr>
              <p:grpSpPr>
                <a:xfrm>
                  <a:off x="8419869" y="6099030"/>
                  <a:ext cx="867263" cy="226257"/>
                  <a:chOff x="6718935" y="2340541"/>
                  <a:chExt cx="1252557" cy="276999"/>
                </a:xfrm>
              </p:grpSpPr>
              <p:sp>
                <p:nvSpPr>
                  <p:cNvPr id="29" name="TextBox 28"/>
                  <p:cNvSpPr txBox="1"/>
                  <p:nvPr/>
                </p:nvSpPr>
                <p:spPr>
                  <a:xfrm>
                    <a:off x="6947799" y="2340541"/>
                    <a:ext cx="73897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0" i="0" u="none" strike="noStrike" kern="0" cap="none" spc="0" normalizeH="0" baseline="0" noProof="0" dirty="0" smtClean="0">
                        <a:ln>
                          <a:noFill/>
                        </a:ln>
                        <a:solidFill>
                          <a:prstClr val="black"/>
                        </a:solidFill>
                        <a:effectLst/>
                        <a:uLnTx/>
                        <a:uFillTx/>
                        <a:latin typeface="Intel Clear"/>
                      </a:rPr>
                      <a:t>PHY</a:t>
                    </a:r>
                    <a:endParaRPr kumimoji="0" lang="en-US" sz="1200" b="0" i="0" u="none" strike="noStrike" kern="0" cap="none" spc="0" normalizeH="0" baseline="0" noProof="0" dirty="0" err="1" smtClean="0">
                      <a:ln>
                        <a:noFill/>
                      </a:ln>
                      <a:solidFill>
                        <a:prstClr val="black"/>
                      </a:solidFill>
                      <a:effectLst/>
                      <a:uLnTx/>
                      <a:uFillTx/>
                      <a:latin typeface="Intel Clear"/>
                    </a:endParaRPr>
                  </a:p>
                </p:txBody>
              </p:sp>
              <p:cxnSp>
                <p:nvCxnSpPr>
                  <p:cNvPr id="30" name="Straight Arrow Connector 29"/>
                  <p:cNvCxnSpPr/>
                  <p:nvPr/>
                </p:nvCxnSpPr>
                <p:spPr>
                  <a:xfrm flipH="1">
                    <a:off x="6718935" y="2496828"/>
                    <a:ext cx="248206" cy="0"/>
                  </a:xfrm>
                  <a:prstGeom prst="straightConnector1">
                    <a:avLst/>
                  </a:prstGeom>
                  <a:noFill/>
                  <a:ln w="9525" cap="rnd" cmpd="sng" algn="ctr">
                    <a:solidFill>
                      <a:sysClr val="windowText" lastClr="000000"/>
                    </a:solidFill>
                    <a:prstDash val="solid"/>
                    <a:tailEnd type="triangle"/>
                  </a:ln>
                  <a:effectLst/>
                </p:spPr>
              </p:cxnSp>
              <p:cxnSp>
                <p:nvCxnSpPr>
                  <p:cNvPr id="31" name="Straight Arrow Connector 30"/>
                  <p:cNvCxnSpPr/>
                  <p:nvPr/>
                </p:nvCxnSpPr>
                <p:spPr>
                  <a:xfrm>
                    <a:off x="7706113" y="2496828"/>
                    <a:ext cx="265379" cy="0"/>
                  </a:xfrm>
                  <a:prstGeom prst="straightConnector1">
                    <a:avLst/>
                  </a:prstGeom>
                  <a:noFill/>
                  <a:ln w="9525" cap="rnd" cmpd="sng" algn="ctr">
                    <a:solidFill>
                      <a:sysClr val="windowText" lastClr="000000"/>
                    </a:solidFill>
                    <a:prstDash val="solid"/>
                    <a:tailEnd type="triangle"/>
                  </a:ln>
                  <a:effectLst/>
                </p:spPr>
              </p:cxnSp>
            </p:grpSp>
          </p:grpSp>
          <p:grpSp>
            <p:nvGrpSpPr>
              <p:cNvPr id="16" name="Group 15"/>
              <p:cNvGrpSpPr/>
              <p:nvPr/>
            </p:nvGrpSpPr>
            <p:grpSpPr>
              <a:xfrm>
                <a:off x="6197600" y="1504240"/>
                <a:ext cx="2694364" cy="579719"/>
                <a:chOff x="2188326" y="2078181"/>
                <a:chExt cx="2694364" cy="268830"/>
              </a:xfrm>
            </p:grpSpPr>
            <p:sp>
              <p:nvSpPr>
                <p:cNvPr id="22" name="Rectangle 21"/>
                <p:cNvSpPr/>
                <p:nvPr/>
              </p:nvSpPr>
              <p:spPr>
                <a:xfrm>
                  <a:off x="2188326" y="2088572"/>
                  <a:ext cx="1086889" cy="255777"/>
                </a:xfrm>
                <a:prstGeom prst="rect">
                  <a:avLst/>
                </a:prstGeom>
                <a:gradFill>
                  <a:gsLst>
                    <a:gs pos="74000">
                      <a:srgbClr val="008000"/>
                    </a:gs>
                    <a:gs pos="89000">
                      <a:srgbClr val="FF0000"/>
                    </a:gs>
                  </a:gsLst>
                  <a:lin ang="0" scaled="0"/>
                </a:gra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smtClean="0">
                      <a:ln>
                        <a:noFill/>
                      </a:ln>
                      <a:solidFill>
                        <a:prstClr val="black"/>
                      </a:solidFill>
                      <a:effectLst/>
                      <a:uLnTx/>
                      <a:uFillTx/>
                      <a:latin typeface="Intel Clear"/>
                      <a:ea typeface="+mn-ea"/>
                      <a:cs typeface="+mn-cs"/>
                    </a:rPr>
                    <a:t>OVSDB</a:t>
                  </a:r>
                  <a:endParaRPr kumimoji="0" lang="en-US" sz="1200" b="1"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23" name="Rectangle 22"/>
                <p:cNvSpPr/>
                <p:nvPr/>
              </p:nvSpPr>
              <p:spPr>
                <a:xfrm>
                  <a:off x="3709557" y="2078181"/>
                  <a:ext cx="1173133" cy="268830"/>
                </a:xfrm>
                <a:prstGeom prst="rect">
                  <a:avLst/>
                </a:prstGeom>
                <a:gradFill>
                  <a:gsLst>
                    <a:gs pos="71000">
                      <a:srgbClr val="008000"/>
                    </a:gs>
                    <a:gs pos="88000">
                      <a:srgbClr val="FF0000"/>
                    </a:gs>
                  </a:gsLst>
                  <a:lin ang="0" scaled="0"/>
                </a:gradFill>
                <a:ln w="264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200" b="1" i="0" u="none" strike="noStrike" kern="0" cap="none" spc="0" normalizeH="0" baseline="0" noProof="0" dirty="0" err="1">
                      <a:ln>
                        <a:noFill/>
                      </a:ln>
                      <a:solidFill>
                        <a:prstClr val="black"/>
                      </a:solidFill>
                      <a:effectLst/>
                      <a:uLnTx/>
                      <a:uFillTx/>
                      <a:latin typeface="Intel Clear"/>
                      <a:ea typeface="+mn-ea"/>
                      <a:cs typeface="+mn-cs"/>
                    </a:rPr>
                    <a:t>vswitchd</a:t>
                  </a:r>
                  <a:endParaRPr kumimoji="0" lang="en-US" sz="1200" b="1" i="0" u="none" strike="noStrike" kern="0" cap="none" spc="0" normalizeH="0" baseline="0" noProof="0" dirty="0">
                    <a:ln>
                      <a:noFill/>
                    </a:ln>
                    <a:solidFill>
                      <a:prstClr val="black"/>
                    </a:solidFill>
                    <a:effectLst/>
                    <a:uLnTx/>
                    <a:uFillTx/>
                    <a:latin typeface="Intel Clear"/>
                    <a:ea typeface="+mn-ea"/>
                    <a:cs typeface="+mn-cs"/>
                  </a:endParaRPr>
                </a:p>
              </p:txBody>
            </p:sp>
            <p:cxnSp>
              <p:nvCxnSpPr>
                <p:cNvPr id="24" name="Straight Connector 23"/>
                <p:cNvCxnSpPr>
                  <a:stCxn id="22" idx="3"/>
                  <a:endCxn id="23" idx="1"/>
                </p:cNvCxnSpPr>
                <p:nvPr/>
              </p:nvCxnSpPr>
              <p:spPr>
                <a:xfrm flipV="1">
                  <a:off x="3275215" y="2212596"/>
                  <a:ext cx="434342" cy="3865"/>
                </a:xfrm>
                <a:prstGeom prst="line">
                  <a:avLst/>
                </a:prstGeom>
                <a:noFill/>
                <a:ln w="25400" cap="rnd" cmpd="sng" algn="ctr">
                  <a:solidFill>
                    <a:srgbClr val="003C71"/>
                  </a:solidFill>
                  <a:prstDash val="sysDash"/>
                </a:ln>
                <a:effectLst/>
              </p:spPr>
            </p:cxnSp>
          </p:grpSp>
          <p:cxnSp>
            <p:nvCxnSpPr>
              <p:cNvPr id="17" name="Straight Arrow Connector 39"/>
              <p:cNvCxnSpPr>
                <a:stCxn id="23" idx="3"/>
                <a:endCxn id="14" idx="0"/>
              </p:cNvCxnSpPr>
              <p:nvPr/>
            </p:nvCxnSpPr>
            <p:spPr>
              <a:xfrm>
                <a:off x="8891964" y="1794100"/>
                <a:ext cx="1358057" cy="405000"/>
              </a:xfrm>
              <a:prstGeom prst="bentConnector2">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18" name="Straight Arrow Connector 39"/>
              <p:cNvCxnSpPr/>
              <p:nvPr/>
            </p:nvCxnSpPr>
            <p:spPr>
              <a:xfrm rot="5400000">
                <a:off x="7793512" y="2595845"/>
                <a:ext cx="1023775" cy="3"/>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19" name="Straight Arrow Connector 39"/>
              <p:cNvCxnSpPr>
                <a:endCxn id="14" idx="2"/>
              </p:cNvCxnSpPr>
              <p:nvPr/>
            </p:nvCxnSpPr>
            <p:spPr>
              <a:xfrm rot="16200000" flipV="1">
                <a:off x="10070997" y="2915788"/>
                <a:ext cx="358051" cy="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20" name="Straight Arrow Connector 39"/>
              <p:cNvCxnSpPr>
                <a:stCxn id="12" idx="0"/>
                <a:endCxn id="32" idx="2"/>
              </p:cNvCxnSpPr>
              <p:nvPr/>
            </p:nvCxnSpPr>
            <p:spPr>
              <a:xfrm rot="16200000" flipV="1">
                <a:off x="8798341" y="4624332"/>
                <a:ext cx="321882" cy="912"/>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cxnSp>
            <p:nvCxnSpPr>
              <p:cNvPr id="21" name="Straight Arrow Connector 39"/>
              <p:cNvCxnSpPr>
                <a:stCxn id="25" idx="0"/>
                <a:endCxn id="12" idx="2"/>
              </p:cNvCxnSpPr>
              <p:nvPr/>
            </p:nvCxnSpPr>
            <p:spPr>
              <a:xfrm rot="16200000" flipV="1">
                <a:off x="8806771" y="5294501"/>
                <a:ext cx="309576" cy="3641"/>
              </a:xfrm>
              <a:prstGeom prst="bentConnector3">
                <a:avLst>
                  <a:gd name="adj1" fmla="val 50000"/>
                </a:avLst>
              </a:prstGeom>
              <a:noFill/>
              <a:ln w="25400" cap="rnd" cmpd="sng" algn="ctr">
                <a:solidFill>
                  <a:sysClr val="windowText" lastClr="000000">
                    <a:lumMod val="85000"/>
                    <a:lumOff val="15000"/>
                  </a:sysClr>
                </a:solidFill>
                <a:prstDash val="sysDash"/>
                <a:headEnd type="triangle"/>
                <a:tailEnd type="triangle"/>
              </a:ln>
              <a:effectLst/>
            </p:spPr>
          </p:cxnSp>
        </p:grpSp>
        <p:grpSp>
          <p:nvGrpSpPr>
            <p:cNvPr id="7" name="Group 6"/>
            <p:cNvGrpSpPr/>
            <p:nvPr/>
          </p:nvGrpSpPr>
          <p:grpSpPr>
            <a:xfrm>
              <a:off x="5661157" y="4899973"/>
              <a:ext cx="6392274" cy="750405"/>
              <a:chOff x="5405518" y="5199114"/>
              <a:chExt cx="6392274" cy="750405"/>
            </a:xfrm>
          </p:grpSpPr>
          <p:cxnSp>
            <p:nvCxnSpPr>
              <p:cNvPr id="8" name="Straight Connector 7"/>
              <p:cNvCxnSpPr/>
              <p:nvPr/>
            </p:nvCxnSpPr>
            <p:spPr>
              <a:xfrm>
                <a:off x="5533292" y="5568455"/>
                <a:ext cx="6264500" cy="11723"/>
              </a:xfrm>
              <a:prstGeom prst="line">
                <a:avLst/>
              </a:prstGeom>
              <a:noFill/>
              <a:ln w="31750" cap="rnd" cmpd="sng" algn="ctr">
                <a:solidFill>
                  <a:srgbClr val="C3D600"/>
                </a:solidFill>
                <a:prstDash val="lgDash"/>
              </a:ln>
              <a:effectLst/>
            </p:spPr>
          </p:cxnSp>
          <p:sp>
            <p:nvSpPr>
              <p:cNvPr id="9" name="TextBox 8"/>
              <p:cNvSpPr txBox="1"/>
              <p:nvPr/>
            </p:nvSpPr>
            <p:spPr>
              <a:xfrm>
                <a:off x="5519423" y="5199114"/>
                <a:ext cx="965684"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Host</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sp>
            <p:nvSpPr>
              <p:cNvPr id="10" name="TextBox 9"/>
              <p:cNvSpPr txBox="1"/>
              <p:nvPr/>
            </p:nvSpPr>
            <p:spPr>
              <a:xfrm>
                <a:off x="5405518" y="5657131"/>
                <a:ext cx="655312" cy="2923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E" sz="1300" b="0" i="0" u="none" strike="noStrike" kern="0" cap="none" spc="0" normalizeH="0" baseline="0" noProof="0" dirty="0" smtClean="0">
                    <a:ln>
                      <a:noFill/>
                    </a:ln>
                    <a:solidFill>
                      <a:prstClr val="black"/>
                    </a:solidFill>
                    <a:effectLst/>
                    <a:uLnTx/>
                    <a:uFillTx/>
                    <a:latin typeface="Intel Clear"/>
                  </a:rPr>
                  <a:t>HW</a:t>
                </a:r>
                <a:endParaRPr kumimoji="0" lang="en-US" sz="1300" b="0" i="0" u="none" strike="noStrike" kern="0" cap="none" spc="0" normalizeH="0" baseline="0" noProof="0" dirty="0" err="1" smtClean="0">
                  <a:ln>
                    <a:noFill/>
                  </a:ln>
                  <a:solidFill>
                    <a:prstClr val="black"/>
                  </a:solidFill>
                  <a:effectLst/>
                  <a:uLnTx/>
                  <a:uFillTx/>
                  <a:latin typeface="Intel Clear"/>
                </a:endParaRPr>
              </a:p>
            </p:txBody>
          </p:sp>
        </p:grpSp>
      </p:grpSp>
      <p:sp>
        <p:nvSpPr>
          <p:cNvPr id="41" name="TextBox 40"/>
          <p:cNvSpPr txBox="1"/>
          <p:nvPr/>
        </p:nvSpPr>
        <p:spPr>
          <a:xfrm>
            <a:off x="10077836" y="1215953"/>
            <a:ext cx="1141659" cy="276999"/>
          </a:xfrm>
          <a:prstGeom prst="rect">
            <a:avLst/>
          </a:prstGeom>
          <a:noFill/>
        </p:spPr>
        <p:txBody>
          <a:bodyPr wrap="none" rtlCol="0">
            <a:spAutoFit/>
          </a:bodyPr>
          <a:lstStyle/>
          <a:p>
            <a:r>
              <a:rPr lang="en-IE" sz="1200" b="1" dirty="0">
                <a:solidFill>
                  <a:srgbClr val="003C71"/>
                </a:solidFill>
                <a:latin typeface="Intel Clear"/>
              </a:rPr>
              <a:t>% completed</a:t>
            </a:r>
            <a:endParaRPr lang="en-US" sz="1200" b="1" dirty="0" err="1">
              <a:solidFill>
                <a:srgbClr val="003C71"/>
              </a:solidFill>
              <a:latin typeface="Intel Clear"/>
            </a:endParaRPr>
          </a:p>
        </p:txBody>
      </p:sp>
      <p:cxnSp>
        <p:nvCxnSpPr>
          <p:cNvPr id="42" name="Straight Arrow Connector 41"/>
          <p:cNvCxnSpPr/>
          <p:nvPr/>
        </p:nvCxnSpPr>
        <p:spPr>
          <a:xfrm>
            <a:off x="10172700" y="1221594"/>
            <a:ext cx="893618" cy="0"/>
          </a:xfrm>
          <a:prstGeom prst="straightConnector1">
            <a:avLst/>
          </a:prstGeom>
          <a:noFill/>
          <a:ln w="25400" cap="rnd" cmpd="sng" algn="ctr">
            <a:gradFill>
              <a:gsLst>
                <a:gs pos="45000">
                  <a:srgbClr val="008000"/>
                </a:gs>
                <a:gs pos="55000">
                  <a:srgbClr val="FF0000"/>
                </a:gs>
              </a:gsLst>
              <a:lin ang="0" scaled="0"/>
            </a:gradFill>
            <a:prstDash val="solid"/>
            <a:tailEnd type="triangle"/>
          </a:ln>
          <a:effectLst/>
        </p:spPr>
      </p:cxnSp>
    </p:spTree>
    <p:extLst>
      <p:ext uri="{BB962C8B-B14F-4D97-AF65-F5344CB8AC3E}">
        <p14:creationId xmlns:p14="http://schemas.microsoft.com/office/powerpoint/2010/main" val="1569244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Next Steps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IE" sz="3000" dirty="0"/>
              <a:t>Continue the publishing of DPDK ‘Framework’ APIs and implementation in the DPDK ML.</a:t>
            </a:r>
          </a:p>
          <a:p>
            <a:endParaRPr lang="en-IE" sz="3000" dirty="0"/>
          </a:p>
          <a:p>
            <a:pPr marL="342900" indent="-342900">
              <a:buFont typeface="Arial" panose="020B0604020202020204" pitchFamily="34" charset="0"/>
              <a:buChar char="•"/>
            </a:pPr>
            <a:r>
              <a:rPr lang="en-IE" sz="3000" dirty="0"/>
              <a:t>Publish the RFC design to the OVS-DPDK mailing list to get early feedback on the proposal and implementation.</a:t>
            </a:r>
          </a:p>
          <a:p>
            <a:endParaRPr lang="en-IE" sz="3000" dirty="0"/>
          </a:p>
          <a:p>
            <a:pPr marL="342900" indent="-342900">
              <a:buFont typeface="Arial" panose="020B0604020202020204" pitchFamily="34" charset="0"/>
              <a:buChar char="•"/>
            </a:pPr>
            <a:r>
              <a:rPr lang="en-IE" sz="3000" dirty="0"/>
              <a:t>Publish OVS-DPDK implementation using DPDK ‘Framework’ to OVS mailing list. </a:t>
            </a:r>
          </a:p>
          <a:p>
            <a:pPr marL="0" indent="0">
              <a:buNone/>
            </a:pPr>
            <a:endParaRPr lang="en-US" dirty="0"/>
          </a:p>
        </p:txBody>
      </p:sp>
    </p:spTree>
    <p:extLst>
      <p:ext uri="{BB962C8B-B14F-4D97-AF65-F5344CB8AC3E}">
        <p14:creationId xmlns:p14="http://schemas.microsoft.com/office/powerpoint/2010/main" val="4140813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Introduction</a:t>
            </a:r>
            <a:endParaRPr lang="en-US" dirty="0"/>
          </a:p>
        </p:txBody>
      </p:sp>
      <p:sp>
        <p:nvSpPr>
          <p:cNvPr id="5" name="Content Placeholder 4"/>
          <p:cNvSpPr>
            <a:spLocks noGrp="1"/>
          </p:cNvSpPr>
          <p:nvPr>
            <p:ph idx="1"/>
          </p:nvPr>
        </p:nvSpPr>
        <p:spPr/>
        <p:txBody>
          <a:bodyPr/>
          <a:lstStyle/>
          <a:p>
            <a:pPr marL="571494" lvl="1" indent="-342900">
              <a:lnSpc>
                <a:spcPct val="150000"/>
              </a:lnSpc>
              <a:buFont typeface="Arial" panose="020B0604020202020204" pitchFamily="34" charset="0"/>
              <a:buChar char="•"/>
            </a:pPr>
            <a:r>
              <a:rPr lang="en-IE" dirty="0"/>
              <a:t>Hardware acceleration in OVS-DPDK.</a:t>
            </a:r>
          </a:p>
          <a:p>
            <a:pPr marL="571494" lvl="1" indent="-342900">
              <a:lnSpc>
                <a:spcPct val="150000"/>
              </a:lnSpc>
              <a:buFont typeface="Arial" panose="020B0604020202020204" pitchFamily="34" charset="0"/>
              <a:buChar char="•"/>
            </a:pPr>
            <a:r>
              <a:rPr lang="en-IE" dirty="0"/>
              <a:t>Challenges of enabling hardware acceleration in OVS-DPDK</a:t>
            </a:r>
          </a:p>
          <a:p>
            <a:pPr marL="571494" lvl="1" indent="-342900">
              <a:lnSpc>
                <a:spcPct val="150000"/>
              </a:lnSpc>
              <a:buFont typeface="Arial" panose="020B0604020202020204" pitchFamily="34" charset="0"/>
              <a:buChar char="•"/>
            </a:pPr>
            <a:r>
              <a:rPr lang="en-IE" dirty="0"/>
              <a:t>DPDK ‘Framework’ , what is it?</a:t>
            </a:r>
          </a:p>
          <a:p>
            <a:pPr marL="571494" lvl="1" indent="-342900">
              <a:lnSpc>
                <a:spcPct val="150000"/>
              </a:lnSpc>
              <a:buFont typeface="Arial" panose="020B0604020202020204" pitchFamily="34" charset="0"/>
              <a:buChar char="•"/>
            </a:pPr>
            <a:r>
              <a:rPr lang="en-IE" dirty="0"/>
              <a:t>DPDK Framework  components primer.</a:t>
            </a:r>
          </a:p>
          <a:p>
            <a:pPr marL="571494" lvl="1" indent="-342900">
              <a:lnSpc>
                <a:spcPct val="150000"/>
              </a:lnSpc>
              <a:buFont typeface="Arial" panose="020B0604020202020204" pitchFamily="34" charset="0"/>
              <a:buChar char="•"/>
            </a:pPr>
            <a:r>
              <a:rPr lang="en-IE" dirty="0"/>
              <a:t>Hardware acceleration enablement in OVS-DPDK using DPDK ‘Framework’</a:t>
            </a:r>
          </a:p>
          <a:p>
            <a:pPr marL="571494" lvl="1" indent="-342900">
              <a:lnSpc>
                <a:spcPct val="150000"/>
              </a:lnSpc>
              <a:buFont typeface="Arial" panose="020B0604020202020204" pitchFamily="34" charset="0"/>
              <a:buChar char="•"/>
            </a:pPr>
            <a:r>
              <a:rPr lang="en-IE" dirty="0"/>
              <a:t>Future work/Next steps.</a:t>
            </a:r>
          </a:p>
          <a:p>
            <a:endParaRPr lang="en-US" dirty="0"/>
          </a:p>
        </p:txBody>
      </p:sp>
    </p:spTree>
    <p:extLst>
      <p:ext uri="{BB962C8B-B14F-4D97-AF65-F5344CB8AC3E}">
        <p14:creationId xmlns:p14="http://schemas.microsoft.com/office/powerpoint/2010/main" val="13978421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Summary</a:t>
            </a:r>
            <a:endParaRPr lang="en-US" dirty="0"/>
          </a:p>
        </p:txBody>
      </p:sp>
      <p:sp>
        <p:nvSpPr>
          <p:cNvPr id="3" name="Content Placeholder 2"/>
          <p:cNvSpPr>
            <a:spLocks noGrp="1"/>
          </p:cNvSpPr>
          <p:nvPr>
            <p:ph idx="1"/>
          </p:nvPr>
        </p:nvSpPr>
        <p:spPr/>
        <p:txBody>
          <a:bodyPr/>
          <a:lstStyle/>
          <a:p>
            <a:pPr marL="342900" lvl="0" indent="-342900" defTabSz="1219170">
              <a:lnSpc>
                <a:spcPct val="150000"/>
              </a:lnSpc>
              <a:spcBef>
                <a:spcPts val="800"/>
              </a:spcBef>
              <a:buClr>
                <a:srgbClr val="0071C5"/>
              </a:buClr>
              <a:buFont typeface="Wingdings" panose="05000000000000000000" pitchFamily="2" charset="2"/>
              <a:buChar char="§"/>
            </a:pPr>
            <a:r>
              <a:rPr lang="en-US" sz="2400" dirty="0">
                <a:solidFill>
                  <a:srgbClr val="0071C5"/>
                </a:solidFill>
                <a:latin typeface="Intel Clear"/>
                <a:cs typeface="+mn-cs"/>
              </a:rPr>
              <a:t>The marriage of OVS-DPDK with hardware acceleration provides a compelling solution to meet the needs of telco NFV workloads.</a:t>
            </a:r>
          </a:p>
          <a:p>
            <a:pPr marL="342900" lvl="0" indent="-342900" defTabSz="1219170">
              <a:lnSpc>
                <a:spcPct val="150000"/>
              </a:lnSpc>
              <a:spcBef>
                <a:spcPts val="800"/>
              </a:spcBef>
              <a:buClr>
                <a:srgbClr val="0071C5"/>
              </a:buClr>
              <a:buFont typeface="Wingdings" panose="05000000000000000000" pitchFamily="2" charset="2"/>
              <a:buChar char="§"/>
            </a:pPr>
            <a:r>
              <a:rPr lang="en-IE" sz="2400" dirty="0">
                <a:solidFill>
                  <a:srgbClr val="0071C5"/>
                </a:solidFill>
                <a:latin typeface="Intel Clear"/>
                <a:cs typeface="+mn-cs"/>
              </a:rPr>
              <a:t>Abstracting away all the hardware features by handling them implicitly doesn’t always yield an optimum solution .</a:t>
            </a:r>
          </a:p>
          <a:p>
            <a:pPr marL="342900" lvl="0" indent="-342900" defTabSz="1219170">
              <a:lnSpc>
                <a:spcPct val="150000"/>
              </a:lnSpc>
              <a:spcBef>
                <a:spcPts val="800"/>
              </a:spcBef>
              <a:buClr>
                <a:srgbClr val="0071C5"/>
              </a:buClr>
              <a:buFont typeface="Wingdings" panose="05000000000000000000" pitchFamily="2" charset="2"/>
              <a:buChar char="§"/>
            </a:pPr>
            <a:r>
              <a:rPr lang="en-IE" sz="2400" dirty="0">
                <a:solidFill>
                  <a:srgbClr val="0071C5"/>
                </a:solidFill>
                <a:latin typeface="Intel Clear"/>
                <a:cs typeface="+mn-cs"/>
              </a:rPr>
              <a:t>OVS-DPDK hardware acceleration enablement should be flexible, extendable and  capable of using the hardware features in generic way.</a:t>
            </a:r>
          </a:p>
          <a:p>
            <a:pPr marL="342900" lvl="0" indent="-342900" defTabSz="1219170">
              <a:lnSpc>
                <a:spcPct val="150000"/>
              </a:lnSpc>
              <a:spcBef>
                <a:spcPts val="800"/>
              </a:spcBef>
              <a:buClr>
                <a:srgbClr val="0071C5"/>
              </a:buClr>
              <a:buFont typeface="Wingdings" panose="05000000000000000000" pitchFamily="2" charset="2"/>
              <a:buChar char="§"/>
            </a:pPr>
            <a:r>
              <a:rPr lang="en-IE" sz="2400" dirty="0">
                <a:solidFill>
                  <a:srgbClr val="0071C5"/>
                </a:solidFill>
                <a:latin typeface="Intel Clear"/>
                <a:cs typeface="+mn-cs"/>
              </a:rPr>
              <a:t>DPDK ‘Framework’ offers all the needed libraries for hardware acceleration enablement in applications such as OVS-DPDK.</a:t>
            </a:r>
          </a:p>
          <a:p>
            <a:endParaRPr lang="en-US" dirty="0"/>
          </a:p>
        </p:txBody>
      </p:sp>
    </p:spTree>
    <p:extLst>
      <p:ext uri="{BB962C8B-B14F-4D97-AF65-F5344CB8AC3E}">
        <p14:creationId xmlns:p14="http://schemas.microsoft.com/office/powerpoint/2010/main" val="711586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Questions?</a:t>
            </a:r>
            <a:r>
              <a:rPr lang="en-US" dirty="0"/>
              <a:t/>
            </a:r>
            <a:br>
              <a:rPr lang="en-US" dirty="0"/>
            </a:br>
            <a:r>
              <a:rPr lang="en-US" sz="2500" dirty="0" smtClean="0"/>
              <a:t>sugesh.chandran@intel.com</a:t>
            </a:r>
            <a:endParaRPr lang="en-US" sz="2500" dirty="0"/>
          </a:p>
        </p:txBody>
      </p:sp>
    </p:spTree>
    <p:extLst>
      <p:ext uri="{BB962C8B-B14F-4D97-AF65-F5344CB8AC3E}">
        <p14:creationId xmlns:p14="http://schemas.microsoft.com/office/powerpoint/2010/main" val="2184607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Hardware acceleration in OVS-DPDK</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IE" dirty="0"/>
              <a:t>Partial acceleration:- Accelerate software </a:t>
            </a:r>
            <a:r>
              <a:rPr lang="en-IE" dirty="0" err="1"/>
              <a:t>datapath</a:t>
            </a:r>
            <a:r>
              <a:rPr lang="en-IE" dirty="0"/>
              <a:t> by offloading a portion from the packet processing pipeline.</a:t>
            </a:r>
          </a:p>
          <a:p>
            <a:pPr marL="342900" indent="-342900">
              <a:buFont typeface="Arial" panose="020B0604020202020204" pitchFamily="34" charset="0"/>
              <a:buChar char="•"/>
            </a:pPr>
            <a:endParaRPr lang="en-IE" dirty="0"/>
          </a:p>
          <a:p>
            <a:pPr marL="342900" indent="-342900">
              <a:buFont typeface="Arial" panose="020B0604020202020204" pitchFamily="34" charset="0"/>
              <a:buChar char="•"/>
            </a:pPr>
            <a:r>
              <a:rPr lang="en-IE" dirty="0"/>
              <a:t>Full acceleration:- Hardware can do end to end packet processing pipeline. Packets are either handled in Software  or Hardware </a:t>
            </a:r>
            <a:r>
              <a:rPr lang="en-IE" dirty="0" err="1"/>
              <a:t>datapath</a:t>
            </a:r>
            <a:r>
              <a:rPr lang="en-IE" dirty="0"/>
              <a:t>.</a:t>
            </a:r>
            <a:endParaRPr lang="en-US" dirty="0"/>
          </a:p>
          <a:p>
            <a:endParaRPr lang="en-US" dirty="0"/>
          </a:p>
        </p:txBody>
      </p:sp>
    </p:spTree>
    <p:extLst>
      <p:ext uri="{BB962C8B-B14F-4D97-AF65-F5344CB8AC3E}">
        <p14:creationId xmlns:p14="http://schemas.microsoft.com/office/powerpoint/2010/main" val="536620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Partial HW acceleration in OVS-DPDK</a:t>
            </a:r>
            <a:endParaRPr lang="en-US" dirty="0"/>
          </a:p>
        </p:txBody>
      </p:sp>
      <p:sp>
        <p:nvSpPr>
          <p:cNvPr id="4" name="Rectangle 3"/>
          <p:cNvSpPr/>
          <p:nvPr/>
        </p:nvSpPr>
        <p:spPr>
          <a:xfrm>
            <a:off x="425751" y="1076973"/>
            <a:ext cx="11086206" cy="5198396"/>
          </a:xfrm>
          <a:prstGeom prst="rect">
            <a:avLst/>
          </a:prstGeom>
          <a:ln>
            <a:solidFill>
              <a:schemeClr val="accent6"/>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smtClean="0"/>
          </a:p>
        </p:txBody>
      </p:sp>
      <p:sp>
        <p:nvSpPr>
          <p:cNvPr id="5" name="Rounded Rectangle 4"/>
          <p:cNvSpPr/>
          <p:nvPr/>
        </p:nvSpPr>
        <p:spPr>
          <a:xfrm>
            <a:off x="1151315" y="2866781"/>
            <a:ext cx="7855528" cy="1354974"/>
          </a:xfrm>
          <a:prstGeom prst="roundRect">
            <a:avLst/>
          </a:prstGeom>
          <a:solidFill>
            <a:schemeClr val="tx2">
              <a:lumMod val="20000"/>
              <a:lumOff val="80000"/>
            </a:schemeClr>
          </a:solidFill>
          <a:ln w="28575"/>
          <a:effectLst>
            <a:outerShdw blurRad="50800" dist="50800" dir="21540000" algn="ctr" rotWithShape="0">
              <a:schemeClr val="tx1">
                <a:lumMod val="50000"/>
                <a:lumOff val="50000"/>
              </a:schemeClr>
            </a:outerShdw>
          </a:effectLst>
        </p:spPr>
        <p:style>
          <a:lnRef idx="1">
            <a:schemeClr val="dk1"/>
          </a:lnRef>
          <a:fillRef idx="2">
            <a:schemeClr val="dk1"/>
          </a:fillRef>
          <a:effectRef idx="1">
            <a:schemeClr val="dk1"/>
          </a:effectRef>
          <a:fontRef idx="minor">
            <a:schemeClr val="dk1"/>
          </a:fontRef>
        </p:style>
        <p:txBody>
          <a:bodyPr rtlCol="0" anchor="b"/>
          <a:lstStyle/>
          <a:p>
            <a:pPr algn="r"/>
            <a:r>
              <a:rPr lang="en-IE" sz="2000" b="1" i="1" dirty="0" err="1" smtClean="0">
                <a:solidFill>
                  <a:schemeClr val="tx1"/>
                </a:solidFill>
              </a:rPr>
              <a:t>Datapath</a:t>
            </a:r>
            <a:endParaRPr lang="en-US" sz="2000" b="1" i="1" dirty="0" smtClean="0">
              <a:solidFill>
                <a:schemeClr val="tx1"/>
              </a:solidFill>
            </a:endParaRPr>
          </a:p>
        </p:txBody>
      </p:sp>
      <p:sp>
        <p:nvSpPr>
          <p:cNvPr id="6" name="Rounded Rectangle 5"/>
          <p:cNvSpPr/>
          <p:nvPr/>
        </p:nvSpPr>
        <p:spPr>
          <a:xfrm>
            <a:off x="1278086" y="1345664"/>
            <a:ext cx="2867891" cy="737642"/>
          </a:xfrm>
          <a:prstGeom prst="roundRect">
            <a:avLst/>
          </a:prstGeom>
          <a:solidFill>
            <a:schemeClr val="bg1"/>
          </a:solidFill>
          <a:ln w="28575"/>
          <a:effectLst>
            <a:outerShdw blurRad="50800" dist="50800" dir="21540000" algn="ctr" rotWithShape="0">
              <a:schemeClr val="bg2"/>
            </a:outerShdw>
          </a:effectLst>
        </p:spPr>
        <p:style>
          <a:lnRef idx="1">
            <a:schemeClr val="dk1"/>
          </a:lnRef>
          <a:fillRef idx="2">
            <a:schemeClr val="dk1"/>
          </a:fillRef>
          <a:effectRef idx="1">
            <a:schemeClr val="dk1"/>
          </a:effectRef>
          <a:fontRef idx="minor">
            <a:schemeClr val="dk1"/>
          </a:fontRef>
        </p:style>
        <p:txBody>
          <a:bodyPr rtlCol="0" anchor="t"/>
          <a:lstStyle/>
          <a:p>
            <a:r>
              <a:rPr lang="en-IE" sz="2000" b="1" i="1" dirty="0" smtClean="0">
                <a:solidFill>
                  <a:schemeClr val="tx1"/>
                </a:solidFill>
              </a:rPr>
              <a:t>User</a:t>
            </a:r>
            <a:endParaRPr lang="en-US" sz="2000" b="1" i="1" dirty="0" smtClean="0">
              <a:solidFill>
                <a:schemeClr val="tx1"/>
              </a:solidFill>
            </a:endParaRPr>
          </a:p>
        </p:txBody>
      </p:sp>
      <p:sp>
        <p:nvSpPr>
          <p:cNvPr id="7" name="Rounded Rectangle 6"/>
          <p:cNvSpPr/>
          <p:nvPr/>
        </p:nvSpPr>
        <p:spPr>
          <a:xfrm>
            <a:off x="3779385" y="4741670"/>
            <a:ext cx="2548394" cy="1077654"/>
          </a:xfrm>
          <a:prstGeom prst="roundRect">
            <a:avLst/>
          </a:prstGeom>
          <a:ln w="31750"/>
          <a:effectLst>
            <a:outerShdw blurRad="50800" dist="50800" dir="21540000" algn="ctr" rotWithShape="0">
              <a:schemeClr val="bg2"/>
            </a:outerShdw>
          </a:effectLst>
        </p:spPr>
        <p:style>
          <a:lnRef idx="1">
            <a:schemeClr val="dk1"/>
          </a:lnRef>
          <a:fillRef idx="2">
            <a:schemeClr val="dk1"/>
          </a:fillRef>
          <a:effectRef idx="1">
            <a:schemeClr val="dk1"/>
          </a:effectRef>
          <a:fontRef idx="minor">
            <a:schemeClr val="dk1"/>
          </a:fontRef>
        </p:style>
        <p:txBody>
          <a:bodyPr rtlCol="0" anchor="b"/>
          <a:lstStyle/>
          <a:p>
            <a:pPr algn="ctr"/>
            <a:r>
              <a:rPr lang="en-IE" b="1" i="1" dirty="0" smtClean="0"/>
              <a:t>NIC</a:t>
            </a:r>
            <a:endParaRPr lang="en-US" b="1" i="1" dirty="0" smtClean="0"/>
          </a:p>
        </p:txBody>
      </p:sp>
      <p:grpSp>
        <p:nvGrpSpPr>
          <p:cNvPr id="8" name="Group 7"/>
          <p:cNvGrpSpPr/>
          <p:nvPr/>
        </p:nvGrpSpPr>
        <p:grpSpPr>
          <a:xfrm>
            <a:off x="1367448" y="1705897"/>
            <a:ext cx="2694364" cy="276691"/>
            <a:chOff x="2188326" y="2078181"/>
            <a:chExt cx="2694364" cy="268830"/>
          </a:xfrm>
        </p:grpSpPr>
        <p:sp>
          <p:nvSpPr>
            <p:cNvPr id="9" name="Rectangle 8"/>
            <p:cNvSpPr/>
            <p:nvPr/>
          </p:nvSpPr>
          <p:spPr>
            <a:xfrm>
              <a:off x="2188326" y="2088572"/>
              <a:ext cx="1086889" cy="2557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E" sz="1600" dirty="0" smtClean="0"/>
                <a:t>OVSDB</a:t>
              </a:r>
              <a:endParaRPr lang="en-US" sz="1600" dirty="0" smtClean="0"/>
            </a:p>
          </p:txBody>
        </p:sp>
        <p:sp>
          <p:nvSpPr>
            <p:cNvPr id="10" name="Rectangle 9"/>
            <p:cNvSpPr/>
            <p:nvPr/>
          </p:nvSpPr>
          <p:spPr>
            <a:xfrm>
              <a:off x="3709557" y="2078181"/>
              <a:ext cx="1173133" cy="2688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E" sz="1600" dirty="0" err="1" smtClean="0"/>
                <a:t>vswitchd</a:t>
              </a:r>
              <a:endParaRPr lang="en-US" sz="1600" dirty="0" smtClean="0"/>
            </a:p>
          </p:txBody>
        </p:sp>
        <p:cxnSp>
          <p:nvCxnSpPr>
            <p:cNvPr id="11" name="Straight Connector 10"/>
            <p:cNvCxnSpPr>
              <a:stCxn id="9" idx="3"/>
              <a:endCxn id="10" idx="1"/>
            </p:cNvCxnSpPr>
            <p:nvPr/>
          </p:nvCxnSpPr>
          <p:spPr>
            <a:xfrm flipV="1">
              <a:off x="3275215" y="2212596"/>
              <a:ext cx="434342" cy="3865"/>
            </a:xfrm>
            <a:prstGeom prst="line">
              <a:avLst/>
            </a:prstGeom>
            <a:ln w="25400" cap="rnd">
              <a:solidFill>
                <a:schemeClr val="tx2"/>
              </a:solidFill>
              <a:prstDash val="sysDash"/>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a:off x="471950" y="4410032"/>
            <a:ext cx="11065424" cy="0"/>
          </a:xfrm>
          <a:prstGeom prst="line">
            <a:avLst/>
          </a:prstGeom>
          <a:ln w="31750" cap="rnd">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2"/>
            <a:endCxn id="17" idx="0"/>
          </p:cNvCxnSpPr>
          <p:nvPr/>
        </p:nvCxnSpPr>
        <p:spPr>
          <a:xfrm>
            <a:off x="3475246" y="1982588"/>
            <a:ext cx="847583" cy="1152884"/>
          </a:xfrm>
          <a:prstGeom prst="straightConnector1">
            <a:avLst/>
          </a:prstGeom>
          <a:ln w="31750" cap="rnd">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a:endCxn id="18" idx="0"/>
          </p:cNvCxnSpPr>
          <p:nvPr/>
        </p:nvCxnSpPr>
        <p:spPr>
          <a:xfrm>
            <a:off x="3475246" y="1982588"/>
            <a:ext cx="2105374" cy="1176990"/>
          </a:xfrm>
          <a:prstGeom prst="straightConnector1">
            <a:avLst/>
          </a:prstGeom>
          <a:ln w="31750" cap="rnd">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a:off x="2067791" y="3386697"/>
            <a:ext cx="5818909" cy="363682"/>
          </a:xfrm>
          <a:prstGeom prst="rightArrow">
            <a:avLst/>
          </a:prstGeom>
          <a:solidFill>
            <a:schemeClr val="tx1">
              <a:lumMod val="50000"/>
              <a:lumOff val="50000"/>
            </a:schemeClr>
          </a:solidFill>
          <a:ln>
            <a:noFill/>
          </a:ln>
          <a:effectLst>
            <a:glow rad="63500">
              <a:schemeClr val="bg1">
                <a:lumMod val="85000"/>
                <a:alpha val="5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grpSp>
        <p:nvGrpSpPr>
          <p:cNvPr id="16" name="Group 15"/>
          <p:cNvGrpSpPr/>
          <p:nvPr/>
        </p:nvGrpSpPr>
        <p:grpSpPr>
          <a:xfrm>
            <a:off x="2521633" y="3135472"/>
            <a:ext cx="4860182" cy="813815"/>
            <a:chOff x="2646325" y="2543926"/>
            <a:chExt cx="4860182" cy="813815"/>
          </a:xfrm>
          <a:solidFill>
            <a:schemeClr val="tx1">
              <a:lumMod val="50000"/>
              <a:lumOff val="50000"/>
            </a:schemeClr>
          </a:solidFill>
        </p:grpSpPr>
        <p:sp>
          <p:nvSpPr>
            <p:cNvPr id="17" name="Rectangle 16"/>
            <p:cNvSpPr/>
            <p:nvPr/>
          </p:nvSpPr>
          <p:spPr>
            <a:xfrm>
              <a:off x="3904076" y="2543926"/>
              <a:ext cx="1086889" cy="789709"/>
            </a:xfrm>
            <a:prstGeom prst="rect">
              <a:avLst/>
            </a:prstGeom>
            <a:grp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IE" b="1" dirty="0" smtClean="0">
                  <a:solidFill>
                    <a:schemeClr val="bg1"/>
                  </a:solidFill>
                </a:rPr>
                <a:t>Match</a:t>
              </a:r>
            </a:p>
            <a:p>
              <a:pPr algn="ctr"/>
              <a:r>
                <a:rPr lang="en-IE" b="1" dirty="0" smtClean="0">
                  <a:solidFill>
                    <a:schemeClr val="bg1"/>
                  </a:solidFill>
                </a:rPr>
                <a:t>Flow</a:t>
              </a:r>
              <a:endParaRPr lang="en-US" b="1" dirty="0" smtClean="0">
                <a:solidFill>
                  <a:schemeClr val="bg1"/>
                </a:solidFill>
              </a:endParaRPr>
            </a:p>
          </p:txBody>
        </p:sp>
        <p:sp>
          <p:nvSpPr>
            <p:cNvPr id="18" name="Rectangle 17"/>
            <p:cNvSpPr/>
            <p:nvPr/>
          </p:nvSpPr>
          <p:spPr>
            <a:xfrm>
              <a:off x="5161867" y="2568032"/>
              <a:ext cx="1086889" cy="789709"/>
            </a:xfrm>
            <a:prstGeom prst="rect">
              <a:avLst/>
            </a:prstGeom>
            <a:grp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IE" b="1" dirty="0" smtClean="0">
                  <a:solidFill>
                    <a:schemeClr val="bg1"/>
                  </a:solidFill>
                </a:rPr>
                <a:t>Actions</a:t>
              </a:r>
              <a:endParaRPr lang="en-US" b="1" dirty="0" smtClean="0">
                <a:solidFill>
                  <a:schemeClr val="bg1"/>
                </a:solidFill>
              </a:endParaRPr>
            </a:p>
          </p:txBody>
        </p:sp>
        <p:sp>
          <p:nvSpPr>
            <p:cNvPr id="19" name="Rectangle 18"/>
            <p:cNvSpPr/>
            <p:nvPr/>
          </p:nvSpPr>
          <p:spPr>
            <a:xfrm>
              <a:off x="2646325" y="2547126"/>
              <a:ext cx="1086889" cy="789709"/>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r>
                <a:rPr lang="en-IE" b="1" dirty="0" smtClean="0">
                  <a:solidFill>
                    <a:schemeClr val="bg1"/>
                  </a:solidFill>
                </a:rPr>
                <a:t>Ingress</a:t>
              </a:r>
              <a:endParaRPr lang="en-US" b="1" dirty="0" smtClean="0">
                <a:solidFill>
                  <a:schemeClr val="bg1"/>
                </a:solidFill>
              </a:endParaRPr>
            </a:p>
          </p:txBody>
        </p:sp>
        <p:sp>
          <p:nvSpPr>
            <p:cNvPr id="20" name="Rectangle 19"/>
            <p:cNvSpPr/>
            <p:nvPr/>
          </p:nvSpPr>
          <p:spPr>
            <a:xfrm>
              <a:off x="6419618" y="2568032"/>
              <a:ext cx="1086889" cy="789709"/>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r>
                <a:rPr lang="en-IE" b="1" dirty="0" smtClean="0">
                  <a:solidFill>
                    <a:schemeClr val="bg1"/>
                  </a:solidFill>
                </a:rPr>
                <a:t>Egress</a:t>
              </a:r>
              <a:endParaRPr lang="en-US" b="1" dirty="0" smtClean="0">
                <a:solidFill>
                  <a:schemeClr val="bg1"/>
                </a:solidFill>
              </a:endParaRPr>
            </a:p>
          </p:txBody>
        </p:sp>
      </p:grpSp>
      <p:cxnSp>
        <p:nvCxnSpPr>
          <p:cNvPr id="21" name="Straight Arrow Connector 20"/>
          <p:cNvCxnSpPr>
            <a:stCxn id="10" idx="2"/>
            <a:endCxn id="20" idx="0"/>
          </p:cNvCxnSpPr>
          <p:nvPr/>
        </p:nvCxnSpPr>
        <p:spPr>
          <a:xfrm>
            <a:off x="3475246" y="1982588"/>
            <a:ext cx="3363125" cy="1176990"/>
          </a:xfrm>
          <a:prstGeom prst="straightConnector1">
            <a:avLst/>
          </a:prstGeom>
          <a:ln w="31750" cap="rnd">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2"/>
            <a:endCxn id="19" idx="0"/>
          </p:cNvCxnSpPr>
          <p:nvPr/>
        </p:nvCxnSpPr>
        <p:spPr>
          <a:xfrm flipH="1">
            <a:off x="3065078" y="1982588"/>
            <a:ext cx="410168" cy="1156084"/>
          </a:xfrm>
          <a:prstGeom prst="straightConnector1">
            <a:avLst/>
          </a:prstGeom>
          <a:ln w="31750" cap="rnd">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7778" y="1357806"/>
            <a:ext cx="782315" cy="782315"/>
          </a:xfrm>
          <a:prstGeom prst="rect">
            <a:avLst/>
          </a:prstGeom>
          <a:ln w="25400">
            <a:solidFill>
              <a:schemeClr val="tx1"/>
            </a:solidFill>
          </a:ln>
        </p:spPr>
      </p:pic>
      <p:cxnSp>
        <p:nvCxnSpPr>
          <p:cNvPr id="24" name="Straight Connector 23"/>
          <p:cNvCxnSpPr>
            <a:stCxn id="23" idx="2"/>
          </p:cNvCxnSpPr>
          <p:nvPr/>
        </p:nvCxnSpPr>
        <p:spPr>
          <a:xfrm flipH="1">
            <a:off x="6718935" y="2140121"/>
            <a:ext cx="1" cy="723558"/>
          </a:xfrm>
          <a:prstGeom prst="line">
            <a:avLst/>
          </a:prstGeom>
          <a:ln w="317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0335" y="1360908"/>
            <a:ext cx="782315" cy="782315"/>
          </a:xfrm>
          <a:prstGeom prst="rect">
            <a:avLst/>
          </a:prstGeom>
          <a:ln w="25400">
            <a:solidFill>
              <a:schemeClr val="tx1"/>
            </a:solidFill>
          </a:ln>
        </p:spPr>
      </p:pic>
      <p:cxnSp>
        <p:nvCxnSpPr>
          <p:cNvPr id="26" name="Straight Connector 25"/>
          <p:cNvCxnSpPr>
            <a:stCxn id="25" idx="2"/>
          </p:cNvCxnSpPr>
          <p:nvPr/>
        </p:nvCxnSpPr>
        <p:spPr>
          <a:xfrm flipH="1">
            <a:off x="7971492" y="2143223"/>
            <a:ext cx="1" cy="720456"/>
          </a:xfrm>
          <a:prstGeom prst="line">
            <a:avLst/>
          </a:prstGeom>
          <a:ln w="317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527933" y="4221755"/>
            <a:ext cx="1" cy="519916"/>
          </a:xfrm>
          <a:prstGeom prst="line">
            <a:avLst/>
          </a:prstGeom>
          <a:ln w="317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774786" y="4221755"/>
            <a:ext cx="5704" cy="519916"/>
          </a:xfrm>
          <a:prstGeom prst="line">
            <a:avLst/>
          </a:prstGeom>
          <a:ln w="317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1686960" y="2182044"/>
            <a:ext cx="6401204" cy="3222803"/>
          </a:xfrm>
          <a:custGeom>
            <a:avLst/>
            <a:gdLst>
              <a:gd name="connsiteX0" fmla="*/ 4845920 w 6401204"/>
              <a:gd name="connsiteY0" fmla="*/ 0 h 3222803"/>
              <a:gd name="connsiteX1" fmla="*/ 9760 w 6401204"/>
              <a:gd name="connsiteY1" fmla="*/ 1036320 h 3222803"/>
              <a:gd name="connsiteX2" fmla="*/ 5963520 w 6401204"/>
              <a:gd name="connsiteY2" fmla="*/ 1198880 h 3222803"/>
              <a:gd name="connsiteX3" fmla="*/ 5719680 w 6401204"/>
              <a:gd name="connsiteY3" fmla="*/ 1920240 h 3222803"/>
              <a:gd name="connsiteX4" fmla="*/ 3860400 w 6401204"/>
              <a:gd name="connsiteY4" fmla="*/ 1960880 h 3222803"/>
              <a:gd name="connsiteX5" fmla="*/ 3647040 w 6401204"/>
              <a:gd name="connsiteY5" fmla="*/ 3108960 h 3222803"/>
              <a:gd name="connsiteX6" fmla="*/ 3647040 w 6401204"/>
              <a:gd name="connsiteY6" fmla="*/ 3119120 h 322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1204" h="3222803">
                <a:moveTo>
                  <a:pt x="4845920" y="0"/>
                </a:moveTo>
                <a:cubicBezTo>
                  <a:pt x="2334706" y="418253"/>
                  <a:pt x="-176507" y="836507"/>
                  <a:pt x="9760" y="1036320"/>
                </a:cubicBezTo>
                <a:cubicBezTo>
                  <a:pt x="196027" y="1236133"/>
                  <a:pt x="5011867" y="1051560"/>
                  <a:pt x="5963520" y="1198880"/>
                </a:cubicBezTo>
                <a:cubicBezTo>
                  <a:pt x="6915173" y="1346200"/>
                  <a:pt x="6070200" y="1793240"/>
                  <a:pt x="5719680" y="1920240"/>
                </a:cubicBezTo>
                <a:cubicBezTo>
                  <a:pt x="5369160" y="2047240"/>
                  <a:pt x="4205840" y="1762760"/>
                  <a:pt x="3860400" y="1960880"/>
                </a:cubicBezTo>
                <a:cubicBezTo>
                  <a:pt x="3514960" y="2159000"/>
                  <a:pt x="3682600" y="2915920"/>
                  <a:pt x="3647040" y="3108960"/>
                </a:cubicBezTo>
                <a:cubicBezTo>
                  <a:pt x="3611480" y="3302000"/>
                  <a:pt x="3629260" y="3210560"/>
                  <a:pt x="3647040" y="311912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891280" y="4945564"/>
            <a:ext cx="1131939" cy="46736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t>Pre-processing</a:t>
            </a:r>
            <a:endParaRPr lang="en-US" sz="1400" b="1" dirty="0" smtClean="0"/>
          </a:p>
        </p:txBody>
      </p:sp>
      <p:sp>
        <p:nvSpPr>
          <p:cNvPr id="31" name="Rectangle 30"/>
          <p:cNvSpPr/>
          <p:nvPr/>
        </p:nvSpPr>
        <p:spPr>
          <a:xfrm>
            <a:off x="5098632" y="4945564"/>
            <a:ext cx="1131939" cy="46736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t>Post-processing</a:t>
            </a:r>
            <a:endParaRPr lang="en-US" sz="1400" b="1" dirty="0" smtClean="0"/>
          </a:p>
        </p:txBody>
      </p:sp>
      <p:sp>
        <p:nvSpPr>
          <p:cNvPr id="32" name="TextBox 31"/>
          <p:cNvSpPr txBox="1"/>
          <p:nvPr/>
        </p:nvSpPr>
        <p:spPr>
          <a:xfrm>
            <a:off x="9712096" y="4413672"/>
            <a:ext cx="1249680" cy="369332"/>
          </a:xfrm>
          <a:prstGeom prst="rect">
            <a:avLst/>
          </a:prstGeom>
          <a:noFill/>
        </p:spPr>
        <p:txBody>
          <a:bodyPr wrap="square" rtlCol="0">
            <a:spAutoFit/>
          </a:bodyPr>
          <a:lstStyle/>
          <a:p>
            <a:r>
              <a:rPr lang="en-IE" dirty="0" smtClean="0">
                <a:latin typeface="+mn-lt"/>
              </a:rPr>
              <a:t>HW</a:t>
            </a:r>
            <a:endParaRPr lang="en-US" dirty="0" err="1" smtClean="0">
              <a:latin typeface="+mn-lt"/>
            </a:endParaRPr>
          </a:p>
        </p:txBody>
      </p:sp>
      <p:sp>
        <p:nvSpPr>
          <p:cNvPr id="33" name="TextBox 32"/>
          <p:cNvSpPr txBox="1"/>
          <p:nvPr/>
        </p:nvSpPr>
        <p:spPr>
          <a:xfrm>
            <a:off x="9675393" y="4021854"/>
            <a:ext cx="1249680" cy="369332"/>
          </a:xfrm>
          <a:prstGeom prst="rect">
            <a:avLst/>
          </a:prstGeom>
          <a:noFill/>
        </p:spPr>
        <p:txBody>
          <a:bodyPr wrap="square" rtlCol="0">
            <a:spAutoFit/>
          </a:bodyPr>
          <a:lstStyle/>
          <a:p>
            <a:r>
              <a:rPr lang="en-IE" dirty="0" smtClean="0">
                <a:latin typeface="+mn-lt"/>
              </a:rPr>
              <a:t>Host</a:t>
            </a:r>
            <a:endParaRPr lang="en-US" dirty="0" err="1" smtClean="0">
              <a:latin typeface="+mn-lt"/>
            </a:endParaRPr>
          </a:p>
        </p:txBody>
      </p:sp>
      <p:cxnSp>
        <p:nvCxnSpPr>
          <p:cNvPr id="34" name="Straight Arrow Connector 33"/>
          <p:cNvCxnSpPr/>
          <p:nvPr/>
        </p:nvCxnSpPr>
        <p:spPr>
          <a:xfrm flipH="1" flipV="1">
            <a:off x="4447003" y="5842549"/>
            <a:ext cx="10246" cy="369189"/>
          </a:xfrm>
          <a:prstGeom prst="straightConnector1">
            <a:avLst/>
          </a:prstGeom>
          <a:ln w="38100" cap="rnd">
            <a:solidFill>
              <a:srgbClr val="00206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6718935" y="2267065"/>
            <a:ext cx="1252557" cy="307777"/>
            <a:chOff x="6718935" y="2340541"/>
            <a:chExt cx="1252557" cy="307777"/>
          </a:xfrm>
        </p:grpSpPr>
        <p:sp>
          <p:nvSpPr>
            <p:cNvPr id="37" name="TextBox 36"/>
            <p:cNvSpPr txBox="1"/>
            <p:nvPr/>
          </p:nvSpPr>
          <p:spPr>
            <a:xfrm>
              <a:off x="6947799" y="2340541"/>
              <a:ext cx="738972" cy="307777"/>
            </a:xfrm>
            <a:prstGeom prst="rect">
              <a:avLst/>
            </a:prstGeom>
            <a:noFill/>
          </p:spPr>
          <p:txBody>
            <a:bodyPr wrap="square" rtlCol="0">
              <a:spAutoFit/>
            </a:bodyPr>
            <a:lstStyle/>
            <a:p>
              <a:pPr algn="ctr"/>
              <a:r>
                <a:rPr lang="en-IE" sz="1400" dirty="0" err="1" smtClean="0">
                  <a:latin typeface="+mn-lt"/>
                </a:rPr>
                <a:t>Virtio</a:t>
              </a:r>
              <a:endParaRPr lang="en-US" sz="1400" dirty="0" err="1" smtClean="0">
                <a:latin typeface="+mn-lt"/>
              </a:endParaRPr>
            </a:p>
          </p:txBody>
        </p:sp>
        <p:cxnSp>
          <p:nvCxnSpPr>
            <p:cNvPr id="38" name="Straight Arrow Connector 37"/>
            <p:cNvCxnSpPr/>
            <p:nvPr/>
          </p:nvCxnSpPr>
          <p:spPr>
            <a:xfrm flipH="1">
              <a:off x="6718935" y="2496828"/>
              <a:ext cx="248206" cy="0"/>
            </a:xfrm>
            <a:prstGeom prst="straightConnector1">
              <a:avLst/>
            </a:prstGeom>
            <a:ln w="9525" cap="rnd">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706113" y="2496828"/>
              <a:ext cx="265379" cy="0"/>
            </a:xfrm>
            <a:prstGeom prst="straightConnector1">
              <a:avLst/>
            </a:prstGeom>
            <a:ln w="9525" cap="rnd">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40" name="Straight Arrow Connector 39"/>
          <p:cNvCxnSpPr/>
          <p:nvPr/>
        </p:nvCxnSpPr>
        <p:spPr>
          <a:xfrm flipH="1" flipV="1">
            <a:off x="5595581" y="5808987"/>
            <a:ext cx="10246" cy="369189"/>
          </a:xfrm>
          <a:prstGeom prst="straightConnector1">
            <a:avLst/>
          </a:prstGeom>
          <a:ln w="38100" cap="rnd">
            <a:solidFill>
              <a:srgbClr val="00206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035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Partial HW acceleration in OVS-DPDK</a:t>
            </a:r>
            <a:endParaRPr lang="en-US" dirty="0"/>
          </a:p>
        </p:txBody>
      </p:sp>
      <p:sp>
        <p:nvSpPr>
          <p:cNvPr id="40" name="Rectangle 39"/>
          <p:cNvSpPr/>
          <p:nvPr/>
        </p:nvSpPr>
        <p:spPr>
          <a:xfrm>
            <a:off x="425751" y="1076973"/>
            <a:ext cx="11086206" cy="5198396"/>
          </a:xfrm>
          <a:prstGeom prst="rect">
            <a:avLst/>
          </a:prstGeom>
          <a:ln>
            <a:solidFill>
              <a:schemeClr val="accent6"/>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smtClean="0"/>
          </a:p>
        </p:txBody>
      </p:sp>
      <p:sp>
        <p:nvSpPr>
          <p:cNvPr id="41" name="Slide Number Placeholder 4"/>
          <p:cNvSpPr txBox="1">
            <a:spLocks/>
          </p:cNvSpPr>
          <p:nvPr/>
        </p:nvSpPr>
        <p:spPr>
          <a:xfrm>
            <a:off x="11797792" y="6553153"/>
            <a:ext cx="158698" cy="16421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7223BB55-0929-9B43-8F4C-43B29FF19511}" type="slidenum">
              <a:rPr lang="en-US" smtClean="0"/>
              <a:pPr eaLnBrk="0" fontAlgn="base" hangingPunct="0">
                <a:spcBef>
                  <a:spcPct val="50000"/>
                </a:spcBef>
                <a:spcAft>
                  <a:spcPct val="0"/>
                </a:spcAft>
              </a:pPr>
              <a:t>6</a:t>
            </a:fld>
            <a:endParaRPr lang="en-US" dirty="0"/>
          </a:p>
        </p:txBody>
      </p:sp>
      <p:sp>
        <p:nvSpPr>
          <p:cNvPr id="42" name="Rounded Rectangle 41"/>
          <p:cNvSpPr/>
          <p:nvPr/>
        </p:nvSpPr>
        <p:spPr>
          <a:xfrm>
            <a:off x="1151315" y="2866781"/>
            <a:ext cx="7855528" cy="1354974"/>
          </a:xfrm>
          <a:prstGeom prst="roundRect">
            <a:avLst/>
          </a:prstGeom>
          <a:solidFill>
            <a:schemeClr val="tx2">
              <a:lumMod val="20000"/>
              <a:lumOff val="80000"/>
            </a:schemeClr>
          </a:solidFill>
          <a:ln w="28575"/>
          <a:effectLst>
            <a:outerShdw blurRad="50800" dist="50800" dir="21540000" algn="ctr" rotWithShape="0">
              <a:schemeClr val="tx1">
                <a:lumMod val="50000"/>
                <a:lumOff val="50000"/>
              </a:schemeClr>
            </a:outerShdw>
          </a:effectLst>
        </p:spPr>
        <p:style>
          <a:lnRef idx="1">
            <a:schemeClr val="dk1"/>
          </a:lnRef>
          <a:fillRef idx="2">
            <a:schemeClr val="dk1"/>
          </a:fillRef>
          <a:effectRef idx="1">
            <a:schemeClr val="dk1"/>
          </a:effectRef>
          <a:fontRef idx="minor">
            <a:schemeClr val="dk1"/>
          </a:fontRef>
        </p:style>
        <p:txBody>
          <a:bodyPr rtlCol="0" anchor="b"/>
          <a:lstStyle/>
          <a:p>
            <a:pPr algn="r"/>
            <a:r>
              <a:rPr lang="en-IE" sz="2000" b="1" i="1" dirty="0" err="1" smtClean="0">
                <a:solidFill>
                  <a:schemeClr val="tx1"/>
                </a:solidFill>
              </a:rPr>
              <a:t>Datapath</a:t>
            </a:r>
            <a:endParaRPr lang="en-US" sz="2000" b="1" i="1" dirty="0" smtClean="0">
              <a:solidFill>
                <a:schemeClr val="tx1"/>
              </a:solidFill>
            </a:endParaRPr>
          </a:p>
        </p:txBody>
      </p:sp>
      <p:sp>
        <p:nvSpPr>
          <p:cNvPr id="43" name="Rounded Rectangle 42"/>
          <p:cNvSpPr/>
          <p:nvPr/>
        </p:nvSpPr>
        <p:spPr>
          <a:xfrm>
            <a:off x="1278086" y="1345664"/>
            <a:ext cx="2867891" cy="737642"/>
          </a:xfrm>
          <a:prstGeom prst="roundRect">
            <a:avLst/>
          </a:prstGeom>
          <a:solidFill>
            <a:schemeClr val="bg1"/>
          </a:solidFill>
          <a:ln w="28575"/>
          <a:effectLst>
            <a:outerShdw blurRad="50800" dist="50800" dir="21540000" algn="ctr" rotWithShape="0">
              <a:schemeClr val="bg2"/>
            </a:outerShdw>
          </a:effectLst>
        </p:spPr>
        <p:style>
          <a:lnRef idx="1">
            <a:schemeClr val="dk1"/>
          </a:lnRef>
          <a:fillRef idx="2">
            <a:schemeClr val="dk1"/>
          </a:fillRef>
          <a:effectRef idx="1">
            <a:schemeClr val="dk1"/>
          </a:effectRef>
          <a:fontRef idx="minor">
            <a:schemeClr val="dk1"/>
          </a:fontRef>
        </p:style>
        <p:txBody>
          <a:bodyPr rtlCol="0" anchor="t"/>
          <a:lstStyle/>
          <a:p>
            <a:r>
              <a:rPr lang="en-IE" sz="2000" b="1" i="1" dirty="0" smtClean="0">
                <a:solidFill>
                  <a:schemeClr val="tx1"/>
                </a:solidFill>
              </a:rPr>
              <a:t>User</a:t>
            </a:r>
            <a:endParaRPr lang="en-US" sz="2000" b="1" i="1" dirty="0" smtClean="0">
              <a:solidFill>
                <a:schemeClr val="tx1"/>
              </a:solidFill>
            </a:endParaRPr>
          </a:p>
        </p:txBody>
      </p:sp>
      <p:sp>
        <p:nvSpPr>
          <p:cNvPr id="44" name="Rounded Rectangle 43"/>
          <p:cNvSpPr/>
          <p:nvPr/>
        </p:nvSpPr>
        <p:spPr>
          <a:xfrm>
            <a:off x="3779385" y="4741670"/>
            <a:ext cx="2548394" cy="1077654"/>
          </a:xfrm>
          <a:prstGeom prst="roundRect">
            <a:avLst/>
          </a:prstGeom>
          <a:ln w="31750"/>
          <a:effectLst>
            <a:outerShdw blurRad="50800" dist="50800" dir="21540000" algn="ctr" rotWithShape="0">
              <a:schemeClr val="bg2"/>
            </a:outerShdw>
          </a:effectLst>
        </p:spPr>
        <p:style>
          <a:lnRef idx="1">
            <a:schemeClr val="dk1"/>
          </a:lnRef>
          <a:fillRef idx="2">
            <a:schemeClr val="dk1"/>
          </a:fillRef>
          <a:effectRef idx="1">
            <a:schemeClr val="dk1"/>
          </a:effectRef>
          <a:fontRef idx="minor">
            <a:schemeClr val="dk1"/>
          </a:fontRef>
        </p:style>
        <p:txBody>
          <a:bodyPr rtlCol="0" anchor="b"/>
          <a:lstStyle/>
          <a:p>
            <a:pPr algn="ctr"/>
            <a:r>
              <a:rPr lang="en-IE" b="1" i="1" dirty="0" smtClean="0"/>
              <a:t>NIC</a:t>
            </a:r>
            <a:endParaRPr lang="en-US" b="1" i="1" dirty="0" smtClean="0"/>
          </a:p>
        </p:txBody>
      </p:sp>
      <p:grpSp>
        <p:nvGrpSpPr>
          <p:cNvPr id="45" name="Group 44"/>
          <p:cNvGrpSpPr/>
          <p:nvPr/>
        </p:nvGrpSpPr>
        <p:grpSpPr>
          <a:xfrm>
            <a:off x="1367448" y="1705897"/>
            <a:ext cx="2694364" cy="276691"/>
            <a:chOff x="2188326" y="2078181"/>
            <a:chExt cx="2694364" cy="268830"/>
          </a:xfrm>
        </p:grpSpPr>
        <p:sp>
          <p:nvSpPr>
            <p:cNvPr id="46" name="Rectangle 45"/>
            <p:cNvSpPr/>
            <p:nvPr/>
          </p:nvSpPr>
          <p:spPr>
            <a:xfrm>
              <a:off x="2188326" y="2088572"/>
              <a:ext cx="1086889" cy="2557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E" sz="1600" dirty="0" smtClean="0"/>
                <a:t>OVSDB</a:t>
              </a:r>
              <a:endParaRPr lang="en-US" sz="1600" dirty="0" smtClean="0"/>
            </a:p>
          </p:txBody>
        </p:sp>
        <p:sp>
          <p:nvSpPr>
            <p:cNvPr id="47" name="Rectangle 46"/>
            <p:cNvSpPr/>
            <p:nvPr/>
          </p:nvSpPr>
          <p:spPr>
            <a:xfrm>
              <a:off x="3709557" y="2078181"/>
              <a:ext cx="1173133" cy="2688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E" sz="1600" dirty="0" err="1" smtClean="0"/>
                <a:t>vswitchd</a:t>
              </a:r>
              <a:endParaRPr lang="en-US" sz="1600" dirty="0" smtClean="0"/>
            </a:p>
          </p:txBody>
        </p:sp>
        <p:cxnSp>
          <p:nvCxnSpPr>
            <p:cNvPr id="48" name="Straight Connector 47"/>
            <p:cNvCxnSpPr>
              <a:stCxn id="46" idx="3"/>
              <a:endCxn id="47" idx="1"/>
            </p:cNvCxnSpPr>
            <p:nvPr/>
          </p:nvCxnSpPr>
          <p:spPr>
            <a:xfrm flipV="1">
              <a:off x="3275215" y="2212596"/>
              <a:ext cx="434342" cy="3865"/>
            </a:xfrm>
            <a:prstGeom prst="line">
              <a:avLst/>
            </a:prstGeom>
            <a:ln w="25400" cap="rnd">
              <a:solidFill>
                <a:schemeClr val="tx2"/>
              </a:solidFill>
              <a:prstDash val="sysDash"/>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a:xfrm>
            <a:off x="471950" y="4410032"/>
            <a:ext cx="11065424" cy="0"/>
          </a:xfrm>
          <a:prstGeom prst="line">
            <a:avLst/>
          </a:prstGeom>
          <a:ln w="31750" cap="rnd">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7" idx="2"/>
            <a:endCxn id="54" idx="0"/>
          </p:cNvCxnSpPr>
          <p:nvPr/>
        </p:nvCxnSpPr>
        <p:spPr>
          <a:xfrm>
            <a:off x="3475246" y="1982588"/>
            <a:ext cx="847583" cy="1152884"/>
          </a:xfrm>
          <a:prstGeom prst="straightConnector1">
            <a:avLst/>
          </a:prstGeom>
          <a:ln w="31750" cap="rnd">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2"/>
            <a:endCxn id="55" idx="0"/>
          </p:cNvCxnSpPr>
          <p:nvPr/>
        </p:nvCxnSpPr>
        <p:spPr>
          <a:xfrm>
            <a:off x="3475246" y="1982588"/>
            <a:ext cx="2105374" cy="1176990"/>
          </a:xfrm>
          <a:prstGeom prst="straightConnector1">
            <a:avLst/>
          </a:prstGeom>
          <a:ln w="31750" cap="rnd">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2" name="Right Arrow 51"/>
          <p:cNvSpPr/>
          <p:nvPr/>
        </p:nvSpPr>
        <p:spPr>
          <a:xfrm>
            <a:off x="2067791" y="3386697"/>
            <a:ext cx="5818909" cy="363682"/>
          </a:xfrm>
          <a:prstGeom prst="rightArrow">
            <a:avLst/>
          </a:prstGeom>
          <a:solidFill>
            <a:schemeClr val="tx1">
              <a:lumMod val="50000"/>
              <a:lumOff val="50000"/>
            </a:schemeClr>
          </a:solidFill>
          <a:ln>
            <a:noFill/>
          </a:ln>
          <a:effectLst>
            <a:glow rad="63500">
              <a:schemeClr val="bg1">
                <a:lumMod val="85000"/>
                <a:alpha val="5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grpSp>
        <p:nvGrpSpPr>
          <p:cNvPr id="53" name="Group 52"/>
          <p:cNvGrpSpPr/>
          <p:nvPr/>
        </p:nvGrpSpPr>
        <p:grpSpPr>
          <a:xfrm>
            <a:off x="2521633" y="3135472"/>
            <a:ext cx="4860182" cy="813815"/>
            <a:chOff x="2646325" y="2543926"/>
            <a:chExt cx="4860182" cy="813815"/>
          </a:xfrm>
          <a:solidFill>
            <a:schemeClr val="tx1">
              <a:lumMod val="50000"/>
              <a:lumOff val="50000"/>
            </a:schemeClr>
          </a:solidFill>
        </p:grpSpPr>
        <p:sp>
          <p:nvSpPr>
            <p:cNvPr id="54" name="Rectangle 53"/>
            <p:cNvSpPr/>
            <p:nvPr/>
          </p:nvSpPr>
          <p:spPr>
            <a:xfrm>
              <a:off x="3904076" y="2543926"/>
              <a:ext cx="1086889" cy="789709"/>
            </a:xfrm>
            <a:prstGeom prst="rect">
              <a:avLst/>
            </a:prstGeom>
            <a:grp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IE" b="1" dirty="0" smtClean="0">
                  <a:solidFill>
                    <a:schemeClr val="bg1"/>
                  </a:solidFill>
                </a:rPr>
                <a:t>Match</a:t>
              </a:r>
            </a:p>
            <a:p>
              <a:pPr algn="ctr"/>
              <a:r>
                <a:rPr lang="en-IE" b="1" dirty="0" smtClean="0">
                  <a:solidFill>
                    <a:schemeClr val="bg1"/>
                  </a:solidFill>
                </a:rPr>
                <a:t>Flow</a:t>
              </a:r>
              <a:endParaRPr lang="en-US" b="1" dirty="0" smtClean="0">
                <a:solidFill>
                  <a:schemeClr val="bg1"/>
                </a:solidFill>
              </a:endParaRPr>
            </a:p>
          </p:txBody>
        </p:sp>
        <p:sp>
          <p:nvSpPr>
            <p:cNvPr id="55" name="Rectangle 54"/>
            <p:cNvSpPr/>
            <p:nvPr/>
          </p:nvSpPr>
          <p:spPr>
            <a:xfrm>
              <a:off x="5161867" y="2568032"/>
              <a:ext cx="1086889" cy="789709"/>
            </a:xfrm>
            <a:prstGeom prst="rect">
              <a:avLst/>
            </a:prstGeom>
            <a:grp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IE" b="1" dirty="0" smtClean="0">
                  <a:solidFill>
                    <a:schemeClr val="bg1"/>
                  </a:solidFill>
                </a:rPr>
                <a:t>Actions</a:t>
              </a:r>
              <a:endParaRPr lang="en-US" b="1" dirty="0" smtClean="0">
                <a:solidFill>
                  <a:schemeClr val="bg1"/>
                </a:solidFill>
              </a:endParaRPr>
            </a:p>
          </p:txBody>
        </p:sp>
        <p:sp>
          <p:nvSpPr>
            <p:cNvPr id="56" name="Rectangle 55"/>
            <p:cNvSpPr/>
            <p:nvPr/>
          </p:nvSpPr>
          <p:spPr>
            <a:xfrm>
              <a:off x="2646325" y="2547126"/>
              <a:ext cx="1086889" cy="789709"/>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r>
                <a:rPr lang="en-IE" b="1" dirty="0" smtClean="0">
                  <a:solidFill>
                    <a:schemeClr val="bg1"/>
                  </a:solidFill>
                </a:rPr>
                <a:t>Ingress</a:t>
              </a:r>
              <a:endParaRPr lang="en-US" b="1" dirty="0" smtClean="0">
                <a:solidFill>
                  <a:schemeClr val="bg1"/>
                </a:solidFill>
              </a:endParaRPr>
            </a:p>
          </p:txBody>
        </p:sp>
        <p:sp>
          <p:nvSpPr>
            <p:cNvPr id="57" name="Rectangle 56"/>
            <p:cNvSpPr/>
            <p:nvPr/>
          </p:nvSpPr>
          <p:spPr>
            <a:xfrm>
              <a:off x="6419618" y="2568032"/>
              <a:ext cx="1086889" cy="789709"/>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r>
                <a:rPr lang="en-IE" b="1" dirty="0" smtClean="0">
                  <a:solidFill>
                    <a:schemeClr val="bg1"/>
                  </a:solidFill>
                </a:rPr>
                <a:t>Egress</a:t>
              </a:r>
              <a:endParaRPr lang="en-US" b="1" dirty="0" smtClean="0">
                <a:solidFill>
                  <a:schemeClr val="bg1"/>
                </a:solidFill>
              </a:endParaRPr>
            </a:p>
          </p:txBody>
        </p:sp>
      </p:grpSp>
      <p:cxnSp>
        <p:nvCxnSpPr>
          <p:cNvPr id="58" name="Straight Arrow Connector 57"/>
          <p:cNvCxnSpPr>
            <a:stCxn id="47" idx="2"/>
            <a:endCxn id="57" idx="0"/>
          </p:cNvCxnSpPr>
          <p:nvPr/>
        </p:nvCxnSpPr>
        <p:spPr>
          <a:xfrm>
            <a:off x="3475246" y="1982588"/>
            <a:ext cx="3363125" cy="1176990"/>
          </a:xfrm>
          <a:prstGeom prst="straightConnector1">
            <a:avLst/>
          </a:prstGeom>
          <a:ln w="31750" cap="rnd">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7" idx="2"/>
            <a:endCxn id="56" idx="0"/>
          </p:cNvCxnSpPr>
          <p:nvPr/>
        </p:nvCxnSpPr>
        <p:spPr>
          <a:xfrm flipH="1">
            <a:off x="3065078" y="1982588"/>
            <a:ext cx="410168" cy="1156084"/>
          </a:xfrm>
          <a:prstGeom prst="straightConnector1">
            <a:avLst/>
          </a:prstGeom>
          <a:ln w="31750" cap="rnd">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7778" y="1357806"/>
            <a:ext cx="782315" cy="782315"/>
          </a:xfrm>
          <a:prstGeom prst="rect">
            <a:avLst/>
          </a:prstGeom>
          <a:ln w="25400">
            <a:solidFill>
              <a:schemeClr val="tx1"/>
            </a:solidFill>
          </a:ln>
        </p:spPr>
      </p:pic>
      <p:cxnSp>
        <p:nvCxnSpPr>
          <p:cNvPr id="61" name="Straight Connector 60"/>
          <p:cNvCxnSpPr>
            <a:stCxn id="60" idx="2"/>
          </p:cNvCxnSpPr>
          <p:nvPr/>
        </p:nvCxnSpPr>
        <p:spPr>
          <a:xfrm flipH="1">
            <a:off x="6718935" y="2140121"/>
            <a:ext cx="1" cy="723558"/>
          </a:xfrm>
          <a:prstGeom prst="line">
            <a:avLst/>
          </a:prstGeom>
          <a:ln w="317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0335" y="1360908"/>
            <a:ext cx="782315" cy="782315"/>
          </a:xfrm>
          <a:prstGeom prst="rect">
            <a:avLst/>
          </a:prstGeom>
          <a:ln w="25400">
            <a:solidFill>
              <a:schemeClr val="tx1"/>
            </a:solidFill>
          </a:ln>
        </p:spPr>
      </p:pic>
      <p:cxnSp>
        <p:nvCxnSpPr>
          <p:cNvPr id="63" name="Straight Connector 62"/>
          <p:cNvCxnSpPr>
            <a:stCxn id="62" idx="2"/>
          </p:cNvCxnSpPr>
          <p:nvPr/>
        </p:nvCxnSpPr>
        <p:spPr>
          <a:xfrm flipH="1">
            <a:off x="7971492" y="2143223"/>
            <a:ext cx="1" cy="720456"/>
          </a:xfrm>
          <a:prstGeom prst="line">
            <a:avLst/>
          </a:prstGeom>
          <a:ln w="317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527933" y="4221755"/>
            <a:ext cx="1" cy="519916"/>
          </a:xfrm>
          <a:prstGeom prst="line">
            <a:avLst/>
          </a:prstGeom>
          <a:ln w="317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774786" y="4221755"/>
            <a:ext cx="5704" cy="519916"/>
          </a:xfrm>
          <a:prstGeom prst="line">
            <a:avLst/>
          </a:prstGeom>
          <a:ln w="317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66" name="Freeform 65"/>
          <p:cNvSpPr/>
          <p:nvPr/>
        </p:nvSpPr>
        <p:spPr>
          <a:xfrm>
            <a:off x="1686960" y="2182044"/>
            <a:ext cx="6401204" cy="3222803"/>
          </a:xfrm>
          <a:custGeom>
            <a:avLst/>
            <a:gdLst>
              <a:gd name="connsiteX0" fmla="*/ 4845920 w 6401204"/>
              <a:gd name="connsiteY0" fmla="*/ 0 h 3222803"/>
              <a:gd name="connsiteX1" fmla="*/ 9760 w 6401204"/>
              <a:gd name="connsiteY1" fmla="*/ 1036320 h 3222803"/>
              <a:gd name="connsiteX2" fmla="*/ 5963520 w 6401204"/>
              <a:gd name="connsiteY2" fmla="*/ 1198880 h 3222803"/>
              <a:gd name="connsiteX3" fmla="*/ 5719680 w 6401204"/>
              <a:gd name="connsiteY3" fmla="*/ 1920240 h 3222803"/>
              <a:gd name="connsiteX4" fmla="*/ 3860400 w 6401204"/>
              <a:gd name="connsiteY4" fmla="*/ 1960880 h 3222803"/>
              <a:gd name="connsiteX5" fmla="*/ 3647040 w 6401204"/>
              <a:gd name="connsiteY5" fmla="*/ 3108960 h 3222803"/>
              <a:gd name="connsiteX6" fmla="*/ 3647040 w 6401204"/>
              <a:gd name="connsiteY6" fmla="*/ 3119120 h 322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1204" h="3222803">
                <a:moveTo>
                  <a:pt x="4845920" y="0"/>
                </a:moveTo>
                <a:cubicBezTo>
                  <a:pt x="2334706" y="418253"/>
                  <a:pt x="-176507" y="836507"/>
                  <a:pt x="9760" y="1036320"/>
                </a:cubicBezTo>
                <a:cubicBezTo>
                  <a:pt x="196027" y="1236133"/>
                  <a:pt x="5011867" y="1051560"/>
                  <a:pt x="5963520" y="1198880"/>
                </a:cubicBezTo>
                <a:cubicBezTo>
                  <a:pt x="6915173" y="1346200"/>
                  <a:pt x="6070200" y="1793240"/>
                  <a:pt x="5719680" y="1920240"/>
                </a:cubicBezTo>
                <a:cubicBezTo>
                  <a:pt x="5369160" y="2047240"/>
                  <a:pt x="4205840" y="1762760"/>
                  <a:pt x="3860400" y="1960880"/>
                </a:cubicBezTo>
                <a:cubicBezTo>
                  <a:pt x="3514960" y="2159000"/>
                  <a:pt x="3682600" y="2915920"/>
                  <a:pt x="3647040" y="3108960"/>
                </a:cubicBezTo>
                <a:cubicBezTo>
                  <a:pt x="3611480" y="3302000"/>
                  <a:pt x="3629260" y="3210560"/>
                  <a:pt x="3647040" y="311912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630229" y="2141404"/>
            <a:ext cx="6783955" cy="2814320"/>
          </a:xfrm>
          <a:custGeom>
            <a:avLst/>
            <a:gdLst>
              <a:gd name="connsiteX0" fmla="*/ 4841691 w 6783955"/>
              <a:gd name="connsiteY0" fmla="*/ 0 h 2814320"/>
              <a:gd name="connsiteX1" fmla="*/ 4831531 w 6783955"/>
              <a:gd name="connsiteY1" fmla="*/ 396240 h 2814320"/>
              <a:gd name="connsiteX2" fmla="*/ 4486091 w 6783955"/>
              <a:gd name="connsiteY2" fmla="*/ 497840 h 2814320"/>
              <a:gd name="connsiteX3" fmla="*/ 2647131 w 6783955"/>
              <a:gd name="connsiteY3" fmla="*/ 467360 h 2814320"/>
              <a:gd name="connsiteX4" fmla="*/ 350971 w 6783955"/>
              <a:gd name="connsiteY4" fmla="*/ 457200 h 2814320"/>
              <a:gd name="connsiteX5" fmla="*/ 137611 w 6783955"/>
              <a:gd name="connsiteY5" fmla="*/ 975360 h 2814320"/>
              <a:gd name="connsiteX6" fmla="*/ 1631131 w 6783955"/>
              <a:gd name="connsiteY6" fmla="*/ 1137920 h 2814320"/>
              <a:gd name="connsiteX7" fmla="*/ 2789371 w 6783955"/>
              <a:gd name="connsiteY7" fmla="*/ 1117600 h 2814320"/>
              <a:gd name="connsiteX8" fmla="*/ 4069531 w 6783955"/>
              <a:gd name="connsiteY8" fmla="*/ 1137920 h 2814320"/>
              <a:gd name="connsiteX9" fmla="*/ 5258251 w 6783955"/>
              <a:gd name="connsiteY9" fmla="*/ 1168400 h 2814320"/>
              <a:gd name="connsiteX10" fmla="*/ 6609531 w 6783955"/>
              <a:gd name="connsiteY10" fmla="*/ 1168400 h 2814320"/>
              <a:gd name="connsiteX11" fmla="*/ 6741611 w 6783955"/>
              <a:gd name="connsiteY11" fmla="*/ 1564640 h 2814320"/>
              <a:gd name="connsiteX12" fmla="*/ 6375851 w 6783955"/>
              <a:gd name="connsiteY12" fmla="*/ 1686560 h 2814320"/>
              <a:gd name="connsiteX13" fmla="*/ 5695131 w 6783955"/>
              <a:gd name="connsiteY13" fmla="*/ 1910080 h 2814320"/>
              <a:gd name="connsiteX14" fmla="*/ 4293051 w 6783955"/>
              <a:gd name="connsiteY14" fmla="*/ 2194560 h 2814320"/>
              <a:gd name="connsiteX15" fmla="*/ 3967931 w 6783955"/>
              <a:gd name="connsiteY15" fmla="*/ 2814320 h 2814320"/>
              <a:gd name="connsiteX16" fmla="*/ 3967931 w 6783955"/>
              <a:gd name="connsiteY16" fmla="*/ 2814320 h 281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83955" h="2814320">
                <a:moveTo>
                  <a:pt x="4841691" y="0"/>
                </a:moveTo>
                <a:cubicBezTo>
                  <a:pt x="4866244" y="156633"/>
                  <a:pt x="4890798" y="313267"/>
                  <a:pt x="4831531" y="396240"/>
                </a:cubicBezTo>
                <a:cubicBezTo>
                  <a:pt x="4772264" y="479213"/>
                  <a:pt x="4850158" y="485987"/>
                  <a:pt x="4486091" y="497840"/>
                </a:cubicBezTo>
                <a:cubicBezTo>
                  <a:pt x="4122024" y="509693"/>
                  <a:pt x="2647131" y="467360"/>
                  <a:pt x="2647131" y="467360"/>
                </a:cubicBezTo>
                <a:cubicBezTo>
                  <a:pt x="1957944" y="460587"/>
                  <a:pt x="769224" y="372533"/>
                  <a:pt x="350971" y="457200"/>
                </a:cubicBezTo>
                <a:cubicBezTo>
                  <a:pt x="-67282" y="541867"/>
                  <a:pt x="-75749" y="861907"/>
                  <a:pt x="137611" y="975360"/>
                </a:cubicBezTo>
                <a:cubicBezTo>
                  <a:pt x="350971" y="1088813"/>
                  <a:pt x="1189171" y="1114213"/>
                  <a:pt x="1631131" y="1137920"/>
                </a:cubicBezTo>
                <a:cubicBezTo>
                  <a:pt x="2073091" y="1161627"/>
                  <a:pt x="2382971" y="1117600"/>
                  <a:pt x="2789371" y="1117600"/>
                </a:cubicBezTo>
                <a:cubicBezTo>
                  <a:pt x="3195771" y="1117600"/>
                  <a:pt x="4069531" y="1137920"/>
                  <a:pt x="4069531" y="1137920"/>
                </a:cubicBezTo>
                <a:lnTo>
                  <a:pt x="5258251" y="1168400"/>
                </a:lnTo>
                <a:cubicBezTo>
                  <a:pt x="5681584" y="1173480"/>
                  <a:pt x="6362304" y="1102360"/>
                  <a:pt x="6609531" y="1168400"/>
                </a:cubicBezTo>
                <a:cubicBezTo>
                  <a:pt x="6856758" y="1234440"/>
                  <a:pt x="6780558" y="1478280"/>
                  <a:pt x="6741611" y="1564640"/>
                </a:cubicBezTo>
                <a:cubicBezTo>
                  <a:pt x="6702664" y="1651000"/>
                  <a:pt x="6375851" y="1686560"/>
                  <a:pt x="6375851" y="1686560"/>
                </a:cubicBezTo>
                <a:cubicBezTo>
                  <a:pt x="6201438" y="1744133"/>
                  <a:pt x="6042264" y="1825413"/>
                  <a:pt x="5695131" y="1910080"/>
                </a:cubicBezTo>
                <a:cubicBezTo>
                  <a:pt x="5347998" y="1994747"/>
                  <a:pt x="4580918" y="2043853"/>
                  <a:pt x="4293051" y="2194560"/>
                </a:cubicBezTo>
                <a:cubicBezTo>
                  <a:pt x="4005184" y="2345267"/>
                  <a:pt x="3967931" y="2814320"/>
                  <a:pt x="3967931" y="2814320"/>
                </a:cubicBezTo>
                <a:lnTo>
                  <a:pt x="3967931" y="2814320"/>
                </a:lnTo>
              </a:path>
            </a:pathLst>
          </a:custGeom>
          <a:noFill/>
          <a:ln w="38100">
            <a:solidFill>
              <a:schemeClr val="tx2">
                <a:lumMod val="75000"/>
              </a:schemeClr>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1679034" y="2161724"/>
            <a:ext cx="6063022" cy="2702560"/>
          </a:xfrm>
          <a:custGeom>
            <a:avLst/>
            <a:gdLst>
              <a:gd name="connsiteX0" fmla="*/ 2791366 w 6063022"/>
              <a:gd name="connsiteY0" fmla="*/ 2702560 h 2702560"/>
              <a:gd name="connsiteX1" fmla="*/ 2760886 w 6063022"/>
              <a:gd name="connsiteY1" fmla="*/ 2235200 h 2702560"/>
              <a:gd name="connsiteX2" fmla="*/ 2476406 w 6063022"/>
              <a:gd name="connsiteY2" fmla="*/ 2194560 h 2702560"/>
              <a:gd name="connsiteX3" fmla="*/ 241206 w 6063022"/>
              <a:gd name="connsiteY3" fmla="*/ 2184400 h 2702560"/>
              <a:gd name="connsiteX4" fmla="*/ 180246 w 6063022"/>
              <a:gd name="connsiteY4" fmla="*/ 1666240 h 2702560"/>
              <a:gd name="connsiteX5" fmla="*/ 1297846 w 6063022"/>
              <a:gd name="connsiteY5" fmla="*/ 1615440 h 2702560"/>
              <a:gd name="connsiteX6" fmla="*/ 2638966 w 6063022"/>
              <a:gd name="connsiteY6" fmla="*/ 1635760 h 2702560"/>
              <a:gd name="connsiteX7" fmla="*/ 4010566 w 6063022"/>
              <a:gd name="connsiteY7" fmla="*/ 1635760 h 2702560"/>
              <a:gd name="connsiteX8" fmla="*/ 5219606 w 6063022"/>
              <a:gd name="connsiteY8" fmla="*/ 1635760 h 2702560"/>
              <a:gd name="connsiteX9" fmla="*/ 5971446 w 6063022"/>
              <a:gd name="connsiteY9" fmla="*/ 1625600 h 2702560"/>
              <a:gd name="connsiteX10" fmla="*/ 6042566 w 6063022"/>
              <a:gd name="connsiteY10" fmla="*/ 1330960 h 2702560"/>
              <a:gd name="connsiteX11" fmla="*/ 5991766 w 6063022"/>
              <a:gd name="connsiteY11" fmla="*/ 558800 h 2702560"/>
              <a:gd name="connsiteX12" fmla="*/ 5331366 w 6063022"/>
              <a:gd name="connsiteY12" fmla="*/ 518160 h 2702560"/>
              <a:gd name="connsiteX13" fmla="*/ 5209446 w 6063022"/>
              <a:gd name="connsiteY13" fmla="*/ 0 h 2702560"/>
              <a:gd name="connsiteX14" fmla="*/ 5209446 w 6063022"/>
              <a:gd name="connsiteY14" fmla="*/ 0 h 270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63022" h="2702560">
                <a:moveTo>
                  <a:pt x="2791366" y="2702560"/>
                </a:moveTo>
                <a:cubicBezTo>
                  <a:pt x="2802372" y="2511213"/>
                  <a:pt x="2813379" y="2319867"/>
                  <a:pt x="2760886" y="2235200"/>
                </a:cubicBezTo>
                <a:cubicBezTo>
                  <a:pt x="2708393" y="2150533"/>
                  <a:pt x="2896353" y="2203027"/>
                  <a:pt x="2476406" y="2194560"/>
                </a:cubicBezTo>
                <a:cubicBezTo>
                  <a:pt x="2056459" y="2186093"/>
                  <a:pt x="623899" y="2272453"/>
                  <a:pt x="241206" y="2184400"/>
                </a:cubicBezTo>
                <a:cubicBezTo>
                  <a:pt x="-141487" y="2096347"/>
                  <a:pt x="4139" y="1761067"/>
                  <a:pt x="180246" y="1666240"/>
                </a:cubicBezTo>
                <a:cubicBezTo>
                  <a:pt x="356353" y="1571413"/>
                  <a:pt x="1297846" y="1615440"/>
                  <a:pt x="1297846" y="1615440"/>
                </a:cubicBezTo>
                <a:lnTo>
                  <a:pt x="2638966" y="1635760"/>
                </a:lnTo>
                <a:lnTo>
                  <a:pt x="4010566" y="1635760"/>
                </a:lnTo>
                <a:lnTo>
                  <a:pt x="5219606" y="1635760"/>
                </a:lnTo>
                <a:cubicBezTo>
                  <a:pt x="5546419" y="1634067"/>
                  <a:pt x="5834286" y="1676400"/>
                  <a:pt x="5971446" y="1625600"/>
                </a:cubicBezTo>
                <a:cubicBezTo>
                  <a:pt x="6108606" y="1574800"/>
                  <a:pt x="6039179" y="1508760"/>
                  <a:pt x="6042566" y="1330960"/>
                </a:cubicBezTo>
                <a:cubicBezTo>
                  <a:pt x="6045953" y="1153160"/>
                  <a:pt x="6110299" y="694267"/>
                  <a:pt x="5991766" y="558800"/>
                </a:cubicBezTo>
                <a:cubicBezTo>
                  <a:pt x="5873233" y="423333"/>
                  <a:pt x="5461753" y="611293"/>
                  <a:pt x="5331366" y="518160"/>
                </a:cubicBezTo>
                <a:cubicBezTo>
                  <a:pt x="5200979" y="425027"/>
                  <a:pt x="5209446" y="0"/>
                  <a:pt x="5209446" y="0"/>
                </a:cubicBezTo>
                <a:lnTo>
                  <a:pt x="5209446" y="0"/>
                </a:lnTo>
              </a:path>
            </a:pathLst>
          </a:custGeom>
          <a:noFill/>
          <a:ln w="38100">
            <a:solidFill>
              <a:schemeClr val="tx2">
                <a:lumMod val="60000"/>
                <a:lumOff val="40000"/>
              </a:schemeClr>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891280" y="4945564"/>
            <a:ext cx="1131939" cy="46736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t>Pre-processing</a:t>
            </a:r>
            <a:endParaRPr lang="en-US" sz="1400" b="1" dirty="0" smtClean="0"/>
          </a:p>
        </p:txBody>
      </p:sp>
      <p:sp>
        <p:nvSpPr>
          <p:cNvPr id="70" name="Rectangle 69"/>
          <p:cNvSpPr/>
          <p:nvPr/>
        </p:nvSpPr>
        <p:spPr>
          <a:xfrm>
            <a:off x="5098632" y="4945564"/>
            <a:ext cx="1131939" cy="46736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t>Post-processing</a:t>
            </a:r>
            <a:endParaRPr lang="en-US" sz="1400" b="1" dirty="0" smtClean="0"/>
          </a:p>
        </p:txBody>
      </p:sp>
      <p:sp>
        <p:nvSpPr>
          <p:cNvPr id="71" name="TextBox 70"/>
          <p:cNvSpPr txBox="1"/>
          <p:nvPr/>
        </p:nvSpPr>
        <p:spPr>
          <a:xfrm>
            <a:off x="9712096" y="4413672"/>
            <a:ext cx="1249680" cy="369332"/>
          </a:xfrm>
          <a:prstGeom prst="rect">
            <a:avLst/>
          </a:prstGeom>
          <a:noFill/>
        </p:spPr>
        <p:txBody>
          <a:bodyPr wrap="square" rtlCol="0">
            <a:spAutoFit/>
          </a:bodyPr>
          <a:lstStyle/>
          <a:p>
            <a:r>
              <a:rPr lang="en-IE" dirty="0" smtClean="0">
                <a:latin typeface="+mn-lt"/>
              </a:rPr>
              <a:t>HW</a:t>
            </a:r>
            <a:endParaRPr lang="en-US" dirty="0" err="1" smtClean="0">
              <a:latin typeface="+mn-lt"/>
            </a:endParaRPr>
          </a:p>
        </p:txBody>
      </p:sp>
      <p:sp>
        <p:nvSpPr>
          <p:cNvPr id="72" name="TextBox 71"/>
          <p:cNvSpPr txBox="1"/>
          <p:nvPr/>
        </p:nvSpPr>
        <p:spPr>
          <a:xfrm>
            <a:off x="9675393" y="4021854"/>
            <a:ext cx="1249680" cy="369332"/>
          </a:xfrm>
          <a:prstGeom prst="rect">
            <a:avLst/>
          </a:prstGeom>
          <a:noFill/>
        </p:spPr>
        <p:txBody>
          <a:bodyPr wrap="square" rtlCol="0">
            <a:spAutoFit/>
          </a:bodyPr>
          <a:lstStyle/>
          <a:p>
            <a:r>
              <a:rPr lang="en-IE" dirty="0" smtClean="0">
                <a:latin typeface="+mn-lt"/>
              </a:rPr>
              <a:t>Host</a:t>
            </a:r>
            <a:endParaRPr lang="en-US" dirty="0" err="1" smtClean="0">
              <a:latin typeface="+mn-lt"/>
            </a:endParaRPr>
          </a:p>
        </p:txBody>
      </p:sp>
      <p:cxnSp>
        <p:nvCxnSpPr>
          <p:cNvPr id="73" name="Straight Arrow Connector 72"/>
          <p:cNvCxnSpPr>
            <a:endCxn id="69" idx="2"/>
          </p:cNvCxnSpPr>
          <p:nvPr/>
        </p:nvCxnSpPr>
        <p:spPr>
          <a:xfrm flipH="1" flipV="1">
            <a:off x="4457250" y="5412924"/>
            <a:ext cx="10247" cy="598639"/>
          </a:xfrm>
          <a:prstGeom prst="straightConnector1">
            <a:avLst/>
          </a:prstGeom>
          <a:ln w="38100" cap="rnd">
            <a:solidFill>
              <a:schemeClr val="tx2">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5708455" y="5412925"/>
            <a:ext cx="1521" cy="628021"/>
          </a:xfrm>
          <a:prstGeom prst="straightConnector1">
            <a:avLst/>
          </a:prstGeom>
          <a:ln w="38100" cap="rnd">
            <a:solidFill>
              <a:schemeClr val="tx2">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6718935" y="2267065"/>
            <a:ext cx="1252557" cy="307777"/>
            <a:chOff x="6718935" y="2340541"/>
            <a:chExt cx="1252557" cy="307777"/>
          </a:xfrm>
        </p:grpSpPr>
        <p:sp>
          <p:nvSpPr>
            <p:cNvPr id="76" name="TextBox 75"/>
            <p:cNvSpPr txBox="1"/>
            <p:nvPr/>
          </p:nvSpPr>
          <p:spPr>
            <a:xfrm>
              <a:off x="6947799" y="2340541"/>
              <a:ext cx="738972" cy="307777"/>
            </a:xfrm>
            <a:prstGeom prst="rect">
              <a:avLst/>
            </a:prstGeom>
            <a:noFill/>
          </p:spPr>
          <p:txBody>
            <a:bodyPr wrap="square" rtlCol="0">
              <a:spAutoFit/>
            </a:bodyPr>
            <a:lstStyle/>
            <a:p>
              <a:pPr algn="ctr"/>
              <a:r>
                <a:rPr lang="en-IE" sz="1400" dirty="0" err="1" smtClean="0">
                  <a:latin typeface="+mn-lt"/>
                </a:rPr>
                <a:t>Virtio</a:t>
              </a:r>
              <a:endParaRPr lang="en-US" sz="1400" dirty="0" err="1" smtClean="0">
                <a:latin typeface="+mn-lt"/>
              </a:endParaRPr>
            </a:p>
          </p:txBody>
        </p:sp>
        <p:cxnSp>
          <p:nvCxnSpPr>
            <p:cNvPr id="77" name="Straight Arrow Connector 76"/>
            <p:cNvCxnSpPr/>
            <p:nvPr/>
          </p:nvCxnSpPr>
          <p:spPr>
            <a:xfrm flipH="1">
              <a:off x="6718935" y="2496828"/>
              <a:ext cx="248206" cy="0"/>
            </a:xfrm>
            <a:prstGeom prst="straightConnector1">
              <a:avLst/>
            </a:prstGeom>
            <a:ln w="9525" cap="rnd">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706113" y="2496828"/>
              <a:ext cx="265379" cy="0"/>
            </a:xfrm>
            <a:prstGeom prst="straightConnector1">
              <a:avLst/>
            </a:prstGeom>
            <a:ln w="9525" cap="rnd">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3502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Full HW acceleration in OVS-DPDK</a:t>
            </a:r>
            <a:endParaRPr lang="en-US" dirty="0"/>
          </a:p>
        </p:txBody>
      </p:sp>
      <p:sp>
        <p:nvSpPr>
          <p:cNvPr id="4" name="Rectangle 3"/>
          <p:cNvSpPr/>
          <p:nvPr/>
        </p:nvSpPr>
        <p:spPr>
          <a:xfrm>
            <a:off x="425751" y="1101465"/>
            <a:ext cx="11086206" cy="5198396"/>
          </a:xfrm>
          <a:prstGeom prst="rect">
            <a:avLst/>
          </a:prstGeom>
          <a:ln>
            <a:solidFill>
              <a:schemeClr val="accent6"/>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smtClean="0"/>
          </a:p>
        </p:txBody>
      </p:sp>
      <p:sp>
        <p:nvSpPr>
          <p:cNvPr id="5" name="Rounded Rectangle 4"/>
          <p:cNvSpPr/>
          <p:nvPr/>
        </p:nvSpPr>
        <p:spPr>
          <a:xfrm>
            <a:off x="832338" y="2877971"/>
            <a:ext cx="8451899" cy="2993960"/>
          </a:xfrm>
          <a:prstGeom prst="roundRect">
            <a:avLst/>
          </a:prstGeom>
          <a:solidFill>
            <a:schemeClr val="tx2">
              <a:lumMod val="20000"/>
              <a:lumOff val="80000"/>
            </a:schemeClr>
          </a:solidFill>
          <a:ln w="28575"/>
          <a:effectLst>
            <a:outerShdw blurRad="50800" dist="50800" dir="21540000" algn="ctr" rotWithShape="0">
              <a:schemeClr val="tx1">
                <a:lumMod val="50000"/>
                <a:lumOff val="50000"/>
              </a:scheme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IE" sz="2000" b="1" i="1" dirty="0" err="1" smtClean="0">
                <a:solidFill>
                  <a:schemeClr val="tx1"/>
                </a:solidFill>
              </a:rPr>
              <a:t>Datapath</a:t>
            </a:r>
            <a:endParaRPr lang="en-US" sz="2000" b="1" i="1" dirty="0" smtClean="0">
              <a:solidFill>
                <a:schemeClr val="tx1"/>
              </a:solidFill>
            </a:endParaRPr>
          </a:p>
        </p:txBody>
      </p:sp>
      <p:sp>
        <p:nvSpPr>
          <p:cNvPr id="6" name="Slide Number Placeholder 4"/>
          <p:cNvSpPr txBox="1">
            <a:spLocks/>
          </p:cNvSpPr>
          <p:nvPr/>
        </p:nvSpPr>
        <p:spPr>
          <a:xfrm>
            <a:off x="11797792" y="6553153"/>
            <a:ext cx="158698" cy="16421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7223BB55-0929-9B43-8F4C-43B29FF19511}" type="slidenum">
              <a:rPr lang="en-US" smtClean="0"/>
              <a:pPr eaLnBrk="0" fontAlgn="base" hangingPunct="0">
                <a:spcBef>
                  <a:spcPct val="50000"/>
                </a:spcBef>
                <a:spcAft>
                  <a:spcPct val="0"/>
                </a:spcAft>
              </a:pPr>
              <a:t>7</a:t>
            </a:fld>
            <a:endParaRPr lang="en-US" dirty="0"/>
          </a:p>
        </p:txBody>
      </p:sp>
      <p:sp>
        <p:nvSpPr>
          <p:cNvPr id="7" name="Rounded Rectangle 6"/>
          <p:cNvSpPr/>
          <p:nvPr/>
        </p:nvSpPr>
        <p:spPr>
          <a:xfrm>
            <a:off x="1151315" y="2891273"/>
            <a:ext cx="7855528" cy="1354974"/>
          </a:xfrm>
          <a:prstGeom prst="roundRect">
            <a:avLst/>
          </a:prstGeom>
          <a:solidFill>
            <a:schemeClr val="tx2">
              <a:lumMod val="20000"/>
              <a:lumOff val="80000"/>
            </a:schemeClr>
          </a:solidFill>
          <a:ln w="28575"/>
          <a:effectLst>
            <a:outerShdw blurRad="50800" dist="50800" dir="21540000" algn="ctr" rotWithShape="0">
              <a:schemeClr val="tx1">
                <a:lumMod val="50000"/>
                <a:lumOff val="50000"/>
              </a:schemeClr>
            </a:outerShdw>
          </a:effectLst>
        </p:spPr>
        <p:style>
          <a:lnRef idx="1">
            <a:schemeClr val="dk1"/>
          </a:lnRef>
          <a:fillRef idx="2">
            <a:schemeClr val="dk1"/>
          </a:fillRef>
          <a:effectRef idx="1">
            <a:schemeClr val="dk1"/>
          </a:effectRef>
          <a:fontRef idx="minor">
            <a:schemeClr val="dk1"/>
          </a:fontRef>
        </p:style>
        <p:txBody>
          <a:bodyPr rtlCol="0" anchor="b"/>
          <a:lstStyle/>
          <a:p>
            <a:pPr algn="r"/>
            <a:r>
              <a:rPr lang="en-IE" sz="2000" b="1" i="1" dirty="0" smtClean="0">
                <a:solidFill>
                  <a:schemeClr val="tx1"/>
                </a:solidFill>
              </a:rPr>
              <a:t>SW DP</a:t>
            </a:r>
            <a:endParaRPr lang="en-US" sz="2000" b="1" i="1" dirty="0" smtClean="0">
              <a:solidFill>
                <a:schemeClr val="tx1"/>
              </a:solidFill>
            </a:endParaRPr>
          </a:p>
        </p:txBody>
      </p:sp>
      <p:sp>
        <p:nvSpPr>
          <p:cNvPr id="8" name="Rounded Rectangle 7"/>
          <p:cNvSpPr/>
          <p:nvPr/>
        </p:nvSpPr>
        <p:spPr>
          <a:xfrm>
            <a:off x="1278086" y="1370156"/>
            <a:ext cx="2867891" cy="737642"/>
          </a:xfrm>
          <a:prstGeom prst="roundRect">
            <a:avLst/>
          </a:prstGeom>
          <a:solidFill>
            <a:schemeClr val="bg1"/>
          </a:solidFill>
          <a:ln w="28575"/>
          <a:effectLst>
            <a:outerShdw blurRad="50800" dist="50800" dir="21540000" algn="ctr" rotWithShape="0">
              <a:schemeClr val="bg2"/>
            </a:outerShdw>
          </a:effectLst>
        </p:spPr>
        <p:style>
          <a:lnRef idx="1">
            <a:schemeClr val="dk1"/>
          </a:lnRef>
          <a:fillRef idx="2">
            <a:schemeClr val="dk1"/>
          </a:fillRef>
          <a:effectRef idx="1">
            <a:schemeClr val="dk1"/>
          </a:effectRef>
          <a:fontRef idx="minor">
            <a:schemeClr val="dk1"/>
          </a:fontRef>
        </p:style>
        <p:txBody>
          <a:bodyPr rtlCol="0" anchor="t"/>
          <a:lstStyle/>
          <a:p>
            <a:r>
              <a:rPr lang="en-IE" sz="2000" b="1" i="1" dirty="0" smtClean="0">
                <a:solidFill>
                  <a:schemeClr val="tx1"/>
                </a:solidFill>
              </a:rPr>
              <a:t>User</a:t>
            </a:r>
            <a:endParaRPr lang="en-US" sz="2000" b="1" i="1" dirty="0" smtClean="0">
              <a:solidFill>
                <a:schemeClr val="tx1"/>
              </a:solidFill>
            </a:endParaRPr>
          </a:p>
        </p:txBody>
      </p:sp>
      <p:sp>
        <p:nvSpPr>
          <p:cNvPr id="9" name="Rounded Rectangle 8"/>
          <p:cNvSpPr/>
          <p:nvPr/>
        </p:nvSpPr>
        <p:spPr>
          <a:xfrm>
            <a:off x="1136779" y="4766162"/>
            <a:ext cx="7800743" cy="1077654"/>
          </a:xfrm>
          <a:prstGeom prst="roundRect">
            <a:avLst/>
          </a:prstGeom>
          <a:solidFill>
            <a:schemeClr val="tx2">
              <a:lumMod val="75000"/>
            </a:schemeClr>
          </a:solidFill>
          <a:ln w="31750"/>
          <a:effectLst>
            <a:outerShdw blurRad="50800" dist="50800" dir="21540000" algn="ctr" rotWithShape="0">
              <a:schemeClr val="bg2"/>
            </a:outerShdw>
          </a:effectLst>
        </p:spPr>
        <p:style>
          <a:lnRef idx="1">
            <a:schemeClr val="dk1"/>
          </a:lnRef>
          <a:fillRef idx="2">
            <a:schemeClr val="dk1"/>
          </a:fillRef>
          <a:effectRef idx="1">
            <a:schemeClr val="dk1"/>
          </a:effectRef>
          <a:fontRef idx="minor">
            <a:schemeClr val="dk1"/>
          </a:fontRef>
        </p:style>
        <p:txBody>
          <a:bodyPr rtlCol="0" anchor="b"/>
          <a:lstStyle/>
          <a:p>
            <a:pPr algn="r"/>
            <a:r>
              <a:rPr lang="en-IE" b="1" i="1" dirty="0" smtClean="0"/>
              <a:t>HW DP</a:t>
            </a:r>
            <a:endParaRPr lang="en-US" b="1" i="1" dirty="0" smtClean="0"/>
          </a:p>
        </p:txBody>
      </p:sp>
      <p:grpSp>
        <p:nvGrpSpPr>
          <p:cNvPr id="10" name="Group 9"/>
          <p:cNvGrpSpPr/>
          <p:nvPr/>
        </p:nvGrpSpPr>
        <p:grpSpPr>
          <a:xfrm>
            <a:off x="1367448" y="1730389"/>
            <a:ext cx="2694364" cy="276691"/>
            <a:chOff x="2188326" y="2078181"/>
            <a:chExt cx="2694364" cy="268830"/>
          </a:xfrm>
        </p:grpSpPr>
        <p:sp>
          <p:nvSpPr>
            <p:cNvPr id="11" name="Rectangle 10"/>
            <p:cNvSpPr/>
            <p:nvPr/>
          </p:nvSpPr>
          <p:spPr>
            <a:xfrm>
              <a:off x="2188326" y="2088572"/>
              <a:ext cx="1086889" cy="2557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E" sz="1600" dirty="0" smtClean="0"/>
                <a:t>OVSDB</a:t>
              </a:r>
              <a:endParaRPr lang="en-US" sz="1600" dirty="0" smtClean="0"/>
            </a:p>
          </p:txBody>
        </p:sp>
        <p:sp>
          <p:nvSpPr>
            <p:cNvPr id="12" name="Rectangle 11"/>
            <p:cNvSpPr/>
            <p:nvPr/>
          </p:nvSpPr>
          <p:spPr>
            <a:xfrm>
              <a:off x="3709557" y="2078181"/>
              <a:ext cx="1173133" cy="2688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E" sz="1600" dirty="0" err="1" smtClean="0"/>
                <a:t>vswitchd</a:t>
              </a:r>
              <a:endParaRPr lang="en-US" sz="1600" dirty="0" smtClean="0"/>
            </a:p>
          </p:txBody>
        </p:sp>
        <p:cxnSp>
          <p:nvCxnSpPr>
            <p:cNvPr id="13" name="Straight Connector 12"/>
            <p:cNvCxnSpPr>
              <a:stCxn id="11" idx="3"/>
              <a:endCxn id="12" idx="1"/>
            </p:cNvCxnSpPr>
            <p:nvPr/>
          </p:nvCxnSpPr>
          <p:spPr>
            <a:xfrm flipV="1">
              <a:off x="3275215" y="2212596"/>
              <a:ext cx="434342" cy="3865"/>
            </a:xfrm>
            <a:prstGeom prst="line">
              <a:avLst/>
            </a:prstGeom>
            <a:ln w="25400" cap="rnd">
              <a:solidFill>
                <a:schemeClr val="tx2"/>
              </a:solidFill>
              <a:prstDash val="sysDash"/>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p:nvCxnSpPr>
        <p:spPr>
          <a:xfrm>
            <a:off x="471950" y="4481416"/>
            <a:ext cx="11065424" cy="0"/>
          </a:xfrm>
          <a:prstGeom prst="line">
            <a:avLst/>
          </a:prstGeom>
          <a:ln w="31750" cap="rnd">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a:endCxn id="19" idx="0"/>
          </p:cNvCxnSpPr>
          <p:nvPr/>
        </p:nvCxnSpPr>
        <p:spPr>
          <a:xfrm>
            <a:off x="3475246" y="2007080"/>
            <a:ext cx="847583" cy="1152884"/>
          </a:xfrm>
          <a:prstGeom prst="straightConnector1">
            <a:avLst/>
          </a:prstGeom>
          <a:ln w="31750" cap="rnd">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2"/>
            <a:endCxn id="20" idx="0"/>
          </p:cNvCxnSpPr>
          <p:nvPr/>
        </p:nvCxnSpPr>
        <p:spPr>
          <a:xfrm>
            <a:off x="3475246" y="2007080"/>
            <a:ext cx="2105374" cy="1176990"/>
          </a:xfrm>
          <a:prstGeom prst="straightConnector1">
            <a:avLst/>
          </a:prstGeom>
          <a:ln w="31750" cap="rnd">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2067791" y="3411189"/>
            <a:ext cx="5818909" cy="363682"/>
          </a:xfrm>
          <a:prstGeom prst="rightArrow">
            <a:avLst/>
          </a:prstGeom>
          <a:solidFill>
            <a:schemeClr val="tx1">
              <a:lumMod val="50000"/>
              <a:lumOff val="50000"/>
            </a:schemeClr>
          </a:solidFill>
          <a:ln>
            <a:noFill/>
          </a:ln>
          <a:effectLst>
            <a:glow rad="63500">
              <a:schemeClr val="bg1">
                <a:lumMod val="85000"/>
                <a:alpha val="5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grpSp>
        <p:nvGrpSpPr>
          <p:cNvPr id="18" name="Group 17"/>
          <p:cNvGrpSpPr/>
          <p:nvPr/>
        </p:nvGrpSpPr>
        <p:grpSpPr>
          <a:xfrm>
            <a:off x="2521633" y="3159964"/>
            <a:ext cx="4860182" cy="813815"/>
            <a:chOff x="2646325" y="2543926"/>
            <a:chExt cx="4860182" cy="813815"/>
          </a:xfrm>
          <a:solidFill>
            <a:schemeClr val="tx1">
              <a:lumMod val="50000"/>
              <a:lumOff val="50000"/>
            </a:schemeClr>
          </a:solidFill>
        </p:grpSpPr>
        <p:sp>
          <p:nvSpPr>
            <p:cNvPr id="19" name="Rectangle 18"/>
            <p:cNvSpPr/>
            <p:nvPr/>
          </p:nvSpPr>
          <p:spPr>
            <a:xfrm>
              <a:off x="3904076" y="2543926"/>
              <a:ext cx="1086889" cy="789709"/>
            </a:xfrm>
            <a:prstGeom prst="rect">
              <a:avLst/>
            </a:prstGeom>
            <a:grp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IE" b="1" dirty="0" smtClean="0">
                  <a:solidFill>
                    <a:schemeClr val="bg1"/>
                  </a:solidFill>
                </a:rPr>
                <a:t>Match</a:t>
              </a:r>
            </a:p>
            <a:p>
              <a:pPr algn="ctr"/>
              <a:r>
                <a:rPr lang="en-IE" b="1" dirty="0" smtClean="0">
                  <a:solidFill>
                    <a:schemeClr val="bg1"/>
                  </a:solidFill>
                </a:rPr>
                <a:t>Flow</a:t>
              </a:r>
              <a:endParaRPr lang="en-US" b="1" dirty="0" smtClean="0">
                <a:solidFill>
                  <a:schemeClr val="bg1"/>
                </a:solidFill>
              </a:endParaRPr>
            </a:p>
          </p:txBody>
        </p:sp>
        <p:sp>
          <p:nvSpPr>
            <p:cNvPr id="20" name="Rectangle 19"/>
            <p:cNvSpPr/>
            <p:nvPr/>
          </p:nvSpPr>
          <p:spPr>
            <a:xfrm>
              <a:off x="5161867" y="2568032"/>
              <a:ext cx="1086889" cy="789709"/>
            </a:xfrm>
            <a:prstGeom prst="rect">
              <a:avLst/>
            </a:prstGeom>
            <a:grp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IE" b="1" dirty="0" smtClean="0">
                  <a:solidFill>
                    <a:schemeClr val="bg1"/>
                  </a:solidFill>
                </a:rPr>
                <a:t>Actions</a:t>
              </a:r>
              <a:endParaRPr lang="en-US" b="1" dirty="0" smtClean="0">
                <a:solidFill>
                  <a:schemeClr val="bg1"/>
                </a:solidFill>
              </a:endParaRPr>
            </a:p>
          </p:txBody>
        </p:sp>
        <p:sp>
          <p:nvSpPr>
            <p:cNvPr id="21" name="Rectangle 20"/>
            <p:cNvSpPr/>
            <p:nvPr/>
          </p:nvSpPr>
          <p:spPr>
            <a:xfrm>
              <a:off x="2646325" y="2547126"/>
              <a:ext cx="1086889" cy="789709"/>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r>
                <a:rPr lang="en-IE" b="1" dirty="0" smtClean="0">
                  <a:solidFill>
                    <a:schemeClr val="bg1"/>
                  </a:solidFill>
                </a:rPr>
                <a:t>Ingress</a:t>
              </a:r>
              <a:endParaRPr lang="en-US" b="1" dirty="0" smtClean="0">
                <a:solidFill>
                  <a:schemeClr val="bg1"/>
                </a:solidFill>
              </a:endParaRPr>
            </a:p>
          </p:txBody>
        </p:sp>
        <p:sp>
          <p:nvSpPr>
            <p:cNvPr id="22" name="Rectangle 21"/>
            <p:cNvSpPr/>
            <p:nvPr/>
          </p:nvSpPr>
          <p:spPr>
            <a:xfrm>
              <a:off x="6419618" y="2568032"/>
              <a:ext cx="1086889" cy="789709"/>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r>
                <a:rPr lang="en-IE" b="1" dirty="0" smtClean="0">
                  <a:solidFill>
                    <a:schemeClr val="bg1"/>
                  </a:solidFill>
                </a:rPr>
                <a:t>Egress</a:t>
              </a:r>
              <a:endParaRPr lang="en-US" b="1" dirty="0" smtClean="0">
                <a:solidFill>
                  <a:schemeClr val="bg1"/>
                </a:solidFill>
              </a:endParaRPr>
            </a:p>
          </p:txBody>
        </p:sp>
      </p:grpSp>
      <p:cxnSp>
        <p:nvCxnSpPr>
          <p:cNvPr id="23" name="Straight Arrow Connector 22"/>
          <p:cNvCxnSpPr>
            <a:stCxn id="12" idx="2"/>
            <a:endCxn id="22" idx="0"/>
          </p:cNvCxnSpPr>
          <p:nvPr/>
        </p:nvCxnSpPr>
        <p:spPr>
          <a:xfrm>
            <a:off x="3475246" y="2007080"/>
            <a:ext cx="3363125" cy="1176990"/>
          </a:xfrm>
          <a:prstGeom prst="straightConnector1">
            <a:avLst/>
          </a:prstGeom>
          <a:ln w="31750" cap="rnd">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2"/>
            <a:endCxn id="21" idx="0"/>
          </p:cNvCxnSpPr>
          <p:nvPr/>
        </p:nvCxnSpPr>
        <p:spPr>
          <a:xfrm flipH="1">
            <a:off x="3065078" y="2007080"/>
            <a:ext cx="410168" cy="1156084"/>
          </a:xfrm>
          <a:prstGeom prst="straightConnector1">
            <a:avLst/>
          </a:prstGeom>
          <a:ln w="31750" cap="rnd">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7778" y="1382298"/>
            <a:ext cx="782315" cy="782315"/>
          </a:xfrm>
          <a:prstGeom prst="rect">
            <a:avLst/>
          </a:prstGeom>
          <a:ln w="25400">
            <a:solidFill>
              <a:schemeClr val="tx1"/>
            </a:solidFill>
          </a:ln>
        </p:spPr>
      </p:pic>
      <p:cxnSp>
        <p:nvCxnSpPr>
          <p:cNvPr id="26" name="Straight Connector 25"/>
          <p:cNvCxnSpPr>
            <a:stCxn id="25" idx="2"/>
          </p:cNvCxnSpPr>
          <p:nvPr/>
        </p:nvCxnSpPr>
        <p:spPr>
          <a:xfrm flipH="1">
            <a:off x="6718935" y="2164613"/>
            <a:ext cx="1" cy="723558"/>
          </a:xfrm>
          <a:prstGeom prst="line">
            <a:avLst/>
          </a:prstGeom>
          <a:ln w="317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0335" y="1385400"/>
            <a:ext cx="782315" cy="782315"/>
          </a:xfrm>
          <a:prstGeom prst="rect">
            <a:avLst/>
          </a:prstGeom>
          <a:ln w="25400">
            <a:solidFill>
              <a:schemeClr val="tx1"/>
            </a:solidFill>
          </a:ln>
        </p:spPr>
      </p:pic>
      <p:cxnSp>
        <p:nvCxnSpPr>
          <p:cNvPr id="28" name="Straight Connector 27"/>
          <p:cNvCxnSpPr>
            <a:stCxn id="27" idx="2"/>
          </p:cNvCxnSpPr>
          <p:nvPr/>
        </p:nvCxnSpPr>
        <p:spPr>
          <a:xfrm flipH="1">
            <a:off x="7971492" y="2167715"/>
            <a:ext cx="1" cy="720456"/>
          </a:xfrm>
          <a:prstGeom prst="line">
            <a:avLst/>
          </a:prstGeom>
          <a:ln w="317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1686960" y="2206536"/>
            <a:ext cx="6401204" cy="3222803"/>
          </a:xfrm>
          <a:custGeom>
            <a:avLst/>
            <a:gdLst>
              <a:gd name="connsiteX0" fmla="*/ 4845920 w 6401204"/>
              <a:gd name="connsiteY0" fmla="*/ 0 h 3222803"/>
              <a:gd name="connsiteX1" fmla="*/ 9760 w 6401204"/>
              <a:gd name="connsiteY1" fmla="*/ 1036320 h 3222803"/>
              <a:gd name="connsiteX2" fmla="*/ 5963520 w 6401204"/>
              <a:gd name="connsiteY2" fmla="*/ 1198880 h 3222803"/>
              <a:gd name="connsiteX3" fmla="*/ 5719680 w 6401204"/>
              <a:gd name="connsiteY3" fmla="*/ 1920240 h 3222803"/>
              <a:gd name="connsiteX4" fmla="*/ 3860400 w 6401204"/>
              <a:gd name="connsiteY4" fmla="*/ 1960880 h 3222803"/>
              <a:gd name="connsiteX5" fmla="*/ 3647040 w 6401204"/>
              <a:gd name="connsiteY5" fmla="*/ 3108960 h 3222803"/>
              <a:gd name="connsiteX6" fmla="*/ 3647040 w 6401204"/>
              <a:gd name="connsiteY6" fmla="*/ 3119120 h 322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1204" h="3222803">
                <a:moveTo>
                  <a:pt x="4845920" y="0"/>
                </a:moveTo>
                <a:cubicBezTo>
                  <a:pt x="2334706" y="418253"/>
                  <a:pt x="-176507" y="836507"/>
                  <a:pt x="9760" y="1036320"/>
                </a:cubicBezTo>
                <a:cubicBezTo>
                  <a:pt x="196027" y="1236133"/>
                  <a:pt x="5011867" y="1051560"/>
                  <a:pt x="5963520" y="1198880"/>
                </a:cubicBezTo>
                <a:cubicBezTo>
                  <a:pt x="6915173" y="1346200"/>
                  <a:pt x="6070200" y="1793240"/>
                  <a:pt x="5719680" y="1920240"/>
                </a:cubicBezTo>
                <a:cubicBezTo>
                  <a:pt x="5369160" y="2047240"/>
                  <a:pt x="4205840" y="1762760"/>
                  <a:pt x="3860400" y="1960880"/>
                </a:cubicBezTo>
                <a:cubicBezTo>
                  <a:pt x="3514960" y="2159000"/>
                  <a:pt x="3682600" y="2915920"/>
                  <a:pt x="3647040" y="3108960"/>
                </a:cubicBezTo>
                <a:cubicBezTo>
                  <a:pt x="3611480" y="3302000"/>
                  <a:pt x="3629260" y="3210560"/>
                  <a:pt x="3647040" y="311912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2080498" y="5133990"/>
            <a:ext cx="5818909" cy="363682"/>
          </a:xfrm>
          <a:prstGeom prst="rightArrow">
            <a:avLst/>
          </a:prstGeom>
          <a:solidFill>
            <a:schemeClr val="tx1">
              <a:lumMod val="50000"/>
              <a:lumOff val="50000"/>
              <a:alpha val="75000"/>
            </a:schemeClr>
          </a:solidFill>
          <a:ln>
            <a:solidFill>
              <a:schemeClr val="dk1"/>
            </a:solidFill>
            <a:prstDash val="dash"/>
          </a:ln>
          <a:effectLst>
            <a:glow rad="63500">
              <a:schemeClr val="bg1">
                <a:lumMod val="85000"/>
                <a:alpha val="5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grpSp>
        <p:nvGrpSpPr>
          <p:cNvPr id="31" name="Group 30"/>
          <p:cNvGrpSpPr/>
          <p:nvPr/>
        </p:nvGrpSpPr>
        <p:grpSpPr>
          <a:xfrm>
            <a:off x="2534340" y="4882765"/>
            <a:ext cx="4860182" cy="813815"/>
            <a:chOff x="2646325" y="2543926"/>
            <a:chExt cx="4860182" cy="813815"/>
          </a:xfrm>
          <a:solidFill>
            <a:schemeClr val="tx1">
              <a:lumMod val="50000"/>
              <a:lumOff val="50000"/>
              <a:alpha val="75000"/>
            </a:schemeClr>
          </a:solidFill>
        </p:grpSpPr>
        <p:sp>
          <p:nvSpPr>
            <p:cNvPr id="32" name="Rectangle 31"/>
            <p:cNvSpPr/>
            <p:nvPr/>
          </p:nvSpPr>
          <p:spPr>
            <a:xfrm>
              <a:off x="3904076" y="2543926"/>
              <a:ext cx="1086889" cy="789709"/>
            </a:xfrm>
            <a:prstGeom prst="rect">
              <a:avLst/>
            </a:prstGeom>
            <a:grpFill/>
            <a:ln>
              <a:solidFill>
                <a:schemeClr val="dk1"/>
              </a:solid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r>
                <a:rPr lang="en-IE" b="1" dirty="0" smtClean="0">
                  <a:solidFill>
                    <a:schemeClr val="bg1"/>
                  </a:solidFill>
                </a:rPr>
                <a:t>Match</a:t>
              </a:r>
            </a:p>
            <a:p>
              <a:pPr algn="ctr"/>
              <a:r>
                <a:rPr lang="en-IE" b="1" dirty="0" smtClean="0">
                  <a:solidFill>
                    <a:schemeClr val="bg1"/>
                  </a:solidFill>
                </a:rPr>
                <a:t>Flow</a:t>
              </a:r>
              <a:endParaRPr lang="en-US" b="1" dirty="0" smtClean="0">
                <a:solidFill>
                  <a:schemeClr val="bg1"/>
                </a:solidFill>
              </a:endParaRPr>
            </a:p>
          </p:txBody>
        </p:sp>
        <p:sp>
          <p:nvSpPr>
            <p:cNvPr id="33" name="Rectangle 32"/>
            <p:cNvSpPr/>
            <p:nvPr/>
          </p:nvSpPr>
          <p:spPr>
            <a:xfrm>
              <a:off x="5161867" y="2568032"/>
              <a:ext cx="1086889" cy="789709"/>
            </a:xfrm>
            <a:prstGeom prst="rect">
              <a:avLst/>
            </a:prstGeom>
            <a:grpFill/>
            <a:ln>
              <a:solidFill>
                <a:schemeClr val="dk1"/>
              </a:solid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r>
                <a:rPr lang="en-IE" b="1" dirty="0" smtClean="0">
                  <a:solidFill>
                    <a:schemeClr val="bg1"/>
                  </a:solidFill>
                </a:rPr>
                <a:t>Actions</a:t>
              </a:r>
              <a:endParaRPr lang="en-US" b="1" dirty="0" smtClean="0">
                <a:solidFill>
                  <a:schemeClr val="bg1"/>
                </a:solidFill>
              </a:endParaRPr>
            </a:p>
          </p:txBody>
        </p:sp>
        <p:sp>
          <p:nvSpPr>
            <p:cNvPr id="34" name="Rectangle 33"/>
            <p:cNvSpPr/>
            <p:nvPr/>
          </p:nvSpPr>
          <p:spPr>
            <a:xfrm>
              <a:off x="2646325" y="2547126"/>
              <a:ext cx="1086889" cy="789709"/>
            </a:xfrm>
            <a:prstGeom prst="rect">
              <a:avLst/>
            </a:prstGeom>
            <a:grpFill/>
            <a:ln>
              <a:solidFill>
                <a:schemeClr val="dk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IE" b="1" dirty="0" smtClean="0">
                  <a:solidFill>
                    <a:schemeClr val="bg1"/>
                  </a:solidFill>
                </a:rPr>
                <a:t>Ingress</a:t>
              </a:r>
              <a:endParaRPr lang="en-US" b="1" dirty="0" smtClean="0">
                <a:solidFill>
                  <a:schemeClr val="bg1"/>
                </a:solidFill>
              </a:endParaRPr>
            </a:p>
          </p:txBody>
        </p:sp>
        <p:sp>
          <p:nvSpPr>
            <p:cNvPr id="35" name="Rectangle 34"/>
            <p:cNvSpPr/>
            <p:nvPr/>
          </p:nvSpPr>
          <p:spPr>
            <a:xfrm>
              <a:off x="6419618" y="2568032"/>
              <a:ext cx="1086889" cy="789709"/>
            </a:xfrm>
            <a:prstGeom prst="rect">
              <a:avLst/>
            </a:prstGeom>
            <a:grpFill/>
            <a:ln>
              <a:solidFill>
                <a:schemeClr val="dk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IE" b="1" dirty="0" smtClean="0">
                  <a:solidFill>
                    <a:schemeClr val="bg1"/>
                  </a:solidFill>
                </a:rPr>
                <a:t>Egress</a:t>
              </a:r>
              <a:endParaRPr lang="en-US" b="1" dirty="0" smtClean="0">
                <a:solidFill>
                  <a:schemeClr val="bg1"/>
                </a:solidFill>
              </a:endParaRPr>
            </a:p>
          </p:txBody>
        </p:sp>
      </p:grp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5866" y="1382298"/>
            <a:ext cx="782315" cy="782315"/>
          </a:xfrm>
          <a:prstGeom prst="rect">
            <a:avLst/>
          </a:prstGeom>
          <a:ln w="25400">
            <a:solidFill>
              <a:schemeClr val="tx1"/>
            </a:solidFill>
          </a:ln>
        </p:spPr>
      </p:pic>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0811" y="1370156"/>
            <a:ext cx="782315" cy="782315"/>
          </a:xfrm>
          <a:prstGeom prst="rect">
            <a:avLst/>
          </a:prstGeom>
          <a:ln w="25400">
            <a:solidFill>
              <a:schemeClr val="tx1"/>
            </a:solidFill>
          </a:ln>
        </p:spPr>
      </p:pic>
      <p:cxnSp>
        <p:nvCxnSpPr>
          <p:cNvPr id="38" name="Elbow Connector 37"/>
          <p:cNvCxnSpPr>
            <a:stCxn id="36" idx="2"/>
          </p:cNvCxnSpPr>
          <p:nvPr/>
        </p:nvCxnSpPr>
        <p:spPr>
          <a:xfrm rot="5400000">
            <a:off x="7762583" y="3339550"/>
            <a:ext cx="2969379" cy="619504"/>
          </a:xfrm>
          <a:prstGeom prst="bentConnector3">
            <a:avLst>
              <a:gd name="adj1" fmla="val 100662"/>
            </a:avLst>
          </a:prstGeom>
          <a:ln w="317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7" idx="2"/>
          </p:cNvCxnSpPr>
          <p:nvPr/>
        </p:nvCxnSpPr>
        <p:spPr>
          <a:xfrm rot="5400000">
            <a:off x="8049745" y="3040249"/>
            <a:ext cx="3520003" cy="1744447"/>
          </a:xfrm>
          <a:prstGeom prst="bentConnector3">
            <a:avLst>
              <a:gd name="adj1" fmla="val 96647"/>
            </a:avLst>
          </a:prstGeom>
          <a:ln w="317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1" idx="2"/>
            <a:endCxn id="34" idx="0"/>
          </p:cNvCxnSpPr>
          <p:nvPr/>
        </p:nvCxnSpPr>
        <p:spPr>
          <a:xfrm>
            <a:off x="3065078" y="3952873"/>
            <a:ext cx="12707" cy="933092"/>
          </a:xfrm>
          <a:prstGeom prst="straightConnector1">
            <a:avLst/>
          </a:prstGeom>
          <a:ln w="31750" cap="rnd">
            <a:solidFill>
              <a:schemeClr val="tx1">
                <a:lumMod val="65000"/>
                <a:lumOff val="35000"/>
                <a:alpha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9" idx="2"/>
            <a:endCxn id="32" idx="0"/>
          </p:cNvCxnSpPr>
          <p:nvPr/>
        </p:nvCxnSpPr>
        <p:spPr>
          <a:xfrm>
            <a:off x="4322829" y="3949673"/>
            <a:ext cx="12707" cy="933092"/>
          </a:xfrm>
          <a:prstGeom prst="straightConnector1">
            <a:avLst/>
          </a:prstGeom>
          <a:ln w="31750" cap="rnd">
            <a:solidFill>
              <a:schemeClr val="tx1">
                <a:lumMod val="65000"/>
                <a:lumOff val="35000"/>
                <a:alpha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0" idx="2"/>
            <a:endCxn id="33" idx="0"/>
          </p:cNvCxnSpPr>
          <p:nvPr/>
        </p:nvCxnSpPr>
        <p:spPr>
          <a:xfrm>
            <a:off x="5580620" y="3973779"/>
            <a:ext cx="12707" cy="933092"/>
          </a:xfrm>
          <a:prstGeom prst="straightConnector1">
            <a:avLst/>
          </a:prstGeom>
          <a:ln w="31750" cap="rnd">
            <a:solidFill>
              <a:schemeClr val="tx1">
                <a:lumMod val="65000"/>
                <a:lumOff val="35000"/>
                <a:alpha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2" idx="2"/>
            <a:endCxn id="35" idx="0"/>
          </p:cNvCxnSpPr>
          <p:nvPr/>
        </p:nvCxnSpPr>
        <p:spPr>
          <a:xfrm>
            <a:off x="6838371" y="3973779"/>
            <a:ext cx="12707" cy="933092"/>
          </a:xfrm>
          <a:prstGeom prst="straightConnector1">
            <a:avLst/>
          </a:prstGeom>
          <a:ln w="31750" cap="rnd">
            <a:solidFill>
              <a:schemeClr val="tx1">
                <a:lumMod val="65000"/>
                <a:lumOff val="35000"/>
                <a:alpha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161270" y="5836630"/>
            <a:ext cx="89580" cy="360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45" name="Rectangle 44"/>
          <p:cNvSpPr/>
          <p:nvPr/>
        </p:nvSpPr>
        <p:spPr>
          <a:xfrm>
            <a:off x="6006420" y="5852963"/>
            <a:ext cx="89580" cy="360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46" name="TextBox 45"/>
          <p:cNvSpPr txBox="1"/>
          <p:nvPr/>
        </p:nvSpPr>
        <p:spPr>
          <a:xfrm>
            <a:off x="9762409" y="2252736"/>
            <a:ext cx="738972" cy="523220"/>
          </a:xfrm>
          <a:prstGeom prst="rect">
            <a:avLst/>
          </a:prstGeom>
          <a:noFill/>
        </p:spPr>
        <p:txBody>
          <a:bodyPr wrap="square" rtlCol="0">
            <a:spAutoFit/>
          </a:bodyPr>
          <a:lstStyle/>
          <a:p>
            <a:pPr algn="ctr"/>
            <a:r>
              <a:rPr lang="en-IE" sz="1400" dirty="0" err="1" smtClean="0">
                <a:latin typeface="+mn-lt"/>
              </a:rPr>
              <a:t>Virtio</a:t>
            </a:r>
            <a:r>
              <a:rPr lang="en-IE" sz="1400" dirty="0" smtClean="0">
                <a:latin typeface="+mn-lt"/>
              </a:rPr>
              <a:t>/VF</a:t>
            </a:r>
            <a:endParaRPr lang="en-US" sz="1400" dirty="0" err="1" smtClean="0">
              <a:latin typeface="+mn-lt"/>
            </a:endParaRPr>
          </a:p>
        </p:txBody>
      </p:sp>
      <p:cxnSp>
        <p:nvCxnSpPr>
          <p:cNvPr id="47" name="Straight Arrow Connector 46"/>
          <p:cNvCxnSpPr>
            <a:stCxn id="46" idx="1"/>
          </p:cNvCxnSpPr>
          <p:nvPr/>
        </p:nvCxnSpPr>
        <p:spPr>
          <a:xfrm flipH="1">
            <a:off x="9557023" y="2514346"/>
            <a:ext cx="205386" cy="0"/>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6" idx="3"/>
          </p:cNvCxnSpPr>
          <p:nvPr/>
        </p:nvCxnSpPr>
        <p:spPr>
          <a:xfrm>
            <a:off x="10501381" y="2514346"/>
            <a:ext cx="180587" cy="0"/>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659716" y="4112084"/>
            <a:ext cx="1249680" cy="369332"/>
          </a:xfrm>
          <a:prstGeom prst="rect">
            <a:avLst/>
          </a:prstGeom>
          <a:noFill/>
        </p:spPr>
        <p:txBody>
          <a:bodyPr wrap="square" rtlCol="0">
            <a:spAutoFit/>
          </a:bodyPr>
          <a:lstStyle/>
          <a:p>
            <a:r>
              <a:rPr lang="en-IE" dirty="0" smtClean="0">
                <a:latin typeface="+mn-lt"/>
              </a:rPr>
              <a:t>Host</a:t>
            </a:r>
            <a:endParaRPr lang="en-US" dirty="0" err="1" smtClean="0">
              <a:latin typeface="+mn-lt"/>
            </a:endParaRPr>
          </a:p>
        </p:txBody>
      </p:sp>
      <p:sp>
        <p:nvSpPr>
          <p:cNvPr id="50" name="TextBox 49"/>
          <p:cNvSpPr txBox="1"/>
          <p:nvPr/>
        </p:nvSpPr>
        <p:spPr>
          <a:xfrm>
            <a:off x="9712096" y="4487148"/>
            <a:ext cx="950259" cy="369332"/>
          </a:xfrm>
          <a:prstGeom prst="rect">
            <a:avLst/>
          </a:prstGeom>
          <a:noFill/>
        </p:spPr>
        <p:txBody>
          <a:bodyPr wrap="square" rtlCol="0">
            <a:spAutoFit/>
          </a:bodyPr>
          <a:lstStyle/>
          <a:p>
            <a:r>
              <a:rPr lang="en-IE" dirty="0" smtClean="0">
                <a:latin typeface="+mn-lt"/>
              </a:rPr>
              <a:t>HW</a:t>
            </a:r>
            <a:endParaRPr lang="en-US" dirty="0" err="1" smtClean="0">
              <a:latin typeface="+mn-lt"/>
            </a:endParaRPr>
          </a:p>
        </p:txBody>
      </p:sp>
    </p:spTree>
    <p:extLst>
      <p:ext uri="{BB962C8B-B14F-4D97-AF65-F5344CB8AC3E}">
        <p14:creationId xmlns:p14="http://schemas.microsoft.com/office/powerpoint/2010/main" val="2359826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Challenges</a:t>
            </a:r>
            <a:endParaRPr lang="en-US" dirty="0"/>
          </a:p>
        </p:txBody>
      </p:sp>
      <p:sp>
        <p:nvSpPr>
          <p:cNvPr id="3" name="Content Placeholder 2"/>
          <p:cNvSpPr>
            <a:spLocks noGrp="1"/>
          </p:cNvSpPr>
          <p:nvPr>
            <p:ph idx="1"/>
          </p:nvPr>
        </p:nvSpPr>
        <p:spPr/>
        <p:txBody>
          <a:bodyPr>
            <a:normAutofit fontScale="85000" lnSpcReduction="20000"/>
          </a:bodyPr>
          <a:lstStyle/>
          <a:p>
            <a:pPr marL="342900" indent="-342900">
              <a:lnSpc>
                <a:spcPct val="150000"/>
              </a:lnSpc>
              <a:buFont typeface="Arial" panose="020B0604020202020204" pitchFamily="34" charset="0"/>
              <a:buChar char="•"/>
            </a:pPr>
            <a:r>
              <a:rPr lang="en-IE" sz="3000" dirty="0"/>
              <a:t>Feature Parity and Interoperability.</a:t>
            </a:r>
          </a:p>
          <a:p>
            <a:pPr marL="342900" indent="-342900">
              <a:lnSpc>
                <a:spcPct val="150000"/>
              </a:lnSpc>
              <a:buFont typeface="Arial" panose="020B0604020202020204" pitchFamily="34" charset="0"/>
              <a:buChar char="•"/>
            </a:pPr>
            <a:r>
              <a:rPr lang="en-IE" sz="3000" dirty="0"/>
              <a:t>Scalability.</a:t>
            </a:r>
          </a:p>
          <a:p>
            <a:pPr marL="342900" indent="-342900">
              <a:lnSpc>
                <a:spcPct val="150000"/>
              </a:lnSpc>
              <a:buFont typeface="Arial" panose="020B0604020202020204" pitchFamily="34" charset="0"/>
              <a:buChar char="•"/>
            </a:pPr>
            <a:r>
              <a:rPr lang="en-IE" sz="3000" dirty="0"/>
              <a:t>Optimized hardware resource allocation.</a:t>
            </a:r>
          </a:p>
          <a:p>
            <a:pPr marL="342900" indent="-342900">
              <a:lnSpc>
                <a:spcPct val="150000"/>
              </a:lnSpc>
              <a:buFont typeface="Arial" panose="020B0604020202020204" pitchFamily="34" charset="0"/>
              <a:buChar char="•"/>
            </a:pPr>
            <a:r>
              <a:rPr lang="en-IE" sz="3000" dirty="0"/>
              <a:t>Availability of HW acceleration support in OS, tools and other SW components.</a:t>
            </a:r>
          </a:p>
          <a:p>
            <a:pPr marL="342900" indent="-342900">
              <a:lnSpc>
                <a:spcPct val="150000"/>
              </a:lnSpc>
              <a:buFont typeface="Arial" panose="020B0604020202020204" pitchFamily="34" charset="0"/>
              <a:buChar char="•"/>
            </a:pPr>
            <a:r>
              <a:rPr lang="en-IE" sz="3000" dirty="0"/>
              <a:t>Cost of Hardware acceleration setup Vs achievable performance improvement with it.</a:t>
            </a:r>
          </a:p>
          <a:p>
            <a:pPr marL="342900" indent="-342900">
              <a:lnSpc>
                <a:spcPct val="150000"/>
              </a:lnSpc>
              <a:buFont typeface="Arial" panose="020B0604020202020204" pitchFamily="34" charset="0"/>
              <a:buChar char="•"/>
            </a:pPr>
            <a:r>
              <a:rPr lang="en-IE" sz="3000" dirty="0"/>
              <a:t>Live migration support.</a:t>
            </a:r>
          </a:p>
          <a:p>
            <a:pPr marL="0" indent="0">
              <a:buNone/>
            </a:pPr>
            <a:endParaRPr lang="en-US" dirty="0"/>
          </a:p>
        </p:txBody>
      </p:sp>
    </p:spTree>
    <p:extLst>
      <p:ext uri="{BB962C8B-B14F-4D97-AF65-F5344CB8AC3E}">
        <p14:creationId xmlns:p14="http://schemas.microsoft.com/office/powerpoint/2010/main" val="2248362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Challenges</a:t>
            </a:r>
            <a:endParaRPr lang="en-US" dirty="0"/>
          </a:p>
        </p:txBody>
      </p:sp>
      <p:sp>
        <p:nvSpPr>
          <p:cNvPr id="3" name="Content Placeholder 2"/>
          <p:cNvSpPr>
            <a:spLocks noGrp="1"/>
          </p:cNvSpPr>
          <p:nvPr>
            <p:ph idx="1"/>
          </p:nvPr>
        </p:nvSpPr>
        <p:spPr/>
        <p:txBody>
          <a:bodyPr>
            <a:normAutofit fontScale="85000" lnSpcReduction="20000"/>
          </a:bodyPr>
          <a:lstStyle/>
          <a:p>
            <a:pPr marL="342900" indent="-342900">
              <a:lnSpc>
                <a:spcPct val="150000"/>
              </a:lnSpc>
              <a:buFont typeface="Arial" panose="020B0604020202020204" pitchFamily="34" charset="0"/>
              <a:buChar char="•"/>
            </a:pPr>
            <a:r>
              <a:rPr lang="en-IE" sz="3000" dirty="0"/>
              <a:t>Feature Parity and Interoperability.</a:t>
            </a:r>
          </a:p>
          <a:p>
            <a:pPr marL="342900" indent="-342900">
              <a:lnSpc>
                <a:spcPct val="150000"/>
              </a:lnSpc>
              <a:buFont typeface="Arial" panose="020B0604020202020204" pitchFamily="34" charset="0"/>
              <a:buChar char="•"/>
            </a:pPr>
            <a:r>
              <a:rPr lang="en-IE" sz="3000" dirty="0"/>
              <a:t>Scalability.</a:t>
            </a:r>
          </a:p>
          <a:p>
            <a:pPr marL="342900" indent="-342900">
              <a:lnSpc>
                <a:spcPct val="150000"/>
              </a:lnSpc>
              <a:buFont typeface="Arial" panose="020B0604020202020204" pitchFamily="34" charset="0"/>
              <a:buChar char="•"/>
            </a:pPr>
            <a:r>
              <a:rPr lang="en-IE" sz="3000" dirty="0"/>
              <a:t>Optimized hardware resource allocation.</a:t>
            </a:r>
          </a:p>
          <a:p>
            <a:pPr marL="342900" indent="-342900">
              <a:lnSpc>
                <a:spcPct val="150000"/>
              </a:lnSpc>
              <a:buFont typeface="Arial" panose="020B0604020202020204" pitchFamily="34" charset="0"/>
              <a:buChar char="•"/>
            </a:pPr>
            <a:r>
              <a:rPr lang="en-IE" sz="3000" dirty="0"/>
              <a:t>Availability of HW acceleration support in OS, tools and other SW components.</a:t>
            </a:r>
          </a:p>
          <a:p>
            <a:pPr marL="342900" indent="-342900">
              <a:lnSpc>
                <a:spcPct val="150000"/>
              </a:lnSpc>
              <a:buFont typeface="Arial" panose="020B0604020202020204" pitchFamily="34" charset="0"/>
              <a:buChar char="•"/>
            </a:pPr>
            <a:r>
              <a:rPr lang="en-IE" sz="3000" dirty="0"/>
              <a:t>Cost of Hardware acceleration setup Vs achievable performance improvement with it.</a:t>
            </a:r>
          </a:p>
          <a:p>
            <a:pPr marL="342900" indent="-342900">
              <a:lnSpc>
                <a:spcPct val="150000"/>
              </a:lnSpc>
              <a:buFont typeface="Arial" panose="020B0604020202020204" pitchFamily="34" charset="0"/>
              <a:buChar char="•"/>
            </a:pPr>
            <a:r>
              <a:rPr lang="en-IE" sz="3000" dirty="0"/>
              <a:t>Live migration support.</a:t>
            </a:r>
          </a:p>
          <a:p>
            <a:pPr marL="0" indent="0">
              <a:buNone/>
            </a:pPr>
            <a:endParaRPr lang="en-US" dirty="0"/>
          </a:p>
        </p:txBody>
      </p:sp>
      <p:sp>
        <p:nvSpPr>
          <p:cNvPr id="5" name="Rectangle 4"/>
          <p:cNvSpPr/>
          <p:nvPr/>
        </p:nvSpPr>
        <p:spPr>
          <a:xfrm rot="20119829">
            <a:off x="547150" y="2252969"/>
            <a:ext cx="10444333" cy="1754326"/>
          </a:xfrm>
          <a:prstGeom prst="rect">
            <a:avLst/>
          </a:prstGeom>
          <a:noFill/>
        </p:spPr>
        <p:txBody>
          <a:bodyPr wrap="none" lIns="91440" tIns="45720" rIns="91440" bIns="45720">
            <a:spAutoFit/>
          </a:bodyPr>
          <a:lstStyle/>
          <a:p>
            <a:pPr algn="ctr"/>
            <a:r>
              <a:rPr lang="en-US" sz="5400" b="1" i="1" dirty="0" smtClean="0">
                <a:ln w="0"/>
                <a:gradFill>
                  <a:gsLst>
                    <a:gs pos="44000">
                      <a:srgbClr val="0070C0"/>
                    </a:gs>
                    <a:gs pos="59000">
                      <a:schemeClr val="accent5"/>
                    </a:gs>
                    <a:gs pos="100000">
                      <a:schemeClr val="accent5">
                        <a:lumMod val="60000"/>
                        <a:lumOff val="40000"/>
                      </a:schemeClr>
                    </a:gs>
                  </a:gsLst>
                  <a:lin ang="5400000"/>
                </a:gradFill>
                <a:effectLst>
                  <a:reflection blurRad="6350" stA="53000" endA="300" endPos="35500" dir="5400000" sy="-90000" algn="bl" rotWithShape="0"/>
                </a:effectLst>
              </a:rPr>
              <a:t>HW acceleration in</a:t>
            </a:r>
          </a:p>
          <a:p>
            <a:pPr algn="ctr"/>
            <a:r>
              <a:rPr lang="en-US" sz="5400" b="1" i="1" dirty="0" smtClean="0">
                <a:ln w="0"/>
                <a:gradFill>
                  <a:gsLst>
                    <a:gs pos="44000">
                      <a:srgbClr val="0070C0"/>
                    </a:gs>
                    <a:gs pos="59000">
                      <a:schemeClr val="accent5"/>
                    </a:gs>
                    <a:gs pos="100000">
                      <a:schemeClr val="accent5">
                        <a:lumMod val="60000"/>
                        <a:lumOff val="40000"/>
                      </a:schemeClr>
                    </a:gs>
                  </a:gsLst>
                  <a:lin ang="5400000"/>
                </a:gradFill>
                <a:effectLst>
                  <a:reflection blurRad="6350" stA="53000" endA="300" endPos="35500" dir="5400000" sy="-90000" algn="bl" rotWithShape="0"/>
                </a:effectLst>
              </a:rPr>
              <a:t>OVS-DPDK using DPDK ‘Framework’</a:t>
            </a:r>
            <a:endParaRPr lang="en-US" sz="5400" b="1" i="1" dirty="0">
              <a:ln w="0"/>
              <a:gradFill>
                <a:gsLst>
                  <a:gs pos="44000">
                    <a:srgbClr val="0070C0"/>
                  </a:gs>
                  <a:gs pos="59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64111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2110</TotalTime>
  <Words>1638</Words>
  <Application>Microsoft Office PowerPoint</Application>
  <PresentationFormat>Widescreen</PresentationFormat>
  <Paragraphs>452</Paragraphs>
  <Slides>31</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Intel Clear</vt:lpstr>
      <vt:lpstr>Wingdings</vt:lpstr>
      <vt:lpstr>1_Office Theme</vt:lpstr>
      <vt:lpstr>Enabling hardware acceleration in OVS-DPDK using DPDK ‘Framework’</vt:lpstr>
      <vt:lpstr>Notice &amp; Disclaimers</vt:lpstr>
      <vt:lpstr>Introduction</vt:lpstr>
      <vt:lpstr>Hardware acceleration in OVS-DPDK</vt:lpstr>
      <vt:lpstr>Partial HW acceleration in OVS-DPDK</vt:lpstr>
      <vt:lpstr>Partial HW acceleration in OVS-DPDK</vt:lpstr>
      <vt:lpstr>Full HW acceleration in OVS-DPDK</vt:lpstr>
      <vt:lpstr>Challenges</vt:lpstr>
      <vt:lpstr>Challenges</vt:lpstr>
      <vt:lpstr>DPDK Framework</vt:lpstr>
      <vt:lpstr>DPDK Framework</vt:lpstr>
      <vt:lpstr>DPDK Framework</vt:lpstr>
      <vt:lpstr>DPDK Framework</vt:lpstr>
      <vt:lpstr>DPDK Framework</vt:lpstr>
      <vt:lpstr>DPDK Framework</vt:lpstr>
      <vt:lpstr>DPDK Framework</vt:lpstr>
      <vt:lpstr>DPDK Framework</vt:lpstr>
      <vt:lpstr>DPDK ‘Framework’ in OVS-DPDK</vt:lpstr>
      <vt:lpstr>DPDK ‘Framework’ in OVS-DPDK</vt:lpstr>
      <vt:lpstr>DPDK ‘Framework’ in OVS-DPDK</vt:lpstr>
      <vt:lpstr>DPDK ‘Framework’ in OVS-DPDK</vt:lpstr>
      <vt:lpstr>DPDK ‘Framework’ in OVS-DPDK</vt:lpstr>
      <vt:lpstr>DPDK ‘Framework’ in OVS-DPDK -contd</vt:lpstr>
      <vt:lpstr>DPDK ‘Framework’ in OVS-DPDK -contd</vt:lpstr>
      <vt:lpstr>DPDK ‘Framework’ in OVS-DPDK -contd</vt:lpstr>
      <vt:lpstr>DPDK ‘Framework’ in OVS-DPDK -contd</vt:lpstr>
      <vt:lpstr>DPDK ‘Framework’ in OVS-DPDK -contd</vt:lpstr>
      <vt:lpstr>Current Status</vt:lpstr>
      <vt:lpstr>Next Steps</vt:lpstr>
      <vt:lpstr>Summary</vt:lpstr>
      <vt:lpstr>Questions? sugesh.chandran@intel.com</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Chandran, Sugesh</dc:creator>
  <cp:keywords>CTPClassification=CTP_PUBLIC:VisualMarkings=</cp:keywords>
  <cp:lastModifiedBy>Chandran, Sugesh</cp:lastModifiedBy>
  <cp:revision>103</cp:revision>
  <dcterms:created xsi:type="dcterms:W3CDTF">2017-11-04T17:29:28Z</dcterms:created>
  <dcterms:modified xsi:type="dcterms:W3CDTF">2017-11-16T05:48:23Z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16a95ef5-a08f-4f92-acde-d31b589190f6</vt:lpwstr>
  </property>
  <property fmtid="{D5CDD505-2E9C-101B-9397-08002B2CF9AE}" pid="3" name="CTP_TimeStamp">
    <vt:lpwstr>2017-11-16 05:48:23Z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