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3"/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Lato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atoLight-bold.fntdata"/><Relationship Id="rId16" Type="http://schemas.openxmlformats.org/officeDocument/2006/relationships/font" Target="fonts/Lato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Light-boldItalic.fntdata"/><Relationship Id="rId6" Type="http://schemas.openxmlformats.org/officeDocument/2006/relationships/slide" Target="slides/slide1.xml"/><Relationship Id="rId18" Type="http://schemas.openxmlformats.org/officeDocument/2006/relationships/font" Target="fonts/Lato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27272"/>
              <a:buChar char="●"/>
              <a:defRPr sz="1100"/>
            </a:lvl1pPr>
            <a:lvl2pPr lvl="1">
              <a:spcBef>
                <a:spcPts val="0"/>
              </a:spcBef>
              <a:buSzPct val="127272"/>
              <a:buChar char="○"/>
              <a:defRPr sz="1100"/>
            </a:lvl2pPr>
            <a:lvl3pPr lvl="2">
              <a:spcBef>
                <a:spcPts val="0"/>
              </a:spcBef>
              <a:buSzPct val="127272"/>
              <a:buChar char="■"/>
              <a:defRPr sz="1100"/>
            </a:lvl3pPr>
            <a:lvl4pPr lvl="3">
              <a:spcBef>
                <a:spcPts val="0"/>
              </a:spcBef>
              <a:buSzPct val="127272"/>
              <a:buChar char="●"/>
              <a:defRPr sz="1100"/>
            </a:lvl4pPr>
            <a:lvl5pPr lvl="4">
              <a:spcBef>
                <a:spcPts val="0"/>
              </a:spcBef>
              <a:buSzPct val="127272"/>
              <a:buChar char="○"/>
              <a:defRPr sz="1100"/>
            </a:lvl5pPr>
            <a:lvl6pPr lvl="5">
              <a:spcBef>
                <a:spcPts val="0"/>
              </a:spcBef>
              <a:buSzPct val="127272"/>
              <a:buChar char="■"/>
              <a:defRPr sz="1100"/>
            </a:lvl6pPr>
            <a:lvl7pPr lvl="6">
              <a:spcBef>
                <a:spcPts val="0"/>
              </a:spcBef>
              <a:buSzPct val="127272"/>
              <a:buChar char="●"/>
              <a:defRPr sz="1100"/>
            </a:lvl7pPr>
            <a:lvl8pPr lvl="7">
              <a:spcBef>
                <a:spcPts val="0"/>
              </a:spcBef>
              <a:buSzPct val="127272"/>
              <a:buChar char="○"/>
              <a:defRPr sz="1100"/>
            </a:lvl8pPr>
            <a:lvl9pPr lvl="8">
              <a:spcBef>
                <a:spcPts val="0"/>
              </a:spcBef>
              <a:buSzPct val="127272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1_Title and Conten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_Walking_42-25460876-med-res.jpg" id="14" name="Shape 14"/>
          <p:cNvPicPr preferRelativeResize="0"/>
          <p:nvPr/>
        </p:nvPicPr>
        <p:blipFill rotWithShape="1">
          <a:blip r:embed="rId2">
            <a:alphaModFix/>
          </a:blip>
          <a:srcRect b="-389" l="0" r="0" t="0"/>
          <a:stretch/>
        </p:blipFill>
        <p:spPr>
          <a:xfrm>
            <a:off x="0" y="0"/>
            <a:ext cx="9144000" cy="51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/>
          <p:nvPr>
            <p:ph idx="1" type="subTitle"/>
          </p:nvPr>
        </p:nvSpPr>
        <p:spPr>
          <a:xfrm>
            <a:off x="2895600" y="3479800"/>
            <a:ext cx="579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dk2"/>
              </a:buClr>
              <a:buSzPct val="77777"/>
              <a:buFont typeface="Times New Roman"/>
              <a:buNone/>
              <a:defRPr b="0" i="0" sz="1800" u="none" cap="none" strike="noStrike">
                <a:solidFill>
                  <a:srgbClr val="FFC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4942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59999"/>
              <a:buFont typeface="Merriweather Sans"/>
              <a:buChar char="▶"/>
              <a:defRPr b="0" i="0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025" lvl="2" marL="6318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105" lvl="3" marL="8604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Merriweather Sans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9375" lvl="4" marL="1082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675" lvl="5" marL="17811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675" lvl="6" marL="2238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675" lvl="7" marL="26955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675" lvl="8" marL="31527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2895600" y="2116667"/>
            <a:ext cx="5791200" cy="11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  <a:defRPr b="0" i="0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Netronome_logo_reversed_clear.png" id="17" name="Shape 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65250" y="537443"/>
            <a:ext cx="2621400" cy="33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rtl="0" algn="ctr">
              <a:spcBef>
                <a:spcPts val="0"/>
              </a:spcBef>
              <a:buSzPct val="100000"/>
              <a:defRPr sz="5200"/>
            </a:lvl1pPr>
            <a:lvl2pPr lvl="1" rtl="0" algn="ctr">
              <a:spcBef>
                <a:spcPts val="0"/>
              </a:spcBef>
              <a:buSzPct val="100000"/>
              <a:defRPr sz="5200"/>
            </a:lvl2pPr>
            <a:lvl3pPr lvl="2" rtl="0" algn="ctr">
              <a:spcBef>
                <a:spcPts val="0"/>
              </a:spcBef>
              <a:buSzPct val="100000"/>
              <a:defRPr sz="5200"/>
            </a:lvl3pPr>
            <a:lvl4pPr lvl="3" rtl="0" algn="ctr">
              <a:spcBef>
                <a:spcPts val="0"/>
              </a:spcBef>
              <a:buSzPct val="100000"/>
              <a:defRPr sz="5200"/>
            </a:lvl4pPr>
            <a:lvl5pPr lvl="4" rtl="0" algn="ctr">
              <a:spcBef>
                <a:spcPts val="0"/>
              </a:spcBef>
              <a:buSzPct val="100000"/>
              <a:defRPr sz="5200"/>
            </a:lvl5pPr>
            <a:lvl6pPr lvl="5" rtl="0" algn="ctr">
              <a:spcBef>
                <a:spcPts val="0"/>
              </a:spcBef>
              <a:buSzPct val="100000"/>
              <a:defRPr sz="5200"/>
            </a:lvl6pPr>
            <a:lvl7pPr lvl="6" rtl="0" algn="ctr">
              <a:spcBef>
                <a:spcPts val="0"/>
              </a:spcBef>
              <a:buSzPct val="100000"/>
              <a:defRPr sz="5200"/>
            </a:lvl7pPr>
            <a:lvl8pPr lvl="7" rtl="0" algn="ctr">
              <a:spcBef>
                <a:spcPts val="0"/>
              </a:spcBef>
              <a:buSzPct val="100000"/>
              <a:defRPr sz="5200"/>
            </a:lvl8pPr>
            <a:lvl9pPr lvl="8" rtl="0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317617" y="8289"/>
            <a:ext cx="6738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43406" y="844491"/>
            <a:ext cx="83433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595959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400050" marR="0" rtl="0" algn="l">
              <a:spcBef>
                <a:spcPts val="400"/>
              </a:spcBef>
              <a:buClr>
                <a:schemeClr val="accent1"/>
              </a:buClr>
              <a:buSzPct val="110000"/>
              <a:buFont typeface="Merriweather Sans"/>
              <a:buChar char="▪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5412" lvl="2" marL="569912" marR="0" rtl="0" algn="l">
              <a:spcBef>
                <a:spcPts val="36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237" lvl="3" marL="795337" marR="0" rtl="0" algn="l">
              <a:spcBef>
                <a:spcPts val="360"/>
              </a:spcBef>
              <a:buClr>
                <a:srgbClr val="595959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8112" lvl="4" marL="1027112" marR="0" rtl="0" algn="l">
              <a:spcBef>
                <a:spcPts val="320"/>
              </a:spcBef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0" y="528613"/>
            <a:ext cx="9144000" cy="46149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Shape 60"/>
          <p:cNvSpPr txBox="1"/>
          <p:nvPr>
            <p:ph type="ctrTitle"/>
          </p:nvPr>
        </p:nvSpPr>
        <p:spPr>
          <a:xfrm>
            <a:off x="1603576" y="1597819"/>
            <a:ext cx="68547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1603576" y="2914650"/>
            <a:ext cx="6168900" cy="13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888888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00"/>
              </a:spcBef>
              <a:buClr>
                <a:schemeClr val="accent1"/>
              </a:buClr>
              <a:buSzPct val="110000"/>
              <a:buFont typeface="Merriweather Sans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60"/>
              </a:spcBef>
              <a:buClr>
                <a:srgbClr val="888888"/>
              </a:buClr>
              <a:buSzPct val="100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buClr>
                <a:srgbClr val="888888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2" name="Shape 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3056" y="1881899"/>
            <a:ext cx="1306429" cy="4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35059"/>
            <a:ext cx="9144000" cy="46083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2157628" y="3305176"/>
            <a:ext cx="63372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2157629" y="2180035"/>
            <a:ext cx="63372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400"/>
              </a:spcBef>
              <a:buClr>
                <a:srgbClr val="7F7F7F"/>
              </a:buClr>
              <a:buSzPct val="100000"/>
              <a:buFont typeface="Arial"/>
              <a:buNone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360"/>
              </a:spcBef>
              <a:buClr>
                <a:schemeClr val="accent1"/>
              </a:buClr>
              <a:buSzPct val="109999"/>
              <a:buFont typeface="Merriweather San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320"/>
              </a:spcBef>
              <a:buClr>
                <a:srgbClr val="888888"/>
              </a:buClr>
              <a:buSzPct val="1000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280"/>
              </a:spcBef>
              <a:buClr>
                <a:srgbClr val="888888"/>
              </a:buClr>
              <a:buSzPct val="100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67" name="Shape 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2380" y="3359339"/>
            <a:ext cx="1306429" cy="48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17617" y="8289"/>
            <a:ext cx="6738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Lato Light"/>
              <a:buNone/>
              <a:defRPr b="0" i="0" sz="3200" u="none" cap="none" strike="noStrike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43406" y="1178753"/>
            <a:ext cx="41523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595959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7309" lvl="1" marL="400050" marR="0" rtl="0" algn="l">
              <a:spcBef>
                <a:spcPts val="480"/>
              </a:spcBef>
              <a:buClr>
                <a:schemeClr val="accent1"/>
              </a:buClr>
              <a:buSzPct val="110000"/>
              <a:buFont typeface="Merriweather Sans"/>
              <a:buChar char="▪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2712" lvl="2" marL="569912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237" lvl="3" marL="795337" marR="0" rtl="0" algn="l">
              <a:spcBef>
                <a:spcPts val="360"/>
              </a:spcBef>
              <a:buClr>
                <a:srgbClr val="595959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5412" lvl="4" marL="1027112" marR="0" rtl="0" algn="l">
              <a:spcBef>
                <a:spcPts val="360"/>
              </a:spcBef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4648200" y="1178753"/>
            <a:ext cx="4038600" cy="25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595959"/>
              </a:buClr>
              <a:buSzPct val="100000"/>
              <a:buFont typeface="Arial"/>
              <a:buNone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7309" lvl="1" marL="400050" marR="0" rtl="0" algn="l">
              <a:spcBef>
                <a:spcPts val="480"/>
              </a:spcBef>
              <a:buClr>
                <a:schemeClr val="accent1"/>
              </a:buClr>
              <a:buSzPct val="110000"/>
              <a:buFont typeface="Merriweather Sans"/>
              <a:buChar char="▪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12712" lvl="2" marL="569912" marR="0" rtl="0" algn="l">
              <a:spcBef>
                <a:spcPts val="40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237" lvl="3" marL="795337" marR="0" rtl="0" algn="l">
              <a:spcBef>
                <a:spcPts val="360"/>
              </a:spcBef>
              <a:buClr>
                <a:srgbClr val="595959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5412" lvl="4" marL="1027112" marR="0" rtl="0" algn="l">
              <a:spcBef>
                <a:spcPts val="360"/>
              </a:spcBef>
              <a:buClr>
                <a:srgbClr val="595959"/>
              </a:buClr>
              <a:buSzPct val="100000"/>
              <a:buFont typeface="Arial"/>
              <a:buChar char="»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14300" lvl="5" marL="25146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14300" lvl="6" marL="29718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14300" lvl="7" marL="34290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14300" lvl="8" marL="3886200" marR="0" rtl="0" algn="l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7617" y="8289"/>
            <a:ext cx="6738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63636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73684"/>
              <a:buFont typeface="Noto Sans Symbols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4942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59999"/>
              <a:buFont typeface="Merriweather Sans"/>
              <a:buChar char="▶"/>
              <a:defRPr b="0" i="0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025" lvl="2" marL="6318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105" lvl="3" marL="8604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Merriweather Sans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9375" lvl="4" marL="1082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675" lvl="5" marL="17811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675" lvl="6" marL="2238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675" lvl="7" marL="26955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675" lvl="8" marL="31527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63636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152400" y="857250"/>
            <a:ext cx="43641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500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8272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59999"/>
              <a:buFont typeface="Merriweather Sans"/>
              <a:buChar char="▶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25" lvl="2" marL="6318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040" lvl="3" marL="8604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10826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675" lvl="5" marL="17811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675" lvl="6" marL="2238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675" lvl="7" marL="26955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675" lvl="8" marL="31527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668838" y="857250"/>
            <a:ext cx="42465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50000"/>
              <a:buFont typeface="Noto Sans Symbols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48272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59999"/>
              <a:buFont typeface="Merriweather Sans"/>
              <a:buChar char="▶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7625" lvl="2" marL="6318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040" lvl="3" marL="86042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Merriweather Sans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675" lvl="4" marL="10826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675" lvl="5" marL="17811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675" lvl="6" marL="2238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675" lvl="7" marL="26955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675" lvl="8" marL="31527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 name="Section 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n_Walking_42-25460876-med-res.jpg" id="26" name="Shape 26"/>
          <p:cNvPicPr preferRelativeResize="0"/>
          <p:nvPr/>
        </p:nvPicPr>
        <p:blipFill rotWithShape="1">
          <a:blip r:embed="rId3">
            <a:alphaModFix/>
          </a:blip>
          <a:srcRect b="-389" l="0" r="0" t="0"/>
          <a:stretch/>
        </p:blipFill>
        <p:spPr>
          <a:xfrm>
            <a:off x="0" y="0"/>
            <a:ext cx="9144000" cy="51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Shape 27"/>
          <p:cNvSpPr txBox="1"/>
          <p:nvPr>
            <p:ph type="title"/>
          </p:nvPr>
        </p:nvSpPr>
        <p:spPr>
          <a:xfrm>
            <a:off x="722313" y="666750"/>
            <a:ext cx="4687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  <a:defRPr b="0" i="0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722313" y="2114550"/>
            <a:ext cx="43068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58333"/>
              <a:buFont typeface="Noto Sans Symbols"/>
              <a:buNone/>
              <a:defRPr b="0" i="0" sz="2400" u="none" cap="none" strike="noStrike">
                <a:solidFill>
                  <a:srgbClr val="F0D8A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56666"/>
              <a:buFont typeface="Merriweather Sans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ct val="108571"/>
              <a:buFont typeface="Merriweather Sans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ct val="114285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28571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28571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28571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ct val="128571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/>
          <p:nvPr>
            <p:ph idx="2" type="pic"/>
          </p:nvPr>
        </p:nvSpPr>
        <p:spPr>
          <a:xfrm>
            <a:off x="5791200" y="590550"/>
            <a:ext cx="2819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50000"/>
              <a:buFont typeface="Merriweather Sans"/>
              <a:buNone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58333"/>
              <a:buFont typeface="Times New Roman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70000"/>
              <a:buFont typeface="Merriweather San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70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/>
        </p:nvSpPr>
        <p:spPr>
          <a:xfrm>
            <a:off x="3505200" y="486965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Only">
  <p:cSld name="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idx="1" type="body"/>
          </p:nvPr>
        </p:nvSpPr>
        <p:spPr>
          <a:xfrm>
            <a:off x="152400" y="205979"/>
            <a:ext cx="8839200" cy="43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73684"/>
              <a:buFont typeface="Noto Sans Symbols"/>
              <a:buNone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4942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59999"/>
              <a:buFont typeface="Merriweather Sans"/>
              <a:buChar char="▶"/>
              <a:defRPr b="0" i="0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025" lvl="2" marL="6318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105" lvl="3" marL="8604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Merriweather Sans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9375" lvl="4" marL="1082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675" lvl="5" marL="17811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675" lvl="6" marL="2238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675" lvl="7" marL="26955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675" lvl="8" marL="31527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bl">
  <p:cSld name="Title and Tab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130751" y="-29442"/>
            <a:ext cx="8842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58333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Content with Ca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130752" y="190355"/>
            <a:ext cx="62484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58333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575050" y="1047750"/>
            <a:ext cx="5416500" cy="3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43750"/>
              <a:buFont typeface="Noto Sans Symbols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33032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59999"/>
              <a:buFont typeface="Merriweather Sans"/>
              <a:buChar char="▶"/>
              <a:defRPr b="0" i="0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225" lvl="2" marL="631825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3975" lvl="3" marL="86042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53975" lvl="4" marL="10826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53975" lvl="5" marL="17811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53975" lvl="6" marL="22383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53975" lvl="7" marL="26955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53975" lvl="8" marL="31527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152401" y="1076326"/>
            <a:ext cx="33132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100000"/>
              <a:buFont typeface="Noto Sans Symbols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85000"/>
              <a:buFont typeface="Merriweather Sans"/>
              <a:buNone/>
              <a:defRPr b="0" i="0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ct val="160000"/>
              <a:buFont typeface="Times New Roman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68888"/>
              <a:buFont typeface="Merriweather Sans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ct val="177777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ct val="200000"/>
              <a:buFont typeface="Times New Roman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 amt="0"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0" y="1"/>
            <a:ext cx="9144000" cy="53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Netronome_logo_reversed_clear.png" id="7" name="Shape 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6600" y="133350"/>
            <a:ext cx="1888200" cy="2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63636"/>
              <a:buNone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43750"/>
              <a:buNone/>
              <a:defRPr b="0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200"/>
              </a:spcAft>
              <a:buClr>
                <a:schemeClr val="dk2"/>
              </a:buClr>
              <a:buSzPct val="73684"/>
              <a:buFont typeface="Noto Sans Symbols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74942" lvl="1" marL="455612" marR="0" rtl="0" algn="l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accent1"/>
              </a:buClr>
              <a:buSzPct val="59999"/>
              <a:buFont typeface="Merriweather Sans"/>
              <a:buChar char="▶"/>
              <a:defRPr b="0" i="0" sz="17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025" lvl="2" marL="6318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8105" lvl="3" marL="86042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Merriweather Sans"/>
              <a:buChar char="-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9375" lvl="4" marL="1082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Times New Roman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675" lvl="5" marL="17811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675" lvl="6" marL="22383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675" lvl="7" marL="26955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675" lvl="8" marL="31527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/>
        </p:nvSpPr>
        <p:spPr>
          <a:xfrm>
            <a:off x="76199" y="4869656"/>
            <a:ext cx="712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r>
              <a:rPr lang="en" sz="700">
                <a:solidFill>
                  <a:srgbClr val="7F7F7F"/>
                </a:solidFill>
              </a:rPr>
              <a:t>Open vSwitch Fall Conference, November 2017</a:t>
            </a:r>
            <a:r>
              <a:rPr b="0" i="0" lang="en" sz="7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</a:p>
        </p:txBody>
      </p:sp>
      <p:sp>
        <p:nvSpPr>
          <p:cNvPr id="11" name="Shape 11"/>
          <p:cNvSpPr txBox="1"/>
          <p:nvPr/>
        </p:nvSpPr>
        <p:spPr>
          <a:xfrm>
            <a:off x="8686800" y="4869656"/>
            <a:ext cx="304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cxnSp>
        <p:nvCxnSpPr>
          <p:cNvPr id="12" name="Shape 12"/>
          <p:cNvCxnSpPr/>
          <p:nvPr/>
        </p:nvCxnSpPr>
        <p:spPr>
          <a:xfrm>
            <a:off x="6934200" y="133350"/>
            <a:ext cx="0" cy="22860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0"/>
            <a:ext cx="9144000" cy="539700"/>
          </a:xfrm>
          <a:prstGeom prst="rect">
            <a:avLst/>
          </a:prstGeom>
          <a:solidFill>
            <a:srgbClr val="DFDFDF"/>
          </a:solidFill>
          <a:ln cap="flat" cmpd="sng" w="9525">
            <a:solidFill>
              <a:srgbClr val="F2F2F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/>
          <p:nvPr>
            <p:ph type="title"/>
          </p:nvPr>
        </p:nvSpPr>
        <p:spPr>
          <a:xfrm>
            <a:off x="317617" y="8289"/>
            <a:ext cx="6738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rtl="0">
              <a:spcBef>
                <a:spcPts val="0"/>
              </a:spcBef>
              <a:buSzPct val="77777"/>
              <a:buNone/>
              <a:defRPr sz="1800"/>
            </a:lvl2pPr>
            <a:lvl3pPr indent="0" lvl="2" rtl="0">
              <a:spcBef>
                <a:spcPts val="0"/>
              </a:spcBef>
              <a:buSzPct val="77777"/>
              <a:buNone/>
              <a:defRPr sz="1800"/>
            </a:lvl3pPr>
            <a:lvl4pPr indent="0" lvl="3" rtl="0">
              <a:spcBef>
                <a:spcPts val="0"/>
              </a:spcBef>
              <a:buSzPct val="77777"/>
              <a:buNone/>
              <a:defRPr sz="1800"/>
            </a:lvl4pPr>
            <a:lvl5pPr indent="0" lvl="4" rtl="0">
              <a:spcBef>
                <a:spcPts val="0"/>
              </a:spcBef>
              <a:buSzPct val="77777"/>
              <a:buNone/>
              <a:defRPr sz="1800"/>
            </a:lvl5pPr>
            <a:lvl6pPr indent="0" lvl="5" rtl="0">
              <a:spcBef>
                <a:spcPts val="0"/>
              </a:spcBef>
              <a:buSzPct val="77777"/>
              <a:buNone/>
              <a:defRPr sz="1800"/>
            </a:lvl6pPr>
            <a:lvl7pPr indent="0" lvl="6" rtl="0">
              <a:spcBef>
                <a:spcPts val="0"/>
              </a:spcBef>
              <a:buSzPct val="77777"/>
              <a:buNone/>
              <a:defRPr sz="1800"/>
            </a:lvl7pPr>
            <a:lvl8pPr indent="0" lvl="7" rtl="0">
              <a:spcBef>
                <a:spcPts val="0"/>
              </a:spcBef>
              <a:buSzPct val="77777"/>
              <a:buNone/>
              <a:defRPr sz="1800"/>
            </a:lvl8pPr>
            <a:lvl9pPr indent="0" lvl="8" rtl="0">
              <a:spcBef>
                <a:spcPts val="0"/>
              </a:spcBef>
              <a:buSzPct val="77777"/>
              <a:buNone/>
              <a:defRPr sz="1800"/>
            </a:lvl9pPr>
          </a:lstStyle>
          <a:p/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343406" y="844491"/>
            <a:ext cx="83433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80"/>
              </a:spcBef>
              <a:buClr>
                <a:srgbClr val="595959"/>
              </a:buClr>
              <a:buSzPct val="100000"/>
              <a:buFont typeface="Arial"/>
              <a:buChar char="●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5250" lvl="1" marL="400050" marR="0" rtl="0" algn="l">
              <a:spcBef>
                <a:spcPts val="400"/>
              </a:spcBef>
              <a:buClr>
                <a:schemeClr val="accent1"/>
              </a:buClr>
              <a:buSzPct val="110000"/>
              <a:buFont typeface="Merriweather Sans"/>
              <a:buChar char="▪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5412" lvl="2" marL="569912" marR="0" rtl="0" algn="l">
              <a:spcBef>
                <a:spcPts val="360"/>
              </a:spcBef>
              <a:buClr>
                <a:srgbClr val="595959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2237" lvl="3" marL="795337" marR="0" rtl="0" algn="l">
              <a:spcBef>
                <a:spcPts val="360"/>
              </a:spcBef>
              <a:buClr>
                <a:srgbClr val="595959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38112" lvl="4" marL="1027112" marR="0" rtl="0" algn="l">
              <a:spcBef>
                <a:spcPts val="320"/>
              </a:spcBef>
              <a:buClr>
                <a:srgbClr val="595959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01600" lvl="6" marL="29718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01600" lvl="7" marL="34290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01600" lvl="8" marL="3886200" marR="0" rtl="0" algn="l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.png" id="50" name="Shape 5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63027" y="155874"/>
            <a:ext cx="1288081" cy="312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 rotWithShape="1">
          <a:blip r:embed="rId2">
            <a:alphaModFix amt="67000"/>
          </a:blip>
          <a:srcRect b="0" l="0" r="0" t="0"/>
          <a:stretch/>
        </p:blipFill>
        <p:spPr>
          <a:xfrm>
            <a:off x="7198570" y="0"/>
            <a:ext cx="1765725" cy="9546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7477180" y="4827600"/>
            <a:ext cx="127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800" u="none" cap="none" strike="noStrike">
                <a:solidFill>
                  <a:srgbClr val="676774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53" name="Shape 53"/>
          <p:cNvSpPr txBox="1"/>
          <p:nvPr/>
        </p:nvSpPr>
        <p:spPr>
          <a:xfrm>
            <a:off x="272132" y="4827600"/>
            <a:ext cx="1056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©2017 Open-NFP</a:t>
            </a:r>
          </a:p>
        </p:txBody>
      </p:sp>
      <p:cxnSp>
        <p:nvCxnSpPr>
          <p:cNvPr id="54" name="Shape 54"/>
          <p:cNvCxnSpPr/>
          <p:nvPr/>
        </p:nvCxnSpPr>
        <p:spPr>
          <a:xfrm>
            <a:off x="343405" y="4820583"/>
            <a:ext cx="83433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pen-nfp.org/dxdd-2017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2895600" y="2116667"/>
            <a:ext cx="5791200" cy="1128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vSwitch Offload: Conntrack and the Upstream Kernel</a:t>
            </a:r>
          </a:p>
        </p:txBody>
      </p:sp>
      <p:sp>
        <p:nvSpPr>
          <p:cNvPr id="80" name="Shape 80"/>
          <p:cNvSpPr txBox="1"/>
          <p:nvPr>
            <p:ph idx="1" type="subTitle"/>
          </p:nvPr>
        </p:nvSpPr>
        <p:spPr>
          <a:xfrm>
            <a:off x="2895600" y="3479800"/>
            <a:ext cx="5791200" cy="507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John Hurley</a:t>
            </a:r>
            <a:br>
              <a:rPr lang="en"/>
            </a:br>
            <a:r>
              <a:rPr lang="en"/>
              <a:t>Open vSwitch 2017 Fall Conference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/>
          <p:nvPr>
            <p:ph type="title"/>
          </p:nvPr>
        </p:nvSpPr>
        <p:spPr>
          <a:xfrm>
            <a:off x="317617" y="8288"/>
            <a:ext cx="67386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-120650" lvl="0" marL="0" marR="0" rtl="0" algn="l">
              <a:spcBef>
                <a:spcPts val="0"/>
              </a:spcBef>
              <a:buClr>
                <a:schemeClr val="accent1"/>
              </a:buClr>
              <a:buSzPct val="100000"/>
              <a:buFont typeface="Arial"/>
              <a:buNone/>
            </a:pPr>
            <a:r>
              <a:rPr b="0" i="0" lang="en" sz="1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Dataplane Acceleration Developer Day (DXDD)</a:t>
            </a:r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203557" y="731385"/>
            <a:ext cx="8343300" cy="40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1" marL="40005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9999"/>
              <a:buFont typeface="Merriweather Sans"/>
              <a:buChar char="▪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Date: December 11-12 (Monday &amp; Tuesday)</a:t>
            </a:r>
          </a:p>
          <a:p>
            <a:pPr indent="-234950" lvl="1" marL="40005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9999"/>
              <a:buFont typeface="Merriweather Sans"/>
              <a:buChar char="▪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Time: 8:30 a.m. – 8:00 p.m.</a:t>
            </a:r>
          </a:p>
          <a:p>
            <a:pPr indent="-234950" lvl="1" marL="40005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9999"/>
              <a:buFont typeface="Merriweather Sans"/>
              <a:buChar char="▪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Location: Computer Science Museum (Mountain View, CA)</a:t>
            </a:r>
          </a:p>
          <a:p>
            <a:pPr indent="-234950" lvl="1" marL="40005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109999"/>
              <a:buFont typeface="Merriweather Sans"/>
              <a:buChar char="▪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Why should you attend?</a:t>
            </a:r>
          </a:p>
          <a:p>
            <a:pPr indent="-239712" lvl="2" marL="569912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Discussions about recent dataplane acceleration development</a:t>
            </a:r>
          </a:p>
          <a:p>
            <a:pPr indent="-236537" lvl="3" marL="795337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P4-16 introduction</a:t>
            </a:r>
          </a:p>
          <a:p>
            <a:pPr indent="-236537" lvl="3" marL="795337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TC offload introduction </a:t>
            </a:r>
          </a:p>
          <a:p>
            <a:pPr indent="-236537" lvl="3" marL="795337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eBPF introduction</a:t>
            </a:r>
          </a:p>
          <a:p>
            <a:pPr indent="-239712" lvl="2" marL="569912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Extensive hands-on training</a:t>
            </a:r>
          </a:p>
          <a:p>
            <a:pPr indent="-236537" lvl="3" marL="795337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P4-14 labs</a:t>
            </a:r>
          </a:p>
          <a:p>
            <a:pPr indent="-236537" lvl="3" marL="795337" marR="0" rtl="0" algn="l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–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TC labs </a:t>
            </a:r>
          </a:p>
          <a:p>
            <a:pPr indent="-234950" lvl="1" marL="400050" marR="0" rtl="0" algn="l">
              <a:spcBef>
                <a:spcPts val="360"/>
              </a:spcBef>
              <a:buClr>
                <a:schemeClr val="accent1"/>
              </a:buClr>
              <a:buSzPct val="109999"/>
              <a:buFont typeface="Merriweather Sans"/>
              <a:buChar char="▪"/>
            </a:pPr>
            <a:r>
              <a:rPr b="0" i="0" lang="en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Register: </a:t>
            </a: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https://open-nfp.org/dxdd-2017</a:t>
            </a:r>
          </a:p>
        </p:txBody>
      </p:sp>
      <p:pic>
        <p:nvPicPr>
          <p:cNvPr id="208" name="Shape 2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6019" y="2620532"/>
            <a:ext cx="3392879" cy="19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Overview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/>
              <a:t>Introduction to Conntrack in Open vSwitch Kernel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/>
              <a:t>Current Open vSwitch and Conntrack offload approach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/>
              <a:t>Offload results - benefits of offload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/>
              <a:t>Open Source</a:t>
            </a:r>
            <a:r>
              <a:rPr lang="en" sz="2000"/>
              <a:t> offload of Open vSwitch (TC flower)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/>
              <a:t>Netfilter Conntrack and Open vSwitch offload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/>
              <a:t>Current work on Conntrack offload (upstream)</a:t>
            </a:r>
          </a:p>
          <a:p>
            <a:pPr indent="-355600" lvl="0" marL="457200" rtl="0">
              <a:lnSpc>
                <a:spcPct val="150000"/>
              </a:lnSpc>
              <a:spcBef>
                <a:spcPts val="0"/>
              </a:spcBef>
              <a:buSzPct val="100000"/>
              <a:buAutoNum type="arabicPeriod"/>
            </a:pPr>
            <a:r>
              <a:rPr lang="en" sz="2000"/>
              <a:t>Advantages of Conntrack offload approach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vSwitch and Netfilter Conntrack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Conntrack support integrated with Open vSwitch from version 2.5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Operates at kernel level by calling nf_conntrack functions</a:t>
            </a:r>
          </a:p>
          <a:p>
            <a:pPr indent="-317500" lvl="0" marL="457200">
              <a:spcBef>
                <a:spcPts val="0"/>
              </a:spcBef>
              <a:buSzPct val="73684"/>
              <a:buChar char="●"/>
            </a:pPr>
            <a:r>
              <a:rPr lang="en"/>
              <a:t>Includes nf_conntrack NAT support from version 2.6</a:t>
            </a:r>
          </a:p>
        </p:txBody>
      </p:sp>
      <p:sp>
        <p:nvSpPr>
          <p:cNvPr id="93" name="Shape 93"/>
          <p:cNvSpPr/>
          <p:nvPr/>
        </p:nvSpPr>
        <p:spPr>
          <a:xfrm>
            <a:off x="1447775" y="2064150"/>
            <a:ext cx="4262700" cy="648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ovs-vswitchd</a:t>
            </a:r>
          </a:p>
        </p:txBody>
      </p:sp>
      <p:sp>
        <p:nvSpPr>
          <p:cNvPr id="94" name="Shape 94"/>
          <p:cNvSpPr/>
          <p:nvPr/>
        </p:nvSpPr>
        <p:spPr>
          <a:xfrm>
            <a:off x="1447775" y="2993975"/>
            <a:ext cx="2271300" cy="1322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Openvswitch.ko</a:t>
            </a:r>
          </a:p>
        </p:txBody>
      </p:sp>
      <p:sp>
        <p:nvSpPr>
          <p:cNvPr id="95" name="Shape 95"/>
          <p:cNvSpPr/>
          <p:nvPr/>
        </p:nvSpPr>
        <p:spPr>
          <a:xfrm>
            <a:off x="4409925" y="2994125"/>
            <a:ext cx="1300500" cy="767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"/>
              <a:t>nf_conntrack.ko</a:t>
            </a:r>
          </a:p>
        </p:txBody>
      </p:sp>
      <p:sp>
        <p:nvSpPr>
          <p:cNvPr id="96" name="Shape 96"/>
          <p:cNvSpPr/>
          <p:nvPr/>
        </p:nvSpPr>
        <p:spPr>
          <a:xfrm>
            <a:off x="1828775" y="3171125"/>
            <a:ext cx="770400" cy="71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Match</a:t>
            </a:r>
          </a:p>
        </p:txBody>
      </p:sp>
      <p:sp>
        <p:nvSpPr>
          <p:cNvPr id="97" name="Shape 97"/>
          <p:cNvSpPr/>
          <p:nvPr/>
        </p:nvSpPr>
        <p:spPr>
          <a:xfrm>
            <a:off x="2769350" y="3171125"/>
            <a:ext cx="770400" cy="71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sp>
        <p:nvSpPr>
          <p:cNvPr id="98" name="Shape 98"/>
          <p:cNvSpPr/>
          <p:nvPr/>
        </p:nvSpPr>
        <p:spPr>
          <a:xfrm>
            <a:off x="4674350" y="3094925"/>
            <a:ext cx="770400" cy="2835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9" name="Shape 99"/>
          <p:cNvCxnSpPr/>
          <p:nvPr/>
        </p:nvCxnSpPr>
        <p:spPr>
          <a:xfrm rot="10800000">
            <a:off x="776300" y="2848975"/>
            <a:ext cx="71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00" name="Shape 100"/>
          <p:cNvSpPr txBox="1"/>
          <p:nvPr/>
        </p:nvSpPr>
        <p:spPr>
          <a:xfrm>
            <a:off x="6329150" y="2448625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User-space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Kernel</a:t>
            </a:r>
          </a:p>
        </p:txBody>
      </p:sp>
      <p:cxnSp>
        <p:nvCxnSpPr>
          <p:cNvPr id="101" name="Shape 101"/>
          <p:cNvCxnSpPr/>
          <p:nvPr/>
        </p:nvCxnSpPr>
        <p:spPr>
          <a:xfrm flipH="1" rot="10800000">
            <a:off x="1023575" y="2499300"/>
            <a:ext cx="1177200" cy="929700"/>
          </a:xfrm>
          <a:prstGeom prst="bentConnector3">
            <a:avLst>
              <a:gd fmla="val 82603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2" name="Shape 102"/>
          <p:cNvCxnSpPr/>
          <p:nvPr/>
        </p:nvCxnSpPr>
        <p:spPr>
          <a:xfrm>
            <a:off x="2192175" y="2499250"/>
            <a:ext cx="2712600" cy="742200"/>
          </a:xfrm>
          <a:prstGeom prst="bentConnector3">
            <a:avLst>
              <a:gd fmla="val 8490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3" name="Shape 103"/>
          <p:cNvCxnSpPr/>
          <p:nvPr/>
        </p:nvCxnSpPr>
        <p:spPr>
          <a:xfrm flipH="1">
            <a:off x="3070725" y="3241350"/>
            <a:ext cx="1851000" cy="793200"/>
          </a:xfrm>
          <a:prstGeom prst="bentConnector3">
            <a:avLst>
              <a:gd fmla="val 461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4" name="Shape 104"/>
          <p:cNvCxnSpPr/>
          <p:nvPr/>
        </p:nvCxnSpPr>
        <p:spPr>
          <a:xfrm rot="10800000">
            <a:off x="2036300" y="3729825"/>
            <a:ext cx="1089900" cy="304800"/>
          </a:xfrm>
          <a:prstGeom prst="bentConnector3">
            <a:avLst>
              <a:gd fmla="val 129526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05" name="Shape 105"/>
          <p:cNvCxnSpPr/>
          <p:nvPr/>
        </p:nvCxnSpPr>
        <p:spPr>
          <a:xfrm>
            <a:off x="2030100" y="3727550"/>
            <a:ext cx="4495200" cy="170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38761D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Open vSwitch/Conntrack Offload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Custom patches applied to kernel Open vSwitch to offload rules</a:t>
            </a:r>
          </a:p>
          <a:p>
            <a:pPr indent="-317500" lvl="0" marL="457200">
              <a:spcBef>
                <a:spcPts val="0"/>
              </a:spcBef>
              <a:buSzPct val="73684"/>
              <a:buChar char="●"/>
            </a:pPr>
            <a:r>
              <a:rPr lang="en"/>
              <a:t>All Conntrack applied on SmartNIC</a:t>
            </a:r>
          </a:p>
        </p:txBody>
      </p:sp>
      <p:sp>
        <p:nvSpPr>
          <p:cNvPr id="112" name="Shape 112"/>
          <p:cNvSpPr/>
          <p:nvPr/>
        </p:nvSpPr>
        <p:spPr>
          <a:xfrm>
            <a:off x="1447775" y="1606950"/>
            <a:ext cx="4262700" cy="476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ovs-vswitchd</a:t>
            </a:r>
          </a:p>
        </p:txBody>
      </p:sp>
      <p:sp>
        <p:nvSpPr>
          <p:cNvPr id="113" name="Shape 113"/>
          <p:cNvSpPr/>
          <p:nvPr/>
        </p:nvSpPr>
        <p:spPr>
          <a:xfrm>
            <a:off x="1447775" y="2384375"/>
            <a:ext cx="2271300" cy="78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Openvswitch.ko</a:t>
            </a:r>
          </a:p>
        </p:txBody>
      </p:sp>
      <p:sp>
        <p:nvSpPr>
          <p:cNvPr id="114" name="Shape 114"/>
          <p:cNvSpPr/>
          <p:nvPr/>
        </p:nvSpPr>
        <p:spPr>
          <a:xfrm>
            <a:off x="4034625" y="2395700"/>
            <a:ext cx="1675800" cy="768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Netronome Conntrack Offload</a:t>
            </a:r>
          </a:p>
        </p:txBody>
      </p:sp>
      <p:sp>
        <p:nvSpPr>
          <p:cNvPr id="115" name="Shape 115"/>
          <p:cNvSpPr/>
          <p:nvPr/>
        </p:nvSpPr>
        <p:spPr>
          <a:xfrm>
            <a:off x="1828775" y="2485325"/>
            <a:ext cx="770400" cy="35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Match</a:t>
            </a:r>
          </a:p>
        </p:txBody>
      </p:sp>
      <p:sp>
        <p:nvSpPr>
          <p:cNvPr id="116" name="Shape 116"/>
          <p:cNvSpPr/>
          <p:nvPr/>
        </p:nvSpPr>
        <p:spPr>
          <a:xfrm>
            <a:off x="2769350" y="2485325"/>
            <a:ext cx="770400" cy="35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cxnSp>
        <p:nvCxnSpPr>
          <p:cNvPr id="117" name="Shape 117"/>
          <p:cNvCxnSpPr/>
          <p:nvPr/>
        </p:nvCxnSpPr>
        <p:spPr>
          <a:xfrm rot="10800000">
            <a:off x="776300" y="2239375"/>
            <a:ext cx="71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18" name="Shape 118"/>
          <p:cNvSpPr txBox="1"/>
          <p:nvPr/>
        </p:nvSpPr>
        <p:spPr>
          <a:xfrm>
            <a:off x="6329150" y="1839025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User-space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Kernel</a:t>
            </a:r>
          </a:p>
        </p:txBody>
      </p:sp>
      <p:cxnSp>
        <p:nvCxnSpPr>
          <p:cNvPr id="119" name="Shape 119"/>
          <p:cNvCxnSpPr/>
          <p:nvPr/>
        </p:nvCxnSpPr>
        <p:spPr>
          <a:xfrm rot="10800000">
            <a:off x="776300" y="3763375"/>
            <a:ext cx="71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20" name="Shape 120"/>
          <p:cNvSpPr/>
          <p:nvPr/>
        </p:nvSpPr>
        <p:spPr>
          <a:xfrm>
            <a:off x="1447775" y="3309575"/>
            <a:ext cx="4262700" cy="351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Netronome Offload Modules</a:t>
            </a:r>
          </a:p>
        </p:txBody>
      </p:sp>
      <p:sp>
        <p:nvSpPr>
          <p:cNvPr id="121" name="Shape 121"/>
          <p:cNvSpPr/>
          <p:nvPr/>
        </p:nvSpPr>
        <p:spPr>
          <a:xfrm>
            <a:off x="1447775" y="3866175"/>
            <a:ext cx="4262700" cy="8664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NFP</a:t>
            </a:r>
          </a:p>
        </p:txBody>
      </p:sp>
      <p:sp>
        <p:nvSpPr>
          <p:cNvPr id="122" name="Shape 122"/>
          <p:cNvSpPr txBox="1"/>
          <p:nvPr/>
        </p:nvSpPr>
        <p:spPr>
          <a:xfrm>
            <a:off x="6329150" y="3744025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SmartNIC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828775" y="4009325"/>
            <a:ext cx="770400" cy="351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Match</a:t>
            </a:r>
          </a:p>
        </p:txBody>
      </p:sp>
      <p:sp>
        <p:nvSpPr>
          <p:cNvPr id="124" name="Shape 124"/>
          <p:cNvSpPr/>
          <p:nvPr/>
        </p:nvSpPr>
        <p:spPr>
          <a:xfrm>
            <a:off x="2819375" y="4009325"/>
            <a:ext cx="770400" cy="351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sp>
        <p:nvSpPr>
          <p:cNvPr id="125" name="Shape 125"/>
          <p:cNvSpPr/>
          <p:nvPr/>
        </p:nvSpPr>
        <p:spPr>
          <a:xfrm>
            <a:off x="4343375" y="4009325"/>
            <a:ext cx="1056000" cy="5733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Conntrack</a:t>
            </a:r>
          </a:p>
        </p:txBody>
      </p:sp>
      <p:cxnSp>
        <p:nvCxnSpPr>
          <p:cNvPr id="126" name="Shape 126"/>
          <p:cNvCxnSpPr>
            <a:stCxn id="114" idx="2"/>
            <a:endCxn id="125" idx="0"/>
          </p:cNvCxnSpPr>
          <p:nvPr/>
        </p:nvCxnSpPr>
        <p:spPr>
          <a:xfrm flipH="1">
            <a:off x="4871325" y="3164600"/>
            <a:ext cx="1200" cy="84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27" name="Shape 127"/>
          <p:cNvCxnSpPr>
            <a:stCxn id="116" idx="3"/>
            <a:endCxn id="114" idx="1"/>
          </p:cNvCxnSpPr>
          <p:nvPr/>
        </p:nvCxnSpPr>
        <p:spPr>
          <a:xfrm>
            <a:off x="3539750" y="2660825"/>
            <a:ext cx="495000" cy="1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28" name="Shape 128"/>
          <p:cNvCxnSpPr/>
          <p:nvPr/>
        </p:nvCxnSpPr>
        <p:spPr>
          <a:xfrm>
            <a:off x="3220025" y="2827650"/>
            <a:ext cx="39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29" name="Shape 129"/>
          <p:cNvCxnSpPr/>
          <p:nvPr/>
        </p:nvCxnSpPr>
        <p:spPr>
          <a:xfrm>
            <a:off x="2229425" y="2827650"/>
            <a:ext cx="3900" cy="120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Offload Performance - CT + NAT Results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457425" y="3672000"/>
            <a:ext cx="3507600" cy="93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</a:rPr>
              <a:t>OVS Rules Applied:</a:t>
            </a:r>
            <a:br>
              <a:rPr b="1" lang="en" sz="100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</a:rPr>
              <a:t>1. ct_state=-trk,in_port=2,ip,action=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</a:rPr>
              <a:t>ct(commit,zone=1,nat(src=10.0.0.1),table=0)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FFFFFF"/>
                </a:highlight>
              </a:rPr>
              <a:t>2. ct_state=+trk+new,in_port=2,ip,action=1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5209475" y="3672000"/>
            <a:ext cx="2867700" cy="93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1000"/>
              <a:t>Test Server Spec:</a:t>
            </a:r>
          </a:p>
          <a:p>
            <a:pPr lvl="0">
              <a:spcBef>
                <a:spcPts val="0"/>
              </a:spcBef>
              <a:buNone/>
            </a:pPr>
            <a:r>
              <a:rPr b="1" lang="en" sz="1000"/>
              <a:t>Intel(R) Xeon(R) CPU E5-2680 v2 @ 2.80GHz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Thread(s) per core:   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Core(s) per socket:    10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b="1" lang="en" sz="1000"/>
              <a:t>Socket(s):             2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b="1"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0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 sz="1000"/>
          </a:p>
        </p:txBody>
      </p:sp>
      <p:pic>
        <p:nvPicPr>
          <p:cNvPr id="137" name="Shape 13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892378"/>
            <a:ext cx="4286250" cy="265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Shape 13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575" y="904153"/>
            <a:ext cx="4248150" cy="262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Offload without Patches - TC and OVS-TC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Open vSwitch patches merged upstream - experimental in 2.8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TC ingress qdisc and flower filter</a:t>
            </a:r>
          </a:p>
          <a:p>
            <a:pPr indent="-317500" lvl="0" marL="457200" rtl="0">
              <a:spcBef>
                <a:spcPts val="0"/>
              </a:spcBef>
              <a:buSzPct val="73684"/>
              <a:buChar char="●"/>
            </a:pPr>
            <a:r>
              <a:rPr lang="en"/>
              <a:t>TC offload hooks in upstream kernel</a:t>
            </a:r>
          </a:p>
        </p:txBody>
      </p:sp>
      <p:sp>
        <p:nvSpPr>
          <p:cNvPr id="145" name="Shape 145"/>
          <p:cNvSpPr/>
          <p:nvPr/>
        </p:nvSpPr>
        <p:spPr>
          <a:xfrm>
            <a:off x="1447775" y="1911750"/>
            <a:ext cx="4262700" cy="476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ovs-vswitchd</a:t>
            </a:r>
          </a:p>
        </p:txBody>
      </p:sp>
      <p:sp>
        <p:nvSpPr>
          <p:cNvPr id="146" name="Shape 146"/>
          <p:cNvSpPr/>
          <p:nvPr/>
        </p:nvSpPr>
        <p:spPr>
          <a:xfrm>
            <a:off x="3428975" y="2689175"/>
            <a:ext cx="2271300" cy="78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Openvswitch.ko</a:t>
            </a:r>
          </a:p>
        </p:txBody>
      </p:sp>
      <p:sp>
        <p:nvSpPr>
          <p:cNvPr id="147" name="Shape 147"/>
          <p:cNvSpPr/>
          <p:nvPr/>
        </p:nvSpPr>
        <p:spPr>
          <a:xfrm>
            <a:off x="3809975" y="2790125"/>
            <a:ext cx="770400" cy="35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Match</a:t>
            </a:r>
          </a:p>
        </p:txBody>
      </p:sp>
      <p:sp>
        <p:nvSpPr>
          <p:cNvPr id="148" name="Shape 148"/>
          <p:cNvSpPr/>
          <p:nvPr/>
        </p:nvSpPr>
        <p:spPr>
          <a:xfrm>
            <a:off x="4750550" y="2790125"/>
            <a:ext cx="770400" cy="35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cxnSp>
        <p:nvCxnSpPr>
          <p:cNvPr id="149" name="Shape 149"/>
          <p:cNvCxnSpPr/>
          <p:nvPr/>
        </p:nvCxnSpPr>
        <p:spPr>
          <a:xfrm rot="10800000">
            <a:off x="776300" y="2544175"/>
            <a:ext cx="71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50" name="Shape 150"/>
          <p:cNvSpPr txBox="1"/>
          <p:nvPr/>
        </p:nvSpPr>
        <p:spPr>
          <a:xfrm>
            <a:off x="6329150" y="2143825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User-space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Kernel</a:t>
            </a:r>
          </a:p>
        </p:txBody>
      </p:sp>
      <p:cxnSp>
        <p:nvCxnSpPr>
          <p:cNvPr id="151" name="Shape 151"/>
          <p:cNvCxnSpPr/>
          <p:nvPr/>
        </p:nvCxnSpPr>
        <p:spPr>
          <a:xfrm rot="10800000">
            <a:off x="776300" y="4068175"/>
            <a:ext cx="71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52" name="Shape 152"/>
          <p:cNvSpPr/>
          <p:nvPr/>
        </p:nvSpPr>
        <p:spPr>
          <a:xfrm>
            <a:off x="1447775" y="3614375"/>
            <a:ext cx="1588800" cy="351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NFP Driver</a:t>
            </a:r>
          </a:p>
        </p:txBody>
      </p:sp>
      <p:sp>
        <p:nvSpPr>
          <p:cNvPr id="153" name="Shape 153"/>
          <p:cNvSpPr/>
          <p:nvPr/>
        </p:nvSpPr>
        <p:spPr>
          <a:xfrm>
            <a:off x="1447775" y="4159300"/>
            <a:ext cx="4262700" cy="573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NFP</a:t>
            </a:r>
          </a:p>
        </p:txBody>
      </p:sp>
      <p:sp>
        <p:nvSpPr>
          <p:cNvPr id="154" name="Shape 154"/>
          <p:cNvSpPr/>
          <p:nvPr/>
        </p:nvSpPr>
        <p:spPr>
          <a:xfrm>
            <a:off x="2285975" y="4237925"/>
            <a:ext cx="770400" cy="351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Match</a:t>
            </a:r>
          </a:p>
        </p:txBody>
      </p:sp>
      <p:sp>
        <p:nvSpPr>
          <p:cNvPr id="155" name="Shape 155"/>
          <p:cNvSpPr/>
          <p:nvPr/>
        </p:nvSpPr>
        <p:spPr>
          <a:xfrm>
            <a:off x="3276575" y="4237925"/>
            <a:ext cx="770400" cy="351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329150" y="4048825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SmartNIC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447775" y="2699975"/>
            <a:ext cx="1588800" cy="769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TC Flower</a:t>
            </a:r>
          </a:p>
        </p:txBody>
      </p:sp>
      <p:cxnSp>
        <p:nvCxnSpPr>
          <p:cNvPr id="158" name="Shape 158"/>
          <p:cNvCxnSpPr>
            <a:stCxn id="157" idx="0"/>
          </p:cNvCxnSpPr>
          <p:nvPr/>
        </p:nvCxnSpPr>
        <p:spPr>
          <a:xfrm flipH="1" rot="10800000">
            <a:off x="2242175" y="2371175"/>
            <a:ext cx="12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59" name="Shape 159"/>
          <p:cNvCxnSpPr>
            <a:stCxn id="146" idx="0"/>
          </p:cNvCxnSpPr>
          <p:nvPr/>
        </p:nvCxnSpPr>
        <p:spPr>
          <a:xfrm rot="10800000">
            <a:off x="4563425" y="2396975"/>
            <a:ext cx="12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60" name="Shape 160"/>
          <p:cNvCxnSpPr>
            <a:stCxn id="157" idx="2"/>
          </p:cNvCxnSpPr>
          <p:nvPr/>
        </p:nvCxnSpPr>
        <p:spPr>
          <a:xfrm>
            <a:off x="2242175" y="3469475"/>
            <a:ext cx="12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OVS-TC and Netfilter Conntrack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TC filter imitates Open vSwitch kernel Conntrack match/action</a:t>
            </a:r>
          </a:p>
          <a:p>
            <a:pPr indent="-317500" lvl="0" marL="457200" rtl="0">
              <a:spcBef>
                <a:spcPts val="0"/>
              </a:spcBef>
              <a:buSzPct val="73684"/>
              <a:buChar char="●"/>
            </a:pPr>
            <a:r>
              <a:rPr lang="en"/>
              <a:t>Initial packets of all flows pass through Kernel Conntrack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447775" y="1911750"/>
            <a:ext cx="4262700" cy="476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ovs-vswitchd</a:t>
            </a:r>
          </a:p>
        </p:txBody>
      </p:sp>
      <p:sp>
        <p:nvSpPr>
          <p:cNvPr id="168" name="Shape 168"/>
          <p:cNvSpPr/>
          <p:nvPr/>
        </p:nvSpPr>
        <p:spPr>
          <a:xfrm>
            <a:off x="3854675" y="2689175"/>
            <a:ext cx="1845600" cy="780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Openvswitch.ko</a:t>
            </a:r>
          </a:p>
        </p:txBody>
      </p:sp>
      <p:sp>
        <p:nvSpPr>
          <p:cNvPr id="169" name="Shape 169"/>
          <p:cNvSpPr/>
          <p:nvPr/>
        </p:nvSpPr>
        <p:spPr>
          <a:xfrm>
            <a:off x="3962375" y="2790125"/>
            <a:ext cx="770400" cy="35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Match</a:t>
            </a:r>
          </a:p>
        </p:txBody>
      </p:sp>
      <p:sp>
        <p:nvSpPr>
          <p:cNvPr id="170" name="Shape 170"/>
          <p:cNvSpPr/>
          <p:nvPr/>
        </p:nvSpPr>
        <p:spPr>
          <a:xfrm>
            <a:off x="4826750" y="2790125"/>
            <a:ext cx="770400" cy="3510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cxnSp>
        <p:nvCxnSpPr>
          <p:cNvPr id="171" name="Shape 171"/>
          <p:cNvCxnSpPr/>
          <p:nvPr/>
        </p:nvCxnSpPr>
        <p:spPr>
          <a:xfrm rot="10800000">
            <a:off x="776300" y="2544175"/>
            <a:ext cx="71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72" name="Shape 172"/>
          <p:cNvSpPr txBox="1"/>
          <p:nvPr/>
        </p:nvSpPr>
        <p:spPr>
          <a:xfrm>
            <a:off x="6329150" y="2143825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User-space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Kernel</a:t>
            </a:r>
          </a:p>
        </p:txBody>
      </p:sp>
      <p:cxnSp>
        <p:nvCxnSpPr>
          <p:cNvPr id="173" name="Shape 173"/>
          <p:cNvCxnSpPr/>
          <p:nvPr/>
        </p:nvCxnSpPr>
        <p:spPr>
          <a:xfrm rot="10800000">
            <a:off x="776300" y="4068175"/>
            <a:ext cx="71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lg" w="lg" type="none"/>
            <a:tailEnd len="lg" w="lg" type="none"/>
          </a:ln>
        </p:spPr>
      </p:cxnSp>
      <p:sp>
        <p:nvSpPr>
          <p:cNvPr id="174" name="Shape 174"/>
          <p:cNvSpPr/>
          <p:nvPr/>
        </p:nvSpPr>
        <p:spPr>
          <a:xfrm>
            <a:off x="1447775" y="3614375"/>
            <a:ext cx="2166600" cy="351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NFP Driver</a:t>
            </a:r>
          </a:p>
        </p:txBody>
      </p:sp>
      <p:sp>
        <p:nvSpPr>
          <p:cNvPr id="175" name="Shape 175"/>
          <p:cNvSpPr/>
          <p:nvPr/>
        </p:nvSpPr>
        <p:spPr>
          <a:xfrm>
            <a:off x="1447775" y="4159300"/>
            <a:ext cx="4262700" cy="573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b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NFP</a:t>
            </a:r>
          </a:p>
        </p:txBody>
      </p:sp>
      <p:sp>
        <p:nvSpPr>
          <p:cNvPr id="176" name="Shape 176"/>
          <p:cNvSpPr/>
          <p:nvPr/>
        </p:nvSpPr>
        <p:spPr>
          <a:xfrm>
            <a:off x="2285975" y="4237925"/>
            <a:ext cx="770400" cy="351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Match</a:t>
            </a:r>
          </a:p>
        </p:txBody>
      </p:sp>
      <p:sp>
        <p:nvSpPr>
          <p:cNvPr id="177" name="Shape 177"/>
          <p:cNvSpPr/>
          <p:nvPr/>
        </p:nvSpPr>
        <p:spPr>
          <a:xfrm>
            <a:off x="3200375" y="4237925"/>
            <a:ext cx="770400" cy="351000"/>
          </a:xfrm>
          <a:prstGeom prst="rect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Action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6329150" y="4048825"/>
            <a:ext cx="49131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SmartNIC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9" name="Shape 179"/>
          <p:cNvSpPr/>
          <p:nvPr/>
        </p:nvSpPr>
        <p:spPr>
          <a:xfrm>
            <a:off x="1447775" y="2699975"/>
            <a:ext cx="947400" cy="7695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TC Flower</a:t>
            </a:r>
          </a:p>
        </p:txBody>
      </p:sp>
      <p:cxnSp>
        <p:nvCxnSpPr>
          <p:cNvPr id="180" name="Shape 180"/>
          <p:cNvCxnSpPr>
            <a:stCxn id="179" idx="0"/>
          </p:cNvCxnSpPr>
          <p:nvPr/>
        </p:nvCxnSpPr>
        <p:spPr>
          <a:xfrm flipH="1" rot="10800000">
            <a:off x="1921475" y="2371175"/>
            <a:ext cx="12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81" name="Shape 181"/>
          <p:cNvCxnSpPr>
            <a:stCxn id="168" idx="0"/>
          </p:cNvCxnSpPr>
          <p:nvPr/>
        </p:nvCxnSpPr>
        <p:spPr>
          <a:xfrm rot="10800000">
            <a:off x="4776275" y="2396975"/>
            <a:ext cx="1200" cy="29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82" name="Shape 182"/>
          <p:cNvCxnSpPr>
            <a:stCxn id="179" idx="2"/>
          </p:cNvCxnSpPr>
          <p:nvPr/>
        </p:nvCxnSpPr>
        <p:spPr>
          <a:xfrm>
            <a:off x="1921475" y="3469475"/>
            <a:ext cx="12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83" name="Shape 183"/>
          <p:cNvSpPr/>
          <p:nvPr/>
        </p:nvSpPr>
        <p:spPr>
          <a:xfrm>
            <a:off x="2666975" y="2699975"/>
            <a:ext cx="947400" cy="769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Netfilter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Conntrack</a:t>
            </a:r>
          </a:p>
        </p:txBody>
      </p:sp>
      <p:cxnSp>
        <p:nvCxnSpPr>
          <p:cNvPr id="184" name="Shape 184"/>
          <p:cNvCxnSpPr/>
          <p:nvPr/>
        </p:nvCxnSpPr>
        <p:spPr>
          <a:xfrm>
            <a:off x="3140675" y="3469475"/>
            <a:ext cx="1200" cy="68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85" name="Shape 185"/>
          <p:cNvCxnSpPr>
            <a:stCxn id="183" idx="1"/>
            <a:endCxn id="179" idx="3"/>
          </p:cNvCxnSpPr>
          <p:nvPr/>
        </p:nvCxnSpPr>
        <p:spPr>
          <a:xfrm rot="10800000">
            <a:off x="2395175" y="3084725"/>
            <a:ext cx="27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cxnSp>
        <p:nvCxnSpPr>
          <p:cNvPr id="186" name="Shape 186"/>
          <p:cNvCxnSpPr>
            <a:stCxn id="168" idx="1"/>
            <a:endCxn id="183" idx="3"/>
          </p:cNvCxnSpPr>
          <p:nvPr/>
        </p:nvCxnSpPr>
        <p:spPr>
          <a:xfrm flipH="1">
            <a:off x="3614375" y="3079325"/>
            <a:ext cx="2403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triangle"/>
            <a:tailEnd len="lg" w="lg" type="triangle"/>
          </a:ln>
        </p:spPr>
      </p:cxnSp>
      <p:sp>
        <p:nvSpPr>
          <p:cNvPr id="187" name="Shape 187"/>
          <p:cNvSpPr/>
          <p:nvPr/>
        </p:nvSpPr>
        <p:spPr>
          <a:xfrm>
            <a:off x="4148700" y="4237925"/>
            <a:ext cx="1296000" cy="351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200"/>
              <a:t>Conntrack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Netfilter Conntrack Offload - Pablo Neira Ayuso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200"/>
              <a:t>‘Not offloading Conntrack, but offloading flows’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(RFC patches on netfilter-devel mailing list)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Flag to mark a flow as offloaded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Do not timeout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Report flow as offloaded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Only offload flows in Established state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First packet/s go via kernel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TCP state tracking interpreted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Choose which flows to offload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Flexibility for the user</a:t>
            </a:r>
          </a:p>
          <a:p>
            <a:pPr indent="-293369" lvl="1" marL="914400" rtl="0">
              <a:spcBef>
                <a:spcPts val="0"/>
              </a:spcBef>
              <a:buSzPct val="56666"/>
            </a:pPr>
            <a:r>
              <a:rPr lang="en"/>
              <a:t>Helper processing in the kernel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7-11-03 at 15.23.20.png"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900" y="1514350"/>
            <a:ext cx="3732524" cy="13973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7-11-03 at 15.31.08.png"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900" y="3228975"/>
            <a:ext cx="3732525" cy="15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107200" y="35278"/>
            <a:ext cx="6674700" cy="4761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Key Advantages of Approach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152400" y="666750"/>
            <a:ext cx="8763000" cy="4038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Kernel still makes key decisions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Established state determination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See all flows whether offloaded or not - e.g. IP selection for NAT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Lessen code complexity on SmartNIC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Not restricted by SmartNIC resources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Can support ‘unlimited’ flows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Choose to support TCP win/seq/ack tracking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Offload is not </a:t>
            </a:r>
            <a:r>
              <a:rPr lang="en"/>
              <a:t>transparent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User still gets Netfilter Conntrack - visible offloads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Key point in the Netfilter community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73684"/>
              <a:buChar char="●"/>
            </a:pPr>
            <a:r>
              <a:rPr lang="en"/>
              <a:t>Synchronisation between Conntrack tables</a:t>
            </a:r>
          </a:p>
          <a:p>
            <a:pPr indent="-293369" lvl="1" marL="914400" rtl="0">
              <a:spcBef>
                <a:spcPts val="0"/>
              </a:spcBef>
              <a:spcAft>
                <a:spcPts val="0"/>
              </a:spcAft>
              <a:buSzPct val="59999"/>
            </a:pPr>
            <a:r>
              <a:rPr lang="en"/>
              <a:t>Resolves issue with full table offload</a:t>
            </a:r>
          </a:p>
          <a:p>
            <a:pPr indent="-293369" lvl="1" marL="914400" rtl="0">
              <a:spcBef>
                <a:spcPts val="0"/>
              </a:spcBef>
              <a:buSzPct val="59999"/>
            </a:pPr>
            <a:r>
              <a:rPr lang="en"/>
              <a:t>User-space utilities should still work (minor patches required)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tronome Corp Template">
  <a:themeElements>
    <a:clrScheme name="Custom 122">
      <a:dk1>
        <a:srgbClr val="000000"/>
      </a:dk1>
      <a:lt1>
        <a:srgbClr val="FFFFFF"/>
      </a:lt1>
      <a:dk2>
        <a:srgbClr val="003C90"/>
      </a:dk2>
      <a:lt2>
        <a:srgbClr val="AFAFAF"/>
      </a:lt2>
      <a:accent1>
        <a:srgbClr val="FFC804"/>
      </a:accent1>
      <a:accent2>
        <a:srgbClr val="00296A"/>
      </a:accent2>
      <a:accent3>
        <a:srgbClr val="D8D8D8"/>
      </a:accent3>
      <a:accent4>
        <a:srgbClr val="0A92D9"/>
      </a:accent4>
      <a:accent5>
        <a:srgbClr val="F0872A"/>
      </a:accent5>
      <a:accent6>
        <a:srgbClr val="187068"/>
      </a:accent6>
      <a:hlink>
        <a:srgbClr val="C24902"/>
      </a:hlink>
      <a:folHlink>
        <a:srgbClr val="118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pen-NFP_PPT-template">
  <a:themeElements>
    <a:clrScheme name="Custom 139">
      <a:dk1>
        <a:srgbClr val="000000"/>
      </a:dk1>
      <a:lt1>
        <a:srgbClr val="FFFFFF"/>
      </a:lt1>
      <a:dk2>
        <a:srgbClr val="000000"/>
      </a:dk2>
      <a:lt2>
        <a:srgbClr val="DADADE"/>
      </a:lt2>
      <a:accent1>
        <a:srgbClr val="A52720"/>
      </a:accent1>
      <a:accent2>
        <a:srgbClr val="5D5E60"/>
      </a:accent2>
      <a:accent3>
        <a:srgbClr val="4464B6"/>
      </a:accent3>
      <a:accent4>
        <a:srgbClr val="BFBFBF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