
<file path=[Content_Types].xml><?xml version="1.0" encoding="utf-8"?>
<Types xmlns="http://schemas.openxmlformats.org/package/2006/content-types">
  <Default Extension="png" ContentType="image/png"/>
  <Default Extension="png&amp;ehk=tkQG2dr"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35"/>
  </p:notesMasterIdLst>
  <p:sldIdLst>
    <p:sldId id="287" r:id="rId2"/>
    <p:sldId id="288" r:id="rId3"/>
    <p:sldId id="302" r:id="rId4"/>
    <p:sldId id="306" r:id="rId5"/>
    <p:sldId id="307" r:id="rId6"/>
    <p:sldId id="308" r:id="rId7"/>
    <p:sldId id="309" r:id="rId8"/>
    <p:sldId id="305" r:id="rId9"/>
    <p:sldId id="314" r:id="rId10"/>
    <p:sldId id="316" r:id="rId11"/>
    <p:sldId id="317" r:id="rId12"/>
    <p:sldId id="318" r:id="rId13"/>
    <p:sldId id="311" r:id="rId14"/>
    <p:sldId id="319" r:id="rId15"/>
    <p:sldId id="363" r:id="rId16"/>
    <p:sldId id="364" r:id="rId17"/>
    <p:sldId id="365" r:id="rId18"/>
    <p:sldId id="366" r:id="rId19"/>
    <p:sldId id="367" r:id="rId20"/>
    <p:sldId id="368" r:id="rId21"/>
    <p:sldId id="369" r:id="rId22"/>
    <p:sldId id="370" r:id="rId23"/>
    <p:sldId id="371" r:id="rId24"/>
    <p:sldId id="372" r:id="rId25"/>
    <p:sldId id="359" r:id="rId26"/>
    <p:sldId id="360" r:id="rId27"/>
    <p:sldId id="374" r:id="rId28"/>
    <p:sldId id="375" r:id="rId29"/>
    <p:sldId id="362" r:id="rId30"/>
    <p:sldId id="332" r:id="rId31"/>
    <p:sldId id="336" r:id="rId32"/>
    <p:sldId id="298" r:id="rId33"/>
    <p:sldId id="297" r:id="rId34"/>
  </p:sldIdLst>
  <p:sldSz cx="12192000" cy="6858000"/>
  <p:notesSz cx="7772400" cy="14173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FFFFB3"/>
    <a:srgbClr val="5FCBEF"/>
    <a:srgbClr val="F08A00"/>
    <a:srgbClr val="D17F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24" autoAdjust="0"/>
    <p:restoredTop sz="75458" autoAdjust="0"/>
  </p:normalViewPr>
  <p:slideViewPr>
    <p:cSldViewPr snapToGrid="0">
      <p:cViewPr varScale="1">
        <p:scale>
          <a:sx n="51" d="100"/>
          <a:sy n="51" d="100"/>
        </p:scale>
        <p:origin x="1440"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7452"/>
    </p:cViewPr>
  </p:sorterViewPr>
  <p:notesViewPr>
    <p:cSldViewPr snapToGrid="0">
      <p:cViewPr>
        <p:scale>
          <a:sx n="100" d="100"/>
          <a:sy n="100" d="100"/>
        </p:scale>
        <p:origin x="1332" y="-29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368040" cy="711121"/>
          </a:xfrm>
          <a:prstGeom prst="rect">
            <a:avLst/>
          </a:prstGeom>
        </p:spPr>
        <p:txBody>
          <a:bodyPr vert="horz" lIns="125389" tIns="62695" rIns="125389" bIns="62695" rtlCol="0"/>
          <a:lstStyle>
            <a:lvl1pPr algn="l">
              <a:defRPr sz="1700"/>
            </a:lvl1pPr>
          </a:lstStyle>
          <a:p>
            <a:endParaRPr lang="en-US"/>
          </a:p>
        </p:txBody>
      </p:sp>
      <p:sp>
        <p:nvSpPr>
          <p:cNvPr id="3" name="Date Placeholder 2"/>
          <p:cNvSpPr>
            <a:spLocks noGrp="1"/>
          </p:cNvSpPr>
          <p:nvPr>
            <p:ph type="dt" idx="1"/>
          </p:nvPr>
        </p:nvSpPr>
        <p:spPr>
          <a:xfrm>
            <a:off x="4402561" y="1"/>
            <a:ext cx="3368040" cy="711121"/>
          </a:xfrm>
          <a:prstGeom prst="rect">
            <a:avLst/>
          </a:prstGeom>
        </p:spPr>
        <p:txBody>
          <a:bodyPr vert="horz" lIns="125389" tIns="62695" rIns="125389" bIns="62695" rtlCol="0"/>
          <a:lstStyle>
            <a:lvl1pPr algn="r">
              <a:defRPr sz="1700"/>
            </a:lvl1pPr>
          </a:lstStyle>
          <a:p>
            <a:fld id="{BB732A2D-0836-4895-BF0B-F85684CB53C2}" type="datetimeFigureOut">
              <a:rPr lang="en-US" smtClean="0"/>
              <a:t>2017-11-16</a:t>
            </a:fld>
            <a:endParaRPr lang="en-US"/>
          </a:p>
        </p:txBody>
      </p:sp>
      <p:sp>
        <p:nvSpPr>
          <p:cNvPr id="4" name="Slide Image Placeholder 3"/>
          <p:cNvSpPr>
            <a:spLocks noGrp="1" noRot="1" noChangeAspect="1"/>
          </p:cNvSpPr>
          <p:nvPr>
            <p:ph type="sldImg" idx="2"/>
          </p:nvPr>
        </p:nvSpPr>
        <p:spPr>
          <a:xfrm>
            <a:off x="-365125" y="1771650"/>
            <a:ext cx="8502650" cy="4783138"/>
          </a:xfrm>
          <a:prstGeom prst="rect">
            <a:avLst/>
          </a:prstGeom>
          <a:noFill/>
          <a:ln w="12700">
            <a:solidFill>
              <a:prstClr val="black"/>
            </a:solidFill>
          </a:ln>
        </p:spPr>
        <p:txBody>
          <a:bodyPr vert="horz" lIns="125389" tIns="62695" rIns="125389" bIns="62695" rtlCol="0" anchor="ctr"/>
          <a:lstStyle/>
          <a:p>
            <a:endParaRPr lang="en-US"/>
          </a:p>
        </p:txBody>
      </p:sp>
      <p:sp>
        <p:nvSpPr>
          <p:cNvPr id="5" name="Notes Placeholder 4"/>
          <p:cNvSpPr>
            <a:spLocks noGrp="1"/>
          </p:cNvSpPr>
          <p:nvPr>
            <p:ph type="body" sz="quarter" idx="3"/>
          </p:nvPr>
        </p:nvSpPr>
        <p:spPr>
          <a:xfrm>
            <a:off x="777240" y="6820853"/>
            <a:ext cx="6217920" cy="5580698"/>
          </a:xfrm>
          <a:prstGeom prst="rect">
            <a:avLst/>
          </a:prstGeom>
        </p:spPr>
        <p:txBody>
          <a:bodyPr vert="horz" lIns="125389" tIns="62695" rIns="125389" bIns="6269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462081"/>
            <a:ext cx="3368040" cy="711119"/>
          </a:xfrm>
          <a:prstGeom prst="rect">
            <a:avLst/>
          </a:prstGeom>
        </p:spPr>
        <p:txBody>
          <a:bodyPr vert="horz" lIns="125389" tIns="62695" rIns="125389" bIns="62695" rtlCol="0" anchor="b"/>
          <a:lstStyle>
            <a:lvl1pPr algn="l">
              <a:defRPr sz="1700"/>
            </a:lvl1pPr>
          </a:lstStyle>
          <a:p>
            <a:endParaRPr lang="en-US"/>
          </a:p>
        </p:txBody>
      </p:sp>
      <p:sp>
        <p:nvSpPr>
          <p:cNvPr id="7" name="Slide Number Placeholder 6"/>
          <p:cNvSpPr>
            <a:spLocks noGrp="1"/>
          </p:cNvSpPr>
          <p:nvPr>
            <p:ph type="sldNum" sz="quarter" idx="5"/>
          </p:nvPr>
        </p:nvSpPr>
        <p:spPr>
          <a:xfrm>
            <a:off x="4402561" y="13462081"/>
            <a:ext cx="3368040" cy="711119"/>
          </a:xfrm>
          <a:prstGeom prst="rect">
            <a:avLst/>
          </a:prstGeom>
        </p:spPr>
        <p:txBody>
          <a:bodyPr vert="horz" lIns="125389" tIns="62695" rIns="125389" bIns="62695" rtlCol="0" anchor="b"/>
          <a:lstStyle>
            <a:lvl1pPr algn="r">
              <a:defRPr sz="1700"/>
            </a:lvl1pPr>
          </a:lstStyle>
          <a:p>
            <a:fld id="{A180A6EC-939A-4042-9960-AAE813BB2556}" type="slidenum">
              <a:rPr lang="en-US" smtClean="0"/>
              <a:t>‹#›</a:t>
            </a:fld>
            <a:endParaRPr lang="en-US"/>
          </a:p>
        </p:txBody>
      </p:sp>
    </p:spTree>
    <p:extLst>
      <p:ext uri="{BB962C8B-B14F-4D97-AF65-F5344CB8AC3E}">
        <p14:creationId xmlns:p14="http://schemas.microsoft.com/office/powerpoint/2010/main" val="1140699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Jan Scheurich, I’m working with Ericsson in the Cloud S&amp;T organization. </a:t>
            </a:r>
          </a:p>
          <a:p>
            <a:r>
              <a:rPr lang="en-US" dirty="0"/>
              <a:t>I’m responsible for data plane characteristics in our NFVI solution.</a:t>
            </a:r>
          </a:p>
          <a:p>
            <a:r>
              <a:rPr lang="en-US" dirty="0"/>
              <a:t>As part of that I’m heading the Ericsson team working upstream with OvS.</a:t>
            </a:r>
          </a:p>
        </p:txBody>
      </p:sp>
      <p:sp>
        <p:nvSpPr>
          <p:cNvPr id="4" name="Slide Number Placeholder 3"/>
          <p:cNvSpPr>
            <a:spLocks noGrp="1"/>
          </p:cNvSpPr>
          <p:nvPr>
            <p:ph type="sldNum" sz="quarter" idx="10"/>
          </p:nvPr>
        </p:nvSpPr>
        <p:spPr/>
        <p:txBody>
          <a:bodyPr/>
          <a:lstStyle/>
          <a:p>
            <a:fld id="{A180A6EC-939A-4042-9960-AAE813BB2556}" type="slidenum">
              <a:rPr lang="en-US" smtClean="0"/>
              <a:t>1</a:t>
            </a:fld>
            <a:endParaRPr lang="en-US"/>
          </a:p>
        </p:txBody>
      </p:sp>
    </p:spTree>
    <p:extLst>
      <p:ext uri="{BB962C8B-B14F-4D97-AF65-F5344CB8AC3E}">
        <p14:creationId xmlns:p14="http://schemas.microsoft.com/office/powerpoint/2010/main" val="603268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overload scenario is link overload before PMD overload. This is more likely to happen with large packets. </a:t>
            </a:r>
          </a:p>
          <a:p>
            <a:endParaRPr lang="en-US" dirty="0"/>
          </a:p>
          <a:p>
            <a:r>
              <a:rPr lang="en-US" dirty="0"/>
              <a:t>Congestion of the links into a compute can be handled through </a:t>
            </a:r>
            <a:r>
              <a:rPr lang="en-US" dirty="0" err="1"/>
              <a:t>QoS</a:t>
            </a:r>
            <a:r>
              <a:rPr lang="en-US" dirty="0"/>
              <a:t> configuration on the ToR switches. But what about link congestion in the egress direction caused by the VM sending a lot of data in large packets?</a:t>
            </a:r>
          </a:p>
          <a:p>
            <a:endParaRPr lang="en-US" dirty="0"/>
          </a:p>
          <a:p>
            <a:r>
              <a:rPr lang="en-US" dirty="0"/>
              <a:t>As you can see, in this case the </a:t>
            </a:r>
            <a:r>
              <a:rPr lang="en-US" dirty="0" err="1"/>
              <a:t>Tx</a:t>
            </a:r>
            <a:r>
              <a:rPr lang="en-US" dirty="0"/>
              <a:t> queues of the NIC dedicated to PMDs run full so that the PMDs will drop excess tenant data packets.</a:t>
            </a:r>
          </a:p>
          <a:p>
            <a:endParaRPr lang="en-US" dirty="0"/>
          </a:p>
          <a:p>
            <a:r>
              <a:rPr lang="en-US" dirty="0"/>
              <a:t>However, as the </a:t>
            </a:r>
            <a:r>
              <a:rPr lang="en-US" dirty="0" err="1"/>
              <a:t>vswitchd</a:t>
            </a:r>
            <a:r>
              <a:rPr lang="en-US" dirty="0"/>
              <a:t> thread has its own </a:t>
            </a:r>
            <a:r>
              <a:rPr lang="en-US" dirty="0" err="1"/>
              <a:t>Tx</a:t>
            </a:r>
            <a:r>
              <a:rPr lang="en-US" dirty="0"/>
              <a:t> queue the control plane packets are not directly affected. If the NIC performs some fair scheduling of </a:t>
            </a:r>
            <a:r>
              <a:rPr lang="en-US" dirty="0" err="1"/>
              <a:t>Tx</a:t>
            </a:r>
            <a:r>
              <a:rPr lang="en-US" dirty="0"/>
              <a:t> queues, there should be sufficient bandwidth available for the control plane </a:t>
            </a:r>
            <a:r>
              <a:rPr lang="en-US" dirty="0" err="1"/>
              <a:t>Tx</a:t>
            </a:r>
            <a:r>
              <a:rPr lang="en-US" dirty="0"/>
              <a:t> queue to not cause packet drop.</a:t>
            </a:r>
          </a:p>
          <a:p>
            <a:endParaRPr lang="en-US" dirty="0"/>
          </a:p>
          <a:p>
            <a:r>
              <a:rPr lang="en-US" dirty="0"/>
              <a:t>We will not have a look at measurements done in a test NFVI deployment to verify the effects of tenant data overload on control plane.</a:t>
            </a:r>
          </a:p>
          <a:p>
            <a:endParaRPr lang="en-US" dirty="0"/>
          </a:p>
          <a:p>
            <a:endParaRPr lang="en-US" dirty="0"/>
          </a:p>
        </p:txBody>
      </p:sp>
      <p:sp>
        <p:nvSpPr>
          <p:cNvPr id="4" name="Slide Number Placeholder 3"/>
          <p:cNvSpPr>
            <a:spLocks noGrp="1"/>
          </p:cNvSpPr>
          <p:nvPr>
            <p:ph type="sldNum" sz="quarter" idx="10"/>
          </p:nvPr>
        </p:nvSpPr>
        <p:spPr/>
        <p:txBody>
          <a:bodyPr/>
          <a:lstStyle/>
          <a:p>
            <a:fld id="{A180A6EC-939A-4042-9960-AAE813BB2556}" type="slidenum">
              <a:rPr lang="en-US" smtClean="0"/>
              <a:t>10</a:t>
            </a:fld>
            <a:endParaRPr lang="en-US"/>
          </a:p>
        </p:txBody>
      </p:sp>
    </p:spTree>
    <p:extLst>
      <p:ext uri="{BB962C8B-B14F-4D97-AF65-F5344CB8AC3E}">
        <p14:creationId xmlns:p14="http://schemas.microsoft.com/office/powerpoint/2010/main" val="1529779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check the effect of PMD overload we sent 64 byte packets with a traffic generator through a VXLAN tunnel into a physical port polled by a single PMD. </a:t>
            </a:r>
          </a:p>
          <a:p>
            <a:r>
              <a:rPr lang="en-US" dirty="0"/>
              <a:t>Decapsulated packets were forwarded by OVS into the tenant VM with the standard OpenStack Neutron setup with OpenDaylight as SDN controller.</a:t>
            </a:r>
          </a:p>
          <a:p>
            <a:r>
              <a:rPr lang="en-US" dirty="0"/>
              <a:t>The VXLAN tunnel was supervised with BFD. (No bond and LACP in this test.)</a:t>
            </a:r>
          </a:p>
          <a:p>
            <a:endParaRPr lang="en-US" dirty="0"/>
          </a:p>
          <a:p>
            <a:r>
              <a:rPr lang="en-US" dirty="0"/>
              <a:t>In parallel we ran “ping -f” to the </a:t>
            </a:r>
            <a:r>
              <a:rPr lang="en-US" dirty="0" err="1"/>
              <a:t>br-ctl</a:t>
            </a:r>
            <a:r>
              <a:rPr lang="en-US" dirty="0"/>
              <a:t> interface on the compute over the same link to simulate and measure control plane impact.</a:t>
            </a:r>
          </a:p>
          <a:p>
            <a:endParaRPr lang="en-US" dirty="0"/>
          </a:p>
          <a:p>
            <a:r>
              <a:rPr lang="en-US" dirty="0"/>
              <a:t>At a load of 2200 Kpps, the PMD load was at 100% with practically zero packet drop. This constituted the maximum forwarding rate.</a:t>
            </a:r>
          </a:p>
          <a:p>
            <a:r>
              <a:rPr lang="en-US" dirty="0"/>
              <a:t>From there we increased the traffic generator load in steps up to 4000 Kpps (82% overload) and checked the effect on the system.</a:t>
            </a:r>
          </a:p>
          <a:p>
            <a:endParaRPr lang="en-US" dirty="0"/>
          </a:p>
          <a:p>
            <a:r>
              <a:rPr lang="en-US" dirty="0"/>
              <a:t>The fraction of dropped Ping packets at each overload level exactly matches the expected packet drop.</a:t>
            </a:r>
          </a:p>
          <a:p>
            <a:r>
              <a:rPr lang="en-US" dirty="0"/>
              <a:t>The ping RTT jumps from 50 us to 3 </a:t>
            </a:r>
            <a:r>
              <a:rPr lang="en-US" dirty="0" err="1"/>
              <a:t>ms</a:t>
            </a:r>
            <a:r>
              <a:rPr lang="en-US" dirty="0"/>
              <a:t> immediately. This jump is due to buffering time the passed packets now spend in the full NIC Rx queue (2K entries).</a:t>
            </a:r>
          </a:p>
          <a:p>
            <a:endParaRPr lang="en-US" dirty="0"/>
          </a:p>
          <a:p>
            <a:r>
              <a:rPr lang="en-US" dirty="0"/>
              <a:t>Even with moderate overload (10% drop) we see the first BFD flap events. Their frequency increases with the amount of overload. PMD flapping raises alarms and can even trigger failover/re-routing actions by OVS or even the SDN controller.</a:t>
            </a:r>
          </a:p>
          <a:p>
            <a:endParaRPr lang="en-US" dirty="0"/>
          </a:p>
          <a:p>
            <a:r>
              <a:rPr lang="en-US" dirty="0"/>
              <a:t>Above 45% packet drop the OpenFlow control channel breaks due to too many missed Echo Reply packets. This can cause serious service interruption.</a:t>
            </a:r>
          </a:p>
          <a:p>
            <a:endParaRPr lang="en-US" dirty="0"/>
          </a:p>
          <a:p>
            <a:r>
              <a:rPr lang="en-US" dirty="0"/>
              <a:t>All in all we must take note that such a system is not well protected against uncontrolled tenant data overload.</a:t>
            </a:r>
          </a:p>
          <a:p>
            <a:endParaRPr lang="en-US" dirty="0"/>
          </a:p>
          <a:p>
            <a:endParaRPr lang="en-US" dirty="0"/>
          </a:p>
        </p:txBody>
      </p:sp>
      <p:sp>
        <p:nvSpPr>
          <p:cNvPr id="4" name="Date Placeholder 3"/>
          <p:cNvSpPr>
            <a:spLocks noGrp="1"/>
          </p:cNvSpPr>
          <p:nvPr>
            <p:ph type="dt" idx="10"/>
          </p:nvPr>
        </p:nvSpPr>
        <p:spPr/>
        <p:txBody>
          <a:bodyPr/>
          <a:lstStyle/>
          <a:p>
            <a:r>
              <a:rPr lang="en-US"/>
              <a:t>2017-07-12 </a:t>
            </a:r>
            <a:endParaRPr lang="en-US" dirty="0"/>
          </a:p>
        </p:txBody>
      </p:sp>
      <p:sp>
        <p:nvSpPr>
          <p:cNvPr id="5" name="Slide Number Placeholder 4"/>
          <p:cNvSpPr>
            <a:spLocks noGrp="1"/>
          </p:cNvSpPr>
          <p:nvPr>
            <p:ph type="sldNum" sz="quarter" idx="11"/>
          </p:nvPr>
        </p:nvSpPr>
        <p:spPr/>
        <p:txBody>
          <a:bodyPr/>
          <a:lstStyle/>
          <a:p>
            <a:fld id="{408B1D8B-7F90-4C4F-BAEB-2FAD95C106D7}" type="slidenum">
              <a:rPr lang="en-US" smtClean="0"/>
              <a:t>11</a:t>
            </a:fld>
            <a:endParaRPr lang="en-US" dirty="0"/>
          </a:p>
        </p:txBody>
      </p:sp>
      <p:sp>
        <p:nvSpPr>
          <p:cNvPr id="6" name="Header Placeholder 5"/>
          <p:cNvSpPr>
            <a:spLocks noGrp="1"/>
          </p:cNvSpPr>
          <p:nvPr>
            <p:ph type="hdr" sz="quarter" idx="12"/>
          </p:nvPr>
        </p:nvSpPr>
        <p:spPr/>
        <p:txBody>
          <a:bodyPr/>
          <a:lstStyle/>
          <a:p>
            <a:r>
              <a:rPr lang="nl-NL"/>
              <a:t>BICP DUIC Cloud S&amp;T Jan Scheurich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4119674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second measurement proves that the dedicated </a:t>
            </a:r>
            <a:r>
              <a:rPr lang="en-US" dirty="0" err="1"/>
              <a:t>Tx</a:t>
            </a:r>
            <a:r>
              <a:rPr lang="en-US" dirty="0"/>
              <a:t> queue OVS uses on the Intel Fortville NIC for the ovs-vswitchd thread effectively protects the control plane against egress link overload.</a:t>
            </a:r>
          </a:p>
          <a:p>
            <a:endParaRPr lang="en-US" dirty="0"/>
          </a:p>
          <a:p>
            <a:r>
              <a:rPr lang="en-US" dirty="0"/>
              <a:t>There is no Ping packet drop and the RTT only increases from 100 to 200 us, which should not have any visible effect on real control plane.</a:t>
            </a:r>
          </a:p>
          <a:p>
            <a:endParaRPr lang="en-US" dirty="0"/>
          </a:p>
          <a:p>
            <a:r>
              <a:rPr lang="en-US" dirty="0"/>
              <a:t>We have reason to believe that other NICs with sufficiently many </a:t>
            </a:r>
            <a:r>
              <a:rPr lang="en-US" dirty="0" err="1"/>
              <a:t>Tx</a:t>
            </a:r>
            <a:r>
              <a:rPr lang="en-US" dirty="0"/>
              <a:t> queues and a reasonable </a:t>
            </a:r>
            <a:r>
              <a:rPr lang="en-US" dirty="0" err="1"/>
              <a:t>Tx</a:t>
            </a:r>
            <a:r>
              <a:rPr lang="en-US" dirty="0"/>
              <a:t> scheduling algorithm will exhibit very similar behavior.</a:t>
            </a:r>
          </a:p>
          <a:p>
            <a:endParaRPr lang="en-US" dirty="0"/>
          </a:p>
          <a:p>
            <a:r>
              <a:rPr lang="en-US" dirty="0"/>
              <a:t>In summary, our measurements show that the effect of PMD overload on ingress control plane packets is the main OVS-DPDK risk.</a:t>
            </a:r>
          </a:p>
        </p:txBody>
      </p:sp>
      <p:sp>
        <p:nvSpPr>
          <p:cNvPr id="4" name="Date Placeholder 3"/>
          <p:cNvSpPr>
            <a:spLocks noGrp="1"/>
          </p:cNvSpPr>
          <p:nvPr>
            <p:ph type="dt" idx="10"/>
          </p:nvPr>
        </p:nvSpPr>
        <p:spPr/>
        <p:txBody>
          <a:bodyPr/>
          <a:lstStyle/>
          <a:p>
            <a:r>
              <a:rPr lang="en-US"/>
              <a:t>2017-07-12 </a:t>
            </a:r>
            <a:endParaRPr lang="en-US" dirty="0"/>
          </a:p>
        </p:txBody>
      </p:sp>
      <p:sp>
        <p:nvSpPr>
          <p:cNvPr id="5" name="Slide Number Placeholder 4"/>
          <p:cNvSpPr>
            <a:spLocks noGrp="1"/>
          </p:cNvSpPr>
          <p:nvPr>
            <p:ph type="sldNum" sz="quarter" idx="11"/>
          </p:nvPr>
        </p:nvSpPr>
        <p:spPr/>
        <p:txBody>
          <a:bodyPr/>
          <a:lstStyle/>
          <a:p>
            <a:fld id="{408B1D8B-7F90-4C4F-BAEB-2FAD95C106D7}" type="slidenum">
              <a:rPr lang="en-US" smtClean="0"/>
              <a:t>12</a:t>
            </a:fld>
            <a:endParaRPr lang="en-US" dirty="0"/>
          </a:p>
        </p:txBody>
      </p:sp>
      <p:sp>
        <p:nvSpPr>
          <p:cNvPr id="6" name="Header Placeholder 5"/>
          <p:cNvSpPr>
            <a:spLocks noGrp="1"/>
          </p:cNvSpPr>
          <p:nvPr>
            <p:ph type="hdr" sz="quarter" idx="12"/>
          </p:nvPr>
        </p:nvSpPr>
        <p:spPr/>
        <p:txBody>
          <a:bodyPr/>
          <a:lstStyle/>
          <a:p>
            <a:r>
              <a:rPr lang="nl-NL"/>
              <a:t>BICP DUIC Cloud S&amp;T Jan Scheurich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3278013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 have pretended that all tenant data traffic is equal.</a:t>
            </a:r>
          </a:p>
          <a:p>
            <a:r>
              <a:rPr lang="en-US" dirty="0"/>
              <a:t>That was, of course, a myth. ”Some packets are more equal than others!”</a:t>
            </a:r>
          </a:p>
          <a:p>
            <a:endParaRPr lang="en-US" dirty="0"/>
          </a:p>
          <a:p>
            <a:r>
              <a:rPr lang="en-US" dirty="0"/>
              <a:t>In reality NFV infrastructure including OVS will have to be able to provide end-to-end (VM-to-VM) </a:t>
            </a:r>
            <a:r>
              <a:rPr lang="en-US" dirty="0" err="1"/>
              <a:t>QoS</a:t>
            </a:r>
            <a:r>
              <a:rPr lang="en-US" dirty="0"/>
              <a:t> for different classes of tenant traffic to be able to execute host VNFs. </a:t>
            </a:r>
          </a:p>
          <a:p>
            <a:endParaRPr lang="en-US" dirty="0"/>
          </a:p>
          <a:p>
            <a:r>
              <a:rPr lang="en-US" dirty="0"/>
              <a:t>Just consider the difference between e.g. a cluster membership protocol between VMs in a VNF and the bulk tenant user plane.</a:t>
            </a:r>
          </a:p>
          <a:p>
            <a:endParaRPr lang="en-US" dirty="0"/>
          </a:p>
          <a:p>
            <a:r>
              <a:rPr lang="en-US" dirty="0"/>
              <a:t>There are many open questions when it comes to the orchestration of e2e </a:t>
            </a:r>
            <a:r>
              <a:rPr lang="en-US" dirty="0" err="1"/>
              <a:t>QoS</a:t>
            </a:r>
            <a:r>
              <a:rPr lang="en-US" dirty="0"/>
              <a:t> for tenant data, but it is obvious that we will have to consider several priority levels for tenant data below the priority reserved for infrastructure control plane. </a:t>
            </a:r>
          </a:p>
          <a:p>
            <a:endParaRPr lang="en-US" dirty="0"/>
          </a:p>
          <a:p>
            <a:r>
              <a:rPr lang="en-US" dirty="0"/>
              <a:t>And it is likely that NFVIs will make use of established </a:t>
            </a:r>
            <a:r>
              <a:rPr lang="en-US" dirty="0" err="1"/>
              <a:t>QoS</a:t>
            </a:r>
            <a:r>
              <a:rPr lang="en-US" dirty="0"/>
              <a:t> schemes like </a:t>
            </a:r>
            <a:r>
              <a:rPr lang="en-US" dirty="0" err="1"/>
              <a:t>Diffserv</a:t>
            </a:r>
            <a:r>
              <a:rPr lang="en-US" dirty="0"/>
              <a:t> to represent </a:t>
            </a:r>
            <a:r>
              <a:rPr lang="en-US" dirty="0" err="1"/>
              <a:t>QoS</a:t>
            </a:r>
            <a:r>
              <a:rPr lang="en-US" dirty="0"/>
              <a:t> classes of packets on the network fabric.</a:t>
            </a:r>
          </a:p>
        </p:txBody>
      </p:sp>
      <p:sp>
        <p:nvSpPr>
          <p:cNvPr id="4" name="Slide Number Placeholder 3"/>
          <p:cNvSpPr>
            <a:spLocks noGrp="1"/>
          </p:cNvSpPr>
          <p:nvPr>
            <p:ph type="sldNum" sz="quarter" idx="10"/>
          </p:nvPr>
        </p:nvSpPr>
        <p:spPr/>
        <p:txBody>
          <a:bodyPr/>
          <a:lstStyle/>
          <a:p>
            <a:fld id="{A180A6EC-939A-4042-9960-AAE813BB2556}" type="slidenum">
              <a:rPr lang="en-US" smtClean="0"/>
              <a:t>13</a:t>
            </a:fld>
            <a:endParaRPr lang="en-US"/>
          </a:p>
        </p:txBody>
      </p:sp>
    </p:spTree>
    <p:extLst>
      <p:ext uri="{BB962C8B-B14F-4D97-AF65-F5344CB8AC3E}">
        <p14:creationId xmlns:p14="http://schemas.microsoft.com/office/powerpoint/2010/main" val="210905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summary of the different priority classes and possible classification filters we would want for the NFVI deployments we are looking at today.</a:t>
            </a:r>
          </a:p>
          <a:p>
            <a:endParaRPr lang="en-US" dirty="0"/>
          </a:p>
          <a:p>
            <a:r>
              <a:rPr lang="en-US" dirty="0"/>
              <a:t>Let me now hand over to Billy to explain what he has been doing to address the need for ingress scheduling in OvS-DPDK.</a:t>
            </a:r>
          </a:p>
        </p:txBody>
      </p:sp>
      <p:sp>
        <p:nvSpPr>
          <p:cNvPr id="4" name="Slide Number Placeholder 3"/>
          <p:cNvSpPr>
            <a:spLocks noGrp="1"/>
          </p:cNvSpPr>
          <p:nvPr>
            <p:ph type="sldNum" sz="quarter" idx="10"/>
          </p:nvPr>
        </p:nvSpPr>
        <p:spPr/>
        <p:txBody>
          <a:bodyPr/>
          <a:lstStyle/>
          <a:p>
            <a:fld id="{A180A6EC-939A-4042-9960-AAE813BB2556}" type="slidenum">
              <a:rPr lang="en-US" smtClean="0"/>
              <a:t>14</a:t>
            </a:fld>
            <a:endParaRPr lang="en-US"/>
          </a:p>
        </p:txBody>
      </p:sp>
    </p:spTree>
    <p:extLst>
      <p:ext uri="{BB962C8B-B14F-4D97-AF65-F5344CB8AC3E}">
        <p14:creationId xmlns:p14="http://schemas.microsoft.com/office/powerpoint/2010/main" val="3115936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When we started this work it was in the context of </a:t>
            </a:r>
            <a:r>
              <a:rPr lang="en-IE" b="1" dirty="0"/>
              <a:t>reducing packet latencies</a:t>
            </a:r>
            <a:r>
              <a:rPr lang="en-IE" b="1" baseline="0" dirty="0"/>
              <a:t> </a:t>
            </a:r>
            <a:r>
              <a:rPr lang="en-IE" baseline="0" dirty="0"/>
              <a:t>for telecoms/real-time applications.</a:t>
            </a:r>
            <a:endParaRPr lang="en-IE" dirty="0"/>
          </a:p>
          <a:p>
            <a:endParaRPr lang="en-IE" dirty="0"/>
          </a:p>
          <a:p>
            <a:r>
              <a:rPr lang="en-IE" dirty="0"/>
              <a:t>The idea was that if a high priority packet like these orange</a:t>
            </a:r>
            <a:r>
              <a:rPr lang="en-IE" baseline="0" dirty="0"/>
              <a:t> guys here </a:t>
            </a:r>
            <a:r>
              <a:rPr lang="en-IE" dirty="0"/>
              <a:t>could</a:t>
            </a:r>
            <a:r>
              <a:rPr lang="en-IE" baseline="0" dirty="0"/>
              <a:t> ‘jump the queue’ so to speak then they would incur less latency.  </a:t>
            </a:r>
            <a:endParaRPr lang="en-IE" dirty="0"/>
          </a:p>
          <a:p>
            <a:endParaRPr lang="en-IE" dirty="0"/>
          </a:p>
          <a:p>
            <a:r>
              <a:rPr lang="en-IE" dirty="0"/>
              <a:t>We initially thought</a:t>
            </a:r>
            <a:r>
              <a:rPr lang="en-IE" baseline="0" dirty="0"/>
              <a:t> of an early stage classification mechanism in the </a:t>
            </a:r>
            <a:r>
              <a:rPr lang="en-IE" baseline="0" dirty="0" err="1"/>
              <a:t>userspace</a:t>
            </a:r>
            <a:r>
              <a:rPr lang="en-IE" baseline="0" dirty="0"/>
              <a:t> </a:t>
            </a:r>
            <a:r>
              <a:rPr lang="en-IE" baseline="0" dirty="0" err="1"/>
              <a:t>datapath</a:t>
            </a:r>
            <a:r>
              <a:rPr lang="en-IE" baseline="0" dirty="0"/>
              <a:t> to classify between priority and non-priority traffic.  And then process one ahead of the other. </a:t>
            </a:r>
          </a:p>
          <a:p>
            <a:endParaRPr lang="en-IE" baseline="0" dirty="0"/>
          </a:p>
          <a:p>
            <a:r>
              <a:rPr lang="en-IE" baseline="0" dirty="0"/>
              <a:t>There are two problems with that: </a:t>
            </a:r>
          </a:p>
          <a:p>
            <a:endParaRPr lang="en-IE" baseline="0" dirty="0"/>
          </a:p>
          <a:p>
            <a:r>
              <a:rPr lang="en-IE" baseline="0" dirty="0"/>
              <a:t>* this classification effort would require a large effort relative to the overall packet processing budget. </a:t>
            </a:r>
          </a:p>
          <a:p>
            <a:r>
              <a:rPr lang="en-IE" baseline="0" dirty="0"/>
              <a:t> </a:t>
            </a:r>
          </a:p>
          <a:p>
            <a:r>
              <a:rPr lang="en-IE" baseline="0" dirty="0"/>
              <a:t>* And what do you do with the lower priority traffic while you are dealing with the higher priority traffic? It has to go some where. This temporary storage of packets runs totally against the DPDK run-to-completion model. Which is designed to maximize cache effectiveness by avoiding temporary storage of packets.</a:t>
            </a:r>
          </a:p>
        </p:txBody>
      </p:sp>
      <p:sp>
        <p:nvSpPr>
          <p:cNvPr id="4" name="Footer Placeholder 3"/>
          <p:cNvSpPr>
            <a:spLocks noGrp="1"/>
          </p:cNvSpPr>
          <p:nvPr>
            <p:ph type="ftr" sz="quarter" idx="10"/>
          </p:nvPr>
        </p:nvSpPr>
        <p:spPr/>
        <p:txBody>
          <a:bodyPr/>
          <a:lstStyle/>
          <a:p>
            <a:r>
              <a:rPr lang="en-US"/>
              <a:t>Intel Confidential test 2</a:t>
            </a:r>
          </a:p>
        </p:txBody>
      </p:sp>
    </p:spTree>
    <p:extLst>
      <p:ext uri="{BB962C8B-B14F-4D97-AF65-F5344CB8AC3E}">
        <p14:creationId xmlns:p14="http://schemas.microsoft.com/office/powerpoint/2010/main" val="2547073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So</a:t>
            </a:r>
            <a:r>
              <a:rPr lang="en-IE" baseline="0" dirty="0"/>
              <a:t> we decided to leverage the multi-queue and queue assignment features of NICs.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Using DPDK </a:t>
            </a:r>
            <a:r>
              <a:rPr lang="en-IE" dirty="0" err="1"/>
              <a:t>rte_flow</a:t>
            </a:r>
            <a:r>
              <a:rPr lang="en-IE" dirty="0"/>
              <a:t> API,</a:t>
            </a:r>
            <a:r>
              <a:rPr lang="en-IE" baseline="0" dirty="0"/>
              <a:t> which will support several vendors NICs, we m</a:t>
            </a:r>
            <a:r>
              <a:rPr lang="en-IE" dirty="0"/>
              <a:t>ove the packet prioritization decision to the NIC.</a:t>
            </a:r>
            <a:r>
              <a:rPr lang="en-IE"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aseline="0" dirty="0"/>
              <a:t>As an aside we know that this is an area that is also WIP for Flow Classification Offload RFC and we would like to dovetail with that effort.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aseline="0" dirty="0"/>
              <a:t>The NIC assigns prioritized packets to a extra priority queue. </a:t>
            </a:r>
          </a:p>
          <a:p>
            <a:endParaRPr lang="en-IE" baseline="0" dirty="0"/>
          </a:p>
          <a:p>
            <a:pPr marL="0" indent="0">
              <a:buFont typeface="+mj-lt"/>
              <a:buNone/>
            </a:pPr>
            <a:r>
              <a:rPr lang="en-IE" dirty="0"/>
              <a:t>The</a:t>
            </a:r>
            <a:r>
              <a:rPr lang="en-IE" baseline="0" dirty="0"/>
              <a:t> OvS r</a:t>
            </a:r>
            <a:r>
              <a:rPr lang="en-IE" dirty="0"/>
              <a:t>eads “preferentially” from this</a:t>
            </a:r>
            <a:r>
              <a:rPr lang="en-IE" baseline="0" dirty="0"/>
              <a:t> </a:t>
            </a:r>
            <a:r>
              <a:rPr lang="en-IE" dirty="0"/>
              <a:t>priority </a:t>
            </a:r>
            <a:r>
              <a:rPr lang="en-IE" dirty="0" err="1"/>
              <a:t>RxQ</a:t>
            </a:r>
            <a:r>
              <a:rPr lang="en-IE" dirty="0"/>
              <a:t>.  </a:t>
            </a:r>
          </a:p>
          <a:p>
            <a:pPr marL="0" indent="0">
              <a:buFont typeface="+mj-lt"/>
              <a:buNone/>
            </a:pPr>
            <a:endParaRPr lang="en-IE" dirty="0"/>
          </a:p>
        </p:txBody>
      </p:sp>
      <p:sp>
        <p:nvSpPr>
          <p:cNvPr id="4" name="Footer Placeholder 3"/>
          <p:cNvSpPr>
            <a:spLocks noGrp="1"/>
          </p:cNvSpPr>
          <p:nvPr>
            <p:ph type="ftr" sz="quarter" idx="10"/>
          </p:nvPr>
        </p:nvSpPr>
        <p:spPr/>
        <p:txBody>
          <a:bodyPr/>
          <a:lstStyle/>
          <a:p>
            <a:r>
              <a:rPr lang="en-US"/>
              <a:t>Intel Confidential test 2</a:t>
            </a:r>
          </a:p>
        </p:txBody>
      </p:sp>
    </p:spTree>
    <p:extLst>
      <p:ext uri="{BB962C8B-B14F-4D97-AF65-F5344CB8AC3E}">
        <p14:creationId xmlns:p14="http://schemas.microsoft.com/office/powerpoint/2010/main" val="376338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IE" dirty="0"/>
              <a:t>The preferential algorithm is really simple:</a:t>
            </a:r>
          </a:p>
          <a:p>
            <a:pPr marL="681962" lvl="1" indent="-411464"/>
            <a:r>
              <a:rPr lang="en-IE" dirty="0"/>
              <a:t>Read from priority queue until it’s empty</a:t>
            </a:r>
          </a:p>
          <a:p>
            <a:pPr marL="681962" lvl="1" indent="-411464"/>
            <a:r>
              <a:rPr lang="en-IE" dirty="0"/>
              <a:t>Service other queues</a:t>
            </a:r>
          </a:p>
          <a:p>
            <a:pPr marL="681962" lvl="1" indent="-411464"/>
            <a:r>
              <a:rPr lang="en-IE" dirty="0"/>
              <a:t>Repeat</a:t>
            </a:r>
          </a:p>
          <a:p>
            <a:endParaRPr lang="en-IE"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IE" dirty="0"/>
              <a:t>So as I said the original purpose of the ingress scheduling was to reduce latency for</a:t>
            </a:r>
            <a:r>
              <a:rPr lang="en-IE" baseline="0" dirty="0"/>
              <a:t> the prioritized packets.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IE"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IE" baseline="0" dirty="0"/>
              <a:t>So how did that work out?</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A180A6EC-939A-4042-9960-AAE813BB2556}" type="slidenum">
              <a:rPr lang="en-US" smtClean="0"/>
              <a:t>17</a:t>
            </a:fld>
            <a:endParaRPr lang="en-US"/>
          </a:p>
        </p:txBody>
      </p:sp>
    </p:spTree>
    <p:extLst>
      <p:ext uri="{BB962C8B-B14F-4D97-AF65-F5344CB8AC3E}">
        <p14:creationId xmlns:p14="http://schemas.microsoft.com/office/powerpoint/2010/main" val="3862388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E" baseline="0" dirty="0"/>
          </a:p>
          <a:p>
            <a:r>
              <a:rPr lang="en-IE" baseline="0" dirty="0"/>
              <a:t>Well, okay.</a:t>
            </a:r>
          </a:p>
          <a:p>
            <a:r>
              <a:rPr lang="en-IE" baseline="0" dirty="0"/>
              <a:t>Notice there is a log scale on this graph.</a:t>
            </a:r>
          </a:p>
          <a:p>
            <a:r>
              <a:rPr lang="en-IE" baseline="0" dirty="0"/>
              <a:t>– provided traffic that did not need to go to a VM </a:t>
            </a:r>
          </a:p>
          <a:p>
            <a:pPr marL="171450" indent="-171450">
              <a:buFontTx/>
              <a:buChar char="-"/>
            </a:pPr>
            <a:r>
              <a:rPr lang="en-IE" baseline="0" dirty="0"/>
              <a:t>and worst case latency was not reduced</a:t>
            </a:r>
          </a:p>
          <a:p>
            <a:pPr marL="0" indent="0">
              <a:buFontTx/>
              <a:buNone/>
            </a:pPr>
            <a:endParaRPr lang="en-US" dirty="0"/>
          </a:p>
        </p:txBody>
      </p:sp>
      <p:sp>
        <p:nvSpPr>
          <p:cNvPr id="4" name="Footer Placeholder 3"/>
          <p:cNvSpPr>
            <a:spLocks noGrp="1"/>
          </p:cNvSpPr>
          <p:nvPr>
            <p:ph type="ftr" sz="quarter" idx="10"/>
          </p:nvPr>
        </p:nvSpPr>
        <p:spPr/>
        <p:txBody>
          <a:bodyPr/>
          <a:lstStyle/>
          <a:p>
            <a:r>
              <a:rPr lang="en-US"/>
              <a:t>Intel Confidential test 2</a:t>
            </a:r>
          </a:p>
        </p:txBody>
      </p:sp>
    </p:spTree>
    <p:extLst>
      <p:ext uri="{BB962C8B-B14F-4D97-AF65-F5344CB8AC3E}">
        <p14:creationId xmlns:p14="http://schemas.microsoft.com/office/powerpoint/2010/main" val="1204257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But the</a:t>
            </a:r>
            <a:r>
              <a:rPr lang="en-IE" baseline="0" dirty="0"/>
              <a:t> </a:t>
            </a:r>
            <a:r>
              <a:rPr lang="en-IE" dirty="0"/>
              <a:t>other thing we</a:t>
            </a:r>
            <a:r>
              <a:rPr lang="en-IE" baseline="0" dirty="0"/>
              <a:t> realised was by using an additional </a:t>
            </a:r>
            <a:r>
              <a:rPr lang="en-IE" baseline="0" dirty="0" err="1"/>
              <a:t>rx</a:t>
            </a:r>
            <a:r>
              <a:rPr lang="en-IE" baseline="0" dirty="0"/>
              <a:t> queue for priority traffic was that in an overloaded situation the finite length of the RX queues served as a natural load shedder for lower priority traffic while still allowing higher priority traffic to be processed.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aseline="0" dirty="0"/>
              <a:t>Because there are relatively more </a:t>
            </a:r>
            <a:r>
              <a:rPr lang="en-IE" baseline="0" dirty="0" err="1"/>
              <a:t>rx</a:t>
            </a:r>
            <a:r>
              <a:rPr lang="en-IE" baseline="0" dirty="0"/>
              <a:t> queue descriptors for priority that non-priority packets. The non-priority packets are </a:t>
            </a:r>
            <a:r>
              <a:rPr lang="en-IE" baseline="0" dirty="0" err="1"/>
              <a:t>shedded</a:t>
            </a:r>
            <a:r>
              <a:rPr lang="en-IE" baseline="0" dirty="0"/>
              <a:t> ahead of the priority packets. And they are </a:t>
            </a:r>
            <a:r>
              <a:rPr lang="en-IE" baseline="0" dirty="0" err="1"/>
              <a:t>shedded</a:t>
            </a:r>
            <a:r>
              <a:rPr lang="en-IE" baseline="0" dirty="0"/>
              <a:t> without any PMD cycles being expended.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aseline="0" dirty="0"/>
              <a:t>And we’ve seen this in results of some </a:t>
            </a:r>
            <a:r>
              <a:rPr lang="en-IE" baseline="0" dirty="0" err="1"/>
              <a:t>experiements</a:t>
            </a:r>
            <a:r>
              <a:rPr lang="en-IE" baseline="0" dirty="0"/>
              <a:t> Jan has performed..</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E" baseline="0" dirty="0"/>
          </a:p>
        </p:txBody>
      </p:sp>
      <p:sp>
        <p:nvSpPr>
          <p:cNvPr id="4" name="Footer Placeholder 3"/>
          <p:cNvSpPr>
            <a:spLocks noGrp="1"/>
          </p:cNvSpPr>
          <p:nvPr>
            <p:ph type="ftr" sz="quarter" idx="10"/>
          </p:nvPr>
        </p:nvSpPr>
        <p:spPr/>
        <p:txBody>
          <a:bodyPr/>
          <a:lstStyle/>
          <a:p>
            <a:r>
              <a:rPr lang="en-US"/>
              <a:t>Intel Confidential test 2</a:t>
            </a:r>
          </a:p>
        </p:txBody>
      </p:sp>
    </p:spTree>
    <p:extLst>
      <p:ext uri="{BB962C8B-B14F-4D97-AF65-F5344CB8AC3E}">
        <p14:creationId xmlns:p14="http://schemas.microsoft.com/office/powerpoint/2010/main" val="3840183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baseline="0" dirty="0"/>
              <a:t>I will start with giving you the background why Quality of Service in general and traffic prioritization in particular is a crucial feature in OvS for robust and performing Network Function Virtualization deployments.</a:t>
            </a:r>
          </a:p>
          <a:p>
            <a:pPr marL="0" indent="0">
              <a:buFont typeface="Arial" panose="020B0604020202020204" pitchFamily="34" charset="0"/>
              <a:buNone/>
            </a:pPr>
            <a:endParaRPr lang="en-GB" baseline="0" dirty="0"/>
          </a:p>
          <a:p>
            <a:pPr marL="0" indent="0">
              <a:buFont typeface="Arial" panose="020B0604020202020204" pitchFamily="34" charset="0"/>
              <a:buNone/>
            </a:pPr>
            <a:r>
              <a:rPr lang="en-GB" baseline="0" dirty="0"/>
              <a:t>We will then have a look at how OvS-DPDK today is equipped in this respect and provide measurement results demonstrating that today it is not able to provide the required protection of critical traffic.</a:t>
            </a:r>
          </a:p>
          <a:p>
            <a:pPr marL="0" indent="0">
              <a:buFont typeface="Arial" panose="020B0604020202020204" pitchFamily="34" charset="0"/>
              <a:buNone/>
            </a:pPr>
            <a:endParaRPr lang="en-GB" baseline="0" dirty="0"/>
          </a:p>
          <a:p>
            <a:pPr marL="0" indent="0">
              <a:buFont typeface="Arial" panose="020B0604020202020204" pitchFamily="34" charset="0"/>
              <a:buNone/>
            </a:pPr>
            <a:r>
              <a:rPr lang="en-GB" baseline="0" dirty="0"/>
              <a:t>Next Billy will present his ongoing RFC work to enhance OVS-DPDK with ingress scheduling capabilities. That comprises two parts: the concept of Rx queue priorities and the off-load of queue selection to the NIC HW. We’ll have a look at first test results to check the effectiveness of the approach.</a:t>
            </a:r>
          </a:p>
          <a:p>
            <a:pPr marL="0" indent="0">
              <a:buFont typeface="Arial" panose="020B0604020202020204" pitchFamily="34" charset="0"/>
              <a:buNone/>
            </a:pPr>
            <a:endParaRPr lang="en-GB" baseline="0" dirty="0"/>
          </a:p>
          <a:p>
            <a:pPr marL="0" indent="0">
              <a:buFont typeface="Arial" panose="020B0604020202020204" pitchFamily="34" charset="0"/>
              <a:buNone/>
            </a:pPr>
            <a:r>
              <a:rPr lang="en-GB" baseline="0" dirty="0"/>
              <a:t>We will end with an outlook on the planned and needed work to upstream the current RFC patches.</a:t>
            </a:r>
          </a:p>
        </p:txBody>
      </p:sp>
      <p:sp>
        <p:nvSpPr>
          <p:cNvPr id="4" name="Slide Number Placeholder 3"/>
          <p:cNvSpPr>
            <a:spLocks noGrp="1"/>
          </p:cNvSpPr>
          <p:nvPr>
            <p:ph type="sldNum" sz="quarter" idx="10"/>
          </p:nvPr>
        </p:nvSpPr>
        <p:spPr/>
        <p:txBody>
          <a:bodyPr/>
          <a:lstStyle/>
          <a:p>
            <a:fld id="{A180A6EC-939A-4042-9960-AAE813BB2556}" type="slidenum">
              <a:rPr lang="en-US" smtClean="0"/>
              <a:t>2</a:t>
            </a:fld>
            <a:endParaRPr lang="en-US"/>
          </a:p>
        </p:txBody>
      </p:sp>
    </p:spTree>
    <p:extLst>
      <p:ext uri="{BB962C8B-B14F-4D97-AF65-F5344CB8AC3E}">
        <p14:creationId xmlns:p14="http://schemas.microsoft.com/office/powerpoint/2010/main" val="8037016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Okay - here comes the science bit.</a:t>
            </a:r>
          </a:p>
          <a:p>
            <a:endParaRPr lang="en-IE" dirty="0"/>
          </a:p>
          <a:p>
            <a:r>
              <a:rPr lang="en-IE" dirty="0"/>
              <a:t>This</a:t>
            </a:r>
            <a:r>
              <a:rPr lang="en-IE" baseline="0" dirty="0"/>
              <a:t> experiment is based on using the simple prioritized reading mechanism I outlined earlier. </a:t>
            </a:r>
          </a:p>
          <a:p>
            <a:endParaRPr lang="en-I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aseline="0" dirty="0"/>
              <a:t>Full-disclosure: There is a small difference in that instead of one NIC classifying traffic on to two low and high priority queues there are two NICS each with one queue. But that is doesn’t matter as the </a:t>
            </a:r>
            <a:r>
              <a:rPr lang="en-IE" baseline="0" dirty="0" err="1"/>
              <a:t>pmd</a:t>
            </a:r>
            <a:r>
              <a:rPr lang="en-IE" baseline="0" dirty="0"/>
              <a:t> main thread deals with reading from individual queues. It doesn’t know or care if they are the same NIC or not.</a:t>
            </a:r>
          </a:p>
          <a:p>
            <a:endParaRPr lang="en-IE" baseline="0" dirty="0"/>
          </a:p>
          <a:p>
            <a:r>
              <a:rPr lang="en-IE" baseline="0" dirty="0"/>
              <a:t>First we saturate the </a:t>
            </a:r>
            <a:r>
              <a:rPr lang="en-IE" baseline="0" dirty="0" err="1"/>
              <a:t>the</a:t>
            </a:r>
            <a:r>
              <a:rPr lang="en-IE" baseline="0" dirty="0"/>
              <a:t> </a:t>
            </a:r>
            <a:r>
              <a:rPr lang="en-IE" baseline="0" dirty="0" err="1"/>
              <a:t>pmd</a:t>
            </a:r>
            <a:r>
              <a:rPr lang="en-IE" baseline="0" dirty="0"/>
              <a:t> with low-priority traffic via the green line from the Traffic gen to the SUT. So we bring the PMD up to 100% of cycles spent processing packets.</a:t>
            </a:r>
          </a:p>
          <a:p>
            <a:endParaRPr lang="en-IE" baseline="0" dirty="0"/>
          </a:p>
          <a:p>
            <a:r>
              <a:rPr lang="en-IE" baseline="0" dirty="0"/>
              <a:t>Then we run two iterations of the experiment. With two different conditions.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E" baseline="0" dirty="0"/>
              <a:t>Condition One: The </a:t>
            </a:r>
            <a:r>
              <a:rPr lang="en-IE" baseline="0" dirty="0" err="1"/>
              <a:t>rxq</a:t>
            </a:r>
            <a:r>
              <a:rPr lang="en-IE" baseline="0" dirty="0"/>
              <a:t> for the orange line entering the SUT server is treated as normal</a:t>
            </a:r>
          </a:p>
          <a:p>
            <a:pPr marL="0" marR="0" lvl="0" indent="0" algn="l" defTabSz="914400" rtl="0" eaLnBrk="1" fontAlgn="auto" latinLnBrk="0" hangingPunct="1">
              <a:lnSpc>
                <a:spcPct val="100000"/>
              </a:lnSpc>
              <a:spcBef>
                <a:spcPts val="0"/>
              </a:spcBef>
              <a:spcAft>
                <a:spcPts val="0"/>
              </a:spcAft>
              <a:buClrTx/>
              <a:buSzTx/>
              <a:buFontTx/>
              <a:buNone/>
              <a:tabLst/>
              <a:defRPr/>
            </a:pPr>
            <a:r>
              <a:rPr lang="en-IE" baseline="0" dirty="0"/>
              <a:t>Condition Two: The </a:t>
            </a:r>
            <a:r>
              <a:rPr lang="en-IE" baseline="0" dirty="0" err="1"/>
              <a:t>rxq</a:t>
            </a:r>
            <a:r>
              <a:rPr lang="en-IE" baseline="0" dirty="0"/>
              <a:t> for the orange line entering the SUT server is read from preferentially – with the simple method outlined previously </a:t>
            </a:r>
          </a:p>
          <a:p>
            <a:endParaRPr lang="en-IE" baseline="0" dirty="0"/>
          </a:p>
          <a:p>
            <a:r>
              <a:rPr lang="en-IE" baseline="0" dirty="0"/>
              <a:t>With no prioritization for the tan line iperf3 reports 28% of UDP packets are lost which is as you’d expect it suffers about the same loss rate as OvS reports for the green line. </a:t>
            </a:r>
          </a:p>
          <a:p>
            <a:endParaRPr lang="en-IE" baseline="0" dirty="0"/>
          </a:p>
          <a:p>
            <a:r>
              <a:rPr lang="en-IE" baseline="0" dirty="0"/>
              <a:t>When prioritization is enabled for the orange line we see that there is zero packet loss. Even though it is receiving traffic as fast as </a:t>
            </a:r>
            <a:r>
              <a:rPr lang="en-IE" baseline="0" dirty="0" err="1"/>
              <a:t>iperf</a:t>
            </a:r>
            <a:r>
              <a:rPr lang="en-IE" baseline="0" dirty="0"/>
              <a:t> can pump it out from the traffic generator – 1 </a:t>
            </a:r>
            <a:r>
              <a:rPr lang="en-IE" baseline="0" dirty="0" err="1"/>
              <a:t>Gbit</a:t>
            </a:r>
            <a:r>
              <a:rPr lang="en-IE" baseline="0" dirty="0"/>
              <a:t>/s.</a:t>
            </a:r>
          </a:p>
          <a:p>
            <a:endParaRPr lang="en-IE" baseline="0" dirty="0"/>
          </a:p>
        </p:txBody>
      </p:sp>
      <p:sp>
        <p:nvSpPr>
          <p:cNvPr id="4" name="Footer Placeholder 3"/>
          <p:cNvSpPr>
            <a:spLocks noGrp="1"/>
          </p:cNvSpPr>
          <p:nvPr>
            <p:ph type="ftr" sz="quarter" idx="10"/>
          </p:nvPr>
        </p:nvSpPr>
        <p:spPr/>
        <p:txBody>
          <a:bodyPr/>
          <a:lstStyle/>
          <a:p>
            <a:r>
              <a:rPr lang="en-US"/>
              <a:t>Intel Confidential test 2</a:t>
            </a:r>
          </a:p>
        </p:txBody>
      </p:sp>
    </p:spTree>
    <p:extLst>
      <p:ext uri="{BB962C8B-B14F-4D97-AF65-F5344CB8AC3E}">
        <p14:creationId xmlns:p14="http://schemas.microsoft.com/office/powerpoint/2010/main" val="21987524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I won’t delay through</a:t>
            </a:r>
            <a:r>
              <a:rPr lang="en-IE" baseline="0" dirty="0"/>
              <a:t> the next several slides. </a:t>
            </a:r>
          </a:p>
          <a:p>
            <a:r>
              <a:rPr lang="en-IE" baseline="0" dirty="0"/>
              <a:t>Mainly I want to show that the syntax for the match filters is compatible with the </a:t>
            </a:r>
            <a:r>
              <a:rPr lang="en-IE" baseline="0" dirty="0" err="1"/>
              <a:t>ofctl</a:t>
            </a:r>
            <a:r>
              <a:rPr lang="en-IE" baseline="0" dirty="0"/>
              <a:t> syntax as outlined in </a:t>
            </a:r>
            <a:r>
              <a:rPr lang="en-IE" baseline="0" dirty="0" err="1"/>
              <a:t>ovs</a:t>
            </a:r>
            <a:r>
              <a:rPr lang="en-IE" baseline="0" dirty="0"/>
              <a:t>-fields man page.  Obviously no </a:t>
            </a:r>
            <a:r>
              <a:rPr lang="en-IE" baseline="0" dirty="0" err="1"/>
              <a:t>netdev</a:t>
            </a:r>
            <a:r>
              <a:rPr lang="en-IE" baseline="0" dirty="0"/>
              <a:t> would be expected to support anywhere near all the fields but that syntax is already familiar to OvS users so it’s the principle of least-surprise.</a:t>
            </a:r>
          </a:p>
          <a:p>
            <a:r>
              <a:rPr lang="en-IE" baseline="0" dirty="0"/>
              <a:t>This slide shows a super simple prioritization configuration – which is all that is supported in the current RFC patch.</a:t>
            </a:r>
          </a:p>
        </p:txBody>
      </p:sp>
      <p:sp>
        <p:nvSpPr>
          <p:cNvPr id="4" name="Footer Placeholder 3"/>
          <p:cNvSpPr>
            <a:spLocks noGrp="1"/>
          </p:cNvSpPr>
          <p:nvPr>
            <p:ph type="ftr" sz="quarter" idx="10"/>
          </p:nvPr>
        </p:nvSpPr>
        <p:spPr/>
        <p:txBody>
          <a:bodyPr/>
          <a:lstStyle/>
          <a:p>
            <a:r>
              <a:rPr lang="en-US"/>
              <a:t>Intel Confidential test 2</a:t>
            </a:r>
          </a:p>
        </p:txBody>
      </p:sp>
    </p:spTree>
    <p:extLst>
      <p:ext uri="{BB962C8B-B14F-4D97-AF65-F5344CB8AC3E}">
        <p14:creationId xmlns:p14="http://schemas.microsoft.com/office/powerpoint/2010/main" val="1402877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baseline="0" dirty="0"/>
              <a:t>Multiple conditions. </a:t>
            </a:r>
            <a:r>
              <a:rPr lang="en-IE" baseline="0" dirty="0" err="1"/>
              <a:t>AND’ed</a:t>
            </a:r>
            <a:r>
              <a:rPr lang="en-IE" baseline="0" dirty="0"/>
              <a:t> together as you’d expect. </a:t>
            </a:r>
            <a:endParaRPr lang="en-US" dirty="0"/>
          </a:p>
        </p:txBody>
      </p:sp>
      <p:sp>
        <p:nvSpPr>
          <p:cNvPr id="4" name="Footer Placeholder 3"/>
          <p:cNvSpPr>
            <a:spLocks noGrp="1"/>
          </p:cNvSpPr>
          <p:nvPr>
            <p:ph type="ftr" sz="quarter" idx="10"/>
          </p:nvPr>
        </p:nvSpPr>
        <p:spPr/>
        <p:txBody>
          <a:bodyPr/>
          <a:lstStyle/>
          <a:p>
            <a:r>
              <a:rPr lang="en-US"/>
              <a:t>Intel Confidential test 2</a:t>
            </a:r>
          </a:p>
        </p:txBody>
      </p:sp>
    </p:spTree>
    <p:extLst>
      <p:ext uri="{BB962C8B-B14F-4D97-AF65-F5344CB8AC3E}">
        <p14:creationId xmlns:p14="http://schemas.microsoft.com/office/powerpoint/2010/main" val="39928026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Multiple conditions </a:t>
            </a:r>
            <a:r>
              <a:rPr lang="en-IE" dirty="0" err="1"/>
              <a:t>OR’d</a:t>
            </a:r>
            <a:r>
              <a:rPr lang="en-IE" dirty="0"/>
              <a:t> together.</a:t>
            </a:r>
            <a:r>
              <a:rPr lang="en-IE" baseline="0" dirty="0"/>
              <a:t> </a:t>
            </a:r>
            <a:endParaRPr lang="en-US" dirty="0"/>
          </a:p>
        </p:txBody>
      </p:sp>
      <p:sp>
        <p:nvSpPr>
          <p:cNvPr id="4" name="Footer Placeholder 3"/>
          <p:cNvSpPr>
            <a:spLocks noGrp="1"/>
          </p:cNvSpPr>
          <p:nvPr>
            <p:ph type="ftr" sz="quarter" idx="10"/>
          </p:nvPr>
        </p:nvSpPr>
        <p:spPr/>
        <p:txBody>
          <a:bodyPr/>
          <a:lstStyle/>
          <a:p>
            <a:r>
              <a:rPr lang="en-US"/>
              <a:t>Intel Confidential test 2</a:t>
            </a:r>
          </a:p>
        </p:txBody>
      </p:sp>
    </p:spTree>
    <p:extLst>
      <p:ext uri="{BB962C8B-B14F-4D97-AF65-F5344CB8AC3E}">
        <p14:creationId xmlns:p14="http://schemas.microsoft.com/office/powerpoint/2010/main" val="2840859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Different levels of prioritization. This is a little more future looking</a:t>
            </a:r>
            <a:r>
              <a:rPr lang="en-IE" baseline="0" dirty="0"/>
              <a:t> but we wanted to think ahead to ensure we didn’t have to undo any configuration we had only just specified.</a:t>
            </a:r>
            <a:endParaRPr lang="en-US" dirty="0"/>
          </a:p>
        </p:txBody>
      </p:sp>
      <p:sp>
        <p:nvSpPr>
          <p:cNvPr id="4" name="Footer Placeholder 3"/>
          <p:cNvSpPr>
            <a:spLocks noGrp="1"/>
          </p:cNvSpPr>
          <p:nvPr>
            <p:ph type="ftr" sz="quarter" idx="10"/>
          </p:nvPr>
        </p:nvSpPr>
        <p:spPr/>
        <p:txBody>
          <a:bodyPr/>
          <a:lstStyle/>
          <a:p>
            <a:r>
              <a:rPr lang="en-US"/>
              <a:t>Intel Confidential test 2</a:t>
            </a:r>
          </a:p>
        </p:txBody>
      </p:sp>
    </p:spTree>
    <p:extLst>
      <p:ext uri="{BB962C8B-B14F-4D97-AF65-F5344CB8AC3E}">
        <p14:creationId xmlns:p14="http://schemas.microsoft.com/office/powerpoint/2010/main" val="2592578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Finally some</a:t>
            </a:r>
            <a:r>
              <a:rPr lang="en-IE" baseline="0" dirty="0"/>
              <a:t> applications may find it really useful to apply some filters in a particular order.  </a:t>
            </a:r>
          </a:p>
          <a:p>
            <a:r>
              <a:rPr lang="en-IE" baseline="0" dirty="0"/>
              <a:t>This is supported by the </a:t>
            </a:r>
            <a:r>
              <a:rPr lang="en-IE" baseline="0" dirty="0" err="1"/>
              <a:t>rte_flow</a:t>
            </a:r>
            <a:r>
              <a:rPr lang="en-IE" baseline="0" dirty="0"/>
              <a:t> API. But when dealing with real NICs and DPDK driver implementations then you mileage may vary. </a:t>
            </a:r>
            <a:endParaRPr lang="en-US" dirty="0"/>
          </a:p>
          <a:p>
            <a:endParaRPr lang="en-US" dirty="0"/>
          </a:p>
        </p:txBody>
      </p:sp>
      <p:sp>
        <p:nvSpPr>
          <p:cNvPr id="4" name="Footer Placeholder 3"/>
          <p:cNvSpPr>
            <a:spLocks noGrp="1"/>
          </p:cNvSpPr>
          <p:nvPr>
            <p:ph type="ftr" sz="quarter" idx="10"/>
          </p:nvPr>
        </p:nvSpPr>
        <p:spPr/>
        <p:txBody>
          <a:bodyPr/>
          <a:lstStyle/>
          <a:p>
            <a:r>
              <a:rPr lang="en-US"/>
              <a:t>Intel Confidential test 2</a:t>
            </a:r>
          </a:p>
        </p:txBody>
      </p:sp>
    </p:spTree>
    <p:extLst>
      <p:ext uri="{BB962C8B-B14F-4D97-AF65-F5344CB8AC3E}">
        <p14:creationId xmlns:p14="http://schemas.microsoft.com/office/powerpoint/2010/main" val="288043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On</a:t>
            </a:r>
            <a:r>
              <a:rPr lang="en-IE" baseline="0" dirty="0"/>
              <a:t> that note - error reporting. Similar to other error reporting mechanisms in OvS. The </a:t>
            </a:r>
            <a:r>
              <a:rPr lang="en-IE" baseline="0" dirty="0" err="1"/>
              <a:t>netdev</a:t>
            </a:r>
            <a:r>
              <a:rPr lang="en-IE" baseline="0" dirty="0"/>
              <a:t> can report a human readable string via </a:t>
            </a:r>
            <a:r>
              <a:rPr lang="en-IE" baseline="0" dirty="0" err="1"/>
              <a:t>ovsdb</a:t>
            </a:r>
            <a:r>
              <a:rPr lang="en-IE" baseline="0" dirty="0"/>
              <a:t> if the specified ingress scheduling configuration could not be applied.</a:t>
            </a:r>
            <a:endParaRPr lang="en-US" dirty="0"/>
          </a:p>
          <a:p>
            <a:endParaRPr lang="en-US" dirty="0"/>
          </a:p>
        </p:txBody>
      </p:sp>
      <p:sp>
        <p:nvSpPr>
          <p:cNvPr id="4" name="Slide Number Placeholder 3"/>
          <p:cNvSpPr>
            <a:spLocks noGrp="1"/>
          </p:cNvSpPr>
          <p:nvPr>
            <p:ph type="sldNum" sz="quarter" idx="10"/>
          </p:nvPr>
        </p:nvSpPr>
        <p:spPr/>
        <p:txBody>
          <a:bodyPr/>
          <a:lstStyle/>
          <a:p>
            <a:fld id="{A180A6EC-939A-4042-9960-AAE813BB2556}" type="slidenum">
              <a:rPr lang="en-US" smtClean="0"/>
              <a:t>26</a:t>
            </a:fld>
            <a:endParaRPr lang="en-US"/>
          </a:p>
        </p:txBody>
      </p:sp>
    </p:spTree>
    <p:extLst>
      <p:ext uri="{BB962C8B-B14F-4D97-AF65-F5344CB8AC3E}">
        <p14:creationId xmlns:p14="http://schemas.microsoft.com/office/powerpoint/2010/main" val="22437006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Als</a:t>
            </a:r>
            <a:r>
              <a:rPr lang="en-IE" baseline="0" dirty="0"/>
              <a:t>o to note that prioritization queues are over and above the number of queues specified normally for the interface. So on this configuration here non-priority packets are </a:t>
            </a:r>
            <a:r>
              <a:rPr lang="en-IE" baseline="0" dirty="0" err="1"/>
              <a:t>RSS’d</a:t>
            </a:r>
            <a:r>
              <a:rPr lang="en-IE" baseline="0" dirty="0"/>
              <a:t>  as normal across the 4 </a:t>
            </a:r>
            <a:r>
              <a:rPr lang="en-IE" baseline="0" dirty="0" err="1"/>
              <a:t>rxqs</a:t>
            </a:r>
            <a:r>
              <a:rPr lang="en-IE" baseline="0" dirty="0"/>
              <a:t> on the Interface table and packets matching the priority filters would have their own additional queues. </a:t>
            </a:r>
            <a:endParaRPr lang="en-US" dirty="0"/>
          </a:p>
        </p:txBody>
      </p:sp>
      <p:sp>
        <p:nvSpPr>
          <p:cNvPr id="4" name="Footer Placeholder 3"/>
          <p:cNvSpPr>
            <a:spLocks noGrp="1"/>
          </p:cNvSpPr>
          <p:nvPr>
            <p:ph type="ftr" sz="quarter" idx="10"/>
          </p:nvPr>
        </p:nvSpPr>
        <p:spPr/>
        <p:txBody>
          <a:bodyPr/>
          <a:lstStyle/>
          <a:p>
            <a:r>
              <a:rPr lang="en-US"/>
              <a:t>Intel Confidential test 2</a:t>
            </a:r>
          </a:p>
        </p:txBody>
      </p:sp>
    </p:spTree>
    <p:extLst>
      <p:ext uri="{BB962C8B-B14F-4D97-AF65-F5344CB8AC3E}">
        <p14:creationId xmlns:p14="http://schemas.microsoft.com/office/powerpoint/2010/main" val="7743674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Kevin</a:t>
            </a:r>
            <a:r>
              <a:rPr lang="en-IE" baseline="0" dirty="0"/>
              <a:t> Traynor has done some great work recently to rebalance </a:t>
            </a:r>
            <a:r>
              <a:rPr lang="en-IE" baseline="0" dirty="0" err="1"/>
              <a:t>rxqs</a:t>
            </a:r>
            <a:r>
              <a:rPr lang="en-IE" baseline="0" dirty="0"/>
              <a:t> amongst PMDs so that OvS doesn’t end up with a really poor load allocation over time. We intend to build on that work for the same ends so that priority queues also don’t all get allocated to the same PMD. </a:t>
            </a:r>
            <a:endParaRPr lang="en-US" dirty="0"/>
          </a:p>
        </p:txBody>
      </p:sp>
      <p:sp>
        <p:nvSpPr>
          <p:cNvPr id="4" name="Footer Placeholder 3"/>
          <p:cNvSpPr>
            <a:spLocks noGrp="1"/>
          </p:cNvSpPr>
          <p:nvPr>
            <p:ph type="ftr" sz="quarter" idx="10"/>
          </p:nvPr>
        </p:nvSpPr>
        <p:spPr/>
        <p:txBody>
          <a:bodyPr/>
          <a:lstStyle/>
          <a:p>
            <a:r>
              <a:rPr lang="en-US"/>
              <a:t>Intel Confidential test 2</a:t>
            </a:r>
          </a:p>
        </p:txBody>
      </p:sp>
    </p:spTree>
    <p:extLst>
      <p:ext uri="{BB962C8B-B14F-4D97-AF65-F5344CB8AC3E}">
        <p14:creationId xmlns:p14="http://schemas.microsoft.com/office/powerpoint/2010/main" val="16815307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recap what we have shown:</a:t>
            </a:r>
          </a:p>
          <a:p>
            <a:endParaRPr lang="en-US" dirty="0"/>
          </a:p>
          <a:p>
            <a:r>
              <a:rPr lang="en-US" dirty="0"/>
              <a:t>OVS DPDK has great performance but is lacking ingress scheduling to needed to provide necessary protection of priority traffic.</a:t>
            </a:r>
          </a:p>
          <a:p>
            <a:endParaRPr lang="en-US" dirty="0"/>
          </a:p>
          <a:p>
            <a:r>
              <a:rPr lang="en-US" dirty="0"/>
              <a:t>The PMD main loop can easily be enhanced to effectively support Rx queues with multiple strict priority levels.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Such a change could be upstreamed separately to support priority configurable per port.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classification for queue selection should be offloaded to the NIC through the </a:t>
            </a:r>
            <a:r>
              <a:rPr lang="en-US" dirty="0" err="1"/>
              <a:t>rte_flow</a:t>
            </a:r>
            <a:r>
              <a:rPr lang="en-US" dirty="0"/>
              <a:t> API for a generic solution.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the Flow Classification Offload work is working with the same API. We’ll need coordination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a lot of work left and we are more than happy to receive suggestions and open for collaboration.</a:t>
            </a:r>
          </a:p>
        </p:txBody>
      </p:sp>
      <p:sp>
        <p:nvSpPr>
          <p:cNvPr id="4" name="Slide Number Placeholder 3"/>
          <p:cNvSpPr>
            <a:spLocks noGrp="1"/>
          </p:cNvSpPr>
          <p:nvPr>
            <p:ph type="sldNum" sz="quarter" idx="10"/>
          </p:nvPr>
        </p:nvSpPr>
        <p:spPr/>
        <p:txBody>
          <a:bodyPr/>
          <a:lstStyle/>
          <a:p>
            <a:fld id="{A180A6EC-939A-4042-9960-AAE813BB2556}" type="slidenum">
              <a:rPr lang="en-US" smtClean="0"/>
              <a:t>30</a:t>
            </a:fld>
            <a:endParaRPr lang="en-US"/>
          </a:p>
        </p:txBody>
      </p:sp>
    </p:spTree>
    <p:extLst>
      <p:ext uri="{BB962C8B-B14F-4D97-AF65-F5344CB8AC3E}">
        <p14:creationId xmlns:p14="http://schemas.microsoft.com/office/powerpoint/2010/main" val="4278353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Network Function Virtualization Telco operators virtualize their typical control and data plane nodes on a cloud infrastructure, with all the implications on characteristics like performance and availability.</a:t>
            </a:r>
          </a:p>
          <a:p>
            <a:endParaRPr lang="en-US" dirty="0"/>
          </a:p>
          <a:p>
            <a:r>
              <a:rPr lang="en-US" dirty="0"/>
              <a:t>One of the characteristics of co-called Converged Data Center HW is that a common shared network fabric carries all classes of traffic: tenant data, storage, but also Virtual Infrastructure Manager control plane. We cannot always assume the existence of dedicated out-of-band networks.</a:t>
            </a:r>
          </a:p>
          <a:p>
            <a:endParaRPr lang="en-US" dirty="0"/>
          </a:p>
          <a:p>
            <a:r>
              <a:rPr lang="en-US" dirty="0"/>
              <a:t>This requires proper traffic separation and </a:t>
            </a:r>
            <a:r>
              <a:rPr lang="en-US" dirty="0" err="1"/>
              <a:t>QoS</a:t>
            </a:r>
            <a:r>
              <a:rPr lang="en-US" dirty="0"/>
              <a:t>, not only on the fabric but also on the compute hosts themselves, to guarantee that excessive tenant data or storage traffic cannot starve the infrastructure control plane and disrupt its service.</a:t>
            </a:r>
          </a:p>
          <a:p>
            <a:endParaRPr lang="en-US" dirty="0"/>
          </a:p>
          <a:p>
            <a:r>
              <a:rPr lang="en-US" dirty="0"/>
              <a:t>In the example case shown here, the VIM components executing on the compute host OS use the host networking stack and get network connectivity through the LOCAL bridge port of the bridge </a:t>
            </a:r>
            <a:r>
              <a:rPr lang="en-US" dirty="0" err="1"/>
              <a:t>br-ctl</a:t>
            </a:r>
            <a:r>
              <a:rPr lang="en-US" dirty="0"/>
              <a:t>. </a:t>
            </a:r>
            <a:r>
              <a:rPr lang="en-US" dirty="0" err="1"/>
              <a:t>br-ctl</a:t>
            </a:r>
            <a:r>
              <a:rPr lang="en-US" dirty="0"/>
              <a:t> is connected through tagged patch ports to the provider bridge </a:t>
            </a:r>
            <a:r>
              <a:rPr lang="en-US" dirty="0" err="1"/>
              <a:t>br-prv</a:t>
            </a:r>
            <a:r>
              <a:rPr lang="en-US" dirty="0"/>
              <a:t> containing the bond on the physical network fabric. </a:t>
            </a:r>
          </a:p>
          <a:p>
            <a:endParaRPr lang="en-US" dirty="0"/>
          </a:p>
          <a:p>
            <a:r>
              <a:rPr lang="en-US" dirty="0"/>
              <a:t>The tenant data switched in </a:t>
            </a:r>
            <a:r>
              <a:rPr lang="en-US" dirty="0" err="1"/>
              <a:t>br-int</a:t>
            </a:r>
            <a:r>
              <a:rPr lang="en-US" dirty="0"/>
              <a:t> is transferred on the same network fabric either VLAN tagged or through a mesh of overlay tunnels, typically VXLAN or </a:t>
            </a:r>
            <a:r>
              <a:rPr lang="en-US" dirty="0" err="1"/>
              <a:t>Geneve</a:t>
            </a:r>
            <a:r>
              <a:rPr lang="en-US" dirty="0"/>
              <a:t>.</a:t>
            </a:r>
          </a:p>
          <a:p>
            <a:endParaRPr lang="en-US" dirty="0"/>
          </a:p>
        </p:txBody>
      </p:sp>
      <p:sp>
        <p:nvSpPr>
          <p:cNvPr id="4" name="Slide Number Placeholder 3"/>
          <p:cNvSpPr>
            <a:spLocks noGrp="1"/>
          </p:cNvSpPr>
          <p:nvPr>
            <p:ph type="sldNum" sz="quarter" idx="10"/>
          </p:nvPr>
        </p:nvSpPr>
        <p:spPr/>
        <p:txBody>
          <a:bodyPr/>
          <a:lstStyle/>
          <a:p>
            <a:fld id="{A180A6EC-939A-4042-9960-AAE813BB2556}" type="slidenum">
              <a:rPr lang="en-US" smtClean="0"/>
              <a:t>3</a:t>
            </a:fld>
            <a:endParaRPr lang="en-US"/>
          </a:p>
        </p:txBody>
      </p:sp>
    </p:spTree>
    <p:extLst>
      <p:ext uri="{BB962C8B-B14F-4D97-AF65-F5344CB8AC3E}">
        <p14:creationId xmlns:p14="http://schemas.microsoft.com/office/powerpoint/2010/main" val="11370415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80A6EC-939A-4042-9960-AAE813BB2556}" type="slidenum">
              <a:rPr lang="en-US" smtClean="0"/>
              <a:t>32</a:t>
            </a:fld>
            <a:endParaRPr lang="en-US"/>
          </a:p>
        </p:txBody>
      </p:sp>
    </p:spTree>
    <p:extLst>
      <p:ext uri="{BB962C8B-B14F-4D97-AF65-F5344CB8AC3E}">
        <p14:creationId xmlns:p14="http://schemas.microsoft.com/office/powerpoint/2010/main" val="3746883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mandatory use case for traffic prioritization are in-band control protocols terminated by OVS itself, which necessarily share the physical network with tenant data. </a:t>
            </a:r>
          </a:p>
          <a:p>
            <a:endParaRPr lang="en-US" dirty="0"/>
          </a:p>
          <a:p>
            <a:r>
              <a:rPr lang="en-US" dirty="0"/>
              <a:t>The first example is the Link Aggregation Control Protocol, which OVS runs toward the pair of ToR switches to supervise the links of the bond.</a:t>
            </a:r>
          </a:p>
        </p:txBody>
      </p:sp>
      <p:sp>
        <p:nvSpPr>
          <p:cNvPr id="4" name="Slide Number Placeholder 3"/>
          <p:cNvSpPr>
            <a:spLocks noGrp="1"/>
          </p:cNvSpPr>
          <p:nvPr>
            <p:ph type="sldNum" sz="quarter" idx="10"/>
          </p:nvPr>
        </p:nvSpPr>
        <p:spPr/>
        <p:txBody>
          <a:bodyPr/>
          <a:lstStyle/>
          <a:p>
            <a:fld id="{A180A6EC-939A-4042-9960-AAE813BB2556}" type="slidenum">
              <a:rPr lang="en-US" smtClean="0"/>
              <a:t>4</a:t>
            </a:fld>
            <a:endParaRPr lang="en-US"/>
          </a:p>
        </p:txBody>
      </p:sp>
    </p:spTree>
    <p:extLst>
      <p:ext uri="{BB962C8B-B14F-4D97-AF65-F5344CB8AC3E}">
        <p14:creationId xmlns:p14="http://schemas.microsoft.com/office/powerpoint/2010/main" val="4256876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example is the Bidirectional Forwarding Detection protocol, which OVS in our case runs directly through the mesh of overlay tunnels to monitor the connectivity between each pair of compute nodes on the data center. </a:t>
            </a:r>
          </a:p>
          <a:p>
            <a:endParaRPr lang="en-US" dirty="0"/>
          </a:p>
          <a:p>
            <a:r>
              <a:rPr lang="en-US" dirty="0"/>
              <a:t>In this case the BFD packets are encapsulated in VXLAN or </a:t>
            </a:r>
            <a:r>
              <a:rPr lang="en-US" dirty="0" err="1"/>
              <a:t>Geneve</a:t>
            </a:r>
            <a:r>
              <a:rPr lang="en-US" dirty="0"/>
              <a:t> tunnel headers when transported on the physical fabric.</a:t>
            </a:r>
          </a:p>
        </p:txBody>
      </p:sp>
      <p:sp>
        <p:nvSpPr>
          <p:cNvPr id="4" name="Slide Number Placeholder 3"/>
          <p:cNvSpPr>
            <a:spLocks noGrp="1"/>
          </p:cNvSpPr>
          <p:nvPr>
            <p:ph type="sldNum" sz="quarter" idx="10"/>
          </p:nvPr>
        </p:nvSpPr>
        <p:spPr/>
        <p:txBody>
          <a:bodyPr/>
          <a:lstStyle/>
          <a:p>
            <a:fld id="{A180A6EC-939A-4042-9960-AAE813BB2556}" type="slidenum">
              <a:rPr lang="en-US" smtClean="0"/>
              <a:t>5</a:t>
            </a:fld>
            <a:endParaRPr lang="en-US"/>
          </a:p>
        </p:txBody>
      </p:sp>
    </p:spTree>
    <p:extLst>
      <p:ext uri="{BB962C8B-B14F-4D97-AF65-F5344CB8AC3E}">
        <p14:creationId xmlns:p14="http://schemas.microsoft.com/office/powerpoint/2010/main" val="627713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use case comprises all control plane protocols inside the domain of the Virtual Infrastructure Manager. </a:t>
            </a:r>
          </a:p>
          <a:p>
            <a:endParaRPr lang="en-US" dirty="0"/>
          </a:p>
          <a:p>
            <a:r>
              <a:rPr lang="en-US" dirty="0"/>
              <a:t>If we are considering OpenStack with and SDN networking solution this would for example comprise the HTTP REST APIs, database traffic and the Rabbit MQ message bus between, for example, Nova and Neutron services and their local agents on the compute nodes.</a:t>
            </a:r>
          </a:p>
        </p:txBody>
      </p:sp>
      <p:sp>
        <p:nvSpPr>
          <p:cNvPr id="4" name="Slide Number Placeholder 3"/>
          <p:cNvSpPr>
            <a:spLocks noGrp="1"/>
          </p:cNvSpPr>
          <p:nvPr>
            <p:ph type="sldNum" sz="quarter" idx="10"/>
          </p:nvPr>
        </p:nvSpPr>
        <p:spPr/>
        <p:txBody>
          <a:bodyPr/>
          <a:lstStyle/>
          <a:p>
            <a:fld id="{A180A6EC-939A-4042-9960-AAE813BB2556}" type="slidenum">
              <a:rPr lang="en-US" smtClean="0"/>
              <a:t>6</a:t>
            </a:fld>
            <a:endParaRPr lang="en-US"/>
          </a:p>
        </p:txBody>
      </p:sp>
    </p:spTree>
    <p:extLst>
      <p:ext uri="{BB962C8B-B14F-4D97-AF65-F5344CB8AC3E}">
        <p14:creationId xmlns:p14="http://schemas.microsoft.com/office/powerpoint/2010/main" val="284735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like to high-light a special case here explicitly:</a:t>
            </a:r>
          </a:p>
          <a:p>
            <a:endParaRPr lang="en-US" dirty="0"/>
          </a:p>
          <a:p>
            <a:r>
              <a:rPr lang="en-US" dirty="0"/>
              <a:t>Also the OpenFlow and OVS control plane between an SDN controller and the OVS instances on all compute nodes is part of the VIM control plane that needs protection against tenant data overload.</a:t>
            </a:r>
          </a:p>
        </p:txBody>
      </p:sp>
      <p:sp>
        <p:nvSpPr>
          <p:cNvPr id="4" name="Slide Number Placeholder 3"/>
          <p:cNvSpPr>
            <a:spLocks noGrp="1"/>
          </p:cNvSpPr>
          <p:nvPr>
            <p:ph type="sldNum" sz="quarter" idx="10"/>
          </p:nvPr>
        </p:nvSpPr>
        <p:spPr/>
        <p:txBody>
          <a:bodyPr/>
          <a:lstStyle/>
          <a:p>
            <a:fld id="{A180A6EC-939A-4042-9960-AAE813BB2556}" type="slidenum">
              <a:rPr lang="en-US" smtClean="0"/>
              <a:t>7</a:t>
            </a:fld>
            <a:endParaRPr lang="en-US"/>
          </a:p>
        </p:txBody>
      </p:sp>
    </p:spTree>
    <p:extLst>
      <p:ext uri="{BB962C8B-B14F-4D97-AF65-F5344CB8AC3E}">
        <p14:creationId xmlns:p14="http://schemas.microsoft.com/office/powerpoint/2010/main" val="610543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have quick look of the OVS DPDK datapath today forwards packets.</a:t>
            </a:r>
          </a:p>
          <a:p>
            <a:endParaRPr lang="en-US" dirty="0"/>
          </a:p>
          <a:p>
            <a:r>
              <a:rPr lang="en-US" dirty="0"/>
              <a:t>The Rx queues both of physical NICs as well as tenant vhostuser ports are polled round-robin by a family of PMD threads that process polled packets in run-to-completion. </a:t>
            </a:r>
          </a:p>
          <a:p>
            <a:endParaRPr lang="en-US" dirty="0"/>
          </a:p>
          <a:p>
            <a:r>
              <a:rPr lang="en-US" dirty="0"/>
              <a:t>Processed packets are inserted into </a:t>
            </a:r>
            <a:r>
              <a:rPr lang="en-US" dirty="0" err="1"/>
              <a:t>Tx</a:t>
            </a:r>
            <a:r>
              <a:rPr lang="en-US" dirty="0"/>
              <a:t> queues, as in the case of OVS in-band control plane like BFD and LACP subject to update protocol state machines. Physical NICS typically feature a dedicated </a:t>
            </a:r>
            <a:r>
              <a:rPr lang="en-US" dirty="0" err="1"/>
              <a:t>Tx</a:t>
            </a:r>
            <a:r>
              <a:rPr lang="en-US" dirty="0"/>
              <a:t> queue per PMD to allow lockless operation. </a:t>
            </a:r>
          </a:p>
          <a:p>
            <a:endParaRPr lang="en-US" dirty="0"/>
          </a:p>
          <a:p>
            <a:r>
              <a:rPr lang="en-US" dirty="0"/>
              <a:t>Ports on the host OS, such as the </a:t>
            </a:r>
            <a:r>
              <a:rPr lang="en-US" dirty="0" err="1"/>
              <a:t>br-ctl</a:t>
            </a:r>
            <a:r>
              <a:rPr lang="en-US" dirty="0"/>
              <a:t> bridge port, are instead polled by the main ovs-vswitchd thread. That thread also acts on behalf of the LACP and BFD state machines and transmits packets periodically or in response to state transitions. </a:t>
            </a:r>
          </a:p>
          <a:p>
            <a:endParaRPr lang="en-US" dirty="0"/>
          </a:p>
          <a:p>
            <a:r>
              <a:rPr lang="en-US" dirty="0"/>
              <a:t>It is important to note the asymmetry here: While the ovs-vswitchd thread has its own </a:t>
            </a:r>
            <a:r>
              <a:rPr lang="en-US" dirty="0" err="1"/>
              <a:t>Tx</a:t>
            </a:r>
            <a:r>
              <a:rPr lang="en-US" dirty="0"/>
              <a:t> queue in the NIC, the control plane traffic received from the fabric shares the Rx queues with the tenant data traffic .</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A180A6EC-939A-4042-9960-AAE813BB2556}" type="slidenum">
              <a:rPr lang="en-US" smtClean="0"/>
              <a:t>8</a:t>
            </a:fld>
            <a:endParaRPr lang="en-US"/>
          </a:p>
        </p:txBody>
      </p:sp>
    </p:spTree>
    <p:extLst>
      <p:ext uri="{BB962C8B-B14F-4D97-AF65-F5344CB8AC3E}">
        <p14:creationId xmlns:p14="http://schemas.microsoft.com/office/powerpoint/2010/main" val="228311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first overload scenario the PMDs are overloaded by excessive tenant data packets (green) arriving on the physical port and destined to the VM. </a:t>
            </a:r>
          </a:p>
          <a:p>
            <a:endParaRPr lang="en-US" dirty="0"/>
          </a:p>
          <a:p>
            <a:r>
              <a:rPr lang="en-US" dirty="0"/>
              <a:t>[This is can very well happen with small packets and applications that do not have an effective congestion avoidance mechanism. An artificial but frequent case are synthetic load generators for benchmarks </a:t>
            </a:r>
            <a:r>
              <a:rPr lang="en-US" dirty="0">
                <a:sym typeface="Wingdings" panose="05000000000000000000" pitchFamily="2" charset="2"/>
              </a:rPr>
              <a:t>.]</a:t>
            </a:r>
            <a:endParaRPr lang="en-US" dirty="0"/>
          </a:p>
          <a:p>
            <a:endParaRPr lang="en-US" dirty="0"/>
          </a:p>
          <a:p>
            <a:r>
              <a:rPr lang="en-US" dirty="0"/>
              <a:t>The PMDs cannot cope with the load so that the NIC’s Rx queues run full and the NIC starts shedding excess packets. Control plane packets (orange) intermixed with tenant data have the same likelihood of being dropped as tenant data packets, even though they may only constitute a very small fraction of the total traffic. </a:t>
            </a:r>
          </a:p>
          <a:p>
            <a:endParaRPr lang="en-US" dirty="0"/>
          </a:p>
          <a:p>
            <a:r>
              <a:rPr lang="en-US" dirty="0"/>
              <a:t>Up to a certain loss level control plane transport protocols may compensate and endure but sooner or later any control plane will break.</a:t>
            </a:r>
          </a:p>
        </p:txBody>
      </p:sp>
      <p:sp>
        <p:nvSpPr>
          <p:cNvPr id="4" name="Slide Number Placeholder 3"/>
          <p:cNvSpPr>
            <a:spLocks noGrp="1"/>
          </p:cNvSpPr>
          <p:nvPr>
            <p:ph type="sldNum" sz="quarter" idx="10"/>
          </p:nvPr>
        </p:nvSpPr>
        <p:spPr/>
        <p:txBody>
          <a:bodyPr/>
          <a:lstStyle/>
          <a:p>
            <a:fld id="{A180A6EC-939A-4042-9960-AAE813BB2556}" type="slidenum">
              <a:rPr lang="en-US" smtClean="0"/>
              <a:t>9</a:t>
            </a:fld>
            <a:endParaRPr lang="en-US"/>
          </a:p>
        </p:txBody>
      </p:sp>
    </p:spTree>
    <p:extLst>
      <p:ext uri="{BB962C8B-B14F-4D97-AF65-F5344CB8AC3E}">
        <p14:creationId xmlns:p14="http://schemas.microsoft.com/office/powerpoint/2010/main" val="1666857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2017-11-16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4340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2017-11-16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433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2017-11-16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33778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2017-11-16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0756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2017-11-16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46438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2017-11-16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3615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2017-11-16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797631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2017-11-16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5683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descr="OVS_PPT_16-9_Background.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p:cNvSpPr/>
          <p:nvPr userDrawn="1"/>
        </p:nvSpPr>
        <p:spPr>
          <a:xfrm>
            <a:off x="0" y="2145097"/>
            <a:ext cx="12192000" cy="2908016"/>
          </a:xfrm>
          <a:prstGeom prst="rect">
            <a:avLst/>
          </a:prstGeom>
          <a:solidFill>
            <a:schemeClr val="dk1">
              <a:alpha val="63000"/>
            </a:schemeClr>
          </a:solidFill>
          <a:ln>
            <a:noFill/>
          </a:ln>
        </p:spPr>
        <p:style>
          <a:lnRef idx="2">
            <a:schemeClr val="dk1">
              <a:shade val="50000"/>
            </a:schemeClr>
          </a:lnRef>
          <a:fillRef idx="1">
            <a:schemeClr val="dk1"/>
          </a:fillRef>
          <a:effectRef idx="0">
            <a:schemeClr val="dk1"/>
          </a:effectRef>
          <a:fontRef idx="minor">
            <a:schemeClr val="lt1"/>
          </a:fontRef>
        </p:style>
        <p:txBody>
          <a:bodyPr lIns="121917" tIns="60958" rIns="121917" bIns="60958" rtlCol="0" anchor="ctr"/>
          <a:lstStyle/>
          <a:p>
            <a:pPr algn="ctr"/>
            <a:endParaRPr lang="en-US"/>
          </a:p>
        </p:txBody>
      </p:sp>
      <p:sp>
        <p:nvSpPr>
          <p:cNvPr id="5" name="Title 1"/>
          <p:cNvSpPr>
            <a:spLocks noGrp="1"/>
          </p:cNvSpPr>
          <p:nvPr>
            <p:ph type="ctrTitle"/>
          </p:nvPr>
        </p:nvSpPr>
        <p:spPr>
          <a:xfrm>
            <a:off x="5089287" y="2856917"/>
            <a:ext cx="7090315" cy="932553"/>
          </a:xfrm>
        </p:spPr>
        <p:txBody>
          <a:bodyPr/>
          <a:lstStyle>
            <a:lvl1pPr algn="l">
              <a:defRPr>
                <a:solidFill>
                  <a:schemeClr val="bg1"/>
                </a:solidFill>
                <a:latin typeface="Arial"/>
                <a:cs typeface="Arial"/>
              </a:defRPr>
            </a:lvl1pPr>
          </a:lstStyle>
          <a:p>
            <a:r>
              <a:rPr lang="en-CA" dirty="0"/>
              <a:t>Click to edit Master title style</a:t>
            </a:r>
            <a:endParaRPr lang="en-US" dirty="0"/>
          </a:p>
        </p:txBody>
      </p:sp>
      <p:sp>
        <p:nvSpPr>
          <p:cNvPr id="6" name="Subtitle 2"/>
          <p:cNvSpPr>
            <a:spLocks noGrp="1"/>
          </p:cNvSpPr>
          <p:nvPr>
            <p:ph type="subTitle" idx="1"/>
          </p:nvPr>
        </p:nvSpPr>
        <p:spPr>
          <a:xfrm>
            <a:off x="5131356" y="3789469"/>
            <a:ext cx="7090315" cy="585528"/>
          </a:xfrm>
        </p:spPr>
        <p:txBody>
          <a:bodyPr>
            <a:normAutofit/>
          </a:bodyPr>
          <a:lstStyle>
            <a:lvl1pPr marL="0" indent="0" algn="l">
              <a:buNone/>
              <a:defRPr sz="2100">
                <a:solidFill>
                  <a:srgbClr val="FFFFFF"/>
                </a:solidFill>
                <a:latin typeface="Arial"/>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CA" dirty="0"/>
              <a:t>Click to edit Master subtitle style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4968" y="2775801"/>
            <a:ext cx="2423640" cy="1579904"/>
          </a:xfrm>
          <a:prstGeom prst="rect">
            <a:avLst/>
          </a:prstGeom>
        </p:spPr>
      </p:pic>
    </p:spTree>
    <p:extLst>
      <p:ext uri="{BB962C8B-B14F-4D97-AF65-F5344CB8AC3E}">
        <p14:creationId xmlns:p14="http://schemas.microsoft.com/office/powerpoint/2010/main" val="27780572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8" y="1800000"/>
            <a:ext cx="11135785" cy="385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7164945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524934" y="1800225"/>
            <a:ext cx="5473700"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935" y="239714"/>
            <a:ext cx="9992783"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4218297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334" y="322214"/>
            <a:ext cx="8596668" cy="13208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2017-11-16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837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05842"/>
            <a:ext cx="10972800" cy="5021262"/>
          </a:xfrm>
        </p:spPr>
        <p:txBody>
          <a:bodyPr/>
          <a:lstStyle>
            <a:lvl1pPr>
              <a:defRPr sz="2400"/>
            </a:lvl1pPr>
            <a:lvl2pPr marL="270499" indent="-270499">
              <a:spcBef>
                <a:spcPts val="960"/>
              </a:spcBef>
              <a:buFont typeface="Arial" panose="020B0604020202020204" pitchFamily="34" charset="0"/>
              <a:buChar char="•"/>
              <a:defRPr sz="2160"/>
            </a:lvl2pPr>
            <a:lvl3pPr marL="685772" indent="-274308">
              <a:spcBef>
                <a:spcPts val="0"/>
              </a:spcBef>
              <a:buFont typeface="Arial" panose="020B0604020202020204" pitchFamily="34" charset="0"/>
              <a:buChar char="•"/>
              <a:defRPr sz="1920"/>
            </a:lvl3pPr>
            <a:lvl4pPr marL="1097237" indent="-278119">
              <a:spcBef>
                <a:spcPts val="0"/>
              </a:spcBef>
              <a:buFont typeface="Arial" panose="020B0604020202020204" pitchFamily="34" charset="0"/>
              <a:buChar char="•"/>
              <a:defRPr sz="1680"/>
            </a:lvl4pPr>
            <a:lvl5pPr marL="1506796" indent="-276215">
              <a:spcBef>
                <a:spcPts val="0"/>
              </a:spcBef>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p:nvPr>
        </p:nvSpPr>
        <p:spPr>
          <a:xfrm>
            <a:off x="609600" y="231620"/>
            <a:ext cx="10972800" cy="640080"/>
          </a:xfrm>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r>
              <a:rPr lang="en-US"/>
              <a:t>INTEL CONFIDENTIAL</a:t>
            </a:r>
            <a:endParaRPr lang="en-US" dirty="0"/>
          </a:p>
        </p:txBody>
      </p:sp>
      <p:sp>
        <p:nvSpPr>
          <p:cNvPr id="4" name="Footer Placeholder 3"/>
          <p:cNvSpPr>
            <a:spLocks noGrp="1"/>
          </p:cNvSpPr>
          <p:nvPr>
            <p:ph type="ftr" sz="quarter" idx="11"/>
          </p:nvPr>
        </p:nvSpPr>
        <p:spPr/>
        <p:txBody>
          <a:bodyPr/>
          <a:lstStyle/>
          <a:p>
            <a:r>
              <a:rPr lang="en-US"/>
              <a:t>Doc #xxxxx</a:t>
            </a:r>
            <a:endParaRPr lang="en-US" dirty="0"/>
          </a:p>
        </p:txBody>
      </p:sp>
    </p:spTree>
    <p:extLst>
      <p:ext uri="{BB962C8B-B14F-4D97-AF65-F5344CB8AC3E}">
        <p14:creationId xmlns:p14="http://schemas.microsoft.com/office/powerpoint/2010/main" val="1104358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2017-11-16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9344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2017-11-16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65754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2017-11-16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4323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374466"/>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2017-11-16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0206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2017-11-16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5764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2017-11-16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228058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2017-11-16</a:t>
            </a:fld>
            <a:endParaRPr lang="en-US" dirty="0"/>
          </a:p>
        </p:txBody>
      </p:sp>
    </p:spTree>
    <p:extLst>
      <p:ext uri="{BB962C8B-B14F-4D97-AF65-F5344CB8AC3E}">
        <p14:creationId xmlns:p14="http://schemas.microsoft.com/office/powerpoint/2010/main" val="3861559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322214"/>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1724297"/>
            <a:ext cx="8596668" cy="43170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2017-11-16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grpSp>
        <p:nvGrpSpPr>
          <p:cNvPr id="29" name="Group 28"/>
          <p:cNvGrpSpPr>
            <a:grpSpLocks noChangeAspect="1"/>
          </p:cNvGrpSpPr>
          <p:nvPr userDrawn="1"/>
        </p:nvGrpSpPr>
        <p:grpSpPr>
          <a:xfrm>
            <a:off x="10760138" y="44625"/>
            <a:ext cx="1378291" cy="512400"/>
            <a:chOff x="8694508" y="222577"/>
            <a:chExt cx="2890471" cy="1074575"/>
          </a:xfrm>
        </p:grpSpPr>
        <p:pic>
          <p:nvPicPr>
            <p:cNvPr id="30" name="Picture 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694508" y="270253"/>
              <a:ext cx="1453496" cy="984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Logo_ChapterSlide_Wide"/>
            <p:cNvPicPr>
              <a:picLocks noChangeAspect="1"/>
            </p:cNvPicPr>
            <p:nvPr/>
          </p:nvPicPr>
          <p:blipFill rotWithShape="1">
            <a:blip r:embed="rId23">
              <a:extLst>
                <a:ext uri="{28A0092B-C50C-407E-A947-70E740481C1C}">
                  <a14:useLocalDpi xmlns:a14="http://schemas.microsoft.com/office/drawing/2010/main" val="0"/>
                </a:ext>
              </a:extLst>
            </a:blip>
            <a:srcRect l="24762" t="12465" r="25558" b="9425"/>
            <a:stretch/>
          </p:blipFill>
          <p:spPr>
            <a:xfrm>
              <a:off x="10369936" y="222577"/>
              <a:ext cx="1215043" cy="1074575"/>
            </a:xfrm>
            <a:prstGeom prst="rect">
              <a:avLst/>
            </a:prstGeom>
          </p:spPr>
        </p:pic>
        <p:cxnSp>
          <p:nvCxnSpPr>
            <p:cNvPr id="32" name="Straight Connector 31"/>
            <p:cNvCxnSpPr/>
            <p:nvPr/>
          </p:nvCxnSpPr>
          <p:spPr>
            <a:xfrm>
              <a:off x="10257905" y="222577"/>
              <a:ext cx="0" cy="10745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690539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6.png&amp;ehk=tkQG2dr"/><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hyperlink" Target="http://en.wikibooks.org/wiki/A-level_Computing/AQA/Problem_Solving,_Programming,_Data_Representation_and_Practical_Exercise/Problem_Solving/Finite_state_machine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6.png&amp;ehk=tkQG2dr"/><Relationship Id="rId3" Type="http://schemas.openxmlformats.org/officeDocument/2006/relationships/image" Target="../media/image11.gif"/><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0.xml"/><Relationship Id="rId6" Type="http://schemas.openxmlformats.org/officeDocument/2006/relationships/image" Target="../media/image14.png"/><Relationship Id="rId5" Type="http://schemas.openxmlformats.org/officeDocument/2006/relationships/image" Target="../media/image13.gif"/><Relationship Id="rId4" Type="http://schemas.openxmlformats.org/officeDocument/2006/relationships/image" Target="../media/image12.png"/><Relationship Id="rId9" Type="http://schemas.openxmlformats.org/officeDocument/2006/relationships/hyperlink" Target="http://en.wikibooks.org/wiki/A-level_Computing/AQA/Problem_Solving,_Programming,_Data_Representation_and_Practical_Exercise/Problem_Solving/Finite_state_machines"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en.wikibooks.org/wiki/A-level_Computing/AQA/Problem_Solving,_Programming,_Data_Representation_and_Practical_Exercise/Problem_Solving/Finite_state_machines" TargetMode="External"/><Relationship Id="rId3" Type="http://schemas.openxmlformats.org/officeDocument/2006/relationships/image" Target="../media/image11.gif"/><Relationship Id="rId7" Type="http://schemas.openxmlformats.org/officeDocument/2006/relationships/image" Target="../media/image6.png&amp;ehk=tkQG2dr"/><Relationship Id="rId2" Type="http://schemas.openxmlformats.org/officeDocument/2006/relationships/notesSlide" Target="../notesSlides/notesSlide16.xml"/><Relationship Id="rId1" Type="http://schemas.openxmlformats.org/officeDocument/2006/relationships/slideLayout" Target="../slideLayouts/slideLayout2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8" Type="http://schemas.openxmlformats.org/officeDocument/2006/relationships/image" Target="../media/image6.png&amp;ehk=tkQG2dr"/><Relationship Id="rId3" Type="http://schemas.openxmlformats.org/officeDocument/2006/relationships/image" Target="../media/image11.gif"/><Relationship Id="rId7"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0.xml"/><Relationship Id="rId6" Type="http://schemas.openxmlformats.org/officeDocument/2006/relationships/image" Target="../media/image14.png"/><Relationship Id="rId5" Type="http://schemas.openxmlformats.org/officeDocument/2006/relationships/image" Target="../media/image16.png"/><Relationship Id="rId4" Type="http://schemas.openxmlformats.org/officeDocument/2006/relationships/image" Target="../media/image18.png"/><Relationship Id="rId9" Type="http://schemas.openxmlformats.org/officeDocument/2006/relationships/hyperlink" Target="http://en.wikibooks.org/wiki/A-level_Computing/AQA/Problem_Solving,_Programming,_Data_Representation_and_Practical_Exercise/Problem_Solving/Finite_state_machin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0.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intel.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patchwork.ozlabs.org/patch/776830/" TargetMode="External"/><Relationship Id="rId2" Type="http://schemas.openxmlformats.org/officeDocument/2006/relationships/hyperlink" Target="https://mail.openvswitch.org/pipermail/ovs-dev/2017-June/334198.html" TargetMode="External"/><Relationship Id="rId1" Type="http://schemas.openxmlformats.org/officeDocument/2006/relationships/slideLayout" Target="../slideLayouts/slideLayout2.xml"/><Relationship Id="rId5" Type="http://schemas.openxmlformats.org/officeDocument/2006/relationships/hyperlink" Target="http://patchwork.ozlabs.org/patch/776836/" TargetMode="External"/><Relationship Id="rId4" Type="http://schemas.openxmlformats.org/officeDocument/2006/relationships/hyperlink" Target="http://patchwork.ozlabs.org/patch/77683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amp;ehk=tkQG2dr"/><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hyperlink" Target="http://en.wikibooks.org/wiki/A-level_Computing/AQA/Problem_Solving,_Programming,_Data_Representation_and_Practical_Exercise/Problem_Solving/Finite_state_machine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amp;ehk=tkQG2dr"/><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hyperlink" Target="http://en.wikibooks.org/wiki/A-level_Computing/AQA/Problem_Solving,_Programming,_Data_Representation_and_Practical_Exercise/Problem_Solving/Finite_state_machin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49687" y="2685997"/>
            <a:ext cx="7090315" cy="932553"/>
          </a:xfrm>
        </p:spPr>
        <p:txBody>
          <a:bodyPr>
            <a:normAutofit/>
          </a:bodyPr>
          <a:lstStyle/>
          <a:p>
            <a:r>
              <a:rPr lang="en-US" dirty="0"/>
              <a:t>Ingress Scheduling in OvS-DPDK</a:t>
            </a:r>
          </a:p>
        </p:txBody>
      </p:sp>
      <p:sp>
        <p:nvSpPr>
          <p:cNvPr id="3" name="Subtitle 2"/>
          <p:cNvSpPr>
            <a:spLocks noGrp="1"/>
          </p:cNvSpPr>
          <p:nvPr>
            <p:ph type="subTitle" idx="1"/>
          </p:nvPr>
        </p:nvSpPr>
        <p:spPr>
          <a:xfrm>
            <a:off x="4949687" y="3618550"/>
            <a:ext cx="7090315" cy="1273527"/>
          </a:xfrm>
        </p:spPr>
        <p:txBody>
          <a:bodyPr anchor="b">
            <a:normAutofit/>
          </a:bodyPr>
          <a:lstStyle/>
          <a:p>
            <a:r>
              <a:rPr lang="en-US" sz="2800" dirty="0"/>
              <a:t>Billy </a:t>
            </a:r>
            <a:r>
              <a:rPr lang="en-US" sz="2800" dirty="0" err="1"/>
              <a:t>O’Mahony</a:t>
            </a:r>
            <a:r>
              <a:rPr lang="en-US" sz="2800" dirty="0"/>
              <a:t> – Intel</a:t>
            </a:r>
            <a:br>
              <a:rPr lang="en-US" sz="2800" dirty="0"/>
            </a:br>
            <a:r>
              <a:rPr lang="en-US" sz="2800" dirty="0"/>
              <a:t>Jan Scheurich – Ericsson</a:t>
            </a:r>
          </a:p>
        </p:txBody>
      </p:sp>
      <p:grpSp>
        <p:nvGrpSpPr>
          <p:cNvPr id="12" name="Group 11"/>
          <p:cNvGrpSpPr>
            <a:grpSpLocks noChangeAspect="1"/>
          </p:cNvGrpSpPr>
          <p:nvPr/>
        </p:nvGrpSpPr>
        <p:grpSpPr>
          <a:xfrm>
            <a:off x="9696400" y="206744"/>
            <a:ext cx="2233023" cy="830159"/>
            <a:chOff x="8694508" y="222577"/>
            <a:chExt cx="2890471" cy="1074575"/>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4508" y="270253"/>
              <a:ext cx="1453496" cy="984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Logo_ChapterSlide_Wide"/>
            <p:cNvPicPr>
              <a:picLocks noChangeAspect="1"/>
            </p:cNvPicPr>
            <p:nvPr/>
          </p:nvPicPr>
          <p:blipFill rotWithShape="1">
            <a:blip r:embed="rId4">
              <a:extLst>
                <a:ext uri="{28A0092B-C50C-407E-A947-70E740481C1C}">
                  <a14:useLocalDpi xmlns:a14="http://schemas.microsoft.com/office/drawing/2010/main" val="0"/>
                </a:ext>
              </a:extLst>
            </a:blip>
            <a:srcRect l="24762" t="12465" r="25558" b="9425"/>
            <a:stretch/>
          </p:blipFill>
          <p:spPr>
            <a:xfrm>
              <a:off x="10369936" y="222577"/>
              <a:ext cx="1215043" cy="1074575"/>
            </a:xfrm>
            <a:prstGeom prst="rect">
              <a:avLst/>
            </a:prstGeom>
          </p:spPr>
        </p:pic>
        <p:cxnSp>
          <p:nvCxnSpPr>
            <p:cNvPr id="6" name="Straight Connector 5"/>
            <p:cNvCxnSpPr/>
            <p:nvPr/>
          </p:nvCxnSpPr>
          <p:spPr>
            <a:xfrm>
              <a:off x="10257905" y="222577"/>
              <a:ext cx="0" cy="10745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B3117A8F-4291-43CD-AC20-F26FB8621DA6}"/>
              </a:ext>
            </a:extLst>
          </p:cNvPr>
          <p:cNvSpPr txBox="1"/>
          <p:nvPr/>
        </p:nvSpPr>
        <p:spPr>
          <a:xfrm>
            <a:off x="577834" y="6306762"/>
            <a:ext cx="4634735" cy="400110"/>
          </a:xfrm>
          <a:prstGeom prst="rect">
            <a:avLst/>
          </a:prstGeom>
          <a:noFill/>
        </p:spPr>
        <p:txBody>
          <a:bodyPr wrap="square" rtlCol="0">
            <a:spAutoFit/>
          </a:bodyPr>
          <a:lstStyle/>
          <a:p>
            <a:r>
              <a:rPr lang="en-US" dirty="0">
                <a:solidFill>
                  <a:schemeClr val="bg1"/>
                </a:solidFill>
                <a:latin typeface="Arial" charset="0"/>
                <a:ea typeface="Arial" charset="0"/>
                <a:cs typeface="Arial" charset="0"/>
              </a:rPr>
              <a:t>November 16-17, 2017  | San Jose, CA</a:t>
            </a:r>
          </a:p>
        </p:txBody>
      </p:sp>
    </p:spTree>
    <p:extLst>
      <p:ext uri="{BB962C8B-B14F-4D97-AF65-F5344CB8AC3E}">
        <p14:creationId xmlns:p14="http://schemas.microsoft.com/office/powerpoint/2010/main" val="3155679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Rectangle: Rounded Corners 215">
            <a:extLst>
              <a:ext uri="{FF2B5EF4-FFF2-40B4-BE49-F238E27FC236}">
                <a16:creationId xmlns:a16="http://schemas.microsoft.com/office/drawing/2014/main" id="{64B79A75-DB89-4E00-8FC7-DDD97460A428}"/>
              </a:ext>
            </a:extLst>
          </p:cNvPr>
          <p:cNvSpPr/>
          <p:nvPr/>
        </p:nvSpPr>
        <p:spPr>
          <a:xfrm>
            <a:off x="1410238" y="3027449"/>
            <a:ext cx="7863764" cy="1488970"/>
          </a:xfrm>
          <a:prstGeom prst="roundRect">
            <a:avLst>
              <a:gd name="adj" fmla="val 11549"/>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sz="2400" dirty="0"/>
              <a:t>OvS</a:t>
            </a:r>
          </a:p>
        </p:txBody>
      </p:sp>
      <p:sp>
        <p:nvSpPr>
          <p:cNvPr id="3" name="Title 2">
            <a:extLst>
              <a:ext uri="{FF2B5EF4-FFF2-40B4-BE49-F238E27FC236}">
                <a16:creationId xmlns:a16="http://schemas.microsoft.com/office/drawing/2014/main" id="{2F3AA0B2-5958-43A8-A685-4356BAA7E1D2}"/>
              </a:ext>
            </a:extLst>
          </p:cNvPr>
          <p:cNvSpPr>
            <a:spLocks noGrp="1"/>
          </p:cNvSpPr>
          <p:nvPr>
            <p:ph type="title"/>
          </p:nvPr>
        </p:nvSpPr>
        <p:spPr/>
        <p:txBody>
          <a:bodyPr>
            <a:normAutofit/>
          </a:bodyPr>
          <a:lstStyle/>
          <a:p>
            <a:r>
              <a:rPr lang="en-US" dirty="0"/>
              <a:t>Scenario: Egress Link Overload</a:t>
            </a:r>
          </a:p>
        </p:txBody>
      </p:sp>
      <p:sp>
        <p:nvSpPr>
          <p:cNvPr id="4" name="Rectangle 3">
            <a:extLst>
              <a:ext uri="{FF2B5EF4-FFF2-40B4-BE49-F238E27FC236}">
                <a16:creationId xmlns:a16="http://schemas.microsoft.com/office/drawing/2014/main" id="{9CFA8890-57D6-4222-9129-A257A98EA9B9}"/>
              </a:ext>
            </a:extLst>
          </p:cNvPr>
          <p:cNvSpPr/>
          <p:nvPr/>
        </p:nvSpPr>
        <p:spPr bwMode="auto">
          <a:xfrm>
            <a:off x="3999570" y="4753742"/>
            <a:ext cx="2710172" cy="761651"/>
          </a:xfrm>
          <a:prstGeom prst="rect">
            <a:avLst/>
          </a:prstGeom>
          <a:no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NIC</a:t>
            </a:r>
          </a:p>
        </p:txBody>
      </p:sp>
      <p:grpSp>
        <p:nvGrpSpPr>
          <p:cNvPr id="6" name="Group 5">
            <a:extLst>
              <a:ext uri="{FF2B5EF4-FFF2-40B4-BE49-F238E27FC236}">
                <a16:creationId xmlns:a16="http://schemas.microsoft.com/office/drawing/2014/main" id="{45E66DA6-5358-43A1-99FC-E4309E2D6AFD}"/>
              </a:ext>
            </a:extLst>
          </p:cNvPr>
          <p:cNvGrpSpPr/>
          <p:nvPr/>
        </p:nvGrpSpPr>
        <p:grpSpPr>
          <a:xfrm>
            <a:off x="5414639" y="3394493"/>
            <a:ext cx="743402" cy="738427"/>
            <a:chOff x="1321495" y="5504605"/>
            <a:chExt cx="422693" cy="400117"/>
          </a:xfrm>
        </p:grpSpPr>
        <p:sp>
          <p:nvSpPr>
            <p:cNvPr id="7" name="Circular Arrow 43">
              <a:extLst>
                <a:ext uri="{FF2B5EF4-FFF2-40B4-BE49-F238E27FC236}">
                  <a16:creationId xmlns:a16="http://schemas.microsoft.com/office/drawing/2014/main" id="{804D4C6D-BD1D-4E9A-82EC-583375368937}"/>
                </a:ext>
              </a:extLst>
            </p:cNvPr>
            <p:cNvSpPr/>
            <p:nvPr/>
          </p:nvSpPr>
          <p:spPr bwMode="auto">
            <a:xfrm flipH="1">
              <a:off x="1321495" y="5504605"/>
              <a:ext cx="422693" cy="400117"/>
            </a:xfrm>
            <a:prstGeom prst="circularArrow">
              <a:avLst>
                <a:gd name="adj1" fmla="val 12500"/>
                <a:gd name="adj2" fmla="val 1142319"/>
                <a:gd name="adj3" fmla="val 20457681"/>
                <a:gd name="adj4" fmla="val 1174881"/>
                <a:gd name="adj5" fmla="val 12500"/>
              </a:avLst>
            </a:prstGeom>
            <a:solidFill>
              <a:srgbClr val="8D92B4"/>
            </a:solidFill>
            <a:ln w="12700" cap="flat" cmpd="sng" algn="ctr">
              <a:solidFill>
                <a:schemeClr val="tx1"/>
              </a:solidFill>
              <a:prstDash val="solid"/>
              <a:round/>
              <a:headEnd type="none" w="med" len="med"/>
              <a:tailEnd type="none" w="med" len="med"/>
            </a:ln>
            <a:effectLst/>
          </p:spPr>
          <p:txBody>
            <a:bodyPr wrap="none" lIns="72000" rIns="72000"/>
            <a:lstStyle/>
            <a:p>
              <a:pPr>
                <a:spcBef>
                  <a:spcPct val="50000"/>
                </a:spcBef>
                <a:defRPr/>
              </a:pPr>
              <a:endParaRPr lang="en-US" sz="1400"/>
            </a:p>
          </p:txBody>
        </p:sp>
        <p:sp>
          <p:nvSpPr>
            <p:cNvPr id="8" name="TextBox 112">
              <a:extLst>
                <a:ext uri="{FF2B5EF4-FFF2-40B4-BE49-F238E27FC236}">
                  <a16:creationId xmlns:a16="http://schemas.microsoft.com/office/drawing/2014/main" id="{BA93A83D-56C7-45FE-A2D2-159DA0166069}"/>
                </a:ext>
              </a:extLst>
            </p:cNvPr>
            <p:cNvSpPr txBox="1">
              <a:spLocks noChangeArrowheads="1"/>
            </p:cNvSpPr>
            <p:nvPr/>
          </p:nvSpPr>
          <p:spPr bwMode="auto">
            <a:xfrm>
              <a:off x="1399222" y="5608322"/>
              <a:ext cx="267239" cy="21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00" dirty="0"/>
                <a:t>PMD</a:t>
              </a:r>
              <a:br>
                <a:rPr lang="en-US" altLang="en-US" sz="1000" dirty="0"/>
              </a:br>
              <a:r>
                <a:rPr lang="en-US" altLang="en-US" sz="1000" dirty="0"/>
                <a:t>1</a:t>
              </a:r>
            </a:p>
          </p:txBody>
        </p:sp>
      </p:grpSp>
      <p:grpSp>
        <p:nvGrpSpPr>
          <p:cNvPr id="9" name="Group 8">
            <a:extLst>
              <a:ext uri="{FF2B5EF4-FFF2-40B4-BE49-F238E27FC236}">
                <a16:creationId xmlns:a16="http://schemas.microsoft.com/office/drawing/2014/main" id="{83D81BD3-21A7-4AE3-8F91-6D0DF671F1AF}"/>
              </a:ext>
            </a:extLst>
          </p:cNvPr>
          <p:cNvGrpSpPr/>
          <p:nvPr/>
        </p:nvGrpSpPr>
        <p:grpSpPr>
          <a:xfrm>
            <a:off x="6650150" y="3370921"/>
            <a:ext cx="743402" cy="766861"/>
            <a:chOff x="1321495" y="5504605"/>
            <a:chExt cx="422693" cy="400117"/>
          </a:xfrm>
        </p:grpSpPr>
        <p:sp>
          <p:nvSpPr>
            <p:cNvPr id="10" name="Circular Arrow 43">
              <a:extLst>
                <a:ext uri="{FF2B5EF4-FFF2-40B4-BE49-F238E27FC236}">
                  <a16:creationId xmlns:a16="http://schemas.microsoft.com/office/drawing/2014/main" id="{AC89EE42-62E1-410E-8D1A-C123521285D1}"/>
                </a:ext>
              </a:extLst>
            </p:cNvPr>
            <p:cNvSpPr/>
            <p:nvPr/>
          </p:nvSpPr>
          <p:spPr bwMode="auto">
            <a:xfrm flipH="1">
              <a:off x="1321495" y="5504605"/>
              <a:ext cx="422693" cy="400117"/>
            </a:xfrm>
            <a:prstGeom prst="circularArrow">
              <a:avLst>
                <a:gd name="adj1" fmla="val 12500"/>
                <a:gd name="adj2" fmla="val 1142319"/>
                <a:gd name="adj3" fmla="val 20457681"/>
                <a:gd name="adj4" fmla="val 1174881"/>
                <a:gd name="adj5" fmla="val 12500"/>
              </a:avLst>
            </a:prstGeom>
            <a:solidFill>
              <a:srgbClr val="8D92B4"/>
            </a:solidFill>
            <a:ln w="12700" cap="flat" cmpd="sng" algn="ctr">
              <a:solidFill>
                <a:schemeClr val="tx1"/>
              </a:solidFill>
              <a:prstDash val="solid"/>
              <a:round/>
              <a:headEnd type="none" w="med" len="med"/>
              <a:tailEnd type="none" w="med" len="med"/>
            </a:ln>
            <a:effectLst/>
          </p:spPr>
          <p:txBody>
            <a:bodyPr wrap="none" lIns="72000" rIns="72000"/>
            <a:lstStyle/>
            <a:p>
              <a:pPr>
                <a:spcBef>
                  <a:spcPct val="50000"/>
                </a:spcBef>
                <a:defRPr/>
              </a:pPr>
              <a:endParaRPr lang="en-US" sz="1400"/>
            </a:p>
          </p:txBody>
        </p:sp>
        <p:sp>
          <p:nvSpPr>
            <p:cNvPr id="11" name="TextBox 112">
              <a:extLst>
                <a:ext uri="{FF2B5EF4-FFF2-40B4-BE49-F238E27FC236}">
                  <a16:creationId xmlns:a16="http://schemas.microsoft.com/office/drawing/2014/main" id="{CF7DC1F6-7B3E-417F-AEA3-227A2DC91FAF}"/>
                </a:ext>
              </a:extLst>
            </p:cNvPr>
            <p:cNvSpPr txBox="1">
              <a:spLocks noChangeArrowheads="1"/>
            </p:cNvSpPr>
            <p:nvPr/>
          </p:nvSpPr>
          <p:spPr bwMode="auto">
            <a:xfrm>
              <a:off x="1406392" y="5611675"/>
              <a:ext cx="267239" cy="2100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00" dirty="0"/>
                <a:t>PMD</a:t>
              </a:r>
              <a:br>
                <a:rPr lang="en-US" altLang="en-US" sz="1000" dirty="0"/>
              </a:br>
              <a:r>
                <a:rPr lang="en-US" altLang="en-US" sz="1000" dirty="0"/>
                <a:t>2</a:t>
              </a:r>
            </a:p>
          </p:txBody>
        </p:sp>
      </p:grpSp>
      <p:sp>
        <p:nvSpPr>
          <p:cNvPr id="12" name="Oval 11">
            <a:extLst>
              <a:ext uri="{FF2B5EF4-FFF2-40B4-BE49-F238E27FC236}">
                <a16:creationId xmlns:a16="http://schemas.microsoft.com/office/drawing/2014/main" id="{74055733-B0E4-4F7D-8035-0A2DF9606C31}"/>
              </a:ext>
            </a:extLst>
          </p:cNvPr>
          <p:cNvSpPr/>
          <p:nvPr/>
        </p:nvSpPr>
        <p:spPr bwMode="auto">
          <a:xfrm>
            <a:off x="2408350" y="3503224"/>
            <a:ext cx="1328466" cy="589732"/>
          </a:xfrm>
          <a:prstGeom prst="ellipse">
            <a:avLst/>
          </a:prstGeom>
          <a:solidFill>
            <a:srgbClr val="F9BA72"/>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ovs-vswitchd</a:t>
            </a:r>
            <a:br>
              <a:rPr kumimoji="0" lang="en-US" sz="1100" b="0" i="0" u="none" strike="noStrike" cap="none" normalizeH="0" baseline="0" dirty="0">
                <a:ln>
                  <a:noFill/>
                </a:ln>
                <a:solidFill>
                  <a:schemeClr val="tx1"/>
                </a:solidFill>
                <a:effectLst/>
                <a:latin typeface="Arial" charset="0"/>
              </a:rPr>
            </a:br>
            <a:r>
              <a:rPr kumimoji="0" lang="en-US" sz="1100" b="0" i="0" u="none" strike="noStrike" cap="none" normalizeH="0" baseline="0" dirty="0">
                <a:ln>
                  <a:noFill/>
                </a:ln>
                <a:solidFill>
                  <a:schemeClr val="tx1"/>
                </a:solidFill>
                <a:effectLst/>
                <a:latin typeface="Arial" charset="0"/>
              </a:rPr>
              <a:t>thread</a:t>
            </a:r>
          </a:p>
        </p:txBody>
      </p:sp>
      <p:sp>
        <p:nvSpPr>
          <p:cNvPr id="62" name="Rectangle: Rounded Corners 61">
            <a:extLst>
              <a:ext uri="{FF2B5EF4-FFF2-40B4-BE49-F238E27FC236}">
                <a16:creationId xmlns:a16="http://schemas.microsoft.com/office/drawing/2014/main" id="{14B0C63E-156D-40DC-BD62-2DBABF7EAA6B}"/>
              </a:ext>
            </a:extLst>
          </p:cNvPr>
          <p:cNvSpPr/>
          <p:nvPr/>
        </p:nvSpPr>
        <p:spPr bwMode="auto">
          <a:xfrm>
            <a:off x="5608780" y="1141029"/>
            <a:ext cx="1463009" cy="1278882"/>
          </a:xfrm>
          <a:prstGeom prst="roundRect">
            <a:avLst>
              <a:gd name="adj" fmla="val 8102"/>
            </a:avLst>
          </a:prstGeom>
          <a:solidFill>
            <a:schemeClr val="accent3">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Tenant VM</a:t>
            </a:r>
          </a:p>
        </p:txBody>
      </p:sp>
      <p:cxnSp>
        <p:nvCxnSpPr>
          <p:cNvPr id="65" name="Straight Connector 64">
            <a:extLst>
              <a:ext uri="{FF2B5EF4-FFF2-40B4-BE49-F238E27FC236}">
                <a16:creationId xmlns:a16="http://schemas.microsoft.com/office/drawing/2014/main" id="{32A1FE81-C2D8-4C8A-8D96-5D3B6AA96901}"/>
              </a:ext>
            </a:extLst>
          </p:cNvPr>
          <p:cNvCxnSpPr>
            <a:cxnSpLocks/>
          </p:cNvCxnSpPr>
          <p:nvPr/>
        </p:nvCxnSpPr>
        <p:spPr bwMode="auto">
          <a:xfrm flipV="1">
            <a:off x="6361527" y="2470672"/>
            <a:ext cx="0" cy="563551"/>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68" name="Rectangle 132">
            <a:extLst>
              <a:ext uri="{FF2B5EF4-FFF2-40B4-BE49-F238E27FC236}">
                <a16:creationId xmlns:a16="http://schemas.microsoft.com/office/drawing/2014/main" id="{0247AB40-6631-4361-B9C5-F250CFFFDD67}"/>
              </a:ext>
            </a:extLst>
          </p:cNvPr>
          <p:cNvSpPr>
            <a:spLocks noChangeArrowheads="1"/>
          </p:cNvSpPr>
          <p:nvPr/>
        </p:nvSpPr>
        <p:spPr bwMode="auto">
          <a:xfrm>
            <a:off x="5904473" y="2252276"/>
            <a:ext cx="920802" cy="429699"/>
          </a:xfrm>
          <a:prstGeom prst="rect">
            <a:avLst/>
          </a:prstGeom>
          <a:solidFill>
            <a:srgbClr val="FFFFFF"/>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endParaRPr lang="en-US" altLang="en-US" sz="900" dirty="0"/>
          </a:p>
        </p:txBody>
      </p:sp>
      <p:cxnSp>
        <p:nvCxnSpPr>
          <p:cNvPr id="101" name="Straight Arrow Connector 100">
            <a:extLst>
              <a:ext uri="{FF2B5EF4-FFF2-40B4-BE49-F238E27FC236}">
                <a16:creationId xmlns:a16="http://schemas.microsoft.com/office/drawing/2014/main" id="{C370C182-C562-4CD1-9B00-76D07A69A96A}"/>
              </a:ext>
            </a:extLst>
          </p:cNvPr>
          <p:cNvCxnSpPr>
            <a:cxnSpLocks/>
          </p:cNvCxnSpPr>
          <p:nvPr/>
        </p:nvCxnSpPr>
        <p:spPr bwMode="auto">
          <a:xfrm flipV="1">
            <a:off x="5689433" y="2627029"/>
            <a:ext cx="364942" cy="760422"/>
          </a:xfrm>
          <a:prstGeom prst="straightConnector1">
            <a:avLst/>
          </a:prstGeom>
          <a:solidFill>
            <a:schemeClr val="accent1"/>
          </a:solidFill>
          <a:ln w="57150" cap="flat" cmpd="sng" algn="ctr">
            <a:solidFill>
              <a:schemeClr val="accent3">
                <a:lumMod val="75000"/>
              </a:schemeClr>
            </a:solidFill>
            <a:prstDash val="solid"/>
            <a:round/>
            <a:headEnd type="none" w="med" len="med"/>
            <a:tailEnd type="triangle"/>
          </a:ln>
          <a:effectLst/>
        </p:spPr>
      </p:cxnSp>
      <p:cxnSp>
        <p:nvCxnSpPr>
          <p:cNvPr id="102" name="Straight Arrow Connector 101">
            <a:extLst>
              <a:ext uri="{FF2B5EF4-FFF2-40B4-BE49-F238E27FC236}">
                <a16:creationId xmlns:a16="http://schemas.microsoft.com/office/drawing/2014/main" id="{7CCA5385-73F4-4E9E-9862-4F29C1560B32}"/>
              </a:ext>
            </a:extLst>
          </p:cNvPr>
          <p:cNvCxnSpPr>
            <a:cxnSpLocks/>
          </p:cNvCxnSpPr>
          <p:nvPr/>
        </p:nvCxnSpPr>
        <p:spPr bwMode="auto">
          <a:xfrm flipH="1" flipV="1">
            <a:off x="6502246" y="2644697"/>
            <a:ext cx="297215" cy="790635"/>
          </a:xfrm>
          <a:prstGeom prst="straightConnector1">
            <a:avLst/>
          </a:prstGeom>
          <a:solidFill>
            <a:schemeClr val="accent1"/>
          </a:solidFill>
          <a:ln w="57150" cap="flat" cmpd="sng" algn="ctr">
            <a:solidFill>
              <a:schemeClr val="accent3">
                <a:lumMod val="75000"/>
              </a:schemeClr>
            </a:solidFill>
            <a:prstDash val="solid"/>
            <a:round/>
            <a:headEnd type="none" w="med" len="med"/>
            <a:tailEnd type="triangle"/>
          </a:ln>
          <a:effectLst/>
        </p:spPr>
      </p:cxnSp>
      <p:cxnSp>
        <p:nvCxnSpPr>
          <p:cNvPr id="103" name="Straight Arrow Connector 102">
            <a:extLst>
              <a:ext uri="{FF2B5EF4-FFF2-40B4-BE49-F238E27FC236}">
                <a16:creationId xmlns:a16="http://schemas.microsoft.com/office/drawing/2014/main" id="{6AA5C87A-D452-4DC6-9DC4-C4744E1874E7}"/>
              </a:ext>
            </a:extLst>
          </p:cNvPr>
          <p:cNvCxnSpPr>
            <a:cxnSpLocks/>
          </p:cNvCxnSpPr>
          <p:nvPr/>
        </p:nvCxnSpPr>
        <p:spPr bwMode="auto">
          <a:xfrm flipH="1">
            <a:off x="5833047" y="2666251"/>
            <a:ext cx="380577" cy="744824"/>
          </a:xfrm>
          <a:prstGeom prst="straightConnector1">
            <a:avLst/>
          </a:prstGeom>
          <a:solidFill>
            <a:schemeClr val="accent1"/>
          </a:solidFill>
          <a:ln w="57150" cap="flat" cmpd="sng" algn="ctr">
            <a:solidFill>
              <a:schemeClr val="accent3">
                <a:lumMod val="75000"/>
              </a:schemeClr>
            </a:solidFill>
            <a:prstDash val="solid"/>
            <a:round/>
            <a:headEnd type="none" w="med" len="med"/>
            <a:tailEnd type="triangle"/>
          </a:ln>
          <a:effectLst/>
        </p:spPr>
      </p:cxnSp>
      <p:cxnSp>
        <p:nvCxnSpPr>
          <p:cNvPr id="104" name="Straight Arrow Connector 103">
            <a:extLst>
              <a:ext uri="{FF2B5EF4-FFF2-40B4-BE49-F238E27FC236}">
                <a16:creationId xmlns:a16="http://schemas.microsoft.com/office/drawing/2014/main" id="{1F3AA6A6-3162-4B45-8861-091B487F5064}"/>
              </a:ext>
            </a:extLst>
          </p:cNvPr>
          <p:cNvCxnSpPr>
            <a:cxnSpLocks/>
          </p:cNvCxnSpPr>
          <p:nvPr/>
        </p:nvCxnSpPr>
        <p:spPr bwMode="auto">
          <a:xfrm>
            <a:off x="6705733" y="2651171"/>
            <a:ext cx="246472" cy="741827"/>
          </a:xfrm>
          <a:prstGeom prst="straightConnector1">
            <a:avLst/>
          </a:prstGeom>
          <a:solidFill>
            <a:schemeClr val="accent1"/>
          </a:solidFill>
          <a:ln w="57150" cap="flat" cmpd="sng" algn="ctr">
            <a:solidFill>
              <a:schemeClr val="accent3">
                <a:lumMod val="75000"/>
              </a:schemeClr>
            </a:solidFill>
            <a:prstDash val="solid"/>
            <a:round/>
            <a:headEnd type="none" w="med" len="med"/>
            <a:tailEnd type="triangle"/>
          </a:ln>
          <a:effectLst/>
        </p:spPr>
      </p:cxnSp>
      <p:cxnSp>
        <p:nvCxnSpPr>
          <p:cNvPr id="116" name="Straight Arrow Connector 115">
            <a:extLst>
              <a:ext uri="{FF2B5EF4-FFF2-40B4-BE49-F238E27FC236}">
                <a16:creationId xmlns:a16="http://schemas.microsoft.com/office/drawing/2014/main" id="{1B306251-7355-4629-9C44-9432B4317FE4}"/>
              </a:ext>
            </a:extLst>
          </p:cNvPr>
          <p:cNvCxnSpPr>
            <a:cxnSpLocks/>
          </p:cNvCxnSpPr>
          <p:nvPr/>
        </p:nvCxnSpPr>
        <p:spPr bwMode="auto">
          <a:xfrm flipV="1">
            <a:off x="5709588" y="4126712"/>
            <a:ext cx="10406" cy="627030"/>
          </a:xfrm>
          <a:prstGeom prst="straightConnector1">
            <a:avLst/>
          </a:prstGeom>
          <a:solidFill>
            <a:schemeClr val="accent1"/>
          </a:solidFill>
          <a:ln w="57150" cap="flat" cmpd="sng" algn="ctr">
            <a:solidFill>
              <a:schemeClr val="accent3">
                <a:lumMod val="75000"/>
              </a:schemeClr>
            </a:solidFill>
            <a:prstDash val="solid"/>
            <a:round/>
            <a:headEnd type="none" w="med" len="med"/>
            <a:tailEnd type="triangle"/>
          </a:ln>
          <a:effectLst/>
        </p:spPr>
      </p:cxnSp>
      <p:cxnSp>
        <p:nvCxnSpPr>
          <p:cNvPr id="117" name="Straight Arrow Connector 116">
            <a:extLst>
              <a:ext uri="{FF2B5EF4-FFF2-40B4-BE49-F238E27FC236}">
                <a16:creationId xmlns:a16="http://schemas.microsoft.com/office/drawing/2014/main" id="{A3CFEB59-457E-416D-8FAB-FFE91CC62DD8}"/>
              </a:ext>
            </a:extLst>
          </p:cNvPr>
          <p:cNvCxnSpPr>
            <a:cxnSpLocks/>
          </p:cNvCxnSpPr>
          <p:nvPr/>
        </p:nvCxnSpPr>
        <p:spPr bwMode="auto">
          <a:xfrm flipV="1">
            <a:off x="6021341" y="4083386"/>
            <a:ext cx="803934" cy="670356"/>
          </a:xfrm>
          <a:prstGeom prst="straightConnector1">
            <a:avLst/>
          </a:prstGeom>
          <a:solidFill>
            <a:schemeClr val="accent1"/>
          </a:solidFill>
          <a:ln w="57150" cap="flat" cmpd="sng" algn="ctr">
            <a:solidFill>
              <a:schemeClr val="accent3">
                <a:lumMod val="75000"/>
              </a:schemeClr>
            </a:solidFill>
            <a:prstDash val="solid"/>
            <a:round/>
            <a:headEnd type="none" w="med" len="med"/>
            <a:tailEnd type="triangle"/>
          </a:ln>
          <a:effectLst/>
        </p:spPr>
      </p:cxnSp>
      <p:cxnSp>
        <p:nvCxnSpPr>
          <p:cNvPr id="136" name="Straight Arrow Connector 135">
            <a:extLst>
              <a:ext uri="{FF2B5EF4-FFF2-40B4-BE49-F238E27FC236}">
                <a16:creationId xmlns:a16="http://schemas.microsoft.com/office/drawing/2014/main" id="{765E61CE-6358-45B5-98C8-34A7BDCA2EC6}"/>
              </a:ext>
            </a:extLst>
          </p:cNvPr>
          <p:cNvCxnSpPr>
            <a:cxnSpLocks/>
          </p:cNvCxnSpPr>
          <p:nvPr/>
        </p:nvCxnSpPr>
        <p:spPr bwMode="auto">
          <a:xfrm flipH="1">
            <a:off x="4802563" y="4092956"/>
            <a:ext cx="806217" cy="710300"/>
          </a:xfrm>
          <a:prstGeom prst="straightConnector1">
            <a:avLst/>
          </a:prstGeom>
          <a:solidFill>
            <a:schemeClr val="accent1"/>
          </a:solidFill>
          <a:ln w="57150" cap="flat" cmpd="sng" algn="ctr">
            <a:solidFill>
              <a:schemeClr val="accent3">
                <a:lumMod val="75000"/>
              </a:schemeClr>
            </a:solidFill>
            <a:prstDash val="solid"/>
            <a:round/>
            <a:headEnd type="none" w="med" len="med"/>
            <a:tailEnd type="triangle"/>
          </a:ln>
          <a:effectLst/>
        </p:spPr>
      </p:cxnSp>
      <p:cxnSp>
        <p:nvCxnSpPr>
          <p:cNvPr id="139" name="Straight Arrow Connector 138">
            <a:extLst>
              <a:ext uri="{FF2B5EF4-FFF2-40B4-BE49-F238E27FC236}">
                <a16:creationId xmlns:a16="http://schemas.microsoft.com/office/drawing/2014/main" id="{EDC82BA4-2AC8-4902-8A42-448A8DF966DB}"/>
              </a:ext>
            </a:extLst>
          </p:cNvPr>
          <p:cNvCxnSpPr>
            <a:cxnSpLocks/>
          </p:cNvCxnSpPr>
          <p:nvPr/>
        </p:nvCxnSpPr>
        <p:spPr bwMode="auto">
          <a:xfrm flipH="1">
            <a:off x="5016969" y="4032190"/>
            <a:ext cx="1685654" cy="777764"/>
          </a:xfrm>
          <a:prstGeom prst="straightConnector1">
            <a:avLst/>
          </a:prstGeom>
          <a:solidFill>
            <a:schemeClr val="accent1"/>
          </a:solidFill>
          <a:ln w="57150" cap="flat" cmpd="sng" algn="ctr">
            <a:solidFill>
              <a:schemeClr val="accent3">
                <a:lumMod val="75000"/>
              </a:schemeClr>
            </a:solidFill>
            <a:prstDash val="solid"/>
            <a:round/>
            <a:headEnd type="none" w="med" len="med"/>
            <a:tailEnd type="triangle"/>
          </a:ln>
          <a:effectLst/>
        </p:spPr>
      </p:cxnSp>
      <p:cxnSp>
        <p:nvCxnSpPr>
          <p:cNvPr id="142" name="Straight Arrow Connector 141">
            <a:extLst>
              <a:ext uri="{FF2B5EF4-FFF2-40B4-BE49-F238E27FC236}">
                <a16:creationId xmlns:a16="http://schemas.microsoft.com/office/drawing/2014/main" id="{ED364C62-4BE3-45DF-A42D-00441E57AF8F}"/>
              </a:ext>
            </a:extLst>
          </p:cNvPr>
          <p:cNvCxnSpPr>
            <a:cxnSpLocks/>
          </p:cNvCxnSpPr>
          <p:nvPr/>
        </p:nvCxnSpPr>
        <p:spPr bwMode="auto">
          <a:xfrm>
            <a:off x="3382023" y="4032190"/>
            <a:ext cx="1183875" cy="777764"/>
          </a:xfrm>
          <a:prstGeom prst="straightConnector1">
            <a:avLst/>
          </a:prstGeom>
          <a:solidFill>
            <a:schemeClr val="accent1"/>
          </a:solidFill>
          <a:ln w="28575" cap="flat" cmpd="sng" algn="ctr">
            <a:solidFill>
              <a:srgbClr val="F08A00"/>
            </a:solidFill>
            <a:prstDash val="solid"/>
            <a:round/>
            <a:headEnd type="none" w="med" len="med"/>
            <a:tailEnd type="triangle" w="med" len="med"/>
          </a:ln>
          <a:effectLst/>
        </p:spPr>
      </p:cxnSp>
      <p:sp>
        <p:nvSpPr>
          <p:cNvPr id="145" name="Oval 144">
            <a:extLst>
              <a:ext uri="{FF2B5EF4-FFF2-40B4-BE49-F238E27FC236}">
                <a16:creationId xmlns:a16="http://schemas.microsoft.com/office/drawing/2014/main" id="{12559EE5-A47D-469E-8DBF-C3BD939E8468}"/>
              </a:ext>
            </a:extLst>
          </p:cNvPr>
          <p:cNvSpPr/>
          <p:nvPr/>
        </p:nvSpPr>
        <p:spPr bwMode="auto">
          <a:xfrm>
            <a:off x="2983081" y="2489600"/>
            <a:ext cx="212619" cy="172762"/>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cxnSp>
        <p:nvCxnSpPr>
          <p:cNvPr id="147" name="Straight Arrow Connector 146">
            <a:extLst>
              <a:ext uri="{FF2B5EF4-FFF2-40B4-BE49-F238E27FC236}">
                <a16:creationId xmlns:a16="http://schemas.microsoft.com/office/drawing/2014/main" id="{FC27F7E8-208E-4500-A8BD-343B5D46CDD6}"/>
              </a:ext>
            </a:extLst>
          </p:cNvPr>
          <p:cNvCxnSpPr>
            <a:cxnSpLocks/>
            <a:stCxn id="145" idx="4"/>
            <a:endCxn id="12" idx="0"/>
          </p:cNvCxnSpPr>
          <p:nvPr/>
        </p:nvCxnSpPr>
        <p:spPr bwMode="auto">
          <a:xfrm flipH="1">
            <a:off x="3072583" y="2662362"/>
            <a:ext cx="16808" cy="840862"/>
          </a:xfrm>
          <a:prstGeom prst="straightConnector1">
            <a:avLst/>
          </a:prstGeom>
          <a:solidFill>
            <a:schemeClr val="accent1"/>
          </a:solidFill>
          <a:ln w="28575" cap="flat" cmpd="sng" algn="ctr">
            <a:solidFill>
              <a:srgbClr val="F08A00"/>
            </a:solidFill>
            <a:prstDash val="solid"/>
            <a:round/>
            <a:headEnd type="none" w="med" len="med"/>
            <a:tailEnd type="triangle" w="med" len="med"/>
          </a:ln>
          <a:effectLst/>
        </p:spPr>
      </p:cxnSp>
      <p:cxnSp>
        <p:nvCxnSpPr>
          <p:cNvPr id="150" name="Straight Arrow Connector 149">
            <a:extLst>
              <a:ext uri="{FF2B5EF4-FFF2-40B4-BE49-F238E27FC236}">
                <a16:creationId xmlns:a16="http://schemas.microsoft.com/office/drawing/2014/main" id="{D711EB69-D0B5-4177-B0DC-DA7316B67193}"/>
              </a:ext>
            </a:extLst>
          </p:cNvPr>
          <p:cNvCxnSpPr>
            <a:cxnSpLocks/>
            <a:endCxn id="145" idx="5"/>
          </p:cNvCxnSpPr>
          <p:nvPr/>
        </p:nvCxnSpPr>
        <p:spPr bwMode="auto">
          <a:xfrm flipH="1" flipV="1">
            <a:off x="3164563" y="2637062"/>
            <a:ext cx="2357795" cy="842613"/>
          </a:xfrm>
          <a:prstGeom prst="straightConnector1">
            <a:avLst/>
          </a:prstGeom>
          <a:solidFill>
            <a:schemeClr val="accent1"/>
          </a:solidFill>
          <a:ln w="28575" cap="flat" cmpd="sng" algn="ctr">
            <a:solidFill>
              <a:srgbClr val="F08A00"/>
            </a:solidFill>
            <a:prstDash val="solid"/>
            <a:round/>
            <a:headEnd type="none" w="med" len="med"/>
            <a:tailEnd type="triangle" w="med" len="med"/>
          </a:ln>
          <a:effectLst/>
        </p:spPr>
      </p:cxnSp>
      <p:cxnSp>
        <p:nvCxnSpPr>
          <p:cNvPr id="182" name="Straight Arrow Connector 181">
            <a:extLst>
              <a:ext uri="{FF2B5EF4-FFF2-40B4-BE49-F238E27FC236}">
                <a16:creationId xmlns:a16="http://schemas.microsoft.com/office/drawing/2014/main" id="{9CD5EB7C-DAC4-4954-87EE-1C71B0C47A18}"/>
              </a:ext>
            </a:extLst>
          </p:cNvPr>
          <p:cNvCxnSpPr>
            <a:cxnSpLocks/>
            <a:endCxn id="145" idx="5"/>
          </p:cNvCxnSpPr>
          <p:nvPr/>
        </p:nvCxnSpPr>
        <p:spPr bwMode="auto">
          <a:xfrm flipH="1" flipV="1">
            <a:off x="3164563" y="2637062"/>
            <a:ext cx="3585784" cy="856623"/>
          </a:xfrm>
          <a:prstGeom prst="straightConnector1">
            <a:avLst/>
          </a:prstGeom>
          <a:solidFill>
            <a:schemeClr val="accent1"/>
          </a:solidFill>
          <a:ln w="28575" cap="flat" cmpd="sng" algn="ctr">
            <a:solidFill>
              <a:srgbClr val="F08A00"/>
            </a:solidFill>
            <a:prstDash val="solid"/>
            <a:round/>
            <a:headEnd type="none" w="med" len="med"/>
            <a:tailEnd type="triangle" w="med" len="med"/>
          </a:ln>
          <a:effectLst/>
        </p:spPr>
      </p:cxnSp>
      <p:cxnSp>
        <p:nvCxnSpPr>
          <p:cNvPr id="187" name="Straight Arrow Connector 186">
            <a:extLst>
              <a:ext uri="{FF2B5EF4-FFF2-40B4-BE49-F238E27FC236}">
                <a16:creationId xmlns:a16="http://schemas.microsoft.com/office/drawing/2014/main" id="{039BCCA6-2B22-4460-917D-88273BB1B8D0}"/>
              </a:ext>
            </a:extLst>
          </p:cNvPr>
          <p:cNvCxnSpPr>
            <a:cxnSpLocks/>
          </p:cNvCxnSpPr>
          <p:nvPr/>
        </p:nvCxnSpPr>
        <p:spPr bwMode="auto">
          <a:xfrm flipV="1">
            <a:off x="5718692" y="4145079"/>
            <a:ext cx="7701" cy="608663"/>
          </a:xfrm>
          <a:prstGeom prst="straightConnector1">
            <a:avLst/>
          </a:prstGeom>
          <a:solidFill>
            <a:schemeClr val="accent1"/>
          </a:solidFill>
          <a:ln w="19050" cap="flat" cmpd="sng" algn="ctr">
            <a:solidFill>
              <a:srgbClr val="F08A00"/>
            </a:solidFill>
            <a:prstDash val="solid"/>
            <a:round/>
            <a:headEnd type="none" w="med" len="med"/>
            <a:tailEnd type="triangle" w="med" len="med"/>
          </a:ln>
          <a:effectLst/>
        </p:spPr>
      </p:cxnSp>
      <p:cxnSp>
        <p:nvCxnSpPr>
          <p:cNvPr id="194" name="Straight Arrow Connector 193">
            <a:extLst>
              <a:ext uri="{FF2B5EF4-FFF2-40B4-BE49-F238E27FC236}">
                <a16:creationId xmlns:a16="http://schemas.microsoft.com/office/drawing/2014/main" id="{475C266F-911D-4392-8F70-9CA48AFDEE0E}"/>
              </a:ext>
            </a:extLst>
          </p:cNvPr>
          <p:cNvCxnSpPr>
            <a:cxnSpLocks/>
          </p:cNvCxnSpPr>
          <p:nvPr/>
        </p:nvCxnSpPr>
        <p:spPr bwMode="auto">
          <a:xfrm flipV="1">
            <a:off x="6043449" y="4119592"/>
            <a:ext cx="767152" cy="634150"/>
          </a:xfrm>
          <a:prstGeom prst="straightConnector1">
            <a:avLst/>
          </a:prstGeom>
          <a:solidFill>
            <a:schemeClr val="accent1"/>
          </a:solidFill>
          <a:ln w="19050" cap="flat" cmpd="sng" algn="ctr">
            <a:solidFill>
              <a:srgbClr val="F08A00"/>
            </a:solidFill>
            <a:prstDash val="solid"/>
            <a:round/>
            <a:headEnd type="none" w="med" len="med"/>
            <a:tailEnd type="triangle" w="med" len="med"/>
          </a:ln>
          <a:effectLst/>
        </p:spPr>
      </p:cxnSp>
      <p:cxnSp>
        <p:nvCxnSpPr>
          <p:cNvPr id="205" name="Straight Connector 204">
            <a:extLst>
              <a:ext uri="{FF2B5EF4-FFF2-40B4-BE49-F238E27FC236}">
                <a16:creationId xmlns:a16="http://schemas.microsoft.com/office/drawing/2014/main" id="{C16921DE-C61D-4263-8B78-0ADCE415F38E}"/>
              </a:ext>
            </a:extLst>
          </p:cNvPr>
          <p:cNvCxnSpPr>
            <a:cxnSpLocks/>
            <a:stCxn id="4" idx="2"/>
          </p:cNvCxnSpPr>
          <p:nvPr/>
        </p:nvCxnSpPr>
        <p:spPr>
          <a:xfrm>
            <a:off x="5354656" y="5515393"/>
            <a:ext cx="0" cy="1130106"/>
          </a:xfrm>
          <a:prstGeom prst="line">
            <a:avLst/>
          </a:prstGeom>
          <a:ln w="57150" cap="flat">
            <a:solidFill>
              <a:srgbClr val="FF0000"/>
            </a:solidFill>
          </a:ln>
        </p:spPr>
        <p:style>
          <a:lnRef idx="1">
            <a:schemeClr val="accent1"/>
          </a:lnRef>
          <a:fillRef idx="0">
            <a:schemeClr val="accent1"/>
          </a:fillRef>
          <a:effectRef idx="0">
            <a:schemeClr val="accent1"/>
          </a:effectRef>
          <a:fontRef idx="minor">
            <a:schemeClr val="tx1"/>
          </a:fontRef>
        </p:style>
      </p:cxnSp>
      <p:sp>
        <p:nvSpPr>
          <p:cNvPr id="224" name="Rectangle: Rounded Corners 223">
            <a:extLst>
              <a:ext uri="{FF2B5EF4-FFF2-40B4-BE49-F238E27FC236}">
                <a16:creationId xmlns:a16="http://schemas.microsoft.com/office/drawing/2014/main" id="{57D347F3-C2A9-4B91-B480-FC1F9A2A3D47}"/>
              </a:ext>
            </a:extLst>
          </p:cNvPr>
          <p:cNvSpPr/>
          <p:nvPr/>
        </p:nvSpPr>
        <p:spPr>
          <a:xfrm>
            <a:off x="4119354" y="3384516"/>
            <a:ext cx="926874" cy="45498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solidFill>
              </a:rPr>
              <a:t>BFD</a:t>
            </a:r>
          </a:p>
        </p:txBody>
      </p:sp>
      <p:sp>
        <p:nvSpPr>
          <p:cNvPr id="225" name="Rectangle: Rounded Corners 224">
            <a:extLst>
              <a:ext uri="{FF2B5EF4-FFF2-40B4-BE49-F238E27FC236}">
                <a16:creationId xmlns:a16="http://schemas.microsoft.com/office/drawing/2014/main" id="{4CF286C1-049F-43F4-97C0-C1CE7906F109}"/>
              </a:ext>
            </a:extLst>
          </p:cNvPr>
          <p:cNvSpPr/>
          <p:nvPr/>
        </p:nvSpPr>
        <p:spPr>
          <a:xfrm>
            <a:off x="4125424" y="3904086"/>
            <a:ext cx="920804" cy="43877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solidFill>
              </a:rPr>
              <a:t>LACP</a:t>
            </a:r>
          </a:p>
        </p:txBody>
      </p:sp>
      <p:grpSp>
        <p:nvGrpSpPr>
          <p:cNvPr id="377" name="Group 376">
            <a:extLst>
              <a:ext uri="{FF2B5EF4-FFF2-40B4-BE49-F238E27FC236}">
                <a16:creationId xmlns:a16="http://schemas.microsoft.com/office/drawing/2014/main" id="{6F617F93-B697-4275-A478-43A52D539D1F}"/>
              </a:ext>
            </a:extLst>
          </p:cNvPr>
          <p:cNvGrpSpPr/>
          <p:nvPr/>
        </p:nvGrpSpPr>
        <p:grpSpPr>
          <a:xfrm>
            <a:off x="4802563" y="5563673"/>
            <a:ext cx="1050398" cy="1022920"/>
            <a:chOff x="4802563" y="5563673"/>
            <a:chExt cx="1050398" cy="1022920"/>
          </a:xfrm>
        </p:grpSpPr>
        <p:cxnSp>
          <p:nvCxnSpPr>
            <p:cNvPr id="230" name="Straight Arrow Connector 229">
              <a:extLst>
                <a:ext uri="{FF2B5EF4-FFF2-40B4-BE49-F238E27FC236}">
                  <a16:creationId xmlns:a16="http://schemas.microsoft.com/office/drawing/2014/main" id="{D35BF1A2-31D9-426C-954B-2BACB2E90D96}"/>
                </a:ext>
              </a:extLst>
            </p:cNvPr>
            <p:cNvCxnSpPr>
              <a:cxnSpLocks/>
            </p:cNvCxnSpPr>
            <p:nvPr/>
          </p:nvCxnSpPr>
          <p:spPr bwMode="auto">
            <a:xfrm>
              <a:off x="4802563" y="5563673"/>
              <a:ext cx="0" cy="1001661"/>
            </a:xfrm>
            <a:prstGeom prst="straightConnector1">
              <a:avLst/>
            </a:prstGeom>
            <a:solidFill>
              <a:schemeClr val="accent1"/>
            </a:solidFill>
            <a:ln w="76200" cap="flat" cmpd="sng" algn="ctr">
              <a:solidFill>
                <a:schemeClr val="accent3">
                  <a:lumMod val="75000"/>
                </a:schemeClr>
              </a:solidFill>
              <a:prstDash val="solid"/>
              <a:round/>
              <a:headEnd type="none" w="med" len="med"/>
              <a:tailEnd type="triangle"/>
            </a:ln>
            <a:effectLst/>
          </p:spPr>
        </p:cxnSp>
        <p:cxnSp>
          <p:nvCxnSpPr>
            <p:cNvPr id="234" name="Straight Arrow Connector 233">
              <a:extLst>
                <a:ext uri="{FF2B5EF4-FFF2-40B4-BE49-F238E27FC236}">
                  <a16:creationId xmlns:a16="http://schemas.microsoft.com/office/drawing/2014/main" id="{9B26D974-8899-49F6-BBF2-BD14878211D6}"/>
                </a:ext>
              </a:extLst>
            </p:cNvPr>
            <p:cNvCxnSpPr>
              <a:cxnSpLocks/>
            </p:cNvCxnSpPr>
            <p:nvPr/>
          </p:nvCxnSpPr>
          <p:spPr bwMode="auto">
            <a:xfrm>
              <a:off x="5850314" y="5563673"/>
              <a:ext cx="0" cy="1001661"/>
            </a:xfrm>
            <a:prstGeom prst="straightConnector1">
              <a:avLst/>
            </a:prstGeom>
            <a:solidFill>
              <a:schemeClr val="accent1"/>
            </a:solidFill>
            <a:ln w="76200" cap="flat" cmpd="sng" algn="ctr">
              <a:solidFill>
                <a:schemeClr val="accent3">
                  <a:lumMod val="75000"/>
                </a:schemeClr>
              </a:solidFill>
              <a:prstDash val="solid"/>
              <a:round/>
              <a:headEnd type="triangle" w="med" len="med"/>
              <a:tailEnd type="none" w="med" len="med"/>
            </a:ln>
            <a:effectLst/>
          </p:spPr>
        </p:cxnSp>
        <p:cxnSp>
          <p:nvCxnSpPr>
            <p:cNvPr id="235" name="Straight Arrow Connector 234">
              <a:extLst>
                <a:ext uri="{FF2B5EF4-FFF2-40B4-BE49-F238E27FC236}">
                  <a16:creationId xmlns:a16="http://schemas.microsoft.com/office/drawing/2014/main" id="{9D7E9952-48B8-4FBA-B411-AB91BAC8AC1F}"/>
                </a:ext>
              </a:extLst>
            </p:cNvPr>
            <p:cNvCxnSpPr>
              <a:cxnSpLocks/>
            </p:cNvCxnSpPr>
            <p:nvPr/>
          </p:nvCxnSpPr>
          <p:spPr bwMode="auto">
            <a:xfrm>
              <a:off x="4811940" y="5581046"/>
              <a:ext cx="0" cy="1005547"/>
            </a:xfrm>
            <a:prstGeom prst="straightConnector1">
              <a:avLst/>
            </a:prstGeom>
            <a:solidFill>
              <a:schemeClr val="accent1"/>
            </a:solidFill>
            <a:ln w="28575" cap="flat" cmpd="sng" algn="ctr">
              <a:solidFill>
                <a:srgbClr val="F08A00"/>
              </a:solidFill>
              <a:prstDash val="solid"/>
              <a:round/>
              <a:headEnd type="none" w="med" len="med"/>
              <a:tailEnd type="triangle" w="med" len="med"/>
            </a:ln>
            <a:effectLst/>
          </p:spPr>
        </p:cxnSp>
        <p:cxnSp>
          <p:nvCxnSpPr>
            <p:cNvPr id="238" name="Straight Arrow Connector 237">
              <a:extLst>
                <a:ext uri="{FF2B5EF4-FFF2-40B4-BE49-F238E27FC236}">
                  <a16:creationId xmlns:a16="http://schemas.microsoft.com/office/drawing/2014/main" id="{11E453B5-FA5A-4056-A87F-165E8544CEB6}"/>
                </a:ext>
              </a:extLst>
            </p:cNvPr>
            <p:cNvCxnSpPr>
              <a:cxnSpLocks/>
            </p:cNvCxnSpPr>
            <p:nvPr/>
          </p:nvCxnSpPr>
          <p:spPr bwMode="auto">
            <a:xfrm>
              <a:off x="5852961" y="5627989"/>
              <a:ext cx="0" cy="958604"/>
            </a:xfrm>
            <a:prstGeom prst="straightConnector1">
              <a:avLst/>
            </a:prstGeom>
            <a:solidFill>
              <a:schemeClr val="accent1"/>
            </a:solidFill>
            <a:ln w="28575" cap="flat" cmpd="sng" algn="ctr">
              <a:solidFill>
                <a:srgbClr val="F08A00"/>
              </a:solidFill>
              <a:prstDash val="solid"/>
              <a:round/>
              <a:headEnd type="triangle" w="med" len="med"/>
              <a:tailEnd type="none" w="med" len="med"/>
            </a:ln>
            <a:effectLst/>
          </p:spPr>
        </p:cxnSp>
      </p:grpSp>
      <p:cxnSp>
        <p:nvCxnSpPr>
          <p:cNvPr id="245" name="Straight Arrow Connector 244">
            <a:extLst>
              <a:ext uri="{FF2B5EF4-FFF2-40B4-BE49-F238E27FC236}">
                <a16:creationId xmlns:a16="http://schemas.microsoft.com/office/drawing/2014/main" id="{88B85453-E5C6-4E41-B093-F81BC1C5D8FF}"/>
              </a:ext>
            </a:extLst>
          </p:cNvPr>
          <p:cNvCxnSpPr>
            <a:cxnSpLocks/>
            <a:endCxn id="224" idx="3"/>
          </p:cNvCxnSpPr>
          <p:nvPr/>
        </p:nvCxnSpPr>
        <p:spPr bwMode="auto">
          <a:xfrm flipH="1" flipV="1">
            <a:off x="5046228" y="3612007"/>
            <a:ext cx="350816" cy="158851"/>
          </a:xfrm>
          <a:prstGeom prst="straightConnector1">
            <a:avLst/>
          </a:prstGeom>
          <a:solidFill>
            <a:schemeClr val="accent1"/>
          </a:solidFill>
          <a:ln w="28575" cap="flat" cmpd="sng" algn="ctr">
            <a:solidFill>
              <a:srgbClr val="F08A00"/>
            </a:solidFill>
            <a:prstDash val="sysDash"/>
            <a:round/>
            <a:headEnd type="none" w="med" len="med"/>
            <a:tailEnd type="triangle" w="med" len="med"/>
          </a:ln>
          <a:effectLst/>
        </p:spPr>
      </p:cxnSp>
      <p:cxnSp>
        <p:nvCxnSpPr>
          <p:cNvPr id="248" name="Straight Arrow Connector 247">
            <a:extLst>
              <a:ext uri="{FF2B5EF4-FFF2-40B4-BE49-F238E27FC236}">
                <a16:creationId xmlns:a16="http://schemas.microsoft.com/office/drawing/2014/main" id="{E1BFA719-7927-4874-9AB1-C194DB9D9232}"/>
              </a:ext>
            </a:extLst>
          </p:cNvPr>
          <p:cNvCxnSpPr>
            <a:cxnSpLocks/>
            <a:endCxn id="225" idx="3"/>
          </p:cNvCxnSpPr>
          <p:nvPr/>
        </p:nvCxnSpPr>
        <p:spPr bwMode="auto">
          <a:xfrm flipH="1">
            <a:off x="5046228" y="3923428"/>
            <a:ext cx="368412" cy="200048"/>
          </a:xfrm>
          <a:prstGeom prst="straightConnector1">
            <a:avLst/>
          </a:prstGeom>
          <a:solidFill>
            <a:schemeClr val="accent1"/>
          </a:solidFill>
          <a:ln w="28575" cap="flat" cmpd="sng" algn="ctr">
            <a:solidFill>
              <a:srgbClr val="F08A00"/>
            </a:solidFill>
            <a:prstDash val="sysDash"/>
            <a:round/>
            <a:headEnd type="none" w="med" len="med"/>
            <a:tailEnd type="triangle" w="med" len="med"/>
          </a:ln>
          <a:effectLst/>
        </p:spPr>
      </p:cxnSp>
      <p:cxnSp>
        <p:nvCxnSpPr>
          <p:cNvPr id="254" name="Straight Arrow Connector 253">
            <a:extLst>
              <a:ext uri="{FF2B5EF4-FFF2-40B4-BE49-F238E27FC236}">
                <a16:creationId xmlns:a16="http://schemas.microsoft.com/office/drawing/2014/main" id="{5C83F714-833F-405F-87C5-9844F3CB4AB0}"/>
              </a:ext>
            </a:extLst>
          </p:cNvPr>
          <p:cNvCxnSpPr>
            <a:cxnSpLocks/>
            <a:stCxn id="224" idx="1"/>
          </p:cNvCxnSpPr>
          <p:nvPr/>
        </p:nvCxnSpPr>
        <p:spPr bwMode="auto">
          <a:xfrm flipH="1">
            <a:off x="3711612" y="3612007"/>
            <a:ext cx="407742" cy="158851"/>
          </a:xfrm>
          <a:prstGeom prst="straightConnector1">
            <a:avLst/>
          </a:prstGeom>
          <a:solidFill>
            <a:schemeClr val="accent1"/>
          </a:solidFill>
          <a:ln w="28575" cap="flat" cmpd="sng" algn="ctr">
            <a:solidFill>
              <a:srgbClr val="F08A00"/>
            </a:solidFill>
            <a:prstDash val="sysDash"/>
            <a:round/>
            <a:headEnd type="none" w="med" len="med"/>
            <a:tailEnd type="triangle" w="med" len="med"/>
          </a:ln>
          <a:effectLst/>
        </p:spPr>
      </p:cxnSp>
      <p:cxnSp>
        <p:nvCxnSpPr>
          <p:cNvPr id="255" name="Straight Arrow Connector 254">
            <a:extLst>
              <a:ext uri="{FF2B5EF4-FFF2-40B4-BE49-F238E27FC236}">
                <a16:creationId xmlns:a16="http://schemas.microsoft.com/office/drawing/2014/main" id="{E7670C72-BFE1-457B-B7D3-83B87C639347}"/>
              </a:ext>
            </a:extLst>
          </p:cNvPr>
          <p:cNvCxnSpPr>
            <a:cxnSpLocks/>
            <a:stCxn id="225" idx="1"/>
          </p:cNvCxnSpPr>
          <p:nvPr/>
        </p:nvCxnSpPr>
        <p:spPr bwMode="auto">
          <a:xfrm flipH="1" flipV="1">
            <a:off x="3711612" y="3923428"/>
            <a:ext cx="413812" cy="200048"/>
          </a:xfrm>
          <a:prstGeom prst="straightConnector1">
            <a:avLst/>
          </a:prstGeom>
          <a:solidFill>
            <a:schemeClr val="accent1"/>
          </a:solidFill>
          <a:ln w="28575" cap="flat" cmpd="sng" algn="ctr">
            <a:solidFill>
              <a:srgbClr val="F08A00"/>
            </a:solidFill>
            <a:prstDash val="sysDash"/>
            <a:round/>
            <a:headEnd type="none" w="med" len="med"/>
            <a:tailEnd type="triangle" w="med" len="med"/>
          </a:ln>
          <a:effectLst/>
        </p:spPr>
      </p:cxnSp>
      <p:pic>
        <p:nvPicPr>
          <p:cNvPr id="263" name="Picture 262">
            <a:extLst>
              <a:ext uri="{FF2B5EF4-FFF2-40B4-BE49-F238E27FC236}">
                <a16:creationId xmlns:a16="http://schemas.microsoft.com/office/drawing/2014/main" id="{F00A4FAE-DA47-47D0-88A0-E154D3567B0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574415" y="3454848"/>
            <a:ext cx="391645" cy="321966"/>
          </a:xfrm>
          <a:prstGeom prst="rect">
            <a:avLst/>
          </a:prstGeom>
        </p:spPr>
      </p:pic>
      <p:pic>
        <p:nvPicPr>
          <p:cNvPr id="269" name="Picture 268">
            <a:extLst>
              <a:ext uri="{FF2B5EF4-FFF2-40B4-BE49-F238E27FC236}">
                <a16:creationId xmlns:a16="http://schemas.microsoft.com/office/drawing/2014/main" id="{057232C6-F5B1-41BE-BCD4-E37EB97F07F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618009" y="3961305"/>
            <a:ext cx="391645" cy="321966"/>
          </a:xfrm>
          <a:prstGeom prst="rect">
            <a:avLst/>
          </a:prstGeom>
        </p:spPr>
      </p:pic>
      <p:sp>
        <p:nvSpPr>
          <p:cNvPr id="280" name="Trapezoid 279">
            <a:extLst>
              <a:ext uri="{FF2B5EF4-FFF2-40B4-BE49-F238E27FC236}">
                <a16:creationId xmlns:a16="http://schemas.microsoft.com/office/drawing/2014/main" id="{C7048083-C576-4A20-8DB2-4F8398E0CE83}"/>
              </a:ext>
            </a:extLst>
          </p:cNvPr>
          <p:cNvSpPr/>
          <p:nvPr/>
        </p:nvSpPr>
        <p:spPr>
          <a:xfrm flipV="1">
            <a:off x="4503257" y="5232229"/>
            <a:ext cx="609599" cy="232460"/>
          </a:xfrm>
          <a:prstGeom prst="trapezoid">
            <a:avLst>
              <a:gd name="adj" fmla="val 89740"/>
            </a:avLst>
          </a:prstGeom>
          <a:noFill/>
          <a:ln w="127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nvGrpSpPr>
          <p:cNvPr id="294" name="Group 293">
            <a:extLst>
              <a:ext uri="{FF2B5EF4-FFF2-40B4-BE49-F238E27FC236}">
                <a16:creationId xmlns:a16="http://schemas.microsoft.com/office/drawing/2014/main" id="{8C9D9311-D3D9-4AF5-9759-0287C4CAB4B0}"/>
              </a:ext>
            </a:extLst>
          </p:cNvPr>
          <p:cNvGrpSpPr/>
          <p:nvPr/>
        </p:nvGrpSpPr>
        <p:grpSpPr>
          <a:xfrm>
            <a:off x="5607819" y="4795914"/>
            <a:ext cx="163228" cy="385045"/>
            <a:chOff x="6980138" y="4821623"/>
            <a:chExt cx="163228" cy="417994"/>
          </a:xfrm>
        </p:grpSpPr>
        <p:sp>
          <p:nvSpPr>
            <p:cNvPr id="283" name="Rectangle 282">
              <a:extLst>
                <a:ext uri="{FF2B5EF4-FFF2-40B4-BE49-F238E27FC236}">
                  <a16:creationId xmlns:a16="http://schemas.microsoft.com/office/drawing/2014/main" id="{7006EA7A-A63F-4E3A-A159-6D9C6B172410}"/>
                </a:ext>
              </a:extLst>
            </p:cNvPr>
            <p:cNvSpPr/>
            <p:nvPr/>
          </p:nvSpPr>
          <p:spPr>
            <a:xfrm>
              <a:off x="6980138" y="4821623"/>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a:extLst>
                <a:ext uri="{FF2B5EF4-FFF2-40B4-BE49-F238E27FC236}">
                  <a16:creationId xmlns:a16="http://schemas.microsoft.com/office/drawing/2014/main" id="{461974A0-984D-47C5-907B-14A0B6DD1B3B}"/>
                </a:ext>
              </a:extLst>
            </p:cNvPr>
            <p:cNvSpPr/>
            <p:nvPr/>
          </p:nvSpPr>
          <p:spPr>
            <a:xfrm>
              <a:off x="6980138" y="4873174"/>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a:extLst>
                <a:ext uri="{FF2B5EF4-FFF2-40B4-BE49-F238E27FC236}">
                  <a16:creationId xmlns:a16="http://schemas.microsoft.com/office/drawing/2014/main" id="{B213705D-F099-464E-BA3F-CBDA69F919F5}"/>
                </a:ext>
              </a:extLst>
            </p:cNvPr>
            <p:cNvSpPr/>
            <p:nvPr/>
          </p:nvSpPr>
          <p:spPr>
            <a:xfrm>
              <a:off x="6980138" y="4924725"/>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a:extLst>
                <a:ext uri="{FF2B5EF4-FFF2-40B4-BE49-F238E27FC236}">
                  <a16:creationId xmlns:a16="http://schemas.microsoft.com/office/drawing/2014/main" id="{A38E42A4-BDC2-495E-AF04-64846713FAC2}"/>
                </a:ext>
              </a:extLst>
            </p:cNvPr>
            <p:cNvSpPr/>
            <p:nvPr/>
          </p:nvSpPr>
          <p:spPr>
            <a:xfrm>
              <a:off x="6980138" y="4976276"/>
              <a:ext cx="163228" cy="51551"/>
            </a:xfrm>
            <a:prstGeom prst="rect">
              <a:avLst/>
            </a:prstGeom>
            <a:solidFill>
              <a:srgbClr val="F08A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7" name="Rectangle 286">
              <a:extLst>
                <a:ext uri="{FF2B5EF4-FFF2-40B4-BE49-F238E27FC236}">
                  <a16:creationId xmlns:a16="http://schemas.microsoft.com/office/drawing/2014/main" id="{DE1DD620-2538-4823-A7F0-1873FF1701E7}"/>
                </a:ext>
              </a:extLst>
            </p:cNvPr>
            <p:cNvSpPr/>
            <p:nvPr/>
          </p:nvSpPr>
          <p:spPr>
            <a:xfrm>
              <a:off x="6980138" y="5027827"/>
              <a:ext cx="163228" cy="515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a:extLst>
                <a:ext uri="{FF2B5EF4-FFF2-40B4-BE49-F238E27FC236}">
                  <a16:creationId xmlns:a16="http://schemas.microsoft.com/office/drawing/2014/main" id="{ACE95DDD-C994-46BB-B9BA-235504E6E8CF}"/>
                </a:ext>
              </a:extLst>
            </p:cNvPr>
            <p:cNvSpPr/>
            <p:nvPr/>
          </p:nvSpPr>
          <p:spPr>
            <a:xfrm>
              <a:off x="6980138" y="5079721"/>
              <a:ext cx="163228" cy="515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0" name="Straight Connector 289">
              <a:extLst>
                <a:ext uri="{FF2B5EF4-FFF2-40B4-BE49-F238E27FC236}">
                  <a16:creationId xmlns:a16="http://schemas.microsoft.com/office/drawing/2014/main" id="{27C59154-D16A-4146-AB1F-CE5345911B5B}"/>
                </a:ext>
              </a:extLst>
            </p:cNvPr>
            <p:cNvCxnSpPr>
              <a:cxnSpLocks/>
              <a:stCxn id="288" idx="1"/>
            </p:cNvCxnSpPr>
            <p:nvPr/>
          </p:nvCxnSpPr>
          <p:spPr>
            <a:xfrm>
              <a:off x="6980138" y="5105497"/>
              <a:ext cx="0" cy="1341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336BA0EC-DEB3-4C64-B842-CA58E85C6580}"/>
                </a:ext>
              </a:extLst>
            </p:cNvPr>
            <p:cNvCxnSpPr>
              <a:cxnSpLocks/>
              <a:stCxn id="288" idx="3"/>
            </p:cNvCxnSpPr>
            <p:nvPr/>
          </p:nvCxnSpPr>
          <p:spPr>
            <a:xfrm>
              <a:off x="7143366" y="5105497"/>
              <a:ext cx="0" cy="1341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5" name="Group 294">
            <a:extLst>
              <a:ext uri="{FF2B5EF4-FFF2-40B4-BE49-F238E27FC236}">
                <a16:creationId xmlns:a16="http://schemas.microsoft.com/office/drawing/2014/main" id="{5197AF05-4020-4D66-A25C-0B655FCAA232}"/>
              </a:ext>
            </a:extLst>
          </p:cNvPr>
          <p:cNvGrpSpPr/>
          <p:nvPr/>
        </p:nvGrpSpPr>
        <p:grpSpPr>
          <a:xfrm>
            <a:off x="5949337" y="4793207"/>
            <a:ext cx="163228" cy="385045"/>
            <a:chOff x="6980138" y="4821623"/>
            <a:chExt cx="163228" cy="417994"/>
          </a:xfrm>
        </p:grpSpPr>
        <p:sp>
          <p:nvSpPr>
            <p:cNvPr id="296" name="Rectangle 295">
              <a:extLst>
                <a:ext uri="{FF2B5EF4-FFF2-40B4-BE49-F238E27FC236}">
                  <a16:creationId xmlns:a16="http://schemas.microsoft.com/office/drawing/2014/main" id="{DB8C6C8E-08F7-451C-B2F0-1A8B341EE2B5}"/>
                </a:ext>
              </a:extLst>
            </p:cNvPr>
            <p:cNvSpPr/>
            <p:nvPr/>
          </p:nvSpPr>
          <p:spPr>
            <a:xfrm>
              <a:off x="6980138" y="4821623"/>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a:extLst>
                <a:ext uri="{FF2B5EF4-FFF2-40B4-BE49-F238E27FC236}">
                  <a16:creationId xmlns:a16="http://schemas.microsoft.com/office/drawing/2014/main" id="{E37A13D8-E582-4225-AA9D-9387AF40813B}"/>
                </a:ext>
              </a:extLst>
            </p:cNvPr>
            <p:cNvSpPr/>
            <p:nvPr/>
          </p:nvSpPr>
          <p:spPr>
            <a:xfrm>
              <a:off x="6980138" y="4873174"/>
              <a:ext cx="163228" cy="51551"/>
            </a:xfrm>
            <a:prstGeom prst="rect">
              <a:avLst/>
            </a:prstGeom>
            <a:solidFill>
              <a:srgbClr val="F08A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a:extLst>
                <a:ext uri="{FF2B5EF4-FFF2-40B4-BE49-F238E27FC236}">
                  <a16:creationId xmlns:a16="http://schemas.microsoft.com/office/drawing/2014/main" id="{B9AE2E94-A951-49F7-B525-32B02E31FC85}"/>
                </a:ext>
              </a:extLst>
            </p:cNvPr>
            <p:cNvSpPr/>
            <p:nvPr/>
          </p:nvSpPr>
          <p:spPr>
            <a:xfrm>
              <a:off x="6980138" y="4924725"/>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Rectangle 298">
              <a:extLst>
                <a:ext uri="{FF2B5EF4-FFF2-40B4-BE49-F238E27FC236}">
                  <a16:creationId xmlns:a16="http://schemas.microsoft.com/office/drawing/2014/main" id="{0E281617-83B9-4211-8CC3-0D6204FFE4EE}"/>
                </a:ext>
              </a:extLst>
            </p:cNvPr>
            <p:cNvSpPr/>
            <p:nvPr/>
          </p:nvSpPr>
          <p:spPr>
            <a:xfrm>
              <a:off x="6980138" y="4976276"/>
              <a:ext cx="163228" cy="515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a:extLst>
                <a:ext uri="{FF2B5EF4-FFF2-40B4-BE49-F238E27FC236}">
                  <a16:creationId xmlns:a16="http://schemas.microsoft.com/office/drawing/2014/main" id="{42F1A880-E6C0-423E-80F6-C4E39FFD339B}"/>
                </a:ext>
              </a:extLst>
            </p:cNvPr>
            <p:cNvSpPr/>
            <p:nvPr/>
          </p:nvSpPr>
          <p:spPr>
            <a:xfrm>
              <a:off x="6980138" y="5027827"/>
              <a:ext cx="163228" cy="515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a:extLst>
                <a:ext uri="{FF2B5EF4-FFF2-40B4-BE49-F238E27FC236}">
                  <a16:creationId xmlns:a16="http://schemas.microsoft.com/office/drawing/2014/main" id="{0F0286A7-8AB9-4A0F-B8F3-FA33B3D8FB79}"/>
                </a:ext>
              </a:extLst>
            </p:cNvPr>
            <p:cNvSpPr/>
            <p:nvPr/>
          </p:nvSpPr>
          <p:spPr>
            <a:xfrm>
              <a:off x="6980138" y="5079721"/>
              <a:ext cx="163228" cy="515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2" name="Straight Connector 301">
              <a:extLst>
                <a:ext uri="{FF2B5EF4-FFF2-40B4-BE49-F238E27FC236}">
                  <a16:creationId xmlns:a16="http://schemas.microsoft.com/office/drawing/2014/main" id="{2B1DC372-5918-46F6-AE74-CD8126F652CC}"/>
                </a:ext>
              </a:extLst>
            </p:cNvPr>
            <p:cNvCxnSpPr>
              <a:cxnSpLocks/>
              <a:stCxn id="301" idx="1"/>
            </p:cNvCxnSpPr>
            <p:nvPr/>
          </p:nvCxnSpPr>
          <p:spPr>
            <a:xfrm>
              <a:off x="6980138" y="5105497"/>
              <a:ext cx="0" cy="1341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B235AA31-FCD4-4B8C-A386-35C8F97CFE11}"/>
                </a:ext>
              </a:extLst>
            </p:cNvPr>
            <p:cNvCxnSpPr>
              <a:cxnSpLocks/>
              <a:stCxn id="301" idx="3"/>
            </p:cNvCxnSpPr>
            <p:nvPr/>
          </p:nvCxnSpPr>
          <p:spPr>
            <a:xfrm>
              <a:off x="7143366" y="5105497"/>
              <a:ext cx="0" cy="1341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5" name="Group 304">
            <a:extLst>
              <a:ext uri="{FF2B5EF4-FFF2-40B4-BE49-F238E27FC236}">
                <a16:creationId xmlns:a16="http://schemas.microsoft.com/office/drawing/2014/main" id="{686CD1F8-0947-44CA-8A37-63FBACD8E7B0}"/>
              </a:ext>
            </a:extLst>
          </p:cNvPr>
          <p:cNvGrpSpPr/>
          <p:nvPr/>
        </p:nvGrpSpPr>
        <p:grpSpPr>
          <a:xfrm flipV="1">
            <a:off x="4491621" y="4834025"/>
            <a:ext cx="163228" cy="346934"/>
            <a:chOff x="6980138" y="4821623"/>
            <a:chExt cx="163228" cy="417994"/>
          </a:xfrm>
        </p:grpSpPr>
        <p:sp>
          <p:nvSpPr>
            <p:cNvPr id="306" name="Rectangle 305">
              <a:extLst>
                <a:ext uri="{FF2B5EF4-FFF2-40B4-BE49-F238E27FC236}">
                  <a16:creationId xmlns:a16="http://schemas.microsoft.com/office/drawing/2014/main" id="{9511B70A-560D-43B2-807E-88DB8E74DED2}"/>
                </a:ext>
              </a:extLst>
            </p:cNvPr>
            <p:cNvSpPr/>
            <p:nvPr/>
          </p:nvSpPr>
          <p:spPr>
            <a:xfrm>
              <a:off x="6980138" y="4821623"/>
              <a:ext cx="163228" cy="51551"/>
            </a:xfrm>
            <a:prstGeom prst="rect">
              <a:avLst/>
            </a:prstGeom>
            <a:solidFill>
              <a:srgbClr val="F08A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Rectangle 306">
              <a:extLst>
                <a:ext uri="{FF2B5EF4-FFF2-40B4-BE49-F238E27FC236}">
                  <a16:creationId xmlns:a16="http://schemas.microsoft.com/office/drawing/2014/main" id="{B6065363-1269-48FC-A0F2-42655AB75345}"/>
                </a:ext>
              </a:extLst>
            </p:cNvPr>
            <p:cNvSpPr/>
            <p:nvPr/>
          </p:nvSpPr>
          <p:spPr>
            <a:xfrm>
              <a:off x="6980138" y="4873174"/>
              <a:ext cx="163228" cy="51551"/>
            </a:xfrm>
            <a:prstGeom prst="rect">
              <a:avLst/>
            </a:prstGeom>
            <a:solidFill>
              <a:srgbClr val="F08A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a:extLst>
                <a:ext uri="{FF2B5EF4-FFF2-40B4-BE49-F238E27FC236}">
                  <a16:creationId xmlns:a16="http://schemas.microsoft.com/office/drawing/2014/main" id="{8CCDCE4E-BA0B-482B-8E3D-88DB7223FC2D}"/>
                </a:ext>
              </a:extLst>
            </p:cNvPr>
            <p:cNvSpPr/>
            <p:nvPr/>
          </p:nvSpPr>
          <p:spPr>
            <a:xfrm>
              <a:off x="6980138" y="4924725"/>
              <a:ext cx="163228" cy="51551"/>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Rectangle 308">
              <a:extLst>
                <a:ext uri="{FF2B5EF4-FFF2-40B4-BE49-F238E27FC236}">
                  <a16:creationId xmlns:a16="http://schemas.microsoft.com/office/drawing/2014/main" id="{7B8A1533-8844-4CA0-80F9-3F0BDBDE20F8}"/>
                </a:ext>
              </a:extLst>
            </p:cNvPr>
            <p:cNvSpPr/>
            <p:nvPr/>
          </p:nvSpPr>
          <p:spPr>
            <a:xfrm>
              <a:off x="6980138" y="4976276"/>
              <a:ext cx="163228" cy="51551"/>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0" name="Rectangle 309">
              <a:extLst>
                <a:ext uri="{FF2B5EF4-FFF2-40B4-BE49-F238E27FC236}">
                  <a16:creationId xmlns:a16="http://schemas.microsoft.com/office/drawing/2014/main" id="{569D4301-95EB-41B0-95B2-B8EF981E2E92}"/>
                </a:ext>
              </a:extLst>
            </p:cNvPr>
            <p:cNvSpPr/>
            <p:nvPr/>
          </p:nvSpPr>
          <p:spPr>
            <a:xfrm>
              <a:off x="6980138" y="5027827"/>
              <a:ext cx="163228" cy="51551"/>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a:extLst>
                <a:ext uri="{FF2B5EF4-FFF2-40B4-BE49-F238E27FC236}">
                  <a16:creationId xmlns:a16="http://schemas.microsoft.com/office/drawing/2014/main" id="{52360C06-A892-4755-A454-C34E6DAC11F5}"/>
                </a:ext>
              </a:extLst>
            </p:cNvPr>
            <p:cNvSpPr/>
            <p:nvPr/>
          </p:nvSpPr>
          <p:spPr>
            <a:xfrm>
              <a:off x="6980138" y="5079721"/>
              <a:ext cx="163228" cy="51551"/>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2" name="Straight Connector 311">
              <a:extLst>
                <a:ext uri="{FF2B5EF4-FFF2-40B4-BE49-F238E27FC236}">
                  <a16:creationId xmlns:a16="http://schemas.microsoft.com/office/drawing/2014/main" id="{13CBFA3A-9183-4A23-9A5F-3F503E5D9EEF}"/>
                </a:ext>
              </a:extLst>
            </p:cNvPr>
            <p:cNvCxnSpPr>
              <a:cxnSpLocks/>
              <a:stCxn id="311" idx="1"/>
            </p:cNvCxnSpPr>
            <p:nvPr/>
          </p:nvCxnSpPr>
          <p:spPr>
            <a:xfrm>
              <a:off x="6980138" y="5105497"/>
              <a:ext cx="0" cy="1341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338317CB-EAAF-4931-8186-B5C706BB6FC8}"/>
                </a:ext>
              </a:extLst>
            </p:cNvPr>
            <p:cNvCxnSpPr>
              <a:cxnSpLocks/>
              <a:stCxn id="311" idx="3"/>
            </p:cNvCxnSpPr>
            <p:nvPr/>
          </p:nvCxnSpPr>
          <p:spPr>
            <a:xfrm>
              <a:off x="7143366" y="5105497"/>
              <a:ext cx="0" cy="1341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4" name="Group 313">
            <a:extLst>
              <a:ext uri="{FF2B5EF4-FFF2-40B4-BE49-F238E27FC236}">
                <a16:creationId xmlns:a16="http://schemas.microsoft.com/office/drawing/2014/main" id="{C37F3741-05A8-4D8D-AC4F-C00C4CB82CCD}"/>
              </a:ext>
            </a:extLst>
          </p:cNvPr>
          <p:cNvGrpSpPr/>
          <p:nvPr/>
        </p:nvGrpSpPr>
        <p:grpSpPr>
          <a:xfrm flipV="1">
            <a:off x="4713487" y="4833152"/>
            <a:ext cx="163228" cy="346934"/>
            <a:chOff x="6980138" y="4821623"/>
            <a:chExt cx="163228" cy="417994"/>
          </a:xfrm>
        </p:grpSpPr>
        <p:sp>
          <p:nvSpPr>
            <p:cNvPr id="315" name="Rectangle 314">
              <a:extLst>
                <a:ext uri="{FF2B5EF4-FFF2-40B4-BE49-F238E27FC236}">
                  <a16:creationId xmlns:a16="http://schemas.microsoft.com/office/drawing/2014/main" id="{18941A4E-41A2-4BD2-A6BC-AEA35EB5B8D4}"/>
                </a:ext>
              </a:extLst>
            </p:cNvPr>
            <p:cNvSpPr/>
            <p:nvPr/>
          </p:nvSpPr>
          <p:spPr>
            <a:xfrm>
              <a:off x="6980138" y="4821623"/>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Rectangle 315">
              <a:extLst>
                <a:ext uri="{FF2B5EF4-FFF2-40B4-BE49-F238E27FC236}">
                  <a16:creationId xmlns:a16="http://schemas.microsoft.com/office/drawing/2014/main" id="{230DE397-2710-47D3-8337-3794D9E4950F}"/>
                </a:ext>
              </a:extLst>
            </p:cNvPr>
            <p:cNvSpPr/>
            <p:nvPr/>
          </p:nvSpPr>
          <p:spPr>
            <a:xfrm>
              <a:off x="6980138" y="4873174"/>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Rectangle 316">
              <a:extLst>
                <a:ext uri="{FF2B5EF4-FFF2-40B4-BE49-F238E27FC236}">
                  <a16:creationId xmlns:a16="http://schemas.microsoft.com/office/drawing/2014/main" id="{37045212-381F-4853-9473-09C02A5B285A}"/>
                </a:ext>
              </a:extLst>
            </p:cNvPr>
            <p:cNvSpPr/>
            <p:nvPr/>
          </p:nvSpPr>
          <p:spPr>
            <a:xfrm>
              <a:off x="6980138" y="4924725"/>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317">
              <a:extLst>
                <a:ext uri="{FF2B5EF4-FFF2-40B4-BE49-F238E27FC236}">
                  <a16:creationId xmlns:a16="http://schemas.microsoft.com/office/drawing/2014/main" id="{523E2CE1-9A9A-46CD-8347-FF57B1E6D784}"/>
                </a:ext>
              </a:extLst>
            </p:cNvPr>
            <p:cNvSpPr/>
            <p:nvPr/>
          </p:nvSpPr>
          <p:spPr>
            <a:xfrm>
              <a:off x="6980138" y="4976276"/>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9" name="Rectangle 318">
              <a:extLst>
                <a:ext uri="{FF2B5EF4-FFF2-40B4-BE49-F238E27FC236}">
                  <a16:creationId xmlns:a16="http://schemas.microsoft.com/office/drawing/2014/main" id="{65BD80A9-732C-42AD-A34F-7EA44AC1396F}"/>
                </a:ext>
              </a:extLst>
            </p:cNvPr>
            <p:cNvSpPr/>
            <p:nvPr/>
          </p:nvSpPr>
          <p:spPr>
            <a:xfrm>
              <a:off x="6980138" y="5027827"/>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319">
              <a:extLst>
                <a:ext uri="{FF2B5EF4-FFF2-40B4-BE49-F238E27FC236}">
                  <a16:creationId xmlns:a16="http://schemas.microsoft.com/office/drawing/2014/main" id="{F6861E5E-710D-4586-9D22-9C79376EAB4A}"/>
                </a:ext>
              </a:extLst>
            </p:cNvPr>
            <p:cNvSpPr/>
            <p:nvPr/>
          </p:nvSpPr>
          <p:spPr>
            <a:xfrm>
              <a:off x="6980138" y="5079721"/>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1" name="Straight Connector 320">
              <a:extLst>
                <a:ext uri="{FF2B5EF4-FFF2-40B4-BE49-F238E27FC236}">
                  <a16:creationId xmlns:a16="http://schemas.microsoft.com/office/drawing/2014/main" id="{0B1A23E8-D4D9-4495-94BF-FC7900E0988E}"/>
                </a:ext>
              </a:extLst>
            </p:cNvPr>
            <p:cNvCxnSpPr>
              <a:cxnSpLocks/>
              <a:stCxn id="320" idx="1"/>
            </p:cNvCxnSpPr>
            <p:nvPr/>
          </p:nvCxnSpPr>
          <p:spPr>
            <a:xfrm>
              <a:off x="6980138" y="5105497"/>
              <a:ext cx="0" cy="1341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778C3297-A866-49C0-8BAD-8CD5243BB50A}"/>
                </a:ext>
              </a:extLst>
            </p:cNvPr>
            <p:cNvCxnSpPr>
              <a:cxnSpLocks/>
              <a:stCxn id="320" idx="3"/>
            </p:cNvCxnSpPr>
            <p:nvPr/>
          </p:nvCxnSpPr>
          <p:spPr>
            <a:xfrm>
              <a:off x="7143366" y="5105497"/>
              <a:ext cx="0" cy="1341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3" name="Group 322">
            <a:extLst>
              <a:ext uri="{FF2B5EF4-FFF2-40B4-BE49-F238E27FC236}">
                <a16:creationId xmlns:a16="http://schemas.microsoft.com/office/drawing/2014/main" id="{02CCC6CC-8BDE-45E1-A4F0-3563EC9C9BD0}"/>
              </a:ext>
            </a:extLst>
          </p:cNvPr>
          <p:cNvGrpSpPr/>
          <p:nvPr/>
        </p:nvGrpSpPr>
        <p:grpSpPr>
          <a:xfrm flipV="1">
            <a:off x="4935354" y="4830491"/>
            <a:ext cx="163228" cy="346934"/>
            <a:chOff x="6980138" y="4821623"/>
            <a:chExt cx="163228" cy="417994"/>
          </a:xfrm>
        </p:grpSpPr>
        <p:sp>
          <p:nvSpPr>
            <p:cNvPr id="324" name="Rectangle 323">
              <a:extLst>
                <a:ext uri="{FF2B5EF4-FFF2-40B4-BE49-F238E27FC236}">
                  <a16:creationId xmlns:a16="http://schemas.microsoft.com/office/drawing/2014/main" id="{CC389671-9857-4F62-9D62-30C37C212412}"/>
                </a:ext>
              </a:extLst>
            </p:cNvPr>
            <p:cNvSpPr/>
            <p:nvPr/>
          </p:nvSpPr>
          <p:spPr>
            <a:xfrm>
              <a:off x="6980138" y="4821623"/>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Rectangle 324">
              <a:extLst>
                <a:ext uri="{FF2B5EF4-FFF2-40B4-BE49-F238E27FC236}">
                  <a16:creationId xmlns:a16="http://schemas.microsoft.com/office/drawing/2014/main" id="{E1D62C53-1213-401E-A4E0-6F340A858533}"/>
                </a:ext>
              </a:extLst>
            </p:cNvPr>
            <p:cNvSpPr/>
            <p:nvPr/>
          </p:nvSpPr>
          <p:spPr>
            <a:xfrm>
              <a:off x="6980138" y="4873174"/>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Rectangle 325">
              <a:extLst>
                <a:ext uri="{FF2B5EF4-FFF2-40B4-BE49-F238E27FC236}">
                  <a16:creationId xmlns:a16="http://schemas.microsoft.com/office/drawing/2014/main" id="{D940466B-5754-42E7-9B8C-8C07BD794EDB}"/>
                </a:ext>
              </a:extLst>
            </p:cNvPr>
            <p:cNvSpPr/>
            <p:nvPr/>
          </p:nvSpPr>
          <p:spPr>
            <a:xfrm>
              <a:off x="6980138" y="4924725"/>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Rectangle 326">
              <a:extLst>
                <a:ext uri="{FF2B5EF4-FFF2-40B4-BE49-F238E27FC236}">
                  <a16:creationId xmlns:a16="http://schemas.microsoft.com/office/drawing/2014/main" id="{FD519F46-774F-4764-BE04-99CF0F31E949}"/>
                </a:ext>
              </a:extLst>
            </p:cNvPr>
            <p:cNvSpPr/>
            <p:nvPr/>
          </p:nvSpPr>
          <p:spPr>
            <a:xfrm>
              <a:off x="6980138" y="4976276"/>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8" name="Rectangle 327">
              <a:extLst>
                <a:ext uri="{FF2B5EF4-FFF2-40B4-BE49-F238E27FC236}">
                  <a16:creationId xmlns:a16="http://schemas.microsoft.com/office/drawing/2014/main" id="{9F08DA4A-0D87-4003-9CE5-7C086E628595}"/>
                </a:ext>
              </a:extLst>
            </p:cNvPr>
            <p:cNvSpPr/>
            <p:nvPr/>
          </p:nvSpPr>
          <p:spPr>
            <a:xfrm>
              <a:off x="6980138" y="5027827"/>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a:extLst>
                <a:ext uri="{FF2B5EF4-FFF2-40B4-BE49-F238E27FC236}">
                  <a16:creationId xmlns:a16="http://schemas.microsoft.com/office/drawing/2014/main" id="{D4246698-DEF7-49B8-828D-0E54B9CADB30}"/>
                </a:ext>
              </a:extLst>
            </p:cNvPr>
            <p:cNvSpPr/>
            <p:nvPr/>
          </p:nvSpPr>
          <p:spPr>
            <a:xfrm>
              <a:off x="6980138" y="5079721"/>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0" name="Straight Connector 329">
              <a:extLst>
                <a:ext uri="{FF2B5EF4-FFF2-40B4-BE49-F238E27FC236}">
                  <a16:creationId xmlns:a16="http://schemas.microsoft.com/office/drawing/2014/main" id="{F74C69DE-16A9-4CED-B085-2AD89A762E72}"/>
                </a:ext>
              </a:extLst>
            </p:cNvPr>
            <p:cNvCxnSpPr>
              <a:cxnSpLocks/>
              <a:stCxn id="329" idx="1"/>
            </p:cNvCxnSpPr>
            <p:nvPr/>
          </p:nvCxnSpPr>
          <p:spPr>
            <a:xfrm>
              <a:off x="6980138" y="5105497"/>
              <a:ext cx="0" cy="1341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C267BEC0-AA1A-4EF7-AEC0-EDF5BC22FF50}"/>
                </a:ext>
              </a:extLst>
            </p:cNvPr>
            <p:cNvCxnSpPr>
              <a:cxnSpLocks/>
              <a:stCxn id="329" idx="3"/>
            </p:cNvCxnSpPr>
            <p:nvPr/>
          </p:nvCxnSpPr>
          <p:spPr>
            <a:xfrm>
              <a:off x="7143366" y="5105497"/>
              <a:ext cx="0" cy="1341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1" name="Group 340">
            <a:extLst>
              <a:ext uri="{FF2B5EF4-FFF2-40B4-BE49-F238E27FC236}">
                <a16:creationId xmlns:a16="http://schemas.microsoft.com/office/drawing/2014/main" id="{A3D9390A-1519-441D-9D92-79D671756856}"/>
              </a:ext>
            </a:extLst>
          </p:cNvPr>
          <p:cNvGrpSpPr/>
          <p:nvPr/>
        </p:nvGrpSpPr>
        <p:grpSpPr>
          <a:xfrm>
            <a:off x="6132010" y="2362740"/>
            <a:ext cx="163228" cy="261359"/>
            <a:chOff x="8082546" y="4868905"/>
            <a:chExt cx="163228" cy="261359"/>
          </a:xfrm>
          <a:solidFill>
            <a:schemeClr val="accent3">
              <a:lumMod val="75000"/>
            </a:schemeClr>
          </a:solidFill>
        </p:grpSpPr>
        <p:sp>
          <p:nvSpPr>
            <p:cNvPr id="335" name="Rectangle 334">
              <a:extLst>
                <a:ext uri="{FF2B5EF4-FFF2-40B4-BE49-F238E27FC236}">
                  <a16:creationId xmlns:a16="http://schemas.microsoft.com/office/drawing/2014/main" id="{28A1EB06-5299-4608-A6EC-E2B77ED3BAF2}"/>
                </a:ext>
              </a:extLst>
            </p:cNvPr>
            <p:cNvSpPr/>
            <p:nvPr/>
          </p:nvSpPr>
          <p:spPr>
            <a:xfrm flipV="1">
              <a:off x="8082546" y="5087477"/>
              <a:ext cx="163228" cy="42787"/>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Rectangle 335">
              <a:extLst>
                <a:ext uri="{FF2B5EF4-FFF2-40B4-BE49-F238E27FC236}">
                  <a16:creationId xmlns:a16="http://schemas.microsoft.com/office/drawing/2014/main" id="{9DE126EA-97A7-4222-A30D-17217B4319AE}"/>
                </a:ext>
              </a:extLst>
            </p:cNvPr>
            <p:cNvSpPr/>
            <p:nvPr/>
          </p:nvSpPr>
          <p:spPr>
            <a:xfrm flipV="1">
              <a:off x="8082546" y="5044690"/>
              <a:ext cx="163228" cy="42787"/>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7" name="Rectangle 336">
              <a:extLst>
                <a:ext uri="{FF2B5EF4-FFF2-40B4-BE49-F238E27FC236}">
                  <a16:creationId xmlns:a16="http://schemas.microsoft.com/office/drawing/2014/main" id="{AAACA9A2-CDEF-44EA-B5A3-347352D04FED}"/>
                </a:ext>
              </a:extLst>
            </p:cNvPr>
            <p:cNvSpPr/>
            <p:nvPr/>
          </p:nvSpPr>
          <p:spPr>
            <a:xfrm flipV="1">
              <a:off x="8082546" y="5001903"/>
              <a:ext cx="163228" cy="4278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Rectangle 337">
              <a:extLst>
                <a:ext uri="{FF2B5EF4-FFF2-40B4-BE49-F238E27FC236}">
                  <a16:creationId xmlns:a16="http://schemas.microsoft.com/office/drawing/2014/main" id="{5E890245-22D2-46BC-8735-065317400624}"/>
                </a:ext>
              </a:extLst>
            </p:cNvPr>
            <p:cNvSpPr/>
            <p:nvPr/>
          </p:nvSpPr>
          <p:spPr>
            <a:xfrm flipV="1">
              <a:off x="8082546" y="4958831"/>
              <a:ext cx="163228" cy="4278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9" name="Straight Connector 338">
              <a:extLst>
                <a:ext uri="{FF2B5EF4-FFF2-40B4-BE49-F238E27FC236}">
                  <a16:creationId xmlns:a16="http://schemas.microsoft.com/office/drawing/2014/main" id="{BE914BB9-ABFF-4445-8129-69EC557ED91C}"/>
                </a:ext>
              </a:extLst>
            </p:cNvPr>
            <p:cNvCxnSpPr>
              <a:cxnSpLocks/>
              <a:stCxn id="338" idx="1"/>
            </p:cNvCxnSpPr>
            <p:nvPr/>
          </p:nvCxnSpPr>
          <p:spPr>
            <a:xfrm flipV="1">
              <a:off x="8082546" y="4868905"/>
              <a:ext cx="0" cy="111319"/>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E0A56AB0-FD5F-4126-896F-451F2F2DFCC3}"/>
                </a:ext>
              </a:extLst>
            </p:cNvPr>
            <p:cNvCxnSpPr>
              <a:cxnSpLocks/>
              <a:stCxn id="338" idx="3"/>
            </p:cNvCxnSpPr>
            <p:nvPr/>
          </p:nvCxnSpPr>
          <p:spPr>
            <a:xfrm flipV="1">
              <a:off x="8245774" y="4868906"/>
              <a:ext cx="0" cy="111318"/>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2" name="Group 341">
            <a:extLst>
              <a:ext uri="{FF2B5EF4-FFF2-40B4-BE49-F238E27FC236}">
                <a16:creationId xmlns:a16="http://schemas.microsoft.com/office/drawing/2014/main" id="{683545B1-9559-4BD3-A4A6-A797ED4C2E8F}"/>
              </a:ext>
            </a:extLst>
          </p:cNvPr>
          <p:cNvGrpSpPr/>
          <p:nvPr/>
        </p:nvGrpSpPr>
        <p:grpSpPr>
          <a:xfrm>
            <a:off x="6621009" y="2357156"/>
            <a:ext cx="163228" cy="261359"/>
            <a:chOff x="8082546" y="4868905"/>
            <a:chExt cx="163228" cy="261359"/>
          </a:xfrm>
          <a:solidFill>
            <a:schemeClr val="accent3">
              <a:lumMod val="75000"/>
            </a:schemeClr>
          </a:solidFill>
        </p:grpSpPr>
        <p:sp>
          <p:nvSpPr>
            <p:cNvPr id="343" name="Rectangle 342">
              <a:extLst>
                <a:ext uri="{FF2B5EF4-FFF2-40B4-BE49-F238E27FC236}">
                  <a16:creationId xmlns:a16="http://schemas.microsoft.com/office/drawing/2014/main" id="{299D8FAF-1F79-401A-999D-5CC60DB39758}"/>
                </a:ext>
              </a:extLst>
            </p:cNvPr>
            <p:cNvSpPr/>
            <p:nvPr/>
          </p:nvSpPr>
          <p:spPr>
            <a:xfrm flipV="1">
              <a:off x="8082546" y="5087477"/>
              <a:ext cx="163228" cy="42787"/>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a:extLst>
                <a:ext uri="{FF2B5EF4-FFF2-40B4-BE49-F238E27FC236}">
                  <a16:creationId xmlns:a16="http://schemas.microsoft.com/office/drawing/2014/main" id="{C60AEDD0-AA46-42EB-AE11-F307B489DB5B}"/>
                </a:ext>
              </a:extLst>
            </p:cNvPr>
            <p:cNvSpPr/>
            <p:nvPr/>
          </p:nvSpPr>
          <p:spPr>
            <a:xfrm flipV="1">
              <a:off x="8082546" y="5044690"/>
              <a:ext cx="163228" cy="4278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5" name="Rectangle 344">
              <a:extLst>
                <a:ext uri="{FF2B5EF4-FFF2-40B4-BE49-F238E27FC236}">
                  <a16:creationId xmlns:a16="http://schemas.microsoft.com/office/drawing/2014/main" id="{D0032FBE-0431-45F5-8DE5-53E278CDE9CD}"/>
                </a:ext>
              </a:extLst>
            </p:cNvPr>
            <p:cNvSpPr/>
            <p:nvPr/>
          </p:nvSpPr>
          <p:spPr>
            <a:xfrm flipV="1">
              <a:off x="8082546" y="5001903"/>
              <a:ext cx="163228" cy="4278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Rectangle 345">
              <a:extLst>
                <a:ext uri="{FF2B5EF4-FFF2-40B4-BE49-F238E27FC236}">
                  <a16:creationId xmlns:a16="http://schemas.microsoft.com/office/drawing/2014/main" id="{C6E5AA0D-A3A6-433C-A6F9-95A8AE0E54DA}"/>
                </a:ext>
              </a:extLst>
            </p:cNvPr>
            <p:cNvSpPr/>
            <p:nvPr/>
          </p:nvSpPr>
          <p:spPr>
            <a:xfrm flipV="1">
              <a:off x="8082546" y="4958831"/>
              <a:ext cx="163228" cy="4278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7" name="Straight Connector 346">
              <a:extLst>
                <a:ext uri="{FF2B5EF4-FFF2-40B4-BE49-F238E27FC236}">
                  <a16:creationId xmlns:a16="http://schemas.microsoft.com/office/drawing/2014/main" id="{18481D32-F08E-4BB6-8A03-784A60F13C29}"/>
                </a:ext>
              </a:extLst>
            </p:cNvPr>
            <p:cNvCxnSpPr>
              <a:cxnSpLocks/>
              <a:stCxn id="346" idx="1"/>
            </p:cNvCxnSpPr>
            <p:nvPr/>
          </p:nvCxnSpPr>
          <p:spPr>
            <a:xfrm flipV="1">
              <a:off x="8082546" y="4868905"/>
              <a:ext cx="0" cy="111319"/>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C6980B54-500F-4DBE-8148-A072808AEB35}"/>
                </a:ext>
              </a:extLst>
            </p:cNvPr>
            <p:cNvCxnSpPr>
              <a:cxnSpLocks/>
              <a:stCxn id="346" idx="3"/>
            </p:cNvCxnSpPr>
            <p:nvPr/>
          </p:nvCxnSpPr>
          <p:spPr>
            <a:xfrm flipV="1">
              <a:off x="8245774" y="4868906"/>
              <a:ext cx="0" cy="111318"/>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9" name="Group 348">
            <a:extLst>
              <a:ext uri="{FF2B5EF4-FFF2-40B4-BE49-F238E27FC236}">
                <a16:creationId xmlns:a16="http://schemas.microsoft.com/office/drawing/2014/main" id="{1852FEF5-923D-4B77-80BB-B6821BCC8798}"/>
              </a:ext>
            </a:extLst>
          </p:cNvPr>
          <p:cNvGrpSpPr/>
          <p:nvPr/>
        </p:nvGrpSpPr>
        <p:grpSpPr>
          <a:xfrm flipV="1">
            <a:off x="5936628" y="2355899"/>
            <a:ext cx="163228" cy="261359"/>
            <a:chOff x="8082546" y="4868905"/>
            <a:chExt cx="163228" cy="261359"/>
          </a:xfrm>
        </p:grpSpPr>
        <p:sp>
          <p:nvSpPr>
            <p:cNvPr id="350" name="Rectangle 349">
              <a:extLst>
                <a:ext uri="{FF2B5EF4-FFF2-40B4-BE49-F238E27FC236}">
                  <a16:creationId xmlns:a16="http://schemas.microsoft.com/office/drawing/2014/main" id="{B4E0B70D-2206-43C5-ACB4-0BA8204B6AF6}"/>
                </a:ext>
              </a:extLst>
            </p:cNvPr>
            <p:cNvSpPr/>
            <p:nvPr/>
          </p:nvSpPr>
          <p:spPr>
            <a:xfrm flipV="1">
              <a:off x="8082546" y="5087477"/>
              <a:ext cx="163228" cy="42787"/>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350">
              <a:extLst>
                <a:ext uri="{FF2B5EF4-FFF2-40B4-BE49-F238E27FC236}">
                  <a16:creationId xmlns:a16="http://schemas.microsoft.com/office/drawing/2014/main" id="{CCAA04F7-2EDC-4DB7-9AB1-9DFA165CBEAF}"/>
                </a:ext>
              </a:extLst>
            </p:cNvPr>
            <p:cNvSpPr/>
            <p:nvPr/>
          </p:nvSpPr>
          <p:spPr>
            <a:xfrm flipV="1">
              <a:off x="8082546" y="5044690"/>
              <a:ext cx="163228" cy="42787"/>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2" name="Rectangle 351">
              <a:extLst>
                <a:ext uri="{FF2B5EF4-FFF2-40B4-BE49-F238E27FC236}">
                  <a16:creationId xmlns:a16="http://schemas.microsoft.com/office/drawing/2014/main" id="{4E14E0C4-D844-401A-867F-254141503359}"/>
                </a:ext>
              </a:extLst>
            </p:cNvPr>
            <p:cNvSpPr/>
            <p:nvPr/>
          </p:nvSpPr>
          <p:spPr>
            <a:xfrm flipV="1">
              <a:off x="8082546" y="5001903"/>
              <a:ext cx="163228" cy="42787"/>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ectangle 352">
              <a:extLst>
                <a:ext uri="{FF2B5EF4-FFF2-40B4-BE49-F238E27FC236}">
                  <a16:creationId xmlns:a16="http://schemas.microsoft.com/office/drawing/2014/main" id="{AE0BF2E7-0103-41BE-A9B7-FE18EF516BC6}"/>
                </a:ext>
              </a:extLst>
            </p:cNvPr>
            <p:cNvSpPr/>
            <p:nvPr/>
          </p:nvSpPr>
          <p:spPr>
            <a:xfrm flipV="1">
              <a:off x="8082546" y="4958831"/>
              <a:ext cx="163228" cy="42787"/>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4" name="Straight Connector 353">
              <a:extLst>
                <a:ext uri="{FF2B5EF4-FFF2-40B4-BE49-F238E27FC236}">
                  <a16:creationId xmlns:a16="http://schemas.microsoft.com/office/drawing/2014/main" id="{729BD26A-AE56-4FB1-AAFE-FA238EDAC5BD}"/>
                </a:ext>
              </a:extLst>
            </p:cNvPr>
            <p:cNvCxnSpPr>
              <a:cxnSpLocks/>
              <a:stCxn id="353" idx="1"/>
            </p:cNvCxnSpPr>
            <p:nvPr/>
          </p:nvCxnSpPr>
          <p:spPr>
            <a:xfrm flipV="1">
              <a:off x="8082546" y="4868905"/>
              <a:ext cx="0" cy="1113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F9616328-F68C-4B54-A3FC-CF44D90BCCFD}"/>
                </a:ext>
              </a:extLst>
            </p:cNvPr>
            <p:cNvCxnSpPr>
              <a:cxnSpLocks/>
              <a:stCxn id="353" idx="3"/>
            </p:cNvCxnSpPr>
            <p:nvPr/>
          </p:nvCxnSpPr>
          <p:spPr>
            <a:xfrm flipV="1">
              <a:off x="8245774" y="4868906"/>
              <a:ext cx="0" cy="1113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6" name="Group 355">
            <a:extLst>
              <a:ext uri="{FF2B5EF4-FFF2-40B4-BE49-F238E27FC236}">
                <a16:creationId xmlns:a16="http://schemas.microsoft.com/office/drawing/2014/main" id="{154A2C22-D3CD-4909-AAF3-920E87A17AF9}"/>
              </a:ext>
            </a:extLst>
          </p:cNvPr>
          <p:cNvGrpSpPr/>
          <p:nvPr/>
        </p:nvGrpSpPr>
        <p:grpSpPr>
          <a:xfrm flipV="1">
            <a:off x="6425627" y="2350315"/>
            <a:ext cx="163228" cy="261359"/>
            <a:chOff x="8082546" y="4868905"/>
            <a:chExt cx="163228" cy="261359"/>
          </a:xfrm>
        </p:grpSpPr>
        <p:sp>
          <p:nvSpPr>
            <p:cNvPr id="357" name="Rectangle 356">
              <a:extLst>
                <a:ext uri="{FF2B5EF4-FFF2-40B4-BE49-F238E27FC236}">
                  <a16:creationId xmlns:a16="http://schemas.microsoft.com/office/drawing/2014/main" id="{BFA37BA8-FCE0-4072-AA5C-722BE00C74FF}"/>
                </a:ext>
              </a:extLst>
            </p:cNvPr>
            <p:cNvSpPr/>
            <p:nvPr/>
          </p:nvSpPr>
          <p:spPr>
            <a:xfrm flipV="1">
              <a:off x="8082546" y="5087477"/>
              <a:ext cx="163228" cy="42787"/>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Rectangle 357">
              <a:extLst>
                <a:ext uri="{FF2B5EF4-FFF2-40B4-BE49-F238E27FC236}">
                  <a16:creationId xmlns:a16="http://schemas.microsoft.com/office/drawing/2014/main" id="{A331AE16-A460-4DDF-83A2-E92832FB1E3E}"/>
                </a:ext>
              </a:extLst>
            </p:cNvPr>
            <p:cNvSpPr/>
            <p:nvPr/>
          </p:nvSpPr>
          <p:spPr>
            <a:xfrm flipV="1">
              <a:off x="8082546" y="5044690"/>
              <a:ext cx="163228" cy="42787"/>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9" name="Rectangle 358">
              <a:extLst>
                <a:ext uri="{FF2B5EF4-FFF2-40B4-BE49-F238E27FC236}">
                  <a16:creationId xmlns:a16="http://schemas.microsoft.com/office/drawing/2014/main" id="{CD02B281-60DB-4F06-88BC-B86CD318CC26}"/>
                </a:ext>
              </a:extLst>
            </p:cNvPr>
            <p:cNvSpPr/>
            <p:nvPr/>
          </p:nvSpPr>
          <p:spPr>
            <a:xfrm flipV="1">
              <a:off x="8082546" y="5001903"/>
              <a:ext cx="163228" cy="42787"/>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Rectangle 359">
              <a:extLst>
                <a:ext uri="{FF2B5EF4-FFF2-40B4-BE49-F238E27FC236}">
                  <a16:creationId xmlns:a16="http://schemas.microsoft.com/office/drawing/2014/main" id="{65B6FF39-59BA-46D7-9EBA-A6E61AE65B39}"/>
                </a:ext>
              </a:extLst>
            </p:cNvPr>
            <p:cNvSpPr/>
            <p:nvPr/>
          </p:nvSpPr>
          <p:spPr>
            <a:xfrm flipV="1">
              <a:off x="8082546" y="4958831"/>
              <a:ext cx="163228" cy="42787"/>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1" name="Straight Connector 360">
              <a:extLst>
                <a:ext uri="{FF2B5EF4-FFF2-40B4-BE49-F238E27FC236}">
                  <a16:creationId xmlns:a16="http://schemas.microsoft.com/office/drawing/2014/main" id="{4C9D30B8-6903-4206-A013-8698DDF3002A}"/>
                </a:ext>
              </a:extLst>
            </p:cNvPr>
            <p:cNvCxnSpPr>
              <a:cxnSpLocks/>
              <a:stCxn id="360" idx="1"/>
            </p:cNvCxnSpPr>
            <p:nvPr/>
          </p:nvCxnSpPr>
          <p:spPr>
            <a:xfrm flipV="1">
              <a:off x="8082546" y="4868905"/>
              <a:ext cx="0" cy="1113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8E216852-C03C-4A3B-A490-90D33EADE5E5}"/>
                </a:ext>
              </a:extLst>
            </p:cNvPr>
            <p:cNvCxnSpPr>
              <a:cxnSpLocks/>
              <a:stCxn id="360" idx="3"/>
            </p:cNvCxnSpPr>
            <p:nvPr/>
          </p:nvCxnSpPr>
          <p:spPr>
            <a:xfrm flipV="1">
              <a:off x="8245774" y="4868906"/>
              <a:ext cx="0" cy="1113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3" name="Group 372">
            <a:extLst>
              <a:ext uri="{FF2B5EF4-FFF2-40B4-BE49-F238E27FC236}">
                <a16:creationId xmlns:a16="http://schemas.microsoft.com/office/drawing/2014/main" id="{7C87570E-D22E-4099-ACEA-3D2123578886}"/>
              </a:ext>
            </a:extLst>
          </p:cNvPr>
          <p:cNvGrpSpPr/>
          <p:nvPr/>
        </p:nvGrpSpPr>
        <p:grpSpPr>
          <a:xfrm>
            <a:off x="5607820" y="5203381"/>
            <a:ext cx="504745" cy="269010"/>
            <a:chOff x="5607820" y="5194550"/>
            <a:chExt cx="504745" cy="276999"/>
          </a:xfrm>
        </p:grpSpPr>
        <p:sp>
          <p:nvSpPr>
            <p:cNvPr id="364" name="Trapezoid 363">
              <a:extLst>
                <a:ext uri="{FF2B5EF4-FFF2-40B4-BE49-F238E27FC236}">
                  <a16:creationId xmlns:a16="http://schemas.microsoft.com/office/drawing/2014/main" id="{1F2E9FEF-D12C-4359-A08E-BA63EB593A60}"/>
                </a:ext>
              </a:extLst>
            </p:cNvPr>
            <p:cNvSpPr/>
            <p:nvPr/>
          </p:nvSpPr>
          <p:spPr>
            <a:xfrm flipV="1">
              <a:off x="5607820" y="5232229"/>
              <a:ext cx="504745" cy="232460"/>
            </a:xfrm>
            <a:prstGeom prst="trapezoid">
              <a:avLst>
                <a:gd name="adj" fmla="val 58706"/>
              </a:avLst>
            </a:prstGeom>
            <a:noFill/>
            <a:ln w="127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71" name="TextBox 370">
              <a:extLst>
                <a:ext uri="{FF2B5EF4-FFF2-40B4-BE49-F238E27FC236}">
                  <a16:creationId xmlns:a16="http://schemas.microsoft.com/office/drawing/2014/main" id="{A36FC0A8-FC8C-44E1-9E58-4D0EA86F19FA}"/>
                </a:ext>
              </a:extLst>
            </p:cNvPr>
            <p:cNvSpPr txBox="1"/>
            <p:nvPr/>
          </p:nvSpPr>
          <p:spPr>
            <a:xfrm>
              <a:off x="5650549" y="5194550"/>
              <a:ext cx="421910" cy="276999"/>
            </a:xfrm>
            <a:prstGeom prst="rect">
              <a:avLst/>
            </a:prstGeom>
            <a:noFill/>
          </p:spPr>
          <p:txBody>
            <a:bodyPr wrap="none" rtlCol="0">
              <a:spAutoFit/>
            </a:bodyPr>
            <a:lstStyle/>
            <a:p>
              <a:pPr algn="ctr"/>
              <a:r>
                <a:rPr lang="en-US" sz="1200" dirty="0"/>
                <a:t>RSS</a:t>
              </a:r>
            </a:p>
          </p:txBody>
        </p:sp>
      </p:grpSp>
      <p:pic>
        <p:nvPicPr>
          <p:cNvPr id="376" name="Graphic 375" descr="Stopwatch">
            <a:extLst>
              <a:ext uri="{FF2B5EF4-FFF2-40B4-BE49-F238E27FC236}">
                <a16:creationId xmlns:a16="http://schemas.microsoft.com/office/drawing/2014/main" id="{FFD0F99F-6425-42DB-A961-61E3767ECB5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85402" y="5222873"/>
            <a:ext cx="236587" cy="236587"/>
          </a:xfrm>
          <a:prstGeom prst="rect">
            <a:avLst/>
          </a:prstGeom>
        </p:spPr>
      </p:pic>
      <p:sp>
        <p:nvSpPr>
          <p:cNvPr id="378" name="Rectangle: Rounded Corners 377">
            <a:extLst>
              <a:ext uri="{FF2B5EF4-FFF2-40B4-BE49-F238E27FC236}">
                <a16:creationId xmlns:a16="http://schemas.microsoft.com/office/drawing/2014/main" id="{5FC6AE64-1ACE-4377-85D9-8D9DB2A70AD2}"/>
              </a:ext>
            </a:extLst>
          </p:cNvPr>
          <p:cNvSpPr/>
          <p:nvPr/>
        </p:nvSpPr>
        <p:spPr>
          <a:xfrm>
            <a:off x="2509994" y="1468362"/>
            <a:ext cx="1125178" cy="414095"/>
          </a:xfrm>
          <a:prstGeom prst="roundRect">
            <a:avLst/>
          </a:prstGeom>
          <a:solidFill>
            <a:srgbClr val="FFE4AA"/>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VIM Components</a:t>
            </a:r>
            <a:endParaRPr lang="en-US" sz="1400" dirty="0">
              <a:solidFill>
                <a:schemeClr val="tx2"/>
              </a:solidFill>
            </a:endParaRPr>
          </a:p>
        </p:txBody>
      </p:sp>
      <p:sp>
        <p:nvSpPr>
          <p:cNvPr id="379" name="Cloud 378">
            <a:extLst>
              <a:ext uri="{FF2B5EF4-FFF2-40B4-BE49-F238E27FC236}">
                <a16:creationId xmlns:a16="http://schemas.microsoft.com/office/drawing/2014/main" id="{DBC58CF5-A9DD-43E3-95D4-1F02D0D62156}"/>
              </a:ext>
            </a:extLst>
          </p:cNvPr>
          <p:cNvSpPr/>
          <p:nvPr/>
        </p:nvSpPr>
        <p:spPr>
          <a:xfrm>
            <a:off x="2639551" y="1985157"/>
            <a:ext cx="986050" cy="402023"/>
          </a:xfrm>
          <a:prstGeom prst="cloud">
            <a:avLst/>
          </a:prstGeom>
          <a:solidFill>
            <a:srgbClr val="FFE4AA"/>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2"/>
                </a:solidFill>
              </a:rPr>
              <a:t>Host networking</a:t>
            </a:r>
          </a:p>
        </p:txBody>
      </p:sp>
      <p:sp>
        <p:nvSpPr>
          <p:cNvPr id="380" name="TextBox 379">
            <a:extLst>
              <a:ext uri="{FF2B5EF4-FFF2-40B4-BE49-F238E27FC236}">
                <a16:creationId xmlns:a16="http://schemas.microsoft.com/office/drawing/2014/main" id="{7904297A-58C6-4AC6-AE40-FE927480B5DD}"/>
              </a:ext>
            </a:extLst>
          </p:cNvPr>
          <p:cNvSpPr txBox="1"/>
          <p:nvPr/>
        </p:nvSpPr>
        <p:spPr>
          <a:xfrm>
            <a:off x="2282422" y="2403327"/>
            <a:ext cx="697627" cy="338554"/>
          </a:xfrm>
          <a:prstGeom prst="rect">
            <a:avLst/>
          </a:prstGeom>
          <a:noFill/>
        </p:spPr>
        <p:txBody>
          <a:bodyPr wrap="none" rtlCol="0">
            <a:spAutoFit/>
          </a:bodyPr>
          <a:lstStyle/>
          <a:p>
            <a:pPr algn="ctr"/>
            <a:r>
              <a:rPr lang="en-US" sz="1600" dirty="0" err="1"/>
              <a:t>br-ctl</a:t>
            </a:r>
            <a:endParaRPr lang="en-US" sz="1600" dirty="0"/>
          </a:p>
        </p:txBody>
      </p:sp>
      <p:sp>
        <p:nvSpPr>
          <p:cNvPr id="127" name="Multiplication Sign 126">
            <a:extLst>
              <a:ext uri="{FF2B5EF4-FFF2-40B4-BE49-F238E27FC236}">
                <a16:creationId xmlns:a16="http://schemas.microsoft.com/office/drawing/2014/main" id="{B620E049-3B84-4BE6-A270-539FF3433747}"/>
              </a:ext>
            </a:extLst>
          </p:cNvPr>
          <p:cNvSpPr/>
          <p:nvPr/>
        </p:nvSpPr>
        <p:spPr>
          <a:xfrm>
            <a:off x="4540691" y="4500457"/>
            <a:ext cx="736600" cy="524875"/>
          </a:xfrm>
          <a:prstGeom prst="mathMultiply">
            <a:avLst>
              <a:gd name="adj1" fmla="val 17471"/>
            </a:avLst>
          </a:prstGeom>
          <a:solidFill>
            <a:srgbClr val="E32119"/>
          </a:solidFill>
          <a:ln w="19050" cap="rnd" cmpd="sng" algn="ctr">
            <a:noFill/>
            <a:prstDash val="solid"/>
          </a:ln>
          <a:effectLst/>
          <a:extLst>
            <a:ext uri="{91240B29-F687-4F45-9708-019B960494DF}">
              <a14:hiddenLine xmlns:a14="http://schemas.microsoft.com/office/drawing/2010/main" w="19050" cap="rnd"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Callout: Line with Accent Bar 127">
            <a:extLst>
              <a:ext uri="{FF2B5EF4-FFF2-40B4-BE49-F238E27FC236}">
                <a16:creationId xmlns:a16="http://schemas.microsoft.com/office/drawing/2014/main" id="{F4D2A64F-CBF0-4B29-955F-718EF3E6CAE4}"/>
              </a:ext>
            </a:extLst>
          </p:cNvPr>
          <p:cNvSpPr/>
          <p:nvPr/>
        </p:nvSpPr>
        <p:spPr>
          <a:xfrm>
            <a:off x="7805118" y="4577757"/>
            <a:ext cx="1707260" cy="763309"/>
          </a:xfrm>
          <a:prstGeom prst="accentCallout1">
            <a:avLst>
              <a:gd name="adj1" fmla="val 51071"/>
              <a:gd name="adj2" fmla="val -4161"/>
              <a:gd name="adj3" fmla="val 24116"/>
              <a:gd name="adj4" fmla="val -162267"/>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PMD </a:t>
            </a:r>
            <a:r>
              <a:rPr lang="en-US" sz="1400" dirty="0" err="1">
                <a:solidFill>
                  <a:schemeClr val="tx2"/>
                </a:solidFill>
                <a:latin typeface="Arial" charset="0"/>
              </a:rPr>
              <a:t>Tx</a:t>
            </a:r>
            <a:r>
              <a:rPr lang="en-US" sz="1400" dirty="0">
                <a:solidFill>
                  <a:schemeClr val="tx2"/>
                </a:solidFill>
                <a:latin typeface="Arial" charset="0"/>
              </a:rPr>
              <a:t> queues full. Tenant data being dropped. </a:t>
            </a:r>
          </a:p>
        </p:txBody>
      </p:sp>
      <p:sp>
        <p:nvSpPr>
          <p:cNvPr id="129" name="Callout: Line with Accent Bar 128">
            <a:extLst>
              <a:ext uri="{FF2B5EF4-FFF2-40B4-BE49-F238E27FC236}">
                <a16:creationId xmlns:a16="http://schemas.microsoft.com/office/drawing/2014/main" id="{48DEF692-6E29-4BA2-9353-C79FFC4ADD81}"/>
              </a:ext>
            </a:extLst>
          </p:cNvPr>
          <p:cNvSpPr/>
          <p:nvPr/>
        </p:nvSpPr>
        <p:spPr>
          <a:xfrm flipH="1">
            <a:off x="882650" y="5123957"/>
            <a:ext cx="2137474" cy="1154745"/>
          </a:xfrm>
          <a:prstGeom prst="accentCallout1">
            <a:avLst>
              <a:gd name="adj1" fmla="val 22786"/>
              <a:gd name="adj2" fmla="val -4638"/>
              <a:gd name="adj3" fmla="val -996"/>
              <a:gd name="adj4" fmla="val -6601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Separate </a:t>
            </a:r>
            <a:r>
              <a:rPr lang="en-US" sz="1400" dirty="0" err="1">
                <a:solidFill>
                  <a:schemeClr val="tx2"/>
                </a:solidFill>
                <a:latin typeface="Arial" charset="0"/>
              </a:rPr>
              <a:t>Tx</a:t>
            </a:r>
            <a:r>
              <a:rPr lang="en-US" sz="1400" dirty="0">
                <a:solidFill>
                  <a:schemeClr val="tx2"/>
                </a:solidFill>
                <a:latin typeface="Arial" charset="0"/>
              </a:rPr>
              <a:t> queue for ovs-vswitchd. HW scheduler can provide fair share of link band-width</a:t>
            </a:r>
          </a:p>
        </p:txBody>
      </p:sp>
      <p:sp>
        <p:nvSpPr>
          <p:cNvPr id="130" name="Callout: Line with Accent Bar 129">
            <a:extLst>
              <a:ext uri="{FF2B5EF4-FFF2-40B4-BE49-F238E27FC236}">
                <a16:creationId xmlns:a16="http://schemas.microsoft.com/office/drawing/2014/main" id="{4F473164-D46A-477F-B366-F84C6EF37A99}"/>
              </a:ext>
            </a:extLst>
          </p:cNvPr>
          <p:cNvSpPr/>
          <p:nvPr/>
        </p:nvSpPr>
        <p:spPr>
          <a:xfrm>
            <a:off x="7744407" y="5714410"/>
            <a:ext cx="1698044" cy="785761"/>
          </a:xfrm>
          <a:prstGeom prst="accentCallout1">
            <a:avLst>
              <a:gd name="adj1" fmla="val 27540"/>
              <a:gd name="adj2" fmla="val -4501"/>
              <a:gd name="adj3" fmla="val 23950"/>
              <a:gd name="adj4" fmla="val -138103"/>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Egress link band-width exhausted by tenant data</a:t>
            </a:r>
          </a:p>
        </p:txBody>
      </p:sp>
    </p:spTree>
    <p:extLst>
      <p:ext uri="{BB962C8B-B14F-4D97-AF65-F5344CB8AC3E}">
        <p14:creationId xmlns:p14="http://schemas.microsoft.com/office/powerpoint/2010/main" val="2065065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B5A77B-11F1-4B3A-B828-BD2350D70ABA}"/>
              </a:ext>
            </a:extLst>
          </p:cNvPr>
          <p:cNvPicPr>
            <a:picLocks noChangeAspect="1"/>
          </p:cNvPicPr>
          <p:nvPr/>
        </p:nvPicPr>
        <p:blipFill>
          <a:blip r:embed="rId3"/>
          <a:stretch>
            <a:fillRect/>
          </a:stretch>
        </p:blipFill>
        <p:spPr>
          <a:xfrm>
            <a:off x="4610750" y="1593012"/>
            <a:ext cx="6850782" cy="4411983"/>
          </a:xfrm>
          <a:prstGeom prst="rect">
            <a:avLst/>
          </a:prstGeom>
        </p:spPr>
      </p:pic>
      <p:sp>
        <p:nvSpPr>
          <p:cNvPr id="5" name="Content Placeholder 4"/>
          <p:cNvSpPr>
            <a:spLocks noGrp="1"/>
          </p:cNvSpPr>
          <p:nvPr>
            <p:ph sz="quarter" idx="10"/>
          </p:nvPr>
        </p:nvSpPr>
        <p:spPr>
          <a:xfrm>
            <a:off x="524934" y="1626799"/>
            <a:ext cx="3920066" cy="4724400"/>
          </a:xfrm>
        </p:spPr>
        <p:txBody>
          <a:bodyPr>
            <a:normAutofit/>
          </a:bodyPr>
          <a:lstStyle/>
          <a:p>
            <a:r>
              <a:rPr lang="en-US" sz="1600" dirty="0"/>
              <a:t>Packet drops in the Rx queue of physical port equally affect tenant data, BFD and OVS control plane packets</a:t>
            </a:r>
          </a:p>
          <a:p>
            <a:r>
              <a:rPr lang="en-US" sz="1600" dirty="0"/>
              <a:t>“ping –f“ to </a:t>
            </a:r>
            <a:r>
              <a:rPr lang="en-US" sz="1600" dirty="0" err="1"/>
              <a:t>br-ctl</a:t>
            </a:r>
            <a:r>
              <a:rPr lang="en-US" sz="1600" dirty="0"/>
              <a:t> interface to quantify control plane impact</a:t>
            </a:r>
          </a:p>
          <a:p>
            <a:pPr lvl="1"/>
            <a:r>
              <a:rPr lang="en-US" sz="1400" dirty="0"/>
              <a:t>Ping packet drop in line with overall packet drop</a:t>
            </a:r>
          </a:p>
          <a:p>
            <a:pPr lvl="1"/>
            <a:r>
              <a:rPr lang="en-US" sz="1400" dirty="0"/>
              <a:t>RTT jumps from 50 us to 3 </a:t>
            </a:r>
            <a:r>
              <a:rPr lang="en-US" sz="1400" dirty="0" err="1"/>
              <a:t>ms</a:t>
            </a:r>
            <a:endParaRPr lang="en-US" sz="1400" dirty="0"/>
          </a:p>
          <a:p>
            <a:r>
              <a:rPr lang="en-US" sz="1600" dirty="0"/>
              <a:t>BFD flapping occurs already at moderate overload</a:t>
            </a:r>
          </a:p>
          <a:p>
            <a:pPr lvl="1"/>
            <a:r>
              <a:rPr lang="en-US" sz="1400" dirty="0"/>
              <a:t>The rate increases with overload</a:t>
            </a:r>
          </a:p>
          <a:p>
            <a:r>
              <a:rPr lang="en-US" sz="1600" dirty="0"/>
              <a:t>Above 45% packet drop the OpenFlow control channel breaks due to missed Echo Replies</a:t>
            </a:r>
          </a:p>
        </p:txBody>
      </p:sp>
      <p:sp>
        <p:nvSpPr>
          <p:cNvPr id="3" name="Title 2"/>
          <p:cNvSpPr>
            <a:spLocks noGrp="1"/>
          </p:cNvSpPr>
          <p:nvPr>
            <p:ph type="title"/>
          </p:nvPr>
        </p:nvSpPr>
        <p:spPr/>
        <p:txBody>
          <a:bodyPr>
            <a:normAutofit fontScale="90000"/>
          </a:bodyPr>
          <a:lstStyle/>
          <a:p>
            <a:r>
              <a:rPr lang="en-US" dirty="0"/>
              <a:t>Measurements</a:t>
            </a:r>
            <a:br>
              <a:rPr lang="en-US" dirty="0"/>
            </a:br>
            <a:r>
              <a:rPr lang="en-US" dirty="0"/>
              <a:t>Impact of PMD Overload</a:t>
            </a:r>
          </a:p>
        </p:txBody>
      </p:sp>
      <p:sp>
        <p:nvSpPr>
          <p:cNvPr id="9" name="TextBox 8">
            <a:extLst>
              <a:ext uri="{FF2B5EF4-FFF2-40B4-BE49-F238E27FC236}">
                <a16:creationId xmlns:a16="http://schemas.microsoft.com/office/drawing/2014/main" id="{A81EC832-7DBC-4495-AD9D-12D8EFE263CD}"/>
              </a:ext>
            </a:extLst>
          </p:cNvPr>
          <p:cNvSpPr txBox="1"/>
          <p:nvPr/>
        </p:nvSpPr>
        <p:spPr>
          <a:xfrm>
            <a:off x="7410254" y="5571275"/>
            <a:ext cx="1471878" cy="307777"/>
          </a:xfrm>
          <a:prstGeom prst="rect">
            <a:avLst/>
          </a:prstGeom>
          <a:solidFill>
            <a:schemeClr val="bg1"/>
          </a:solidFill>
        </p:spPr>
        <p:txBody>
          <a:bodyPr wrap="none" rtlCol="0">
            <a:spAutoFit/>
          </a:bodyPr>
          <a:lstStyle/>
          <a:p>
            <a:r>
              <a:rPr lang="en-US" sz="1400" dirty="0"/>
              <a:t>source: Ericsson</a:t>
            </a:r>
          </a:p>
        </p:txBody>
      </p:sp>
      <p:sp>
        <p:nvSpPr>
          <p:cNvPr id="10" name="TextBox 5">
            <a:extLst>
              <a:ext uri="{FF2B5EF4-FFF2-40B4-BE49-F238E27FC236}">
                <a16:creationId xmlns:a16="http://schemas.microsoft.com/office/drawing/2014/main" id="{23866D4C-EF07-4000-9034-6C6EF33F191A}"/>
              </a:ext>
            </a:extLst>
          </p:cNvPr>
          <p:cNvSpPr txBox="1"/>
          <p:nvPr/>
        </p:nvSpPr>
        <p:spPr>
          <a:xfrm>
            <a:off x="688726" y="6217577"/>
            <a:ext cx="8715624" cy="415498"/>
          </a:xfrm>
          <a:prstGeom prst="rect">
            <a:avLst/>
          </a:prstGeom>
          <a:noFill/>
          <a:ln>
            <a:solidFill>
              <a:schemeClr val="bg1">
                <a:lumMod val="85000"/>
              </a:schemeClr>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dirty="0">
                <a:solidFill>
                  <a:schemeClr val="bg1">
                    <a:lumMod val="65000"/>
                  </a:schemeClr>
                </a:solidFill>
              </a:rPr>
              <a:t>CPU: Dual socket, Xeon CPU E5-2697 v3 @ 2.60GHz, 14 cores + HT, 896K L1, 3584K L2, 35MB L3 cache; NIC: Intel Fortville X710, 4 x 10Gbit/s;</a:t>
            </a:r>
            <a:br>
              <a:rPr lang="en-US" sz="1050" dirty="0">
                <a:solidFill>
                  <a:schemeClr val="bg1">
                    <a:lumMod val="65000"/>
                  </a:schemeClr>
                </a:solidFill>
              </a:rPr>
            </a:br>
            <a:r>
              <a:rPr lang="en-US" sz="1050" dirty="0">
                <a:solidFill>
                  <a:schemeClr val="bg1">
                    <a:lumMod val="65000"/>
                  </a:schemeClr>
                </a:solidFill>
              </a:rPr>
              <a:t>OvS: version 2.6, 1 PMD, 1 </a:t>
            </a:r>
            <a:r>
              <a:rPr lang="en-US" sz="1050" dirty="0" err="1">
                <a:solidFill>
                  <a:schemeClr val="bg1">
                    <a:lumMod val="65000"/>
                  </a:schemeClr>
                </a:solidFill>
              </a:rPr>
              <a:t>phy</a:t>
            </a:r>
            <a:r>
              <a:rPr lang="en-US" sz="1050" dirty="0">
                <a:solidFill>
                  <a:schemeClr val="bg1">
                    <a:lumMod val="65000"/>
                  </a:schemeClr>
                </a:solidFill>
              </a:rPr>
              <a:t> port, 1 vhostuser port; VM: </a:t>
            </a:r>
            <a:r>
              <a:rPr lang="en-US" sz="1050" dirty="0" err="1">
                <a:solidFill>
                  <a:schemeClr val="bg1">
                    <a:lumMod val="65000"/>
                  </a:schemeClr>
                </a:solidFill>
              </a:rPr>
              <a:t>TRex</a:t>
            </a:r>
            <a:r>
              <a:rPr lang="en-US" sz="1050" dirty="0">
                <a:solidFill>
                  <a:schemeClr val="bg1">
                    <a:lumMod val="65000"/>
                  </a:schemeClr>
                </a:solidFill>
              </a:rPr>
              <a:t> DPDK traffic source/sink</a:t>
            </a:r>
          </a:p>
        </p:txBody>
      </p:sp>
    </p:spTree>
    <p:extLst>
      <p:ext uri="{BB962C8B-B14F-4D97-AF65-F5344CB8AC3E}">
        <p14:creationId xmlns:p14="http://schemas.microsoft.com/office/powerpoint/2010/main" val="3206182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524934" y="1800225"/>
            <a:ext cx="3920066" cy="4724400"/>
          </a:xfrm>
        </p:spPr>
        <p:txBody>
          <a:bodyPr>
            <a:normAutofit/>
          </a:bodyPr>
          <a:lstStyle/>
          <a:p>
            <a:r>
              <a:rPr lang="en-US" sz="1600" dirty="0"/>
              <a:t>Egress link overload does not affect the control plane </a:t>
            </a:r>
          </a:p>
          <a:p>
            <a:pPr lvl="1"/>
            <a:r>
              <a:rPr lang="en-US" sz="1400" dirty="0"/>
              <a:t>Outgoing packets are forwarded by the ovs-vswitchd thread, which has its dedicated TX queue in the Fortville NIC</a:t>
            </a:r>
          </a:p>
          <a:p>
            <a:pPr lvl="1"/>
            <a:r>
              <a:rPr lang="en-US" sz="1400" dirty="0"/>
              <a:t>The NIC schedules packets from each of the TX queues in some fair manner, so that the ovs-vswitchd queue gets sufficient bandwidth on the link</a:t>
            </a:r>
          </a:p>
          <a:p>
            <a:r>
              <a:rPr lang="en-US" sz="1600" dirty="0"/>
              <a:t>Incoming packets are not affected as neither link nor PMDs are overloaded</a:t>
            </a:r>
          </a:p>
          <a:p>
            <a:pPr lvl="1"/>
            <a:r>
              <a:rPr lang="en-US" sz="1400" dirty="0"/>
              <a:t>No BFD flapping</a:t>
            </a:r>
          </a:p>
          <a:p>
            <a:pPr marL="0" indent="0">
              <a:buNone/>
            </a:pPr>
            <a:endParaRPr lang="en-US" sz="1400" dirty="0"/>
          </a:p>
        </p:txBody>
      </p:sp>
      <p:sp>
        <p:nvSpPr>
          <p:cNvPr id="3" name="Title 2"/>
          <p:cNvSpPr>
            <a:spLocks noGrp="1"/>
          </p:cNvSpPr>
          <p:nvPr>
            <p:ph type="title"/>
          </p:nvPr>
        </p:nvSpPr>
        <p:spPr/>
        <p:txBody>
          <a:bodyPr>
            <a:normAutofit fontScale="90000"/>
          </a:bodyPr>
          <a:lstStyle/>
          <a:p>
            <a:r>
              <a:rPr lang="en-US" dirty="0"/>
              <a:t>Measurements</a:t>
            </a:r>
            <a:br>
              <a:rPr lang="en-US" dirty="0"/>
            </a:br>
            <a:r>
              <a:rPr lang="en-US" dirty="0"/>
              <a:t>Impact of Egress Link Overload</a:t>
            </a:r>
          </a:p>
        </p:txBody>
      </p:sp>
      <p:pic>
        <p:nvPicPr>
          <p:cNvPr id="2" name="Picture 1">
            <a:extLst>
              <a:ext uri="{FF2B5EF4-FFF2-40B4-BE49-F238E27FC236}">
                <a16:creationId xmlns:a16="http://schemas.microsoft.com/office/drawing/2014/main" id="{BB239201-3063-440B-B315-6E600A7FEF35}"/>
              </a:ext>
            </a:extLst>
          </p:cNvPr>
          <p:cNvPicPr>
            <a:picLocks noChangeAspect="1"/>
          </p:cNvPicPr>
          <p:nvPr/>
        </p:nvPicPr>
        <p:blipFill>
          <a:blip r:embed="rId3"/>
          <a:stretch>
            <a:fillRect/>
          </a:stretch>
        </p:blipFill>
        <p:spPr>
          <a:xfrm>
            <a:off x="4762499" y="1685924"/>
            <a:ext cx="5958985" cy="3952875"/>
          </a:xfrm>
          <a:prstGeom prst="rect">
            <a:avLst/>
          </a:prstGeom>
        </p:spPr>
      </p:pic>
      <p:sp>
        <p:nvSpPr>
          <p:cNvPr id="6" name="TextBox 5">
            <a:extLst>
              <a:ext uri="{FF2B5EF4-FFF2-40B4-BE49-F238E27FC236}">
                <a16:creationId xmlns:a16="http://schemas.microsoft.com/office/drawing/2014/main" id="{EA16597B-8B7B-434D-A289-2AA8BB00A53D}"/>
              </a:ext>
            </a:extLst>
          </p:cNvPr>
          <p:cNvSpPr txBox="1"/>
          <p:nvPr/>
        </p:nvSpPr>
        <p:spPr>
          <a:xfrm>
            <a:off x="8280204" y="5285525"/>
            <a:ext cx="1471878" cy="307777"/>
          </a:xfrm>
          <a:prstGeom prst="rect">
            <a:avLst/>
          </a:prstGeom>
          <a:solidFill>
            <a:schemeClr val="bg1"/>
          </a:solidFill>
        </p:spPr>
        <p:txBody>
          <a:bodyPr wrap="none" rtlCol="0">
            <a:spAutoFit/>
          </a:bodyPr>
          <a:lstStyle/>
          <a:p>
            <a:r>
              <a:rPr lang="en-US" sz="1400" dirty="0"/>
              <a:t>source: Ericsson</a:t>
            </a:r>
          </a:p>
        </p:txBody>
      </p:sp>
      <p:sp>
        <p:nvSpPr>
          <p:cNvPr id="7" name="TextBox 5">
            <a:extLst>
              <a:ext uri="{FF2B5EF4-FFF2-40B4-BE49-F238E27FC236}">
                <a16:creationId xmlns:a16="http://schemas.microsoft.com/office/drawing/2014/main" id="{18BFC53B-FB2E-4DB8-AC4F-6FAC8AF59F92}"/>
              </a:ext>
            </a:extLst>
          </p:cNvPr>
          <p:cNvSpPr txBox="1"/>
          <p:nvPr/>
        </p:nvSpPr>
        <p:spPr>
          <a:xfrm>
            <a:off x="688726" y="6217577"/>
            <a:ext cx="8715624" cy="415498"/>
          </a:xfrm>
          <a:prstGeom prst="rect">
            <a:avLst/>
          </a:prstGeom>
          <a:noFill/>
          <a:ln>
            <a:solidFill>
              <a:schemeClr val="bg1">
                <a:lumMod val="85000"/>
              </a:schemeClr>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dirty="0">
                <a:solidFill>
                  <a:schemeClr val="bg1">
                    <a:lumMod val="65000"/>
                  </a:schemeClr>
                </a:solidFill>
              </a:rPr>
              <a:t>CPU: Dual socket, Xeon CPU E5-2697 v3 @ 2.60GHz, 14 cores + HT, 896K L1, 3584K L2, 35MB L3 cache; NIC: Intel Fortville X710, 4 x 10Gbit/s;</a:t>
            </a:r>
            <a:br>
              <a:rPr lang="en-US" sz="1050" dirty="0">
                <a:solidFill>
                  <a:schemeClr val="bg1">
                    <a:lumMod val="65000"/>
                  </a:schemeClr>
                </a:solidFill>
              </a:rPr>
            </a:br>
            <a:r>
              <a:rPr lang="en-US" sz="1050" dirty="0">
                <a:solidFill>
                  <a:schemeClr val="bg1">
                    <a:lumMod val="65000"/>
                  </a:schemeClr>
                </a:solidFill>
              </a:rPr>
              <a:t>OvS: version 2.6, 1 PMD, 1 </a:t>
            </a:r>
            <a:r>
              <a:rPr lang="en-US" sz="1050" dirty="0" err="1">
                <a:solidFill>
                  <a:schemeClr val="bg1">
                    <a:lumMod val="65000"/>
                  </a:schemeClr>
                </a:solidFill>
              </a:rPr>
              <a:t>phy</a:t>
            </a:r>
            <a:r>
              <a:rPr lang="en-US" sz="1050" dirty="0">
                <a:solidFill>
                  <a:schemeClr val="bg1">
                    <a:lumMod val="65000"/>
                  </a:schemeClr>
                </a:solidFill>
              </a:rPr>
              <a:t> port, 1 vhostuser port; VM: </a:t>
            </a:r>
            <a:r>
              <a:rPr lang="en-US" sz="1050" dirty="0" err="1">
                <a:solidFill>
                  <a:schemeClr val="bg1">
                    <a:lumMod val="65000"/>
                  </a:schemeClr>
                </a:solidFill>
              </a:rPr>
              <a:t>TRex</a:t>
            </a:r>
            <a:r>
              <a:rPr lang="en-US" sz="1050" dirty="0">
                <a:solidFill>
                  <a:schemeClr val="bg1">
                    <a:lumMod val="65000"/>
                  </a:schemeClr>
                </a:solidFill>
              </a:rPr>
              <a:t> DPDK traffic source/sink</a:t>
            </a:r>
          </a:p>
        </p:txBody>
      </p:sp>
    </p:spTree>
    <p:extLst>
      <p:ext uri="{BB962C8B-B14F-4D97-AF65-F5344CB8AC3E}">
        <p14:creationId xmlns:p14="http://schemas.microsoft.com/office/powerpoint/2010/main" val="397395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39E3E-F52C-42F5-BDD5-202371C2BD19}"/>
              </a:ext>
            </a:extLst>
          </p:cNvPr>
          <p:cNvSpPr>
            <a:spLocks noGrp="1"/>
          </p:cNvSpPr>
          <p:nvPr>
            <p:ph type="title"/>
          </p:nvPr>
        </p:nvSpPr>
        <p:spPr/>
        <p:txBody>
          <a:bodyPr/>
          <a:lstStyle/>
          <a:p>
            <a:r>
              <a:rPr lang="en-US" dirty="0"/>
              <a:t>Use Case 3: </a:t>
            </a:r>
            <a:r>
              <a:rPr lang="en-US" dirty="0" err="1"/>
              <a:t>QoS</a:t>
            </a:r>
            <a:r>
              <a:rPr lang="en-US" dirty="0"/>
              <a:t> for Tenant Data</a:t>
            </a:r>
          </a:p>
        </p:txBody>
      </p:sp>
      <p:sp>
        <p:nvSpPr>
          <p:cNvPr id="3" name="Content Placeholder 2">
            <a:extLst>
              <a:ext uri="{FF2B5EF4-FFF2-40B4-BE49-F238E27FC236}">
                <a16:creationId xmlns:a16="http://schemas.microsoft.com/office/drawing/2014/main" id="{66131F80-D1C4-4941-A68D-06062B6F42E9}"/>
              </a:ext>
            </a:extLst>
          </p:cNvPr>
          <p:cNvSpPr>
            <a:spLocks noGrp="1"/>
          </p:cNvSpPr>
          <p:nvPr>
            <p:ph idx="1"/>
          </p:nvPr>
        </p:nvSpPr>
        <p:spPr/>
        <p:txBody>
          <a:bodyPr>
            <a:normAutofit fontScale="77500" lnSpcReduction="20000"/>
          </a:bodyPr>
          <a:lstStyle/>
          <a:p>
            <a:pPr marL="0" indent="0">
              <a:lnSpc>
                <a:spcPct val="120000"/>
              </a:lnSpc>
              <a:buNone/>
            </a:pPr>
            <a:r>
              <a:rPr lang="en-US" sz="3800" dirty="0"/>
              <a:t>All tenant data traffic is equal!?</a:t>
            </a:r>
          </a:p>
          <a:p>
            <a:pPr marL="0" indent="0">
              <a:lnSpc>
                <a:spcPct val="120000"/>
              </a:lnSpc>
              <a:buNone/>
            </a:pPr>
            <a:r>
              <a:rPr lang="en-US" sz="3800" dirty="0"/>
              <a:t>Well, some packets are more equal than others!</a:t>
            </a:r>
          </a:p>
          <a:p>
            <a:pPr marL="457200" lvl="1" indent="0">
              <a:lnSpc>
                <a:spcPct val="120000"/>
              </a:lnSpc>
              <a:buNone/>
            </a:pPr>
            <a:endParaRPr lang="en-US" sz="2200" dirty="0"/>
          </a:p>
          <a:p>
            <a:pPr>
              <a:lnSpc>
                <a:spcPct val="120000"/>
              </a:lnSpc>
            </a:pPr>
            <a:r>
              <a:rPr lang="en-US" sz="2400" dirty="0"/>
              <a:t>Virtual Network Functions send/receive a large variety of network traffic</a:t>
            </a:r>
          </a:p>
          <a:p>
            <a:pPr lvl="1">
              <a:lnSpc>
                <a:spcPct val="120000"/>
              </a:lnSpc>
            </a:pPr>
            <a:r>
              <a:rPr lang="en-US" sz="2200" dirty="0"/>
              <a:t>Top </a:t>
            </a:r>
            <a:r>
              <a:rPr lang="en-US" sz="2200" dirty="0" err="1"/>
              <a:t>prio</a:t>
            </a:r>
            <a:r>
              <a:rPr lang="en-US" sz="2200" dirty="0"/>
              <a:t>: Critical internal control plane (e.g. cluster membership)</a:t>
            </a:r>
          </a:p>
          <a:p>
            <a:pPr lvl="1">
              <a:lnSpc>
                <a:spcPct val="120000"/>
              </a:lnSpc>
            </a:pPr>
            <a:r>
              <a:rPr lang="en-US" sz="2200" dirty="0"/>
              <a:t>…</a:t>
            </a:r>
          </a:p>
          <a:p>
            <a:pPr lvl="1">
              <a:lnSpc>
                <a:spcPct val="120000"/>
              </a:lnSpc>
            </a:pPr>
            <a:r>
              <a:rPr lang="en-US" sz="2200" dirty="0"/>
              <a:t>Min </a:t>
            </a:r>
            <a:r>
              <a:rPr lang="en-US" sz="2200" dirty="0" err="1"/>
              <a:t>prio</a:t>
            </a:r>
            <a:r>
              <a:rPr lang="en-US" sz="2200" dirty="0"/>
              <a:t>: Bulk user plane</a:t>
            </a:r>
          </a:p>
          <a:p>
            <a:pPr>
              <a:lnSpc>
                <a:spcPct val="120000"/>
              </a:lnSpc>
            </a:pPr>
            <a:r>
              <a:rPr lang="en-US" sz="2400" dirty="0"/>
              <a:t>VNFs need prioritization for their critical traffic in the NFVI</a:t>
            </a:r>
          </a:p>
          <a:p>
            <a:pPr>
              <a:lnSpc>
                <a:spcPct val="120000"/>
              </a:lnSpc>
            </a:pPr>
            <a:r>
              <a:rPr lang="en-US" sz="2400" dirty="0"/>
              <a:t>How to orchestrate and implement the necessary </a:t>
            </a:r>
            <a:r>
              <a:rPr lang="en-US" sz="2400" dirty="0" err="1"/>
              <a:t>QoS</a:t>
            </a:r>
            <a:r>
              <a:rPr lang="en-US" sz="2400" dirty="0"/>
              <a:t> end-to-end?</a:t>
            </a:r>
          </a:p>
          <a:p>
            <a:pPr>
              <a:lnSpc>
                <a:spcPct val="120000"/>
              </a:lnSpc>
            </a:pPr>
            <a:r>
              <a:rPr lang="en-US" sz="2400" dirty="0"/>
              <a:t>Will need additional priority levels and packet marking (e.g. IP </a:t>
            </a:r>
            <a:r>
              <a:rPr lang="en-US" sz="2400" dirty="0" err="1"/>
              <a:t>Diffserv</a:t>
            </a:r>
            <a:r>
              <a:rPr lang="en-US" sz="2400" dirty="0"/>
              <a:t>)</a:t>
            </a:r>
          </a:p>
        </p:txBody>
      </p:sp>
    </p:spTree>
    <p:extLst>
      <p:ext uri="{BB962C8B-B14F-4D97-AF65-F5344CB8AC3E}">
        <p14:creationId xmlns:p14="http://schemas.microsoft.com/office/powerpoint/2010/main" val="2401651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FE078B-C8A8-4800-91A2-A717AD25589C}"/>
              </a:ext>
            </a:extLst>
          </p:cNvPr>
          <p:cNvSpPr>
            <a:spLocks noGrp="1"/>
          </p:cNvSpPr>
          <p:nvPr>
            <p:ph type="title"/>
          </p:nvPr>
        </p:nvSpPr>
        <p:spPr/>
        <p:txBody>
          <a:bodyPr/>
          <a:lstStyle/>
          <a:p>
            <a:r>
              <a:rPr lang="en-US" dirty="0"/>
              <a:t>Desired Ingress Prioritization on</a:t>
            </a:r>
            <a:br>
              <a:rPr lang="en-US" dirty="0"/>
            </a:br>
            <a:r>
              <a:rPr lang="en-US" dirty="0"/>
              <a:t>Physical Ports</a:t>
            </a:r>
          </a:p>
        </p:txBody>
      </p:sp>
      <p:sp>
        <p:nvSpPr>
          <p:cNvPr id="5" name="Content Placeholder 4">
            <a:extLst>
              <a:ext uri="{FF2B5EF4-FFF2-40B4-BE49-F238E27FC236}">
                <a16:creationId xmlns:a16="http://schemas.microsoft.com/office/drawing/2014/main" id="{3B182C3E-CB5C-415E-B98D-AFE125120C51}"/>
              </a:ext>
            </a:extLst>
          </p:cNvPr>
          <p:cNvSpPr>
            <a:spLocks noGrp="1"/>
          </p:cNvSpPr>
          <p:nvPr>
            <p:ph idx="1"/>
          </p:nvPr>
        </p:nvSpPr>
        <p:spPr>
          <a:xfrm>
            <a:off x="677334" y="2134206"/>
            <a:ext cx="8596668" cy="4317065"/>
          </a:xfrm>
        </p:spPr>
        <p:txBody>
          <a:bodyPr>
            <a:normAutofit/>
          </a:bodyPr>
          <a:lstStyle/>
          <a:p>
            <a:r>
              <a:rPr lang="en-US" dirty="0"/>
              <a:t>Priority 1: In-band control plane</a:t>
            </a:r>
          </a:p>
          <a:p>
            <a:pPr lvl="1">
              <a:buFont typeface="Wingdings 3" panose="05040102010807070707" pitchFamily="18" charset="2"/>
              <a:buChar char=""/>
            </a:pPr>
            <a:r>
              <a:rPr lang="en-US" dirty="0"/>
              <a:t>Untagged LACP packets</a:t>
            </a:r>
          </a:p>
          <a:p>
            <a:pPr lvl="1">
              <a:buFont typeface="Wingdings 3" panose="05040102010807070707" pitchFamily="18" charset="2"/>
              <a:buChar char=""/>
            </a:pPr>
            <a:r>
              <a:rPr lang="en-US" dirty="0"/>
              <a:t>BFD packets inside tunnel based on IP DSCP of outer IP header</a:t>
            </a:r>
          </a:p>
          <a:p>
            <a:r>
              <a:rPr lang="en-US" dirty="0"/>
              <a:t>Priority 2: VIM control plane</a:t>
            </a:r>
          </a:p>
          <a:p>
            <a:pPr lvl="1"/>
            <a:r>
              <a:rPr lang="en-US" dirty="0"/>
              <a:t>Certain prioritized VLAN tags</a:t>
            </a:r>
          </a:p>
          <a:p>
            <a:r>
              <a:rPr lang="en-US" dirty="0"/>
              <a:t>Priority 3+: Prioritized tenant data </a:t>
            </a:r>
          </a:p>
          <a:p>
            <a:pPr lvl="1"/>
            <a:r>
              <a:rPr lang="en-US" dirty="0"/>
              <a:t>E.g. based on IP DSCP of outer IP header</a:t>
            </a:r>
          </a:p>
          <a:p>
            <a:r>
              <a:rPr lang="en-US" dirty="0"/>
              <a:t>Base Priority</a:t>
            </a:r>
          </a:p>
          <a:p>
            <a:pPr lvl="1"/>
            <a:r>
              <a:rPr lang="en-US" dirty="0"/>
              <a:t>Non-prioritized traffic spread through RSS over multiple Rx queues</a:t>
            </a:r>
          </a:p>
          <a:p>
            <a:pPr marL="457200" lvl="1" indent="0">
              <a:buNone/>
            </a:pPr>
            <a:endParaRPr lang="en-US" dirty="0"/>
          </a:p>
        </p:txBody>
      </p:sp>
    </p:spTree>
    <p:extLst>
      <p:ext uri="{BB962C8B-B14F-4D97-AF65-F5344CB8AC3E}">
        <p14:creationId xmlns:p14="http://schemas.microsoft.com/office/powerpoint/2010/main" val="3343389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id="{83D81BD3-21A7-4AE3-8F91-6D0DF671F1AF}"/>
              </a:ext>
            </a:extLst>
          </p:cNvPr>
          <p:cNvGrpSpPr/>
          <p:nvPr/>
        </p:nvGrpSpPr>
        <p:grpSpPr>
          <a:xfrm>
            <a:off x="5193075" y="3508870"/>
            <a:ext cx="743402" cy="766861"/>
            <a:chOff x="1321495" y="5504605"/>
            <a:chExt cx="422693" cy="400117"/>
          </a:xfrm>
        </p:grpSpPr>
        <p:sp>
          <p:nvSpPr>
            <p:cNvPr id="131" name="Circular Arrow 43">
              <a:extLst>
                <a:ext uri="{FF2B5EF4-FFF2-40B4-BE49-F238E27FC236}">
                  <a16:creationId xmlns:a16="http://schemas.microsoft.com/office/drawing/2014/main" id="{AC89EE42-62E1-410E-8D1A-C123521285D1}"/>
                </a:ext>
              </a:extLst>
            </p:cNvPr>
            <p:cNvSpPr/>
            <p:nvPr/>
          </p:nvSpPr>
          <p:spPr bwMode="auto">
            <a:xfrm flipH="1">
              <a:off x="1321495" y="5504605"/>
              <a:ext cx="422693" cy="400117"/>
            </a:xfrm>
            <a:prstGeom prst="circularArrow">
              <a:avLst>
                <a:gd name="adj1" fmla="val 12500"/>
                <a:gd name="adj2" fmla="val 1142319"/>
                <a:gd name="adj3" fmla="val 20457681"/>
                <a:gd name="adj4" fmla="val 1174881"/>
                <a:gd name="adj5" fmla="val 12500"/>
              </a:avLst>
            </a:prstGeom>
            <a:solidFill>
              <a:srgbClr val="8D92B4"/>
            </a:solidFill>
            <a:ln w="12700" cap="flat" cmpd="sng" algn="ctr">
              <a:solidFill>
                <a:schemeClr val="tx1"/>
              </a:solidFill>
              <a:prstDash val="solid"/>
              <a:round/>
              <a:headEnd type="none" w="med" len="med"/>
              <a:tailEnd type="none" w="med" len="med"/>
            </a:ln>
            <a:effectLst/>
          </p:spPr>
          <p:txBody>
            <a:bodyPr wrap="none" lIns="72000" rIns="72000"/>
            <a:lstStyle/>
            <a:p>
              <a:pPr>
                <a:spcBef>
                  <a:spcPct val="50000"/>
                </a:spcBef>
                <a:defRPr/>
              </a:pPr>
              <a:endParaRPr lang="en-US" sz="1400"/>
            </a:p>
          </p:txBody>
        </p:sp>
        <p:sp>
          <p:nvSpPr>
            <p:cNvPr id="132" name="TextBox 112">
              <a:extLst>
                <a:ext uri="{FF2B5EF4-FFF2-40B4-BE49-F238E27FC236}">
                  <a16:creationId xmlns:a16="http://schemas.microsoft.com/office/drawing/2014/main" id="{CF7DC1F6-7B3E-417F-AEA3-227A2DC91FAF}"/>
                </a:ext>
              </a:extLst>
            </p:cNvPr>
            <p:cNvSpPr txBox="1">
              <a:spLocks noChangeArrowheads="1"/>
            </p:cNvSpPr>
            <p:nvPr/>
          </p:nvSpPr>
          <p:spPr bwMode="auto">
            <a:xfrm>
              <a:off x="1406392" y="5612342"/>
              <a:ext cx="267239" cy="2087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00" dirty="0"/>
                <a:t>PMD</a:t>
              </a:r>
              <a:br>
                <a:rPr lang="en-US" altLang="en-US" sz="1000" dirty="0"/>
              </a:br>
              <a:endParaRPr lang="en-US" altLang="en-US" sz="1000" dirty="0"/>
            </a:p>
          </p:txBody>
        </p:sp>
      </p:grpSp>
      <p:sp>
        <p:nvSpPr>
          <p:cNvPr id="2" name="Content Placeholder 1"/>
          <p:cNvSpPr>
            <a:spLocks noGrp="1"/>
          </p:cNvSpPr>
          <p:nvPr>
            <p:ph idx="1"/>
          </p:nvPr>
        </p:nvSpPr>
        <p:spPr>
          <a:xfrm>
            <a:off x="392382" y="1198050"/>
            <a:ext cx="9041178" cy="1549250"/>
          </a:xfrm>
          <a:ln>
            <a:solidFill>
              <a:schemeClr val="accent1"/>
            </a:solidFill>
          </a:ln>
        </p:spPr>
        <p:txBody>
          <a:bodyPr/>
          <a:lstStyle/>
          <a:p>
            <a:endParaRPr lang="en-IE" b="1" dirty="0"/>
          </a:p>
          <a:p>
            <a:pPr marL="0" indent="0">
              <a:buNone/>
            </a:pPr>
            <a:r>
              <a:rPr lang="en-IE" dirty="0"/>
              <a:t>“Schedulers arrange and/or rearrange packets for output.”</a:t>
            </a:r>
          </a:p>
          <a:p>
            <a:pPr marL="0" indent="0" algn="r">
              <a:buNone/>
            </a:pPr>
            <a:r>
              <a:rPr lang="en-IE" sz="1200" dirty="0"/>
              <a:t>-- http://www.tldp.org/HOWTO/html_single/Traffic-Control-HOWTO/#e-scheduling</a:t>
            </a:r>
          </a:p>
          <a:p>
            <a:endParaRPr lang="en-US" dirty="0"/>
          </a:p>
        </p:txBody>
      </p:sp>
      <p:sp>
        <p:nvSpPr>
          <p:cNvPr id="3" name="Title 2"/>
          <p:cNvSpPr>
            <a:spLocks noGrp="1"/>
          </p:cNvSpPr>
          <p:nvPr>
            <p:ph type="title"/>
          </p:nvPr>
        </p:nvSpPr>
        <p:spPr/>
        <p:txBody>
          <a:bodyPr>
            <a:normAutofit/>
          </a:bodyPr>
          <a:lstStyle/>
          <a:p>
            <a:r>
              <a:rPr lang="en-IE" dirty="0"/>
              <a:t>Ingress Scheduling</a:t>
            </a:r>
            <a:endParaRPr lang="en-US" dirty="0"/>
          </a:p>
        </p:txBody>
      </p:sp>
      <p:grpSp>
        <p:nvGrpSpPr>
          <p:cNvPr id="6" name="Group 5"/>
          <p:cNvGrpSpPr/>
          <p:nvPr/>
        </p:nvGrpSpPr>
        <p:grpSpPr>
          <a:xfrm rot="9043105">
            <a:off x="859368" y="3552381"/>
            <a:ext cx="800993" cy="856633"/>
            <a:chOff x="83841" y="1964480"/>
            <a:chExt cx="2110296" cy="2233771"/>
          </a:xfrm>
          <a:scene3d>
            <a:camera prst="orthographicFront">
              <a:rot lat="0" lon="0" rev="0"/>
            </a:camera>
            <a:lightRig rig="threePt" dir="t"/>
          </a:scene3d>
        </p:grpSpPr>
        <p:pic>
          <p:nvPicPr>
            <p:cNvPr id="7" name="Picture 6"/>
            <p:cNvPicPr>
              <a:picLocks noChangeAspect="1"/>
            </p:cNvPicPr>
            <p:nvPr/>
          </p:nvPicPr>
          <p:blipFill>
            <a:blip r:embed="rId3" cstate="screen">
              <a:clrChange>
                <a:clrFrom>
                  <a:srgbClr val="FCFEFC"/>
                </a:clrFrom>
                <a:clrTo>
                  <a:srgbClr val="FCFEFC">
                    <a:alpha val="0"/>
                  </a:srgbClr>
                </a:clrTo>
              </a:clrChange>
              <a:extLst>
                <a:ext uri="{28A0092B-C50C-407E-A947-70E740481C1C}">
                  <a14:useLocalDpi xmlns:a14="http://schemas.microsoft.com/office/drawing/2010/main" val="0"/>
                </a:ext>
              </a:extLst>
            </a:blip>
            <a:stretch>
              <a:fillRect/>
            </a:stretch>
          </p:blipFill>
          <p:spPr>
            <a:xfrm>
              <a:off x="83841" y="1964480"/>
              <a:ext cx="2110296" cy="2233771"/>
            </a:xfrm>
            <a:prstGeom prst="rect">
              <a:avLst/>
            </a:prstGeom>
          </p:spPr>
        </p:pic>
        <p:sp>
          <p:nvSpPr>
            <p:cNvPr id="8" name="Rectangle 7"/>
            <p:cNvSpPr/>
            <p:nvPr/>
          </p:nvSpPr>
          <p:spPr bwMode="auto">
            <a:xfrm>
              <a:off x="1395413" y="2995613"/>
              <a:ext cx="697336" cy="1176892"/>
            </a:xfrm>
            <a:prstGeom prst="rect">
              <a:avLst/>
            </a:prstGeom>
            <a:solidFill>
              <a:schemeClr val="bg1"/>
            </a:solidFill>
            <a:ln w="12700" algn="ctr">
              <a:solidFill>
                <a:schemeClr val="bg1"/>
              </a:solidFill>
              <a:round/>
              <a:headEnd type="none" w="sm" len="sm"/>
              <a:tailEnd type="none" w="sm" len="sm"/>
            </a:ln>
            <a:effectLst/>
          </p:spPr>
          <p:txBody>
            <a:bodyPr wrap="square" lIns="0" tIns="0" rIns="0" bIns="0" rtlCol="0" anchor="ctr"/>
            <a:lstStyle/>
            <a:p>
              <a:pPr algn="ctr" eaLnBrk="0" hangingPunct="0"/>
              <a:endParaRPr lang="en-US" sz="1440" dirty="0">
                <a:solidFill>
                  <a:schemeClr val="bg1"/>
                </a:solidFill>
              </a:endParaRPr>
            </a:p>
          </p:txBody>
        </p:sp>
      </p:grpSp>
      <p:sp>
        <p:nvSpPr>
          <p:cNvPr id="19" name="TextBox 18"/>
          <p:cNvSpPr txBox="1"/>
          <p:nvPr/>
        </p:nvSpPr>
        <p:spPr>
          <a:xfrm>
            <a:off x="1131504" y="3007055"/>
            <a:ext cx="1705283" cy="443198"/>
          </a:xfrm>
          <a:prstGeom prst="rect">
            <a:avLst/>
          </a:prstGeom>
          <a:noFill/>
        </p:spPr>
        <p:txBody>
          <a:bodyPr wrap="square" lIns="0" tIns="0" rIns="0" bIns="0" rtlCol="0" anchor="ctr">
            <a:spAutoFit/>
          </a:bodyPr>
          <a:lstStyle/>
          <a:p>
            <a:pPr algn="ctr"/>
            <a:r>
              <a:rPr lang="en-IE" sz="1440" dirty="0"/>
              <a:t>RX Queue</a:t>
            </a:r>
          </a:p>
          <a:p>
            <a:pPr algn="ctr"/>
            <a:r>
              <a:rPr lang="en-IE" sz="1440" dirty="0">
                <a:sym typeface="Wingdings" panose="05000000000000000000" pitchFamily="2" charset="2"/>
              </a:rPr>
              <a:t></a:t>
            </a:r>
            <a:endParaRPr lang="en-US" sz="1440" dirty="0"/>
          </a:p>
        </p:txBody>
      </p:sp>
      <p:sp>
        <p:nvSpPr>
          <p:cNvPr id="29" name="TextBox 28"/>
          <p:cNvSpPr txBox="1"/>
          <p:nvPr/>
        </p:nvSpPr>
        <p:spPr>
          <a:xfrm>
            <a:off x="6482075" y="3165454"/>
            <a:ext cx="1705283" cy="443198"/>
          </a:xfrm>
          <a:prstGeom prst="rect">
            <a:avLst/>
          </a:prstGeom>
          <a:noFill/>
        </p:spPr>
        <p:txBody>
          <a:bodyPr wrap="square" lIns="0" tIns="0" rIns="0" bIns="0" rtlCol="0" anchor="ctr">
            <a:spAutoFit/>
          </a:bodyPr>
          <a:lstStyle/>
          <a:p>
            <a:pPr algn="ctr"/>
            <a:r>
              <a:rPr lang="en-IE" sz="1440" dirty="0"/>
              <a:t>TX Queue</a:t>
            </a:r>
          </a:p>
          <a:p>
            <a:pPr algn="ctr"/>
            <a:r>
              <a:rPr lang="en-IE" sz="1440" dirty="0">
                <a:sym typeface="Wingdings" panose="05000000000000000000" pitchFamily="2" charset="2"/>
              </a:rPr>
              <a:t></a:t>
            </a:r>
            <a:endParaRPr lang="en-US" sz="1440" dirty="0"/>
          </a:p>
        </p:txBody>
      </p:sp>
      <p:cxnSp>
        <p:nvCxnSpPr>
          <p:cNvPr id="22" name="Straight Arrow Connector 21"/>
          <p:cNvCxnSpPr/>
          <p:nvPr/>
        </p:nvCxnSpPr>
        <p:spPr>
          <a:xfrm>
            <a:off x="5498690" y="4450708"/>
            <a:ext cx="18887" cy="1489954"/>
          </a:xfrm>
          <a:prstGeom prst="straightConnector1">
            <a:avLst/>
          </a:prstGeom>
          <a:ln w="76200" cap="rnd">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4742169" y="5815256"/>
            <a:ext cx="1591956" cy="814144"/>
            <a:chOff x="4742169" y="5815256"/>
            <a:chExt cx="1591956" cy="814144"/>
          </a:xfrm>
        </p:grpSpPr>
        <p:grpSp>
          <p:nvGrpSpPr>
            <p:cNvPr id="35" name="Group 34"/>
            <p:cNvGrpSpPr/>
            <p:nvPr/>
          </p:nvGrpSpPr>
          <p:grpSpPr>
            <a:xfrm>
              <a:off x="4964067" y="6165208"/>
              <a:ext cx="1100592" cy="109969"/>
              <a:chOff x="1360881" y="4743499"/>
              <a:chExt cx="841954" cy="83372"/>
            </a:xfrm>
          </p:grpSpPr>
          <p:sp>
            <p:nvSpPr>
              <p:cNvPr id="44" name="Rectangle 43"/>
              <p:cNvSpPr/>
              <p:nvPr/>
            </p:nvSpPr>
            <p:spPr bwMode="auto">
              <a:xfrm>
                <a:off x="1360881" y="4743500"/>
                <a:ext cx="141518" cy="83371"/>
              </a:xfrm>
              <a:prstGeom prst="rect">
                <a:avLst/>
              </a:prstGeom>
              <a:solidFill>
                <a:schemeClr val="accent1"/>
              </a:solidFill>
              <a:ln w="12700" algn="ctr">
                <a:solidFill>
                  <a:schemeClr val="bg2"/>
                </a:solidFill>
                <a:round/>
                <a:headEnd type="none" w="sm" len="sm"/>
                <a:tailEnd type="none" w="sm" len="sm"/>
              </a:ln>
              <a:effectLst/>
            </p:spPr>
            <p:txBody>
              <a:bodyPr wrap="square" lIns="0" tIns="0" rIns="0" bIns="0" rtlCol="0" anchor="ctr"/>
              <a:lstStyle/>
              <a:p>
                <a:pPr algn="ctr" eaLnBrk="0" hangingPunct="0"/>
                <a:endParaRPr lang="en-US" sz="1440" u="sng" dirty="0">
                  <a:solidFill>
                    <a:schemeClr val="bg1"/>
                  </a:solidFill>
                </a:endParaRPr>
              </a:p>
            </p:txBody>
          </p:sp>
          <p:sp>
            <p:nvSpPr>
              <p:cNvPr id="45" name="Rectangle 44"/>
              <p:cNvSpPr/>
              <p:nvPr/>
            </p:nvSpPr>
            <p:spPr bwMode="auto">
              <a:xfrm>
                <a:off x="1494614" y="4743500"/>
                <a:ext cx="141518" cy="83371"/>
              </a:xfrm>
              <a:prstGeom prst="rect">
                <a:avLst/>
              </a:prstGeom>
              <a:solidFill>
                <a:schemeClr val="accent1"/>
              </a:solidFill>
              <a:ln w="12700" algn="ctr">
                <a:solidFill>
                  <a:schemeClr val="bg2"/>
                </a:solidFill>
                <a:round/>
                <a:headEnd type="none" w="sm" len="sm"/>
                <a:tailEnd type="none" w="sm" len="sm"/>
              </a:ln>
              <a:effectLst/>
            </p:spPr>
            <p:txBody>
              <a:bodyPr wrap="square" lIns="0" tIns="0" rIns="0" bIns="0" rtlCol="0" anchor="ctr"/>
              <a:lstStyle/>
              <a:p>
                <a:pPr algn="ctr" eaLnBrk="0" hangingPunct="0"/>
                <a:endParaRPr lang="en-US" sz="1440" u="sng" dirty="0">
                  <a:solidFill>
                    <a:schemeClr val="bg1"/>
                  </a:solidFill>
                </a:endParaRPr>
              </a:p>
            </p:txBody>
          </p:sp>
          <p:sp>
            <p:nvSpPr>
              <p:cNvPr id="46" name="Rectangle 45"/>
              <p:cNvSpPr/>
              <p:nvPr/>
            </p:nvSpPr>
            <p:spPr bwMode="auto">
              <a:xfrm>
                <a:off x="1919167" y="4743499"/>
                <a:ext cx="141518" cy="83371"/>
              </a:xfrm>
              <a:prstGeom prst="rect">
                <a:avLst/>
              </a:prstGeom>
              <a:solidFill>
                <a:schemeClr val="accent1"/>
              </a:solidFill>
              <a:ln w="12700" algn="ctr">
                <a:solidFill>
                  <a:schemeClr val="bg2"/>
                </a:solidFill>
                <a:round/>
                <a:headEnd type="none" w="sm" len="sm"/>
                <a:tailEnd type="none" w="sm" len="sm"/>
              </a:ln>
              <a:effectLst/>
            </p:spPr>
            <p:txBody>
              <a:bodyPr wrap="square" lIns="0" tIns="0" rIns="0" bIns="0" rtlCol="0" anchor="ctr"/>
              <a:lstStyle/>
              <a:p>
                <a:pPr algn="ctr" eaLnBrk="0" hangingPunct="0"/>
                <a:endParaRPr lang="en-US" sz="1440" u="sng" dirty="0">
                  <a:solidFill>
                    <a:schemeClr val="bg1"/>
                  </a:solidFill>
                </a:endParaRPr>
              </a:p>
            </p:txBody>
          </p:sp>
          <p:sp>
            <p:nvSpPr>
              <p:cNvPr id="47" name="Rectangle 46"/>
              <p:cNvSpPr/>
              <p:nvPr/>
            </p:nvSpPr>
            <p:spPr bwMode="auto">
              <a:xfrm>
                <a:off x="1636132" y="4743500"/>
                <a:ext cx="141518" cy="83371"/>
              </a:xfrm>
              <a:prstGeom prst="rect">
                <a:avLst/>
              </a:prstGeom>
              <a:solidFill>
                <a:schemeClr val="accent1"/>
              </a:solidFill>
              <a:ln w="12700" algn="ctr">
                <a:solidFill>
                  <a:schemeClr val="bg2"/>
                </a:solidFill>
                <a:round/>
                <a:headEnd type="none" w="sm" len="sm"/>
                <a:tailEnd type="none" w="sm" len="sm"/>
              </a:ln>
              <a:effectLst/>
            </p:spPr>
            <p:txBody>
              <a:bodyPr wrap="square" lIns="0" tIns="0" rIns="0" bIns="0" rtlCol="0" anchor="ctr"/>
              <a:lstStyle/>
              <a:p>
                <a:pPr algn="ctr" eaLnBrk="0" hangingPunct="0"/>
                <a:endParaRPr lang="en-US" sz="1440" u="sng" dirty="0">
                  <a:solidFill>
                    <a:schemeClr val="bg1"/>
                  </a:solidFill>
                </a:endParaRPr>
              </a:p>
            </p:txBody>
          </p:sp>
          <p:sp>
            <p:nvSpPr>
              <p:cNvPr id="48" name="Rectangle 47"/>
              <p:cNvSpPr/>
              <p:nvPr/>
            </p:nvSpPr>
            <p:spPr bwMode="auto">
              <a:xfrm>
                <a:off x="1777650" y="4743499"/>
                <a:ext cx="141518" cy="83371"/>
              </a:xfrm>
              <a:prstGeom prst="rect">
                <a:avLst/>
              </a:prstGeom>
              <a:solidFill>
                <a:schemeClr val="accent1"/>
              </a:solidFill>
              <a:ln w="12700" algn="ctr">
                <a:solidFill>
                  <a:schemeClr val="bg2"/>
                </a:solidFill>
                <a:round/>
                <a:headEnd type="none" w="sm" len="sm"/>
                <a:tailEnd type="none" w="sm" len="sm"/>
              </a:ln>
              <a:effectLst/>
            </p:spPr>
            <p:txBody>
              <a:bodyPr wrap="square" lIns="0" tIns="0" rIns="0" bIns="0" rtlCol="0" anchor="ctr"/>
              <a:lstStyle/>
              <a:p>
                <a:pPr algn="ctr" eaLnBrk="0" hangingPunct="0"/>
                <a:endParaRPr lang="en-US" sz="1440" u="sng" dirty="0">
                  <a:solidFill>
                    <a:schemeClr val="bg1"/>
                  </a:solidFill>
                </a:endParaRPr>
              </a:p>
            </p:txBody>
          </p:sp>
          <p:sp>
            <p:nvSpPr>
              <p:cNvPr id="49" name="Rectangle 48"/>
              <p:cNvSpPr/>
              <p:nvPr/>
            </p:nvSpPr>
            <p:spPr bwMode="auto">
              <a:xfrm>
                <a:off x="2061317" y="4743499"/>
                <a:ext cx="141518" cy="83371"/>
              </a:xfrm>
              <a:prstGeom prst="rect">
                <a:avLst/>
              </a:prstGeom>
              <a:solidFill>
                <a:schemeClr val="accent1"/>
              </a:solidFill>
              <a:ln w="12700" algn="ctr">
                <a:solidFill>
                  <a:schemeClr val="bg2"/>
                </a:solidFill>
                <a:round/>
                <a:headEnd type="none" w="sm" len="sm"/>
                <a:tailEnd type="none" w="sm" len="sm"/>
              </a:ln>
              <a:effectLst/>
            </p:spPr>
            <p:txBody>
              <a:bodyPr wrap="square" lIns="0" tIns="0" rIns="0" bIns="0" rtlCol="0" anchor="ctr"/>
              <a:lstStyle/>
              <a:p>
                <a:pPr algn="ctr" eaLnBrk="0" hangingPunct="0"/>
                <a:endParaRPr lang="en-US" sz="1440" u="sng" dirty="0">
                  <a:solidFill>
                    <a:schemeClr val="bg1"/>
                  </a:solidFill>
                </a:endParaRPr>
              </a:p>
            </p:txBody>
          </p:sp>
        </p:grpSp>
        <p:grpSp>
          <p:nvGrpSpPr>
            <p:cNvPr id="36" name="Group 35"/>
            <p:cNvGrpSpPr/>
            <p:nvPr/>
          </p:nvGrpSpPr>
          <p:grpSpPr>
            <a:xfrm>
              <a:off x="4963339" y="6409794"/>
              <a:ext cx="1100592" cy="109969"/>
              <a:chOff x="1360881" y="4743499"/>
              <a:chExt cx="841954" cy="83372"/>
            </a:xfrm>
          </p:grpSpPr>
          <p:sp>
            <p:nvSpPr>
              <p:cNvPr id="38" name="Rectangle 37"/>
              <p:cNvSpPr/>
              <p:nvPr/>
            </p:nvSpPr>
            <p:spPr bwMode="auto">
              <a:xfrm>
                <a:off x="1360881" y="4743500"/>
                <a:ext cx="141518" cy="83371"/>
              </a:xfrm>
              <a:prstGeom prst="rect">
                <a:avLst/>
              </a:prstGeom>
              <a:solidFill>
                <a:schemeClr val="accent1"/>
              </a:solidFill>
              <a:ln w="12700" algn="ctr">
                <a:solidFill>
                  <a:schemeClr val="bg2"/>
                </a:solidFill>
                <a:round/>
                <a:headEnd type="none" w="sm" len="sm"/>
                <a:tailEnd type="none" w="sm" len="sm"/>
              </a:ln>
              <a:effectLst/>
            </p:spPr>
            <p:txBody>
              <a:bodyPr wrap="square" lIns="0" tIns="0" rIns="0" bIns="0" rtlCol="0" anchor="ctr"/>
              <a:lstStyle/>
              <a:p>
                <a:pPr algn="ctr" eaLnBrk="0" hangingPunct="0"/>
                <a:endParaRPr lang="en-US" sz="1440" u="sng" dirty="0">
                  <a:solidFill>
                    <a:schemeClr val="bg1"/>
                  </a:solidFill>
                </a:endParaRPr>
              </a:p>
            </p:txBody>
          </p:sp>
          <p:sp>
            <p:nvSpPr>
              <p:cNvPr id="39" name="Rectangle 38"/>
              <p:cNvSpPr/>
              <p:nvPr/>
            </p:nvSpPr>
            <p:spPr bwMode="auto">
              <a:xfrm>
                <a:off x="1494614" y="4743500"/>
                <a:ext cx="141518" cy="83371"/>
              </a:xfrm>
              <a:prstGeom prst="rect">
                <a:avLst/>
              </a:prstGeom>
              <a:solidFill>
                <a:schemeClr val="accent1"/>
              </a:solidFill>
              <a:ln w="12700" algn="ctr">
                <a:solidFill>
                  <a:schemeClr val="bg2"/>
                </a:solidFill>
                <a:round/>
                <a:headEnd type="none" w="sm" len="sm"/>
                <a:tailEnd type="none" w="sm" len="sm"/>
              </a:ln>
              <a:effectLst/>
            </p:spPr>
            <p:txBody>
              <a:bodyPr wrap="square" lIns="0" tIns="0" rIns="0" bIns="0" rtlCol="0" anchor="ctr"/>
              <a:lstStyle/>
              <a:p>
                <a:pPr algn="ctr" eaLnBrk="0" hangingPunct="0"/>
                <a:endParaRPr lang="en-US" sz="1440" u="sng" dirty="0">
                  <a:solidFill>
                    <a:schemeClr val="bg1"/>
                  </a:solidFill>
                </a:endParaRPr>
              </a:p>
            </p:txBody>
          </p:sp>
          <p:sp>
            <p:nvSpPr>
              <p:cNvPr id="40" name="Rectangle 39"/>
              <p:cNvSpPr/>
              <p:nvPr/>
            </p:nvSpPr>
            <p:spPr bwMode="auto">
              <a:xfrm>
                <a:off x="1919167" y="4743499"/>
                <a:ext cx="141518" cy="83371"/>
              </a:xfrm>
              <a:prstGeom prst="rect">
                <a:avLst/>
              </a:prstGeom>
              <a:solidFill>
                <a:schemeClr val="accent1"/>
              </a:solidFill>
              <a:ln w="12700" algn="ctr">
                <a:solidFill>
                  <a:schemeClr val="bg2"/>
                </a:solidFill>
                <a:round/>
                <a:headEnd type="none" w="sm" len="sm"/>
                <a:tailEnd type="none" w="sm" len="sm"/>
              </a:ln>
              <a:effectLst/>
            </p:spPr>
            <p:txBody>
              <a:bodyPr wrap="square" lIns="0" tIns="0" rIns="0" bIns="0" rtlCol="0" anchor="ctr"/>
              <a:lstStyle/>
              <a:p>
                <a:pPr algn="ctr" eaLnBrk="0" hangingPunct="0"/>
                <a:endParaRPr lang="en-US" sz="1440" u="sng" dirty="0">
                  <a:solidFill>
                    <a:schemeClr val="bg1"/>
                  </a:solidFill>
                </a:endParaRPr>
              </a:p>
            </p:txBody>
          </p:sp>
          <p:sp>
            <p:nvSpPr>
              <p:cNvPr id="41" name="Rectangle 40"/>
              <p:cNvSpPr/>
              <p:nvPr/>
            </p:nvSpPr>
            <p:spPr bwMode="auto">
              <a:xfrm>
                <a:off x="1636132" y="4743500"/>
                <a:ext cx="141518" cy="83371"/>
              </a:xfrm>
              <a:prstGeom prst="rect">
                <a:avLst/>
              </a:prstGeom>
              <a:solidFill>
                <a:schemeClr val="accent1"/>
              </a:solidFill>
              <a:ln w="12700" algn="ctr">
                <a:solidFill>
                  <a:schemeClr val="bg2"/>
                </a:solidFill>
                <a:round/>
                <a:headEnd type="none" w="sm" len="sm"/>
                <a:tailEnd type="none" w="sm" len="sm"/>
              </a:ln>
              <a:effectLst/>
            </p:spPr>
            <p:txBody>
              <a:bodyPr wrap="square" lIns="0" tIns="0" rIns="0" bIns="0" rtlCol="0" anchor="ctr"/>
              <a:lstStyle/>
              <a:p>
                <a:pPr algn="ctr" eaLnBrk="0" hangingPunct="0"/>
                <a:endParaRPr lang="en-US" sz="1440" u="sng" dirty="0">
                  <a:solidFill>
                    <a:schemeClr val="bg1"/>
                  </a:solidFill>
                </a:endParaRPr>
              </a:p>
            </p:txBody>
          </p:sp>
          <p:sp>
            <p:nvSpPr>
              <p:cNvPr id="42" name="Rectangle 41"/>
              <p:cNvSpPr/>
              <p:nvPr/>
            </p:nvSpPr>
            <p:spPr bwMode="auto">
              <a:xfrm>
                <a:off x="1777650" y="4743499"/>
                <a:ext cx="141518" cy="83371"/>
              </a:xfrm>
              <a:prstGeom prst="rect">
                <a:avLst/>
              </a:prstGeom>
              <a:solidFill>
                <a:schemeClr val="accent1"/>
              </a:solidFill>
              <a:ln w="12700" algn="ctr">
                <a:solidFill>
                  <a:schemeClr val="bg2"/>
                </a:solidFill>
                <a:round/>
                <a:headEnd type="none" w="sm" len="sm"/>
                <a:tailEnd type="none" w="sm" len="sm"/>
              </a:ln>
              <a:effectLst/>
            </p:spPr>
            <p:txBody>
              <a:bodyPr wrap="square" lIns="0" tIns="0" rIns="0" bIns="0" rtlCol="0" anchor="ctr"/>
              <a:lstStyle/>
              <a:p>
                <a:pPr algn="ctr" eaLnBrk="0" hangingPunct="0"/>
                <a:endParaRPr lang="en-US" sz="1440" u="sng" dirty="0">
                  <a:solidFill>
                    <a:schemeClr val="bg1"/>
                  </a:solidFill>
                </a:endParaRPr>
              </a:p>
            </p:txBody>
          </p:sp>
          <p:sp>
            <p:nvSpPr>
              <p:cNvPr id="43" name="Rectangle 42"/>
              <p:cNvSpPr/>
              <p:nvPr/>
            </p:nvSpPr>
            <p:spPr bwMode="auto">
              <a:xfrm>
                <a:off x="2061317" y="4743499"/>
                <a:ext cx="141518" cy="83371"/>
              </a:xfrm>
              <a:prstGeom prst="rect">
                <a:avLst/>
              </a:prstGeom>
              <a:solidFill>
                <a:schemeClr val="accent1"/>
              </a:solidFill>
              <a:ln w="12700" algn="ctr">
                <a:solidFill>
                  <a:schemeClr val="bg2"/>
                </a:solidFill>
                <a:round/>
                <a:headEnd type="none" w="sm" len="sm"/>
                <a:tailEnd type="none" w="sm" len="sm"/>
              </a:ln>
              <a:effectLst/>
            </p:spPr>
            <p:txBody>
              <a:bodyPr wrap="square" lIns="0" tIns="0" rIns="0" bIns="0" rtlCol="0" anchor="ctr"/>
              <a:lstStyle/>
              <a:p>
                <a:pPr algn="ctr" eaLnBrk="0" hangingPunct="0"/>
                <a:endParaRPr lang="en-US" sz="1440" u="sng" dirty="0">
                  <a:solidFill>
                    <a:schemeClr val="bg1"/>
                  </a:solidFill>
                </a:endParaRPr>
              </a:p>
            </p:txBody>
          </p:sp>
        </p:grpSp>
        <p:sp>
          <p:nvSpPr>
            <p:cNvPr id="68" name="Flowchart: Magnetic Disk 67"/>
            <p:cNvSpPr/>
            <p:nvPr/>
          </p:nvSpPr>
          <p:spPr>
            <a:xfrm>
              <a:off x="4742169" y="5815256"/>
              <a:ext cx="1591956" cy="814144"/>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0" name="Straight Arrow Connector 69"/>
          <p:cNvCxnSpPr/>
          <p:nvPr/>
        </p:nvCxnSpPr>
        <p:spPr>
          <a:xfrm>
            <a:off x="4490145" y="3868147"/>
            <a:ext cx="50404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6096000" y="3868147"/>
            <a:ext cx="50404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4411938" y="3461164"/>
            <a:ext cx="1126209" cy="1643294"/>
            <a:chOff x="3786762" y="4204750"/>
            <a:chExt cx="1126209" cy="1643294"/>
          </a:xfrm>
        </p:grpSpPr>
        <p:sp>
          <p:nvSpPr>
            <p:cNvPr id="59" name="TextBox 58"/>
            <p:cNvSpPr txBox="1"/>
            <p:nvPr/>
          </p:nvSpPr>
          <p:spPr>
            <a:xfrm>
              <a:off x="3993343" y="4248720"/>
              <a:ext cx="919628" cy="664796"/>
            </a:xfrm>
            <a:prstGeom prst="rect">
              <a:avLst/>
            </a:prstGeom>
            <a:noFill/>
          </p:spPr>
          <p:txBody>
            <a:bodyPr wrap="square" lIns="0" tIns="0" rIns="0" bIns="0" rtlCol="0" anchor="ctr">
              <a:spAutoFit/>
            </a:bodyPr>
            <a:lstStyle/>
            <a:p>
              <a:pPr algn="ctr"/>
              <a:r>
                <a:rPr lang="en-IE" sz="4320" b="1" dirty="0"/>
                <a:t>?</a:t>
              </a:r>
              <a:endParaRPr lang="en-US" sz="4320" b="1" dirty="0"/>
            </a:p>
          </p:txBody>
        </p:sp>
        <p:pic>
          <p:nvPicPr>
            <p:cNvPr id="72" name="Picture 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6762" y="4204750"/>
              <a:ext cx="1067294" cy="1643294"/>
            </a:xfrm>
            <a:prstGeom prst="rect">
              <a:avLst/>
            </a:prstGeom>
          </p:spPr>
        </p:pic>
      </p:grpSp>
      <p:cxnSp>
        <p:nvCxnSpPr>
          <p:cNvPr id="73" name="Straight Arrow Connector 72"/>
          <p:cNvCxnSpPr/>
          <p:nvPr/>
        </p:nvCxnSpPr>
        <p:spPr>
          <a:xfrm>
            <a:off x="1609644" y="3906830"/>
            <a:ext cx="50404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4" name="Picture 7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0481" y="5396457"/>
            <a:ext cx="1415304" cy="1415304"/>
          </a:xfrm>
          <a:prstGeom prst="rect">
            <a:avLst/>
          </a:prstGeom>
        </p:spPr>
      </p:pic>
      <p:sp>
        <p:nvSpPr>
          <p:cNvPr id="101" name="Rectangle 100"/>
          <p:cNvSpPr/>
          <p:nvPr/>
        </p:nvSpPr>
        <p:spPr>
          <a:xfrm>
            <a:off x="2119640" y="3788426"/>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2386943" y="3788426"/>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2921549" y="3788426"/>
            <a:ext cx="266954" cy="266954"/>
          </a:xfrm>
          <a:prstGeom prst="rect">
            <a:avLst/>
          </a:prstGeom>
          <a:solidFill>
            <a:srgbClr val="F08A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2654246" y="3788426"/>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3188852" y="3788426"/>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456155" y="3788426"/>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3990764" y="3788426"/>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3723458" y="3788426"/>
            <a:ext cx="266954" cy="266954"/>
          </a:xfrm>
          <a:prstGeom prst="rect">
            <a:avLst/>
          </a:prstGeom>
          <a:solidFill>
            <a:srgbClr val="F08A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6623077" y="3734670"/>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6890380" y="3734670"/>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7424986" y="3734670"/>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7157683" y="3734670"/>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7692289" y="3734670"/>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7959592" y="3734670"/>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8494201" y="3734670"/>
            <a:ext cx="266954" cy="266954"/>
          </a:xfrm>
          <a:prstGeom prst="rect">
            <a:avLst/>
          </a:prstGeom>
          <a:solidFill>
            <a:srgbClr val="F08A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8226895" y="3734670"/>
            <a:ext cx="266954" cy="266954"/>
          </a:xfrm>
          <a:prstGeom prst="rect">
            <a:avLst/>
          </a:prstGeom>
          <a:solidFill>
            <a:srgbClr val="F08A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6415613" y="4053124"/>
            <a:ext cx="1705160" cy="1399940"/>
            <a:chOff x="6415613" y="4053124"/>
            <a:chExt cx="1705160" cy="1399940"/>
          </a:xfrm>
        </p:grpSpPr>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07467" y="4240621"/>
              <a:ext cx="305302" cy="279319"/>
            </a:xfrm>
            <a:prstGeom prst="rect">
              <a:avLst/>
            </a:prstGeom>
          </p:spPr>
        </p:pic>
        <p:sp>
          <p:nvSpPr>
            <p:cNvPr id="61" name="TextBox 60"/>
            <p:cNvSpPr txBox="1"/>
            <p:nvPr/>
          </p:nvSpPr>
          <p:spPr>
            <a:xfrm>
              <a:off x="6557439" y="5141073"/>
              <a:ext cx="1563334" cy="221599"/>
            </a:xfrm>
            <a:prstGeom prst="rect">
              <a:avLst/>
            </a:prstGeom>
            <a:noFill/>
          </p:spPr>
          <p:txBody>
            <a:bodyPr wrap="square" lIns="0" tIns="0" rIns="0" bIns="0" rtlCol="0" anchor="ctr">
              <a:spAutoFit/>
            </a:bodyPr>
            <a:lstStyle/>
            <a:p>
              <a:r>
                <a:rPr lang="en-IE" sz="1440" dirty="0" err="1"/>
                <a:t>ovs-vswitchd</a:t>
              </a:r>
              <a:endParaRPr lang="en-IE" sz="1440" dirty="0"/>
            </a:p>
          </p:txBody>
        </p:sp>
        <p:pic>
          <p:nvPicPr>
            <p:cNvPr id="63" name="Picture 6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4902" y="4569215"/>
              <a:ext cx="270431" cy="270431"/>
            </a:xfrm>
            <a:prstGeom prst="rect">
              <a:avLst/>
            </a:prstGeom>
          </p:spPr>
        </p:pic>
        <p:sp>
          <p:nvSpPr>
            <p:cNvPr id="65" name="Rectangle 64"/>
            <p:cNvSpPr/>
            <p:nvPr/>
          </p:nvSpPr>
          <p:spPr>
            <a:xfrm>
              <a:off x="6415613" y="4053124"/>
              <a:ext cx="1590150" cy="13999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Rounded Corners 223">
              <a:extLst>
                <a:ext uri="{FF2B5EF4-FFF2-40B4-BE49-F238E27FC236}">
                  <a16:creationId xmlns:a16="http://schemas.microsoft.com/office/drawing/2014/main" id="{57D347F3-C2A9-4B91-B480-FC1F9A2A3D47}"/>
                </a:ext>
              </a:extLst>
            </p:cNvPr>
            <p:cNvSpPr/>
            <p:nvPr/>
          </p:nvSpPr>
          <p:spPr>
            <a:xfrm>
              <a:off x="6518276" y="4127642"/>
              <a:ext cx="926874" cy="45498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solidFill>
                </a:rPr>
                <a:t>BFD</a:t>
              </a:r>
            </a:p>
          </p:txBody>
        </p:sp>
        <p:sp>
          <p:nvSpPr>
            <p:cNvPr id="134" name="Rectangle: Rounded Corners 224">
              <a:extLst>
                <a:ext uri="{FF2B5EF4-FFF2-40B4-BE49-F238E27FC236}">
                  <a16:creationId xmlns:a16="http://schemas.microsoft.com/office/drawing/2014/main" id="{4CF286C1-049F-43F4-97C0-C1CE7906F109}"/>
                </a:ext>
              </a:extLst>
            </p:cNvPr>
            <p:cNvSpPr/>
            <p:nvPr/>
          </p:nvSpPr>
          <p:spPr>
            <a:xfrm>
              <a:off x="6524346" y="4647212"/>
              <a:ext cx="920804" cy="43877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solidFill>
                </a:rPr>
                <a:t>LACP</a:t>
              </a:r>
            </a:p>
          </p:txBody>
        </p:sp>
        <p:pic>
          <p:nvPicPr>
            <p:cNvPr id="135" name="Picture 134">
              <a:extLst>
                <a:ext uri="{FF2B5EF4-FFF2-40B4-BE49-F238E27FC236}">
                  <a16:creationId xmlns:a16="http://schemas.microsoft.com/office/drawing/2014/main" id="{F00A4FAE-DA47-47D0-88A0-E154D3567B08}"/>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6973337" y="4197974"/>
              <a:ext cx="391645" cy="321966"/>
            </a:xfrm>
            <a:prstGeom prst="rect">
              <a:avLst/>
            </a:prstGeom>
          </p:spPr>
        </p:pic>
        <p:pic>
          <p:nvPicPr>
            <p:cNvPr id="136" name="Picture 135">
              <a:extLst>
                <a:ext uri="{FF2B5EF4-FFF2-40B4-BE49-F238E27FC236}">
                  <a16:creationId xmlns:a16="http://schemas.microsoft.com/office/drawing/2014/main" id="{057232C6-F5B1-41BE-BCD4-E37EB97F07F9}"/>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7016931" y="4704431"/>
              <a:ext cx="391645" cy="321966"/>
            </a:xfrm>
            <a:prstGeom prst="rect">
              <a:avLst/>
            </a:prstGeom>
          </p:spPr>
        </p:pic>
      </p:grpSp>
      <p:sp>
        <p:nvSpPr>
          <p:cNvPr id="147" name="Callout: Line with Accent Bar 43">
            <a:extLst>
              <a:ext uri="{FF2B5EF4-FFF2-40B4-BE49-F238E27FC236}">
                <a16:creationId xmlns:a16="http://schemas.microsoft.com/office/drawing/2014/main" id="{1B92BCCD-CAB9-4FDA-9485-9C1B7D4CA40A}"/>
              </a:ext>
            </a:extLst>
          </p:cNvPr>
          <p:cNvSpPr/>
          <p:nvPr/>
        </p:nvSpPr>
        <p:spPr>
          <a:xfrm>
            <a:off x="904028" y="4839646"/>
            <a:ext cx="1806402" cy="943950"/>
          </a:xfrm>
          <a:prstGeom prst="accentCallout1">
            <a:avLst>
              <a:gd name="adj1" fmla="val 39940"/>
              <a:gd name="adj2" fmla="val 109427"/>
              <a:gd name="adj3" fmla="val -85746"/>
              <a:gd name="adj4" fmla="val 162074"/>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Priority packet – </a:t>
            </a:r>
            <a:r>
              <a:rPr lang="en-US" sz="1400" dirty="0" err="1">
                <a:solidFill>
                  <a:schemeClr val="tx2"/>
                </a:solidFill>
                <a:latin typeface="Arial" charset="0"/>
              </a:rPr>
              <a:t>e.g</a:t>
            </a:r>
            <a:r>
              <a:rPr lang="en-US" sz="1400" dirty="0">
                <a:solidFill>
                  <a:schemeClr val="tx2"/>
                </a:solidFill>
                <a:latin typeface="Arial" charset="0"/>
              </a:rPr>
              <a:t> control plane.</a:t>
            </a:r>
          </a:p>
        </p:txBody>
      </p:sp>
      <p:sp>
        <p:nvSpPr>
          <p:cNvPr id="148" name="Rectangle 147"/>
          <p:cNvSpPr/>
          <p:nvPr/>
        </p:nvSpPr>
        <p:spPr>
          <a:xfrm>
            <a:off x="6383436" y="4400044"/>
            <a:ext cx="266954" cy="266954"/>
          </a:xfrm>
          <a:prstGeom prst="rect">
            <a:avLst/>
          </a:prstGeom>
          <a:solidFill>
            <a:srgbClr val="F08A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Arrow Connector 136"/>
          <p:cNvCxnSpPr/>
          <p:nvPr/>
        </p:nvCxnSpPr>
        <p:spPr>
          <a:xfrm>
            <a:off x="6063931" y="4001624"/>
            <a:ext cx="371823" cy="51831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229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500"/>
                            </p:stCondLst>
                            <p:childTnLst>
                              <p:par>
                                <p:cTn id="9" presetID="10" presetClass="entr" presetSubtype="0" fill="hold" nodeType="afterEffect">
                                  <p:stCondLst>
                                    <p:cond delay="1000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par>
                                <p:cTn id="12" presetID="10" presetClass="entr" presetSubtype="0" fill="hold" nodeType="withEffect">
                                  <p:stCondLst>
                                    <p:cond delay="500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6000"/>
                            </p:stCondLst>
                            <p:childTnLst>
                              <p:par>
                                <p:cTn id="16" presetID="10" presetClass="entr" presetSubtype="0" fill="hold" nodeType="afterEffect">
                                  <p:stCondLst>
                                    <p:cond delay="5000"/>
                                  </p:stCondLst>
                                  <p:childTnLst>
                                    <p:set>
                                      <p:cBhvr>
                                        <p:cTn id="17" dur="1" fill="hold">
                                          <p:stCondLst>
                                            <p:cond delay="0"/>
                                          </p:stCondLst>
                                        </p:cTn>
                                        <p:tgtEl>
                                          <p:spTgt spid="74"/>
                                        </p:tgtEl>
                                        <p:attrNameLst>
                                          <p:attrName>style.visibility</p:attrName>
                                        </p:attrNameLst>
                                      </p:cBhvr>
                                      <p:to>
                                        <p:strVal val="visible"/>
                                      </p:to>
                                    </p:set>
                                    <p:animEffect transition="in" filter="fade">
                                      <p:cBhvr>
                                        <p:cTn id="18"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E" dirty="0"/>
              <a:t>Ingress Scheduling - </a:t>
            </a:r>
            <a:r>
              <a:rPr lang="en-IE" b="1" dirty="0"/>
              <a:t>Implementation</a:t>
            </a:r>
            <a:endParaRPr lang="en-US" b="1" dirty="0"/>
          </a:p>
        </p:txBody>
      </p:sp>
      <p:sp>
        <p:nvSpPr>
          <p:cNvPr id="86" name="TextBox 85"/>
          <p:cNvSpPr txBox="1"/>
          <p:nvPr/>
        </p:nvSpPr>
        <p:spPr>
          <a:xfrm>
            <a:off x="2839795" y="2605664"/>
            <a:ext cx="1705283" cy="443198"/>
          </a:xfrm>
          <a:prstGeom prst="rect">
            <a:avLst/>
          </a:prstGeom>
          <a:noFill/>
        </p:spPr>
        <p:txBody>
          <a:bodyPr wrap="square" lIns="0" tIns="0" rIns="0" bIns="0" rtlCol="0" anchor="ctr">
            <a:spAutoFit/>
          </a:bodyPr>
          <a:lstStyle/>
          <a:p>
            <a:pPr algn="ctr"/>
            <a:r>
              <a:rPr lang="en-IE" sz="1440" dirty="0"/>
              <a:t>RX Queue x2</a:t>
            </a:r>
          </a:p>
          <a:p>
            <a:pPr algn="ctr"/>
            <a:r>
              <a:rPr lang="en-IE" sz="1440" dirty="0">
                <a:sym typeface="Wingdings" panose="05000000000000000000" pitchFamily="2" charset="2"/>
              </a:rPr>
              <a:t></a:t>
            </a:r>
            <a:endParaRPr lang="en-US" sz="1440" dirty="0"/>
          </a:p>
        </p:txBody>
      </p:sp>
      <p:sp>
        <p:nvSpPr>
          <p:cNvPr id="88" name="TextBox 87"/>
          <p:cNvSpPr txBox="1"/>
          <p:nvPr/>
        </p:nvSpPr>
        <p:spPr>
          <a:xfrm>
            <a:off x="7312621" y="2999958"/>
            <a:ext cx="1705283" cy="443198"/>
          </a:xfrm>
          <a:prstGeom prst="rect">
            <a:avLst/>
          </a:prstGeom>
          <a:noFill/>
        </p:spPr>
        <p:txBody>
          <a:bodyPr wrap="square" lIns="0" tIns="0" rIns="0" bIns="0" rtlCol="0" anchor="ctr">
            <a:spAutoFit/>
          </a:bodyPr>
          <a:lstStyle/>
          <a:p>
            <a:pPr algn="ctr"/>
            <a:r>
              <a:rPr lang="en-IE" sz="1440" dirty="0"/>
              <a:t>TX Queue</a:t>
            </a:r>
          </a:p>
          <a:p>
            <a:pPr algn="ctr"/>
            <a:r>
              <a:rPr lang="en-IE" sz="1440" dirty="0">
                <a:sym typeface="Wingdings" panose="05000000000000000000" pitchFamily="2" charset="2"/>
              </a:rPr>
              <a:t></a:t>
            </a:r>
            <a:endParaRPr lang="en-US" sz="1440" dirty="0"/>
          </a:p>
        </p:txBody>
      </p:sp>
      <p:grpSp>
        <p:nvGrpSpPr>
          <p:cNvPr id="89" name="Group 88"/>
          <p:cNvGrpSpPr/>
          <p:nvPr/>
        </p:nvGrpSpPr>
        <p:grpSpPr>
          <a:xfrm rot="9043105">
            <a:off x="315626" y="3165536"/>
            <a:ext cx="800993" cy="856633"/>
            <a:chOff x="83841" y="1964480"/>
            <a:chExt cx="2110296" cy="2233771"/>
          </a:xfrm>
          <a:scene3d>
            <a:camera prst="orthographicFront">
              <a:rot lat="0" lon="0" rev="0"/>
            </a:camera>
            <a:lightRig rig="threePt" dir="t"/>
          </a:scene3d>
        </p:grpSpPr>
        <p:pic>
          <p:nvPicPr>
            <p:cNvPr id="100" name="Picture 99"/>
            <p:cNvPicPr>
              <a:picLocks noChangeAspect="1"/>
            </p:cNvPicPr>
            <p:nvPr/>
          </p:nvPicPr>
          <p:blipFill>
            <a:blip r:embed="rId3" cstate="screen">
              <a:clrChange>
                <a:clrFrom>
                  <a:srgbClr val="FCFEFC"/>
                </a:clrFrom>
                <a:clrTo>
                  <a:srgbClr val="FCFEFC">
                    <a:alpha val="0"/>
                  </a:srgbClr>
                </a:clrTo>
              </a:clrChange>
              <a:extLst>
                <a:ext uri="{28A0092B-C50C-407E-A947-70E740481C1C}">
                  <a14:useLocalDpi xmlns:a14="http://schemas.microsoft.com/office/drawing/2010/main" val="0"/>
                </a:ext>
              </a:extLst>
            </a:blip>
            <a:stretch>
              <a:fillRect/>
            </a:stretch>
          </p:blipFill>
          <p:spPr>
            <a:xfrm>
              <a:off x="83841" y="1964480"/>
              <a:ext cx="2110296" cy="2233771"/>
            </a:xfrm>
            <a:prstGeom prst="rect">
              <a:avLst/>
            </a:prstGeom>
          </p:spPr>
        </p:pic>
        <p:sp>
          <p:nvSpPr>
            <p:cNvPr id="101" name="Rectangle 100"/>
            <p:cNvSpPr/>
            <p:nvPr/>
          </p:nvSpPr>
          <p:spPr bwMode="auto">
            <a:xfrm>
              <a:off x="1395413" y="2995613"/>
              <a:ext cx="697336" cy="1176892"/>
            </a:xfrm>
            <a:prstGeom prst="rect">
              <a:avLst/>
            </a:prstGeom>
            <a:solidFill>
              <a:schemeClr val="bg1"/>
            </a:solidFill>
            <a:ln w="12700" algn="ctr">
              <a:solidFill>
                <a:schemeClr val="bg1"/>
              </a:solidFill>
              <a:round/>
              <a:headEnd type="none" w="sm" len="sm"/>
              <a:tailEnd type="none" w="sm" len="sm"/>
            </a:ln>
            <a:effectLst/>
          </p:spPr>
          <p:txBody>
            <a:bodyPr wrap="square" lIns="0" tIns="0" rIns="0" bIns="0" rtlCol="0" anchor="ctr"/>
            <a:lstStyle/>
            <a:p>
              <a:pPr algn="ctr" eaLnBrk="0" hangingPunct="0"/>
              <a:endParaRPr lang="en-US" sz="1440" dirty="0">
                <a:solidFill>
                  <a:schemeClr val="bg1"/>
                </a:solidFill>
              </a:endParaRPr>
            </a:p>
          </p:txBody>
        </p:sp>
      </p:grpSp>
      <p:grpSp>
        <p:nvGrpSpPr>
          <p:cNvPr id="8" name="Group 7"/>
          <p:cNvGrpSpPr/>
          <p:nvPr/>
        </p:nvGrpSpPr>
        <p:grpSpPr>
          <a:xfrm>
            <a:off x="1266863" y="3266077"/>
            <a:ext cx="773673" cy="1182497"/>
            <a:chOff x="1266863" y="3266077"/>
            <a:chExt cx="773673" cy="1182497"/>
          </a:xfrm>
        </p:grpSpPr>
        <p:pic>
          <p:nvPicPr>
            <p:cNvPr id="96" name="Picture 95"/>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flipH="1">
              <a:off x="1266863" y="3278948"/>
              <a:ext cx="773673" cy="1169626"/>
            </a:xfrm>
            <a:prstGeom prst="rect">
              <a:avLst/>
            </a:prstGeom>
          </p:spPr>
        </p:pic>
        <p:sp>
          <p:nvSpPr>
            <p:cNvPr id="97" name="TextBox 96"/>
            <p:cNvSpPr txBox="1"/>
            <p:nvPr/>
          </p:nvSpPr>
          <p:spPr>
            <a:xfrm>
              <a:off x="1339647" y="3266077"/>
              <a:ext cx="400577" cy="615553"/>
            </a:xfrm>
            <a:prstGeom prst="rect">
              <a:avLst/>
            </a:prstGeom>
            <a:noFill/>
          </p:spPr>
          <p:txBody>
            <a:bodyPr wrap="square" lIns="0" tIns="0" rIns="0" bIns="0" rtlCol="0" anchor="ctr">
              <a:spAutoFit/>
            </a:bodyPr>
            <a:lstStyle/>
            <a:p>
              <a:pPr algn="ctr"/>
              <a:r>
                <a:rPr lang="en-IE" sz="4000" b="1" dirty="0"/>
                <a:t>?</a:t>
              </a:r>
              <a:endParaRPr lang="en-US" sz="4000" b="1" dirty="0"/>
            </a:p>
          </p:txBody>
        </p:sp>
      </p:grpSp>
      <p:cxnSp>
        <p:nvCxnSpPr>
          <p:cNvPr id="98" name="Straight Arrow Connector 97"/>
          <p:cNvCxnSpPr/>
          <p:nvPr/>
        </p:nvCxnSpPr>
        <p:spPr>
          <a:xfrm flipV="1">
            <a:off x="1856736" y="3400450"/>
            <a:ext cx="470726" cy="111628"/>
          </a:xfrm>
          <a:prstGeom prst="straightConnector1">
            <a:avLst/>
          </a:prstGeom>
          <a:ln w="76200" cap="rnd">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1837828" y="3739791"/>
            <a:ext cx="456137" cy="121828"/>
          </a:xfrm>
          <a:prstGeom prst="straightConnector1">
            <a:avLst/>
          </a:prstGeom>
          <a:ln w="76200" cap="rnd">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6793872" y="3618008"/>
            <a:ext cx="50404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2683375" y="3758666"/>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950678" y="3758666"/>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3485284" y="3758666"/>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3217981" y="3758666"/>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3752587" y="3758666"/>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4019890" y="3758666"/>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4554499" y="3758666"/>
            <a:ext cx="266954" cy="266954"/>
          </a:xfrm>
          <a:prstGeom prst="rect">
            <a:avLst/>
          </a:prstGeom>
          <a:solidFill>
            <a:srgbClr val="F08A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4287193" y="3758666"/>
            <a:ext cx="266954" cy="266954"/>
          </a:xfrm>
          <a:prstGeom prst="rect">
            <a:avLst/>
          </a:prstGeom>
          <a:solidFill>
            <a:srgbClr val="F08A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2681730" y="3316437"/>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2949033" y="3316437"/>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3483639" y="3316437"/>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3216336" y="3316437"/>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3750942" y="3316437"/>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4018245" y="3316437"/>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52854" y="3316437"/>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4285548" y="3316437"/>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7297919" y="3484531"/>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7565222" y="3484531"/>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8099828" y="3484531"/>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7832525" y="3484531"/>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8367131" y="3484531"/>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8634434" y="3484531"/>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9169043" y="3484531"/>
            <a:ext cx="266954" cy="266954"/>
          </a:xfrm>
          <a:prstGeom prst="rect">
            <a:avLst/>
          </a:prstGeom>
          <a:solidFill>
            <a:srgbClr val="F08A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8901737" y="3484531"/>
            <a:ext cx="266954" cy="266954"/>
          </a:xfrm>
          <a:prstGeom prst="rect">
            <a:avLst/>
          </a:prstGeom>
          <a:solidFill>
            <a:srgbClr val="F08A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Callout: Line with Accent Bar 43">
            <a:extLst>
              <a:ext uri="{FF2B5EF4-FFF2-40B4-BE49-F238E27FC236}">
                <a16:creationId xmlns:a16="http://schemas.microsoft.com/office/drawing/2014/main" id="{1B92BCCD-CAB9-4FDA-9485-9C1B7D4CA40A}"/>
              </a:ext>
            </a:extLst>
          </p:cNvPr>
          <p:cNvSpPr/>
          <p:nvPr/>
        </p:nvSpPr>
        <p:spPr>
          <a:xfrm>
            <a:off x="1886034" y="1300903"/>
            <a:ext cx="1806402" cy="1129485"/>
          </a:xfrm>
          <a:prstGeom prst="accentCallout1">
            <a:avLst>
              <a:gd name="adj1" fmla="val 37922"/>
              <a:gd name="adj2" fmla="val -2886"/>
              <a:gd name="adj3" fmla="val 159852"/>
              <a:gd name="adj4" fmla="val -24588"/>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DPDK </a:t>
            </a:r>
            <a:r>
              <a:rPr lang="en-US" sz="1400" dirty="0" err="1">
                <a:solidFill>
                  <a:schemeClr val="tx2"/>
                </a:solidFill>
                <a:latin typeface="Arial" charset="0"/>
              </a:rPr>
              <a:t>rte_flow</a:t>
            </a:r>
            <a:r>
              <a:rPr lang="en-US" sz="1400" dirty="0">
                <a:solidFill>
                  <a:schemeClr val="tx2"/>
                </a:solidFill>
                <a:latin typeface="Arial" charset="0"/>
              </a:rPr>
              <a:t> API installs </a:t>
            </a:r>
            <a:r>
              <a:rPr lang="en-US" sz="1400" dirty="0" err="1">
                <a:solidFill>
                  <a:schemeClr val="tx2"/>
                </a:solidFill>
                <a:latin typeface="Arial" charset="0"/>
              </a:rPr>
              <a:t>rxq</a:t>
            </a:r>
            <a:r>
              <a:rPr lang="en-US" sz="1400" dirty="0">
                <a:solidFill>
                  <a:schemeClr val="tx2"/>
                </a:solidFill>
                <a:latin typeface="Arial" charset="0"/>
              </a:rPr>
              <a:t> assignment filters on supported vendors NICs</a:t>
            </a:r>
          </a:p>
        </p:txBody>
      </p:sp>
      <p:cxnSp>
        <p:nvCxnSpPr>
          <p:cNvPr id="144" name="Straight Arrow Connector 143"/>
          <p:cNvCxnSpPr/>
          <p:nvPr/>
        </p:nvCxnSpPr>
        <p:spPr>
          <a:xfrm>
            <a:off x="4961466" y="3448088"/>
            <a:ext cx="50404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4961466" y="3816846"/>
            <a:ext cx="504047" cy="159416"/>
            <a:chOff x="4961466" y="3816846"/>
            <a:chExt cx="504047" cy="159416"/>
          </a:xfrm>
        </p:grpSpPr>
        <p:cxnSp>
          <p:nvCxnSpPr>
            <p:cNvPr id="148" name="Straight Arrow Connector 147"/>
            <p:cNvCxnSpPr/>
            <p:nvPr/>
          </p:nvCxnSpPr>
          <p:spPr>
            <a:xfrm>
              <a:off x="4961466" y="3816846"/>
              <a:ext cx="50404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a:off x="4961466" y="3976262"/>
              <a:ext cx="50404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1" name="Group 150"/>
          <p:cNvGrpSpPr/>
          <p:nvPr/>
        </p:nvGrpSpPr>
        <p:grpSpPr>
          <a:xfrm>
            <a:off x="7312621" y="3881630"/>
            <a:ext cx="1705160" cy="1399940"/>
            <a:chOff x="6415613" y="4053124"/>
            <a:chExt cx="1705160" cy="1399940"/>
          </a:xfrm>
        </p:grpSpPr>
        <p:pic>
          <p:nvPicPr>
            <p:cNvPr id="152" name="Picture 15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7467" y="4240621"/>
              <a:ext cx="305302" cy="279319"/>
            </a:xfrm>
            <a:prstGeom prst="rect">
              <a:avLst/>
            </a:prstGeom>
          </p:spPr>
        </p:pic>
        <p:sp>
          <p:nvSpPr>
            <p:cNvPr id="153" name="TextBox 152"/>
            <p:cNvSpPr txBox="1"/>
            <p:nvPr/>
          </p:nvSpPr>
          <p:spPr>
            <a:xfrm>
              <a:off x="6557439" y="5141073"/>
              <a:ext cx="1563334" cy="221599"/>
            </a:xfrm>
            <a:prstGeom prst="rect">
              <a:avLst/>
            </a:prstGeom>
            <a:noFill/>
          </p:spPr>
          <p:txBody>
            <a:bodyPr wrap="square" lIns="0" tIns="0" rIns="0" bIns="0" rtlCol="0" anchor="ctr">
              <a:spAutoFit/>
            </a:bodyPr>
            <a:lstStyle/>
            <a:p>
              <a:r>
                <a:rPr lang="en-IE" sz="1440" dirty="0" err="1"/>
                <a:t>ovs-vswitchd</a:t>
              </a:r>
              <a:endParaRPr lang="en-IE" sz="1440" dirty="0"/>
            </a:p>
          </p:txBody>
        </p:sp>
        <p:pic>
          <p:nvPicPr>
            <p:cNvPr id="154" name="Picture 15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4902" y="4569215"/>
              <a:ext cx="270431" cy="270431"/>
            </a:xfrm>
            <a:prstGeom prst="rect">
              <a:avLst/>
            </a:prstGeom>
          </p:spPr>
        </p:pic>
        <p:sp>
          <p:nvSpPr>
            <p:cNvPr id="155" name="Rectangle 154"/>
            <p:cNvSpPr/>
            <p:nvPr/>
          </p:nvSpPr>
          <p:spPr>
            <a:xfrm>
              <a:off x="6415613" y="4053124"/>
              <a:ext cx="1590150" cy="13999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Rounded Corners 223">
              <a:extLst>
                <a:ext uri="{FF2B5EF4-FFF2-40B4-BE49-F238E27FC236}">
                  <a16:creationId xmlns:a16="http://schemas.microsoft.com/office/drawing/2014/main" id="{57D347F3-C2A9-4B91-B480-FC1F9A2A3D47}"/>
                </a:ext>
              </a:extLst>
            </p:cNvPr>
            <p:cNvSpPr/>
            <p:nvPr/>
          </p:nvSpPr>
          <p:spPr>
            <a:xfrm>
              <a:off x="6518276" y="4127642"/>
              <a:ext cx="926874" cy="45498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solidFill>
                </a:rPr>
                <a:t>BFD</a:t>
              </a:r>
            </a:p>
          </p:txBody>
        </p:sp>
        <p:sp>
          <p:nvSpPr>
            <p:cNvPr id="157" name="Rectangle: Rounded Corners 224">
              <a:extLst>
                <a:ext uri="{FF2B5EF4-FFF2-40B4-BE49-F238E27FC236}">
                  <a16:creationId xmlns:a16="http://schemas.microsoft.com/office/drawing/2014/main" id="{4CF286C1-049F-43F4-97C0-C1CE7906F109}"/>
                </a:ext>
              </a:extLst>
            </p:cNvPr>
            <p:cNvSpPr/>
            <p:nvPr/>
          </p:nvSpPr>
          <p:spPr>
            <a:xfrm>
              <a:off x="6524346" y="4647212"/>
              <a:ext cx="920804" cy="43877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solidFill>
                </a:rPr>
                <a:t>LACP</a:t>
              </a:r>
            </a:p>
          </p:txBody>
        </p:sp>
        <p:pic>
          <p:nvPicPr>
            <p:cNvPr id="158" name="Picture 157">
              <a:extLst>
                <a:ext uri="{FF2B5EF4-FFF2-40B4-BE49-F238E27FC236}">
                  <a16:creationId xmlns:a16="http://schemas.microsoft.com/office/drawing/2014/main" id="{F00A4FAE-DA47-47D0-88A0-E154D3567B08}"/>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6973337" y="4197974"/>
              <a:ext cx="391645" cy="321966"/>
            </a:xfrm>
            <a:prstGeom prst="rect">
              <a:avLst/>
            </a:prstGeom>
          </p:spPr>
        </p:pic>
        <p:pic>
          <p:nvPicPr>
            <p:cNvPr id="159" name="Picture 158">
              <a:extLst>
                <a:ext uri="{FF2B5EF4-FFF2-40B4-BE49-F238E27FC236}">
                  <a16:creationId xmlns:a16="http://schemas.microsoft.com/office/drawing/2014/main" id="{057232C6-F5B1-41BE-BCD4-E37EB97F07F9}"/>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7016931" y="4704431"/>
              <a:ext cx="391645" cy="321966"/>
            </a:xfrm>
            <a:prstGeom prst="rect">
              <a:avLst/>
            </a:prstGeom>
          </p:spPr>
        </p:pic>
      </p:grpSp>
      <p:cxnSp>
        <p:nvCxnSpPr>
          <p:cNvPr id="160" name="Straight Arrow Connector 159"/>
          <p:cNvCxnSpPr/>
          <p:nvPr/>
        </p:nvCxnSpPr>
        <p:spPr>
          <a:xfrm>
            <a:off x="6808574" y="3762112"/>
            <a:ext cx="489345" cy="44667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1" name="Callout: Line with Accent Bar 43">
            <a:extLst>
              <a:ext uri="{FF2B5EF4-FFF2-40B4-BE49-F238E27FC236}">
                <a16:creationId xmlns:a16="http://schemas.microsoft.com/office/drawing/2014/main" id="{1B92BCCD-CAB9-4FDA-9485-9C1B7D4CA40A}"/>
              </a:ext>
            </a:extLst>
          </p:cNvPr>
          <p:cNvSpPr/>
          <p:nvPr/>
        </p:nvSpPr>
        <p:spPr>
          <a:xfrm>
            <a:off x="2345320" y="4809595"/>
            <a:ext cx="1806402" cy="943950"/>
          </a:xfrm>
          <a:prstGeom prst="accentCallout1">
            <a:avLst>
              <a:gd name="adj1" fmla="val 39940"/>
              <a:gd name="adj2" fmla="val 109427"/>
              <a:gd name="adj3" fmla="val -68592"/>
              <a:gd name="adj4" fmla="val 15205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PMD empties priority queue before reading non-priority queue</a:t>
            </a:r>
          </a:p>
        </p:txBody>
      </p:sp>
      <p:sp>
        <p:nvSpPr>
          <p:cNvPr id="162" name="Rectangle 161"/>
          <p:cNvSpPr/>
          <p:nvPr/>
        </p:nvSpPr>
        <p:spPr>
          <a:xfrm>
            <a:off x="7252967" y="4236463"/>
            <a:ext cx="266954" cy="266954"/>
          </a:xfrm>
          <a:prstGeom prst="rect">
            <a:avLst/>
          </a:prstGeom>
          <a:solidFill>
            <a:srgbClr val="F08A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3" name="Group 162">
            <a:extLst>
              <a:ext uri="{FF2B5EF4-FFF2-40B4-BE49-F238E27FC236}">
                <a16:creationId xmlns:a16="http://schemas.microsoft.com/office/drawing/2014/main" id="{83D81BD3-21A7-4AE3-8F91-6D0DF671F1AF}"/>
              </a:ext>
            </a:extLst>
          </p:cNvPr>
          <p:cNvGrpSpPr/>
          <p:nvPr/>
        </p:nvGrpSpPr>
        <p:grpSpPr>
          <a:xfrm>
            <a:off x="5752605" y="3190422"/>
            <a:ext cx="743402" cy="766861"/>
            <a:chOff x="1321495" y="5504605"/>
            <a:chExt cx="422693" cy="400117"/>
          </a:xfrm>
        </p:grpSpPr>
        <p:sp>
          <p:nvSpPr>
            <p:cNvPr id="164" name="Circular Arrow 43">
              <a:extLst>
                <a:ext uri="{FF2B5EF4-FFF2-40B4-BE49-F238E27FC236}">
                  <a16:creationId xmlns:a16="http://schemas.microsoft.com/office/drawing/2014/main" id="{AC89EE42-62E1-410E-8D1A-C123521285D1}"/>
                </a:ext>
              </a:extLst>
            </p:cNvPr>
            <p:cNvSpPr/>
            <p:nvPr/>
          </p:nvSpPr>
          <p:spPr bwMode="auto">
            <a:xfrm flipH="1">
              <a:off x="1321495" y="5504605"/>
              <a:ext cx="422693" cy="400117"/>
            </a:xfrm>
            <a:prstGeom prst="circularArrow">
              <a:avLst>
                <a:gd name="adj1" fmla="val 12500"/>
                <a:gd name="adj2" fmla="val 1142319"/>
                <a:gd name="adj3" fmla="val 20457681"/>
                <a:gd name="adj4" fmla="val 1174881"/>
                <a:gd name="adj5" fmla="val 12500"/>
              </a:avLst>
            </a:prstGeom>
            <a:solidFill>
              <a:srgbClr val="8D92B4"/>
            </a:solidFill>
            <a:ln w="12700" cap="flat" cmpd="sng" algn="ctr">
              <a:solidFill>
                <a:schemeClr val="tx1"/>
              </a:solidFill>
              <a:prstDash val="solid"/>
              <a:round/>
              <a:headEnd type="none" w="med" len="med"/>
              <a:tailEnd type="none" w="med" len="med"/>
            </a:ln>
            <a:effectLst/>
          </p:spPr>
          <p:txBody>
            <a:bodyPr wrap="none" lIns="72000" rIns="72000"/>
            <a:lstStyle/>
            <a:p>
              <a:pPr>
                <a:spcBef>
                  <a:spcPct val="50000"/>
                </a:spcBef>
                <a:defRPr/>
              </a:pPr>
              <a:endParaRPr lang="en-US" sz="1400"/>
            </a:p>
          </p:txBody>
        </p:sp>
        <p:sp>
          <p:nvSpPr>
            <p:cNvPr id="165" name="TextBox 112">
              <a:extLst>
                <a:ext uri="{FF2B5EF4-FFF2-40B4-BE49-F238E27FC236}">
                  <a16:creationId xmlns:a16="http://schemas.microsoft.com/office/drawing/2014/main" id="{CF7DC1F6-7B3E-417F-AEA3-227A2DC91FAF}"/>
                </a:ext>
              </a:extLst>
            </p:cNvPr>
            <p:cNvSpPr txBox="1">
              <a:spLocks noChangeArrowheads="1"/>
            </p:cNvSpPr>
            <p:nvPr/>
          </p:nvSpPr>
          <p:spPr bwMode="auto">
            <a:xfrm>
              <a:off x="1406392" y="5612342"/>
              <a:ext cx="267239" cy="2087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00" dirty="0"/>
                <a:t>PMD</a:t>
              </a:r>
              <a:br>
                <a:rPr lang="en-US" altLang="en-US" sz="1000" dirty="0"/>
              </a:br>
              <a:endParaRPr lang="en-US" altLang="en-US" sz="1000" dirty="0"/>
            </a:p>
          </p:txBody>
        </p:sp>
      </p:grpSp>
      <p:sp>
        <p:nvSpPr>
          <p:cNvPr id="166" name="Rectangle 165"/>
          <p:cNvSpPr/>
          <p:nvPr/>
        </p:nvSpPr>
        <p:spPr>
          <a:xfrm>
            <a:off x="2329950" y="3783735"/>
            <a:ext cx="172971" cy="172971"/>
          </a:xfrm>
          <a:prstGeom prst="rect">
            <a:avLst/>
          </a:prstGeom>
          <a:solidFill>
            <a:srgbClr val="F08A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p:cNvSpPr/>
          <p:nvPr/>
        </p:nvSpPr>
        <p:spPr>
          <a:xfrm>
            <a:off x="2377126" y="3316437"/>
            <a:ext cx="172971" cy="172971"/>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4826351" y="3512078"/>
            <a:ext cx="667334" cy="817772"/>
          </a:xfrm>
          <a:prstGeom prst="ellipse">
            <a:avLst/>
          </a:prstGeom>
          <a:noFill/>
          <a:ln w="762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879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500"/>
                                        <p:tgtEl>
                                          <p:spTgt spid="143"/>
                                        </p:tgtEl>
                                      </p:cBhvr>
                                    </p:animEffect>
                                  </p:childTnLst>
                                </p:cTn>
                              </p:par>
                            </p:childTnLst>
                          </p:cTn>
                        </p:par>
                        <p:par>
                          <p:cTn id="8" fill="hold">
                            <p:stCondLst>
                              <p:cond delay="5500"/>
                            </p:stCondLst>
                            <p:childTnLst>
                              <p:par>
                                <p:cTn id="9" presetID="10" presetClass="entr" presetSubtype="0" fill="hold" grpId="0" nodeType="afterEffect">
                                  <p:stCondLst>
                                    <p:cond delay="5000"/>
                                  </p:stCondLst>
                                  <p:childTnLst>
                                    <p:set>
                                      <p:cBhvr>
                                        <p:cTn id="10" dur="1" fill="hold">
                                          <p:stCondLst>
                                            <p:cond delay="0"/>
                                          </p:stCondLst>
                                        </p:cTn>
                                        <p:tgtEl>
                                          <p:spTgt spid="161"/>
                                        </p:tgtEl>
                                        <p:attrNameLst>
                                          <p:attrName>style.visibility</p:attrName>
                                        </p:attrNameLst>
                                      </p:cBhvr>
                                      <p:to>
                                        <p:strVal val="visible"/>
                                      </p:to>
                                    </p:set>
                                    <p:animEffect transition="in" filter="fade">
                                      <p:cBhvr>
                                        <p:cTn id="11" dur="500"/>
                                        <p:tgtEl>
                                          <p:spTgt spid="161"/>
                                        </p:tgtEl>
                                      </p:cBhvr>
                                    </p:animEffect>
                                  </p:childTnLst>
                                </p:cTn>
                              </p:par>
                              <p:par>
                                <p:cTn id="12" presetID="10" presetClass="entr" presetSubtype="0" fill="hold" grpId="0" nodeType="withEffect">
                                  <p:stCondLst>
                                    <p:cond delay="5000"/>
                                  </p:stCondLst>
                                  <p:childTnLst>
                                    <p:set>
                                      <p:cBhvr>
                                        <p:cTn id="13" dur="1" fill="hold">
                                          <p:stCondLst>
                                            <p:cond delay="0"/>
                                          </p:stCondLst>
                                        </p:cTn>
                                        <p:tgtEl>
                                          <p:spTgt spid="60"/>
                                        </p:tgtEl>
                                        <p:attrNameLst>
                                          <p:attrName>style.visibility</p:attrName>
                                        </p:attrNameLst>
                                      </p:cBhvr>
                                      <p:to>
                                        <p:strVal val="visible"/>
                                      </p:to>
                                    </p:set>
                                    <p:animEffect transition="in" filter="fade">
                                      <p:cBhvr>
                                        <p:cTn id="14"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61" grpId="0" animBg="1"/>
      <p:bldP spid="6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E" dirty="0"/>
              <a:t>Ingress Scheduling - </a:t>
            </a:r>
            <a:r>
              <a:rPr lang="en-IE" b="1" dirty="0"/>
              <a:t>Implementation</a:t>
            </a:r>
            <a:endParaRPr lang="en-US" b="1" dirty="0"/>
          </a:p>
        </p:txBody>
      </p:sp>
      <p:sp>
        <p:nvSpPr>
          <p:cNvPr id="2" name="Content Placeholder 1"/>
          <p:cNvSpPr>
            <a:spLocks noGrp="1"/>
          </p:cNvSpPr>
          <p:nvPr>
            <p:ph idx="1"/>
          </p:nvPr>
        </p:nvSpPr>
        <p:spPr/>
        <p:txBody>
          <a:bodyPr>
            <a:normAutofit/>
          </a:bodyPr>
          <a:lstStyle/>
          <a:p>
            <a:pPr marL="411464" indent="-411464">
              <a:buFont typeface="Arial" panose="020B0604020202020204" pitchFamily="34" charset="0"/>
              <a:buChar char="•"/>
            </a:pPr>
            <a:endParaRPr lang="en-IE" sz="2400" dirty="0"/>
          </a:p>
          <a:p>
            <a:pPr marL="548618" indent="-548618">
              <a:buFont typeface="+mj-lt"/>
              <a:buAutoNum type="arabicPeriod"/>
            </a:pPr>
            <a:r>
              <a:rPr lang="en-IE" sz="2400" dirty="0"/>
              <a:t>Move packet prioritization decision to the NIC</a:t>
            </a:r>
          </a:p>
          <a:p>
            <a:pPr marL="548618" indent="-548618">
              <a:buFont typeface="+mj-lt"/>
              <a:buAutoNum type="arabicPeriod"/>
            </a:pPr>
            <a:r>
              <a:rPr lang="en-IE" sz="2400" dirty="0"/>
              <a:t>Place prioritized packets on separate RX Queue </a:t>
            </a:r>
          </a:p>
          <a:p>
            <a:pPr marL="548618" indent="-548618">
              <a:buFont typeface="+mj-lt"/>
              <a:buAutoNum type="arabicPeriod"/>
            </a:pPr>
            <a:r>
              <a:rPr lang="en-IE" sz="2400" dirty="0"/>
              <a:t>Read preferentially from “priority” </a:t>
            </a:r>
            <a:r>
              <a:rPr lang="en-IE" sz="2400" dirty="0" err="1"/>
              <a:t>RxQ</a:t>
            </a:r>
            <a:r>
              <a:rPr lang="en-IE" sz="2400" dirty="0"/>
              <a:t>.  Keep it simple:</a:t>
            </a:r>
          </a:p>
          <a:p>
            <a:pPr marL="681962" lvl="1" indent="-411464"/>
            <a:r>
              <a:rPr lang="en-IE" sz="2000" dirty="0"/>
              <a:t>Read from priority queue until it’s empty</a:t>
            </a:r>
          </a:p>
          <a:p>
            <a:pPr marL="681962" lvl="1" indent="-411464"/>
            <a:r>
              <a:rPr lang="en-IE" sz="2000" dirty="0"/>
              <a:t>Service other queues</a:t>
            </a:r>
          </a:p>
          <a:p>
            <a:pPr marL="681962" lvl="1" indent="-411464"/>
            <a:r>
              <a:rPr lang="en-IE" sz="2000" dirty="0"/>
              <a:t>Repeat</a:t>
            </a:r>
          </a:p>
          <a:p>
            <a:endParaRPr lang="en-US" sz="2400" dirty="0"/>
          </a:p>
        </p:txBody>
      </p:sp>
    </p:spTree>
    <p:extLst>
      <p:ext uri="{BB962C8B-B14F-4D97-AF65-F5344CB8AC3E}">
        <p14:creationId xmlns:p14="http://schemas.microsoft.com/office/powerpoint/2010/main" val="3678628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27683" y="1076557"/>
            <a:ext cx="9553575" cy="4781550"/>
          </a:xfrm>
          <a:prstGeom prst="rect">
            <a:avLst/>
          </a:prstGeom>
        </p:spPr>
      </p:pic>
      <p:sp>
        <p:nvSpPr>
          <p:cNvPr id="3" name="Title 2"/>
          <p:cNvSpPr>
            <a:spLocks noGrp="1"/>
          </p:cNvSpPr>
          <p:nvPr>
            <p:ph type="title"/>
          </p:nvPr>
        </p:nvSpPr>
        <p:spPr/>
        <p:txBody>
          <a:bodyPr>
            <a:normAutofit/>
          </a:bodyPr>
          <a:lstStyle/>
          <a:p>
            <a:r>
              <a:rPr lang="en-IE" dirty="0"/>
              <a:t>Ingress Scheduling – </a:t>
            </a:r>
            <a:r>
              <a:rPr lang="en-IE" b="1" dirty="0"/>
              <a:t>Latency effect</a:t>
            </a:r>
            <a:endParaRPr lang="en-US" b="1" dirty="0"/>
          </a:p>
        </p:txBody>
      </p:sp>
      <p:sp>
        <p:nvSpPr>
          <p:cNvPr id="5" name="Callout: Line with Accent Bar 43">
            <a:extLst>
              <a:ext uri="{FF2B5EF4-FFF2-40B4-BE49-F238E27FC236}">
                <a16:creationId xmlns:a16="http://schemas.microsoft.com/office/drawing/2014/main" id="{1B92BCCD-CAB9-4FDA-9485-9C1B7D4CA40A}"/>
              </a:ext>
            </a:extLst>
          </p:cNvPr>
          <p:cNvSpPr/>
          <p:nvPr/>
        </p:nvSpPr>
        <p:spPr>
          <a:xfrm>
            <a:off x="609600" y="5252573"/>
            <a:ext cx="1806402" cy="943950"/>
          </a:xfrm>
          <a:prstGeom prst="accentCallout1">
            <a:avLst>
              <a:gd name="adj1" fmla="val 45501"/>
              <a:gd name="adj2" fmla="val 109844"/>
              <a:gd name="adj3" fmla="val -13304"/>
              <a:gd name="adj4" fmla="val 13991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~99.9 % of packets already have </a:t>
            </a:r>
            <a:r>
              <a:rPr lang="en-US" sz="1400" dirty="0" err="1">
                <a:solidFill>
                  <a:schemeClr val="tx2"/>
                </a:solidFill>
                <a:latin typeface="Arial" charset="0"/>
              </a:rPr>
              <a:t>have</a:t>
            </a:r>
            <a:r>
              <a:rPr lang="en-US" sz="1400" dirty="0">
                <a:solidFill>
                  <a:schemeClr val="tx2"/>
                </a:solidFill>
                <a:latin typeface="Arial" charset="0"/>
              </a:rPr>
              <a:t> a latency &lt;20us</a:t>
            </a:r>
          </a:p>
        </p:txBody>
      </p:sp>
      <p:sp>
        <p:nvSpPr>
          <p:cNvPr id="8" name="Callout: Line with Accent Bar 43">
            <a:extLst>
              <a:ext uri="{FF2B5EF4-FFF2-40B4-BE49-F238E27FC236}">
                <a16:creationId xmlns:a16="http://schemas.microsoft.com/office/drawing/2014/main" id="{1B92BCCD-CAB9-4FDA-9485-9C1B7D4CA40A}"/>
              </a:ext>
            </a:extLst>
          </p:cNvPr>
          <p:cNvSpPr/>
          <p:nvPr/>
        </p:nvSpPr>
        <p:spPr>
          <a:xfrm>
            <a:off x="7069251" y="1858363"/>
            <a:ext cx="1806402" cy="943950"/>
          </a:xfrm>
          <a:prstGeom prst="accentCallout1">
            <a:avLst>
              <a:gd name="adj1" fmla="val 44375"/>
              <a:gd name="adj2" fmla="val -8465"/>
              <a:gd name="adj3" fmla="val 146643"/>
              <a:gd name="adj4" fmla="val -112008"/>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There are x10 to x50 less packets in any given latency bucket – good.</a:t>
            </a:r>
          </a:p>
        </p:txBody>
      </p:sp>
      <p:sp>
        <p:nvSpPr>
          <p:cNvPr id="9" name="Callout: Line with Accent Bar 43">
            <a:extLst>
              <a:ext uri="{FF2B5EF4-FFF2-40B4-BE49-F238E27FC236}">
                <a16:creationId xmlns:a16="http://schemas.microsoft.com/office/drawing/2014/main" id="{1B92BCCD-CAB9-4FDA-9485-9C1B7D4CA40A}"/>
              </a:ext>
            </a:extLst>
          </p:cNvPr>
          <p:cNvSpPr/>
          <p:nvPr/>
        </p:nvSpPr>
        <p:spPr>
          <a:xfrm>
            <a:off x="8875653" y="3188030"/>
            <a:ext cx="1806402" cy="943950"/>
          </a:xfrm>
          <a:prstGeom prst="accentCallout1">
            <a:avLst>
              <a:gd name="adj1" fmla="val 44375"/>
              <a:gd name="adj2" fmla="val -8465"/>
              <a:gd name="adj3" fmla="val 98209"/>
              <a:gd name="adj4" fmla="val -6668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IE" sz="1400" dirty="0">
                <a:solidFill>
                  <a:schemeClr val="tx2"/>
                </a:solidFill>
                <a:latin typeface="Arial" charset="0"/>
              </a:rPr>
              <a:t>But worst case latency does not improve.</a:t>
            </a:r>
            <a:endParaRPr lang="en-US" sz="1400" dirty="0">
              <a:solidFill>
                <a:schemeClr val="tx2"/>
              </a:solidFill>
              <a:latin typeface="Arial" charset="0"/>
            </a:endParaRPr>
          </a:p>
        </p:txBody>
      </p:sp>
      <p:sp>
        <p:nvSpPr>
          <p:cNvPr id="7" name="TextBox 5">
            <a:extLst>
              <a:ext uri="{FF2B5EF4-FFF2-40B4-BE49-F238E27FC236}">
                <a16:creationId xmlns:a16="http://schemas.microsoft.com/office/drawing/2014/main" id="{23866D4C-EF07-4000-9034-6C6EF33F191A}"/>
              </a:ext>
            </a:extLst>
          </p:cNvPr>
          <p:cNvSpPr txBox="1"/>
          <p:nvPr/>
        </p:nvSpPr>
        <p:spPr>
          <a:xfrm>
            <a:off x="688726" y="6217577"/>
            <a:ext cx="8715624" cy="577081"/>
          </a:xfrm>
          <a:prstGeom prst="rect">
            <a:avLst/>
          </a:prstGeom>
          <a:noFill/>
          <a:ln>
            <a:solidFill>
              <a:schemeClr val="bg1">
                <a:lumMod val="85000"/>
              </a:schemeClr>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dirty="0">
                <a:solidFill>
                  <a:schemeClr val="bg1">
                    <a:lumMod val="65000"/>
                  </a:schemeClr>
                </a:solidFill>
              </a:rPr>
              <a:t>CPU: Dual socket, </a:t>
            </a:r>
            <a:r>
              <a:rPr lang="pt-BR" sz="1050" dirty="0">
                <a:solidFill>
                  <a:schemeClr val="bg1">
                    <a:lumMod val="65000"/>
                  </a:schemeClr>
                </a:solidFill>
              </a:rPr>
              <a:t>Xeon(R) CPU E5-2695 v3 @ 2.30GHz 14 core no-HT</a:t>
            </a:r>
            <a:r>
              <a:rPr lang="en-US" sz="1050" dirty="0">
                <a:solidFill>
                  <a:schemeClr val="bg1">
                    <a:lumMod val="65000"/>
                  </a:schemeClr>
                </a:solidFill>
              </a:rPr>
              <a:t>, 896K L1, 3584K L2, 35MB L3 cache; NIC: Intel Fortville X710, 4 x 10Gbit/s;</a:t>
            </a:r>
            <a:br>
              <a:rPr lang="en-US" sz="1050" dirty="0">
                <a:solidFill>
                  <a:schemeClr val="bg1">
                    <a:lumMod val="65000"/>
                  </a:schemeClr>
                </a:solidFill>
              </a:rPr>
            </a:br>
            <a:r>
              <a:rPr lang="en-US" sz="1050" dirty="0">
                <a:solidFill>
                  <a:schemeClr val="bg1">
                    <a:lumMod val="65000"/>
                  </a:schemeClr>
                </a:solidFill>
              </a:rPr>
              <a:t>OvS: version 2.7.90, 1 PMD, 2 </a:t>
            </a:r>
            <a:r>
              <a:rPr lang="en-US" sz="1050" dirty="0" err="1">
                <a:solidFill>
                  <a:schemeClr val="bg1">
                    <a:lumMod val="65000"/>
                  </a:schemeClr>
                </a:solidFill>
              </a:rPr>
              <a:t>phy</a:t>
            </a:r>
            <a:r>
              <a:rPr lang="en-US" sz="1050" dirty="0">
                <a:solidFill>
                  <a:schemeClr val="bg1">
                    <a:lumMod val="65000"/>
                  </a:schemeClr>
                </a:solidFill>
              </a:rPr>
              <a:t> port, Hardware traffic source/sink</a:t>
            </a:r>
          </a:p>
        </p:txBody>
      </p:sp>
      <p:sp>
        <p:nvSpPr>
          <p:cNvPr id="2" name="TextBox 1"/>
          <p:cNvSpPr txBox="1"/>
          <p:nvPr/>
        </p:nvSpPr>
        <p:spPr>
          <a:xfrm>
            <a:off x="8082991" y="4441045"/>
            <a:ext cx="1505540" cy="369332"/>
          </a:xfrm>
          <a:prstGeom prst="rect">
            <a:avLst/>
          </a:prstGeom>
          <a:noFill/>
        </p:spPr>
        <p:txBody>
          <a:bodyPr wrap="none" rtlCol="0">
            <a:spAutoFit/>
          </a:bodyPr>
          <a:lstStyle/>
          <a:p>
            <a:r>
              <a:rPr lang="en-IE" dirty="0"/>
              <a:t>Source: Intel</a:t>
            </a:r>
            <a:endParaRPr lang="en-US" dirty="0"/>
          </a:p>
        </p:txBody>
      </p:sp>
    </p:spTree>
    <p:extLst>
      <p:ext uri="{BB962C8B-B14F-4D97-AF65-F5344CB8AC3E}">
        <p14:creationId xmlns:p14="http://schemas.microsoft.com/office/powerpoint/2010/main" val="1511279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E" dirty="0"/>
              <a:t>Ingress Scheduling – </a:t>
            </a:r>
            <a:r>
              <a:rPr lang="en-IE" b="1" dirty="0"/>
              <a:t>Overload protection</a:t>
            </a:r>
            <a:endParaRPr lang="en-US" b="1" dirty="0"/>
          </a:p>
        </p:txBody>
      </p:sp>
      <p:sp>
        <p:nvSpPr>
          <p:cNvPr id="16" name="TextBox 15"/>
          <p:cNvSpPr txBox="1"/>
          <p:nvPr/>
        </p:nvSpPr>
        <p:spPr>
          <a:xfrm>
            <a:off x="2560395" y="3026080"/>
            <a:ext cx="1705283" cy="443198"/>
          </a:xfrm>
          <a:prstGeom prst="rect">
            <a:avLst/>
          </a:prstGeom>
          <a:noFill/>
        </p:spPr>
        <p:txBody>
          <a:bodyPr wrap="square" lIns="0" tIns="0" rIns="0" bIns="0" rtlCol="0" anchor="ctr">
            <a:spAutoFit/>
          </a:bodyPr>
          <a:lstStyle/>
          <a:p>
            <a:pPr algn="ctr"/>
            <a:r>
              <a:rPr lang="en-IE" sz="1440" dirty="0"/>
              <a:t>RX Queue x2</a:t>
            </a:r>
          </a:p>
          <a:p>
            <a:pPr algn="ctr"/>
            <a:r>
              <a:rPr lang="en-IE" sz="1440" dirty="0">
                <a:sym typeface="Wingdings" panose="05000000000000000000" pitchFamily="2" charset="2"/>
              </a:rPr>
              <a:t></a:t>
            </a:r>
            <a:endParaRPr lang="en-US" sz="1440" dirty="0"/>
          </a:p>
        </p:txBody>
      </p:sp>
      <p:sp>
        <p:nvSpPr>
          <p:cNvPr id="23" name="TextBox 22"/>
          <p:cNvSpPr txBox="1"/>
          <p:nvPr/>
        </p:nvSpPr>
        <p:spPr>
          <a:xfrm>
            <a:off x="7202054" y="3338002"/>
            <a:ext cx="1705283" cy="443198"/>
          </a:xfrm>
          <a:prstGeom prst="rect">
            <a:avLst/>
          </a:prstGeom>
          <a:noFill/>
        </p:spPr>
        <p:txBody>
          <a:bodyPr wrap="square" lIns="0" tIns="0" rIns="0" bIns="0" rtlCol="0" anchor="ctr">
            <a:spAutoFit/>
          </a:bodyPr>
          <a:lstStyle/>
          <a:p>
            <a:pPr algn="ctr"/>
            <a:r>
              <a:rPr lang="en-IE" sz="1440" dirty="0"/>
              <a:t>TX Queue</a:t>
            </a:r>
          </a:p>
          <a:p>
            <a:pPr algn="ctr"/>
            <a:r>
              <a:rPr lang="en-IE" sz="1440" dirty="0">
                <a:sym typeface="Wingdings" panose="05000000000000000000" pitchFamily="2" charset="2"/>
              </a:rPr>
              <a:t></a:t>
            </a:r>
            <a:endParaRPr lang="en-US" sz="1440" dirty="0"/>
          </a:p>
        </p:txBody>
      </p:sp>
      <p:grpSp>
        <p:nvGrpSpPr>
          <p:cNvPr id="24" name="Group 23"/>
          <p:cNvGrpSpPr/>
          <p:nvPr/>
        </p:nvGrpSpPr>
        <p:grpSpPr>
          <a:xfrm rot="9043105">
            <a:off x="416122" y="3528404"/>
            <a:ext cx="800993" cy="856633"/>
            <a:chOff x="83841" y="1964480"/>
            <a:chExt cx="2110296" cy="2233771"/>
          </a:xfrm>
          <a:scene3d>
            <a:camera prst="orthographicFront">
              <a:rot lat="0" lon="0" rev="0"/>
            </a:camera>
            <a:lightRig rig="threePt" dir="t"/>
          </a:scene3d>
        </p:grpSpPr>
        <p:pic>
          <p:nvPicPr>
            <p:cNvPr id="25" name="Picture 24"/>
            <p:cNvPicPr>
              <a:picLocks noChangeAspect="1"/>
            </p:cNvPicPr>
            <p:nvPr/>
          </p:nvPicPr>
          <p:blipFill>
            <a:blip r:embed="rId3" cstate="screen">
              <a:clrChange>
                <a:clrFrom>
                  <a:srgbClr val="FCFEFC"/>
                </a:clrFrom>
                <a:clrTo>
                  <a:srgbClr val="FCFEFC">
                    <a:alpha val="0"/>
                  </a:srgbClr>
                </a:clrTo>
              </a:clrChange>
              <a:extLst>
                <a:ext uri="{28A0092B-C50C-407E-A947-70E740481C1C}">
                  <a14:useLocalDpi xmlns:a14="http://schemas.microsoft.com/office/drawing/2010/main" val="0"/>
                </a:ext>
              </a:extLst>
            </a:blip>
            <a:stretch>
              <a:fillRect/>
            </a:stretch>
          </p:blipFill>
          <p:spPr>
            <a:xfrm>
              <a:off x="83841" y="1964480"/>
              <a:ext cx="2110296" cy="2233771"/>
            </a:xfrm>
            <a:prstGeom prst="rect">
              <a:avLst/>
            </a:prstGeom>
          </p:spPr>
        </p:pic>
        <p:sp>
          <p:nvSpPr>
            <p:cNvPr id="26" name="Rectangle 25"/>
            <p:cNvSpPr/>
            <p:nvPr/>
          </p:nvSpPr>
          <p:spPr bwMode="auto">
            <a:xfrm>
              <a:off x="1395413" y="2995613"/>
              <a:ext cx="697336" cy="1176892"/>
            </a:xfrm>
            <a:prstGeom prst="rect">
              <a:avLst/>
            </a:prstGeom>
            <a:solidFill>
              <a:schemeClr val="bg1"/>
            </a:solidFill>
            <a:ln w="12700" algn="ctr">
              <a:solidFill>
                <a:schemeClr val="bg1"/>
              </a:solidFill>
              <a:round/>
              <a:headEnd type="none" w="sm" len="sm"/>
              <a:tailEnd type="none" w="sm" len="sm"/>
            </a:ln>
            <a:effectLst/>
          </p:spPr>
          <p:txBody>
            <a:bodyPr wrap="square" lIns="0" tIns="0" rIns="0" bIns="0" rtlCol="0" anchor="ctr"/>
            <a:lstStyle/>
            <a:p>
              <a:pPr algn="ctr" eaLnBrk="0" hangingPunct="0"/>
              <a:endParaRPr lang="en-US" sz="1440" dirty="0">
                <a:solidFill>
                  <a:schemeClr val="bg1"/>
                </a:solidFill>
              </a:endParaRPr>
            </a:p>
          </p:txBody>
        </p:sp>
      </p:grpSp>
      <p:cxnSp>
        <p:nvCxnSpPr>
          <p:cNvPr id="36" name="Straight Arrow Connector 35"/>
          <p:cNvCxnSpPr/>
          <p:nvPr/>
        </p:nvCxnSpPr>
        <p:spPr>
          <a:xfrm>
            <a:off x="1813039" y="4139023"/>
            <a:ext cx="566179" cy="187444"/>
          </a:xfrm>
          <a:prstGeom prst="straightConnector1">
            <a:avLst/>
          </a:prstGeom>
          <a:ln w="76200" cap="rnd">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461204" y="1788390"/>
            <a:ext cx="1551470" cy="1379086"/>
          </a:xfrm>
          <a:prstGeom prst="rect">
            <a:avLst/>
          </a:prstGeom>
        </p:spPr>
      </p:pic>
      <p:sp>
        <p:nvSpPr>
          <p:cNvPr id="38" name="Rectangle 37"/>
          <p:cNvSpPr/>
          <p:nvPr/>
        </p:nvSpPr>
        <p:spPr bwMode="auto">
          <a:xfrm>
            <a:off x="1248564" y="2933380"/>
            <a:ext cx="504048" cy="296945"/>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chemeClr val="lt1"/>
                </a:solidFill>
                <a:sym typeface="Wingdings" panose="05000000000000000000" pitchFamily="2" charset="2"/>
              </a:rPr>
              <a:t></a:t>
            </a:r>
            <a:endParaRPr lang="en-US" dirty="0">
              <a:solidFill>
                <a:schemeClr val="lt1"/>
              </a:solidFill>
            </a:endParaRPr>
          </a:p>
        </p:txBody>
      </p:sp>
      <p:cxnSp>
        <p:nvCxnSpPr>
          <p:cNvPr id="39" name="Straight Arrow Connector 38"/>
          <p:cNvCxnSpPr/>
          <p:nvPr/>
        </p:nvCxnSpPr>
        <p:spPr>
          <a:xfrm flipH="1" flipV="1">
            <a:off x="1600217" y="3026080"/>
            <a:ext cx="808545" cy="562907"/>
          </a:xfrm>
          <a:prstGeom prst="straightConnector1">
            <a:avLst/>
          </a:prstGeom>
          <a:ln w="76200" cap="rnd">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1183241" y="3610748"/>
            <a:ext cx="773673" cy="1182497"/>
            <a:chOff x="1266863" y="3266077"/>
            <a:chExt cx="773673" cy="1182497"/>
          </a:xfrm>
        </p:grpSpPr>
        <p:pic>
          <p:nvPicPr>
            <p:cNvPr id="54" name="Picture 53"/>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flipH="1">
              <a:off x="1266863" y="3278948"/>
              <a:ext cx="773673" cy="1169626"/>
            </a:xfrm>
            <a:prstGeom prst="rect">
              <a:avLst/>
            </a:prstGeom>
          </p:spPr>
        </p:pic>
        <p:sp>
          <p:nvSpPr>
            <p:cNvPr id="55" name="TextBox 54"/>
            <p:cNvSpPr txBox="1"/>
            <p:nvPr/>
          </p:nvSpPr>
          <p:spPr>
            <a:xfrm>
              <a:off x="1339647" y="3266077"/>
              <a:ext cx="400577" cy="615553"/>
            </a:xfrm>
            <a:prstGeom prst="rect">
              <a:avLst/>
            </a:prstGeom>
            <a:noFill/>
          </p:spPr>
          <p:txBody>
            <a:bodyPr wrap="square" lIns="0" tIns="0" rIns="0" bIns="0" rtlCol="0" anchor="ctr">
              <a:spAutoFit/>
            </a:bodyPr>
            <a:lstStyle/>
            <a:p>
              <a:pPr algn="ctr"/>
              <a:r>
                <a:rPr lang="en-IE" sz="4000" b="1" dirty="0"/>
                <a:t>?</a:t>
              </a:r>
              <a:endParaRPr lang="en-US" sz="4000" b="1" dirty="0"/>
            </a:p>
          </p:txBody>
        </p:sp>
      </p:grpSp>
      <p:cxnSp>
        <p:nvCxnSpPr>
          <p:cNvPr id="56" name="Straight Arrow Connector 55"/>
          <p:cNvCxnSpPr/>
          <p:nvPr/>
        </p:nvCxnSpPr>
        <p:spPr>
          <a:xfrm flipV="1">
            <a:off x="1712115" y="3610748"/>
            <a:ext cx="696193" cy="209991"/>
          </a:xfrm>
          <a:prstGeom prst="straightConnector1">
            <a:avLst/>
          </a:prstGeom>
          <a:ln w="76200" cap="rnd">
            <a:solidFill>
              <a:schemeClr val="tx1"/>
            </a:solidFill>
            <a:headEnd w="lg" len="lg"/>
            <a:tailEnd type="non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2494795" y="4127230"/>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2762098" y="4127230"/>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296704" y="4127230"/>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029401" y="4127230"/>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564007" y="4127230"/>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831310" y="4127230"/>
            <a:ext cx="266954" cy="266954"/>
          </a:xfrm>
          <a:prstGeom prst="rect">
            <a:avLst/>
          </a:prstGeom>
          <a:solidFill>
            <a:srgbClr val="F08A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365919" y="4127230"/>
            <a:ext cx="266954" cy="266954"/>
          </a:xfrm>
          <a:prstGeom prst="rect">
            <a:avLst/>
          </a:prstGeom>
          <a:solidFill>
            <a:srgbClr val="F08A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098613" y="4127230"/>
            <a:ext cx="266954" cy="266954"/>
          </a:xfrm>
          <a:prstGeom prst="rect">
            <a:avLst/>
          </a:prstGeom>
          <a:solidFill>
            <a:srgbClr val="F08A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2498078" y="3514246"/>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2765381" y="3514246"/>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3299987" y="3514246"/>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3032684" y="3514246"/>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567290" y="3514246"/>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3834593" y="3514246"/>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4369202" y="3514246"/>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4101896" y="3514246"/>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7036565" y="3814868"/>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7303868" y="3814868"/>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7838474" y="3814868"/>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7571171" y="3814868"/>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8105777" y="3814868"/>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8373080" y="3814868"/>
            <a:ext cx="266954" cy="266954"/>
          </a:xfrm>
          <a:prstGeom prst="rect">
            <a:avLst/>
          </a:prstGeom>
          <a:solidFill>
            <a:srgbClr val="F08A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8907689" y="3814868"/>
            <a:ext cx="266954" cy="266954"/>
          </a:xfrm>
          <a:prstGeom prst="rect">
            <a:avLst/>
          </a:prstGeom>
          <a:solidFill>
            <a:srgbClr val="F08A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8640383" y="3814868"/>
            <a:ext cx="266954" cy="266954"/>
          </a:xfrm>
          <a:prstGeom prst="rect">
            <a:avLst/>
          </a:prstGeom>
          <a:solidFill>
            <a:srgbClr val="F08A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Arrow Connector 81"/>
          <p:cNvCxnSpPr/>
          <p:nvPr/>
        </p:nvCxnSpPr>
        <p:spPr>
          <a:xfrm>
            <a:off x="4724400" y="3623619"/>
            <a:ext cx="50404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4724400" y="4216715"/>
            <a:ext cx="50404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4724400" y="4376131"/>
            <a:ext cx="50404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6624868" y="3963841"/>
            <a:ext cx="50404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7068700" y="4183721"/>
            <a:ext cx="1705160" cy="1399940"/>
            <a:chOff x="6415613" y="4053124"/>
            <a:chExt cx="1705160" cy="1399940"/>
          </a:xfrm>
        </p:grpSpPr>
        <p:pic>
          <p:nvPicPr>
            <p:cNvPr id="87" name="Picture 8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07467" y="4240621"/>
              <a:ext cx="305302" cy="279319"/>
            </a:xfrm>
            <a:prstGeom prst="rect">
              <a:avLst/>
            </a:prstGeom>
          </p:spPr>
        </p:pic>
        <p:sp>
          <p:nvSpPr>
            <p:cNvPr id="88" name="TextBox 87"/>
            <p:cNvSpPr txBox="1"/>
            <p:nvPr/>
          </p:nvSpPr>
          <p:spPr>
            <a:xfrm>
              <a:off x="6557439" y="5141073"/>
              <a:ext cx="1563334" cy="221599"/>
            </a:xfrm>
            <a:prstGeom prst="rect">
              <a:avLst/>
            </a:prstGeom>
            <a:noFill/>
          </p:spPr>
          <p:txBody>
            <a:bodyPr wrap="square" lIns="0" tIns="0" rIns="0" bIns="0" rtlCol="0" anchor="ctr">
              <a:spAutoFit/>
            </a:bodyPr>
            <a:lstStyle/>
            <a:p>
              <a:r>
                <a:rPr lang="en-IE" sz="1440" dirty="0" err="1"/>
                <a:t>ovs-vswitchd</a:t>
              </a:r>
              <a:endParaRPr lang="en-IE" sz="1440" dirty="0"/>
            </a:p>
          </p:txBody>
        </p:sp>
        <p:pic>
          <p:nvPicPr>
            <p:cNvPr id="89" name="Picture 8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4902" y="4569215"/>
              <a:ext cx="270431" cy="270431"/>
            </a:xfrm>
            <a:prstGeom prst="rect">
              <a:avLst/>
            </a:prstGeom>
          </p:spPr>
        </p:pic>
        <p:sp>
          <p:nvSpPr>
            <p:cNvPr id="90" name="Rectangle 89"/>
            <p:cNvSpPr/>
            <p:nvPr/>
          </p:nvSpPr>
          <p:spPr>
            <a:xfrm>
              <a:off x="6415613" y="4053124"/>
              <a:ext cx="1590150" cy="13999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Rounded Corners 223">
              <a:extLst>
                <a:ext uri="{FF2B5EF4-FFF2-40B4-BE49-F238E27FC236}">
                  <a16:creationId xmlns:a16="http://schemas.microsoft.com/office/drawing/2014/main" id="{57D347F3-C2A9-4B91-B480-FC1F9A2A3D47}"/>
                </a:ext>
              </a:extLst>
            </p:cNvPr>
            <p:cNvSpPr/>
            <p:nvPr/>
          </p:nvSpPr>
          <p:spPr>
            <a:xfrm>
              <a:off x="6518276" y="4127642"/>
              <a:ext cx="926874" cy="45498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solidFill>
                </a:rPr>
                <a:t>BFD</a:t>
              </a:r>
            </a:p>
          </p:txBody>
        </p:sp>
        <p:sp>
          <p:nvSpPr>
            <p:cNvPr id="92" name="Rectangle: Rounded Corners 224">
              <a:extLst>
                <a:ext uri="{FF2B5EF4-FFF2-40B4-BE49-F238E27FC236}">
                  <a16:creationId xmlns:a16="http://schemas.microsoft.com/office/drawing/2014/main" id="{4CF286C1-049F-43F4-97C0-C1CE7906F109}"/>
                </a:ext>
              </a:extLst>
            </p:cNvPr>
            <p:cNvSpPr/>
            <p:nvPr/>
          </p:nvSpPr>
          <p:spPr>
            <a:xfrm>
              <a:off x="6524346" y="4647212"/>
              <a:ext cx="920804" cy="43877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solidFill>
                </a:rPr>
                <a:t>LACP</a:t>
              </a:r>
            </a:p>
          </p:txBody>
        </p:sp>
        <p:pic>
          <p:nvPicPr>
            <p:cNvPr id="93" name="Picture 92">
              <a:extLst>
                <a:ext uri="{FF2B5EF4-FFF2-40B4-BE49-F238E27FC236}">
                  <a16:creationId xmlns:a16="http://schemas.microsoft.com/office/drawing/2014/main" id="{F00A4FAE-DA47-47D0-88A0-E154D3567B08}"/>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6973337" y="4197974"/>
              <a:ext cx="391645" cy="321966"/>
            </a:xfrm>
            <a:prstGeom prst="rect">
              <a:avLst/>
            </a:prstGeom>
          </p:spPr>
        </p:pic>
        <p:pic>
          <p:nvPicPr>
            <p:cNvPr id="94" name="Picture 93">
              <a:extLst>
                <a:ext uri="{FF2B5EF4-FFF2-40B4-BE49-F238E27FC236}">
                  <a16:creationId xmlns:a16="http://schemas.microsoft.com/office/drawing/2014/main" id="{057232C6-F5B1-41BE-BCD4-E37EB97F07F9}"/>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7016931" y="4704431"/>
              <a:ext cx="391645" cy="321966"/>
            </a:xfrm>
            <a:prstGeom prst="rect">
              <a:avLst/>
            </a:prstGeom>
          </p:spPr>
        </p:pic>
      </p:grpSp>
      <p:grpSp>
        <p:nvGrpSpPr>
          <p:cNvPr id="95" name="Group 94">
            <a:extLst>
              <a:ext uri="{FF2B5EF4-FFF2-40B4-BE49-F238E27FC236}">
                <a16:creationId xmlns:a16="http://schemas.microsoft.com/office/drawing/2014/main" id="{45E66DA6-5358-43A1-99FC-E4309E2D6AFD}"/>
              </a:ext>
            </a:extLst>
          </p:cNvPr>
          <p:cNvGrpSpPr/>
          <p:nvPr/>
        </p:nvGrpSpPr>
        <p:grpSpPr>
          <a:xfrm>
            <a:off x="5420059" y="3433995"/>
            <a:ext cx="1099557" cy="1092199"/>
            <a:chOff x="1321495" y="5504605"/>
            <a:chExt cx="422693" cy="400117"/>
          </a:xfrm>
        </p:grpSpPr>
        <p:sp>
          <p:nvSpPr>
            <p:cNvPr id="96" name="Circular Arrow 43">
              <a:extLst>
                <a:ext uri="{FF2B5EF4-FFF2-40B4-BE49-F238E27FC236}">
                  <a16:creationId xmlns:a16="http://schemas.microsoft.com/office/drawing/2014/main" id="{804D4C6D-BD1D-4E9A-82EC-583375368937}"/>
                </a:ext>
              </a:extLst>
            </p:cNvPr>
            <p:cNvSpPr/>
            <p:nvPr/>
          </p:nvSpPr>
          <p:spPr bwMode="auto">
            <a:xfrm flipH="1">
              <a:off x="1321495" y="5504605"/>
              <a:ext cx="422693" cy="400117"/>
            </a:xfrm>
            <a:prstGeom prst="circularArrow">
              <a:avLst>
                <a:gd name="adj1" fmla="val 12500"/>
                <a:gd name="adj2" fmla="val 1142319"/>
                <a:gd name="adj3" fmla="val 20457681"/>
                <a:gd name="adj4" fmla="val 1174881"/>
                <a:gd name="adj5" fmla="val 12500"/>
              </a:avLst>
            </a:prstGeom>
            <a:solidFill>
              <a:srgbClr val="FF0000"/>
            </a:solidFill>
            <a:ln w="12700" cap="flat" cmpd="sng" algn="ctr">
              <a:solidFill>
                <a:schemeClr val="tx1"/>
              </a:solidFill>
              <a:prstDash val="solid"/>
              <a:round/>
              <a:headEnd type="none" w="med" len="med"/>
              <a:tailEnd type="none" w="med" len="med"/>
            </a:ln>
            <a:effectLst/>
          </p:spPr>
          <p:txBody>
            <a:bodyPr wrap="none" lIns="72000" rIns="72000"/>
            <a:lstStyle/>
            <a:p>
              <a:pPr>
                <a:spcBef>
                  <a:spcPct val="50000"/>
                </a:spcBef>
                <a:defRPr/>
              </a:pPr>
              <a:endParaRPr lang="en-US" sz="1400"/>
            </a:p>
          </p:txBody>
        </p:sp>
        <p:sp>
          <p:nvSpPr>
            <p:cNvPr id="97" name="TextBox 112">
              <a:extLst>
                <a:ext uri="{FF2B5EF4-FFF2-40B4-BE49-F238E27FC236}">
                  <a16:creationId xmlns:a16="http://schemas.microsoft.com/office/drawing/2014/main" id="{BA93A83D-56C7-45FE-A2D2-159DA0166069}"/>
                </a:ext>
              </a:extLst>
            </p:cNvPr>
            <p:cNvSpPr txBox="1">
              <a:spLocks noChangeArrowheads="1"/>
            </p:cNvSpPr>
            <p:nvPr/>
          </p:nvSpPr>
          <p:spPr bwMode="auto">
            <a:xfrm>
              <a:off x="1399222" y="5608322"/>
              <a:ext cx="267239" cy="21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00" dirty="0"/>
                <a:t>PMD</a:t>
              </a:r>
              <a:br>
                <a:rPr lang="en-US" altLang="en-US" sz="1000" dirty="0"/>
              </a:br>
              <a:r>
                <a:rPr lang="en-US" altLang="en-US" sz="1000" dirty="0"/>
                <a:t>1</a:t>
              </a:r>
            </a:p>
          </p:txBody>
        </p:sp>
      </p:grpSp>
      <p:sp>
        <p:nvSpPr>
          <p:cNvPr id="99" name="Rectangle 98"/>
          <p:cNvSpPr/>
          <p:nvPr/>
        </p:nvSpPr>
        <p:spPr>
          <a:xfrm>
            <a:off x="6927004" y="4375766"/>
            <a:ext cx="266954" cy="266954"/>
          </a:xfrm>
          <a:prstGeom prst="rect">
            <a:avLst/>
          </a:prstGeom>
          <a:solidFill>
            <a:srgbClr val="F08A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Arrow Connector 97"/>
          <p:cNvCxnSpPr/>
          <p:nvPr/>
        </p:nvCxnSpPr>
        <p:spPr>
          <a:xfrm>
            <a:off x="6624868" y="4113221"/>
            <a:ext cx="411697" cy="36372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3136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a:t>
            </a:r>
          </a:p>
        </p:txBody>
      </p:sp>
      <p:sp>
        <p:nvSpPr>
          <p:cNvPr id="5" name="Content Placeholder 4"/>
          <p:cNvSpPr>
            <a:spLocks noGrp="1"/>
          </p:cNvSpPr>
          <p:nvPr>
            <p:ph idx="1"/>
          </p:nvPr>
        </p:nvSpPr>
        <p:spPr>
          <a:xfrm>
            <a:off x="677334" y="2160589"/>
            <a:ext cx="9091074" cy="3880773"/>
          </a:xfrm>
        </p:spPr>
        <p:txBody>
          <a:bodyPr>
            <a:normAutofit/>
          </a:bodyPr>
          <a:lstStyle/>
          <a:p>
            <a:r>
              <a:rPr lang="en-US" sz="2800" dirty="0"/>
              <a:t>Use cases for traffic prioritization in NFV</a:t>
            </a:r>
          </a:p>
          <a:p>
            <a:r>
              <a:rPr lang="en-US" sz="2800" dirty="0"/>
              <a:t>State of the art in OvS-DPDK datapath</a:t>
            </a:r>
          </a:p>
          <a:p>
            <a:r>
              <a:rPr lang="en-US" sz="2800" dirty="0"/>
              <a:t>Rx queue prioritization in DPDK datapath</a:t>
            </a:r>
          </a:p>
          <a:p>
            <a:r>
              <a:rPr lang="en-US" sz="2800" dirty="0"/>
              <a:t>Traffic classification and queue selection on NIC</a:t>
            </a:r>
          </a:p>
          <a:p>
            <a:r>
              <a:rPr lang="en-US" sz="2800" dirty="0"/>
              <a:t>Next steps</a:t>
            </a:r>
          </a:p>
        </p:txBody>
      </p:sp>
    </p:spTree>
    <p:extLst>
      <p:ext uri="{BB962C8B-B14F-4D97-AF65-F5344CB8AC3E}">
        <p14:creationId xmlns:p14="http://schemas.microsoft.com/office/powerpoint/2010/main" val="1150805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96A969CA-9255-4C14-97E9-5C2683A017D4}"/>
              </a:ext>
            </a:extLst>
          </p:cNvPr>
          <p:cNvSpPr txBox="1"/>
          <p:nvPr/>
        </p:nvSpPr>
        <p:spPr>
          <a:xfrm>
            <a:off x="8824330" y="5206931"/>
            <a:ext cx="548548" cy="253916"/>
          </a:xfrm>
          <a:prstGeom prst="rect">
            <a:avLst/>
          </a:prstGeom>
          <a:noFill/>
        </p:spPr>
        <p:txBody>
          <a:bodyPr wrap="none" rtlCol="0" anchor="ctr">
            <a:spAutoFit/>
          </a:bodyPr>
          <a:lstStyle/>
          <a:p>
            <a:pPr algn="ctr"/>
            <a:r>
              <a:rPr lang="en-US" sz="1050" dirty="0">
                <a:solidFill>
                  <a:schemeClr val="tx1">
                    <a:lumMod val="65000"/>
                    <a:lumOff val="35000"/>
                  </a:schemeClr>
                </a:solidFill>
              </a:rPr>
              <a:t>dpdk1</a:t>
            </a:r>
          </a:p>
        </p:txBody>
      </p:sp>
      <p:sp>
        <p:nvSpPr>
          <p:cNvPr id="3" name="Title 2"/>
          <p:cNvSpPr>
            <a:spLocks noGrp="1"/>
          </p:cNvSpPr>
          <p:nvPr>
            <p:ph type="title"/>
          </p:nvPr>
        </p:nvSpPr>
        <p:spPr>
          <a:noFill/>
        </p:spPr>
        <p:txBody>
          <a:bodyPr>
            <a:normAutofit/>
          </a:bodyPr>
          <a:lstStyle/>
          <a:p>
            <a:r>
              <a:rPr lang="en-IE" dirty="0"/>
              <a:t>Ingress Scheduling – </a:t>
            </a:r>
            <a:r>
              <a:rPr lang="en-IE" b="1" dirty="0"/>
              <a:t>Traffic Protection</a:t>
            </a:r>
            <a:endParaRPr lang="en-US" b="1" dirty="0"/>
          </a:p>
        </p:txBody>
      </p:sp>
      <p:sp>
        <p:nvSpPr>
          <p:cNvPr id="110" name="Content Placeholder 109">
            <a:extLst>
              <a:ext uri="{FF2B5EF4-FFF2-40B4-BE49-F238E27FC236}">
                <a16:creationId xmlns:a16="http://schemas.microsoft.com/office/drawing/2014/main" id="{DC4E98D7-EB15-4288-8AF9-BB1D0A1814C9}"/>
              </a:ext>
            </a:extLst>
          </p:cNvPr>
          <p:cNvSpPr>
            <a:spLocks noGrp="1"/>
          </p:cNvSpPr>
          <p:nvPr>
            <p:ph sz="half" idx="1"/>
          </p:nvPr>
        </p:nvSpPr>
        <p:spPr>
          <a:xfrm>
            <a:off x="677334" y="1333459"/>
            <a:ext cx="6940349" cy="2228514"/>
          </a:xfrm>
        </p:spPr>
        <p:txBody>
          <a:bodyPr/>
          <a:lstStyle/>
          <a:p>
            <a:r>
              <a:rPr lang="en-US" dirty="0"/>
              <a:t>Overload PMD through 64 byte DPDK traffic on dpdk0</a:t>
            </a:r>
          </a:p>
          <a:p>
            <a:pPr marL="457200" lvl="1" indent="0">
              <a:buNone/>
            </a:pPr>
            <a:r>
              <a:rPr lang="en-US" dirty="0">
                <a:sym typeface="Wingdings" panose="05000000000000000000" pitchFamily="2" charset="2"/>
              </a:rPr>
              <a:t> 100% PMD load in </a:t>
            </a:r>
            <a:r>
              <a:rPr lang="en-US" dirty="0" err="1">
                <a:sym typeface="Wingdings" panose="05000000000000000000" pitchFamily="2" charset="2"/>
              </a:rPr>
              <a:t>pmd</a:t>
            </a:r>
            <a:r>
              <a:rPr lang="en-US" dirty="0">
                <a:sym typeface="Wingdings" panose="05000000000000000000" pitchFamily="2" charset="2"/>
              </a:rPr>
              <a:t>-stats-show</a:t>
            </a:r>
          </a:p>
          <a:p>
            <a:pPr marL="457200" lvl="1" indent="0">
              <a:buNone/>
            </a:pPr>
            <a:r>
              <a:rPr lang="en-US" dirty="0">
                <a:sym typeface="Wingdings" panose="05000000000000000000" pitchFamily="2" charset="2"/>
              </a:rPr>
              <a:t> 25% </a:t>
            </a:r>
            <a:r>
              <a:rPr lang="en-US" dirty="0" err="1">
                <a:sym typeface="Wingdings" panose="05000000000000000000" pitchFamily="2" charset="2"/>
              </a:rPr>
              <a:t>rx</a:t>
            </a:r>
            <a:r>
              <a:rPr lang="en-US" dirty="0">
                <a:sym typeface="Wingdings" panose="05000000000000000000" pitchFamily="2" charset="2"/>
              </a:rPr>
              <a:t> packet drop on dpdk0</a:t>
            </a:r>
          </a:p>
          <a:p>
            <a:r>
              <a:rPr lang="en-US" dirty="0"/>
              <a:t>Add iperf3 UDP traffic (256 bytes) in parallel over dpdk1</a:t>
            </a:r>
          </a:p>
          <a:p>
            <a:r>
              <a:rPr lang="en-US" dirty="0"/>
              <a:t>Measurement result:</a:t>
            </a:r>
          </a:p>
          <a:p>
            <a:endParaRPr lang="en-US" dirty="0"/>
          </a:p>
        </p:txBody>
      </p:sp>
      <p:sp>
        <p:nvSpPr>
          <p:cNvPr id="7" name="Rectangle 6">
            <a:extLst>
              <a:ext uri="{FF2B5EF4-FFF2-40B4-BE49-F238E27FC236}">
                <a16:creationId xmlns:a16="http://schemas.microsoft.com/office/drawing/2014/main" id="{6792FBF1-25F5-4FE8-8909-B4C1125B17FE}"/>
              </a:ext>
            </a:extLst>
          </p:cNvPr>
          <p:cNvSpPr/>
          <p:nvPr/>
        </p:nvSpPr>
        <p:spPr>
          <a:xfrm>
            <a:off x="8594166" y="1918447"/>
            <a:ext cx="2396564" cy="3325031"/>
          </a:xfrm>
          <a:prstGeom prst="rect">
            <a:avLst/>
          </a:prstGeom>
          <a:solidFill>
            <a:srgbClr val="2E427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SUT Server</a:t>
            </a:r>
          </a:p>
        </p:txBody>
      </p:sp>
      <p:sp>
        <p:nvSpPr>
          <p:cNvPr id="8" name="Rectangle: Rounded Corners 7">
            <a:extLst>
              <a:ext uri="{FF2B5EF4-FFF2-40B4-BE49-F238E27FC236}">
                <a16:creationId xmlns:a16="http://schemas.microsoft.com/office/drawing/2014/main" id="{A9F04656-30E9-40B5-98D2-9899FCCEEDF6}"/>
              </a:ext>
            </a:extLst>
          </p:cNvPr>
          <p:cNvSpPr/>
          <p:nvPr/>
        </p:nvSpPr>
        <p:spPr>
          <a:xfrm>
            <a:off x="8881694" y="3824073"/>
            <a:ext cx="1786308" cy="12356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sz="1600" dirty="0"/>
              <a:t>OvS</a:t>
            </a:r>
          </a:p>
        </p:txBody>
      </p:sp>
      <p:sp>
        <p:nvSpPr>
          <p:cNvPr id="18" name="Rectangle: Rounded Corners 17">
            <a:extLst>
              <a:ext uri="{FF2B5EF4-FFF2-40B4-BE49-F238E27FC236}">
                <a16:creationId xmlns:a16="http://schemas.microsoft.com/office/drawing/2014/main" id="{094C6F34-A6B3-4755-8149-0A5CC98F6AF2}"/>
              </a:ext>
            </a:extLst>
          </p:cNvPr>
          <p:cNvSpPr/>
          <p:nvPr/>
        </p:nvSpPr>
        <p:spPr>
          <a:xfrm>
            <a:off x="9800708" y="2293948"/>
            <a:ext cx="944996" cy="964910"/>
          </a:xfrm>
          <a:prstGeom prst="roundRect">
            <a:avLst/>
          </a:prstGeom>
          <a:solidFill>
            <a:schemeClr val="accent3">
              <a:lumMod val="20000"/>
              <a:lumOff val="80000"/>
            </a:schemeClr>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25000"/>
                  </a:schemeClr>
                </a:solidFill>
              </a:rPr>
              <a:t>VM</a:t>
            </a:r>
            <a:br>
              <a:rPr lang="en-US" sz="1400" dirty="0">
                <a:solidFill>
                  <a:schemeClr val="bg2">
                    <a:lumMod val="25000"/>
                  </a:schemeClr>
                </a:solidFill>
              </a:rPr>
            </a:br>
            <a:r>
              <a:rPr lang="en-US" sz="1400" dirty="0" err="1">
                <a:solidFill>
                  <a:schemeClr val="bg2">
                    <a:lumMod val="25000"/>
                  </a:schemeClr>
                </a:solidFill>
              </a:rPr>
              <a:t>dpdk</a:t>
            </a:r>
            <a:r>
              <a:rPr lang="en-US" sz="1400" dirty="0">
                <a:solidFill>
                  <a:schemeClr val="bg2">
                    <a:lumMod val="25000"/>
                  </a:schemeClr>
                </a:solidFill>
              </a:rPr>
              <a:t> testpmd</a:t>
            </a:r>
          </a:p>
        </p:txBody>
      </p:sp>
      <p:cxnSp>
        <p:nvCxnSpPr>
          <p:cNvPr id="20" name="Straight Connector 19">
            <a:extLst>
              <a:ext uri="{FF2B5EF4-FFF2-40B4-BE49-F238E27FC236}">
                <a16:creationId xmlns:a16="http://schemas.microsoft.com/office/drawing/2014/main" id="{2D4A8C05-0C87-4044-828C-54F142D956C3}"/>
              </a:ext>
            </a:extLst>
          </p:cNvPr>
          <p:cNvCxnSpPr>
            <a:cxnSpLocks/>
            <a:stCxn id="18" idx="2"/>
          </p:cNvCxnSpPr>
          <p:nvPr/>
        </p:nvCxnSpPr>
        <p:spPr>
          <a:xfrm>
            <a:off x="10273206" y="3258858"/>
            <a:ext cx="2610" cy="547352"/>
          </a:xfrm>
          <a:prstGeom prst="line">
            <a:avLst/>
          </a:prstGeom>
          <a:ln w="1905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85E5151-092F-4C1F-AED7-A1D061AD05E9}"/>
              </a:ext>
            </a:extLst>
          </p:cNvPr>
          <p:cNvSpPr txBox="1"/>
          <p:nvPr/>
        </p:nvSpPr>
        <p:spPr>
          <a:xfrm>
            <a:off x="9560260" y="3580785"/>
            <a:ext cx="758541" cy="253916"/>
          </a:xfrm>
          <a:prstGeom prst="rect">
            <a:avLst/>
          </a:prstGeom>
          <a:noFill/>
        </p:spPr>
        <p:txBody>
          <a:bodyPr wrap="none" rtlCol="0" anchor="ctr">
            <a:spAutoFit/>
          </a:bodyPr>
          <a:lstStyle/>
          <a:p>
            <a:pPr algn="ctr"/>
            <a:r>
              <a:rPr lang="en-US" sz="1050" dirty="0">
                <a:solidFill>
                  <a:schemeClr val="accent3">
                    <a:lumMod val="40000"/>
                    <a:lumOff val="60000"/>
                  </a:schemeClr>
                </a:solidFill>
              </a:rPr>
              <a:t>vhostuser</a:t>
            </a:r>
          </a:p>
        </p:txBody>
      </p:sp>
      <p:cxnSp>
        <p:nvCxnSpPr>
          <p:cNvPr id="23" name="Straight Connector 22">
            <a:extLst>
              <a:ext uri="{FF2B5EF4-FFF2-40B4-BE49-F238E27FC236}">
                <a16:creationId xmlns:a16="http://schemas.microsoft.com/office/drawing/2014/main" id="{17F46000-89FE-474E-BE89-FDEA55F28073}"/>
              </a:ext>
            </a:extLst>
          </p:cNvPr>
          <p:cNvCxnSpPr>
            <a:cxnSpLocks/>
          </p:cNvCxnSpPr>
          <p:nvPr/>
        </p:nvCxnSpPr>
        <p:spPr>
          <a:xfrm>
            <a:off x="9263687" y="3552345"/>
            <a:ext cx="0" cy="282356"/>
          </a:xfrm>
          <a:prstGeom prst="line">
            <a:avLst/>
          </a:prstGeom>
          <a:ln w="12700" cap="rnd" cmpd="sng" algn="ctr">
            <a:solidFill>
              <a:srgbClr val="FFE4AA"/>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5A560AD8-145D-4C01-B865-89D24A692F58}"/>
              </a:ext>
            </a:extLst>
          </p:cNvPr>
          <p:cNvSpPr/>
          <p:nvPr/>
        </p:nvSpPr>
        <p:spPr>
          <a:xfrm>
            <a:off x="8881693" y="2635624"/>
            <a:ext cx="752018" cy="632274"/>
          </a:xfrm>
          <a:prstGeom prst="roundRect">
            <a:avLst/>
          </a:prstGeom>
          <a:solidFill>
            <a:srgbClr val="FFE4AA"/>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iperf3</a:t>
            </a:r>
            <a:br>
              <a:rPr lang="en-US" sz="1200" dirty="0">
                <a:solidFill>
                  <a:schemeClr val="tx2"/>
                </a:solidFill>
              </a:rPr>
            </a:br>
            <a:r>
              <a:rPr lang="en-US" sz="1200" dirty="0" err="1">
                <a:solidFill>
                  <a:schemeClr val="tx2"/>
                </a:solidFill>
              </a:rPr>
              <a:t>udp</a:t>
            </a:r>
            <a:r>
              <a:rPr lang="en-US" sz="1200" dirty="0">
                <a:solidFill>
                  <a:schemeClr val="tx2"/>
                </a:solidFill>
              </a:rPr>
              <a:t> server</a:t>
            </a:r>
            <a:endParaRPr lang="en-US" sz="1400" dirty="0">
              <a:solidFill>
                <a:schemeClr val="tx2"/>
              </a:solidFill>
            </a:endParaRPr>
          </a:p>
        </p:txBody>
      </p:sp>
      <p:grpSp>
        <p:nvGrpSpPr>
          <p:cNvPr id="33" name="Group 32">
            <a:extLst>
              <a:ext uri="{FF2B5EF4-FFF2-40B4-BE49-F238E27FC236}">
                <a16:creationId xmlns:a16="http://schemas.microsoft.com/office/drawing/2014/main" id="{C5B2976E-7CEC-42A4-A12B-F0E7158D818F}"/>
              </a:ext>
            </a:extLst>
          </p:cNvPr>
          <p:cNvGrpSpPr/>
          <p:nvPr/>
        </p:nvGrpSpPr>
        <p:grpSpPr>
          <a:xfrm>
            <a:off x="9461153" y="4179592"/>
            <a:ext cx="627085" cy="594124"/>
            <a:chOff x="1321495" y="5504605"/>
            <a:chExt cx="422693" cy="400117"/>
          </a:xfrm>
        </p:grpSpPr>
        <p:sp>
          <p:nvSpPr>
            <p:cNvPr id="34" name="Circular Arrow 43">
              <a:extLst>
                <a:ext uri="{FF2B5EF4-FFF2-40B4-BE49-F238E27FC236}">
                  <a16:creationId xmlns:a16="http://schemas.microsoft.com/office/drawing/2014/main" id="{CCCB420D-67DD-43C0-AD70-42AE73647BEE}"/>
                </a:ext>
              </a:extLst>
            </p:cNvPr>
            <p:cNvSpPr/>
            <p:nvPr/>
          </p:nvSpPr>
          <p:spPr bwMode="auto">
            <a:xfrm flipH="1">
              <a:off x="1321495" y="5504605"/>
              <a:ext cx="422693" cy="400117"/>
            </a:xfrm>
            <a:prstGeom prst="circularArrow">
              <a:avLst>
                <a:gd name="adj1" fmla="val 12500"/>
                <a:gd name="adj2" fmla="val 1142319"/>
                <a:gd name="adj3" fmla="val 20457681"/>
                <a:gd name="adj4" fmla="val 1174881"/>
                <a:gd name="adj5" fmla="val 12500"/>
              </a:avLst>
            </a:prstGeom>
            <a:solidFill>
              <a:srgbClr val="8D92B4"/>
            </a:solidFill>
            <a:ln w="12700" cap="flat" cmpd="sng" algn="ctr">
              <a:solidFill>
                <a:schemeClr val="tx1"/>
              </a:solidFill>
              <a:prstDash val="solid"/>
              <a:round/>
              <a:headEnd type="none" w="med" len="med"/>
              <a:tailEnd type="none" w="med" len="med"/>
            </a:ln>
            <a:effectLst/>
          </p:spPr>
          <p:txBody>
            <a:bodyPr wrap="none" lIns="72000" rIns="72000"/>
            <a:lstStyle/>
            <a:p>
              <a:pPr>
                <a:spcBef>
                  <a:spcPct val="50000"/>
                </a:spcBef>
                <a:defRPr/>
              </a:pPr>
              <a:endParaRPr lang="en-US" sz="1400"/>
            </a:p>
          </p:txBody>
        </p:sp>
        <p:sp>
          <p:nvSpPr>
            <p:cNvPr id="35" name="TextBox 112">
              <a:extLst>
                <a:ext uri="{FF2B5EF4-FFF2-40B4-BE49-F238E27FC236}">
                  <a16:creationId xmlns:a16="http://schemas.microsoft.com/office/drawing/2014/main" id="{FC85E448-0ED7-4A54-B6C2-E2FD909D85B1}"/>
                </a:ext>
              </a:extLst>
            </p:cNvPr>
            <p:cNvSpPr txBox="1">
              <a:spLocks noChangeArrowheads="1"/>
            </p:cNvSpPr>
            <p:nvPr/>
          </p:nvSpPr>
          <p:spPr bwMode="auto">
            <a:xfrm>
              <a:off x="1374438" y="5633812"/>
              <a:ext cx="316808" cy="1658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00" dirty="0"/>
                <a:t>PMD</a:t>
              </a:r>
            </a:p>
          </p:txBody>
        </p:sp>
      </p:grpSp>
      <p:sp>
        <p:nvSpPr>
          <p:cNvPr id="38" name="Oval 37">
            <a:extLst>
              <a:ext uri="{FF2B5EF4-FFF2-40B4-BE49-F238E27FC236}">
                <a16:creationId xmlns:a16="http://schemas.microsoft.com/office/drawing/2014/main" id="{60A6E0E3-83E1-487C-9779-9E38C8267DDC}"/>
              </a:ext>
            </a:extLst>
          </p:cNvPr>
          <p:cNvSpPr/>
          <p:nvPr/>
        </p:nvSpPr>
        <p:spPr>
          <a:xfrm>
            <a:off x="10207464" y="3757360"/>
            <a:ext cx="131483" cy="122517"/>
          </a:xfrm>
          <a:prstGeom prst="ellipse">
            <a:avLst/>
          </a:prstGeom>
          <a:solidFill>
            <a:srgbClr val="5858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71F3945-A72A-429B-9146-7029E0F8C23E}"/>
              </a:ext>
            </a:extLst>
          </p:cNvPr>
          <p:cNvSpPr txBox="1"/>
          <p:nvPr/>
        </p:nvSpPr>
        <p:spPr>
          <a:xfrm>
            <a:off x="8711681" y="3429910"/>
            <a:ext cx="556564" cy="253916"/>
          </a:xfrm>
          <a:prstGeom prst="rect">
            <a:avLst/>
          </a:prstGeom>
          <a:noFill/>
        </p:spPr>
        <p:txBody>
          <a:bodyPr wrap="none" rtlCol="0" anchor="ctr">
            <a:spAutoFit/>
          </a:bodyPr>
          <a:lstStyle/>
          <a:p>
            <a:pPr algn="ctr"/>
            <a:r>
              <a:rPr lang="en-US" sz="1050" dirty="0" err="1">
                <a:solidFill>
                  <a:srgbClr val="FFFFB3"/>
                </a:solidFill>
              </a:rPr>
              <a:t>br-prv</a:t>
            </a:r>
            <a:endParaRPr lang="en-US" sz="1050" dirty="0">
              <a:solidFill>
                <a:srgbClr val="FFFFB3"/>
              </a:solidFill>
            </a:endParaRPr>
          </a:p>
        </p:txBody>
      </p:sp>
      <p:sp>
        <p:nvSpPr>
          <p:cNvPr id="41" name="Oval 40">
            <a:extLst>
              <a:ext uri="{FF2B5EF4-FFF2-40B4-BE49-F238E27FC236}">
                <a16:creationId xmlns:a16="http://schemas.microsoft.com/office/drawing/2014/main" id="{9D37E286-08DB-45B9-8752-3918AA2BD431}"/>
              </a:ext>
            </a:extLst>
          </p:cNvPr>
          <p:cNvSpPr/>
          <p:nvPr/>
        </p:nvSpPr>
        <p:spPr>
          <a:xfrm>
            <a:off x="9338932" y="5248783"/>
            <a:ext cx="131483" cy="122517"/>
          </a:xfrm>
          <a:prstGeom prst="ellipse">
            <a:avLst/>
          </a:prstGeom>
          <a:solidFill>
            <a:srgbClr val="5858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F612AB2-227A-4DE6-811B-ED7721C3E690}"/>
              </a:ext>
            </a:extLst>
          </p:cNvPr>
          <p:cNvSpPr/>
          <p:nvPr/>
        </p:nvSpPr>
        <p:spPr>
          <a:xfrm>
            <a:off x="10059183" y="5248782"/>
            <a:ext cx="113552" cy="122517"/>
          </a:xfrm>
          <a:prstGeom prst="ellipse">
            <a:avLst/>
          </a:prstGeom>
          <a:solidFill>
            <a:srgbClr val="5858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AFB3FD14-75A2-44B3-8F32-0D099BB693AB}"/>
              </a:ext>
            </a:extLst>
          </p:cNvPr>
          <p:cNvCxnSpPr>
            <a:cxnSpLocks/>
            <a:stCxn id="41" idx="4"/>
          </p:cNvCxnSpPr>
          <p:nvPr/>
        </p:nvCxnSpPr>
        <p:spPr>
          <a:xfrm>
            <a:off x="9404674" y="5371300"/>
            <a:ext cx="0" cy="49157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400B53-AC87-40AD-9DC7-F3808D9FD74D}"/>
              </a:ext>
            </a:extLst>
          </p:cNvPr>
          <p:cNvCxnSpPr>
            <a:cxnSpLocks/>
            <a:stCxn id="42" idx="4"/>
          </p:cNvCxnSpPr>
          <p:nvPr/>
        </p:nvCxnSpPr>
        <p:spPr>
          <a:xfrm>
            <a:off x="10115959" y="5371299"/>
            <a:ext cx="0" cy="49157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9DCF3FF1-6823-4FC2-961E-A1309A4A0FC1}"/>
              </a:ext>
            </a:extLst>
          </p:cNvPr>
          <p:cNvSpPr/>
          <p:nvPr/>
        </p:nvSpPr>
        <p:spPr>
          <a:xfrm>
            <a:off x="6039114" y="5862870"/>
            <a:ext cx="4951615" cy="406448"/>
          </a:xfrm>
          <a:prstGeom prst="rect">
            <a:avLst/>
          </a:prstGeom>
          <a:solidFill>
            <a:schemeClr val="bg1">
              <a:lumMod val="7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ToR </a:t>
            </a:r>
          </a:p>
        </p:txBody>
      </p:sp>
      <p:sp>
        <p:nvSpPr>
          <p:cNvPr id="48" name="TextBox 47">
            <a:extLst>
              <a:ext uri="{FF2B5EF4-FFF2-40B4-BE49-F238E27FC236}">
                <a16:creationId xmlns:a16="http://schemas.microsoft.com/office/drawing/2014/main" id="{16F83F40-F0BA-439F-8CA3-B6CE6C44FC66}"/>
              </a:ext>
            </a:extLst>
          </p:cNvPr>
          <p:cNvSpPr txBox="1"/>
          <p:nvPr/>
        </p:nvSpPr>
        <p:spPr>
          <a:xfrm>
            <a:off x="10128193" y="5206931"/>
            <a:ext cx="548548" cy="253916"/>
          </a:xfrm>
          <a:prstGeom prst="rect">
            <a:avLst/>
          </a:prstGeom>
          <a:noFill/>
        </p:spPr>
        <p:txBody>
          <a:bodyPr wrap="none" rtlCol="0" anchor="ctr">
            <a:spAutoFit/>
          </a:bodyPr>
          <a:lstStyle/>
          <a:p>
            <a:pPr algn="ctr"/>
            <a:r>
              <a:rPr lang="en-US" sz="1050" dirty="0">
                <a:solidFill>
                  <a:schemeClr val="tx1">
                    <a:lumMod val="65000"/>
                    <a:lumOff val="35000"/>
                  </a:schemeClr>
                </a:solidFill>
              </a:rPr>
              <a:t>dpdk0</a:t>
            </a:r>
          </a:p>
        </p:txBody>
      </p:sp>
      <p:sp>
        <p:nvSpPr>
          <p:cNvPr id="59" name="TextBox 58">
            <a:extLst>
              <a:ext uri="{FF2B5EF4-FFF2-40B4-BE49-F238E27FC236}">
                <a16:creationId xmlns:a16="http://schemas.microsoft.com/office/drawing/2014/main" id="{74C2B73A-C383-42DE-A27B-47559196EFA4}"/>
              </a:ext>
            </a:extLst>
          </p:cNvPr>
          <p:cNvSpPr txBox="1"/>
          <p:nvPr/>
        </p:nvSpPr>
        <p:spPr>
          <a:xfrm>
            <a:off x="6269278" y="5206931"/>
            <a:ext cx="548548" cy="253916"/>
          </a:xfrm>
          <a:prstGeom prst="rect">
            <a:avLst/>
          </a:prstGeom>
          <a:noFill/>
        </p:spPr>
        <p:txBody>
          <a:bodyPr wrap="none" rtlCol="0" anchor="ctr">
            <a:spAutoFit/>
          </a:bodyPr>
          <a:lstStyle/>
          <a:p>
            <a:pPr algn="ctr"/>
            <a:r>
              <a:rPr lang="en-US" sz="1050" dirty="0">
                <a:solidFill>
                  <a:schemeClr val="tx1">
                    <a:lumMod val="65000"/>
                    <a:lumOff val="35000"/>
                  </a:schemeClr>
                </a:solidFill>
              </a:rPr>
              <a:t>dpdk1</a:t>
            </a:r>
          </a:p>
        </p:txBody>
      </p:sp>
      <p:sp>
        <p:nvSpPr>
          <p:cNvPr id="60" name="Rectangle 59">
            <a:extLst>
              <a:ext uri="{FF2B5EF4-FFF2-40B4-BE49-F238E27FC236}">
                <a16:creationId xmlns:a16="http://schemas.microsoft.com/office/drawing/2014/main" id="{6D90322D-F582-440C-A2B9-4C3D4EF2E4B9}"/>
              </a:ext>
            </a:extLst>
          </p:cNvPr>
          <p:cNvSpPr/>
          <p:nvPr/>
        </p:nvSpPr>
        <p:spPr>
          <a:xfrm>
            <a:off x="6039114" y="3367825"/>
            <a:ext cx="2396564" cy="1875653"/>
          </a:xfrm>
          <a:prstGeom prst="rect">
            <a:avLst/>
          </a:prstGeom>
          <a:solidFill>
            <a:srgbClr val="2E427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err="1"/>
              <a:t>TGen</a:t>
            </a:r>
            <a:r>
              <a:rPr lang="en-US" sz="1600" dirty="0"/>
              <a:t> Server</a:t>
            </a:r>
          </a:p>
        </p:txBody>
      </p:sp>
      <p:sp>
        <p:nvSpPr>
          <p:cNvPr id="62" name="Rectangle: Rounded Corners 61">
            <a:extLst>
              <a:ext uri="{FF2B5EF4-FFF2-40B4-BE49-F238E27FC236}">
                <a16:creationId xmlns:a16="http://schemas.microsoft.com/office/drawing/2014/main" id="{D7700C76-9B4B-433F-B680-75C711703FB2}"/>
              </a:ext>
            </a:extLst>
          </p:cNvPr>
          <p:cNvSpPr/>
          <p:nvPr/>
        </p:nvSpPr>
        <p:spPr>
          <a:xfrm>
            <a:off x="7245655" y="3907648"/>
            <a:ext cx="944996" cy="964910"/>
          </a:xfrm>
          <a:prstGeom prst="roundRect">
            <a:avLst/>
          </a:prstGeom>
          <a:solidFill>
            <a:schemeClr val="accent3">
              <a:lumMod val="20000"/>
              <a:lumOff val="80000"/>
            </a:schemeClr>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25000"/>
                  </a:schemeClr>
                </a:solidFill>
              </a:rPr>
              <a:t>BM</a:t>
            </a:r>
            <a:br>
              <a:rPr lang="en-US" sz="1400" dirty="0">
                <a:solidFill>
                  <a:schemeClr val="bg2">
                    <a:lumMod val="25000"/>
                  </a:schemeClr>
                </a:solidFill>
              </a:rPr>
            </a:br>
            <a:r>
              <a:rPr lang="en-US" sz="1400" dirty="0" err="1">
                <a:solidFill>
                  <a:schemeClr val="bg2">
                    <a:lumMod val="25000"/>
                  </a:schemeClr>
                </a:solidFill>
              </a:rPr>
              <a:t>dpdk</a:t>
            </a:r>
            <a:r>
              <a:rPr lang="en-US" sz="1400" dirty="0">
                <a:solidFill>
                  <a:schemeClr val="bg2">
                    <a:lumMod val="25000"/>
                  </a:schemeClr>
                </a:solidFill>
              </a:rPr>
              <a:t> pktgen</a:t>
            </a:r>
          </a:p>
        </p:txBody>
      </p:sp>
      <p:cxnSp>
        <p:nvCxnSpPr>
          <p:cNvPr id="63" name="Straight Connector 62">
            <a:extLst>
              <a:ext uri="{FF2B5EF4-FFF2-40B4-BE49-F238E27FC236}">
                <a16:creationId xmlns:a16="http://schemas.microsoft.com/office/drawing/2014/main" id="{95A410A4-E166-4D53-8CB2-3BD4A1C4344E}"/>
              </a:ext>
            </a:extLst>
          </p:cNvPr>
          <p:cNvCxnSpPr>
            <a:cxnSpLocks/>
            <a:stCxn id="62" idx="2"/>
            <a:endCxn id="74" idx="1"/>
          </p:cNvCxnSpPr>
          <p:nvPr/>
        </p:nvCxnSpPr>
        <p:spPr>
          <a:xfrm flipH="1">
            <a:off x="7573141" y="4872558"/>
            <a:ext cx="145012" cy="461331"/>
          </a:xfrm>
          <a:prstGeom prst="line">
            <a:avLst/>
          </a:prstGeom>
          <a:ln w="1905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DD496093-D509-4913-B5CA-17B9E38F6741}"/>
              </a:ext>
            </a:extLst>
          </p:cNvPr>
          <p:cNvSpPr/>
          <p:nvPr/>
        </p:nvSpPr>
        <p:spPr>
          <a:xfrm>
            <a:off x="6407871" y="4045170"/>
            <a:ext cx="752018" cy="632274"/>
          </a:xfrm>
          <a:prstGeom prst="roundRect">
            <a:avLst/>
          </a:prstGeom>
          <a:solidFill>
            <a:srgbClr val="FFE4AA"/>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iperf3</a:t>
            </a:r>
            <a:br>
              <a:rPr lang="en-US" sz="1200" dirty="0">
                <a:solidFill>
                  <a:schemeClr val="tx2"/>
                </a:solidFill>
              </a:rPr>
            </a:br>
            <a:r>
              <a:rPr lang="en-US" sz="1200" dirty="0" err="1">
                <a:solidFill>
                  <a:schemeClr val="tx2"/>
                </a:solidFill>
              </a:rPr>
              <a:t>udp</a:t>
            </a:r>
            <a:r>
              <a:rPr lang="en-US" sz="1200" dirty="0">
                <a:solidFill>
                  <a:schemeClr val="tx2"/>
                </a:solidFill>
              </a:rPr>
              <a:t> client</a:t>
            </a:r>
            <a:endParaRPr lang="en-US" sz="1400" dirty="0">
              <a:solidFill>
                <a:schemeClr val="tx2"/>
              </a:solidFill>
            </a:endParaRPr>
          </a:p>
        </p:txBody>
      </p:sp>
      <p:sp>
        <p:nvSpPr>
          <p:cNvPr id="72" name="Oval 71">
            <a:extLst>
              <a:ext uri="{FF2B5EF4-FFF2-40B4-BE49-F238E27FC236}">
                <a16:creationId xmlns:a16="http://schemas.microsoft.com/office/drawing/2014/main" id="{E475DCBD-3826-4618-B8C6-A1D86E7D9399}"/>
              </a:ext>
            </a:extLst>
          </p:cNvPr>
          <p:cNvSpPr/>
          <p:nvPr/>
        </p:nvSpPr>
        <p:spPr>
          <a:xfrm>
            <a:off x="6783880" y="5248783"/>
            <a:ext cx="131483" cy="122517"/>
          </a:xfrm>
          <a:prstGeom prst="ellipse">
            <a:avLst/>
          </a:prstGeom>
          <a:solidFill>
            <a:srgbClr val="5858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1F2BD429-CC4C-4FE1-A816-0A29638CC9EF}"/>
              </a:ext>
            </a:extLst>
          </p:cNvPr>
          <p:cNvSpPr/>
          <p:nvPr/>
        </p:nvSpPr>
        <p:spPr>
          <a:xfrm>
            <a:off x="7504131" y="5248782"/>
            <a:ext cx="113552" cy="122517"/>
          </a:xfrm>
          <a:prstGeom prst="ellipse">
            <a:avLst/>
          </a:prstGeom>
          <a:solidFill>
            <a:srgbClr val="5858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77A9242E-D657-4115-9018-8137B4EC4222}"/>
              </a:ext>
            </a:extLst>
          </p:cNvPr>
          <p:cNvSpPr txBox="1"/>
          <p:nvPr/>
        </p:nvSpPr>
        <p:spPr>
          <a:xfrm>
            <a:off x="7573141" y="5206931"/>
            <a:ext cx="548548" cy="253916"/>
          </a:xfrm>
          <a:prstGeom prst="rect">
            <a:avLst/>
          </a:prstGeom>
          <a:noFill/>
        </p:spPr>
        <p:txBody>
          <a:bodyPr wrap="none" rtlCol="0" anchor="ctr">
            <a:spAutoFit/>
          </a:bodyPr>
          <a:lstStyle/>
          <a:p>
            <a:pPr algn="ctr"/>
            <a:r>
              <a:rPr lang="en-US" sz="1050" dirty="0">
                <a:solidFill>
                  <a:schemeClr val="tx1">
                    <a:lumMod val="65000"/>
                    <a:lumOff val="35000"/>
                  </a:schemeClr>
                </a:solidFill>
              </a:rPr>
              <a:t>dpdk0</a:t>
            </a:r>
          </a:p>
        </p:txBody>
      </p:sp>
      <p:cxnSp>
        <p:nvCxnSpPr>
          <p:cNvPr id="93" name="Straight Connector 92">
            <a:extLst>
              <a:ext uri="{FF2B5EF4-FFF2-40B4-BE49-F238E27FC236}">
                <a16:creationId xmlns:a16="http://schemas.microsoft.com/office/drawing/2014/main" id="{B109F293-737A-42F5-A63E-5A80088F7DD4}"/>
              </a:ext>
            </a:extLst>
          </p:cNvPr>
          <p:cNvCxnSpPr>
            <a:cxnSpLocks/>
            <a:stCxn id="66" idx="2"/>
            <a:endCxn id="72" idx="0"/>
          </p:cNvCxnSpPr>
          <p:nvPr/>
        </p:nvCxnSpPr>
        <p:spPr>
          <a:xfrm>
            <a:off x="6783880" y="4677444"/>
            <a:ext cx="65742" cy="571339"/>
          </a:xfrm>
          <a:prstGeom prst="line">
            <a:avLst/>
          </a:prstGeom>
          <a:ln w="12700" cap="flat" cmpd="sng" algn="ctr">
            <a:solidFill>
              <a:srgbClr val="FFFFFF"/>
            </a:solidFill>
            <a:prstDash val="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E2B5E2F-9CD7-4429-BD4E-8249A68EC974}"/>
              </a:ext>
            </a:extLst>
          </p:cNvPr>
          <p:cNvCxnSpPr>
            <a:cxnSpLocks/>
            <a:stCxn id="27" idx="2"/>
            <a:endCxn id="40" idx="3"/>
          </p:cNvCxnSpPr>
          <p:nvPr/>
        </p:nvCxnSpPr>
        <p:spPr>
          <a:xfrm>
            <a:off x="9257702" y="3267898"/>
            <a:ext cx="10543" cy="288970"/>
          </a:xfrm>
          <a:prstGeom prst="line">
            <a:avLst/>
          </a:prstGeom>
          <a:ln w="12700" cap="flat" cmpd="sng" algn="ctr">
            <a:solidFill>
              <a:srgbClr val="FFFFFF"/>
            </a:solidFill>
            <a:prstDash val="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ADD7476-335A-4A5F-B617-82F6516B54D9}"/>
              </a:ext>
            </a:extLst>
          </p:cNvPr>
          <p:cNvCxnSpPr>
            <a:cxnSpLocks/>
            <a:stCxn id="72" idx="4"/>
          </p:cNvCxnSpPr>
          <p:nvPr/>
        </p:nvCxnSpPr>
        <p:spPr>
          <a:xfrm>
            <a:off x="6849622" y="5371300"/>
            <a:ext cx="0" cy="50445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4EA14EE-9CE0-4994-8584-27FE7E90D806}"/>
              </a:ext>
            </a:extLst>
          </p:cNvPr>
          <p:cNvCxnSpPr>
            <a:cxnSpLocks/>
            <a:stCxn id="73" idx="4"/>
          </p:cNvCxnSpPr>
          <p:nvPr/>
        </p:nvCxnSpPr>
        <p:spPr>
          <a:xfrm>
            <a:off x="7560907" y="5371299"/>
            <a:ext cx="0" cy="49157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8" name="Freeform: Shape 107">
            <a:extLst>
              <a:ext uri="{FF2B5EF4-FFF2-40B4-BE49-F238E27FC236}">
                <a16:creationId xmlns:a16="http://schemas.microsoft.com/office/drawing/2014/main" id="{252D0E8C-3466-4D31-8F05-72DF4313D454}"/>
              </a:ext>
            </a:extLst>
          </p:cNvPr>
          <p:cNvSpPr/>
          <p:nvPr/>
        </p:nvSpPr>
        <p:spPr>
          <a:xfrm>
            <a:off x="7585082" y="3155324"/>
            <a:ext cx="2770518" cy="2971160"/>
          </a:xfrm>
          <a:custGeom>
            <a:avLst/>
            <a:gdLst>
              <a:gd name="connsiteX0" fmla="*/ 243291 w 2879317"/>
              <a:gd name="connsiteY0" fmla="*/ 1609859 h 2966167"/>
              <a:gd name="connsiteX1" fmla="*/ 108062 w 2879317"/>
              <a:gd name="connsiteY1" fmla="*/ 2125014 h 2966167"/>
              <a:gd name="connsiteX2" fmla="*/ 82305 w 2879317"/>
              <a:gd name="connsiteY2" fmla="*/ 2736761 h 2966167"/>
              <a:gd name="connsiteX3" fmla="*/ 1228524 w 2879317"/>
              <a:gd name="connsiteY3" fmla="*/ 2942822 h 2966167"/>
              <a:gd name="connsiteX4" fmla="*/ 2574367 w 2879317"/>
              <a:gd name="connsiteY4" fmla="*/ 2897746 h 2966167"/>
              <a:gd name="connsiteX5" fmla="*/ 2619443 w 2879317"/>
              <a:gd name="connsiteY5" fmla="*/ 2376152 h 2966167"/>
              <a:gd name="connsiteX6" fmla="*/ 2394062 w 2879317"/>
              <a:gd name="connsiteY6" fmla="*/ 1435994 h 2966167"/>
              <a:gd name="connsiteX7" fmla="*/ 2806186 w 2879317"/>
              <a:gd name="connsiteY7" fmla="*/ 740535 h 2966167"/>
              <a:gd name="connsiteX8" fmla="*/ 2877020 w 2879317"/>
              <a:gd name="connsiteY8" fmla="*/ 0 h 2966167"/>
              <a:gd name="connsiteX0" fmla="*/ 135804 w 2771830"/>
              <a:gd name="connsiteY0" fmla="*/ 1609859 h 2960609"/>
              <a:gd name="connsiteX1" fmla="*/ 575 w 2771830"/>
              <a:gd name="connsiteY1" fmla="*/ 2125014 h 2960609"/>
              <a:gd name="connsiteX2" fmla="*/ 187320 w 2771830"/>
              <a:gd name="connsiteY2" fmla="*/ 2878429 h 2960609"/>
              <a:gd name="connsiteX3" fmla="*/ 1121037 w 2771830"/>
              <a:gd name="connsiteY3" fmla="*/ 2942822 h 2960609"/>
              <a:gd name="connsiteX4" fmla="*/ 2466880 w 2771830"/>
              <a:gd name="connsiteY4" fmla="*/ 2897746 h 2960609"/>
              <a:gd name="connsiteX5" fmla="*/ 2511956 w 2771830"/>
              <a:gd name="connsiteY5" fmla="*/ 2376152 h 2960609"/>
              <a:gd name="connsiteX6" fmla="*/ 2286575 w 2771830"/>
              <a:gd name="connsiteY6" fmla="*/ 1435994 h 2960609"/>
              <a:gd name="connsiteX7" fmla="*/ 2698699 w 2771830"/>
              <a:gd name="connsiteY7" fmla="*/ 740535 h 2960609"/>
              <a:gd name="connsiteX8" fmla="*/ 2769533 w 2771830"/>
              <a:gd name="connsiteY8" fmla="*/ 0 h 2960609"/>
              <a:gd name="connsiteX0" fmla="*/ 135804 w 2771830"/>
              <a:gd name="connsiteY0" fmla="*/ 1609859 h 2956909"/>
              <a:gd name="connsiteX1" fmla="*/ 575 w 2771830"/>
              <a:gd name="connsiteY1" fmla="*/ 2125014 h 2956909"/>
              <a:gd name="connsiteX2" fmla="*/ 187320 w 2771830"/>
              <a:gd name="connsiteY2" fmla="*/ 2878429 h 2956909"/>
              <a:gd name="connsiteX3" fmla="*/ 1121037 w 2771830"/>
              <a:gd name="connsiteY3" fmla="*/ 2942822 h 2956909"/>
              <a:gd name="connsiteX4" fmla="*/ 2466880 w 2771830"/>
              <a:gd name="connsiteY4" fmla="*/ 2897746 h 2956909"/>
              <a:gd name="connsiteX5" fmla="*/ 2511956 w 2771830"/>
              <a:gd name="connsiteY5" fmla="*/ 2376152 h 2956909"/>
              <a:gd name="connsiteX6" fmla="*/ 2286575 w 2771830"/>
              <a:gd name="connsiteY6" fmla="*/ 1435994 h 2956909"/>
              <a:gd name="connsiteX7" fmla="*/ 2698699 w 2771830"/>
              <a:gd name="connsiteY7" fmla="*/ 740535 h 2956909"/>
              <a:gd name="connsiteX8" fmla="*/ 2769533 w 2771830"/>
              <a:gd name="connsiteY8" fmla="*/ 0 h 2956909"/>
              <a:gd name="connsiteX0" fmla="*/ 135804 w 2771830"/>
              <a:gd name="connsiteY0" fmla="*/ 1609859 h 2982483"/>
              <a:gd name="connsiteX1" fmla="*/ 575 w 2771830"/>
              <a:gd name="connsiteY1" fmla="*/ 2125014 h 2982483"/>
              <a:gd name="connsiteX2" fmla="*/ 187320 w 2771830"/>
              <a:gd name="connsiteY2" fmla="*/ 2878429 h 2982483"/>
              <a:gd name="connsiteX3" fmla="*/ 1121037 w 2771830"/>
              <a:gd name="connsiteY3" fmla="*/ 2942822 h 2982483"/>
              <a:gd name="connsiteX4" fmla="*/ 2164226 w 2771830"/>
              <a:gd name="connsiteY4" fmla="*/ 2936382 h 2982483"/>
              <a:gd name="connsiteX5" fmla="*/ 2511956 w 2771830"/>
              <a:gd name="connsiteY5" fmla="*/ 2376152 h 2982483"/>
              <a:gd name="connsiteX6" fmla="*/ 2286575 w 2771830"/>
              <a:gd name="connsiteY6" fmla="*/ 1435994 h 2982483"/>
              <a:gd name="connsiteX7" fmla="*/ 2698699 w 2771830"/>
              <a:gd name="connsiteY7" fmla="*/ 740535 h 2982483"/>
              <a:gd name="connsiteX8" fmla="*/ 2769533 w 2771830"/>
              <a:gd name="connsiteY8" fmla="*/ 0 h 2982483"/>
              <a:gd name="connsiteX0" fmla="*/ 135804 w 2771830"/>
              <a:gd name="connsiteY0" fmla="*/ 1609859 h 2971160"/>
              <a:gd name="connsiteX1" fmla="*/ 575 w 2771830"/>
              <a:gd name="connsiteY1" fmla="*/ 2125014 h 2971160"/>
              <a:gd name="connsiteX2" fmla="*/ 187320 w 2771830"/>
              <a:gd name="connsiteY2" fmla="*/ 2878429 h 2971160"/>
              <a:gd name="connsiteX3" fmla="*/ 1121037 w 2771830"/>
              <a:gd name="connsiteY3" fmla="*/ 2942822 h 2971160"/>
              <a:gd name="connsiteX4" fmla="*/ 2164226 w 2771830"/>
              <a:gd name="connsiteY4" fmla="*/ 2936382 h 2971160"/>
              <a:gd name="connsiteX5" fmla="*/ 2511956 w 2771830"/>
              <a:gd name="connsiteY5" fmla="*/ 2376152 h 2971160"/>
              <a:gd name="connsiteX6" fmla="*/ 2286575 w 2771830"/>
              <a:gd name="connsiteY6" fmla="*/ 1435994 h 2971160"/>
              <a:gd name="connsiteX7" fmla="*/ 2698699 w 2771830"/>
              <a:gd name="connsiteY7" fmla="*/ 740535 h 2971160"/>
              <a:gd name="connsiteX8" fmla="*/ 2769533 w 2771830"/>
              <a:gd name="connsiteY8" fmla="*/ 0 h 2971160"/>
              <a:gd name="connsiteX0" fmla="*/ 135804 w 2770518"/>
              <a:gd name="connsiteY0" fmla="*/ 1609859 h 2971160"/>
              <a:gd name="connsiteX1" fmla="*/ 575 w 2770518"/>
              <a:gd name="connsiteY1" fmla="*/ 2125014 h 2971160"/>
              <a:gd name="connsiteX2" fmla="*/ 187320 w 2770518"/>
              <a:gd name="connsiteY2" fmla="*/ 2878429 h 2971160"/>
              <a:gd name="connsiteX3" fmla="*/ 1121037 w 2770518"/>
              <a:gd name="connsiteY3" fmla="*/ 2942822 h 2971160"/>
              <a:gd name="connsiteX4" fmla="*/ 2164226 w 2770518"/>
              <a:gd name="connsiteY4" fmla="*/ 2936382 h 2971160"/>
              <a:gd name="connsiteX5" fmla="*/ 2511956 w 2770518"/>
              <a:gd name="connsiteY5" fmla="*/ 2376152 h 2971160"/>
              <a:gd name="connsiteX6" fmla="*/ 2383167 w 2770518"/>
              <a:gd name="connsiteY6" fmla="*/ 1345842 h 2971160"/>
              <a:gd name="connsiteX7" fmla="*/ 2698699 w 2770518"/>
              <a:gd name="connsiteY7" fmla="*/ 740535 h 2971160"/>
              <a:gd name="connsiteX8" fmla="*/ 2769533 w 2770518"/>
              <a:gd name="connsiteY8" fmla="*/ 0 h 2971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0518" h="2971160">
                <a:moveTo>
                  <a:pt x="135804" y="1609859"/>
                </a:moveTo>
                <a:cubicBezTo>
                  <a:pt x="81605" y="1773528"/>
                  <a:pt x="-8011" y="1913586"/>
                  <a:pt x="575" y="2125014"/>
                </a:cubicBezTo>
                <a:cubicBezTo>
                  <a:pt x="9161" y="2336442"/>
                  <a:pt x="-12303" y="2806522"/>
                  <a:pt x="187320" y="2878429"/>
                </a:cubicBezTo>
                <a:cubicBezTo>
                  <a:pt x="386943" y="2950336"/>
                  <a:pt x="791553" y="2933163"/>
                  <a:pt x="1121037" y="2942822"/>
                </a:cubicBezTo>
                <a:cubicBezTo>
                  <a:pt x="1450521" y="2952481"/>
                  <a:pt x="1900209" y="3005070"/>
                  <a:pt x="2164226" y="2936382"/>
                </a:cubicBezTo>
                <a:cubicBezTo>
                  <a:pt x="2428243" y="2867694"/>
                  <a:pt x="2475466" y="2641242"/>
                  <a:pt x="2511956" y="2376152"/>
                </a:cubicBezTo>
                <a:cubicBezTo>
                  <a:pt x="2548446" y="2111062"/>
                  <a:pt x="2352043" y="1618445"/>
                  <a:pt x="2383167" y="1345842"/>
                </a:cubicBezTo>
                <a:cubicBezTo>
                  <a:pt x="2414291" y="1073239"/>
                  <a:pt x="2634305" y="964842"/>
                  <a:pt x="2698699" y="740535"/>
                </a:cubicBezTo>
                <a:cubicBezTo>
                  <a:pt x="2763093" y="516228"/>
                  <a:pt x="2774362" y="250601"/>
                  <a:pt x="2769533" y="0"/>
                </a:cubicBezTo>
              </a:path>
            </a:pathLst>
          </a:custGeom>
          <a:noFill/>
          <a:ln w="57150">
            <a:solidFill>
              <a:schemeClr val="accent3">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a:extLst>
              <a:ext uri="{FF2B5EF4-FFF2-40B4-BE49-F238E27FC236}">
                <a16:creationId xmlns:a16="http://schemas.microsoft.com/office/drawing/2014/main" id="{3E675299-0307-4167-889F-45372F4B5E3F}"/>
              </a:ext>
            </a:extLst>
          </p:cNvPr>
          <p:cNvSpPr/>
          <p:nvPr/>
        </p:nvSpPr>
        <p:spPr>
          <a:xfrm>
            <a:off x="6766022" y="3252418"/>
            <a:ext cx="2854117" cy="2960050"/>
          </a:xfrm>
          <a:custGeom>
            <a:avLst/>
            <a:gdLst>
              <a:gd name="connsiteX0" fmla="*/ 243291 w 2879317"/>
              <a:gd name="connsiteY0" fmla="*/ 1609859 h 2966167"/>
              <a:gd name="connsiteX1" fmla="*/ 108062 w 2879317"/>
              <a:gd name="connsiteY1" fmla="*/ 2125014 h 2966167"/>
              <a:gd name="connsiteX2" fmla="*/ 82305 w 2879317"/>
              <a:gd name="connsiteY2" fmla="*/ 2736761 h 2966167"/>
              <a:gd name="connsiteX3" fmla="*/ 1228524 w 2879317"/>
              <a:gd name="connsiteY3" fmla="*/ 2942822 h 2966167"/>
              <a:gd name="connsiteX4" fmla="*/ 2574367 w 2879317"/>
              <a:gd name="connsiteY4" fmla="*/ 2897746 h 2966167"/>
              <a:gd name="connsiteX5" fmla="*/ 2619443 w 2879317"/>
              <a:gd name="connsiteY5" fmla="*/ 2376152 h 2966167"/>
              <a:gd name="connsiteX6" fmla="*/ 2394062 w 2879317"/>
              <a:gd name="connsiteY6" fmla="*/ 1435994 h 2966167"/>
              <a:gd name="connsiteX7" fmla="*/ 2806186 w 2879317"/>
              <a:gd name="connsiteY7" fmla="*/ 740535 h 2966167"/>
              <a:gd name="connsiteX8" fmla="*/ 2877020 w 2879317"/>
              <a:gd name="connsiteY8" fmla="*/ 0 h 2966167"/>
              <a:gd name="connsiteX0" fmla="*/ 135804 w 2771830"/>
              <a:gd name="connsiteY0" fmla="*/ 1609859 h 2960609"/>
              <a:gd name="connsiteX1" fmla="*/ 575 w 2771830"/>
              <a:gd name="connsiteY1" fmla="*/ 2125014 h 2960609"/>
              <a:gd name="connsiteX2" fmla="*/ 187320 w 2771830"/>
              <a:gd name="connsiteY2" fmla="*/ 2878429 h 2960609"/>
              <a:gd name="connsiteX3" fmla="*/ 1121037 w 2771830"/>
              <a:gd name="connsiteY3" fmla="*/ 2942822 h 2960609"/>
              <a:gd name="connsiteX4" fmla="*/ 2466880 w 2771830"/>
              <a:gd name="connsiteY4" fmla="*/ 2897746 h 2960609"/>
              <a:gd name="connsiteX5" fmla="*/ 2511956 w 2771830"/>
              <a:gd name="connsiteY5" fmla="*/ 2376152 h 2960609"/>
              <a:gd name="connsiteX6" fmla="*/ 2286575 w 2771830"/>
              <a:gd name="connsiteY6" fmla="*/ 1435994 h 2960609"/>
              <a:gd name="connsiteX7" fmla="*/ 2698699 w 2771830"/>
              <a:gd name="connsiteY7" fmla="*/ 740535 h 2960609"/>
              <a:gd name="connsiteX8" fmla="*/ 2769533 w 2771830"/>
              <a:gd name="connsiteY8" fmla="*/ 0 h 2960609"/>
              <a:gd name="connsiteX0" fmla="*/ 135804 w 2771830"/>
              <a:gd name="connsiteY0" fmla="*/ 1609859 h 2956909"/>
              <a:gd name="connsiteX1" fmla="*/ 575 w 2771830"/>
              <a:gd name="connsiteY1" fmla="*/ 2125014 h 2956909"/>
              <a:gd name="connsiteX2" fmla="*/ 187320 w 2771830"/>
              <a:gd name="connsiteY2" fmla="*/ 2878429 h 2956909"/>
              <a:gd name="connsiteX3" fmla="*/ 1121037 w 2771830"/>
              <a:gd name="connsiteY3" fmla="*/ 2942822 h 2956909"/>
              <a:gd name="connsiteX4" fmla="*/ 2466880 w 2771830"/>
              <a:gd name="connsiteY4" fmla="*/ 2897746 h 2956909"/>
              <a:gd name="connsiteX5" fmla="*/ 2511956 w 2771830"/>
              <a:gd name="connsiteY5" fmla="*/ 2376152 h 2956909"/>
              <a:gd name="connsiteX6" fmla="*/ 2286575 w 2771830"/>
              <a:gd name="connsiteY6" fmla="*/ 1435994 h 2956909"/>
              <a:gd name="connsiteX7" fmla="*/ 2698699 w 2771830"/>
              <a:gd name="connsiteY7" fmla="*/ 740535 h 2956909"/>
              <a:gd name="connsiteX8" fmla="*/ 2769533 w 2771830"/>
              <a:gd name="connsiteY8" fmla="*/ 0 h 2956909"/>
              <a:gd name="connsiteX0" fmla="*/ 135804 w 2771830"/>
              <a:gd name="connsiteY0" fmla="*/ 1609859 h 2982483"/>
              <a:gd name="connsiteX1" fmla="*/ 575 w 2771830"/>
              <a:gd name="connsiteY1" fmla="*/ 2125014 h 2982483"/>
              <a:gd name="connsiteX2" fmla="*/ 187320 w 2771830"/>
              <a:gd name="connsiteY2" fmla="*/ 2878429 h 2982483"/>
              <a:gd name="connsiteX3" fmla="*/ 1121037 w 2771830"/>
              <a:gd name="connsiteY3" fmla="*/ 2942822 h 2982483"/>
              <a:gd name="connsiteX4" fmla="*/ 2164226 w 2771830"/>
              <a:gd name="connsiteY4" fmla="*/ 2936382 h 2982483"/>
              <a:gd name="connsiteX5" fmla="*/ 2511956 w 2771830"/>
              <a:gd name="connsiteY5" fmla="*/ 2376152 h 2982483"/>
              <a:gd name="connsiteX6" fmla="*/ 2286575 w 2771830"/>
              <a:gd name="connsiteY6" fmla="*/ 1435994 h 2982483"/>
              <a:gd name="connsiteX7" fmla="*/ 2698699 w 2771830"/>
              <a:gd name="connsiteY7" fmla="*/ 740535 h 2982483"/>
              <a:gd name="connsiteX8" fmla="*/ 2769533 w 2771830"/>
              <a:gd name="connsiteY8" fmla="*/ 0 h 2982483"/>
              <a:gd name="connsiteX0" fmla="*/ 135804 w 2771830"/>
              <a:gd name="connsiteY0" fmla="*/ 1609859 h 2971160"/>
              <a:gd name="connsiteX1" fmla="*/ 575 w 2771830"/>
              <a:gd name="connsiteY1" fmla="*/ 2125014 h 2971160"/>
              <a:gd name="connsiteX2" fmla="*/ 187320 w 2771830"/>
              <a:gd name="connsiteY2" fmla="*/ 2878429 h 2971160"/>
              <a:gd name="connsiteX3" fmla="*/ 1121037 w 2771830"/>
              <a:gd name="connsiteY3" fmla="*/ 2942822 h 2971160"/>
              <a:gd name="connsiteX4" fmla="*/ 2164226 w 2771830"/>
              <a:gd name="connsiteY4" fmla="*/ 2936382 h 2971160"/>
              <a:gd name="connsiteX5" fmla="*/ 2511956 w 2771830"/>
              <a:gd name="connsiteY5" fmla="*/ 2376152 h 2971160"/>
              <a:gd name="connsiteX6" fmla="*/ 2286575 w 2771830"/>
              <a:gd name="connsiteY6" fmla="*/ 1435994 h 2971160"/>
              <a:gd name="connsiteX7" fmla="*/ 2698699 w 2771830"/>
              <a:gd name="connsiteY7" fmla="*/ 740535 h 2971160"/>
              <a:gd name="connsiteX8" fmla="*/ 2769533 w 2771830"/>
              <a:gd name="connsiteY8" fmla="*/ 0 h 2971160"/>
              <a:gd name="connsiteX0" fmla="*/ 135804 w 2770518"/>
              <a:gd name="connsiteY0" fmla="*/ 1609859 h 2971160"/>
              <a:gd name="connsiteX1" fmla="*/ 575 w 2770518"/>
              <a:gd name="connsiteY1" fmla="*/ 2125014 h 2971160"/>
              <a:gd name="connsiteX2" fmla="*/ 187320 w 2770518"/>
              <a:gd name="connsiteY2" fmla="*/ 2878429 h 2971160"/>
              <a:gd name="connsiteX3" fmla="*/ 1121037 w 2770518"/>
              <a:gd name="connsiteY3" fmla="*/ 2942822 h 2971160"/>
              <a:gd name="connsiteX4" fmla="*/ 2164226 w 2770518"/>
              <a:gd name="connsiteY4" fmla="*/ 2936382 h 2971160"/>
              <a:gd name="connsiteX5" fmla="*/ 2511956 w 2770518"/>
              <a:gd name="connsiteY5" fmla="*/ 2376152 h 2971160"/>
              <a:gd name="connsiteX6" fmla="*/ 2383167 w 2770518"/>
              <a:gd name="connsiteY6" fmla="*/ 1345842 h 2971160"/>
              <a:gd name="connsiteX7" fmla="*/ 2698699 w 2770518"/>
              <a:gd name="connsiteY7" fmla="*/ 740535 h 2971160"/>
              <a:gd name="connsiteX8" fmla="*/ 2769533 w 2770518"/>
              <a:gd name="connsiteY8" fmla="*/ 0 h 2971160"/>
              <a:gd name="connsiteX0" fmla="*/ 40624 w 2791248"/>
              <a:gd name="connsiteY0" fmla="*/ 1352281 h 2971160"/>
              <a:gd name="connsiteX1" fmla="*/ 21305 w 2791248"/>
              <a:gd name="connsiteY1" fmla="*/ 2125014 h 2971160"/>
              <a:gd name="connsiteX2" fmla="*/ 208050 w 2791248"/>
              <a:gd name="connsiteY2" fmla="*/ 2878429 h 2971160"/>
              <a:gd name="connsiteX3" fmla="*/ 1141767 w 2791248"/>
              <a:gd name="connsiteY3" fmla="*/ 2942822 h 2971160"/>
              <a:gd name="connsiteX4" fmla="*/ 2184956 w 2791248"/>
              <a:gd name="connsiteY4" fmla="*/ 2936382 h 2971160"/>
              <a:gd name="connsiteX5" fmla="*/ 2532686 w 2791248"/>
              <a:gd name="connsiteY5" fmla="*/ 2376152 h 2971160"/>
              <a:gd name="connsiteX6" fmla="*/ 2403897 w 2791248"/>
              <a:gd name="connsiteY6" fmla="*/ 1345842 h 2971160"/>
              <a:gd name="connsiteX7" fmla="*/ 2719429 w 2791248"/>
              <a:gd name="connsiteY7" fmla="*/ 740535 h 2971160"/>
              <a:gd name="connsiteX8" fmla="*/ 2790263 w 2791248"/>
              <a:gd name="connsiteY8" fmla="*/ 0 h 2971160"/>
              <a:gd name="connsiteX0" fmla="*/ 23372 w 2773996"/>
              <a:gd name="connsiteY0" fmla="*/ 1352281 h 2971160"/>
              <a:gd name="connsiteX1" fmla="*/ 4053 w 2773996"/>
              <a:gd name="connsiteY1" fmla="*/ 2125014 h 2971160"/>
              <a:gd name="connsiteX2" fmla="*/ 190798 w 2773996"/>
              <a:gd name="connsiteY2" fmla="*/ 2878429 h 2971160"/>
              <a:gd name="connsiteX3" fmla="*/ 1124515 w 2773996"/>
              <a:gd name="connsiteY3" fmla="*/ 2942822 h 2971160"/>
              <a:gd name="connsiteX4" fmla="*/ 2167704 w 2773996"/>
              <a:gd name="connsiteY4" fmla="*/ 2936382 h 2971160"/>
              <a:gd name="connsiteX5" fmla="*/ 2515434 w 2773996"/>
              <a:gd name="connsiteY5" fmla="*/ 2376152 h 2971160"/>
              <a:gd name="connsiteX6" fmla="*/ 2386645 w 2773996"/>
              <a:gd name="connsiteY6" fmla="*/ 1345842 h 2971160"/>
              <a:gd name="connsiteX7" fmla="*/ 2702177 w 2773996"/>
              <a:gd name="connsiteY7" fmla="*/ 740535 h 2971160"/>
              <a:gd name="connsiteX8" fmla="*/ 2773011 w 2773996"/>
              <a:gd name="connsiteY8" fmla="*/ 0 h 2971160"/>
              <a:gd name="connsiteX0" fmla="*/ 0 w 2750624"/>
              <a:gd name="connsiteY0" fmla="*/ 1352281 h 2971160"/>
              <a:gd name="connsiteX1" fmla="*/ 103031 w 2750624"/>
              <a:gd name="connsiteY1" fmla="*/ 2273121 h 2971160"/>
              <a:gd name="connsiteX2" fmla="*/ 167426 w 2750624"/>
              <a:gd name="connsiteY2" fmla="*/ 2878429 h 2971160"/>
              <a:gd name="connsiteX3" fmla="*/ 1101143 w 2750624"/>
              <a:gd name="connsiteY3" fmla="*/ 2942822 h 2971160"/>
              <a:gd name="connsiteX4" fmla="*/ 2144332 w 2750624"/>
              <a:gd name="connsiteY4" fmla="*/ 2936382 h 2971160"/>
              <a:gd name="connsiteX5" fmla="*/ 2492062 w 2750624"/>
              <a:gd name="connsiteY5" fmla="*/ 2376152 h 2971160"/>
              <a:gd name="connsiteX6" fmla="*/ 2363273 w 2750624"/>
              <a:gd name="connsiteY6" fmla="*/ 1345842 h 2971160"/>
              <a:gd name="connsiteX7" fmla="*/ 2678805 w 2750624"/>
              <a:gd name="connsiteY7" fmla="*/ 740535 h 2971160"/>
              <a:gd name="connsiteX8" fmla="*/ 2749639 w 2750624"/>
              <a:gd name="connsiteY8" fmla="*/ 0 h 2971160"/>
              <a:gd name="connsiteX0" fmla="*/ 0 w 2750624"/>
              <a:gd name="connsiteY0" fmla="*/ 1352281 h 2971160"/>
              <a:gd name="connsiteX1" fmla="*/ 103031 w 2750624"/>
              <a:gd name="connsiteY1" fmla="*/ 2273121 h 2971160"/>
              <a:gd name="connsiteX2" fmla="*/ 167426 w 2750624"/>
              <a:gd name="connsiteY2" fmla="*/ 2878429 h 2971160"/>
              <a:gd name="connsiteX3" fmla="*/ 1101143 w 2750624"/>
              <a:gd name="connsiteY3" fmla="*/ 2942822 h 2971160"/>
              <a:gd name="connsiteX4" fmla="*/ 2144332 w 2750624"/>
              <a:gd name="connsiteY4" fmla="*/ 2936382 h 2971160"/>
              <a:gd name="connsiteX5" fmla="*/ 2492062 w 2750624"/>
              <a:gd name="connsiteY5" fmla="*/ 2376152 h 2971160"/>
              <a:gd name="connsiteX6" fmla="*/ 2363273 w 2750624"/>
              <a:gd name="connsiteY6" fmla="*/ 1345842 h 2971160"/>
              <a:gd name="connsiteX7" fmla="*/ 2678805 w 2750624"/>
              <a:gd name="connsiteY7" fmla="*/ 740535 h 2971160"/>
              <a:gd name="connsiteX8" fmla="*/ 2749639 w 2750624"/>
              <a:gd name="connsiteY8" fmla="*/ 0 h 2971160"/>
              <a:gd name="connsiteX0" fmla="*/ 0 w 2750624"/>
              <a:gd name="connsiteY0" fmla="*/ 1352281 h 2982010"/>
              <a:gd name="connsiteX1" fmla="*/ 103031 w 2750624"/>
              <a:gd name="connsiteY1" fmla="*/ 2273121 h 2982010"/>
              <a:gd name="connsiteX2" fmla="*/ 167426 w 2750624"/>
              <a:gd name="connsiteY2" fmla="*/ 2878429 h 2982010"/>
              <a:gd name="connsiteX3" fmla="*/ 1101143 w 2750624"/>
              <a:gd name="connsiteY3" fmla="*/ 2942822 h 2982010"/>
              <a:gd name="connsiteX4" fmla="*/ 2144332 w 2750624"/>
              <a:gd name="connsiteY4" fmla="*/ 2936382 h 2982010"/>
              <a:gd name="connsiteX5" fmla="*/ 2620851 w 2750624"/>
              <a:gd name="connsiteY5" fmla="*/ 2382591 h 2982010"/>
              <a:gd name="connsiteX6" fmla="*/ 2363273 w 2750624"/>
              <a:gd name="connsiteY6" fmla="*/ 1345842 h 2982010"/>
              <a:gd name="connsiteX7" fmla="*/ 2678805 w 2750624"/>
              <a:gd name="connsiteY7" fmla="*/ 740535 h 2982010"/>
              <a:gd name="connsiteX8" fmla="*/ 2749639 w 2750624"/>
              <a:gd name="connsiteY8" fmla="*/ 0 h 2982010"/>
              <a:gd name="connsiteX0" fmla="*/ 0 w 2750624"/>
              <a:gd name="connsiteY0" fmla="*/ 1352281 h 2977337"/>
              <a:gd name="connsiteX1" fmla="*/ 103031 w 2750624"/>
              <a:gd name="connsiteY1" fmla="*/ 2273121 h 2977337"/>
              <a:gd name="connsiteX2" fmla="*/ 167426 w 2750624"/>
              <a:gd name="connsiteY2" fmla="*/ 2878429 h 2977337"/>
              <a:gd name="connsiteX3" fmla="*/ 1101143 w 2750624"/>
              <a:gd name="connsiteY3" fmla="*/ 2942822 h 2977337"/>
              <a:gd name="connsiteX4" fmla="*/ 2240923 w 2750624"/>
              <a:gd name="connsiteY4" fmla="*/ 2929943 h 2977337"/>
              <a:gd name="connsiteX5" fmla="*/ 2620851 w 2750624"/>
              <a:gd name="connsiteY5" fmla="*/ 2382591 h 2977337"/>
              <a:gd name="connsiteX6" fmla="*/ 2363273 w 2750624"/>
              <a:gd name="connsiteY6" fmla="*/ 1345842 h 2977337"/>
              <a:gd name="connsiteX7" fmla="*/ 2678805 w 2750624"/>
              <a:gd name="connsiteY7" fmla="*/ 740535 h 2977337"/>
              <a:gd name="connsiteX8" fmla="*/ 2749639 w 2750624"/>
              <a:gd name="connsiteY8" fmla="*/ 0 h 2977337"/>
              <a:gd name="connsiteX0" fmla="*/ 0 w 2750624"/>
              <a:gd name="connsiteY0" fmla="*/ 1352281 h 2955399"/>
              <a:gd name="connsiteX1" fmla="*/ 103031 w 2750624"/>
              <a:gd name="connsiteY1" fmla="*/ 2273121 h 2955399"/>
              <a:gd name="connsiteX2" fmla="*/ 167426 w 2750624"/>
              <a:gd name="connsiteY2" fmla="*/ 2878429 h 2955399"/>
              <a:gd name="connsiteX3" fmla="*/ 1101143 w 2750624"/>
              <a:gd name="connsiteY3" fmla="*/ 2942822 h 2955399"/>
              <a:gd name="connsiteX4" fmla="*/ 2240923 w 2750624"/>
              <a:gd name="connsiteY4" fmla="*/ 2929943 h 2955399"/>
              <a:gd name="connsiteX5" fmla="*/ 2620851 w 2750624"/>
              <a:gd name="connsiteY5" fmla="*/ 2382591 h 2955399"/>
              <a:gd name="connsiteX6" fmla="*/ 2363273 w 2750624"/>
              <a:gd name="connsiteY6" fmla="*/ 1345842 h 2955399"/>
              <a:gd name="connsiteX7" fmla="*/ 2678805 w 2750624"/>
              <a:gd name="connsiteY7" fmla="*/ 740535 h 2955399"/>
              <a:gd name="connsiteX8" fmla="*/ 2749639 w 2750624"/>
              <a:gd name="connsiteY8" fmla="*/ 0 h 2955399"/>
              <a:gd name="connsiteX0" fmla="*/ 0 w 2853074"/>
              <a:gd name="connsiteY0" fmla="*/ 1352281 h 2955399"/>
              <a:gd name="connsiteX1" fmla="*/ 103031 w 2853074"/>
              <a:gd name="connsiteY1" fmla="*/ 2273121 h 2955399"/>
              <a:gd name="connsiteX2" fmla="*/ 167426 w 2853074"/>
              <a:gd name="connsiteY2" fmla="*/ 2878429 h 2955399"/>
              <a:gd name="connsiteX3" fmla="*/ 1101143 w 2853074"/>
              <a:gd name="connsiteY3" fmla="*/ 2942822 h 2955399"/>
              <a:gd name="connsiteX4" fmla="*/ 2240923 w 2853074"/>
              <a:gd name="connsiteY4" fmla="*/ 2929943 h 2955399"/>
              <a:gd name="connsiteX5" fmla="*/ 2620851 w 2853074"/>
              <a:gd name="connsiteY5" fmla="*/ 2382591 h 2955399"/>
              <a:gd name="connsiteX6" fmla="*/ 2852670 w 2853074"/>
              <a:gd name="connsiteY6" fmla="*/ 1255690 h 2955399"/>
              <a:gd name="connsiteX7" fmla="*/ 2678805 w 2853074"/>
              <a:gd name="connsiteY7" fmla="*/ 740535 h 2955399"/>
              <a:gd name="connsiteX8" fmla="*/ 2749639 w 2853074"/>
              <a:gd name="connsiteY8" fmla="*/ 0 h 2955399"/>
              <a:gd name="connsiteX0" fmla="*/ 0 w 2854374"/>
              <a:gd name="connsiteY0" fmla="*/ 1352281 h 2955399"/>
              <a:gd name="connsiteX1" fmla="*/ 103031 w 2854374"/>
              <a:gd name="connsiteY1" fmla="*/ 2273121 h 2955399"/>
              <a:gd name="connsiteX2" fmla="*/ 167426 w 2854374"/>
              <a:gd name="connsiteY2" fmla="*/ 2878429 h 2955399"/>
              <a:gd name="connsiteX3" fmla="*/ 1101143 w 2854374"/>
              <a:gd name="connsiteY3" fmla="*/ 2942822 h 2955399"/>
              <a:gd name="connsiteX4" fmla="*/ 2240923 w 2854374"/>
              <a:gd name="connsiteY4" fmla="*/ 2929943 h 2955399"/>
              <a:gd name="connsiteX5" fmla="*/ 2620851 w 2854374"/>
              <a:gd name="connsiteY5" fmla="*/ 2382591 h 2955399"/>
              <a:gd name="connsiteX6" fmla="*/ 2852670 w 2854374"/>
              <a:gd name="connsiteY6" fmla="*/ 1255690 h 2955399"/>
              <a:gd name="connsiteX7" fmla="*/ 2504940 w 2854374"/>
              <a:gd name="connsiteY7" fmla="*/ 618186 h 2955399"/>
              <a:gd name="connsiteX8" fmla="*/ 2749639 w 2854374"/>
              <a:gd name="connsiteY8" fmla="*/ 0 h 2955399"/>
              <a:gd name="connsiteX0" fmla="*/ 0 w 2854374"/>
              <a:gd name="connsiteY0" fmla="*/ 1358720 h 2961838"/>
              <a:gd name="connsiteX1" fmla="*/ 103031 w 2854374"/>
              <a:gd name="connsiteY1" fmla="*/ 2279560 h 2961838"/>
              <a:gd name="connsiteX2" fmla="*/ 167426 w 2854374"/>
              <a:gd name="connsiteY2" fmla="*/ 2884868 h 2961838"/>
              <a:gd name="connsiteX3" fmla="*/ 1101143 w 2854374"/>
              <a:gd name="connsiteY3" fmla="*/ 2949261 h 2961838"/>
              <a:gd name="connsiteX4" fmla="*/ 2240923 w 2854374"/>
              <a:gd name="connsiteY4" fmla="*/ 2936382 h 2961838"/>
              <a:gd name="connsiteX5" fmla="*/ 2620851 w 2854374"/>
              <a:gd name="connsiteY5" fmla="*/ 2389030 h 2961838"/>
              <a:gd name="connsiteX6" fmla="*/ 2852670 w 2854374"/>
              <a:gd name="connsiteY6" fmla="*/ 1262129 h 2961838"/>
              <a:gd name="connsiteX7" fmla="*/ 2504940 w 2854374"/>
              <a:gd name="connsiteY7" fmla="*/ 624625 h 2961838"/>
              <a:gd name="connsiteX8" fmla="*/ 2453425 w 2854374"/>
              <a:gd name="connsiteY8" fmla="*/ 0 h 2961838"/>
              <a:gd name="connsiteX0" fmla="*/ 0 w 2853654"/>
              <a:gd name="connsiteY0" fmla="*/ 1358720 h 2961838"/>
              <a:gd name="connsiteX1" fmla="*/ 103031 w 2853654"/>
              <a:gd name="connsiteY1" fmla="*/ 2279560 h 2961838"/>
              <a:gd name="connsiteX2" fmla="*/ 167426 w 2853654"/>
              <a:gd name="connsiteY2" fmla="*/ 2884868 h 2961838"/>
              <a:gd name="connsiteX3" fmla="*/ 1101143 w 2853654"/>
              <a:gd name="connsiteY3" fmla="*/ 2949261 h 2961838"/>
              <a:gd name="connsiteX4" fmla="*/ 2240923 w 2853654"/>
              <a:gd name="connsiteY4" fmla="*/ 2936382 h 2961838"/>
              <a:gd name="connsiteX5" fmla="*/ 2620851 w 2853654"/>
              <a:gd name="connsiteY5" fmla="*/ 2389030 h 2961838"/>
              <a:gd name="connsiteX6" fmla="*/ 2852670 w 2853654"/>
              <a:gd name="connsiteY6" fmla="*/ 1262129 h 2961838"/>
              <a:gd name="connsiteX7" fmla="*/ 2504940 w 2853654"/>
              <a:gd name="connsiteY7" fmla="*/ 624625 h 2961838"/>
              <a:gd name="connsiteX8" fmla="*/ 2453425 w 2853654"/>
              <a:gd name="connsiteY8" fmla="*/ 0 h 2961838"/>
              <a:gd name="connsiteX0" fmla="*/ 0 w 2853654"/>
              <a:gd name="connsiteY0" fmla="*/ 1358720 h 2991771"/>
              <a:gd name="connsiteX1" fmla="*/ 103031 w 2853654"/>
              <a:gd name="connsiteY1" fmla="*/ 2279560 h 2991771"/>
              <a:gd name="connsiteX2" fmla="*/ 167426 w 2853654"/>
              <a:gd name="connsiteY2" fmla="*/ 2884868 h 2991771"/>
              <a:gd name="connsiteX3" fmla="*/ 1101143 w 2853654"/>
              <a:gd name="connsiteY3" fmla="*/ 2949261 h 2991771"/>
              <a:gd name="connsiteX4" fmla="*/ 2240923 w 2853654"/>
              <a:gd name="connsiteY4" fmla="*/ 2936382 h 2991771"/>
              <a:gd name="connsiteX5" fmla="*/ 2620851 w 2853654"/>
              <a:gd name="connsiteY5" fmla="*/ 2279559 h 2991771"/>
              <a:gd name="connsiteX6" fmla="*/ 2852670 w 2853654"/>
              <a:gd name="connsiteY6" fmla="*/ 1262129 h 2991771"/>
              <a:gd name="connsiteX7" fmla="*/ 2504940 w 2853654"/>
              <a:gd name="connsiteY7" fmla="*/ 624625 h 2991771"/>
              <a:gd name="connsiteX8" fmla="*/ 2453425 w 2853654"/>
              <a:gd name="connsiteY8" fmla="*/ 0 h 2991771"/>
              <a:gd name="connsiteX0" fmla="*/ 0 w 2854117"/>
              <a:gd name="connsiteY0" fmla="*/ 1358720 h 2960050"/>
              <a:gd name="connsiteX1" fmla="*/ 103031 w 2854117"/>
              <a:gd name="connsiteY1" fmla="*/ 2279560 h 2960050"/>
              <a:gd name="connsiteX2" fmla="*/ 167426 w 2854117"/>
              <a:gd name="connsiteY2" fmla="*/ 2884868 h 2960050"/>
              <a:gd name="connsiteX3" fmla="*/ 1101143 w 2854117"/>
              <a:gd name="connsiteY3" fmla="*/ 2949261 h 2960050"/>
              <a:gd name="connsiteX4" fmla="*/ 2421227 w 2854117"/>
              <a:gd name="connsiteY4" fmla="*/ 2871987 h 2960050"/>
              <a:gd name="connsiteX5" fmla="*/ 2620851 w 2854117"/>
              <a:gd name="connsiteY5" fmla="*/ 2279559 h 2960050"/>
              <a:gd name="connsiteX6" fmla="*/ 2852670 w 2854117"/>
              <a:gd name="connsiteY6" fmla="*/ 1262129 h 2960050"/>
              <a:gd name="connsiteX7" fmla="*/ 2504940 w 2854117"/>
              <a:gd name="connsiteY7" fmla="*/ 624625 h 2960050"/>
              <a:gd name="connsiteX8" fmla="*/ 2453425 w 2854117"/>
              <a:gd name="connsiteY8" fmla="*/ 0 h 296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4117" h="2960050">
                <a:moveTo>
                  <a:pt x="0" y="1358720"/>
                </a:moveTo>
                <a:cubicBezTo>
                  <a:pt x="81029" y="1805724"/>
                  <a:pt x="100885" y="2031641"/>
                  <a:pt x="103031" y="2279560"/>
                </a:cubicBezTo>
                <a:cubicBezTo>
                  <a:pt x="105177" y="2527479"/>
                  <a:pt x="1074" y="2773251"/>
                  <a:pt x="167426" y="2884868"/>
                </a:cubicBezTo>
                <a:cubicBezTo>
                  <a:pt x="333778" y="2996485"/>
                  <a:pt x="725510" y="2951408"/>
                  <a:pt x="1101143" y="2949261"/>
                </a:cubicBezTo>
                <a:cubicBezTo>
                  <a:pt x="1476777" y="2947114"/>
                  <a:pt x="2167942" y="2983604"/>
                  <a:pt x="2421227" y="2871987"/>
                </a:cubicBezTo>
                <a:cubicBezTo>
                  <a:pt x="2674512" y="2760370"/>
                  <a:pt x="2548944" y="2547869"/>
                  <a:pt x="2620851" y="2279559"/>
                </a:cubicBezTo>
                <a:cubicBezTo>
                  <a:pt x="2692758" y="2011249"/>
                  <a:pt x="2871988" y="1537951"/>
                  <a:pt x="2852670" y="1262129"/>
                </a:cubicBezTo>
                <a:cubicBezTo>
                  <a:pt x="2833352" y="986307"/>
                  <a:pt x="2571481" y="834980"/>
                  <a:pt x="2504940" y="624625"/>
                </a:cubicBezTo>
                <a:cubicBezTo>
                  <a:pt x="2438399" y="414270"/>
                  <a:pt x="2458254" y="250601"/>
                  <a:pt x="2453425" y="0"/>
                </a:cubicBezTo>
              </a:path>
            </a:pathLst>
          </a:custGeom>
          <a:noFill/>
          <a:ln w="57150" cap="rnd" cmpd="sng" algn="ctr">
            <a:solidFill>
              <a:srgbClr val="FDC844"/>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B373080A-2879-4760-8338-CA48D2BF4B3B}"/>
              </a:ext>
            </a:extLst>
          </p:cNvPr>
          <p:cNvSpPr txBox="1"/>
          <p:nvPr/>
        </p:nvSpPr>
        <p:spPr>
          <a:xfrm>
            <a:off x="10130275" y="5364762"/>
            <a:ext cx="955711" cy="253916"/>
          </a:xfrm>
          <a:prstGeom prst="rect">
            <a:avLst/>
          </a:prstGeom>
          <a:noFill/>
        </p:spPr>
        <p:txBody>
          <a:bodyPr wrap="none" rtlCol="0">
            <a:spAutoFit/>
          </a:bodyPr>
          <a:lstStyle/>
          <a:p>
            <a:r>
              <a:rPr lang="en-US" sz="1050" dirty="0">
                <a:solidFill>
                  <a:srgbClr val="FF0000"/>
                </a:solidFill>
              </a:rPr>
              <a:t>Low priority </a:t>
            </a:r>
          </a:p>
        </p:txBody>
      </p:sp>
      <p:sp>
        <p:nvSpPr>
          <p:cNvPr id="113" name="TextBox 112">
            <a:extLst>
              <a:ext uri="{FF2B5EF4-FFF2-40B4-BE49-F238E27FC236}">
                <a16:creationId xmlns:a16="http://schemas.microsoft.com/office/drawing/2014/main" id="{83997146-BA32-4E61-BAB8-24D2802F3734}"/>
              </a:ext>
            </a:extLst>
          </p:cNvPr>
          <p:cNvSpPr txBox="1"/>
          <p:nvPr/>
        </p:nvSpPr>
        <p:spPr>
          <a:xfrm>
            <a:off x="8658169" y="5359808"/>
            <a:ext cx="764953" cy="415498"/>
          </a:xfrm>
          <a:prstGeom prst="rect">
            <a:avLst/>
          </a:prstGeom>
          <a:noFill/>
        </p:spPr>
        <p:txBody>
          <a:bodyPr wrap="none" rtlCol="0">
            <a:spAutoFit/>
          </a:bodyPr>
          <a:lstStyle/>
          <a:p>
            <a:pPr algn="r"/>
            <a:r>
              <a:rPr lang="en-US" sz="1050" dirty="0">
                <a:solidFill>
                  <a:srgbClr val="FF0000"/>
                </a:solidFill>
              </a:rPr>
              <a:t>High/Low</a:t>
            </a:r>
            <a:br>
              <a:rPr lang="en-US" sz="1050" dirty="0">
                <a:solidFill>
                  <a:srgbClr val="FF0000"/>
                </a:solidFill>
              </a:rPr>
            </a:br>
            <a:r>
              <a:rPr lang="en-US" sz="1050" dirty="0">
                <a:solidFill>
                  <a:srgbClr val="FF0000"/>
                </a:solidFill>
              </a:rPr>
              <a:t>priority </a:t>
            </a:r>
          </a:p>
        </p:txBody>
      </p:sp>
      <p:graphicFrame>
        <p:nvGraphicFramePr>
          <p:cNvPr id="114" name="Table 113">
            <a:extLst>
              <a:ext uri="{FF2B5EF4-FFF2-40B4-BE49-F238E27FC236}">
                <a16:creationId xmlns:a16="http://schemas.microsoft.com/office/drawing/2014/main" id="{723439BB-FDA0-41AB-8CA6-C24BBCEDB65F}"/>
              </a:ext>
            </a:extLst>
          </p:cNvPr>
          <p:cNvGraphicFramePr>
            <a:graphicFrameLocks noGrp="1"/>
          </p:cNvGraphicFramePr>
          <p:nvPr>
            <p:extLst/>
          </p:nvPr>
        </p:nvGraphicFramePr>
        <p:xfrm>
          <a:off x="888641" y="3429910"/>
          <a:ext cx="4361940" cy="2319090"/>
        </p:xfrm>
        <a:graphic>
          <a:graphicData uri="http://schemas.openxmlformats.org/drawingml/2006/table">
            <a:tbl>
              <a:tblPr firstRow="1" bandRow="1">
                <a:tableStyleId>{5C22544A-7EE6-4342-B048-85BDC9FD1C3A}</a:tableStyleId>
              </a:tblPr>
              <a:tblGrid>
                <a:gridCol w="1453980">
                  <a:extLst>
                    <a:ext uri="{9D8B030D-6E8A-4147-A177-3AD203B41FA5}">
                      <a16:colId xmlns:a16="http://schemas.microsoft.com/office/drawing/2014/main" val="865608190"/>
                    </a:ext>
                  </a:extLst>
                </a:gridCol>
                <a:gridCol w="1453980">
                  <a:extLst>
                    <a:ext uri="{9D8B030D-6E8A-4147-A177-3AD203B41FA5}">
                      <a16:colId xmlns:a16="http://schemas.microsoft.com/office/drawing/2014/main" val="2118628567"/>
                    </a:ext>
                  </a:extLst>
                </a:gridCol>
                <a:gridCol w="1453980">
                  <a:extLst>
                    <a:ext uri="{9D8B030D-6E8A-4147-A177-3AD203B41FA5}">
                      <a16:colId xmlns:a16="http://schemas.microsoft.com/office/drawing/2014/main" val="1912027483"/>
                    </a:ext>
                  </a:extLst>
                </a:gridCol>
              </a:tblGrid>
              <a:tr h="748065">
                <a:tc>
                  <a:txBody>
                    <a:bodyPr/>
                    <a:lstStyle/>
                    <a:p>
                      <a:pPr algn="ctr"/>
                      <a:r>
                        <a:rPr lang="en-IE" sz="1200" dirty="0"/>
                        <a:t>source:</a:t>
                      </a:r>
                      <a:r>
                        <a:rPr lang="en-IE" sz="1200" baseline="0" dirty="0"/>
                        <a:t> Ericsson</a:t>
                      </a:r>
                      <a:endParaRPr lang="en-US" sz="1200" dirty="0"/>
                    </a:p>
                  </a:txBody>
                  <a:tcPr anchor="ctr">
                    <a:lnR w="12700" cap="flat" cmpd="sng" algn="ctr">
                      <a:solidFill>
                        <a:schemeClr val="tx1"/>
                      </a:solidFill>
                      <a:prstDash val="solid"/>
                      <a:round/>
                      <a:headEnd type="none" w="med" len="med"/>
                      <a:tailEnd type="none" w="med" len="med"/>
                    </a:lnR>
                  </a:tcPr>
                </a:tc>
                <a:tc>
                  <a:txBody>
                    <a:bodyPr/>
                    <a:lstStyle/>
                    <a:p>
                      <a:pPr algn="ctr"/>
                      <a:r>
                        <a:rPr lang="en-US" sz="1600" dirty="0"/>
                        <a:t>Condition 1</a:t>
                      </a:r>
                    </a:p>
                    <a:p>
                      <a:pPr algn="ctr"/>
                      <a:r>
                        <a:rPr lang="en-US" sz="1600" dirty="0"/>
                        <a:t>dpdk1</a:t>
                      </a:r>
                      <a:br>
                        <a:rPr lang="en-US" sz="1600" dirty="0"/>
                      </a:br>
                      <a:r>
                        <a:rPr lang="en-US" sz="1600" dirty="0"/>
                        <a:t>low priority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t>Condition</a:t>
                      </a:r>
                      <a:r>
                        <a:rPr lang="en-US" sz="1600" baseline="0" dirty="0"/>
                        <a:t> 2 </a:t>
                      </a:r>
                      <a:r>
                        <a:rPr lang="en-US" sz="1600" dirty="0"/>
                        <a:t>dpdk1</a:t>
                      </a:r>
                      <a:br>
                        <a:rPr lang="en-US" sz="1600" dirty="0"/>
                      </a:br>
                      <a:r>
                        <a:rPr lang="en-US" sz="1600" dirty="0"/>
                        <a:t>high priority</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092923064"/>
                  </a:ext>
                </a:extLst>
              </a:tr>
              <a:tr h="748065">
                <a:tc>
                  <a:txBody>
                    <a:bodyPr/>
                    <a:lstStyle/>
                    <a:p>
                      <a:pPr algn="ctr"/>
                      <a:r>
                        <a:rPr lang="en-US" sz="1400" dirty="0"/>
                        <a:t>iperf3 UDP throughput</a:t>
                      </a:r>
                    </a:p>
                  </a:txBody>
                  <a:tcPr anchor="ctr">
                    <a:lnR w="12700" cap="flat" cmpd="sng" algn="ctr">
                      <a:solidFill>
                        <a:schemeClr val="tx1"/>
                      </a:solidFill>
                      <a:prstDash val="solid"/>
                      <a:round/>
                      <a:headEnd type="none" w="med" len="med"/>
                      <a:tailEnd type="none" w="med" len="med"/>
                    </a:lnR>
                  </a:tcPr>
                </a:tc>
                <a:tc>
                  <a:txBody>
                    <a:bodyPr/>
                    <a:lstStyle/>
                    <a:p>
                      <a:pPr algn="ctr"/>
                      <a:r>
                        <a:rPr lang="en-US" sz="1600" dirty="0">
                          <a:solidFill>
                            <a:schemeClr val="bg2">
                              <a:lumMod val="75000"/>
                            </a:schemeClr>
                          </a:solidFill>
                        </a:rPr>
                        <a:t>not</a:t>
                      </a:r>
                      <a:br>
                        <a:rPr lang="en-US" sz="1600" dirty="0">
                          <a:solidFill>
                            <a:schemeClr val="bg2">
                              <a:lumMod val="75000"/>
                            </a:schemeClr>
                          </a:solidFill>
                        </a:rPr>
                      </a:br>
                      <a:r>
                        <a:rPr lang="en-US" sz="1600" dirty="0">
                          <a:solidFill>
                            <a:schemeClr val="bg2">
                              <a:lumMod val="75000"/>
                            </a:schemeClr>
                          </a:solidFill>
                        </a:rPr>
                        <a:t>measured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solidFill>
                            <a:srgbClr val="00B050"/>
                          </a:solidFill>
                        </a:rPr>
                        <a:t>1 </a:t>
                      </a:r>
                      <a:r>
                        <a:rPr lang="en-US" sz="1600" dirty="0" err="1">
                          <a:solidFill>
                            <a:srgbClr val="00B050"/>
                          </a:solidFill>
                        </a:rPr>
                        <a:t>Gbit</a:t>
                      </a:r>
                      <a:r>
                        <a:rPr lang="en-US" sz="1600" dirty="0">
                          <a:solidFill>
                            <a:srgbClr val="00B050"/>
                          </a:solidFill>
                        </a:rPr>
                        <a:t>/s</a:t>
                      </a:r>
                      <a:br>
                        <a:rPr lang="en-US" sz="1600" dirty="0">
                          <a:solidFill>
                            <a:srgbClr val="00B050"/>
                          </a:solidFill>
                        </a:rPr>
                      </a:br>
                      <a:r>
                        <a:rPr lang="en-US" sz="1600" dirty="0">
                          <a:solidFill>
                            <a:srgbClr val="00B050"/>
                          </a:solidFill>
                        </a:rPr>
                        <a:t>460 Kpps </a:t>
                      </a:r>
                      <a:r>
                        <a:rPr lang="en-US" sz="1600" baseline="30000" dirty="0">
                          <a:solidFill>
                            <a:srgbClr val="00B050"/>
                          </a:solidFill>
                        </a:rPr>
                        <a:t>1)</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54514873"/>
                  </a:ext>
                </a:extLst>
              </a:tr>
              <a:tr h="748065">
                <a:tc>
                  <a:txBody>
                    <a:bodyPr/>
                    <a:lstStyle/>
                    <a:p>
                      <a:pPr algn="ctr"/>
                      <a:r>
                        <a:rPr lang="en-US" sz="1400" dirty="0"/>
                        <a:t>iperf3 UDP packet loss</a:t>
                      </a:r>
                    </a:p>
                  </a:txBody>
                  <a:tcPr anchor="ctr">
                    <a:lnR w="12700" cap="flat" cmpd="sng" algn="ctr">
                      <a:solidFill>
                        <a:schemeClr val="tx1"/>
                      </a:solidFill>
                      <a:prstDash val="solid"/>
                      <a:round/>
                      <a:headEnd type="none" w="med" len="med"/>
                      <a:tailEnd type="none" w="med" len="med"/>
                    </a:lnR>
                  </a:tcPr>
                </a:tc>
                <a:tc>
                  <a:txBody>
                    <a:bodyPr/>
                    <a:lstStyle/>
                    <a:p>
                      <a:pPr algn="ctr"/>
                      <a:r>
                        <a:rPr lang="en-US" sz="1600" dirty="0">
                          <a:solidFill>
                            <a:schemeClr val="tx1">
                              <a:lumMod val="85000"/>
                              <a:lumOff val="15000"/>
                            </a:schemeClr>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solidFill>
                            <a:srgbClr val="00B050"/>
                          </a:solidFill>
                        </a:rPr>
                        <a:t>0%</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8436162"/>
                  </a:ext>
                </a:extLst>
              </a:tr>
            </a:tbl>
          </a:graphicData>
        </a:graphic>
      </p:graphicFrame>
      <p:sp>
        <p:nvSpPr>
          <p:cNvPr id="115" name="TextBox 114">
            <a:extLst>
              <a:ext uri="{FF2B5EF4-FFF2-40B4-BE49-F238E27FC236}">
                <a16:creationId xmlns:a16="http://schemas.microsoft.com/office/drawing/2014/main" id="{6A2DC811-1088-4691-8D9E-A2009D3C40BE}"/>
              </a:ext>
            </a:extLst>
          </p:cNvPr>
          <p:cNvSpPr txBox="1"/>
          <p:nvPr/>
        </p:nvSpPr>
        <p:spPr>
          <a:xfrm>
            <a:off x="888641" y="5789095"/>
            <a:ext cx="4280787" cy="276999"/>
          </a:xfrm>
          <a:prstGeom prst="rect">
            <a:avLst/>
          </a:prstGeom>
          <a:noFill/>
        </p:spPr>
        <p:txBody>
          <a:bodyPr wrap="none" rtlCol="0">
            <a:spAutoFit/>
          </a:bodyPr>
          <a:lstStyle/>
          <a:p>
            <a:r>
              <a:rPr lang="en-US" sz="1200" dirty="0"/>
              <a:t>1) iperf3 throughput limited by UDP/IP stack on client side</a:t>
            </a:r>
          </a:p>
        </p:txBody>
      </p:sp>
      <p:sp>
        <p:nvSpPr>
          <p:cNvPr id="2" name="Oval 1"/>
          <p:cNvSpPr/>
          <p:nvPr/>
        </p:nvSpPr>
        <p:spPr>
          <a:xfrm>
            <a:off x="8594166" y="4872558"/>
            <a:ext cx="1206542" cy="1003194"/>
          </a:xfrm>
          <a:prstGeom prst="ellipse">
            <a:avLst/>
          </a:prstGeom>
          <a:noFill/>
          <a:ln w="762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391499" y="3333104"/>
            <a:ext cx="1206542" cy="2415896"/>
          </a:xfrm>
          <a:prstGeom prst="ellipse">
            <a:avLst/>
          </a:prstGeom>
          <a:noFill/>
          <a:ln w="762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937468" y="3326973"/>
            <a:ext cx="1206542" cy="2415896"/>
          </a:xfrm>
          <a:prstGeom prst="ellipse">
            <a:avLst/>
          </a:prstGeom>
          <a:noFill/>
          <a:ln w="762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5">
            <a:extLst>
              <a:ext uri="{FF2B5EF4-FFF2-40B4-BE49-F238E27FC236}">
                <a16:creationId xmlns:a16="http://schemas.microsoft.com/office/drawing/2014/main" id="{352BF74C-69EB-45FC-90F4-2157ABFC6924}"/>
              </a:ext>
            </a:extLst>
          </p:cNvPr>
          <p:cNvSpPr txBox="1"/>
          <p:nvPr/>
        </p:nvSpPr>
        <p:spPr>
          <a:xfrm>
            <a:off x="888641" y="6222431"/>
            <a:ext cx="8715624" cy="415498"/>
          </a:xfrm>
          <a:prstGeom prst="rect">
            <a:avLst/>
          </a:prstGeom>
          <a:noFill/>
          <a:ln>
            <a:solidFill>
              <a:schemeClr val="bg1">
                <a:lumMod val="85000"/>
              </a:schemeClr>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dirty="0">
                <a:solidFill>
                  <a:schemeClr val="bg1">
                    <a:lumMod val="65000"/>
                  </a:schemeClr>
                </a:solidFill>
              </a:rPr>
              <a:t>CPU: Dual socket, Xeon CPU E5-2680 v4 @ 2.40GHz, 14 cores + HT, 896K L1, 3584K L2, 35MB L3 cache</a:t>
            </a:r>
            <a:br>
              <a:rPr lang="en-US" sz="1050" dirty="0">
                <a:solidFill>
                  <a:schemeClr val="bg1">
                    <a:lumMod val="65000"/>
                  </a:schemeClr>
                </a:solidFill>
              </a:rPr>
            </a:br>
            <a:r>
              <a:rPr lang="en-US" sz="1050" dirty="0">
                <a:solidFill>
                  <a:schemeClr val="bg1">
                    <a:lumMod val="65000"/>
                  </a:schemeClr>
                </a:solidFill>
              </a:rPr>
              <a:t>NIC: Intel Fortville X710, 4 x 10Gbit/s; OvS: version 2.6, 1 PMD, all ports and VM on NUMA node 0</a:t>
            </a:r>
          </a:p>
        </p:txBody>
      </p:sp>
    </p:spTree>
    <p:extLst>
      <p:ext uri="{BB962C8B-B14F-4D97-AF65-F5344CB8AC3E}">
        <p14:creationId xmlns:p14="http://schemas.microsoft.com/office/powerpoint/2010/main" val="156363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par>
                                <p:cTn id="18" presetID="10" presetClass="exit" presetSubtype="0" fill="hold" grpId="0" nodeType="withEffect">
                                  <p:stCondLst>
                                    <p:cond delay="0"/>
                                  </p:stCondLst>
                                  <p:childTnLst>
                                    <p:animEffect transition="out" filter="fade">
                                      <p:cBhvr>
                                        <p:cTn id="19" dur="500"/>
                                        <p:tgtEl>
                                          <p:spTgt spid="46"/>
                                        </p:tgtEl>
                                      </p:cBhvr>
                                    </p:animEffect>
                                    <p:set>
                                      <p:cBhvr>
                                        <p:cTn id="20" dur="1" fill="hold">
                                          <p:stCondLst>
                                            <p:cond delay="499"/>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6" grpId="0" animBg="1"/>
      <p:bldP spid="46" grpId="1" animBg="1"/>
      <p:bldP spid="4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05842"/>
            <a:ext cx="8458200" cy="5021262"/>
          </a:xfrm>
        </p:spPr>
        <p:txBody>
          <a:bodyPr>
            <a:normAutofit/>
          </a:bodyPr>
          <a:lstStyle/>
          <a:p>
            <a:endParaRPr lang="en-IE" dirty="0">
              <a:latin typeface="Courier New" panose="02070309020205020404" pitchFamily="49" charset="0"/>
              <a:cs typeface="Courier New" panose="02070309020205020404" pitchFamily="49" charset="0"/>
            </a:endParaRPr>
          </a:p>
          <a:p>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ovs-vsctl</a:t>
            </a:r>
            <a:r>
              <a:rPr lang="en-IE" dirty="0">
                <a:latin typeface="Courier New" panose="02070309020205020404" pitchFamily="49" charset="0"/>
                <a:cs typeface="Courier New" panose="02070309020205020404" pitchFamily="49" charset="0"/>
              </a:rPr>
              <a:t> set Interface phy1</a:t>
            </a:r>
          </a:p>
          <a:p>
            <a:pPr marL="0" indent="0">
              <a:buNone/>
            </a:pP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ingress_sched</a:t>
            </a:r>
            <a:r>
              <a:rPr lang="en-IE" dirty="0">
                <a:latin typeface="Courier New" panose="02070309020205020404" pitchFamily="49" charset="0"/>
                <a:cs typeface="Courier New" panose="02070309020205020404" pitchFamily="49" charset="0"/>
              </a:rPr>
              <a:t>:</a:t>
            </a:r>
          </a:p>
          <a:p>
            <a:pPr marL="0" indent="0">
              <a:buNone/>
            </a:pP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eth_type</a:t>
            </a:r>
            <a:r>
              <a:rPr lang="en-IE" dirty="0">
                <a:latin typeface="Courier New" panose="02070309020205020404" pitchFamily="49" charset="0"/>
                <a:cs typeface="Courier New" panose="02070309020205020404" pitchFamily="49" charset="0"/>
              </a:rPr>
              <a:t>=0x8809</a:t>
            </a:r>
          </a:p>
          <a:p>
            <a:endParaRPr lang="en-US"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normAutofit/>
          </a:bodyPr>
          <a:lstStyle/>
          <a:p>
            <a:r>
              <a:rPr lang="en-IE" dirty="0"/>
              <a:t>Ingress Scheduling – </a:t>
            </a:r>
            <a:r>
              <a:rPr lang="en-IE" b="1" dirty="0"/>
              <a:t>Configuration</a:t>
            </a:r>
            <a:endParaRPr lang="en-US" b="1" dirty="0"/>
          </a:p>
        </p:txBody>
      </p:sp>
      <p:sp>
        <p:nvSpPr>
          <p:cNvPr id="6" name="Callout: Line with Accent Bar 43">
            <a:extLst>
              <a:ext uri="{FF2B5EF4-FFF2-40B4-BE49-F238E27FC236}">
                <a16:creationId xmlns:a16="http://schemas.microsoft.com/office/drawing/2014/main" id="{1B92BCCD-CAB9-4FDA-9485-9C1B7D4CA40A}"/>
              </a:ext>
            </a:extLst>
          </p:cNvPr>
          <p:cNvSpPr/>
          <p:nvPr/>
        </p:nvSpPr>
        <p:spPr>
          <a:xfrm>
            <a:off x="7031842" y="1238540"/>
            <a:ext cx="2160647" cy="1174420"/>
          </a:xfrm>
          <a:prstGeom prst="accentCallout1">
            <a:avLst>
              <a:gd name="adj1" fmla="val 44375"/>
              <a:gd name="adj2" fmla="val -8465"/>
              <a:gd name="adj3" fmla="val 113763"/>
              <a:gd name="adj4" fmla="val -142856"/>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IE" sz="1400" dirty="0">
                <a:solidFill>
                  <a:schemeClr val="tx2"/>
                </a:solidFill>
                <a:latin typeface="Arial" charset="0"/>
              </a:rPr>
              <a:t>Field as per </a:t>
            </a:r>
            <a:r>
              <a:rPr lang="en-IE" sz="1400" dirty="0" err="1">
                <a:solidFill>
                  <a:schemeClr val="tx2"/>
                </a:solidFill>
                <a:latin typeface="Arial" charset="0"/>
              </a:rPr>
              <a:t>ovs</a:t>
            </a:r>
            <a:r>
              <a:rPr lang="en-IE" sz="1400" dirty="0">
                <a:solidFill>
                  <a:schemeClr val="tx2"/>
                </a:solidFill>
                <a:latin typeface="Arial" charset="0"/>
              </a:rPr>
              <a:t>-fields(7) and </a:t>
            </a:r>
            <a:r>
              <a:rPr lang="en-IE" sz="1400" dirty="0" err="1">
                <a:solidFill>
                  <a:schemeClr val="tx2"/>
                </a:solidFill>
                <a:latin typeface="Arial" charset="0"/>
              </a:rPr>
              <a:t>ofctl</a:t>
            </a:r>
            <a:r>
              <a:rPr lang="en-IE" sz="1400" dirty="0">
                <a:solidFill>
                  <a:schemeClr val="tx2"/>
                </a:solidFill>
                <a:latin typeface="Arial" charset="0"/>
              </a:rPr>
              <a:t> add-flow. Not all </a:t>
            </a:r>
            <a:r>
              <a:rPr lang="en-IE" sz="1400" dirty="0" err="1">
                <a:solidFill>
                  <a:schemeClr val="tx2"/>
                </a:solidFill>
                <a:latin typeface="Arial" charset="0"/>
              </a:rPr>
              <a:t>netdevs</a:t>
            </a:r>
            <a:r>
              <a:rPr lang="en-IE" sz="1400" dirty="0">
                <a:solidFill>
                  <a:schemeClr val="tx2"/>
                </a:solidFill>
                <a:latin typeface="Arial" charset="0"/>
              </a:rPr>
              <a:t>/NICs will support all combinations.</a:t>
            </a:r>
            <a:endParaRPr lang="en-US" sz="1400" dirty="0">
              <a:solidFill>
                <a:schemeClr val="tx2"/>
              </a:solidFill>
              <a:latin typeface="Arial" charset="0"/>
            </a:endParaRPr>
          </a:p>
        </p:txBody>
      </p:sp>
      <p:sp>
        <p:nvSpPr>
          <p:cNvPr id="10" name="Callout: Line with Accent Bar 43">
            <a:extLst>
              <a:ext uri="{FF2B5EF4-FFF2-40B4-BE49-F238E27FC236}">
                <a16:creationId xmlns:a16="http://schemas.microsoft.com/office/drawing/2014/main" id="{1B92BCCD-CAB9-4FDA-9485-9C1B7D4CA40A}"/>
              </a:ext>
            </a:extLst>
          </p:cNvPr>
          <p:cNvSpPr/>
          <p:nvPr/>
        </p:nvSpPr>
        <p:spPr>
          <a:xfrm>
            <a:off x="7319324" y="3321094"/>
            <a:ext cx="2160647" cy="1174420"/>
          </a:xfrm>
          <a:prstGeom prst="accentCallout1">
            <a:avLst>
              <a:gd name="adj1" fmla="val 44375"/>
              <a:gd name="adj2" fmla="val -8465"/>
              <a:gd name="adj3" fmla="val -22492"/>
              <a:gd name="adj4" fmla="val -9524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IE" sz="1400" dirty="0">
                <a:solidFill>
                  <a:schemeClr val="tx2"/>
                </a:solidFill>
                <a:latin typeface="Arial" charset="0"/>
              </a:rPr>
              <a:t>Single prioritization condition.</a:t>
            </a:r>
            <a:endParaRPr lang="en-US" sz="1400" dirty="0">
              <a:solidFill>
                <a:schemeClr val="tx2"/>
              </a:solidFill>
              <a:latin typeface="Arial" charset="0"/>
            </a:endParaRPr>
          </a:p>
        </p:txBody>
      </p:sp>
    </p:spTree>
    <p:extLst>
      <p:ext uri="{BB962C8B-B14F-4D97-AF65-F5344CB8AC3E}">
        <p14:creationId xmlns:p14="http://schemas.microsoft.com/office/powerpoint/2010/main" val="74567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05842"/>
            <a:ext cx="8458200" cy="5021262"/>
          </a:xfrm>
        </p:spPr>
        <p:txBody>
          <a:bodyPr>
            <a:normAutofit/>
          </a:bodyPr>
          <a:lstStyle/>
          <a:p>
            <a:endParaRPr lang="en-IE" dirty="0">
              <a:latin typeface="Courier New" panose="02070309020205020404" pitchFamily="49" charset="0"/>
              <a:cs typeface="Courier New" panose="02070309020205020404" pitchFamily="49" charset="0"/>
            </a:endParaRPr>
          </a:p>
          <a:p>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ovs-vsctl</a:t>
            </a:r>
            <a:r>
              <a:rPr lang="en-IE" dirty="0">
                <a:latin typeface="Courier New" panose="02070309020205020404" pitchFamily="49" charset="0"/>
                <a:cs typeface="Courier New" panose="02070309020205020404" pitchFamily="49" charset="0"/>
              </a:rPr>
              <a:t> set Interface phy1</a:t>
            </a:r>
          </a:p>
          <a:p>
            <a:pPr marL="0" indent="0">
              <a:buNone/>
            </a:pP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ingress_sched</a:t>
            </a:r>
            <a:r>
              <a:rPr lang="en-IE" dirty="0">
                <a:latin typeface="Courier New" panose="02070309020205020404" pitchFamily="49" charset="0"/>
                <a:cs typeface="Courier New" panose="02070309020205020404" pitchFamily="49" charset="0"/>
              </a:rPr>
              <a:t>:</a:t>
            </a:r>
          </a:p>
          <a:p>
            <a:pPr marL="0" indent="0">
              <a:buNone/>
            </a:pPr>
            <a:r>
              <a:rPr lang="en-IE"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vlan_tci</a:t>
            </a:r>
            <a:r>
              <a:rPr lang="en-US" dirty="0">
                <a:latin typeface="Courier New" panose="02070309020205020404" pitchFamily="49" charset="0"/>
                <a:cs typeface="Courier New" panose="02070309020205020404" pitchFamily="49" charset="0"/>
              </a:rPr>
              <a:t>=0x1123/0x1fff,ip,ip_dscp=0x5</a:t>
            </a:r>
          </a:p>
          <a:p>
            <a:endParaRPr lang="en-US"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normAutofit/>
          </a:bodyPr>
          <a:lstStyle/>
          <a:p>
            <a:r>
              <a:rPr lang="en-IE" dirty="0"/>
              <a:t>Ingress Scheduling – </a:t>
            </a:r>
            <a:r>
              <a:rPr lang="en-IE" b="1" dirty="0"/>
              <a:t>Configuration (future)</a:t>
            </a:r>
            <a:endParaRPr lang="en-US" b="1" dirty="0"/>
          </a:p>
        </p:txBody>
      </p:sp>
      <p:sp>
        <p:nvSpPr>
          <p:cNvPr id="8" name="Callout: Line with Accent Bar 43">
            <a:extLst>
              <a:ext uri="{FF2B5EF4-FFF2-40B4-BE49-F238E27FC236}">
                <a16:creationId xmlns:a16="http://schemas.microsoft.com/office/drawing/2014/main" id="{1B92BCCD-CAB9-4FDA-9485-9C1B7D4CA40A}"/>
              </a:ext>
            </a:extLst>
          </p:cNvPr>
          <p:cNvSpPr/>
          <p:nvPr/>
        </p:nvSpPr>
        <p:spPr>
          <a:xfrm>
            <a:off x="8164599" y="3024513"/>
            <a:ext cx="1806402" cy="983920"/>
          </a:xfrm>
          <a:prstGeom prst="accentCallout1">
            <a:avLst>
              <a:gd name="adj1" fmla="val 44375"/>
              <a:gd name="adj2" fmla="val -8465"/>
              <a:gd name="adj3" fmla="val 12953"/>
              <a:gd name="adj4" fmla="val -80393"/>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IE" sz="1400" dirty="0">
                <a:solidFill>
                  <a:schemeClr val="tx2"/>
                </a:solidFill>
                <a:latin typeface="Arial" charset="0"/>
              </a:rPr>
              <a:t>Several different prioritization conditions. a AND b.</a:t>
            </a:r>
            <a:endParaRPr lang="en-US" sz="1400" dirty="0">
              <a:solidFill>
                <a:schemeClr val="tx2"/>
              </a:solidFill>
              <a:latin typeface="Arial" charset="0"/>
            </a:endParaRPr>
          </a:p>
        </p:txBody>
      </p:sp>
    </p:spTree>
    <p:extLst>
      <p:ext uri="{BB962C8B-B14F-4D97-AF65-F5344CB8AC3E}">
        <p14:creationId xmlns:p14="http://schemas.microsoft.com/office/powerpoint/2010/main" val="3858649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05842"/>
            <a:ext cx="8458200" cy="5021262"/>
          </a:xfrm>
        </p:spPr>
        <p:txBody>
          <a:bodyPr>
            <a:normAutofit/>
          </a:bodyPr>
          <a:lstStyle/>
          <a:p>
            <a:endParaRPr lang="en-IE" dirty="0">
              <a:latin typeface="Courier New" panose="02070309020205020404" pitchFamily="49" charset="0"/>
              <a:cs typeface="Courier New" panose="02070309020205020404" pitchFamily="49" charset="0"/>
            </a:endParaRPr>
          </a:p>
          <a:p>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ovs-vsctl</a:t>
            </a:r>
            <a:r>
              <a:rPr lang="en-IE" dirty="0">
                <a:latin typeface="Courier New" panose="02070309020205020404" pitchFamily="49" charset="0"/>
                <a:cs typeface="Courier New" panose="02070309020205020404" pitchFamily="49" charset="0"/>
              </a:rPr>
              <a:t> set Interface phy1</a:t>
            </a:r>
          </a:p>
          <a:p>
            <a:pPr marL="0" indent="0">
              <a:buNone/>
            </a:pP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ingress_sched</a:t>
            </a:r>
            <a:r>
              <a:rPr lang="en-IE" dirty="0">
                <a:latin typeface="Courier New" panose="02070309020205020404" pitchFamily="49" charset="0"/>
                <a:cs typeface="Courier New" panose="02070309020205020404" pitchFamily="49" charset="0"/>
              </a:rPr>
              <a:t>:</a:t>
            </a:r>
          </a:p>
          <a:p>
            <a:pPr marL="0" indent="0">
              <a:buNone/>
            </a:pPr>
            <a:r>
              <a:rPr lang="en-IE" dirty="0">
                <a:latin typeface="Courier New" panose="02070309020205020404" pitchFamily="49" charset="0"/>
                <a:cs typeface="Courier New" panose="02070309020205020404" pitchFamily="49" charset="0"/>
              </a:rPr>
              <a:t>			filter=</a:t>
            </a:r>
            <a:r>
              <a:rPr lang="en-US" dirty="0" err="1">
                <a:latin typeface="Courier New" panose="02070309020205020404" pitchFamily="49" charset="0"/>
                <a:cs typeface="Courier New" panose="02070309020205020404" pitchFamily="49" charset="0"/>
              </a:rPr>
              <a:t>vlan_tci</a:t>
            </a:r>
            <a:r>
              <a:rPr lang="en-US" dirty="0">
                <a:latin typeface="Courier New" panose="02070309020205020404" pitchFamily="49" charset="0"/>
                <a:cs typeface="Courier New" panose="02070309020205020404" pitchFamily="49" charset="0"/>
              </a:rPr>
              <a:t>=0x1123/0x1fff</a:t>
            </a:r>
          </a:p>
          <a:p>
            <a:pPr marL="0" indent="0">
              <a:buNone/>
            </a:pPr>
            <a:r>
              <a:rPr lang="en-US" dirty="0">
                <a:latin typeface="Courier New" panose="02070309020205020404" pitchFamily="49" charset="0"/>
                <a:cs typeface="Courier New" panose="02070309020205020404" pitchFamily="49" charset="0"/>
              </a:rPr>
              <a:t>			filter=</a:t>
            </a:r>
            <a:r>
              <a:rPr lang="en-US" dirty="0" err="1">
                <a:latin typeface="Courier New" panose="02070309020205020404" pitchFamily="49" charset="0"/>
                <a:cs typeface="Courier New" panose="02070309020205020404" pitchFamily="49" charset="0"/>
              </a:rPr>
              <a:t>ip,ip_dscp</a:t>
            </a:r>
            <a:r>
              <a:rPr lang="en-US" dirty="0">
                <a:latin typeface="Courier New" panose="02070309020205020404" pitchFamily="49" charset="0"/>
                <a:cs typeface="Courier New" panose="02070309020205020404" pitchFamily="49" charset="0"/>
              </a:rPr>
              <a:t>=0x5</a:t>
            </a:r>
          </a:p>
          <a:p>
            <a:pPr marL="0" indent="0">
              <a:buNone/>
            </a:pPr>
            <a:r>
              <a:rPr lang="en-IE"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normAutofit/>
          </a:bodyPr>
          <a:lstStyle/>
          <a:p>
            <a:r>
              <a:rPr lang="en-IE" dirty="0"/>
              <a:t>Ingress Scheduling – </a:t>
            </a:r>
            <a:r>
              <a:rPr lang="en-IE" b="1" dirty="0"/>
              <a:t>Configuration (future)</a:t>
            </a:r>
            <a:endParaRPr lang="en-US" b="1" dirty="0"/>
          </a:p>
        </p:txBody>
      </p:sp>
      <p:sp>
        <p:nvSpPr>
          <p:cNvPr id="8" name="Callout: Line with Accent Bar 43">
            <a:extLst>
              <a:ext uri="{FF2B5EF4-FFF2-40B4-BE49-F238E27FC236}">
                <a16:creationId xmlns:a16="http://schemas.microsoft.com/office/drawing/2014/main" id="{1B92BCCD-CAB9-4FDA-9485-9C1B7D4CA40A}"/>
              </a:ext>
            </a:extLst>
          </p:cNvPr>
          <p:cNvSpPr/>
          <p:nvPr/>
        </p:nvSpPr>
        <p:spPr>
          <a:xfrm>
            <a:off x="8164599" y="3024513"/>
            <a:ext cx="1806402" cy="983920"/>
          </a:xfrm>
          <a:prstGeom prst="accentCallout1">
            <a:avLst>
              <a:gd name="adj1" fmla="val 44375"/>
              <a:gd name="adj2" fmla="val -8465"/>
              <a:gd name="adj3" fmla="val 12953"/>
              <a:gd name="adj4" fmla="val -80393"/>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IE" sz="1400" dirty="0">
                <a:solidFill>
                  <a:schemeClr val="tx2"/>
                </a:solidFill>
                <a:latin typeface="Arial" charset="0"/>
              </a:rPr>
              <a:t>Several different prioritization conditions. a OR b.</a:t>
            </a:r>
            <a:endParaRPr lang="en-US" sz="1400" dirty="0">
              <a:solidFill>
                <a:schemeClr val="tx2"/>
              </a:solidFill>
              <a:latin typeface="Arial" charset="0"/>
            </a:endParaRPr>
          </a:p>
        </p:txBody>
      </p:sp>
    </p:spTree>
    <p:extLst>
      <p:ext uri="{BB962C8B-B14F-4D97-AF65-F5344CB8AC3E}">
        <p14:creationId xmlns:p14="http://schemas.microsoft.com/office/powerpoint/2010/main" val="2781548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05842"/>
            <a:ext cx="8458200" cy="5021262"/>
          </a:xfrm>
        </p:spPr>
        <p:txBody>
          <a:bodyPr>
            <a:normAutofit/>
          </a:bodyPr>
          <a:lstStyle/>
          <a:p>
            <a:endParaRPr lang="en-IE" dirty="0">
              <a:latin typeface="Courier New" panose="02070309020205020404" pitchFamily="49" charset="0"/>
              <a:cs typeface="Courier New" panose="02070309020205020404" pitchFamily="49" charset="0"/>
            </a:endParaRPr>
          </a:p>
          <a:p>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ovs-vsctl</a:t>
            </a:r>
            <a:r>
              <a:rPr lang="en-IE" dirty="0">
                <a:latin typeface="Courier New" panose="02070309020205020404" pitchFamily="49" charset="0"/>
                <a:cs typeface="Courier New" panose="02070309020205020404" pitchFamily="49" charset="0"/>
              </a:rPr>
              <a:t> set Interface phy1</a:t>
            </a:r>
          </a:p>
          <a:p>
            <a:pPr marL="0" indent="0">
              <a:buNone/>
            </a:pP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ingress_sched</a:t>
            </a:r>
            <a:r>
              <a:rPr lang="en-IE" dirty="0">
                <a:latin typeface="Courier New" panose="02070309020205020404" pitchFamily="49" charset="0"/>
                <a:cs typeface="Courier New" panose="02070309020205020404" pitchFamily="49" charset="0"/>
              </a:rPr>
              <a:t>:</a:t>
            </a:r>
          </a:p>
          <a:p>
            <a:pPr marL="0" indent="0">
              <a:buNone/>
            </a:pP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prio</a:t>
            </a:r>
            <a:r>
              <a:rPr lang="en-IE" dirty="0">
                <a:latin typeface="Courier New" panose="02070309020205020404" pitchFamily="49" charset="0"/>
                <a:cs typeface="Courier New" panose="02070309020205020404" pitchFamily="49" charset="0"/>
              </a:rPr>
              <a:t>=1,</a:t>
            </a:r>
          </a:p>
          <a:p>
            <a:pPr marL="0" indent="0">
              <a:buNone/>
            </a:pPr>
            <a:r>
              <a:rPr lang="en-IE" dirty="0">
                <a:latin typeface="Courier New" panose="02070309020205020404" pitchFamily="49" charset="0"/>
                <a:cs typeface="Courier New" panose="02070309020205020404" pitchFamily="49" charset="0"/>
              </a:rPr>
              <a:t>				filter,</a:t>
            </a:r>
            <a:r>
              <a:rPr lang="en-US" dirty="0" err="1">
                <a:latin typeface="Courier New" panose="02070309020205020404" pitchFamily="49" charset="0"/>
                <a:cs typeface="Courier New" panose="02070309020205020404" pitchFamily="49" charset="0"/>
              </a:rPr>
              <a:t>vlan_tci</a:t>
            </a:r>
            <a:r>
              <a:rPr lang="en-US" dirty="0">
                <a:latin typeface="Courier New" panose="02070309020205020404" pitchFamily="49" charset="0"/>
                <a:cs typeface="Courier New" panose="02070309020205020404" pitchFamily="49" charset="0"/>
              </a:rPr>
              <a:t>=0x1123/0x1fff,</a:t>
            </a:r>
          </a:p>
          <a:p>
            <a:pPr marL="0" indent="0">
              <a:buNone/>
            </a:pP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filter,eth_type</a:t>
            </a:r>
            <a:r>
              <a:rPr lang="en-IE" dirty="0">
                <a:latin typeface="Courier New" panose="02070309020205020404" pitchFamily="49" charset="0"/>
                <a:cs typeface="Courier New" panose="02070309020205020404" pitchFamily="49" charset="0"/>
              </a:rPr>
              <a:t>=0x8809,</a:t>
            </a:r>
          </a:p>
          <a:p>
            <a:pPr marL="0" indent="0">
              <a:buNone/>
            </a:pP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prio</a:t>
            </a:r>
            <a:r>
              <a:rPr lang="en-IE" dirty="0">
                <a:latin typeface="Courier New" panose="02070309020205020404" pitchFamily="49" charset="0"/>
                <a:cs typeface="Courier New" panose="02070309020205020404" pitchFamily="49" charset="0"/>
              </a:rPr>
              <a:t>=2,</a:t>
            </a:r>
          </a:p>
          <a:p>
            <a:pPr marL="0" indent="0">
              <a:buNone/>
            </a:pP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filter,ip,ip_dscp</a:t>
            </a:r>
            <a:r>
              <a:rPr lang="en-IE" dirty="0">
                <a:latin typeface="Courier New" panose="02070309020205020404" pitchFamily="49" charset="0"/>
                <a:cs typeface="Courier New" panose="02070309020205020404" pitchFamily="49" charset="0"/>
              </a:rPr>
              <a:t>=0x5,</a:t>
            </a:r>
          </a:p>
          <a:p>
            <a:endParaRPr lang="en-US"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normAutofit/>
          </a:bodyPr>
          <a:lstStyle/>
          <a:p>
            <a:r>
              <a:rPr lang="en-IE" dirty="0"/>
              <a:t>Ingress Scheduling – </a:t>
            </a:r>
            <a:r>
              <a:rPr lang="en-IE" b="1" dirty="0"/>
              <a:t>Configuration (future)</a:t>
            </a:r>
            <a:endParaRPr lang="en-US" b="1" dirty="0"/>
          </a:p>
        </p:txBody>
      </p:sp>
      <p:sp>
        <p:nvSpPr>
          <p:cNvPr id="8" name="Callout: Line with Accent Bar 43">
            <a:extLst>
              <a:ext uri="{FF2B5EF4-FFF2-40B4-BE49-F238E27FC236}">
                <a16:creationId xmlns:a16="http://schemas.microsoft.com/office/drawing/2014/main" id="{1B92BCCD-CAB9-4FDA-9485-9C1B7D4CA40A}"/>
              </a:ext>
            </a:extLst>
          </p:cNvPr>
          <p:cNvSpPr/>
          <p:nvPr/>
        </p:nvSpPr>
        <p:spPr>
          <a:xfrm>
            <a:off x="7984343" y="3537254"/>
            <a:ext cx="2396175" cy="1491036"/>
          </a:xfrm>
          <a:prstGeom prst="accentCallout1">
            <a:avLst>
              <a:gd name="adj1" fmla="val 44375"/>
              <a:gd name="adj2" fmla="val -8465"/>
              <a:gd name="adj3" fmla="val 45117"/>
              <a:gd name="adj4" fmla="val -17464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IE" sz="1400" b="1" dirty="0">
                <a:solidFill>
                  <a:schemeClr val="tx2"/>
                </a:solidFill>
                <a:latin typeface="Arial" charset="0"/>
              </a:rPr>
              <a:t>Traffic Priority Levels</a:t>
            </a:r>
          </a:p>
          <a:p>
            <a:pPr defTabSz="914400" fontAlgn="base">
              <a:spcBef>
                <a:spcPct val="50000"/>
              </a:spcBef>
              <a:spcAft>
                <a:spcPct val="0"/>
              </a:spcAft>
            </a:pPr>
            <a:r>
              <a:rPr lang="en-IE" sz="1400" dirty="0">
                <a:solidFill>
                  <a:schemeClr val="tx2"/>
                </a:solidFill>
                <a:latin typeface="Arial" charset="0"/>
              </a:rPr>
              <a:t>Support several levels of prioritization: High and Low but also a Critical level for instance.</a:t>
            </a:r>
          </a:p>
          <a:p>
            <a:pPr defTabSz="914400" fontAlgn="base">
              <a:spcBef>
                <a:spcPct val="50000"/>
              </a:spcBef>
              <a:spcAft>
                <a:spcPct val="0"/>
              </a:spcAft>
            </a:pPr>
            <a:endParaRPr lang="en-US" sz="1400" dirty="0">
              <a:solidFill>
                <a:schemeClr val="tx2"/>
              </a:solidFill>
              <a:latin typeface="Arial" charset="0"/>
            </a:endParaRPr>
          </a:p>
        </p:txBody>
      </p:sp>
    </p:spTree>
    <p:extLst>
      <p:ext uri="{BB962C8B-B14F-4D97-AF65-F5344CB8AC3E}">
        <p14:creationId xmlns:p14="http://schemas.microsoft.com/office/powerpoint/2010/main" val="1328086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05842"/>
            <a:ext cx="8458200" cy="5021262"/>
          </a:xfrm>
        </p:spPr>
        <p:txBody>
          <a:bodyPr>
            <a:normAutofit/>
          </a:bodyPr>
          <a:lstStyle/>
          <a:p>
            <a:endParaRPr lang="en-IE" dirty="0">
              <a:latin typeface="Courier New" panose="02070309020205020404" pitchFamily="49" charset="0"/>
              <a:cs typeface="Courier New" panose="02070309020205020404" pitchFamily="49" charset="0"/>
            </a:endParaRPr>
          </a:p>
          <a:p>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ovs-vsctl</a:t>
            </a:r>
            <a:r>
              <a:rPr lang="en-IE" dirty="0">
                <a:latin typeface="Courier New" panose="02070309020205020404" pitchFamily="49" charset="0"/>
                <a:cs typeface="Courier New" panose="02070309020205020404" pitchFamily="49" charset="0"/>
              </a:rPr>
              <a:t> set Interface phy1</a:t>
            </a:r>
          </a:p>
          <a:p>
            <a:pPr marL="0" indent="0">
              <a:buNone/>
            </a:pP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ingress_sched</a:t>
            </a:r>
            <a:r>
              <a:rPr lang="en-IE" dirty="0">
                <a:latin typeface="Courier New" panose="02070309020205020404" pitchFamily="49" charset="0"/>
                <a:cs typeface="Courier New" panose="02070309020205020404" pitchFamily="49" charset="0"/>
              </a:rPr>
              <a:t>:</a:t>
            </a:r>
          </a:p>
          <a:p>
            <a:pPr marL="0" indent="0">
              <a:buNone/>
            </a:pP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prio</a:t>
            </a:r>
            <a:r>
              <a:rPr lang="en-IE" dirty="0">
                <a:latin typeface="Courier New" panose="02070309020205020404" pitchFamily="49" charset="0"/>
                <a:cs typeface="Courier New" panose="02070309020205020404" pitchFamily="49" charset="0"/>
              </a:rPr>
              <a:t>=2,</a:t>
            </a:r>
          </a:p>
          <a:p>
            <a:pPr marL="0" indent="0">
              <a:buNone/>
            </a:pP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filter,ip,ip_dscp</a:t>
            </a:r>
            <a:r>
              <a:rPr lang="en-IE" dirty="0">
                <a:latin typeface="Courier New" panose="02070309020205020404" pitchFamily="49" charset="0"/>
                <a:cs typeface="Courier New" panose="02070309020205020404" pitchFamily="49" charset="0"/>
              </a:rPr>
              <a:t>=0x5,</a:t>
            </a:r>
          </a:p>
          <a:p>
            <a:pPr marL="0" indent="0">
              <a:buNone/>
            </a:pP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prio</a:t>
            </a:r>
            <a:r>
              <a:rPr lang="en-IE" dirty="0">
                <a:latin typeface="Courier New" panose="02070309020205020404" pitchFamily="49" charset="0"/>
                <a:cs typeface="Courier New" panose="02070309020205020404" pitchFamily="49" charset="0"/>
              </a:rPr>
              <a:t>=1,</a:t>
            </a:r>
          </a:p>
          <a:p>
            <a:pPr marL="0" indent="0">
              <a:buNone/>
            </a:pPr>
            <a:r>
              <a:rPr lang="en-IE" dirty="0">
                <a:latin typeface="Courier New" panose="02070309020205020404" pitchFamily="49" charset="0"/>
                <a:cs typeface="Courier New" panose="02070309020205020404" pitchFamily="49" charset="0"/>
              </a:rPr>
              <a:t>				filter=</a:t>
            </a:r>
            <a:r>
              <a:rPr lang="en-US" dirty="0" err="1">
                <a:latin typeface="Courier New" panose="02070309020205020404" pitchFamily="49" charset="0"/>
                <a:cs typeface="Courier New" panose="02070309020205020404" pitchFamily="49" charset="0"/>
              </a:rPr>
              <a:t>vlan_tci</a:t>
            </a:r>
            <a:r>
              <a:rPr lang="en-US" dirty="0">
                <a:latin typeface="Courier New" panose="02070309020205020404" pitchFamily="49" charset="0"/>
                <a:cs typeface="Courier New" panose="02070309020205020404" pitchFamily="49" charset="0"/>
              </a:rPr>
              <a:t>=0x1123/0x1fff,</a:t>
            </a:r>
          </a:p>
          <a:p>
            <a:pPr marL="0" indent="0">
              <a:buNone/>
            </a:pPr>
            <a:r>
              <a:rPr lang="en-US"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filter,eth_type</a:t>
            </a:r>
            <a:r>
              <a:rPr lang="en-IE" dirty="0">
                <a:latin typeface="Courier New" panose="02070309020205020404" pitchFamily="49" charset="0"/>
                <a:cs typeface="Courier New" panose="02070309020205020404" pitchFamily="49" charset="0"/>
              </a:rPr>
              <a:t>=0x8809</a:t>
            </a:r>
          </a:p>
          <a:p>
            <a:pPr marL="0" indent="0">
              <a:buNone/>
            </a:pPr>
            <a:r>
              <a:rPr lang="en-IE"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normAutofit/>
          </a:bodyPr>
          <a:lstStyle/>
          <a:p>
            <a:r>
              <a:rPr lang="en-IE" dirty="0"/>
              <a:t>Ingress Scheduling – </a:t>
            </a:r>
            <a:r>
              <a:rPr lang="en-IE" b="1" dirty="0"/>
              <a:t>Configuration (future)</a:t>
            </a:r>
            <a:endParaRPr lang="en-US" b="1" dirty="0"/>
          </a:p>
        </p:txBody>
      </p:sp>
      <p:sp>
        <p:nvSpPr>
          <p:cNvPr id="8" name="Callout: Line with Accent Bar 43">
            <a:extLst>
              <a:ext uri="{FF2B5EF4-FFF2-40B4-BE49-F238E27FC236}">
                <a16:creationId xmlns:a16="http://schemas.microsoft.com/office/drawing/2014/main" id="{1B92BCCD-CAB9-4FDA-9485-9C1B7D4CA40A}"/>
              </a:ext>
            </a:extLst>
          </p:cNvPr>
          <p:cNvSpPr/>
          <p:nvPr/>
        </p:nvSpPr>
        <p:spPr>
          <a:xfrm>
            <a:off x="9229768" y="1816925"/>
            <a:ext cx="2022101" cy="1844327"/>
          </a:xfrm>
          <a:prstGeom prst="accentCallout1">
            <a:avLst>
              <a:gd name="adj1" fmla="val 44375"/>
              <a:gd name="adj2" fmla="val -8465"/>
              <a:gd name="adj3" fmla="val 93730"/>
              <a:gd name="adj4" fmla="val -53904"/>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IE" sz="1400" b="1" dirty="0">
                <a:solidFill>
                  <a:schemeClr val="tx2"/>
                </a:solidFill>
                <a:latin typeface="Arial" charset="0"/>
              </a:rPr>
              <a:t>Filter Priority:</a:t>
            </a:r>
          </a:p>
          <a:p>
            <a:pPr defTabSz="914400" fontAlgn="base">
              <a:spcBef>
                <a:spcPct val="50000"/>
              </a:spcBef>
              <a:spcAft>
                <a:spcPct val="0"/>
              </a:spcAft>
            </a:pPr>
            <a:r>
              <a:rPr lang="en-IE" sz="1400" dirty="0">
                <a:solidFill>
                  <a:schemeClr val="tx2"/>
                </a:solidFill>
                <a:latin typeface="Arial" charset="0"/>
              </a:rPr>
              <a:t>Filter groups are applied in the order in which they appear on the configuration line.</a:t>
            </a:r>
          </a:p>
        </p:txBody>
      </p:sp>
      <p:sp>
        <p:nvSpPr>
          <p:cNvPr id="4" name="Rectangle: Rounded Corners 3">
            <a:extLst>
              <a:ext uri="{FF2B5EF4-FFF2-40B4-BE49-F238E27FC236}">
                <a16:creationId xmlns:a16="http://schemas.microsoft.com/office/drawing/2014/main" id="{AD4F3E16-274E-4383-9635-F4D19676ED4D}"/>
              </a:ext>
            </a:extLst>
          </p:cNvPr>
          <p:cNvSpPr/>
          <p:nvPr/>
        </p:nvSpPr>
        <p:spPr>
          <a:xfrm>
            <a:off x="1910443" y="2514600"/>
            <a:ext cx="6155870" cy="100187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3F1605B0-1ED3-4410-9F95-33316ABD6928}"/>
              </a:ext>
            </a:extLst>
          </p:cNvPr>
          <p:cNvSpPr/>
          <p:nvPr/>
        </p:nvSpPr>
        <p:spPr>
          <a:xfrm>
            <a:off x="1910442" y="3516473"/>
            <a:ext cx="6155871" cy="138209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6097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05842"/>
            <a:ext cx="8496300" cy="5021262"/>
          </a:xfrm>
        </p:spPr>
        <p:txBody>
          <a:bodyPr/>
          <a:lstStyle/>
          <a:p>
            <a:endParaRPr lang="en-IE" dirty="0"/>
          </a:p>
          <a:p>
            <a:endParaRPr lang="en-IE" dirty="0"/>
          </a:p>
          <a:p>
            <a:r>
              <a:rPr lang="en-IE" dirty="0" err="1"/>
              <a:t>ovsdb</a:t>
            </a:r>
            <a:r>
              <a:rPr lang="en-IE" dirty="0"/>
              <a:t>-schema</a:t>
            </a:r>
          </a:p>
          <a:p>
            <a:pPr marL="0" indent="0">
              <a:buNone/>
            </a:pPr>
            <a:r>
              <a:rPr lang="en-IE" dirty="0"/>
              <a:t>&lt;table name=</a:t>
            </a:r>
            <a:r>
              <a:rPr lang="en-IE" b="1" dirty="0"/>
              <a:t>"Interface"</a:t>
            </a:r>
            <a:r>
              <a:rPr lang="en-IE" dirty="0"/>
              <a:t>…</a:t>
            </a:r>
          </a:p>
          <a:p>
            <a:pPr marL="0" indent="0">
              <a:buNone/>
            </a:pPr>
            <a:r>
              <a:rPr lang="en-IE" dirty="0"/>
              <a:t>		</a:t>
            </a:r>
            <a:r>
              <a:rPr lang="en-IE" b="1" dirty="0"/>
              <a:t>&lt;column name="</a:t>
            </a:r>
            <a:r>
              <a:rPr lang="en-IE" b="1" dirty="0" err="1"/>
              <a:t>ingress_sched</a:t>
            </a:r>
            <a:r>
              <a:rPr lang="en-IE" b="1" dirty="0"/>
              <a:t>" key="err"&gt;</a:t>
            </a:r>
          </a:p>
          <a:p>
            <a:pPr marL="826738" lvl="3" indent="-72401">
              <a:buNone/>
            </a:pPr>
            <a:r>
              <a:rPr lang="en-IE" sz="2400" dirty="0"/>
              <a:t>If the specified ingress scheduling could not be applied, Open vSwitch sets this column to an error description in human readable form. Otherwise, Open </a:t>
            </a:r>
            <a:r>
              <a:rPr lang="en-IE" sz="2400" dirty="0" err="1"/>
              <a:t>vSwitch</a:t>
            </a:r>
            <a:r>
              <a:rPr lang="en-IE" sz="2400" dirty="0"/>
              <a:t> clears this column.</a:t>
            </a:r>
          </a:p>
          <a:p>
            <a:endParaRPr lang="en-US" dirty="0"/>
          </a:p>
        </p:txBody>
      </p:sp>
      <p:sp>
        <p:nvSpPr>
          <p:cNvPr id="3" name="Title 2"/>
          <p:cNvSpPr>
            <a:spLocks noGrp="1"/>
          </p:cNvSpPr>
          <p:nvPr>
            <p:ph type="title"/>
          </p:nvPr>
        </p:nvSpPr>
        <p:spPr/>
        <p:txBody>
          <a:bodyPr>
            <a:normAutofit/>
          </a:bodyPr>
          <a:lstStyle/>
          <a:p>
            <a:r>
              <a:rPr lang="en-IE" dirty="0"/>
              <a:t>Ingress Scheduling –</a:t>
            </a:r>
            <a:r>
              <a:rPr lang="en-IE" b="1" dirty="0"/>
              <a:t>Error reporting</a:t>
            </a:r>
            <a:endParaRPr lang="en-US" b="1" dirty="0"/>
          </a:p>
        </p:txBody>
      </p:sp>
    </p:spTree>
    <p:extLst>
      <p:ext uri="{BB962C8B-B14F-4D97-AF65-F5344CB8AC3E}">
        <p14:creationId xmlns:p14="http://schemas.microsoft.com/office/powerpoint/2010/main" val="1254860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05842"/>
            <a:ext cx="8458200" cy="5021262"/>
          </a:xfrm>
        </p:spPr>
        <p:txBody>
          <a:bodyPr>
            <a:normAutofit lnSpcReduction="10000"/>
          </a:bodyPr>
          <a:lstStyle/>
          <a:p>
            <a:endParaRPr lang="en-IE" dirty="0">
              <a:latin typeface="Courier New" panose="02070309020205020404" pitchFamily="49" charset="0"/>
              <a:cs typeface="Courier New" panose="02070309020205020404" pitchFamily="49" charset="0"/>
            </a:endParaRPr>
          </a:p>
          <a:p>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ovs-vsctl</a:t>
            </a:r>
            <a:r>
              <a:rPr lang="en-IE" dirty="0">
                <a:latin typeface="Courier New" panose="02070309020205020404" pitchFamily="49" charset="0"/>
                <a:cs typeface="Courier New" panose="02070309020205020404" pitchFamily="49" charset="0"/>
              </a:rPr>
              <a:t> set Interface phy1</a:t>
            </a:r>
          </a:p>
          <a:p>
            <a:pPr marL="0" indent="0">
              <a:buNone/>
            </a:pP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options:n_rxq</a:t>
            </a:r>
            <a:r>
              <a:rPr lang="en-IE" dirty="0">
                <a:latin typeface="Courier New" panose="02070309020205020404" pitchFamily="49" charset="0"/>
                <a:cs typeface="Courier New" panose="02070309020205020404" pitchFamily="49" charset="0"/>
              </a:rPr>
              <a:t>=4</a:t>
            </a:r>
          </a:p>
          <a:p>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ovs-vsctl</a:t>
            </a:r>
            <a:r>
              <a:rPr lang="en-IE" dirty="0">
                <a:latin typeface="Courier New" panose="02070309020205020404" pitchFamily="49" charset="0"/>
                <a:cs typeface="Courier New" panose="02070309020205020404" pitchFamily="49" charset="0"/>
              </a:rPr>
              <a:t> set Interface phy1</a:t>
            </a:r>
          </a:p>
          <a:p>
            <a:pPr marL="0" indent="0">
              <a:buNone/>
            </a:pP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ingress_sched</a:t>
            </a:r>
            <a:r>
              <a:rPr lang="en-IE" dirty="0">
                <a:latin typeface="Courier New" panose="02070309020205020404" pitchFamily="49" charset="0"/>
                <a:cs typeface="Courier New" panose="02070309020205020404" pitchFamily="49" charset="0"/>
              </a:rPr>
              <a:t>:</a:t>
            </a:r>
          </a:p>
          <a:p>
            <a:pPr marL="0" indent="0">
              <a:buNone/>
            </a:pP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prio</a:t>
            </a:r>
            <a:r>
              <a:rPr lang="en-IE" dirty="0">
                <a:latin typeface="Courier New" panose="02070309020205020404" pitchFamily="49" charset="0"/>
                <a:cs typeface="Courier New" panose="02070309020205020404" pitchFamily="49" charset="0"/>
              </a:rPr>
              <a:t>=2,</a:t>
            </a:r>
          </a:p>
          <a:p>
            <a:pPr marL="0" indent="0">
              <a:buNone/>
            </a:pP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filter,ip,ip_dscp</a:t>
            </a:r>
            <a:r>
              <a:rPr lang="en-IE" dirty="0">
                <a:latin typeface="Courier New" panose="02070309020205020404" pitchFamily="49" charset="0"/>
                <a:cs typeface="Courier New" panose="02070309020205020404" pitchFamily="49" charset="0"/>
              </a:rPr>
              <a:t>=0x5,</a:t>
            </a:r>
          </a:p>
          <a:p>
            <a:pPr marL="0" indent="0">
              <a:buNone/>
            </a:pPr>
            <a:r>
              <a:rPr lang="en-IE"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prio</a:t>
            </a:r>
            <a:r>
              <a:rPr lang="en-IE" dirty="0">
                <a:latin typeface="Courier New" panose="02070309020205020404" pitchFamily="49" charset="0"/>
                <a:cs typeface="Courier New" panose="02070309020205020404" pitchFamily="49" charset="0"/>
              </a:rPr>
              <a:t>=1,</a:t>
            </a:r>
          </a:p>
          <a:p>
            <a:pPr marL="0" indent="0">
              <a:buNone/>
            </a:pPr>
            <a:r>
              <a:rPr lang="en-IE" dirty="0">
                <a:latin typeface="Courier New" panose="02070309020205020404" pitchFamily="49" charset="0"/>
                <a:cs typeface="Courier New" panose="02070309020205020404" pitchFamily="49" charset="0"/>
              </a:rPr>
              <a:t>				filter=</a:t>
            </a:r>
            <a:r>
              <a:rPr lang="en-US" dirty="0" err="1">
                <a:latin typeface="Courier New" panose="02070309020205020404" pitchFamily="49" charset="0"/>
                <a:cs typeface="Courier New" panose="02070309020205020404" pitchFamily="49" charset="0"/>
              </a:rPr>
              <a:t>vlan_tci</a:t>
            </a:r>
            <a:r>
              <a:rPr lang="en-US" dirty="0">
                <a:latin typeface="Courier New" panose="02070309020205020404" pitchFamily="49" charset="0"/>
                <a:cs typeface="Courier New" panose="02070309020205020404" pitchFamily="49" charset="0"/>
              </a:rPr>
              <a:t>=0x1123/0x1fff,</a:t>
            </a:r>
          </a:p>
          <a:p>
            <a:pPr marL="0" indent="0">
              <a:buNone/>
            </a:pPr>
            <a:r>
              <a:rPr lang="en-US" dirty="0">
                <a:latin typeface="Courier New" panose="02070309020205020404" pitchFamily="49" charset="0"/>
                <a:cs typeface="Courier New" panose="02070309020205020404" pitchFamily="49" charset="0"/>
              </a:rPr>
              <a:t>				</a:t>
            </a:r>
            <a:r>
              <a:rPr lang="en-IE" dirty="0" err="1">
                <a:latin typeface="Courier New" panose="02070309020205020404" pitchFamily="49" charset="0"/>
                <a:cs typeface="Courier New" panose="02070309020205020404" pitchFamily="49" charset="0"/>
              </a:rPr>
              <a:t>filter,eth_type</a:t>
            </a:r>
            <a:r>
              <a:rPr lang="en-IE" dirty="0">
                <a:latin typeface="Courier New" panose="02070309020205020404" pitchFamily="49" charset="0"/>
                <a:cs typeface="Courier New" panose="02070309020205020404" pitchFamily="49" charset="0"/>
              </a:rPr>
              <a:t>=0x8809</a:t>
            </a:r>
          </a:p>
          <a:p>
            <a:pPr marL="0" indent="0">
              <a:buNone/>
            </a:pPr>
            <a:r>
              <a:rPr lang="en-IE"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normAutofit/>
          </a:bodyPr>
          <a:lstStyle/>
          <a:p>
            <a:r>
              <a:rPr lang="en-IE" dirty="0"/>
              <a:t>Ingress Scheduling – </a:t>
            </a:r>
            <a:r>
              <a:rPr lang="en-IE" b="1" dirty="0" err="1"/>
              <a:t>RxQ’s</a:t>
            </a:r>
            <a:r>
              <a:rPr lang="en-IE" b="1" dirty="0"/>
              <a:t> &amp; RSS</a:t>
            </a:r>
            <a:endParaRPr lang="en-US" b="1" dirty="0"/>
          </a:p>
        </p:txBody>
      </p:sp>
      <p:sp>
        <p:nvSpPr>
          <p:cNvPr id="8" name="Callout: Line with Accent Bar 43">
            <a:extLst>
              <a:ext uri="{FF2B5EF4-FFF2-40B4-BE49-F238E27FC236}">
                <a16:creationId xmlns:a16="http://schemas.microsoft.com/office/drawing/2014/main" id="{1B92BCCD-CAB9-4FDA-9485-9C1B7D4CA40A}"/>
              </a:ext>
            </a:extLst>
          </p:cNvPr>
          <p:cNvSpPr/>
          <p:nvPr/>
        </p:nvSpPr>
        <p:spPr>
          <a:xfrm>
            <a:off x="7454406" y="1849582"/>
            <a:ext cx="2022101" cy="587028"/>
          </a:xfrm>
          <a:prstGeom prst="accentCallout1">
            <a:avLst>
              <a:gd name="adj1" fmla="val 44375"/>
              <a:gd name="adj2" fmla="val -8465"/>
              <a:gd name="adj3" fmla="val 40929"/>
              <a:gd name="adj4" fmla="val -134802"/>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IE" sz="1400" b="1" dirty="0">
                <a:solidFill>
                  <a:schemeClr val="tx2"/>
                </a:solidFill>
                <a:latin typeface="Arial" charset="0"/>
              </a:rPr>
              <a:t>RSS queues</a:t>
            </a:r>
          </a:p>
        </p:txBody>
      </p:sp>
      <p:sp>
        <p:nvSpPr>
          <p:cNvPr id="4" name="Rounded Rectangle 3"/>
          <p:cNvSpPr/>
          <p:nvPr/>
        </p:nvSpPr>
        <p:spPr>
          <a:xfrm>
            <a:off x="1440873" y="2753591"/>
            <a:ext cx="6837218" cy="1444336"/>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llout: Line with Accent Bar 43">
            <a:extLst>
              <a:ext uri="{FF2B5EF4-FFF2-40B4-BE49-F238E27FC236}">
                <a16:creationId xmlns:a16="http://schemas.microsoft.com/office/drawing/2014/main" id="{1B92BCCD-CAB9-4FDA-9485-9C1B7D4CA40A}"/>
              </a:ext>
            </a:extLst>
          </p:cNvPr>
          <p:cNvSpPr/>
          <p:nvPr/>
        </p:nvSpPr>
        <p:spPr>
          <a:xfrm>
            <a:off x="9321306" y="3475759"/>
            <a:ext cx="2022101" cy="587028"/>
          </a:xfrm>
          <a:prstGeom prst="accentCallout1">
            <a:avLst>
              <a:gd name="adj1" fmla="val 44375"/>
              <a:gd name="adj2" fmla="val -8465"/>
              <a:gd name="adj3" fmla="val 69250"/>
              <a:gd name="adj4" fmla="val -43848"/>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IE" sz="1400" b="1" dirty="0">
                <a:solidFill>
                  <a:schemeClr val="tx2"/>
                </a:solidFill>
                <a:latin typeface="Arial" charset="0"/>
              </a:rPr>
              <a:t>Additional Priority Queues</a:t>
            </a:r>
          </a:p>
        </p:txBody>
      </p:sp>
      <p:sp>
        <p:nvSpPr>
          <p:cNvPr id="9" name="Rounded Rectangle 8"/>
          <p:cNvSpPr/>
          <p:nvPr/>
        </p:nvSpPr>
        <p:spPr>
          <a:xfrm>
            <a:off x="1440873" y="4197927"/>
            <a:ext cx="6837218" cy="1444336"/>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2378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E" dirty="0"/>
              <a:t>Ingress Scheduling – </a:t>
            </a:r>
            <a:r>
              <a:rPr lang="en-IE" b="1" dirty="0"/>
              <a:t>Next Steps</a:t>
            </a:r>
            <a:endParaRPr lang="en-US" b="1" dirty="0"/>
          </a:p>
        </p:txBody>
      </p:sp>
      <p:cxnSp>
        <p:nvCxnSpPr>
          <p:cNvPr id="177" name="Straight Arrow Connector 176"/>
          <p:cNvCxnSpPr/>
          <p:nvPr/>
        </p:nvCxnSpPr>
        <p:spPr>
          <a:xfrm>
            <a:off x="4199315" y="4044802"/>
            <a:ext cx="1506160" cy="0"/>
          </a:xfrm>
          <a:prstGeom prst="straightConnector1">
            <a:avLst/>
          </a:prstGeom>
          <a:ln w="254000" cap="rnd">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609600" y="2068441"/>
            <a:ext cx="2934363" cy="3174591"/>
            <a:chOff x="609600" y="2068441"/>
            <a:chExt cx="2934363" cy="3174591"/>
          </a:xfrm>
        </p:grpSpPr>
        <p:grpSp>
          <p:nvGrpSpPr>
            <p:cNvPr id="156" name="Group 155">
              <a:extLst>
                <a:ext uri="{FF2B5EF4-FFF2-40B4-BE49-F238E27FC236}">
                  <a16:creationId xmlns:a16="http://schemas.microsoft.com/office/drawing/2014/main" id="{83D81BD3-21A7-4AE3-8F91-6D0DF671F1AF}"/>
                </a:ext>
              </a:extLst>
            </p:cNvPr>
            <p:cNvGrpSpPr/>
            <p:nvPr/>
          </p:nvGrpSpPr>
          <p:grpSpPr>
            <a:xfrm>
              <a:off x="814509" y="2068441"/>
              <a:ext cx="743402" cy="766861"/>
              <a:chOff x="1321495" y="5504605"/>
              <a:chExt cx="422693" cy="400117"/>
            </a:xfrm>
          </p:grpSpPr>
          <p:sp>
            <p:nvSpPr>
              <p:cNvPr id="157" name="Circular Arrow 43">
                <a:extLst>
                  <a:ext uri="{FF2B5EF4-FFF2-40B4-BE49-F238E27FC236}">
                    <a16:creationId xmlns:a16="http://schemas.microsoft.com/office/drawing/2014/main" id="{AC89EE42-62E1-410E-8D1A-C123521285D1}"/>
                  </a:ext>
                </a:extLst>
              </p:cNvPr>
              <p:cNvSpPr/>
              <p:nvPr/>
            </p:nvSpPr>
            <p:spPr bwMode="auto">
              <a:xfrm flipH="1">
                <a:off x="1321495" y="5504605"/>
                <a:ext cx="422693" cy="400117"/>
              </a:xfrm>
              <a:prstGeom prst="circularArrow">
                <a:avLst>
                  <a:gd name="adj1" fmla="val 12500"/>
                  <a:gd name="adj2" fmla="val 1142319"/>
                  <a:gd name="adj3" fmla="val 20457681"/>
                  <a:gd name="adj4" fmla="val 1174881"/>
                  <a:gd name="adj5" fmla="val 12500"/>
                </a:avLst>
              </a:prstGeom>
              <a:solidFill>
                <a:srgbClr val="8D92B4"/>
              </a:solidFill>
              <a:ln w="12700" cap="flat" cmpd="sng" algn="ctr">
                <a:solidFill>
                  <a:schemeClr val="tx1"/>
                </a:solidFill>
                <a:prstDash val="solid"/>
                <a:round/>
                <a:headEnd type="none" w="med" len="med"/>
                <a:tailEnd type="none" w="med" len="med"/>
              </a:ln>
              <a:effectLst/>
            </p:spPr>
            <p:txBody>
              <a:bodyPr wrap="none" lIns="72000" rIns="72000"/>
              <a:lstStyle/>
              <a:p>
                <a:pPr>
                  <a:spcBef>
                    <a:spcPct val="50000"/>
                  </a:spcBef>
                  <a:defRPr/>
                </a:pPr>
                <a:endParaRPr lang="en-US" sz="1400"/>
              </a:p>
            </p:txBody>
          </p:sp>
          <p:sp>
            <p:nvSpPr>
              <p:cNvPr id="158" name="TextBox 112">
                <a:extLst>
                  <a:ext uri="{FF2B5EF4-FFF2-40B4-BE49-F238E27FC236}">
                    <a16:creationId xmlns:a16="http://schemas.microsoft.com/office/drawing/2014/main" id="{CF7DC1F6-7B3E-417F-AEA3-227A2DC91FAF}"/>
                  </a:ext>
                </a:extLst>
              </p:cNvPr>
              <p:cNvSpPr txBox="1">
                <a:spLocks noChangeArrowheads="1"/>
              </p:cNvSpPr>
              <p:nvPr/>
            </p:nvSpPr>
            <p:spPr bwMode="auto">
              <a:xfrm>
                <a:off x="1406392" y="5612342"/>
                <a:ext cx="267239" cy="2087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00" dirty="0"/>
                  <a:t>PMD</a:t>
                </a:r>
                <a:br>
                  <a:rPr lang="en-US" altLang="en-US" sz="1000" dirty="0"/>
                </a:br>
                <a:endParaRPr lang="en-US" altLang="en-US" sz="1000" dirty="0"/>
              </a:p>
            </p:txBody>
          </p:sp>
        </p:grpSp>
        <p:sp>
          <p:nvSpPr>
            <p:cNvPr id="159" name="Rectangle 158"/>
            <p:cNvSpPr/>
            <p:nvPr/>
          </p:nvSpPr>
          <p:spPr>
            <a:xfrm rot="16200000">
              <a:off x="609600" y="4976078"/>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rot="16200000">
              <a:off x="609600" y="4708775"/>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p:nvSpPr>
          <p:spPr>
            <a:xfrm rot="16200000">
              <a:off x="609600" y="4174169"/>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rot="16200000">
              <a:off x="609600" y="4441472"/>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rot="16200000">
              <a:off x="609600" y="3906866"/>
              <a:ext cx="266954" cy="266954"/>
            </a:xfrm>
            <a:prstGeom prst="rect">
              <a:avLst/>
            </a:prstGeom>
            <a:solidFill>
              <a:srgbClr val="F08A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rot="16200000">
              <a:off x="609600" y="3639563"/>
              <a:ext cx="266954" cy="266954"/>
            </a:xfrm>
            <a:prstGeom prst="rect">
              <a:avLst/>
            </a:prstGeom>
            <a:solidFill>
              <a:srgbClr val="F08A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rot="16200000">
              <a:off x="609600" y="3104954"/>
              <a:ext cx="266954" cy="266954"/>
            </a:xfrm>
            <a:prstGeom prst="rect">
              <a:avLst/>
            </a:prstGeom>
            <a:solidFill>
              <a:srgbClr val="F08A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rot="16200000">
              <a:off x="609600" y="3372260"/>
              <a:ext cx="266954" cy="266954"/>
            </a:xfrm>
            <a:prstGeom prst="rect">
              <a:avLst/>
            </a:prstGeom>
            <a:solidFill>
              <a:srgbClr val="F08A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rot="16200000">
              <a:off x="1025865" y="4976078"/>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p:cNvSpPr/>
            <p:nvPr/>
          </p:nvSpPr>
          <p:spPr>
            <a:xfrm rot="16200000">
              <a:off x="1025865" y="4708775"/>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p:cNvSpPr/>
            <p:nvPr/>
          </p:nvSpPr>
          <p:spPr>
            <a:xfrm rot="16200000">
              <a:off x="1025865" y="4174169"/>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p:cNvSpPr/>
            <p:nvPr/>
          </p:nvSpPr>
          <p:spPr>
            <a:xfrm rot="16200000">
              <a:off x="1025865" y="4441472"/>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rot="16200000">
              <a:off x="1025865" y="3906866"/>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p:cNvSpPr/>
            <p:nvPr/>
          </p:nvSpPr>
          <p:spPr>
            <a:xfrm rot="16200000">
              <a:off x="1025865" y="3639563"/>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p:cNvSpPr/>
            <p:nvPr/>
          </p:nvSpPr>
          <p:spPr>
            <a:xfrm rot="16200000">
              <a:off x="1025865" y="3104954"/>
              <a:ext cx="266954" cy="266954"/>
            </a:xfrm>
            <a:prstGeom prst="rect">
              <a:avLst/>
            </a:prstGeom>
            <a:solidFill>
              <a:srgbClr val="F08A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p:cNvSpPr/>
            <p:nvPr/>
          </p:nvSpPr>
          <p:spPr>
            <a:xfrm rot="16200000">
              <a:off x="1025865" y="3372260"/>
              <a:ext cx="266954" cy="266954"/>
            </a:xfrm>
            <a:prstGeom prst="rect">
              <a:avLst/>
            </a:prstGeom>
            <a:solidFill>
              <a:srgbClr val="F08A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p:cNvSpPr/>
            <p:nvPr/>
          </p:nvSpPr>
          <p:spPr>
            <a:xfrm rot="16200000">
              <a:off x="1495866" y="4976078"/>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rot="16200000">
              <a:off x="1495866" y="4708775"/>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rot="16200000">
              <a:off x="1495866" y="4174169"/>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rot="16200000">
              <a:off x="1495866" y="4441472"/>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rot="16200000">
              <a:off x="1495866" y="3906866"/>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p:cNvSpPr/>
            <p:nvPr/>
          </p:nvSpPr>
          <p:spPr>
            <a:xfrm rot="16200000">
              <a:off x="1495866" y="3639563"/>
              <a:ext cx="266954" cy="266954"/>
            </a:xfrm>
            <a:prstGeom prst="rect">
              <a:avLst/>
            </a:prstGeom>
            <a:solidFill>
              <a:srgbClr val="F08A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rot="16200000">
              <a:off x="1495866" y="3104954"/>
              <a:ext cx="266954" cy="266954"/>
            </a:xfrm>
            <a:prstGeom prst="rect">
              <a:avLst/>
            </a:prstGeom>
            <a:solidFill>
              <a:srgbClr val="F08A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rot="16200000">
              <a:off x="1495866" y="3372260"/>
              <a:ext cx="266954" cy="266954"/>
            </a:xfrm>
            <a:prstGeom prst="rect">
              <a:avLst/>
            </a:prstGeom>
            <a:solidFill>
              <a:srgbClr val="F08A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9" name="Group 208">
              <a:extLst>
                <a:ext uri="{FF2B5EF4-FFF2-40B4-BE49-F238E27FC236}">
                  <a16:creationId xmlns:a16="http://schemas.microsoft.com/office/drawing/2014/main" id="{83D81BD3-21A7-4AE3-8F91-6D0DF671F1AF}"/>
                </a:ext>
              </a:extLst>
            </p:cNvPr>
            <p:cNvGrpSpPr/>
            <p:nvPr/>
          </p:nvGrpSpPr>
          <p:grpSpPr>
            <a:xfrm>
              <a:off x="2595652" y="2068441"/>
              <a:ext cx="743402" cy="766861"/>
              <a:chOff x="1321495" y="5504605"/>
              <a:chExt cx="422693" cy="400117"/>
            </a:xfrm>
          </p:grpSpPr>
          <p:sp>
            <p:nvSpPr>
              <p:cNvPr id="210" name="Circular Arrow 43">
                <a:extLst>
                  <a:ext uri="{FF2B5EF4-FFF2-40B4-BE49-F238E27FC236}">
                    <a16:creationId xmlns:a16="http://schemas.microsoft.com/office/drawing/2014/main" id="{AC89EE42-62E1-410E-8D1A-C123521285D1}"/>
                  </a:ext>
                </a:extLst>
              </p:cNvPr>
              <p:cNvSpPr/>
              <p:nvPr/>
            </p:nvSpPr>
            <p:spPr bwMode="auto">
              <a:xfrm flipH="1">
                <a:off x="1321495" y="5504605"/>
                <a:ext cx="422693" cy="400117"/>
              </a:xfrm>
              <a:prstGeom prst="circularArrow">
                <a:avLst>
                  <a:gd name="adj1" fmla="val 12500"/>
                  <a:gd name="adj2" fmla="val 1142319"/>
                  <a:gd name="adj3" fmla="val 20457681"/>
                  <a:gd name="adj4" fmla="val 1174881"/>
                  <a:gd name="adj5" fmla="val 12500"/>
                </a:avLst>
              </a:prstGeom>
              <a:solidFill>
                <a:srgbClr val="8D92B4"/>
              </a:solidFill>
              <a:ln w="12700" cap="flat" cmpd="sng" algn="ctr">
                <a:solidFill>
                  <a:schemeClr val="tx1"/>
                </a:solidFill>
                <a:prstDash val="solid"/>
                <a:round/>
                <a:headEnd type="none" w="med" len="med"/>
                <a:tailEnd type="none" w="med" len="med"/>
              </a:ln>
              <a:effectLst/>
            </p:spPr>
            <p:txBody>
              <a:bodyPr wrap="none" lIns="72000" rIns="72000"/>
              <a:lstStyle/>
              <a:p>
                <a:pPr>
                  <a:spcBef>
                    <a:spcPct val="50000"/>
                  </a:spcBef>
                  <a:defRPr/>
                </a:pPr>
                <a:endParaRPr lang="en-US" sz="1400"/>
              </a:p>
            </p:txBody>
          </p:sp>
          <p:sp>
            <p:nvSpPr>
              <p:cNvPr id="211" name="TextBox 112">
                <a:extLst>
                  <a:ext uri="{FF2B5EF4-FFF2-40B4-BE49-F238E27FC236}">
                    <a16:creationId xmlns:a16="http://schemas.microsoft.com/office/drawing/2014/main" id="{CF7DC1F6-7B3E-417F-AEA3-227A2DC91FAF}"/>
                  </a:ext>
                </a:extLst>
              </p:cNvPr>
              <p:cNvSpPr txBox="1">
                <a:spLocks noChangeArrowheads="1"/>
              </p:cNvSpPr>
              <p:nvPr/>
            </p:nvSpPr>
            <p:spPr bwMode="auto">
              <a:xfrm>
                <a:off x="1406392" y="5612342"/>
                <a:ext cx="267239" cy="2087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00" dirty="0"/>
                  <a:t>PMD</a:t>
                </a:r>
                <a:br>
                  <a:rPr lang="en-US" altLang="en-US" sz="1000" dirty="0"/>
                </a:br>
                <a:endParaRPr lang="en-US" altLang="en-US" sz="1000" dirty="0"/>
              </a:p>
            </p:txBody>
          </p:sp>
        </p:grpSp>
        <p:sp>
          <p:nvSpPr>
            <p:cNvPr id="232" name="Rectangle 231"/>
            <p:cNvSpPr/>
            <p:nvPr/>
          </p:nvSpPr>
          <p:spPr>
            <a:xfrm rot="16200000">
              <a:off x="2390743" y="4976078"/>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p:cNvSpPr/>
            <p:nvPr/>
          </p:nvSpPr>
          <p:spPr>
            <a:xfrm rot="16200000">
              <a:off x="2390743" y="4708775"/>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p:cNvSpPr/>
            <p:nvPr/>
          </p:nvSpPr>
          <p:spPr>
            <a:xfrm rot="16200000">
              <a:off x="2390743" y="4174169"/>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p:cNvSpPr/>
            <p:nvPr/>
          </p:nvSpPr>
          <p:spPr>
            <a:xfrm rot="16200000">
              <a:off x="2390743" y="4441472"/>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p:cNvSpPr/>
            <p:nvPr/>
          </p:nvSpPr>
          <p:spPr>
            <a:xfrm rot="16200000">
              <a:off x="2390743" y="3906866"/>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Rectangle 236"/>
            <p:cNvSpPr/>
            <p:nvPr/>
          </p:nvSpPr>
          <p:spPr>
            <a:xfrm rot="16200000">
              <a:off x="2390743" y="3639563"/>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p:cNvSpPr/>
            <p:nvPr/>
          </p:nvSpPr>
          <p:spPr>
            <a:xfrm rot="16200000">
              <a:off x="2390743" y="3104954"/>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rot="16200000">
              <a:off x="2390743" y="3372260"/>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p:cNvSpPr/>
            <p:nvPr/>
          </p:nvSpPr>
          <p:spPr>
            <a:xfrm rot="16200000">
              <a:off x="2807008" y="4976078"/>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p:cNvSpPr/>
            <p:nvPr/>
          </p:nvSpPr>
          <p:spPr>
            <a:xfrm rot="16200000">
              <a:off x="2807008" y="4708775"/>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p:cNvSpPr/>
            <p:nvPr/>
          </p:nvSpPr>
          <p:spPr>
            <a:xfrm rot="16200000">
              <a:off x="2807008" y="4174169"/>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p:cNvSpPr/>
            <p:nvPr/>
          </p:nvSpPr>
          <p:spPr>
            <a:xfrm rot="16200000">
              <a:off x="2807008" y="4441472"/>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p:cNvSpPr/>
            <p:nvPr/>
          </p:nvSpPr>
          <p:spPr>
            <a:xfrm rot="16200000">
              <a:off x="2807008" y="3906866"/>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p:cNvSpPr/>
            <p:nvPr/>
          </p:nvSpPr>
          <p:spPr>
            <a:xfrm rot="16200000">
              <a:off x="2807008" y="3639563"/>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p:cNvSpPr/>
            <p:nvPr/>
          </p:nvSpPr>
          <p:spPr>
            <a:xfrm rot="16200000">
              <a:off x="2807008" y="3104954"/>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p:cNvSpPr/>
            <p:nvPr/>
          </p:nvSpPr>
          <p:spPr>
            <a:xfrm rot="16200000">
              <a:off x="2807008" y="3372260"/>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p:cNvSpPr/>
            <p:nvPr/>
          </p:nvSpPr>
          <p:spPr>
            <a:xfrm rot="16200000">
              <a:off x="3277009" y="4976078"/>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rot="16200000">
              <a:off x="3277009" y="4708775"/>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p:cNvSpPr/>
            <p:nvPr/>
          </p:nvSpPr>
          <p:spPr>
            <a:xfrm rot="16200000">
              <a:off x="3277009" y="4174169"/>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p:cNvSpPr/>
            <p:nvPr/>
          </p:nvSpPr>
          <p:spPr>
            <a:xfrm rot="16200000">
              <a:off x="3277009" y="4441472"/>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p:cNvSpPr/>
            <p:nvPr/>
          </p:nvSpPr>
          <p:spPr>
            <a:xfrm rot="16200000">
              <a:off x="3277009" y="3906866"/>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p:cNvSpPr/>
            <p:nvPr/>
          </p:nvSpPr>
          <p:spPr>
            <a:xfrm rot="16200000">
              <a:off x="3277009" y="3639563"/>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rot="16200000">
              <a:off x="3277009" y="3104954"/>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p:cNvSpPr/>
            <p:nvPr/>
          </p:nvSpPr>
          <p:spPr>
            <a:xfrm rot="16200000">
              <a:off x="3277009" y="3372260"/>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p:cNvGrpSpPr/>
          <p:nvPr/>
        </p:nvGrpSpPr>
        <p:grpSpPr>
          <a:xfrm>
            <a:off x="6248400" y="2068441"/>
            <a:ext cx="2934363" cy="3174591"/>
            <a:chOff x="6248400" y="2068441"/>
            <a:chExt cx="2934363" cy="3174591"/>
          </a:xfrm>
        </p:grpSpPr>
        <p:sp>
          <p:nvSpPr>
            <p:cNvPr id="270" name="Circular Arrow 43">
              <a:extLst>
                <a:ext uri="{FF2B5EF4-FFF2-40B4-BE49-F238E27FC236}">
                  <a16:creationId xmlns:a16="http://schemas.microsoft.com/office/drawing/2014/main" id="{AC89EE42-62E1-410E-8D1A-C123521285D1}"/>
                </a:ext>
              </a:extLst>
            </p:cNvPr>
            <p:cNvSpPr/>
            <p:nvPr/>
          </p:nvSpPr>
          <p:spPr bwMode="auto">
            <a:xfrm flipH="1">
              <a:off x="6453309" y="2068441"/>
              <a:ext cx="743402" cy="766861"/>
            </a:xfrm>
            <a:prstGeom prst="circularArrow">
              <a:avLst>
                <a:gd name="adj1" fmla="val 12500"/>
                <a:gd name="adj2" fmla="val 1142319"/>
                <a:gd name="adj3" fmla="val 20457681"/>
                <a:gd name="adj4" fmla="val 1174881"/>
                <a:gd name="adj5" fmla="val 12500"/>
              </a:avLst>
            </a:prstGeom>
            <a:solidFill>
              <a:srgbClr val="8D92B4"/>
            </a:solidFill>
            <a:ln w="12700" cap="flat" cmpd="sng" algn="ctr">
              <a:solidFill>
                <a:schemeClr val="tx1"/>
              </a:solidFill>
              <a:prstDash val="solid"/>
              <a:round/>
              <a:headEnd type="none" w="med" len="med"/>
              <a:tailEnd type="none" w="med" len="med"/>
            </a:ln>
            <a:effectLst/>
          </p:spPr>
          <p:txBody>
            <a:bodyPr wrap="none" lIns="72000" rIns="72000"/>
            <a:lstStyle/>
            <a:p>
              <a:pPr>
                <a:spcBef>
                  <a:spcPct val="50000"/>
                </a:spcBef>
                <a:defRPr/>
              </a:pPr>
              <a:endParaRPr lang="en-US" sz="1400"/>
            </a:p>
          </p:txBody>
        </p:sp>
        <p:sp>
          <p:nvSpPr>
            <p:cNvPr id="271" name="TextBox 112">
              <a:extLst>
                <a:ext uri="{FF2B5EF4-FFF2-40B4-BE49-F238E27FC236}">
                  <a16:creationId xmlns:a16="http://schemas.microsoft.com/office/drawing/2014/main" id="{CF7DC1F6-7B3E-417F-AEA3-227A2DC91FAF}"/>
                </a:ext>
              </a:extLst>
            </p:cNvPr>
            <p:cNvSpPr txBox="1">
              <a:spLocks noChangeArrowheads="1"/>
            </p:cNvSpPr>
            <p:nvPr/>
          </p:nvSpPr>
          <p:spPr bwMode="auto">
            <a:xfrm>
              <a:off x="6602620" y="2274929"/>
              <a:ext cx="47000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00" dirty="0"/>
                <a:t>PMD</a:t>
              </a:r>
              <a:br>
                <a:rPr lang="en-US" altLang="en-US" sz="1000" dirty="0"/>
              </a:br>
              <a:endParaRPr lang="en-US" altLang="en-US" sz="1000" dirty="0"/>
            </a:p>
          </p:txBody>
        </p:sp>
        <p:sp>
          <p:nvSpPr>
            <p:cNvPr id="262" name="Rectangle 261"/>
            <p:cNvSpPr/>
            <p:nvPr/>
          </p:nvSpPr>
          <p:spPr>
            <a:xfrm rot="16200000">
              <a:off x="6248400" y="4976078"/>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262"/>
            <p:cNvSpPr/>
            <p:nvPr/>
          </p:nvSpPr>
          <p:spPr>
            <a:xfrm rot="16200000">
              <a:off x="6248400" y="4708775"/>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Rectangle 263"/>
            <p:cNvSpPr/>
            <p:nvPr/>
          </p:nvSpPr>
          <p:spPr>
            <a:xfrm rot="16200000">
              <a:off x="6248400" y="4174169"/>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p:cNvSpPr/>
            <p:nvPr/>
          </p:nvSpPr>
          <p:spPr>
            <a:xfrm rot="16200000">
              <a:off x="6248400" y="4441472"/>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p:cNvSpPr/>
            <p:nvPr/>
          </p:nvSpPr>
          <p:spPr>
            <a:xfrm rot="16200000">
              <a:off x="6248400" y="3906866"/>
              <a:ext cx="266954" cy="266954"/>
            </a:xfrm>
            <a:prstGeom prst="rect">
              <a:avLst/>
            </a:prstGeom>
            <a:solidFill>
              <a:srgbClr val="F08A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p:cNvSpPr/>
            <p:nvPr/>
          </p:nvSpPr>
          <p:spPr>
            <a:xfrm rot="16200000">
              <a:off x="6248400" y="3639563"/>
              <a:ext cx="266954" cy="266954"/>
            </a:xfrm>
            <a:prstGeom prst="rect">
              <a:avLst/>
            </a:prstGeom>
            <a:solidFill>
              <a:srgbClr val="F08A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rot="16200000">
              <a:off x="6248400" y="3104954"/>
              <a:ext cx="266954" cy="266954"/>
            </a:xfrm>
            <a:prstGeom prst="rect">
              <a:avLst/>
            </a:prstGeom>
            <a:solidFill>
              <a:srgbClr val="F08A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rot="16200000">
              <a:off x="6248400" y="3372260"/>
              <a:ext cx="266954" cy="266954"/>
            </a:xfrm>
            <a:prstGeom prst="rect">
              <a:avLst/>
            </a:prstGeom>
            <a:solidFill>
              <a:srgbClr val="F08A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p:cNvSpPr/>
            <p:nvPr/>
          </p:nvSpPr>
          <p:spPr>
            <a:xfrm rot="16200000">
              <a:off x="6664665" y="4976078"/>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p:cNvSpPr/>
            <p:nvPr/>
          </p:nvSpPr>
          <p:spPr>
            <a:xfrm rot="16200000">
              <a:off x="6664665" y="4708775"/>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Rectangle 255"/>
            <p:cNvSpPr/>
            <p:nvPr/>
          </p:nvSpPr>
          <p:spPr>
            <a:xfrm rot="16200000">
              <a:off x="6664665" y="4174169"/>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p:cNvSpPr/>
            <p:nvPr/>
          </p:nvSpPr>
          <p:spPr>
            <a:xfrm rot="16200000">
              <a:off x="6664665" y="4441472"/>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rot="16200000">
              <a:off x="6664665" y="3906866"/>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ectangle 258"/>
            <p:cNvSpPr/>
            <p:nvPr/>
          </p:nvSpPr>
          <p:spPr>
            <a:xfrm rot="16200000">
              <a:off x="6664665" y="3639563"/>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ectangle 259"/>
            <p:cNvSpPr/>
            <p:nvPr/>
          </p:nvSpPr>
          <p:spPr>
            <a:xfrm rot="16200000">
              <a:off x="6664665" y="3104954"/>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Rectangle 260"/>
            <p:cNvSpPr/>
            <p:nvPr/>
          </p:nvSpPr>
          <p:spPr>
            <a:xfrm rot="16200000">
              <a:off x="6664665" y="3372260"/>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p:cNvSpPr/>
            <p:nvPr/>
          </p:nvSpPr>
          <p:spPr>
            <a:xfrm rot="16200000">
              <a:off x="7134666" y="4976078"/>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p:cNvSpPr/>
            <p:nvPr/>
          </p:nvSpPr>
          <p:spPr>
            <a:xfrm rot="16200000">
              <a:off x="7134666" y="4708775"/>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rot="16200000">
              <a:off x="7134666" y="4174169"/>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p:cNvSpPr/>
            <p:nvPr/>
          </p:nvSpPr>
          <p:spPr>
            <a:xfrm rot="16200000">
              <a:off x="7134666" y="4441472"/>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p:cNvSpPr/>
            <p:nvPr/>
          </p:nvSpPr>
          <p:spPr>
            <a:xfrm rot="16200000">
              <a:off x="7134666" y="3906866"/>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rot="16200000">
              <a:off x="7134666" y="3639563"/>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rot="16200000">
              <a:off x="7134666" y="3104954"/>
              <a:ext cx="266954" cy="266954"/>
            </a:xfrm>
            <a:prstGeom prst="rect">
              <a:avLst/>
            </a:prstGeom>
            <a:solidFill>
              <a:srgbClr val="F08A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p:cNvSpPr/>
            <p:nvPr/>
          </p:nvSpPr>
          <p:spPr>
            <a:xfrm rot="16200000">
              <a:off x="7134666" y="3372260"/>
              <a:ext cx="266954" cy="266954"/>
            </a:xfrm>
            <a:prstGeom prst="rect">
              <a:avLst/>
            </a:prstGeom>
            <a:solidFill>
              <a:srgbClr val="F08A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Circular Arrow 43">
              <a:extLst>
                <a:ext uri="{FF2B5EF4-FFF2-40B4-BE49-F238E27FC236}">
                  <a16:creationId xmlns:a16="http://schemas.microsoft.com/office/drawing/2014/main" id="{AC89EE42-62E1-410E-8D1A-C123521285D1}"/>
                </a:ext>
              </a:extLst>
            </p:cNvPr>
            <p:cNvSpPr/>
            <p:nvPr/>
          </p:nvSpPr>
          <p:spPr bwMode="auto">
            <a:xfrm flipH="1">
              <a:off x="8234452" y="2068441"/>
              <a:ext cx="743402" cy="766861"/>
            </a:xfrm>
            <a:prstGeom prst="circularArrow">
              <a:avLst>
                <a:gd name="adj1" fmla="val 12500"/>
                <a:gd name="adj2" fmla="val 1142319"/>
                <a:gd name="adj3" fmla="val 20457681"/>
                <a:gd name="adj4" fmla="val 1174881"/>
                <a:gd name="adj5" fmla="val 12500"/>
              </a:avLst>
            </a:prstGeom>
            <a:solidFill>
              <a:srgbClr val="8D92B4"/>
            </a:solidFill>
            <a:ln w="12700" cap="flat" cmpd="sng" algn="ctr">
              <a:solidFill>
                <a:schemeClr val="tx1"/>
              </a:solidFill>
              <a:prstDash val="solid"/>
              <a:round/>
              <a:headEnd type="none" w="med" len="med"/>
              <a:tailEnd type="none" w="med" len="med"/>
            </a:ln>
            <a:effectLst/>
          </p:spPr>
          <p:txBody>
            <a:bodyPr wrap="none" lIns="72000" rIns="72000"/>
            <a:lstStyle/>
            <a:p>
              <a:pPr>
                <a:spcBef>
                  <a:spcPct val="50000"/>
                </a:spcBef>
                <a:defRPr/>
              </a:pPr>
              <a:endParaRPr lang="en-US" sz="1400"/>
            </a:p>
          </p:txBody>
        </p:sp>
        <p:sp>
          <p:nvSpPr>
            <p:cNvPr id="303" name="TextBox 112">
              <a:extLst>
                <a:ext uri="{FF2B5EF4-FFF2-40B4-BE49-F238E27FC236}">
                  <a16:creationId xmlns:a16="http://schemas.microsoft.com/office/drawing/2014/main" id="{CF7DC1F6-7B3E-417F-AEA3-227A2DC91FAF}"/>
                </a:ext>
              </a:extLst>
            </p:cNvPr>
            <p:cNvSpPr txBox="1">
              <a:spLocks noChangeArrowheads="1"/>
            </p:cNvSpPr>
            <p:nvPr/>
          </p:nvSpPr>
          <p:spPr bwMode="auto">
            <a:xfrm>
              <a:off x="8383763" y="2274929"/>
              <a:ext cx="47000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00" dirty="0"/>
                <a:t>PMD</a:t>
              </a:r>
              <a:br>
                <a:rPr lang="en-US" altLang="en-US" sz="1000" dirty="0"/>
              </a:br>
              <a:endParaRPr lang="en-US" altLang="en-US" sz="1000" dirty="0"/>
            </a:p>
          </p:txBody>
        </p:sp>
        <p:sp>
          <p:nvSpPr>
            <p:cNvPr id="294" name="Rectangle 293"/>
            <p:cNvSpPr/>
            <p:nvPr/>
          </p:nvSpPr>
          <p:spPr>
            <a:xfrm rot="16200000">
              <a:off x="8029543" y="4976078"/>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rot="16200000">
              <a:off x="8029543" y="4708775"/>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p:cNvSpPr/>
            <p:nvPr/>
          </p:nvSpPr>
          <p:spPr>
            <a:xfrm rot="16200000">
              <a:off x="8029543" y="4174169"/>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p:cNvSpPr/>
            <p:nvPr/>
          </p:nvSpPr>
          <p:spPr>
            <a:xfrm rot="16200000">
              <a:off x="8029543" y="4441472"/>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p:cNvSpPr/>
            <p:nvPr/>
          </p:nvSpPr>
          <p:spPr>
            <a:xfrm rot="16200000">
              <a:off x="8029543" y="3906866"/>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Rectangle 298"/>
            <p:cNvSpPr/>
            <p:nvPr/>
          </p:nvSpPr>
          <p:spPr>
            <a:xfrm rot="16200000">
              <a:off x="8029543" y="3639563"/>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p:cNvSpPr/>
            <p:nvPr/>
          </p:nvSpPr>
          <p:spPr>
            <a:xfrm rot="16200000">
              <a:off x="8029543" y="3104954"/>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p:cNvSpPr/>
            <p:nvPr/>
          </p:nvSpPr>
          <p:spPr>
            <a:xfrm rot="16200000">
              <a:off x="8029543" y="3372260"/>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rot="16200000">
              <a:off x="8445808" y="4976078"/>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p:cNvSpPr/>
            <p:nvPr/>
          </p:nvSpPr>
          <p:spPr>
            <a:xfrm rot="16200000">
              <a:off x="8445808" y="4708775"/>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p:cNvSpPr/>
            <p:nvPr/>
          </p:nvSpPr>
          <p:spPr>
            <a:xfrm rot="16200000">
              <a:off x="8445808" y="4174169"/>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p:cNvSpPr/>
            <p:nvPr/>
          </p:nvSpPr>
          <p:spPr>
            <a:xfrm rot="16200000">
              <a:off x="8445808" y="4441472"/>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p:cNvSpPr/>
            <p:nvPr/>
          </p:nvSpPr>
          <p:spPr>
            <a:xfrm rot="16200000">
              <a:off x="8445808" y="3906866"/>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p:cNvSpPr/>
            <p:nvPr/>
          </p:nvSpPr>
          <p:spPr>
            <a:xfrm rot="16200000">
              <a:off x="8445808" y="3639563"/>
              <a:ext cx="266954" cy="266954"/>
            </a:xfrm>
            <a:prstGeom prst="rect">
              <a:avLst/>
            </a:prstGeom>
            <a:solidFill>
              <a:srgbClr val="F08A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tangle 291"/>
            <p:cNvSpPr/>
            <p:nvPr/>
          </p:nvSpPr>
          <p:spPr>
            <a:xfrm rot="16200000">
              <a:off x="8445808" y="3104954"/>
              <a:ext cx="266954" cy="266954"/>
            </a:xfrm>
            <a:prstGeom prst="rect">
              <a:avLst/>
            </a:prstGeom>
            <a:solidFill>
              <a:srgbClr val="F08A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Rectangle 292"/>
            <p:cNvSpPr/>
            <p:nvPr/>
          </p:nvSpPr>
          <p:spPr>
            <a:xfrm rot="16200000">
              <a:off x="8445808" y="3372260"/>
              <a:ext cx="266954" cy="266954"/>
            </a:xfrm>
            <a:prstGeom prst="rect">
              <a:avLst/>
            </a:prstGeom>
            <a:solidFill>
              <a:srgbClr val="F08A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p:cNvSpPr/>
            <p:nvPr/>
          </p:nvSpPr>
          <p:spPr>
            <a:xfrm rot="16200000">
              <a:off x="8915809" y="4976078"/>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Rectangle 278"/>
            <p:cNvSpPr/>
            <p:nvPr/>
          </p:nvSpPr>
          <p:spPr>
            <a:xfrm rot="16200000">
              <a:off x="8915809" y="4708775"/>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p:cNvSpPr/>
            <p:nvPr/>
          </p:nvSpPr>
          <p:spPr>
            <a:xfrm rot="16200000">
              <a:off x="8915809" y="4174169"/>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Rectangle 280"/>
            <p:cNvSpPr/>
            <p:nvPr/>
          </p:nvSpPr>
          <p:spPr>
            <a:xfrm rot="16200000">
              <a:off x="8915809" y="4441472"/>
              <a:ext cx="266954" cy="26695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p:cNvSpPr/>
            <p:nvPr/>
          </p:nvSpPr>
          <p:spPr>
            <a:xfrm rot="16200000">
              <a:off x="8915809" y="3906866"/>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Rectangle 282"/>
            <p:cNvSpPr/>
            <p:nvPr/>
          </p:nvSpPr>
          <p:spPr>
            <a:xfrm rot="16200000">
              <a:off x="8915809" y="3639563"/>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p:cNvSpPr/>
            <p:nvPr/>
          </p:nvSpPr>
          <p:spPr>
            <a:xfrm rot="16200000">
              <a:off x="8915809" y="3104954"/>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p:cNvSpPr/>
            <p:nvPr/>
          </p:nvSpPr>
          <p:spPr>
            <a:xfrm rot="16200000">
              <a:off x="8915809" y="3372260"/>
              <a:ext cx="266954" cy="266954"/>
            </a:xfrm>
            <a:prstGeom prst="rect">
              <a:avLst/>
            </a:prstGeom>
            <a:solidFill>
              <a:srgbClr val="29A57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2928" y="4307645"/>
            <a:ext cx="2515467" cy="244168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6857" y="4906133"/>
            <a:ext cx="1398058" cy="1398058"/>
          </a:xfrm>
          <a:prstGeom prst="rect">
            <a:avLst/>
          </a:prstGeom>
        </p:spPr>
      </p:pic>
      <p:sp>
        <p:nvSpPr>
          <p:cNvPr id="304" name="Content Placeholder 1"/>
          <p:cNvSpPr txBox="1">
            <a:spLocks/>
          </p:cNvSpPr>
          <p:nvPr/>
        </p:nvSpPr>
        <p:spPr>
          <a:xfrm>
            <a:off x="743077" y="1005176"/>
            <a:ext cx="7969685" cy="6606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270499" indent="-270499" algn="l" defTabSz="457200" rtl="0" eaLnBrk="1" latinLnBrk="0" hangingPunct="1">
              <a:spcBef>
                <a:spcPts val="960"/>
              </a:spcBef>
              <a:spcAft>
                <a:spcPts val="0"/>
              </a:spcAft>
              <a:buClr>
                <a:schemeClr val="accent1"/>
              </a:buClr>
              <a:buSzPct val="80000"/>
              <a:buFont typeface="Arial" panose="020B0604020202020204" pitchFamily="34" charset="0"/>
              <a:buChar char="•"/>
              <a:defRPr sz="2160" kern="1200">
                <a:solidFill>
                  <a:schemeClr val="tx1">
                    <a:lumMod val="75000"/>
                    <a:lumOff val="25000"/>
                  </a:schemeClr>
                </a:solidFill>
                <a:latin typeface="+mn-lt"/>
                <a:ea typeface="+mn-ea"/>
                <a:cs typeface="+mn-cs"/>
              </a:defRPr>
            </a:lvl2pPr>
            <a:lvl3pPr marL="685772" indent="-274308" algn="l" defTabSz="457200" rtl="0" eaLnBrk="1" latinLnBrk="0" hangingPunct="1">
              <a:spcBef>
                <a:spcPts val="0"/>
              </a:spcBef>
              <a:spcAft>
                <a:spcPts val="0"/>
              </a:spcAft>
              <a:buClr>
                <a:schemeClr val="accent1"/>
              </a:buClr>
              <a:buSzPct val="80000"/>
              <a:buFont typeface="Arial" panose="020B0604020202020204" pitchFamily="34" charset="0"/>
              <a:buChar char="•"/>
              <a:defRPr sz="1920" kern="1200">
                <a:solidFill>
                  <a:schemeClr val="tx1">
                    <a:lumMod val="75000"/>
                    <a:lumOff val="25000"/>
                  </a:schemeClr>
                </a:solidFill>
                <a:latin typeface="+mn-lt"/>
                <a:ea typeface="+mn-ea"/>
                <a:cs typeface="+mn-cs"/>
              </a:defRPr>
            </a:lvl3pPr>
            <a:lvl4pPr marL="1097237" indent="-278119" algn="l" defTabSz="457200" rtl="0" eaLnBrk="1" latinLnBrk="0" hangingPunct="1">
              <a:spcBef>
                <a:spcPts val="0"/>
              </a:spcBef>
              <a:spcAft>
                <a:spcPts val="0"/>
              </a:spcAft>
              <a:buClr>
                <a:schemeClr val="accent1"/>
              </a:buClr>
              <a:buSzPct val="80000"/>
              <a:buFont typeface="Arial" panose="020B0604020202020204" pitchFamily="34" charset="0"/>
              <a:buChar char="•"/>
              <a:defRPr sz="1680" kern="1200">
                <a:solidFill>
                  <a:schemeClr val="tx1">
                    <a:lumMod val="75000"/>
                    <a:lumOff val="25000"/>
                  </a:schemeClr>
                </a:solidFill>
                <a:latin typeface="+mn-lt"/>
                <a:ea typeface="+mn-ea"/>
                <a:cs typeface="+mn-cs"/>
              </a:defRPr>
            </a:lvl4pPr>
            <a:lvl5pPr marL="1506796" indent="-276215" algn="l" defTabSz="457200" rtl="0" eaLnBrk="1" latinLnBrk="0" hangingPunct="1">
              <a:spcBef>
                <a:spcPts val="0"/>
              </a:spcBef>
              <a:spcAft>
                <a:spcPts val="0"/>
              </a:spcAft>
              <a:buClr>
                <a:schemeClr val="accent1"/>
              </a:buClr>
              <a:buSzPct val="80000"/>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E" dirty="0"/>
              <a:t>Avoid poor </a:t>
            </a:r>
            <a:r>
              <a:rPr lang="en-IE" dirty="0" err="1"/>
              <a:t>rxq</a:t>
            </a:r>
            <a:r>
              <a:rPr lang="en-IE" dirty="0"/>
              <a:t> -&gt; </a:t>
            </a:r>
            <a:r>
              <a:rPr lang="en-IE" dirty="0" err="1"/>
              <a:t>pmd</a:t>
            </a:r>
            <a:r>
              <a:rPr lang="en-IE" dirty="0"/>
              <a:t> assignment</a:t>
            </a:r>
            <a:endParaRPr lang="en-US" dirty="0"/>
          </a:p>
          <a:p>
            <a:endParaRPr lang="en-US" dirty="0"/>
          </a:p>
        </p:txBody>
      </p:sp>
    </p:spTree>
    <p:extLst>
      <p:ext uri="{BB962C8B-B14F-4D97-AF65-F5344CB8AC3E}">
        <p14:creationId xmlns:p14="http://schemas.microsoft.com/office/powerpoint/2010/main" val="493486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1500"/>
                            </p:stCondLst>
                            <p:childTnLst>
                              <p:par>
                                <p:cTn id="9" presetID="10" presetClass="entr" presetSubtype="0" fill="hold" nodeType="afterEffect">
                                  <p:stCondLst>
                                    <p:cond delay="10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4000"/>
                                  </p:stCondLst>
                                  <p:childTnLst>
                                    <p:set>
                                      <p:cBhvr>
                                        <p:cTn id="15" dur="1" fill="hold">
                                          <p:stCondLst>
                                            <p:cond delay="0"/>
                                          </p:stCondLst>
                                        </p:cTn>
                                        <p:tgtEl>
                                          <p:spTgt spid="177"/>
                                        </p:tgtEl>
                                        <p:attrNameLst>
                                          <p:attrName>style.visibility</p:attrName>
                                        </p:attrNameLst>
                                      </p:cBhvr>
                                      <p:to>
                                        <p:strVal val="visible"/>
                                      </p:to>
                                    </p:set>
                                    <p:animEffect transition="in" filter="fade">
                                      <p:cBhvr>
                                        <p:cTn id="16" dur="500"/>
                                        <p:tgtEl>
                                          <p:spTgt spid="177"/>
                                        </p:tgtEl>
                                      </p:cBhvr>
                                    </p:animEffect>
                                  </p:childTnLst>
                                </p:cTn>
                              </p:par>
                              <p:par>
                                <p:cTn id="17" presetID="10" presetClass="entr" presetSubtype="0" fill="hold" nodeType="withEffect">
                                  <p:stCondLst>
                                    <p:cond delay="200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45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E" dirty="0"/>
              <a:t>Ingress Scheduling – </a:t>
            </a:r>
            <a:r>
              <a:rPr lang="en-IE" b="1" dirty="0"/>
              <a:t>Next Steps</a:t>
            </a:r>
            <a:endParaRPr lang="en-US" b="1" dirty="0"/>
          </a:p>
        </p:txBody>
      </p:sp>
      <p:sp>
        <p:nvSpPr>
          <p:cNvPr id="2" name="Content Placeholder 1"/>
          <p:cNvSpPr>
            <a:spLocks noGrp="1"/>
          </p:cNvSpPr>
          <p:nvPr>
            <p:ph idx="1"/>
          </p:nvPr>
        </p:nvSpPr>
        <p:spPr/>
        <p:txBody>
          <a:bodyPr>
            <a:normAutofit/>
          </a:bodyPr>
          <a:lstStyle/>
          <a:p>
            <a:r>
              <a:rPr lang="en-IE" sz="2400" dirty="0"/>
              <a:t>Use </a:t>
            </a:r>
            <a:r>
              <a:rPr lang="en-IE" sz="2400" dirty="0" err="1"/>
              <a:t>rte_flow</a:t>
            </a:r>
            <a:r>
              <a:rPr lang="en-IE" sz="2400" dirty="0"/>
              <a:t> API for offload</a:t>
            </a:r>
          </a:p>
          <a:p>
            <a:r>
              <a:rPr lang="en-IE" sz="2400" dirty="0"/>
              <a:t>Extend to several priorities</a:t>
            </a:r>
          </a:p>
          <a:p>
            <a:pPr lvl="2"/>
            <a:r>
              <a:rPr lang="en-IE" sz="1800" dirty="0"/>
              <a:t>Priorities of overlapping filters</a:t>
            </a:r>
          </a:p>
          <a:p>
            <a:pPr lvl="2"/>
            <a:r>
              <a:rPr lang="en-IE" sz="1800" dirty="0"/>
              <a:t>Multiple traffic priorities</a:t>
            </a:r>
          </a:p>
          <a:p>
            <a:r>
              <a:rPr lang="en-IE" sz="2400" dirty="0"/>
              <a:t>Working with RFC ‘Flow Offload’ feature…</a:t>
            </a:r>
          </a:p>
          <a:p>
            <a:r>
              <a:rPr lang="en-IE" sz="2400" dirty="0"/>
              <a:t>…</a:t>
            </a:r>
          </a:p>
          <a:p>
            <a:r>
              <a:rPr lang="en-IE" sz="2400" dirty="0"/>
              <a:t>Prioritization to the Guest…</a:t>
            </a:r>
            <a:endParaRPr lang="en-US" sz="2400" dirty="0"/>
          </a:p>
          <a:p>
            <a:endParaRPr lang="en-US" sz="2400" dirty="0"/>
          </a:p>
        </p:txBody>
      </p:sp>
    </p:spTree>
    <p:extLst>
      <p:ext uri="{BB962C8B-B14F-4D97-AF65-F5344CB8AC3E}">
        <p14:creationId xmlns:p14="http://schemas.microsoft.com/office/powerpoint/2010/main" val="3678675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tangle 119">
            <a:extLst>
              <a:ext uri="{FF2B5EF4-FFF2-40B4-BE49-F238E27FC236}">
                <a16:creationId xmlns:a16="http://schemas.microsoft.com/office/drawing/2014/main" id="{5D05DF03-3705-482A-8030-7EE736722E95}"/>
              </a:ext>
            </a:extLst>
          </p:cNvPr>
          <p:cNvSpPr/>
          <p:nvPr/>
        </p:nvSpPr>
        <p:spPr>
          <a:xfrm>
            <a:off x="7098772" y="1976107"/>
            <a:ext cx="2022427" cy="1672268"/>
          </a:xfrm>
          <a:prstGeom prst="rect">
            <a:avLst/>
          </a:prstGeom>
          <a:solidFill>
            <a:srgbClr val="2E4275"/>
          </a:solidFill>
          <a:ln w="9525"/>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600" dirty="0"/>
          </a:p>
        </p:txBody>
      </p:sp>
      <p:sp>
        <p:nvSpPr>
          <p:cNvPr id="119" name="Rectangle 118">
            <a:extLst>
              <a:ext uri="{FF2B5EF4-FFF2-40B4-BE49-F238E27FC236}">
                <a16:creationId xmlns:a16="http://schemas.microsoft.com/office/drawing/2014/main" id="{98F9D2E8-63C0-4F73-8C05-768163018D93}"/>
              </a:ext>
            </a:extLst>
          </p:cNvPr>
          <p:cNvSpPr/>
          <p:nvPr/>
        </p:nvSpPr>
        <p:spPr>
          <a:xfrm>
            <a:off x="7031421" y="2029281"/>
            <a:ext cx="2022427" cy="1672268"/>
          </a:xfrm>
          <a:prstGeom prst="rect">
            <a:avLst/>
          </a:prstGeom>
          <a:solidFill>
            <a:srgbClr val="2E4275"/>
          </a:solidFill>
          <a:ln w="9525"/>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600" dirty="0"/>
          </a:p>
        </p:txBody>
      </p:sp>
      <p:pic>
        <p:nvPicPr>
          <p:cNvPr id="153" name="Picture 152">
            <a:extLst>
              <a:ext uri="{FF2B5EF4-FFF2-40B4-BE49-F238E27FC236}">
                <a16:creationId xmlns:a16="http://schemas.microsoft.com/office/drawing/2014/main" id="{386D0B31-0E4F-4372-94BE-6A17DEDB1419}"/>
              </a:ext>
            </a:extLst>
          </p:cNvPr>
          <p:cNvPicPr>
            <a:picLocks noChangeAspect="1"/>
          </p:cNvPicPr>
          <p:nvPr/>
        </p:nvPicPr>
        <p:blipFill>
          <a:blip r:embed="rId3"/>
          <a:stretch>
            <a:fillRect/>
          </a:stretch>
        </p:blipFill>
        <p:spPr>
          <a:xfrm>
            <a:off x="6952732" y="2091177"/>
            <a:ext cx="2035358" cy="1735859"/>
          </a:xfrm>
          <a:prstGeom prst="rect">
            <a:avLst/>
          </a:prstGeom>
        </p:spPr>
      </p:pic>
      <p:sp>
        <p:nvSpPr>
          <p:cNvPr id="5" name="Rectangle 4">
            <a:extLst>
              <a:ext uri="{FF2B5EF4-FFF2-40B4-BE49-F238E27FC236}">
                <a16:creationId xmlns:a16="http://schemas.microsoft.com/office/drawing/2014/main" id="{2B1C126C-88C8-48FB-9178-1184362E5439}"/>
              </a:ext>
            </a:extLst>
          </p:cNvPr>
          <p:cNvSpPr/>
          <p:nvPr/>
        </p:nvSpPr>
        <p:spPr>
          <a:xfrm>
            <a:off x="1063349" y="1870586"/>
            <a:ext cx="4291106" cy="3669553"/>
          </a:xfrm>
          <a:prstGeom prst="rect">
            <a:avLst/>
          </a:prstGeom>
          <a:solidFill>
            <a:srgbClr val="2E427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Compute Node</a:t>
            </a:r>
          </a:p>
        </p:txBody>
      </p:sp>
      <p:sp>
        <p:nvSpPr>
          <p:cNvPr id="26" name="Rectangle: Rounded Corners 25">
            <a:extLst>
              <a:ext uri="{FF2B5EF4-FFF2-40B4-BE49-F238E27FC236}">
                <a16:creationId xmlns:a16="http://schemas.microsoft.com/office/drawing/2014/main" id="{F285F540-DC79-4E28-A633-F0DDB65757EB}"/>
              </a:ext>
            </a:extLst>
          </p:cNvPr>
          <p:cNvSpPr/>
          <p:nvPr/>
        </p:nvSpPr>
        <p:spPr>
          <a:xfrm>
            <a:off x="1583302" y="3824556"/>
            <a:ext cx="3209365" cy="15064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sz="1600" dirty="0"/>
              <a:t>OvS</a:t>
            </a:r>
          </a:p>
        </p:txBody>
      </p:sp>
      <p:sp>
        <p:nvSpPr>
          <p:cNvPr id="4" name="Title 3">
            <a:extLst>
              <a:ext uri="{FF2B5EF4-FFF2-40B4-BE49-F238E27FC236}">
                <a16:creationId xmlns:a16="http://schemas.microsoft.com/office/drawing/2014/main" id="{FD68A83E-A981-40C5-9B52-61550A95952B}"/>
              </a:ext>
            </a:extLst>
          </p:cNvPr>
          <p:cNvSpPr>
            <a:spLocks noGrp="1"/>
          </p:cNvSpPr>
          <p:nvPr>
            <p:ph type="title"/>
          </p:nvPr>
        </p:nvSpPr>
        <p:spPr>
          <a:xfrm>
            <a:off x="677334" y="374466"/>
            <a:ext cx="8596668" cy="1320800"/>
          </a:xfrm>
        </p:spPr>
        <p:txBody>
          <a:bodyPr>
            <a:normAutofit fontScale="90000"/>
          </a:bodyPr>
          <a:lstStyle/>
          <a:p>
            <a:r>
              <a:rPr lang="en-US" dirty="0"/>
              <a:t>Scenario: NFVI on Converged Data Center</a:t>
            </a:r>
            <a:br>
              <a:rPr lang="en-US" dirty="0"/>
            </a:br>
            <a:r>
              <a:rPr lang="en-US" sz="2700" dirty="0"/>
              <a:t>VIM control plane sharing physical network with tenant data</a:t>
            </a:r>
          </a:p>
        </p:txBody>
      </p:sp>
      <p:sp>
        <p:nvSpPr>
          <p:cNvPr id="6" name="Oval 5">
            <a:extLst>
              <a:ext uri="{FF2B5EF4-FFF2-40B4-BE49-F238E27FC236}">
                <a16:creationId xmlns:a16="http://schemas.microsoft.com/office/drawing/2014/main" id="{B39DE7B8-3B98-4FAC-8003-9AD22095B13F}"/>
              </a:ext>
            </a:extLst>
          </p:cNvPr>
          <p:cNvSpPr/>
          <p:nvPr/>
        </p:nvSpPr>
        <p:spPr>
          <a:xfrm>
            <a:off x="2806644" y="5541630"/>
            <a:ext cx="131483" cy="122517"/>
          </a:xfrm>
          <a:prstGeom prst="ellipse">
            <a:avLst/>
          </a:prstGeom>
          <a:solidFill>
            <a:srgbClr val="5858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5F3459B-7D01-47EC-9BFA-41019E3CFCD2}"/>
              </a:ext>
            </a:extLst>
          </p:cNvPr>
          <p:cNvSpPr/>
          <p:nvPr/>
        </p:nvSpPr>
        <p:spPr>
          <a:xfrm>
            <a:off x="3526895" y="5541629"/>
            <a:ext cx="113552" cy="122517"/>
          </a:xfrm>
          <a:prstGeom prst="ellipse">
            <a:avLst/>
          </a:prstGeom>
          <a:solidFill>
            <a:srgbClr val="5858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EC7A8FE-8AEB-431F-A00D-5E0BCBF256F1}"/>
              </a:ext>
            </a:extLst>
          </p:cNvPr>
          <p:cNvCxnSpPr>
            <a:cxnSpLocks/>
            <a:stCxn id="6" idx="3"/>
            <a:endCxn id="12" idx="0"/>
          </p:cNvCxnSpPr>
          <p:nvPr/>
        </p:nvCxnSpPr>
        <p:spPr>
          <a:xfrm flipH="1">
            <a:off x="2560455" y="5646205"/>
            <a:ext cx="265444" cy="50951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3886EAC-3293-48AB-84F2-2C4F787DAB92}"/>
              </a:ext>
            </a:extLst>
          </p:cNvPr>
          <p:cNvCxnSpPr>
            <a:cxnSpLocks/>
            <a:stCxn id="7" idx="5"/>
            <a:endCxn id="18" idx="0"/>
          </p:cNvCxnSpPr>
          <p:nvPr/>
        </p:nvCxnSpPr>
        <p:spPr>
          <a:xfrm>
            <a:off x="3623818" y="5646204"/>
            <a:ext cx="276690" cy="50951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A63D238-041D-4A24-AAF5-66C1635784AD}"/>
              </a:ext>
            </a:extLst>
          </p:cNvPr>
          <p:cNvSpPr/>
          <p:nvPr/>
        </p:nvSpPr>
        <p:spPr>
          <a:xfrm>
            <a:off x="2109232" y="6155717"/>
            <a:ext cx="902446" cy="161365"/>
          </a:xfrm>
          <a:prstGeom prst="rect">
            <a:avLst/>
          </a:prstGeom>
          <a:solidFill>
            <a:schemeClr val="bg1">
              <a:lumMod val="7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ToR A</a:t>
            </a:r>
          </a:p>
        </p:txBody>
      </p:sp>
      <p:sp>
        <p:nvSpPr>
          <p:cNvPr id="18" name="Rectangle 17">
            <a:extLst>
              <a:ext uri="{FF2B5EF4-FFF2-40B4-BE49-F238E27FC236}">
                <a16:creationId xmlns:a16="http://schemas.microsoft.com/office/drawing/2014/main" id="{D7F62C86-8EDE-47AD-A99E-B12467F778C0}"/>
              </a:ext>
            </a:extLst>
          </p:cNvPr>
          <p:cNvSpPr/>
          <p:nvPr/>
        </p:nvSpPr>
        <p:spPr>
          <a:xfrm>
            <a:off x="3449285" y="6155717"/>
            <a:ext cx="902446" cy="161365"/>
          </a:xfrm>
          <a:prstGeom prst="rect">
            <a:avLst/>
          </a:prstGeom>
          <a:solidFill>
            <a:schemeClr val="bg1">
              <a:lumMod val="7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ToR B</a:t>
            </a:r>
          </a:p>
        </p:txBody>
      </p:sp>
      <p:sp>
        <p:nvSpPr>
          <p:cNvPr id="23" name="TextBox 22">
            <a:extLst>
              <a:ext uri="{FF2B5EF4-FFF2-40B4-BE49-F238E27FC236}">
                <a16:creationId xmlns:a16="http://schemas.microsoft.com/office/drawing/2014/main" id="{10C046E1-C504-4ADF-B10C-49E14868D560}"/>
              </a:ext>
            </a:extLst>
          </p:cNvPr>
          <p:cNvSpPr txBox="1"/>
          <p:nvPr/>
        </p:nvSpPr>
        <p:spPr>
          <a:xfrm>
            <a:off x="2292042" y="5499778"/>
            <a:ext cx="548548" cy="253916"/>
          </a:xfrm>
          <a:prstGeom prst="rect">
            <a:avLst/>
          </a:prstGeom>
          <a:noFill/>
        </p:spPr>
        <p:txBody>
          <a:bodyPr wrap="none" rtlCol="0" anchor="ctr">
            <a:spAutoFit/>
          </a:bodyPr>
          <a:lstStyle/>
          <a:p>
            <a:pPr algn="ctr"/>
            <a:r>
              <a:rPr lang="en-US" sz="1050" dirty="0">
                <a:solidFill>
                  <a:schemeClr val="tx1">
                    <a:lumMod val="65000"/>
                    <a:lumOff val="35000"/>
                  </a:schemeClr>
                </a:solidFill>
              </a:rPr>
              <a:t>dpdk0</a:t>
            </a:r>
          </a:p>
        </p:txBody>
      </p:sp>
      <p:sp>
        <p:nvSpPr>
          <p:cNvPr id="24" name="TextBox 23">
            <a:extLst>
              <a:ext uri="{FF2B5EF4-FFF2-40B4-BE49-F238E27FC236}">
                <a16:creationId xmlns:a16="http://schemas.microsoft.com/office/drawing/2014/main" id="{A6F2AC14-13D3-49AF-96BF-AED223DB8C0C}"/>
              </a:ext>
            </a:extLst>
          </p:cNvPr>
          <p:cNvSpPr txBox="1"/>
          <p:nvPr/>
        </p:nvSpPr>
        <p:spPr>
          <a:xfrm>
            <a:off x="3581126" y="5488277"/>
            <a:ext cx="548548" cy="253916"/>
          </a:xfrm>
          <a:prstGeom prst="rect">
            <a:avLst/>
          </a:prstGeom>
          <a:noFill/>
        </p:spPr>
        <p:txBody>
          <a:bodyPr wrap="none" rtlCol="0" anchor="ctr">
            <a:spAutoFit/>
          </a:bodyPr>
          <a:lstStyle/>
          <a:p>
            <a:pPr algn="ctr"/>
            <a:r>
              <a:rPr lang="en-US" sz="1050" dirty="0">
                <a:solidFill>
                  <a:schemeClr val="tx1">
                    <a:lumMod val="65000"/>
                    <a:lumOff val="35000"/>
                  </a:schemeClr>
                </a:solidFill>
              </a:rPr>
              <a:t>dpdk1</a:t>
            </a:r>
          </a:p>
        </p:txBody>
      </p:sp>
      <p:cxnSp>
        <p:nvCxnSpPr>
          <p:cNvPr id="28" name="Straight Connector 27">
            <a:extLst>
              <a:ext uri="{FF2B5EF4-FFF2-40B4-BE49-F238E27FC236}">
                <a16:creationId xmlns:a16="http://schemas.microsoft.com/office/drawing/2014/main" id="{C4E3A542-42F6-4223-BA45-79C78D7B010B}"/>
              </a:ext>
            </a:extLst>
          </p:cNvPr>
          <p:cNvCxnSpPr>
            <a:cxnSpLocks/>
            <a:stCxn id="6" idx="0"/>
          </p:cNvCxnSpPr>
          <p:nvPr/>
        </p:nvCxnSpPr>
        <p:spPr>
          <a:xfrm flipV="1">
            <a:off x="2872386" y="5232680"/>
            <a:ext cx="189174" cy="3089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555C143-5F64-4A69-A71D-508B2C75C1E5}"/>
              </a:ext>
            </a:extLst>
          </p:cNvPr>
          <p:cNvCxnSpPr>
            <a:cxnSpLocks/>
            <a:stCxn id="7" idx="0"/>
          </p:cNvCxnSpPr>
          <p:nvPr/>
        </p:nvCxnSpPr>
        <p:spPr>
          <a:xfrm flipH="1" flipV="1">
            <a:off x="3429358" y="5232680"/>
            <a:ext cx="154313" cy="3089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7C0339E-45AA-4410-86D0-B0E2539A0BF1}"/>
              </a:ext>
            </a:extLst>
          </p:cNvPr>
          <p:cNvCxnSpPr>
            <a:cxnSpLocks/>
            <a:stCxn id="18" idx="1"/>
            <a:endCxn id="12" idx="3"/>
          </p:cNvCxnSpPr>
          <p:nvPr/>
        </p:nvCxnSpPr>
        <p:spPr>
          <a:xfrm flipH="1">
            <a:off x="3011678" y="6236400"/>
            <a:ext cx="43760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11E873E-7677-4E86-89FC-08208633D0A1}"/>
              </a:ext>
            </a:extLst>
          </p:cNvPr>
          <p:cNvCxnSpPr>
            <a:cxnSpLocks/>
            <a:stCxn id="49" idx="2"/>
            <a:endCxn id="25" idx="0"/>
          </p:cNvCxnSpPr>
          <p:nvPr/>
        </p:nvCxnSpPr>
        <p:spPr>
          <a:xfrm>
            <a:off x="3223414" y="4912809"/>
            <a:ext cx="0" cy="983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C67A26CA-F2C5-406C-A484-B61210BD2297}"/>
              </a:ext>
            </a:extLst>
          </p:cNvPr>
          <p:cNvSpPr/>
          <p:nvPr/>
        </p:nvSpPr>
        <p:spPr>
          <a:xfrm>
            <a:off x="3316149" y="4043749"/>
            <a:ext cx="1339563" cy="295707"/>
          </a:xfrm>
          <a:prstGeom prst="roundRect">
            <a:avLst/>
          </a:prstGeom>
          <a:ln w="3810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3">
                    <a:lumMod val="20000"/>
                    <a:lumOff val="80000"/>
                  </a:schemeClr>
                </a:solidFill>
              </a:rPr>
              <a:t>br-int</a:t>
            </a:r>
            <a:endParaRPr lang="en-US" sz="1400" dirty="0">
              <a:solidFill>
                <a:schemeClr val="accent3">
                  <a:lumMod val="20000"/>
                  <a:lumOff val="80000"/>
                </a:schemeClr>
              </a:solidFill>
            </a:endParaRPr>
          </a:p>
        </p:txBody>
      </p:sp>
      <p:sp>
        <p:nvSpPr>
          <p:cNvPr id="59" name="Rectangle: Rounded Corners 58">
            <a:extLst>
              <a:ext uri="{FF2B5EF4-FFF2-40B4-BE49-F238E27FC236}">
                <a16:creationId xmlns:a16="http://schemas.microsoft.com/office/drawing/2014/main" id="{80EA0A4B-542C-4E63-8D5D-D6145866E6DE}"/>
              </a:ext>
            </a:extLst>
          </p:cNvPr>
          <p:cNvSpPr/>
          <p:nvPr/>
        </p:nvSpPr>
        <p:spPr>
          <a:xfrm>
            <a:off x="1860629" y="4043748"/>
            <a:ext cx="793037" cy="295707"/>
          </a:xfrm>
          <a:prstGeom prst="roundRect">
            <a:avLst/>
          </a:prstGeom>
          <a:ln w="38100" cap="rnd" cmpd="sng" algn="ctr">
            <a:solidFill>
              <a:srgbClr val="FFE4A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FFE4AA"/>
                </a:solidFill>
              </a:rPr>
              <a:t>br-ctl</a:t>
            </a:r>
            <a:endParaRPr lang="en-US" sz="1400" dirty="0">
              <a:solidFill>
                <a:srgbClr val="FFE4AA"/>
              </a:solidFill>
            </a:endParaRPr>
          </a:p>
        </p:txBody>
      </p:sp>
      <p:cxnSp>
        <p:nvCxnSpPr>
          <p:cNvPr id="61" name="Straight Connector 60">
            <a:extLst>
              <a:ext uri="{FF2B5EF4-FFF2-40B4-BE49-F238E27FC236}">
                <a16:creationId xmlns:a16="http://schemas.microsoft.com/office/drawing/2014/main" id="{766D96F5-0C7D-45F6-B7A3-1EF481E0E342}"/>
              </a:ext>
            </a:extLst>
          </p:cNvPr>
          <p:cNvCxnSpPr>
            <a:cxnSpLocks/>
            <a:stCxn id="59" idx="2"/>
          </p:cNvCxnSpPr>
          <p:nvPr/>
        </p:nvCxnSpPr>
        <p:spPr>
          <a:xfrm>
            <a:off x="2257148" y="4339455"/>
            <a:ext cx="662482" cy="276156"/>
          </a:xfrm>
          <a:prstGeom prst="line">
            <a:avLst/>
          </a:prstGeom>
          <a:ln w="12700" cap="rnd" cmpd="sng" algn="ctr">
            <a:solidFill>
              <a:srgbClr val="FFE4AA"/>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4FAFEBE-A31F-4CBA-B5D6-2E1ED52A09F5}"/>
              </a:ext>
            </a:extLst>
          </p:cNvPr>
          <p:cNvCxnSpPr>
            <a:cxnSpLocks/>
          </p:cNvCxnSpPr>
          <p:nvPr/>
        </p:nvCxnSpPr>
        <p:spPr>
          <a:xfrm flipH="1">
            <a:off x="3449286" y="4363658"/>
            <a:ext cx="228010" cy="251953"/>
          </a:xfrm>
          <a:prstGeom prst="line">
            <a:avLst/>
          </a:prstGeom>
          <a:ln>
            <a:solidFill>
              <a:schemeClr val="accent4">
                <a:lumMod val="20000"/>
                <a:lumOff val="8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7" name="Rectangle: Rounded Corners 66">
            <a:extLst>
              <a:ext uri="{FF2B5EF4-FFF2-40B4-BE49-F238E27FC236}">
                <a16:creationId xmlns:a16="http://schemas.microsoft.com/office/drawing/2014/main" id="{69A1971C-417B-47E6-B0BA-568B5D6A906C}"/>
              </a:ext>
            </a:extLst>
          </p:cNvPr>
          <p:cNvSpPr/>
          <p:nvPr/>
        </p:nvSpPr>
        <p:spPr>
          <a:xfrm>
            <a:off x="3148886" y="2312294"/>
            <a:ext cx="817808" cy="964910"/>
          </a:xfrm>
          <a:prstGeom prst="roundRect">
            <a:avLst/>
          </a:prstGeom>
          <a:solidFill>
            <a:schemeClr val="accent3">
              <a:lumMod val="20000"/>
              <a:lumOff val="80000"/>
            </a:schemeClr>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Tenant VM</a:t>
            </a:r>
          </a:p>
        </p:txBody>
      </p:sp>
      <p:sp>
        <p:nvSpPr>
          <p:cNvPr id="68" name="Rectangle: Rounded Corners 67">
            <a:extLst>
              <a:ext uri="{FF2B5EF4-FFF2-40B4-BE49-F238E27FC236}">
                <a16:creationId xmlns:a16="http://schemas.microsoft.com/office/drawing/2014/main" id="{24355804-D67B-4A3D-95F1-DB40D90F077E}"/>
              </a:ext>
            </a:extLst>
          </p:cNvPr>
          <p:cNvSpPr/>
          <p:nvPr/>
        </p:nvSpPr>
        <p:spPr>
          <a:xfrm>
            <a:off x="4069239" y="2312294"/>
            <a:ext cx="817808" cy="964910"/>
          </a:xfrm>
          <a:prstGeom prst="roundRect">
            <a:avLst/>
          </a:prstGeom>
          <a:solidFill>
            <a:schemeClr val="accent3">
              <a:lumMod val="20000"/>
              <a:lumOff val="80000"/>
            </a:schemeClr>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Tenant VM</a:t>
            </a:r>
          </a:p>
        </p:txBody>
      </p:sp>
      <p:cxnSp>
        <p:nvCxnSpPr>
          <p:cNvPr id="70" name="Straight Connector 69">
            <a:extLst>
              <a:ext uri="{FF2B5EF4-FFF2-40B4-BE49-F238E27FC236}">
                <a16:creationId xmlns:a16="http://schemas.microsoft.com/office/drawing/2014/main" id="{6CFDD6A0-D63F-4D60-B6A1-9F5CAA61376B}"/>
              </a:ext>
            </a:extLst>
          </p:cNvPr>
          <p:cNvCxnSpPr>
            <a:stCxn id="67" idx="2"/>
          </p:cNvCxnSpPr>
          <p:nvPr/>
        </p:nvCxnSpPr>
        <p:spPr>
          <a:xfrm>
            <a:off x="3557790" y="3277204"/>
            <a:ext cx="0" cy="766544"/>
          </a:xfrm>
          <a:prstGeom prst="line">
            <a:avLst/>
          </a:prstGeom>
          <a:ln w="1905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C7ED319-ED8E-43B8-8388-B5B0B8DF37AD}"/>
              </a:ext>
            </a:extLst>
          </p:cNvPr>
          <p:cNvCxnSpPr>
            <a:cxnSpLocks/>
            <a:stCxn id="68" idx="2"/>
          </p:cNvCxnSpPr>
          <p:nvPr/>
        </p:nvCxnSpPr>
        <p:spPr>
          <a:xfrm>
            <a:off x="4478143" y="3277204"/>
            <a:ext cx="8504" cy="742343"/>
          </a:xfrm>
          <a:prstGeom prst="line">
            <a:avLst/>
          </a:prstGeom>
          <a:ln w="1905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5" name="Freeform: Shape 74">
            <a:extLst>
              <a:ext uri="{FF2B5EF4-FFF2-40B4-BE49-F238E27FC236}">
                <a16:creationId xmlns:a16="http://schemas.microsoft.com/office/drawing/2014/main" id="{E923BED6-87F0-42D1-AD39-D924064A5DD7}"/>
              </a:ext>
            </a:extLst>
          </p:cNvPr>
          <p:cNvSpPr/>
          <p:nvPr/>
        </p:nvSpPr>
        <p:spPr>
          <a:xfrm>
            <a:off x="3223414" y="3263182"/>
            <a:ext cx="5141536" cy="3303525"/>
          </a:xfrm>
          <a:custGeom>
            <a:avLst/>
            <a:gdLst>
              <a:gd name="connsiteX0" fmla="*/ 778461 w 4120529"/>
              <a:gd name="connsiteY0" fmla="*/ 0 h 2275640"/>
              <a:gd name="connsiteX1" fmla="*/ 398535 w 4120529"/>
              <a:gd name="connsiteY1" fmla="*/ 283335 h 2275640"/>
              <a:gd name="connsiteX2" fmla="*/ 166715 w 4120529"/>
              <a:gd name="connsiteY2" fmla="*/ 521594 h 2275640"/>
              <a:gd name="connsiteX3" fmla="*/ 25047 w 4120529"/>
              <a:gd name="connsiteY3" fmla="*/ 888642 h 2275640"/>
              <a:gd name="connsiteX4" fmla="*/ 5729 w 4120529"/>
              <a:gd name="connsiteY4" fmla="*/ 1931831 h 2275640"/>
              <a:gd name="connsiteX5" fmla="*/ 89442 w 4120529"/>
              <a:gd name="connsiteY5" fmla="*/ 2176530 h 2275640"/>
              <a:gd name="connsiteX6" fmla="*/ 714067 w 4120529"/>
              <a:gd name="connsiteY6" fmla="*/ 2273121 h 2275640"/>
              <a:gd name="connsiteX7" fmla="*/ 3032264 w 4120529"/>
              <a:gd name="connsiteY7" fmla="*/ 2086377 h 2275640"/>
              <a:gd name="connsiteX8" fmla="*/ 3850073 w 4120529"/>
              <a:gd name="connsiteY8" fmla="*/ 959476 h 2275640"/>
              <a:gd name="connsiteX9" fmla="*/ 4120529 w 4120529"/>
              <a:gd name="connsiteY9" fmla="*/ 289775 h 2275640"/>
              <a:gd name="connsiteX0" fmla="*/ 778461 w 4120529"/>
              <a:gd name="connsiteY0" fmla="*/ 0 h 2275640"/>
              <a:gd name="connsiteX1" fmla="*/ 398535 w 4120529"/>
              <a:gd name="connsiteY1" fmla="*/ 283335 h 2275640"/>
              <a:gd name="connsiteX2" fmla="*/ 166715 w 4120529"/>
              <a:gd name="connsiteY2" fmla="*/ 521594 h 2275640"/>
              <a:gd name="connsiteX3" fmla="*/ 25047 w 4120529"/>
              <a:gd name="connsiteY3" fmla="*/ 888642 h 2275640"/>
              <a:gd name="connsiteX4" fmla="*/ 5729 w 4120529"/>
              <a:gd name="connsiteY4" fmla="*/ 1931831 h 2275640"/>
              <a:gd name="connsiteX5" fmla="*/ 89442 w 4120529"/>
              <a:gd name="connsiteY5" fmla="*/ 2176530 h 2275640"/>
              <a:gd name="connsiteX6" fmla="*/ 714067 w 4120529"/>
              <a:gd name="connsiteY6" fmla="*/ 2273121 h 2275640"/>
              <a:gd name="connsiteX7" fmla="*/ 3032264 w 4120529"/>
              <a:gd name="connsiteY7" fmla="*/ 2086377 h 2275640"/>
              <a:gd name="connsiteX8" fmla="*/ 3850073 w 4120529"/>
              <a:gd name="connsiteY8" fmla="*/ 959476 h 2275640"/>
              <a:gd name="connsiteX9" fmla="*/ 4120529 w 4120529"/>
              <a:gd name="connsiteY9" fmla="*/ 289775 h 2275640"/>
              <a:gd name="connsiteX0" fmla="*/ 784182 w 4126250"/>
              <a:gd name="connsiteY0" fmla="*/ 0 h 2275640"/>
              <a:gd name="connsiteX1" fmla="*/ 404256 w 4126250"/>
              <a:gd name="connsiteY1" fmla="*/ 283335 h 2275640"/>
              <a:gd name="connsiteX2" fmla="*/ 172436 w 4126250"/>
              <a:gd name="connsiteY2" fmla="*/ 521594 h 2275640"/>
              <a:gd name="connsiteX3" fmla="*/ 30768 w 4126250"/>
              <a:gd name="connsiteY3" fmla="*/ 888642 h 2275640"/>
              <a:gd name="connsiteX4" fmla="*/ 11450 w 4126250"/>
              <a:gd name="connsiteY4" fmla="*/ 1931831 h 2275640"/>
              <a:gd name="connsiteX5" fmla="*/ 95163 w 4126250"/>
              <a:gd name="connsiteY5" fmla="*/ 2176530 h 2275640"/>
              <a:gd name="connsiteX6" fmla="*/ 719788 w 4126250"/>
              <a:gd name="connsiteY6" fmla="*/ 2273121 h 2275640"/>
              <a:gd name="connsiteX7" fmla="*/ 3037985 w 4126250"/>
              <a:gd name="connsiteY7" fmla="*/ 2086377 h 2275640"/>
              <a:gd name="connsiteX8" fmla="*/ 3855794 w 4126250"/>
              <a:gd name="connsiteY8" fmla="*/ 959476 h 2275640"/>
              <a:gd name="connsiteX9" fmla="*/ 4126250 w 4126250"/>
              <a:gd name="connsiteY9" fmla="*/ 289775 h 2275640"/>
              <a:gd name="connsiteX0" fmla="*/ 785137 w 4127205"/>
              <a:gd name="connsiteY0" fmla="*/ 0 h 2279772"/>
              <a:gd name="connsiteX1" fmla="*/ 405211 w 4127205"/>
              <a:gd name="connsiteY1" fmla="*/ 283335 h 2279772"/>
              <a:gd name="connsiteX2" fmla="*/ 173391 w 4127205"/>
              <a:gd name="connsiteY2" fmla="*/ 521594 h 2279772"/>
              <a:gd name="connsiteX3" fmla="*/ 31723 w 4127205"/>
              <a:gd name="connsiteY3" fmla="*/ 888642 h 2279772"/>
              <a:gd name="connsiteX4" fmla="*/ 12405 w 4127205"/>
              <a:gd name="connsiteY4" fmla="*/ 1931831 h 2279772"/>
              <a:gd name="connsiteX5" fmla="*/ 186270 w 4127205"/>
              <a:gd name="connsiteY5" fmla="*/ 2208727 h 2279772"/>
              <a:gd name="connsiteX6" fmla="*/ 720743 w 4127205"/>
              <a:gd name="connsiteY6" fmla="*/ 2273121 h 2279772"/>
              <a:gd name="connsiteX7" fmla="*/ 3038940 w 4127205"/>
              <a:gd name="connsiteY7" fmla="*/ 2086377 h 2279772"/>
              <a:gd name="connsiteX8" fmla="*/ 3856749 w 4127205"/>
              <a:gd name="connsiteY8" fmla="*/ 959476 h 2279772"/>
              <a:gd name="connsiteX9" fmla="*/ 4127205 w 4127205"/>
              <a:gd name="connsiteY9" fmla="*/ 289775 h 2279772"/>
              <a:gd name="connsiteX0" fmla="*/ 785137 w 4127205"/>
              <a:gd name="connsiteY0" fmla="*/ 0 h 2278525"/>
              <a:gd name="connsiteX1" fmla="*/ 405211 w 4127205"/>
              <a:gd name="connsiteY1" fmla="*/ 283335 h 2278525"/>
              <a:gd name="connsiteX2" fmla="*/ 173391 w 4127205"/>
              <a:gd name="connsiteY2" fmla="*/ 521594 h 2278525"/>
              <a:gd name="connsiteX3" fmla="*/ 31723 w 4127205"/>
              <a:gd name="connsiteY3" fmla="*/ 888642 h 2278525"/>
              <a:gd name="connsiteX4" fmla="*/ 12405 w 4127205"/>
              <a:gd name="connsiteY4" fmla="*/ 1931831 h 2278525"/>
              <a:gd name="connsiteX5" fmla="*/ 186270 w 4127205"/>
              <a:gd name="connsiteY5" fmla="*/ 2208727 h 2278525"/>
              <a:gd name="connsiteX6" fmla="*/ 720743 w 4127205"/>
              <a:gd name="connsiteY6" fmla="*/ 2273121 h 2278525"/>
              <a:gd name="connsiteX7" fmla="*/ 3038940 w 4127205"/>
              <a:gd name="connsiteY7" fmla="*/ 2086377 h 2278525"/>
              <a:gd name="connsiteX8" fmla="*/ 3856749 w 4127205"/>
              <a:gd name="connsiteY8" fmla="*/ 959476 h 2278525"/>
              <a:gd name="connsiteX9" fmla="*/ 4127205 w 4127205"/>
              <a:gd name="connsiteY9" fmla="*/ 289775 h 2278525"/>
              <a:gd name="connsiteX0" fmla="*/ 785137 w 4127205"/>
              <a:gd name="connsiteY0" fmla="*/ 0 h 2274081"/>
              <a:gd name="connsiteX1" fmla="*/ 405211 w 4127205"/>
              <a:gd name="connsiteY1" fmla="*/ 283335 h 2274081"/>
              <a:gd name="connsiteX2" fmla="*/ 173391 w 4127205"/>
              <a:gd name="connsiteY2" fmla="*/ 521594 h 2274081"/>
              <a:gd name="connsiteX3" fmla="*/ 31723 w 4127205"/>
              <a:gd name="connsiteY3" fmla="*/ 888642 h 2274081"/>
              <a:gd name="connsiteX4" fmla="*/ 12405 w 4127205"/>
              <a:gd name="connsiteY4" fmla="*/ 1931831 h 2274081"/>
              <a:gd name="connsiteX5" fmla="*/ 186270 w 4127205"/>
              <a:gd name="connsiteY5" fmla="*/ 2208727 h 2274081"/>
              <a:gd name="connsiteX6" fmla="*/ 1628704 w 4127205"/>
              <a:gd name="connsiteY6" fmla="*/ 2266682 h 2274081"/>
              <a:gd name="connsiteX7" fmla="*/ 3038940 w 4127205"/>
              <a:gd name="connsiteY7" fmla="*/ 2086377 h 2274081"/>
              <a:gd name="connsiteX8" fmla="*/ 3856749 w 4127205"/>
              <a:gd name="connsiteY8" fmla="*/ 959476 h 2274081"/>
              <a:gd name="connsiteX9" fmla="*/ 4127205 w 4127205"/>
              <a:gd name="connsiteY9" fmla="*/ 289775 h 2274081"/>
              <a:gd name="connsiteX0" fmla="*/ 871014 w 4213082"/>
              <a:gd name="connsiteY0" fmla="*/ 0 h 2208727"/>
              <a:gd name="connsiteX1" fmla="*/ 491088 w 4213082"/>
              <a:gd name="connsiteY1" fmla="*/ 283335 h 2208727"/>
              <a:gd name="connsiteX2" fmla="*/ 259268 w 4213082"/>
              <a:gd name="connsiteY2" fmla="*/ 521594 h 2208727"/>
              <a:gd name="connsiteX3" fmla="*/ 117600 w 4213082"/>
              <a:gd name="connsiteY3" fmla="*/ 888642 h 2208727"/>
              <a:gd name="connsiteX4" fmla="*/ 98282 w 4213082"/>
              <a:gd name="connsiteY4" fmla="*/ 1931831 h 2208727"/>
              <a:gd name="connsiteX5" fmla="*/ 272147 w 4213082"/>
              <a:gd name="connsiteY5" fmla="*/ 2208727 h 2208727"/>
              <a:gd name="connsiteX6" fmla="*/ 3124817 w 4213082"/>
              <a:gd name="connsiteY6" fmla="*/ 2086377 h 2208727"/>
              <a:gd name="connsiteX7" fmla="*/ 3942626 w 4213082"/>
              <a:gd name="connsiteY7" fmla="*/ 959476 h 2208727"/>
              <a:gd name="connsiteX8" fmla="*/ 4213082 w 4213082"/>
              <a:gd name="connsiteY8" fmla="*/ 289775 h 2208727"/>
              <a:gd name="connsiteX0" fmla="*/ 817094 w 4159162"/>
              <a:gd name="connsiteY0" fmla="*/ 0 h 2202287"/>
              <a:gd name="connsiteX1" fmla="*/ 437168 w 4159162"/>
              <a:gd name="connsiteY1" fmla="*/ 283335 h 2202287"/>
              <a:gd name="connsiteX2" fmla="*/ 205348 w 4159162"/>
              <a:gd name="connsiteY2" fmla="*/ 521594 h 2202287"/>
              <a:gd name="connsiteX3" fmla="*/ 63680 w 4159162"/>
              <a:gd name="connsiteY3" fmla="*/ 888642 h 2202287"/>
              <a:gd name="connsiteX4" fmla="*/ 44362 w 4159162"/>
              <a:gd name="connsiteY4" fmla="*/ 1931831 h 2202287"/>
              <a:gd name="connsiteX5" fmla="*/ 649669 w 4159162"/>
              <a:gd name="connsiteY5" fmla="*/ 2202287 h 2202287"/>
              <a:gd name="connsiteX6" fmla="*/ 3070897 w 4159162"/>
              <a:gd name="connsiteY6" fmla="*/ 2086377 h 2202287"/>
              <a:gd name="connsiteX7" fmla="*/ 3888706 w 4159162"/>
              <a:gd name="connsiteY7" fmla="*/ 959476 h 2202287"/>
              <a:gd name="connsiteX8" fmla="*/ 4159162 w 4159162"/>
              <a:gd name="connsiteY8" fmla="*/ 289775 h 2202287"/>
              <a:gd name="connsiteX0" fmla="*/ 817094 w 4159162"/>
              <a:gd name="connsiteY0" fmla="*/ 0 h 2206595"/>
              <a:gd name="connsiteX1" fmla="*/ 437168 w 4159162"/>
              <a:gd name="connsiteY1" fmla="*/ 283335 h 2206595"/>
              <a:gd name="connsiteX2" fmla="*/ 205348 w 4159162"/>
              <a:gd name="connsiteY2" fmla="*/ 521594 h 2206595"/>
              <a:gd name="connsiteX3" fmla="*/ 63680 w 4159162"/>
              <a:gd name="connsiteY3" fmla="*/ 888642 h 2206595"/>
              <a:gd name="connsiteX4" fmla="*/ 44362 w 4159162"/>
              <a:gd name="connsiteY4" fmla="*/ 1931831 h 2206595"/>
              <a:gd name="connsiteX5" fmla="*/ 649669 w 4159162"/>
              <a:gd name="connsiteY5" fmla="*/ 2202287 h 2206595"/>
              <a:gd name="connsiteX6" fmla="*/ 3070897 w 4159162"/>
              <a:gd name="connsiteY6" fmla="*/ 2086377 h 2206595"/>
              <a:gd name="connsiteX7" fmla="*/ 3888706 w 4159162"/>
              <a:gd name="connsiteY7" fmla="*/ 959476 h 2206595"/>
              <a:gd name="connsiteX8" fmla="*/ 4159162 w 4159162"/>
              <a:gd name="connsiteY8" fmla="*/ 289775 h 2206595"/>
              <a:gd name="connsiteX0" fmla="*/ 817094 w 4159162"/>
              <a:gd name="connsiteY0" fmla="*/ 0 h 2202638"/>
              <a:gd name="connsiteX1" fmla="*/ 437168 w 4159162"/>
              <a:gd name="connsiteY1" fmla="*/ 283335 h 2202638"/>
              <a:gd name="connsiteX2" fmla="*/ 205348 w 4159162"/>
              <a:gd name="connsiteY2" fmla="*/ 521594 h 2202638"/>
              <a:gd name="connsiteX3" fmla="*/ 63680 w 4159162"/>
              <a:gd name="connsiteY3" fmla="*/ 888642 h 2202638"/>
              <a:gd name="connsiteX4" fmla="*/ 44362 w 4159162"/>
              <a:gd name="connsiteY4" fmla="*/ 1931831 h 2202638"/>
              <a:gd name="connsiteX5" fmla="*/ 649669 w 4159162"/>
              <a:gd name="connsiteY5" fmla="*/ 2202287 h 2202638"/>
              <a:gd name="connsiteX6" fmla="*/ 3070897 w 4159162"/>
              <a:gd name="connsiteY6" fmla="*/ 2086377 h 2202638"/>
              <a:gd name="connsiteX7" fmla="*/ 3888706 w 4159162"/>
              <a:gd name="connsiteY7" fmla="*/ 959476 h 2202638"/>
              <a:gd name="connsiteX8" fmla="*/ 4159162 w 4159162"/>
              <a:gd name="connsiteY8" fmla="*/ 289775 h 2202638"/>
              <a:gd name="connsiteX0" fmla="*/ 817094 w 4159162"/>
              <a:gd name="connsiteY0" fmla="*/ 0 h 2256077"/>
              <a:gd name="connsiteX1" fmla="*/ 437168 w 4159162"/>
              <a:gd name="connsiteY1" fmla="*/ 283335 h 2256077"/>
              <a:gd name="connsiteX2" fmla="*/ 205348 w 4159162"/>
              <a:gd name="connsiteY2" fmla="*/ 521594 h 2256077"/>
              <a:gd name="connsiteX3" fmla="*/ 63680 w 4159162"/>
              <a:gd name="connsiteY3" fmla="*/ 888642 h 2256077"/>
              <a:gd name="connsiteX4" fmla="*/ 44362 w 4159162"/>
              <a:gd name="connsiteY4" fmla="*/ 1931831 h 2256077"/>
              <a:gd name="connsiteX5" fmla="*/ 649669 w 4159162"/>
              <a:gd name="connsiteY5" fmla="*/ 2202287 h 2256077"/>
              <a:gd name="connsiteX6" fmla="*/ 3070897 w 4159162"/>
              <a:gd name="connsiteY6" fmla="*/ 2086377 h 2256077"/>
              <a:gd name="connsiteX7" fmla="*/ 3888706 w 4159162"/>
              <a:gd name="connsiteY7" fmla="*/ 959476 h 2256077"/>
              <a:gd name="connsiteX8" fmla="*/ 4159162 w 4159162"/>
              <a:gd name="connsiteY8" fmla="*/ 289775 h 2256077"/>
              <a:gd name="connsiteX0" fmla="*/ 817094 w 4159162"/>
              <a:gd name="connsiteY0" fmla="*/ 0 h 2205863"/>
              <a:gd name="connsiteX1" fmla="*/ 437168 w 4159162"/>
              <a:gd name="connsiteY1" fmla="*/ 283335 h 2205863"/>
              <a:gd name="connsiteX2" fmla="*/ 205348 w 4159162"/>
              <a:gd name="connsiteY2" fmla="*/ 521594 h 2205863"/>
              <a:gd name="connsiteX3" fmla="*/ 63680 w 4159162"/>
              <a:gd name="connsiteY3" fmla="*/ 888642 h 2205863"/>
              <a:gd name="connsiteX4" fmla="*/ 44362 w 4159162"/>
              <a:gd name="connsiteY4" fmla="*/ 1931831 h 2205863"/>
              <a:gd name="connsiteX5" fmla="*/ 649669 w 4159162"/>
              <a:gd name="connsiteY5" fmla="*/ 2202287 h 2205863"/>
              <a:gd name="connsiteX6" fmla="*/ 3070897 w 4159162"/>
              <a:gd name="connsiteY6" fmla="*/ 2086377 h 2205863"/>
              <a:gd name="connsiteX7" fmla="*/ 3888706 w 4159162"/>
              <a:gd name="connsiteY7" fmla="*/ 959476 h 2205863"/>
              <a:gd name="connsiteX8" fmla="*/ 4159162 w 4159162"/>
              <a:gd name="connsiteY8" fmla="*/ 289775 h 2205863"/>
              <a:gd name="connsiteX0" fmla="*/ 797061 w 4139129"/>
              <a:gd name="connsiteY0" fmla="*/ 0 h 2205863"/>
              <a:gd name="connsiteX1" fmla="*/ 417135 w 4139129"/>
              <a:gd name="connsiteY1" fmla="*/ 283335 h 2205863"/>
              <a:gd name="connsiteX2" fmla="*/ 185315 w 4139129"/>
              <a:gd name="connsiteY2" fmla="*/ 521594 h 2205863"/>
              <a:gd name="connsiteX3" fmla="*/ 43647 w 4139129"/>
              <a:gd name="connsiteY3" fmla="*/ 888642 h 2205863"/>
              <a:gd name="connsiteX4" fmla="*/ 24329 w 4139129"/>
              <a:gd name="connsiteY4" fmla="*/ 1931831 h 2205863"/>
              <a:gd name="connsiteX5" fmla="*/ 629636 w 4139129"/>
              <a:gd name="connsiteY5" fmla="*/ 2202287 h 2205863"/>
              <a:gd name="connsiteX6" fmla="*/ 3050864 w 4139129"/>
              <a:gd name="connsiteY6" fmla="*/ 2086377 h 2205863"/>
              <a:gd name="connsiteX7" fmla="*/ 3868673 w 4139129"/>
              <a:gd name="connsiteY7" fmla="*/ 959476 h 2205863"/>
              <a:gd name="connsiteX8" fmla="*/ 4139129 w 4139129"/>
              <a:gd name="connsiteY8" fmla="*/ 289775 h 2205863"/>
              <a:gd name="connsiteX0" fmla="*/ 801354 w 4143422"/>
              <a:gd name="connsiteY0" fmla="*/ 0 h 2205863"/>
              <a:gd name="connsiteX1" fmla="*/ 421428 w 4143422"/>
              <a:gd name="connsiteY1" fmla="*/ 283335 h 2205863"/>
              <a:gd name="connsiteX2" fmla="*/ 292639 w 4143422"/>
              <a:gd name="connsiteY2" fmla="*/ 521594 h 2205863"/>
              <a:gd name="connsiteX3" fmla="*/ 47940 w 4143422"/>
              <a:gd name="connsiteY3" fmla="*/ 888642 h 2205863"/>
              <a:gd name="connsiteX4" fmla="*/ 28622 w 4143422"/>
              <a:gd name="connsiteY4" fmla="*/ 1931831 h 2205863"/>
              <a:gd name="connsiteX5" fmla="*/ 633929 w 4143422"/>
              <a:gd name="connsiteY5" fmla="*/ 2202287 h 2205863"/>
              <a:gd name="connsiteX6" fmla="*/ 3055157 w 4143422"/>
              <a:gd name="connsiteY6" fmla="*/ 2086377 h 2205863"/>
              <a:gd name="connsiteX7" fmla="*/ 3872966 w 4143422"/>
              <a:gd name="connsiteY7" fmla="*/ 959476 h 2205863"/>
              <a:gd name="connsiteX8" fmla="*/ 4143422 w 4143422"/>
              <a:gd name="connsiteY8" fmla="*/ 289775 h 2205863"/>
              <a:gd name="connsiteX0" fmla="*/ 801354 w 4143422"/>
              <a:gd name="connsiteY0" fmla="*/ 0 h 2205863"/>
              <a:gd name="connsiteX1" fmla="*/ 421428 w 4143422"/>
              <a:gd name="connsiteY1" fmla="*/ 257577 h 2205863"/>
              <a:gd name="connsiteX2" fmla="*/ 292639 w 4143422"/>
              <a:gd name="connsiteY2" fmla="*/ 521594 h 2205863"/>
              <a:gd name="connsiteX3" fmla="*/ 47940 w 4143422"/>
              <a:gd name="connsiteY3" fmla="*/ 888642 h 2205863"/>
              <a:gd name="connsiteX4" fmla="*/ 28622 w 4143422"/>
              <a:gd name="connsiteY4" fmla="*/ 1931831 h 2205863"/>
              <a:gd name="connsiteX5" fmla="*/ 633929 w 4143422"/>
              <a:gd name="connsiteY5" fmla="*/ 2202287 h 2205863"/>
              <a:gd name="connsiteX6" fmla="*/ 3055157 w 4143422"/>
              <a:gd name="connsiteY6" fmla="*/ 2086377 h 2205863"/>
              <a:gd name="connsiteX7" fmla="*/ 3872966 w 4143422"/>
              <a:gd name="connsiteY7" fmla="*/ 959476 h 2205863"/>
              <a:gd name="connsiteX8" fmla="*/ 4143422 w 4143422"/>
              <a:gd name="connsiteY8" fmla="*/ 289775 h 2205863"/>
              <a:gd name="connsiteX0" fmla="*/ 801354 w 4143422"/>
              <a:gd name="connsiteY0" fmla="*/ 0 h 2205863"/>
              <a:gd name="connsiteX1" fmla="*/ 421428 w 4143422"/>
              <a:gd name="connsiteY1" fmla="*/ 257577 h 2205863"/>
              <a:gd name="connsiteX2" fmla="*/ 292639 w 4143422"/>
              <a:gd name="connsiteY2" fmla="*/ 521594 h 2205863"/>
              <a:gd name="connsiteX3" fmla="*/ 47940 w 4143422"/>
              <a:gd name="connsiteY3" fmla="*/ 888642 h 2205863"/>
              <a:gd name="connsiteX4" fmla="*/ 28622 w 4143422"/>
              <a:gd name="connsiteY4" fmla="*/ 1931831 h 2205863"/>
              <a:gd name="connsiteX5" fmla="*/ 633929 w 4143422"/>
              <a:gd name="connsiteY5" fmla="*/ 2202287 h 2205863"/>
              <a:gd name="connsiteX6" fmla="*/ 3055157 w 4143422"/>
              <a:gd name="connsiteY6" fmla="*/ 2086377 h 2205863"/>
              <a:gd name="connsiteX7" fmla="*/ 3872966 w 4143422"/>
              <a:gd name="connsiteY7" fmla="*/ 959476 h 2205863"/>
              <a:gd name="connsiteX8" fmla="*/ 4143422 w 4143422"/>
              <a:gd name="connsiteY8" fmla="*/ 289775 h 2205863"/>
              <a:gd name="connsiteX0" fmla="*/ 801354 w 4143422"/>
              <a:gd name="connsiteY0" fmla="*/ 0 h 2205863"/>
              <a:gd name="connsiteX1" fmla="*/ 421428 w 4143422"/>
              <a:gd name="connsiteY1" fmla="*/ 257577 h 2205863"/>
              <a:gd name="connsiteX2" fmla="*/ 292639 w 4143422"/>
              <a:gd name="connsiteY2" fmla="*/ 521594 h 2205863"/>
              <a:gd name="connsiteX3" fmla="*/ 47940 w 4143422"/>
              <a:gd name="connsiteY3" fmla="*/ 888642 h 2205863"/>
              <a:gd name="connsiteX4" fmla="*/ 28622 w 4143422"/>
              <a:gd name="connsiteY4" fmla="*/ 1931831 h 2205863"/>
              <a:gd name="connsiteX5" fmla="*/ 633929 w 4143422"/>
              <a:gd name="connsiteY5" fmla="*/ 2202287 h 2205863"/>
              <a:gd name="connsiteX6" fmla="*/ 3055157 w 4143422"/>
              <a:gd name="connsiteY6" fmla="*/ 2086377 h 2205863"/>
              <a:gd name="connsiteX7" fmla="*/ 3872966 w 4143422"/>
              <a:gd name="connsiteY7" fmla="*/ 959476 h 2205863"/>
              <a:gd name="connsiteX8" fmla="*/ 4143422 w 4143422"/>
              <a:gd name="connsiteY8" fmla="*/ 289775 h 2205863"/>
              <a:gd name="connsiteX0" fmla="*/ 801354 w 4143422"/>
              <a:gd name="connsiteY0" fmla="*/ 0 h 2205863"/>
              <a:gd name="connsiteX1" fmla="*/ 421428 w 4143422"/>
              <a:gd name="connsiteY1" fmla="*/ 257577 h 2205863"/>
              <a:gd name="connsiteX2" fmla="*/ 292639 w 4143422"/>
              <a:gd name="connsiteY2" fmla="*/ 521594 h 2205863"/>
              <a:gd name="connsiteX3" fmla="*/ 47940 w 4143422"/>
              <a:gd name="connsiteY3" fmla="*/ 888642 h 2205863"/>
              <a:gd name="connsiteX4" fmla="*/ 28622 w 4143422"/>
              <a:gd name="connsiteY4" fmla="*/ 1931831 h 2205863"/>
              <a:gd name="connsiteX5" fmla="*/ 633929 w 4143422"/>
              <a:gd name="connsiteY5" fmla="*/ 2202287 h 2205863"/>
              <a:gd name="connsiteX6" fmla="*/ 3055157 w 4143422"/>
              <a:gd name="connsiteY6" fmla="*/ 2086377 h 2205863"/>
              <a:gd name="connsiteX7" fmla="*/ 3872966 w 4143422"/>
              <a:gd name="connsiteY7" fmla="*/ 959476 h 2205863"/>
              <a:gd name="connsiteX8" fmla="*/ 4143422 w 4143422"/>
              <a:gd name="connsiteY8" fmla="*/ 289775 h 2205863"/>
              <a:gd name="connsiteX0" fmla="*/ 801354 w 4143422"/>
              <a:gd name="connsiteY0" fmla="*/ 0 h 2268006"/>
              <a:gd name="connsiteX1" fmla="*/ 421428 w 4143422"/>
              <a:gd name="connsiteY1" fmla="*/ 257577 h 2268006"/>
              <a:gd name="connsiteX2" fmla="*/ 292639 w 4143422"/>
              <a:gd name="connsiteY2" fmla="*/ 521594 h 2268006"/>
              <a:gd name="connsiteX3" fmla="*/ 47940 w 4143422"/>
              <a:gd name="connsiteY3" fmla="*/ 888642 h 2268006"/>
              <a:gd name="connsiteX4" fmla="*/ 28622 w 4143422"/>
              <a:gd name="connsiteY4" fmla="*/ 1931831 h 2268006"/>
              <a:gd name="connsiteX5" fmla="*/ 633929 w 4143422"/>
              <a:gd name="connsiteY5" fmla="*/ 2202287 h 2268006"/>
              <a:gd name="connsiteX6" fmla="*/ 3055157 w 4143422"/>
              <a:gd name="connsiteY6" fmla="*/ 2086377 h 2268006"/>
              <a:gd name="connsiteX7" fmla="*/ 4143422 w 4143422"/>
              <a:gd name="connsiteY7" fmla="*/ 289775 h 2268006"/>
              <a:gd name="connsiteX0" fmla="*/ 801354 w 3795693"/>
              <a:gd name="connsiteY0" fmla="*/ 0 h 2207282"/>
              <a:gd name="connsiteX1" fmla="*/ 421428 w 3795693"/>
              <a:gd name="connsiteY1" fmla="*/ 257577 h 2207282"/>
              <a:gd name="connsiteX2" fmla="*/ 292639 w 3795693"/>
              <a:gd name="connsiteY2" fmla="*/ 521594 h 2207282"/>
              <a:gd name="connsiteX3" fmla="*/ 47940 w 3795693"/>
              <a:gd name="connsiteY3" fmla="*/ 888642 h 2207282"/>
              <a:gd name="connsiteX4" fmla="*/ 28622 w 3795693"/>
              <a:gd name="connsiteY4" fmla="*/ 1931831 h 2207282"/>
              <a:gd name="connsiteX5" fmla="*/ 633929 w 3795693"/>
              <a:gd name="connsiteY5" fmla="*/ 2202287 h 2207282"/>
              <a:gd name="connsiteX6" fmla="*/ 3055157 w 3795693"/>
              <a:gd name="connsiteY6" fmla="*/ 2086377 h 2207282"/>
              <a:gd name="connsiteX7" fmla="*/ 3795693 w 3795693"/>
              <a:gd name="connsiteY7" fmla="*/ 1339403 h 2207282"/>
              <a:gd name="connsiteX0" fmla="*/ 801354 w 3795693"/>
              <a:gd name="connsiteY0" fmla="*/ 0 h 2207282"/>
              <a:gd name="connsiteX1" fmla="*/ 421428 w 3795693"/>
              <a:gd name="connsiteY1" fmla="*/ 257577 h 2207282"/>
              <a:gd name="connsiteX2" fmla="*/ 292639 w 3795693"/>
              <a:gd name="connsiteY2" fmla="*/ 521594 h 2207282"/>
              <a:gd name="connsiteX3" fmla="*/ 47940 w 3795693"/>
              <a:gd name="connsiteY3" fmla="*/ 888642 h 2207282"/>
              <a:gd name="connsiteX4" fmla="*/ 28622 w 3795693"/>
              <a:gd name="connsiteY4" fmla="*/ 1931831 h 2207282"/>
              <a:gd name="connsiteX5" fmla="*/ 633929 w 3795693"/>
              <a:gd name="connsiteY5" fmla="*/ 2202287 h 2207282"/>
              <a:gd name="connsiteX6" fmla="*/ 3055157 w 3795693"/>
              <a:gd name="connsiteY6" fmla="*/ 2086377 h 2207282"/>
              <a:gd name="connsiteX7" fmla="*/ 3795693 w 3795693"/>
              <a:gd name="connsiteY7" fmla="*/ 1339403 h 2207282"/>
              <a:gd name="connsiteX0" fmla="*/ 801354 w 4059710"/>
              <a:gd name="connsiteY0" fmla="*/ 0 h 2203436"/>
              <a:gd name="connsiteX1" fmla="*/ 421428 w 4059710"/>
              <a:gd name="connsiteY1" fmla="*/ 257577 h 2203436"/>
              <a:gd name="connsiteX2" fmla="*/ 292639 w 4059710"/>
              <a:gd name="connsiteY2" fmla="*/ 521594 h 2203436"/>
              <a:gd name="connsiteX3" fmla="*/ 47940 w 4059710"/>
              <a:gd name="connsiteY3" fmla="*/ 888642 h 2203436"/>
              <a:gd name="connsiteX4" fmla="*/ 28622 w 4059710"/>
              <a:gd name="connsiteY4" fmla="*/ 1931831 h 2203436"/>
              <a:gd name="connsiteX5" fmla="*/ 633929 w 4059710"/>
              <a:gd name="connsiteY5" fmla="*/ 2202287 h 2203436"/>
              <a:gd name="connsiteX6" fmla="*/ 3055157 w 4059710"/>
              <a:gd name="connsiteY6" fmla="*/ 2086377 h 2203436"/>
              <a:gd name="connsiteX7" fmla="*/ 4059710 w 4059710"/>
              <a:gd name="connsiteY7" fmla="*/ 1577663 h 2203436"/>
              <a:gd name="connsiteX0" fmla="*/ 801354 w 4059710"/>
              <a:gd name="connsiteY0" fmla="*/ 0 h 2203436"/>
              <a:gd name="connsiteX1" fmla="*/ 421428 w 4059710"/>
              <a:gd name="connsiteY1" fmla="*/ 257577 h 2203436"/>
              <a:gd name="connsiteX2" fmla="*/ 292639 w 4059710"/>
              <a:gd name="connsiteY2" fmla="*/ 521594 h 2203436"/>
              <a:gd name="connsiteX3" fmla="*/ 47940 w 4059710"/>
              <a:gd name="connsiteY3" fmla="*/ 888642 h 2203436"/>
              <a:gd name="connsiteX4" fmla="*/ 28622 w 4059710"/>
              <a:gd name="connsiteY4" fmla="*/ 1931831 h 2203436"/>
              <a:gd name="connsiteX5" fmla="*/ 633929 w 4059710"/>
              <a:gd name="connsiteY5" fmla="*/ 2202287 h 2203436"/>
              <a:gd name="connsiteX6" fmla="*/ 3055157 w 4059710"/>
              <a:gd name="connsiteY6" fmla="*/ 2086377 h 2203436"/>
              <a:gd name="connsiteX7" fmla="*/ 4059710 w 4059710"/>
              <a:gd name="connsiteY7" fmla="*/ 1577663 h 2203436"/>
              <a:gd name="connsiteX0" fmla="*/ 801354 w 5141536"/>
              <a:gd name="connsiteY0" fmla="*/ 1094703 h 3461238"/>
              <a:gd name="connsiteX1" fmla="*/ 421428 w 5141536"/>
              <a:gd name="connsiteY1" fmla="*/ 1352280 h 3461238"/>
              <a:gd name="connsiteX2" fmla="*/ 292639 w 5141536"/>
              <a:gd name="connsiteY2" fmla="*/ 1616297 h 3461238"/>
              <a:gd name="connsiteX3" fmla="*/ 47940 w 5141536"/>
              <a:gd name="connsiteY3" fmla="*/ 1983345 h 3461238"/>
              <a:gd name="connsiteX4" fmla="*/ 28622 w 5141536"/>
              <a:gd name="connsiteY4" fmla="*/ 3026534 h 3461238"/>
              <a:gd name="connsiteX5" fmla="*/ 633929 w 5141536"/>
              <a:gd name="connsiteY5" fmla="*/ 3296990 h 3461238"/>
              <a:gd name="connsiteX6" fmla="*/ 3055157 w 5141536"/>
              <a:gd name="connsiteY6" fmla="*/ 3181080 h 3461238"/>
              <a:gd name="connsiteX7" fmla="*/ 5141536 w 5141536"/>
              <a:gd name="connsiteY7" fmla="*/ 0 h 3461238"/>
              <a:gd name="connsiteX0" fmla="*/ 801354 w 5141536"/>
              <a:gd name="connsiteY0" fmla="*/ 1094703 h 3461238"/>
              <a:gd name="connsiteX1" fmla="*/ 421428 w 5141536"/>
              <a:gd name="connsiteY1" fmla="*/ 1352280 h 3461238"/>
              <a:gd name="connsiteX2" fmla="*/ 292639 w 5141536"/>
              <a:gd name="connsiteY2" fmla="*/ 1616297 h 3461238"/>
              <a:gd name="connsiteX3" fmla="*/ 47940 w 5141536"/>
              <a:gd name="connsiteY3" fmla="*/ 1983345 h 3461238"/>
              <a:gd name="connsiteX4" fmla="*/ 28622 w 5141536"/>
              <a:gd name="connsiteY4" fmla="*/ 3026534 h 3461238"/>
              <a:gd name="connsiteX5" fmla="*/ 633929 w 5141536"/>
              <a:gd name="connsiteY5" fmla="*/ 3296990 h 3461238"/>
              <a:gd name="connsiteX6" fmla="*/ 3055157 w 5141536"/>
              <a:gd name="connsiteY6" fmla="*/ 3181080 h 3461238"/>
              <a:gd name="connsiteX7" fmla="*/ 5141536 w 5141536"/>
              <a:gd name="connsiteY7" fmla="*/ 0 h 3461238"/>
              <a:gd name="connsiteX0" fmla="*/ 801354 w 5141536"/>
              <a:gd name="connsiteY0" fmla="*/ 1094703 h 3461238"/>
              <a:gd name="connsiteX1" fmla="*/ 421428 w 5141536"/>
              <a:gd name="connsiteY1" fmla="*/ 1352280 h 3461238"/>
              <a:gd name="connsiteX2" fmla="*/ 292639 w 5141536"/>
              <a:gd name="connsiteY2" fmla="*/ 1616297 h 3461238"/>
              <a:gd name="connsiteX3" fmla="*/ 47940 w 5141536"/>
              <a:gd name="connsiteY3" fmla="*/ 1983345 h 3461238"/>
              <a:gd name="connsiteX4" fmla="*/ 28622 w 5141536"/>
              <a:gd name="connsiteY4" fmla="*/ 3026534 h 3461238"/>
              <a:gd name="connsiteX5" fmla="*/ 633929 w 5141536"/>
              <a:gd name="connsiteY5" fmla="*/ 3296990 h 3461238"/>
              <a:gd name="connsiteX6" fmla="*/ 3055157 w 5141536"/>
              <a:gd name="connsiteY6" fmla="*/ 3181080 h 3461238"/>
              <a:gd name="connsiteX7" fmla="*/ 4330166 w 5141536"/>
              <a:gd name="connsiteY7" fmla="*/ 1410704 h 3461238"/>
              <a:gd name="connsiteX8" fmla="*/ 5141536 w 5141536"/>
              <a:gd name="connsiteY8" fmla="*/ 0 h 3461238"/>
              <a:gd name="connsiteX0" fmla="*/ 801354 w 5141536"/>
              <a:gd name="connsiteY0" fmla="*/ 1094703 h 3352176"/>
              <a:gd name="connsiteX1" fmla="*/ 421428 w 5141536"/>
              <a:gd name="connsiteY1" fmla="*/ 1352280 h 3352176"/>
              <a:gd name="connsiteX2" fmla="*/ 292639 w 5141536"/>
              <a:gd name="connsiteY2" fmla="*/ 1616297 h 3352176"/>
              <a:gd name="connsiteX3" fmla="*/ 47940 w 5141536"/>
              <a:gd name="connsiteY3" fmla="*/ 1983345 h 3352176"/>
              <a:gd name="connsiteX4" fmla="*/ 28622 w 5141536"/>
              <a:gd name="connsiteY4" fmla="*/ 3026534 h 3352176"/>
              <a:gd name="connsiteX5" fmla="*/ 633929 w 5141536"/>
              <a:gd name="connsiteY5" fmla="*/ 3296990 h 3352176"/>
              <a:gd name="connsiteX6" fmla="*/ 3055157 w 5141536"/>
              <a:gd name="connsiteY6" fmla="*/ 3181080 h 3352176"/>
              <a:gd name="connsiteX7" fmla="*/ 4471834 w 5141536"/>
              <a:gd name="connsiteY7" fmla="*/ 1539492 h 3352176"/>
              <a:gd name="connsiteX8" fmla="*/ 5141536 w 5141536"/>
              <a:gd name="connsiteY8" fmla="*/ 0 h 3352176"/>
              <a:gd name="connsiteX0" fmla="*/ 801354 w 5141536"/>
              <a:gd name="connsiteY0" fmla="*/ 1094703 h 3352176"/>
              <a:gd name="connsiteX1" fmla="*/ 421428 w 5141536"/>
              <a:gd name="connsiteY1" fmla="*/ 1352280 h 3352176"/>
              <a:gd name="connsiteX2" fmla="*/ 292639 w 5141536"/>
              <a:gd name="connsiteY2" fmla="*/ 1616297 h 3352176"/>
              <a:gd name="connsiteX3" fmla="*/ 47940 w 5141536"/>
              <a:gd name="connsiteY3" fmla="*/ 1983345 h 3352176"/>
              <a:gd name="connsiteX4" fmla="*/ 28622 w 5141536"/>
              <a:gd name="connsiteY4" fmla="*/ 3026534 h 3352176"/>
              <a:gd name="connsiteX5" fmla="*/ 633929 w 5141536"/>
              <a:gd name="connsiteY5" fmla="*/ 3296990 h 3352176"/>
              <a:gd name="connsiteX6" fmla="*/ 3055157 w 5141536"/>
              <a:gd name="connsiteY6" fmla="*/ 3181080 h 3352176"/>
              <a:gd name="connsiteX7" fmla="*/ 4471834 w 5141536"/>
              <a:gd name="connsiteY7" fmla="*/ 1539492 h 3352176"/>
              <a:gd name="connsiteX8" fmla="*/ 5141536 w 5141536"/>
              <a:gd name="connsiteY8" fmla="*/ 0 h 3352176"/>
              <a:gd name="connsiteX0" fmla="*/ 801354 w 5141536"/>
              <a:gd name="connsiteY0" fmla="*/ 1094703 h 3352176"/>
              <a:gd name="connsiteX1" fmla="*/ 421428 w 5141536"/>
              <a:gd name="connsiteY1" fmla="*/ 1352280 h 3352176"/>
              <a:gd name="connsiteX2" fmla="*/ 292639 w 5141536"/>
              <a:gd name="connsiteY2" fmla="*/ 1616297 h 3352176"/>
              <a:gd name="connsiteX3" fmla="*/ 47940 w 5141536"/>
              <a:gd name="connsiteY3" fmla="*/ 1983345 h 3352176"/>
              <a:gd name="connsiteX4" fmla="*/ 28622 w 5141536"/>
              <a:gd name="connsiteY4" fmla="*/ 3026534 h 3352176"/>
              <a:gd name="connsiteX5" fmla="*/ 633929 w 5141536"/>
              <a:gd name="connsiteY5" fmla="*/ 3296990 h 3352176"/>
              <a:gd name="connsiteX6" fmla="*/ 3055157 w 5141536"/>
              <a:gd name="connsiteY6" fmla="*/ 3181080 h 3352176"/>
              <a:gd name="connsiteX7" fmla="*/ 4471834 w 5141536"/>
              <a:gd name="connsiteY7" fmla="*/ 1539492 h 3352176"/>
              <a:gd name="connsiteX8" fmla="*/ 5141536 w 5141536"/>
              <a:gd name="connsiteY8" fmla="*/ 0 h 3352176"/>
              <a:gd name="connsiteX0" fmla="*/ 801354 w 5141536"/>
              <a:gd name="connsiteY0" fmla="*/ 1094703 h 3352176"/>
              <a:gd name="connsiteX1" fmla="*/ 421428 w 5141536"/>
              <a:gd name="connsiteY1" fmla="*/ 1352280 h 3352176"/>
              <a:gd name="connsiteX2" fmla="*/ 292639 w 5141536"/>
              <a:gd name="connsiteY2" fmla="*/ 1616297 h 3352176"/>
              <a:gd name="connsiteX3" fmla="*/ 47940 w 5141536"/>
              <a:gd name="connsiteY3" fmla="*/ 1983345 h 3352176"/>
              <a:gd name="connsiteX4" fmla="*/ 28622 w 5141536"/>
              <a:gd name="connsiteY4" fmla="*/ 3026534 h 3352176"/>
              <a:gd name="connsiteX5" fmla="*/ 633929 w 5141536"/>
              <a:gd name="connsiteY5" fmla="*/ 3296990 h 3352176"/>
              <a:gd name="connsiteX6" fmla="*/ 3055157 w 5141536"/>
              <a:gd name="connsiteY6" fmla="*/ 3181080 h 3352176"/>
              <a:gd name="connsiteX7" fmla="*/ 4471834 w 5141536"/>
              <a:gd name="connsiteY7" fmla="*/ 1539492 h 3352176"/>
              <a:gd name="connsiteX8" fmla="*/ 5141536 w 5141536"/>
              <a:gd name="connsiteY8" fmla="*/ 0 h 3352176"/>
              <a:gd name="connsiteX0" fmla="*/ 801354 w 5141536"/>
              <a:gd name="connsiteY0" fmla="*/ 1094703 h 3375590"/>
              <a:gd name="connsiteX1" fmla="*/ 421428 w 5141536"/>
              <a:gd name="connsiteY1" fmla="*/ 1352280 h 3375590"/>
              <a:gd name="connsiteX2" fmla="*/ 292639 w 5141536"/>
              <a:gd name="connsiteY2" fmla="*/ 1616297 h 3375590"/>
              <a:gd name="connsiteX3" fmla="*/ 47940 w 5141536"/>
              <a:gd name="connsiteY3" fmla="*/ 1983345 h 3375590"/>
              <a:gd name="connsiteX4" fmla="*/ 28622 w 5141536"/>
              <a:gd name="connsiteY4" fmla="*/ 3026534 h 3375590"/>
              <a:gd name="connsiteX5" fmla="*/ 633929 w 5141536"/>
              <a:gd name="connsiteY5" fmla="*/ 3296990 h 3375590"/>
              <a:gd name="connsiteX6" fmla="*/ 3055157 w 5141536"/>
              <a:gd name="connsiteY6" fmla="*/ 3181080 h 3375590"/>
              <a:gd name="connsiteX7" fmla="*/ 4826003 w 5141536"/>
              <a:gd name="connsiteY7" fmla="*/ 1198202 h 3375590"/>
              <a:gd name="connsiteX8" fmla="*/ 5141536 w 5141536"/>
              <a:gd name="connsiteY8" fmla="*/ 0 h 3375590"/>
              <a:gd name="connsiteX0" fmla="*/ 801354 w 5141536"/>
              <a:gd name="connsiteY0" fmla="*/ 1094703 h 3375590"/>
              <a:gd name="connsiteX1" fmla="*/ 421428 w 5141536"/>
              <a:gd name="connsiteY1" fmla="*/ 1352280 h 3375590"/>
              <a:gd name="connsiteX2" fmla="*/ 292639 w 5141536"/>
              <a:gd name="connsiteY2" fmla="*/ 1616297 h 3375590"/>
              <a:gd name="connsiteX3" fmla="*/ 47940 w 5141536"/>
              <a:gd name="connsiteY3" fmla="*/ 1983345 h 3375590"/>
              <a:gd name="connsiteX4" fmla="*/ 28622 w 5141536"/>
              <a:gd name="connsiteY4" fmla="*/ 3026534 h 3375590"/>
              <a:gd name="connsiteX5" fmla="*/ 633929 w 5141536"/>
              <a:gd name="connsiteY5" fmla="*/ 3296990 h 3375590"/>
              <a:gd name="connsiteX6" fmla="*/ 3055157 w 5141536"/>
              <a:gd name="connsiteY6" fmla="*/ 3181080 h 3375590"/>
              <a:gd name="connsiteX7" fmla="*/ 4826003 w 5141536"/>
              <a:gd name="connsiteY7" fmla="*/ 1198202 h 3375590"/>
              <a:gd name="connsiteX8" fmla="*/ 5141536 w 5141536"/>
              <a:gd name="connsiteY8" fmla="*/ 0 h 3375590"/>
              <a:gd name="connsiteX0" fmla="*/ 801354 w 5141536"/>
              <a:gd name="connsiteY0" fmla="*/ 1094703 h 3433730"/>
              <a:gd name="connsiteX1" fmla="*/ 421428 w 5141536"/>
              <a:gd name="connsiteY1" fmla="*/ 1352280 h 3433730"/>
              <a:gd name="connsiteX2" fmla="*/ 292639 w 5141536"/>
              <a:gd name="connsiteY2" fmla="*/ 1616297 h 3433730"/>
              <a:gd name="connsiteX3" fmla="*/ 47940 w 5141536"/>
              <a:gd name="connsiteY3" fmla="*/ 1983345 h 3433730"/>
              <a:gd name="connsiteX4" fmla="*/ 28622 w 5141536"/>
              <a:gd name="connsiteY4" fmla="*/ 3026534 h 3433730"/>
              <a:gd name="connsiteX5" fmla="*/ 633929 w 5141536"/>
              <a:gd name="connsiteY5" fmla="*/ 3296990 h 3433730"/>
              <a:gd name="connsiteX6" fmla="*/ 3055157 w 5141536"/>
              <a:gd name="connsiteY6" fmla="*/ 3181080 h 3433730"/>
              <a:gd name="connsiteX7" fmla="*/ 4954792 w 5141536"/>
              <a:gd name="connsiteY7" fmla="*/ 380393 h 3433730"/>
              <a:gd name="connsiteX8" fmla="*/ 5141536 w 5141536"/>
              <a:gd name="connsiteY8" fmla="*/ 0 h 3433730"/>
              <a:gd name="connsiteX0" fmla="*/ 801354 w 5141536"/>
              <a:gd name="connsiteY0" fmla="*/ 1094703 h 3441162"/>
              <a:gd name="connsiteX1" fmla="*/ 421428 w 5141536"/>
              <a:gd name="connsiteY1" fmla="*/ 1352280 h 3441162"/>
              <a:gd name="connsiteX2" fmla="*/ 292639 w 5141536"/>
              <a:gd name="connsiteY2" fmla="*/ 1616297 h 3441162"/>
              <a:gd name="connsiteX3" fmla="*/ 47940 w 5141536"/>
              <a:gd name="connsiteY3" fmla="*/ 1983345 h 3441162"/>
              <a:gd name="connsiteX4" fmla="*/ 28622 w 5141536"/>
              <a:gd name="connsiteY4" fmla="*/ 3026534 h 3441162"/>
              <a:gd name="connsiteX5" fmla="*/ 633929 w 5141536"/>
              <a:gd name="connsiteY5" fmla="*/ 3296990 h 3441162"/>
              <a:gd name="connsiteX6" fmla="*/ 3055157 w 5141536"/>
              <a:gd name="connsiteY6" fmla="*/ 3181080 h 3441162"/>
              <a:gd name="connsiteX7" fmla="*/ 4838882 w 5141536"/>
              <a:gd name="connsiteY7" fmla="*/ 277362 h 3441162"/>
              <a:gd name="connsiteX8" fmla="*/ 5141536 w 5141536"/>
              <a:gd name="connsiteY8" fmla="*/ 0 h 3441162"/>
              <a:gd name="connsiteX0" fmla="*/ 801354 w 5141536"/>
              <a:gd name="connsiteY0" fmla="*/ 1094703 h 3320283"/>
              <a:gd name="connsiteX1" fmla="*/ 421428 w 5141536"/>
              <a:gd name="connsiteY1" fmla="*/ 1352280 h 3320283"/>
              <a:gd name="connsiteX2" fmla="*/ 292639 w 5141536"/>
              <a:gd name="connsiteY2" fmla="*/ 1616297 h 3320283"/>
              <a:gd name="connsiteX3" fmla="*/ 47940 w 5141536"/>
              <a:gd name="connsiteY3" fmla="*/ 1983345 h 3320283"/>
              <a:gd name="connsiteX4" fmla="*/ 28622 w 5141536"/>
              <a:gd name="connsiteY4" fmla="*/ 3026534 h 3320283"/>
              <a:gd name="connsiteX5" fmla="*/ 633929 w 5141536"/>
              <a:gd name="connsiteY5" fmla="*/ 3296990 h 3320283"/>
              <a:gd name="connsiteX6" fmla="*/ 3055157 w 5141536"/>
              <a:gd name="connsiteY6" fmla="*/ 3181080 h 3320283"/>
              <a:gd name="connsiteX7" fmla="*/ 4574865 w 5141536"/>
              <a:gd name="connsiteY7" fmla="*/ 2041769 h 3320283"/>
              <a:gd name="connsiteX8" fmla="*/ 4838882 w 5141536"/>
              <a:gd name="connsiteY8" fmla="*/ 277362 h 3320283"/>
              <a:gd name="connsiteX9" fmla="*/ 5141536 w 5141536"/>
              <a:gd name="connsiteY9" fmla="*/ 0 h 3320283"/>
              <a:gd name="connsiteX0" fmla="*/ 801354 w 5141536"/>
              <a:gd name="connsiteY0" fmla="*/ 1094703 h 3320283"/>
              <a:gd name="connsiteX1" fmla="*/ 421428 w 5141536"/>
              <a:gd name="connsiteY1" fmla="*/ 1352280 h 3320283"/>
              <a:gd name="connsiteX2" fmla="*/ 292639 w 5141536"/>
              <a:gd name="connsiteY2" fmla="*/ 1616297 h 3320283"/>
              <a:gd name="connsiteX3" fmla="*/ 47940 w 5141536"/>
              <a:gd name="connsiteY3" fmla="*/ 1983345 h 3320283"/>
              <a:gd name="connsiteX4" fmla="*/ 28622 w 5141536"/>
              <a:gd name="connsiteY4" fmla="*/ 3026534 h 3320283"/>
              <a:gd name="connsiteX5" fmla="*/ 633929 w 5141536"/>
              <a:gd name="connsiteY5" fmla="*/ 3296990 h 3320283"/>
              <a:gd name="connsiteX6" fmla="*/ 3055157 w 5141536"/>
              <a:gd name="connsiteY6" fmla="*/ 3181080 h 3320283"/>
              <a:gd name="connsiteX7" fmla="*/ 4574865 w 5141536"/>
              <a:gd name="connsiteY7" fmla="*/ 2041769 h 3320283"/>
              <a:gd name="connsiteX8" fmla="*/ 4838882 w 5141536"/>
              <a:gd name="connsiteY8" fmla="*/ 277362 h 3320283"/>
              <a:gd name="connsiteX9" fmla="*/ 5141536 w 5141536"/>
              <a:gd name="connsiteY9" fmla="*/ 0 h 3320283"/>
              <a:gd name="connsiteX0" fmla="*/ 801354 w 5141536"/>
              <a:gd name="connsiteY0" fmla="*/ 1094703 h 3320283"/>
              <a:gd name="connsiteX1" fmla="*/ 421428 w 5141536"/>
              <a:gd name="connsiteY1" fmla="*/ 1352280 h 3320283"/>
              <a:gd name="connsiteX2" fmla="*/ 292639 w 5141536"/>
              <a:gd name="connsiteY2" fmla="*/ 1616297 h 3320283"/>
              <a:gd name="connsiteX3" fmla="*/ 47940 w 5141536"/>
              <a:gd name="connsiteY3" fmla="*/ 1983345 h 3320283"/>
              <a:gd name="connsiteX4" fmla="*/ 28622 w 5141536"/>
              <a:gd name="connsiteY4" fmla="*/ 3026534 h 3320283"/>
              <a:gd name="connsiteX5" fmla="*/ 633929 w 5141536"/>
              <a:gd name="connsiteY5" fmla="*/ 3296990 h 3320283"/>
              <a:gd name="connsiteX6" fmla="*/ 3055157 w 5141536"/>
              <a:gd name="connsiteY6" fmla="*/ 3181080 h 3320283"/>
              <a:gd name="connsiteX7" fmla="*/ 4574865 w 5141536"/>
              <a:gd name="connsiteY7" fmla="*/ 2041769 h 3320283"/>
              <a:gd name="connsiteX8" fmla="*/ 4838882 w 5141536"/>
              <a:gd name="connsiteY8" fmla="*/ 277362 h 3320283"/>
              <a:gd name="connsiteX9" fmla="*/ 5141536 w 5141536"/>
              <a:gd name="connsiteY9" fmla="*/ 0 h 3320283"/>
              <a:gd name="connsiteX0" fmla="*/ 801354 w 5141536"/>
              <a:gd name="connsiteY0" fmla="*/ 1094703 h 3299791"/>
              <a:gd name="connsiteX1" fmla="*/ 421428 w 5141536"/>
              <a:gd name="connsiteY1" fmla="*/ 1352280 h 3299791"/>
              <a:gd name="connsiteX2" fmla="*/ 292639 w 5141536"/>
              <a:gd name="connsiteY2" fmla="*/ 1616297 h 3299791"/>
              <a:gd name="connsiteX3" fmla="*/ 47940 w 5141536"/>
              <a:gd name="connsiteY3" fmla="*/ 1983345 h 3299791"/>
              <a:gd name="connsiteX4" fmla="*/ 28622 w 5141536"/>
              <a:gd name="connsiteY4" fmla="*/ 3026534 h 3299791"/>
              <a:gd name="connsiteX5" fmla="*/ 633929 w 5141536"/>
              <a:gd name="connsiteY5" fmla="*/ 3296990 h 3299791"/>
              <a:gd name="connsiteX6" fmla="*/ 3055157 w 5141536"/>
              <a:gd name="connsiteY6" fmla="*/ 3181080 h 3299791"/>
              <a:gd name="connsiteX7" fmla="*/ 4265772 w 5141536"/>
              <a:gd name="connsiteY7" fmla="*/ 2524727 h 3299791"/>
              <a:gd name="connsiteX8" fmla="*/ 4838882 w 5141536"/>
              <a:gd name="connsiteY8" fmla="*/ 277362 h 3299791"/>
              <a:gd name="connsiteX9" fmla="*/ 5141536 w 5141536"/>
              <a:gd name="connsiteY9" fmla="*/ 0 h 3299791"/>
              <a:gd name="connsiteX0" fmla="*/ 801354 w 5141536"/>
              <a:gd name="connsiteY0" fmla="*/ 1094703 h 3299791"/>
              <a:gd name="connsiteX1" fmla="*/ 421428 w 5141536"/>
              <a:gd name="connsiteY1" fmla="*/ 1352280 h 3299791"/>
              <a:gd name="connsiteX2" fmla="*/ 292639 w 5141536"/>
              <a:gd name="connsiteY2" fmla="*/ 1616297 h 3299791"/>
              <a:gd name="connsiteX3" fmla="*/ 47940 w 5141536"/>
              <a:gd name="connsiteY3" fmla="*/ 1983345 h 3299791"/>
              <a:gd name="connsiteX4" fmla="*/ 28622 w 5141536"/>
              <a:gd name="connsiteY4" fmla="*/ 3026534 h 3299791"/>
              <a:gd name="connsiteX5" fmla="*/ 633929 w 5141536"/>
              <a:gd name="connsiteY5" fmla="*/ 3296990 h 3299791"/>
              <a:gd name="connsiteX6" fmla="*/ 3055157 w 5141536"/>
              <a:gd name="connsiteY6" fmla="*/ 3181080 h 3299791"/>
              <a:gd name="connsiteX7" fmla="*/ 4265772 w 5141536"/>
              <a:gd name="connsiteY7" fmla="*/ 2524727 h 3299791"/>
              <a:gd name="connsiteX8" fmla="*/ 4838882 w 5141536"/>
              <a:gd name="connsiteY8" fmla="*/ 277362 h 3299791"/>
              <a:gd name="connsiteX9" fmla="*/ 5141536 w 5141536"/>
              <a:gd name="connsiteY9" fmla="*/ 0 h 3299791"/>
              <a:gd name="connsiteX0" fmla="*/ 801354 w 5141536"/>
              <a:gd name="connsiteY0" fmla="*/ 1094703 h 3299255"/>
              <a:gd name="connsiteX1" fmla="*/ 421428 w 5141536"/>
              <a:gd name="connsiteY1" fmla="*/ 1352280 h 3299255"/>
              <a:gd name="connsiteX2" fmla="*/ 292639 w 5141536"/>
              <a:gd name="connsiteY2" fmla="*/ 1616297 h 3299255"/>
              <a:gd name="connsiteX3" fmla="*/ 47940 w 5141536"/>
              <a:gd name="connsiteY3" fmla="*/ 1983345 h 3299255"/>
              <a:gd name="connsiteX4" fmla="*/ 28622 w 5141536"/>
              <a:gd name="connsiteY4" fmla="*/ 3026534 h 3299255"/>
              <a:gd name="connsiteX5" fmla="*/ 633929 w 5141536"/>
              <a:gd name="connsiteY5" fmla="*/ 3296990 h 3299255"/>
              <a:gd name="connsiteX6" fmla="*/ 3055157 w 5141536"/>
              <a:gd name="connsiteY6" fmla="*/ 3181080 h 3299255"/>
              <a:gd name="connsiteX7" fmla="*/ 4259333 w 5141536"/>
              <a:gd name="connsiteY7" fmla="*/ 2556924 h 3299255"/>
              <a:gd name="connsiteX8" fmla="*/ 4838882 w 5141536"/>
              <a:gd name="connsiteY8" fmla="*/ 277362 h 3299255"/>
              <a:gd name="connsiteX9" fmla="*/ 5141536 w 5141536"/>
              <a:gd name="connsiteY9" fmla="*/ 0 h 3299255"/>
              <a:gd name="connsiteX0" fmla="*/ 801354 w 5141536"/>
              <a:gd name="connsiteY0" fmla="*/ 1094703 h 3299255"/>
              <a:gd name="connsiteX1" fmla="*/ 421428 w 5141536"/>
              <a:gd name="connsiteY1" fmla="*/ 1352280 h 3299255"/>
              <a:gd name="connsiteX2" fmla="*/ 292639 w 5141536"/>
              <a:gd name="connsiteY2" fmla="*/ 1616297 h 3299255"/>
              <a:gd name="connsiteX3" fmla="*/ 47940 w 5141536"/>
              <a:gd name="connsiteY3" fmla="*/ 1983345 h 3299255"/>
              <a:gd name="connsiteX4" fmla="*/ 28622 w 5141536"/>
              <a:gd name="connsiteY4" fmla="*/ 3026534 h 3299255"/>
              <a:gd name="connsiteX5" fmla="*/ 633929 w 5141536"/>
              <a:gd name="connsiteY5" fmla="*/ 3296990 h 3299255"/>
              <a:gd name="connsiteX6" fmla="*/ 3055157 w 5141536"/>
              <a:gd name="connsiteY6" fmla="*/ 3181080 h 3299255"/>
              <a:gd name="connsiteX7" fmla="*/ 4259333 w 5141536"/>
              <a:gd name="connsiteY7" fmla="*/ 2556924 h 3299255"/>
              <a:gd name="connsiteX8" fmla="*/ 4838882 w 5141536"/>
              <a:gd name="connsiteY8" fmla="*/ 277362 h 3299255"/>
              <a:gd name="connsiteX9" fmla="*/ 5141536 w 5141536"/>
              <a:gd name="connsiteY9" fmla="*/ 0 h 3299255"/>
              <a:gd name="connsiteX0" fmla="*/ 801354 w 5141536"/>
              <a:gd name="connsiteY0" fmla="*/ 1094703 h 3305722"/>
              <a:gd name="connsiteX1" fmla="*/ 421428 w 5141536"/>
              <a:gd name="connsiteY1" fmla="*/ 1352280 h 3305722"/>
              <a:gd name="connsiteX2" fmla="*/ 292639 w 5141536"/>
              <a:gd name="connsiteY2" fmla="*/ 1616297 h 3305722"/>
              <a:gd name="connsiteX3" fmla="*/ 47940 w 5141536"/>
              <a:gd name="connsiteY3" fmla="*/ 1983345 h 3305722"/>
              <a:gd name="connsiteX4" fmla="*/ 28622 w 5141536"/>
              <a:gd name="connsiteY4" fmla="*/ 3026534 h 3305722"/>
              <a:gd name="connsiteX5" fmla="*/ 633929 w 5141536"/>
              <a:gd name="connsiteY5" fmla="*/ 3296990 h 3305722"/>
              <a:gd name="connsiteX6" fmla="*/ 2797579 w 5141536"/>
              <a:gd name="connsiteY6" fmla="*/ 3174641 h 3305722"/>
              <a:gd name="connsiteX7" fmla="*/ 4259333 w 5141536"/>
              <a:gd name="connsiteY7" fmla="*/ 2556924 h 3305722"/>
              <a:gd name="connsiteX8" fmla="*/ 4838882 w 5141536"/>
              <a:gd name="connsiteY8" fmla="*/ 277362 h 3305722"/>
              <a:gd name="connsiteX9" fmla="*/ 5141536 w 5141536"/>
              <a:gd name="connsiteY9" fmla="*/ 0 h 3305722"/>
              <a:gd name="connsiteX0" fmla="*/ 801354 w 5141536"/>
              <a:gd name="connsiteY0" fmla="*/ 1094703 h 3304994"/>
              <a:gd name="connsiteX1" fmla="*/ 421428 w 5141536"/>
              <a:gd name="connsiteY1" fmla="*/ 1352280 h 3304994"/>
              <a:gd name="connsiteX2" fmla="*/ 292639 w 5141536"/>
              <a:gd name="connsiteY2" fmla="*/ 1616297 h 3304994"/>
              <a:gd name="connsiteX3" fmla="*/ 47940 w 5141536"/>
              <a:gd name="connsiteY3" fmla="*/ 1983345 h 3304994"/>
              <a:gd name="connsiteX4" fmla="*/ 28622 w 5141536"/>
              <a:gd name="connsiteY4" fmla="*/ 3026534 h 3304994"/>
              <a:gd name="connsiteX5" fmla="*/ 633929 w 5141536"/>
              <a:gd name="connsiteY5" fmla="*/ 3296990 h 3304994"/>
              <a:gd name="connsiteX6" fmla="*/ 2797579 w 5141536"/>
              <a:gd name="connsiteY6" fmla="*/ 3174641 h 3304994"/>
              <a:gd name="connsiteX7" fmla="*/ 4259333 w 5141536"/>
              <a:gd name="connsiteY7" fmla="*/ 2556924 h 3304994"/>
              <a:gd name="connsiteX8" fmla="*/ 4838882 w 5141536"/>
              <a:gd name="connsiteY8" fmla="*/ 277362 h 3304994"/>
              <a:gd name="connsiteX9" fmla="*/ 5141536 w 5141536"/>
              <a:gd name="connsiteY9" fmla="*/ 0 h 3304994"/>
              <a:gd name="connsiteX0" fmla="*/ 801354 w 5141536"/>
              <a:gd name="connsiteY0" fmla="*/ 1094703 h 3307647"/>
              <a:gd name="connsiteX1" fmla="*/ 421428 w 5141536"/>
              <a:gd name="connsiteY1" fmla="*/ 1352280 h 3307647"/>
              <a:gd name="connsiteX2" fmla="*/ 292639 w 5141536"/>
              <a:gd name="connsiteY2" fmla="*/ 1616297 h 3307647"/>
              <a:gd name="connsiteX3" fmla="*/ 47940 w 5141536"/>
              <a:gd name="connsiteY3" fmla="*/ 1983345 h 3307647"/>
              <a:gd name="connsiteX4" fmla="*/ 28622 w 5141536"/>
              <a:gd name="connsiteY4" fmla="*/ 3026534 h 3307647"/>
              <a:gd name="connsiteX5" fmla="*/ 633929 w 5141536"/>
              <a:gd name="connsiteY5" fmla="*/ 3296990 h 3307647"/>
              <a:gd name="connsiteX6" fmla="*/ 2649472 w 5141536"/>
              <a:gd name="connsiteY6" fmla="*/ 3187520 h 3307647"/>
              <a:gd name="connsiteX7" fmla="*/ 4259333 w 5141536"/>
              <a:gd name="connsiteY7" fmla="*/ 2556924 h 3307647"/>
              <a:gd name="connsiteX8" fmla="*/ 4838882 w 5141536"/>
              <a:gd name="connsiteY8" fmla="*/ 277362 h 3307647"/>
              <a:gd name="connsiteX9" fmla="*/ 5141536 w 5141536"/>
              <a:gd name="connsiteY9" fmla="*/ 0 h 3307647"/>
              <a:gd name="connsiteX0" fmla="*/ 801354 w 5141536"/>
              <a:gd name="connsiteY0" fmla="*/ 1094703 h 3304667"/>
              <a:gd name="connsiteX1" fmla="*/ 421428 w 5141536"/>
              <a:gd name="connsiteY1" fmla="*/ 1352280 h 3304667"/>
              <a:gd name="connsiteX2" fmla="*/ 292639 w 5141536"/>
              <a:gd name="connsiteY2" fmla="*/ 1616297 h 3304667"/>
              <a:gd name="connsiteX3" fmla="*/ 47940 w 5141536"/>
              <a:gd name="connsiteY3" fmla="*/ 1983345 h 3304667"/>
              <a:gd name="connsiteX4" fmla="*/ 28622 w 5141536"/>
              <a:gd name="connsiteY4" fmla="*/ 3026534 h 3304667"/>
              <a:gd name="connsiteX5" fmla="*/ 633929 w 5141536"/>
              <a:gd name="connsiteY5" fmla="*/ 3296990 h 3304667"/>
              <a:gd name="connsiteX6" fmla="*/ 2649472 w 5141536"/>
              <a:gd name="connsiteY6" fmla="*/ 3187520 h 3304667"/>
              <a:gd name="connsiteX7" fmla="*/ 4259333 w 5141536"/>
              <a:gd name="connsiteY7" fmla="*/ 2556924 h 3304667"/>
              <a:gd name="connsiteX8" fmla="*/ 4838882 w 5141536"/>
              <a:gd name="connsiteY8" fmla="*/ 277362 h 3304667"/>
              <a:gd name="connsiteX9" fmla="*/ 5141536 w 5141536"/>
              <a:gd name="connsiteY9" fmla="*/ 0 h 3304667"/>
              <a:gd name="connsiteX0" fmla="*/ 801354 w 5141536"/>
              <a:gd name="connsiteY0" fmla="*/ 1094703 h 3302075"/>
              <a:gd name="connsiteX1" fmla="*/ 421428 w 5141536"/>
              <a:gd name="connsiteY1" fmla="*/ 1352280 h 3302075"/>
              <a:gd name="connsiteX2" fmla="*/ 292639 w 5141536"/>
              <a:gd name="connsiteY2" fmla="*/ 1616297 h 3302075"/>
              <a:gd name="connsiteX3" fmla="*/ 47940 w 5141536"/>
              <a:gd name="connsiteY3" fmla="*/ 1983345 h 3302075"/>
              <a:gd name="connsiteX4" fmla="*/ 28622 w 5141536"/>
              <a:gd name="connsiteY4" fmla="*/ 3026534 h 3302075"/>
              <a:gd name="connsiteX5" fmla="*/ 633929 w 5141536"/>
              <a:gd name="connsiteY5" fmla="*/ 3296990 h 3302075"/>
              <a:gd name="connsiteX6" fmla="*/ 2655911 w 5141536"/>
              <a:gd name="connsiteY6" fmla="*/ 3168202 h 3302075"/>
              <a:gd name="connsiteX7" fmla="*/ 4259333 w 5141536"/>
              <a:gd name="connsiteY7" fmla="*/ 2556924 h 3302075"/>
              <a:gd name="connsiteX8" fmla="*/ 4838882 w 5141536"/>
              <a:gd name="connsiteY8" fmla="*/ 277362 h 3302075"/>
              <a:gd name="connsiteX9" fmla="*/ 5141536 w 5141536"/>
              <a:gd name="connsiteY9" fmla="*/ 0 h 3302075"/>
              <a:gd name="connsiteX0" fmla="*/ 801354 w 5141536"/>
              <a:gd name="connsiteY0" fmla="*/ 1094703 h 3303525"/>
              <a:gd name="connsiteX1" fmla="*/ 421428 w 5141536"/>
              <a:gd name="connsiteY1" fmla="*/ 1352280 h 3303525"/>
              <a:gd name="connsiteX2" fmla="*/ 292639 w 5141536"/>
              <a:gd name="connsiteY2" fmla="*/ 1616297 h 3303525"/>
              <a:gd name="connsiteX3" fmla="*/ 47940 w 5141536"/>
              <a:gd name="connsiteY3" fmla="*/ 1983345 h 3303525"/>
              <a:gd name="connsiteX4" fmla="*/ 28622 w 5141536"/>
              <a:gd name="connsiteY4" fmla="*/ 3026534 h 3303525"/>
              <a:gd name="connsiteX5" fmla="*/ 633929 w 5141536"/>
              <a:gd name="connsiteY5" fmla="*/ 3296990 h 3303525"/>
              <a:gd name="connsiteX6" fmla="*/ 2655911 w 5141536"/>
              <a:gd name="connsiteY6" fmla="*/ 3168202 h 3303525"/>
              <a:gd name="connsiteX7" fmla="*/ 4252894 w 5141536"/>
              <a:gd name="connsiteY7" fmla="*/ 2621319 h 3303525"/>
              <a:gd name="connsiteX8" fmla="*/ 4838882 w 5141536"/>
              <a:gd name="connsiteY8" fmla="*/ 277362 h 3303525"/>
              <a:gd name="connsiteX9" fmla="*/ 5141536 w 5141536"/>
              <a:gd name="connsiteY9" fmla="*/ 0 h 330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41536" h="3303525">
                <a:moveTo>
                  <a:pt x="801354" y="1094703"/>
                </a:moveTo>
                <a:cubicBezTo>
                  <a:pt x="791158" y="1315254"/>
                  <a:pt x="506214" y="1265348"/>
                  <a:pt x="421428" y="1352280"/>
                </a:cubicBezTo>
                <a:cubicBezTo>
                  <a:pt x="336642" y="1439212"/>
                  <a:pt x="387084" y="1556196"/>
                  <a:pt x="292639" y="1616297"/>
                </a:cubicBezTo>
                <a:cubicBezTo>
                  <a:pt x="198194" y="1676398"/>
                  <a:pt x="91943" y="1748305"/>
                  <a:pt x="47940" y="1983345"/>
                </a:cubicBezTo>
                <a:cubicBezTo>
                  <a:pt x="3937" y="2218385"/>
                  <a:pt x="-23967" y="2807593"/>
                  <a:pt x="28622" y="3026534"/>
                </a:cubicBezTo>
                <a:cubicBezTo>
                  <a:pt x="81211" y="3245475"/>
                  <a:pt x="196048" y="3273379"/>
                  <a:pt x="633929" y="3296990"/>
                </a:cubicBezTo>
                <a:cubicBezTo>
                  <a:pt x="1071810" y="3320601"/>
                  <a:pt x="2052750" y="3280814"/>
                  <a:pt x="2655911" y="3168202"/>
                </a:cubicBezTo>
                <a:cubicBezTo>
                  <a:pt x="3259072" y="3055590"/>
                  <a:pt x="3889066" y="3103126"/>
                  <a:pt x="4252894" y="2621319"/>
                </a:cubicBezTo>
                <a:cubicBezTo>
                  <a:pt x="4616723" y="2139512"/>
                  <a:pt x="4690775" y="714248"/>
                  <a:pt x="4838882" y="277362"/>
                </a:cubicBezTo>
                <a:cubicBezTo>
                  <a:pt x="4986989" y="-159524"/>
                  <a:pt x="5006308" y="235117"/>
                  <a:pt x="5141536" y="0"/>
                </a:cubicBezTo>
              </a:path>
            </a:pathLst>
          </a:custGeom>
          <a:noFill/>
          <a:ln w="47625" cap="flat" cmpd="dbl">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5A7B2343-E65E-4741-97C5-D5804EEF2476}"/>
              </a:ext>
            </a:extLst>
          </p:cNvPr>
          <p:cNvSpPr txBox="1"/>
          <p:nvPr/>
        </p:nvSpPr>
        <p:spPr>
          <a:xfrm rot="21205726">
            <a:off x="5035932" y="6190124"/>
            <a:ext cx="1713931" cy="253916"/>
          </a:xfrm>
          <a:prstGeom prst="rect">
            <a:avLst/>
          </a:prstGeom>
          <a:noFill/>
        </p:spPr>
        <p:txBody>
          <a:bodyPr wrap="none" rtlCol="0" anchor="ctr">
            <a:spAutoFit/>
          </a:bodyPr>
          <a:lstStyle/>
          <a:p>
            <a:pPr algn="ctr"/>
            <a:r>
              <a:rPr lang="en-US" sz="1050" dirty="0">
                <a:solidFill>
                  <a:schemeClr val="tx1">
                    <a:lumMod val="65000"/>
                    <a:lumOff val="35000"/>
                  </a:schemeClr>
                </a:solidFill>
              </a:rPr>
              <a:t>VXLAN or </a:t>
            </a:r>
            <a:r>
              <a:rPr lang="en-US" sz="1050" dirty="0" err="1">
                <a:solidFill>
                  <a:schemeClr val="tx1">
                    <a:lumMod val="65000"/>
                    <a:lumOff val="35000"/>
                  </a:schemeClr>
                </a:solidFill>
              </a:rPr>
              <a:t>Geneve</a:t>
            </a:r>
            <a:r>
              <a:rPr lang="en-US" sz="1050" dirty="0">
                <a:solidFill>
                  <a:schemeClr val="tx1">
                    <a:lumMod val="65000"/>
                    <a:lumOff val="35000"/>
                  </a:schemeClr>
                </a:solidFill>
              </a:rPr>
              <a:t> tunnels</a:t>
            </a:r>
          </a:p>
        </p:txBody>
      </p:sp>
      <p:sp>
        <p:nvSpPr>
          <p:cNvPr id="77" name="TextBox 76">
            <a:extLst>
              <a:ext uri="{FF2B5EF4-FFF2-40B4-BE49-F238E27FC236}">
                <a16:creationId xmlns:a16="http://schemas.microsoft.com/office/drawing/2014/main" id="{8130D186-DA65-4B6C-8A29-5B27B1BE7127}"/>
              </a:ext>
            </a:extLst>
          </p:cNvPr>
          <p:cNvSpPr txBox="1"/>
          <p:nvPr/>
        </p:nvSpPr>
        <p:spPr>
          <a:xfrm>
            <a:off x="3623994" y="3324855"/>
            <a:ext cx="758541" cy="253916"/>
          </a:xfrm>
          <a:prstGeom prst="rect">
            <a:avLst/>
          </a:prstGeom>
          <a:noFill/>
        </p:spPr>
        <p:txBody>
          <a:bodyPr wrap="none" rtlCol="0" anchor="ctr">
            <a:spAutoFit/>
          </a:bodyPr>
          <a:lstStyle/>
          <a:p>
            <a:pPr algn="ctr"/>
            <a:r>
              <a:rPr lang="en-US" sz="1050" dirty="0">
                <a:solidFill>
                  <a:schemeClr val="accent3">
                    <a:lumMod val="40000"/>
                    <a:lumOff val="60000"/>
                  </a:schemeClr>
                </a:solidFill>
              </a:rPr>
              <a:t>vhostuser</a:t>
            </a:r>
          </a:p>
        </p:txBody>
      </p:sp>
      <p:cxnSp>
        <p:nvCxnSpPr>
          <p:cNvPr id="78" name="Straight Connector 77">
            <a:extLst>
              <a:ext uri="{FF2B5EF4-FFF2-40B4-BE49-F238E27FC236}">
                <a16:creationId xmlns:a16="http://schemas.microsoft.com/office/drawing/2014/main" id="{61F00246-00C8-46B1-BC32-92F74457F2F1}"/>
              </a:ext>
            </a:extLst>
          </p:cNvPr>
          <p:cNvCxnSpPr>
            <a:cxnSpLocks/>
            <a:endCxn id="59" idx="0"/>
          </p:cNvCxnSpPr>
          <p:nvPr/>
        </p:nvCxnSpPr>
        <p:spPr>
          <a:xfrm>
            <a:off x="2145693" y="3701549"/>
            <a:ext cx="111455" cy="342199"/>
          </a:xfrm>
          <a:prstGeom prst="line">
            <a:avLst/>
          </a:prstGeom>
          <a:ln w="12700" cap="rnd" cmpd="sng" algn="ctr">
            <a:solidFill>
              <a:srgbClr val="FFE4AA"/>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6" name="Rectangle: Rounded Corners 85">
            <a:extLst>
              <a:ext uri="{FF2B5EF4-FFF2-40B4-BE49-F238E27FC236}">
                <a16:creationId xmlns:a16="http://schemas.microsoft.com/office/drawing/2014/main" id="{9974A231-B979-4502-AE82-A24094118372}"/>
              </a:ext>
            </a:extLst>
          </p:cNvPr>
          <p:cNvSpPr/>
          <p:nvPr/>
        </p:nvSpPr>
        <p:spPr>
          <a:xfrm>
            <a:off x="1752125" y="2472404"/>
            <a:ext cx="1125178" cy="414095"/>
          </a:xfrm>
          <a:prstGeom prst="roundRect">
            <a:avLst/>
          </a:prstGeom>
          <a:solidFill>
            <a:srgbClr val="FFE4AA"/>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Local Agents</a:t>
            </a:r>
            <a:endParaRPr lang="en-US" sz="1400" dirty="0">
              <a:solidFill>
                <a:schemeClr val="tx2"/>
              </a:solidFill>
            </a:endParaRPr>
          </a:p>
        </p:txBody>
      </p:sp>
      <p:sp>
        <p:nvSpPr>
          <p:cNvPr id="85" name="Rectangle: Rounded Corners 84">
            <a:extLst>
              <a:ext uri="{FF2B5EF4-FFF2-40B4-BE49-F238E27FC236}">
                <a16:creationId xmlns:a16="http://schemas.microsoft.com/office/drawing/2014/main" id="{147B0284-3D7C-40E4-930C-A5A1DED08B39}"/>
              </a:ext>
            </a:extLst>
          </p:cNvPr>
          <p:cNvSpPr/>
          <p:nvPr/>
        </p:nvSpPr>
        <p:spPr>
          <a:xfrm>
            <a:off x="1667615" y="2551204"/>
            <a:ext cx="1125178" cy="414095"/>
          </a:xfrm>
          <a:prstGeom prst="roundRect">
            <a:avLst/>
          </a:prstGeom>
          <a:solidFill>
            <a:srgbClr val="FFE4AA"/>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Local Agents</a:t>
            </a:r>
            <a:endParaRPr lang="en-US" sz="1400" dirty="0">
              <a:solidFill>
                <a:schemeClr val="tx2"/>
              </a:solidFill>
            </a:endParaRPr>
          </a:p>
        </p:txBody>
      </p:sp>
      <p:sp>
        <p:nvSpPr>
          <p:cNvPr id="84" name="Rectangle: Rounded Corners 83">
            <a:extLst>
              <a:ext uri="{FF2B5EF4-FFF2-40B4-BE49-F238E27FC236}">
                <a16:creationId xmlns:a16="http://schemas.microsoft.com/office/drawing/2014/main" id="{22E76F9C-D6F2-4982-B4C3-168C863A209D}"/>
              </a:ext>
            </a:extLst>
          </p:cNvPr>
          <p:cNvSpPr/>
          <p:nvPr/>
        </p:nvSpPr>
        <p:spPr>
          <a:xfrm>
            <a:off x="1583104" y="2630004"/>
            <a:ext cx="1125178" cy="414095"/>
          </a:xfrm>
          <a:prstGeom prst="roundRect">
            <a:avLst/>
          </a:prstGeom>
          <a:solidFill>
            <a:srgbClr val="FFE4AA"/>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Local Agents</a:t>
            </a:r>
            <a:endParaRPr lang="en-US" sz="1400" dirty="0">
              <a:solidFill>
                <a:schemeClr val="tx2"/>
              </a:solidFill>
            </a:endParaRPr>
          </a:p>
        </p:txBody>
      </p:sp>
      <p:sp>
        <p:nvSpPr>
          <p:cNvPr id="81" name="Rectangle: Rounded Corners 80">
            <a:extLst>
              <a:ext uri="{FF2B5EF4-FFF2-40B4-BE49-F238E27FC236}">
                <a16:creationId xmlns:a16="http://schemas.microsoft.com/office/drawing/2014/main" id="{33DFA476-66F6-4AC2-B34E-384F2E20617D}"/>
              </a:ext>
            </a:extLst>
          </p:cNvPr>
          <p:cNvSpPr/>
          <p:nvPr/>
        </p:nvSpPr>
        <p:spPr>
          <a:xfrm>
            <a:off x="1498593" y="2708803"/>
            <a:ext cx="1125178" cy="414095"/>
          </a:xfrm>
          <a:prstGeom prst="roundRect">
            <a:avLst/>
          </a:prstGeom>
          <a:solidFill>
            <a:srgbClr val="FFE4AA"/>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VIM Components</a:t>
            </a:r>
            <a:endParaRPr lang="en-US" sz="1400" dirty="0">
              <a:solidFill>
                <a:schemeClr val="tx2"/>
              </a:solidFill>
            </a:endParaRPr>
          </a:p>
        </p:txBody>
      </p:sp>
      <p:sp>
        <p:nvSpPr>
          <p:cNvPr id="87" name="Cloud 86">
            <a:extLst>
              <a:ext uri="{FF2B5EF4-FFF2-40B4-BE49-F238E27FC236}">
                <a16:creationId xmlns:a16="http://schemas.microsoft.com/office/drawing/2014/main" id="{0CFFA09A-D2CA-44A3-8CFB-2365F430DE3D}"/>
              </a:ext>
            </a:extLst>
          </p:cNvPr>
          <p:cNvSpPr/>
          <p:nvPr/>
        </p:nvSpPr>
        <p:spPr>
          <a:xfrm>
            <a:off x="1628150" y="3225598"/>
            <a:ext cx="986050" cy="402023"/>
          </a:xfrm>
          <a:prstGeom prst="cloud">
            <a:avLst/>
          </a:prstGeom>
          <a:solidFill>
            <a:srgbClr val="FFE4AA"/>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2"/>
                </a:solidFill>
              </a:rPr>
              <a:t>Host networking</a:t>
            </a:r>
          </a:p>
        </p:txBody>
      </p:sp>
      <p:sp>
        <p:nvSpPr>
          <p:cNvPr id="25" name="Oval 24">
            <a:extLst>
              <a:ext uri="{FF2B5EF4-FFF2-40B4-BE49-F238E27FC236}">
                <a16:creationId xmlns:a16="http://schemas.microsoft.com/office/drawing/2014/main" id="{56B0CC11-6461-4E97-8A7F-A27E1D5C6A4F}"/>
              </a:ext>
            </a:extLst>
          </p:cNvPr>
          <p:cNvSpPr/>
          <p:nvPr/>
        </p:nvSpPr>
        <p:spPr>
          <a:xfrm>
            <a:off x="2684664" y="5011159"/>
            <a:ext cx="1077499" cy="221521"/>
          </a:xfrm>
          <a:prstGeom prst="ellipse">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bond</a:t>
            </a:r>
          </a:p>
        </p:txBody>
      </p:sp>
      <p:sp>
        <p:nvSpPr>
          <p:cNvPr id="49" name="Rectangle: Rounded Corners 48">
            <a:extLst>
              <a:ext uri="{FF2B5EF4-FFF2-40B4-BE49-F238E27FC236}">
                <a16:creationId xmlns:a16="http://schemas.microsoft.com/office/drawing/2014/main" id="{6FFCD413-05A3-42A5-A4B3-9467916C38BE}"/>
              </a:ext>
            </a:extLst>
          </p:cNvPr>
          <p:cNvSpPr/>
          <p:nvPr/>
        </p:nvSpPr>
        <p:spPr>
          <a:xfrm>
            <a:off x="2684665" y="4617102"/>
            <a:ext cx="1077498" cy="295707"/>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br-prv</a:t>
            </a:r>
            <a:endParaRPr lang="en-US" sz="1400" dirty="0"/>
          </a:p>
        </p:txBody>
      </p:sp>
      <p:sp>
        <p:nvSpPr>
          <p:cNvPr id="121" name="TextBox 120">
            <a:extLst>
              <a:ext uri="{FF2B5EF4-FFF2-40B4-BE49-F238E27FC236}">
                <a16:creationId xmlns:a16="http://schemas.microsoft.com/office/drawing/2014/main" id="{D9BD2C56-F122-4DBB-88DB-BD89EB72916C}"/>
              </a:ext>
            </a:extLst>
          </p:cNvPr>
          <p:cNvSpPr txBox="1"/>
          <p:nvPr/>
        </p:nvSpPr>
        <p:spPr>
          <a:xfrm>
            <a:off x="2605081" y="4304731"/>
            <a:ext cx="375424" cy="253916"/>
          </a:xfrm>
          <a:prstGeom prst="rect">
            <a:avLst/>
          </a:prstGeom>
          <a:noFill/>
        </p:spPr>
        <p:txBody>
          <a:bodyPr wrap="none" rtlCol="0" anchor="ctr">
            <a:spAutoFit/>
          </a:bodyPr>
          <a:lstStyle/>
          <a:p>
            <a:pPr algn="ctr"/>
            <a:r>
              <a:rPr lang="en-US" sz="1000" dirty="0">
                <a:solidFill>
                  <a:srgbClr val="FFE4AA"/>
                </a:solidFill>
              </a:rPr>
              <a:t>tag</a:t>
            </a:r>
          </a:p>
        </p:txBody>
      </p:sp>
      <p:sp>
        <p:nvSpPr>
          <p:cNvPr id="122" name="TextBox 121">
            <a:extLst>
              <a:ext uri="{FF2B5EF4-FFF2-40B4-BE49-F238E27FC236}">
                <a16:creationId xmlns:a16="http://schemas.microsoft.com/office/drawing/2014/main" id="{7B2C7759-0C74-41A5-8145-2931165904FA}"/>
              </a:ext>
            </a:extLst>
          </p:cNvPr>
          <p:cNvSpPr txBox="1"/>
          <p:nvPr/>
        </p:nvSpPr>
        <p:spPr>
          <a:xfrm>
            <a:off x="3230481" y="4325309"/>
            <a:ext cx="375424" cy="253916"/>
          </a:xfrm>
          <a:prstGeom prst="rect">
            <a:avLst/>
          </a:prstGeom>
          <a:noFill/>
        </p:spPr>
        <p:txBody>
          <a:bodyPr wrap="none" rtlCol="0" anchor="ctr">
            <a:spAutoFit/>
          </a:bodyPr>
          <a:lstStyle/>
          <a:p>
            <a:pPr algn="ctr"/>
            <a:r>
              <a:rPr lang="en-US" sz="1000" dirty="0">
                <a:solidFill>
                  <a:schemeClr val="accent3">
                    <a:lumMod val="20000"/>
                    <a:lumOff val="80000"/>
                  </a:schemeClr>
                </a:solidFill>
              </a:rPr>
              <a:t>tag</a:t>
            </a:r>
          </a:p>
        </p:txBody>
      </p:sp>
      <p:sp>
        <p:nvSpPr>
          <p:cNvPr id="2" name="TextBox 1">
            <a:extLst>
              <a:ext uri="{FF2B5EF4-FFF2-40B4-BE49-F238E27FC236}">
                <a16:creationId xmlns:a16="http://schemas.microsoft.com/office/drawing/2014/main" id="{51D645EC-4707-45AB-BD96-8D144E22110B}"/>
              </a:ext>
            </a:extLst>
          </p:cNvPr>
          <p:cNvSpPr txBox="1"/>
          <p:nvPr/>
        </p:nvSpPr>
        <p:spPr>
          <a:xfrm>
            <a:off x="8189851" y="5540139"/>
            <a:ext cx="3630421" cy="738664"/>
          </a:xfrm>
          <a:prstGeom prst="rect">
            <a:avLst/>
          </a:prstGeom>
          <a:solidFill>
            <a:schemeClr val="bg1"/>
          </a:solidFill>
          <a:ln>
            <a:solidFill>
              <a:schemeClr val="accent1">
                <a:lumMod val="75000"/>
              </a:schemeClr>
            </a:solidFill>
          </a:ln>
        </p:spPr>
        <p:txBody>
          <a:bodyPr wrap="square" rtlCol="0">
            <a:spAutoFit/>
          </a:bodyPr>
          <a:lstStyle/>
          <a:p>
            <a:r>
              <a:rPr lang="en-US" sz="1400" dirty="0"/>
              <a:t>VIM = Virtual Infrastructure Manager</a:t>
            </a:r>
            <a:br>
              <a:rPr lang="en-US" sz="1400" dirty="0"/>
            </a:br>
            <a:r>
              <a:rPr lang="en-US" sz="1400" dirty="0"/>
              <a:t>For example OpenStack component: Nova, Neutron services and their local agents</a:t>
            </a:r>
          </a:p>
        </p:txBody>
      </p:sp>
    </p:spTree>
    <p:extLst>
      <p:ext uri="{BB962C8B-B14F-4D97-AF65-F5344CB8AC3E}">
        <p14:creationId xmlns:p14="http://schemas.microsoft.com/office/powerpoint/2010/main" val="1084590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endParaRPr lang="en-US" dirty="0"/>
          </a:p>
        </p:txBody>
      </p:sp>
      <p:sp>
        <p:nvSpPr>
          <p:cNvPr id="3" name="Content Placeholder 2"/>
          <p:cNvSpPr>
            <a:spLocks noGrp="1"/>
          </p:cNvSpPr>
          <p:nvPr>
            <p:ph idx="1"/>
          </p:nvPr>
        </p:nvSpPr>
        <p:spPr/>
        <p:txBody>
          <a:bodyPr>
            <a:normAutofit lnSpcReduction="10000"/>
          </a:bodyPr>
          <a:lstStyle/>
          <a:p>
            <a:r>
              <a:rPr lang="en-US" sz="2400" dirty="0"/>
              <a:t>OvS-DPDK in NFVI context needs ingress scheduling to protect priority traffic against PMD overload</a:t>
            </a:r>
          </a:p>
          <a:p>
            <a:r>
              <a:rPr lang="en-US" sz="2400" dirty="0"/>
              <a:t>SW priority queue handling in the PMD loop is effective</a:t>
            </a:r>
          </a:p>
          <a:p>
            <a:pPr lvl="1"/>
            <a:r>
              <a:rPr lang="en-US" sz="2000" dirty="0"/>
              <a:t>Could be upstreamed first, priority configurable per port</a:t>
            </a:r>
          </a:p>
          <a:p>
            <a:r>
              <a:rPr lang="en-US" sz="2400" dirty="0"/>
              <a:t>Off-loading classification and queue selection to NIC through </a:t>
            </a:r>
            <a:r>
              <a:rPr lang="en-US" sz="2400" dirty="0" err="1"/>
              <a:t>rte_flow</a:t>
            </a:r>
            <a:r>
              <a:rPr lang="en-US" sz="2400" dirty="0"/>
              <a:t> API allows generic solution</a:t>
            </a:r>
          </a:p>
          <a:p>
            <a:pPr lvl="1"/>
            <a:r>
              <a:rPr lang="en-US" sz="2200" dirty="0"/>
              <a:t>Interaction with RFC Flow Classification Offload</a:t>
            </a:r>
          </a:p>
          <a:p>
            <a:r>
              <a:rPr lang="en-US" sz="2400" dirty="0"/>
              <a:t>Work in progress</a:t>
            </a:r>
          </a:p>
          <a:p>
            <a:pPr lvl="1"/>
            <a:r>
              <a:rPr lang="en-US" sz="2200" dirty="0"/>
              <a:t>Lots left to figure out</a:t>
            </a:r>
          </a:p>
          <a:p>
            <a:pPr lvl="1"/>
            <a:r>
              <a:rPr lang="en-US" sz="2200" dirty="0"/>
              <a:t>We are open for suggestions/collaboration</a:t>
            </a:r>
          </a:p>
          <a:p>
            <a:pPr marL="0" indent="0">
              <a:buNone/>
            </a:pPr>
            <a:endParaRPr lang="en-US" sz="2400" dirty="0"/>
          </a:p>
        </p:txBody>
      </p:sp>
    </p:spTree>
    <p:extLst>
      <p:ext uri="{BB962C8B-B14F-4D97-AF65-F5344CB8AC3E}">
        <p14:creationId xmlns:p14="http://schemas.microsoft.com/office/powerpoint/2010/main" val="910299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Intel Notices &amp; Disclaimers</a:t>
            </a:r>
            <a:endParaRPr lang="en-US" dirty="0"/>
          </a:p>
        </p:txBody>
      </p:sp>
      <p:sp>
        <p:nvSpPr>
          <p:cNvPr id="3" name="Content Placeholder 2"/>
          <p:cNvSpPr>
            <a:spLocks noGrp="1"/>
          </p:cNvSpPr>
          <p:nvPr>
            <p:ph idx="1"/>
          </p:nvPr>
        </p:nvSpPr>
        <p:spPr>
          <a:xfrm>
            <a:off x="677334" y="1575926"/>
            <a:ext cx="8596668" cy="4317065"/>
          </a:xfrm>
        </p:spPr>
        <p:txBody>
          <a:bodyPr>
            <a:normAutofit fontScale="55000" lnSpcReduction="20000"/>
          </a:bodyPr>
          <a:lstStyle/>
          <a:p>
            <a:pPr marL="0" indent="0">
              <a:buNone/>
              <a:defRPr/>
            </a:pPr>
            <a:r>
              <a:rPr lang="en-US" sz="2000" dirty="0">
                <a:solidFill>
                  <a:schemeClr val="tx2"/>
                </a:solidFill>
                <a:latin typeface="Intel Clear"/>
                <a:cs typeface="Intel Clear" panose="020B0604020203020204" pitchFamily="34" charset="0"/>
              </a:rPr>
              <a:t>Intel technologies’ features and benefits depend on system configuration and may require enabled hardware, software or service activation. Performance varies depending on system configuration. </a:t>
            </a:r>
            <a:r>
              <a:rPr lang="en-US" sz="2000" dirty="0">
                <a:solidFill>
                  <a:schemeClr val="tx2"/>
                </a:solidFill>
                <a:latin typeface="Intel Clear"/>
              </a:rPr>
              <a:t>Check with your system manufacturer or retailer or learn more at intel.com. </a:t>
            </a:r>
          </a:p>
          <a:p>
            <a:pPr marL="0" lvl="0" indent="0">
              <a:spcBef>
                <a:spcPts val="1200"/>
              </a:spcBef>
              <a:buClrTx/>
              <a:buSzTx/>
              <a:buNone/>
              <a:defRPr/>
            </a:pPr>
            <a:r>
              <a:rPr lang="en-US" sz="2000" dirty="0">
                <a:solidFill>
                  <a:schemeClr val="tx2"/>
                </a:solidFill>
                <a:latin typeface="Intel Clear"/>
                <a:cs typeface="Intel Clear" panose="020B0604020203020204" pitchFamily="34" charset="0"/>
              </a:rPr>
              <a:t>No computer system can be absolutely secure. </a:t>
            </a:r>
          </a:p>
          <a:p>
            <a:pPr marL="0" lvl="0" indent="0">
              <a:spcBef>
                <a:spcPts val="1200"/>
              </a:spcBef>
              <a:buClrTx/>
              <a:buSzTx/>
              <a:buNone/>
              <a:defRPr/>
            </a:pPr>
            <a:r>
              <a:rPr lang="en-US" sz="2000" dirty="0">
                <a:solidFill>
                  <a:schemeClr val="tx2"/>
                </a:solidFill>
                <a:latin typeface="Intel Clear"/>
                <a:cs typeface="Intel Clear" panose="020B0604020203020204" pitchFamily="34" charset="0"/>
              </a:rPr>
              <a:t>Tests document performance of components on a particular test, in specific systems. Differences in hardware, software, or configuration will affect actual performance. Consult other sources of information to evaluate performance as you consider your purchase. For more complete information about performance and benchmark results, visit </a:t>
            </a:r>
            <a:r>
              <a:rPr lang="en-US" sz="2000" dirty="0">
                <a:solidFill>
                  <a:schemeClr val="tx2"/>
                </a:solidFill>
                <a:latin typeface="Intel Clear"/>
                <a:cs typeface="Intel Clear" panose="020B0604020203020204" pitchFamily="34" charset="0"/>
                <a:hlinkClick r:id="rId2"/>
              </a:rPr>
              <a:t>http://www.intel.com/benchmarks . </a:t>
            </a:r>
            <a:endParaRPr lang="en-US" sz="2000" dirty="0">
              <a:solidFill>
                <a:schemeClr val="tx2"/>
              </a:solidFill>
              <a:latin typeface="Intel Clear"/>
              <a:cs typeface="Intel Clear" panose="020B0604020203020204" pitchFamily="34" charset="0"/>
            </a:endParaRPr>
          </a:p>
          <a:p>
            <a:pPr marL="0" lvl="0" indent="0">
              <a:buNone/>
              <a:defRPr/>
            </a:pPr>
            <a:r>
              <a:rPr lang="en-US" sz="2000" dirty="0">
                <a:solidFill>
                  <a:schemeClr val="tx2"/>
                </a:solidFill>
                <a:latin typeface="Intel Clear"/>
                <a:cs typeface="Intel Clear" panose="020B0604020203020204" pitchFamily="34" charset="0"/>
              </a:rPr>
              <a:t>Software and workloads used in performance tests may have been optimized for performance only on Intel microprocessors. Performance tests, such as </a:t>
            </a:r>
            <a:r>
              <a:rPr lang="en-US" sz="2000" dirty="0" err="1">
                <a:solidFill>
                  <a:schemeClr val="tx2"/>
                </a:solidFill>
                <a:latin typeface="Intel Clear"/>
                <a:cs typeface="Intel Clear" panose="020B0604020203020204" pitchFamily="34" charset="0"/>
              </a:rPr>
              <a:t>SYSmark</a:t>
            </a:r>
            <a:r>
              <a:rPr lang="en-US" sz="2000" dirty="0">
                <a:solidFill>
                  <a:schemeClr val="tx2"/>
                </a:solidFill>
                <a:latin typeface="Intel Clear"/>
                <a:cs typeface="Intel Clear" panose="020B0604020203020204" pitchFamily="34" charset="0"/>
              </a:rPr>
              <a:t> and </a:t>
            </a:r>
            <a:r>
              <a:rPr lang="en-US" sz="2000" dirty="0" err="1">
                <a:solidFill>
                  <a:schemeClr val="tx2"/>
                </a:solidFill>
                <a:latin typeface="Intel Clear"/>
                <a:cs typeface="Intel Clear" panose="020B0604020203020204" pitchFamily="34" charset="0"/>
              </a:rPr>
              <a:t>MobileMark</a:t>
            </a:r>
            <a:r>
              <a:rPr lang="en-US" sz="2000" dirty="0">
                <a:solidFill>
                  <a:schemeClr val="tx2"/>
                </a:solidFill>
                <a:latin typeface="Intel Clear"/>
                <a:cs typeface="Intel Clear" panose="020B0604020203020204" pitchFamily="34" charset="0"/>
              </a:rPr>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For more complete information visit </a:t>
            </a:r>
            <a:r>
              <a:rPr lang="en-US" sz="2000" dirty="0">
                <a:solidFill>
                  <a:schemeClr val="tx2"/>
                </a:solidFill>
                <a:latin typeface="Intel Clear"/>
                <a:hlinkClick r:id="rId2"/>
              </a:rPr>
              <a:t>http://www.intel.com/benchmarks . </a:t>
            </a:r>
            <a:endParaRPr lang="en-US" sz="2000" dirty="0">
              <a:solidFill>
                <a:schemeClr val="tx2"/>
              </a:solidFill>
              <a:latin typeface="Intel Clear"/>
            </a:endParaRPr>
          </a:p>
          <a:p>
            <a:pPr marL="0" indent="0">
              <a:buNone/>
              <a:defRPr/>
            </a:pPr>
            <a:r>
              <a:rPr lang="en-US" sz="2000" dirty="0">
                <a:solidFill>
                  <a:schemeClr val="tx2"/>
                </a:solidFill>
              </a:rPr>
              <a:t>Intel's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 </a:t>
            </a:r>
            <a:endParaRPr lang="en-US" sz="2000" dirty="0">
              <a:solidFill>
                <a:schemeClr val="tx2"/>
              </a:solidFill>
              <a:latin typeface="Intel Clear"/>
            </a:endParaRPr>
          </a:p>
          <a:p>
            <a:pPr marL="0" lvl="0" indent="0">
              <a:spcBef>
                <a:spcPts val="1200"/>
              </a:spcBef>
              <a:buClrTx/>
              <a:buSzTx/>
              <a:buNone/>
              <a:defRPr/>
            </a:pPr>
            <a:r>
              <a:rPr lang="en-US" sz="2000" dirty="0">
                <a:solidFill>
                  <a:schemeClr val="tx2"/>
                </a:solidFill>
                <a:latin typeface="Intel Clear"/>
                <a:cs typeface="Intel Clear" panose="020B0604020203020204" pitchFamily="34" charset="0"/>
              </a:rPr>
              <a:t>Cost reduction scenarios described are intended as examples of how a given Intel-based product, in the specified circumstances and configurations, may affect future costs and provide cost savings.  Circumstances will vary.  Intel does not guarantee any costs or cost reduction. </a:t>
            </a:r>
            <a:endParaRPr lang="en-US" sz="2000" b="1" dirty="0">
              <a:solidFill>
                <a:schemeClr val="tx2"/>
              </a:solidFill>
              <a:latin typeface="Intel Clear"/>
              <a:cs typeface="Intel Clear" panose="020B0604020203020204" pitchFamily="34" charset="0"/>
            </a:endParaRPr>
          </a:p>
          <a:p>
            <a:pPr marL="0" lvl="0" indent="0">
              <a:spcBef>
                <a:spcPts val="0"/>
              </a:spcBef>
              <a:buClrTx/>
              <a:buSzTx/>
              <a:buNone/>
              <a:defRPr/>
            </a:pPr>
            <a:endParaRPr lang="en-US" sz="2000" dirty="0">
              <a:solidFill>
                <a:schemeClr val="tx2"/>
              </a:solidFill>
              <a:latin typeface="Intel Clear"/>
              <a:cs typeface="Intel Clear" panose="020B0604020203020204" pitchFamily="34" charset="0"/>
            </a:endParaRPr>
          </a:p>
          <a:p>
            <a:pPr marL="0" lvl="0" indent="0">
              <a:spcBef>
                <a:spcPts val="0"/>
              </a:spcBef>
              <a:buClrTx/>
              <a:buSzTx/>
              <a:buNone/>
              <a:defRPr/>
            </a:pPr>
            <a:r>
              <a:rPr lang="en-US" sz="2000" dirty="0">
                <a:solidFill>
                  <a:schemeClr val="tx2"/>
                </a:solidFill>
                <a:latin typeface="Intel Clear"/>
                <a:cs typeface="Intel Clear" panose="020B0604020203020204" pitchFamily="34" charset="0"/>
              </a:rPr>
              <a:t>Intel does not control or audit third-party benchmark data or the web sites referenced in this document. You should visit the referenced web site and confirm whether referenced data are accurate. </a:t>
            </a:r>
            <a:endParaRPr lang="en-US" sz="2000" b="1" dirty="0">
              <a:solidFill>
                <a:schemeClr val="tx2"/>
              </a:solidFill>
              <a:latin typeface="Intel Clear"/>
              <a:cs typeface="Intel Clear" panose="020B0604020203020204" pitchFamily="34" charset="0"/>
            </a:endParaRPr>
          </a:p>
          <a:p>
            <a:pPr marL="0" lvl="0" indent="0">
              <a:spcBef>
                <a:spcPts val="0"/>
              </a:spcBef>
              <a:buClrTx/>
              <a:buSzTx/>
              <a:buNone/>
              <a:defRPr/>
            </a:pPr>
            <a:endParaRPr lang="en-US" sz="2000" dirty="0">
              <a:solidFill>
                <a:schemeClr val="tx2"/>
              </a:solidFill>
              <a:latin typeface="Intel Clear"/>
              <a:cs typeface="Intel Clear" panose="020B0604020203020204" pitchFamily="34" charset="0"/>
            </a:endParaRPr>
          </a:p>
          <a:p>
            <a:pPr marL="0" lvl="0" indent="0">
              <a:spcBef>
                <a:spcPts val="0"/>
              </a:spcBef>
              <a:buClrTx/>
              <a:buSzTx/>
              <a:buNone/>
              <a:defRPr/>
            </a:pPr>
            <a:r>
              <a:rPr lang="en-US" sz="2000" dirty="0">
                <a:solidFill>
                  <a:schemeClr val="tx2"/>
                </a:solidFill>
                <a:latin typeface="Intel Clear"/>
                <a:cs typeface="Intel Clear" panose="020B0604020203020204" pitchFamily="34" charset="0"/>
              </a:rPr>
              <a:t>© 2017 Intel Corporation. </a:t>
            </a:r>
          </a:p>
          <a:p>
            <a:pPr marL="0" lvl="0" indent="0">
              <a:spcBef>
                <a:spcPts val="0"/>
              </a:spcBef>
              <a:buClrTx/>
              <a:buSzTx/>
              <a:buNone/>
              <a:defRPr/>
            </a:pPr>
            <a:r>
              <a:rPr lang="en-US" sz="2000" dirty="0">
                <a:solidFill>
                  <a:schemeClr val="tx2"/>
                </a:solidFill>
                <a:latin typeface="Intel Clear"/>
                <a:cs typeface="Intel Clear" panose="020B0604020203020204" pitchFamily="34" charset="0"/>
              </a:rPr>
              <a:t> Intel, the Intel logo, and Intel Xeon are trademarks of Intel Corporation in the U.S. and/or other countries. </a:t>
            </a:r>
          </a:p>
          <a:p>
            <a:pPr marL="0" lvl="0" indent="0">
              <a:spcBef>
                <a:spcPts val="0"/>
              </a:spcBef>
              <a:buClrTx/>
              <a:buSzTx/>
              <a:buNone/>
              <a:defRPr/>
            </a:pPr>
            <a:r>
              <a:rPr lang="en-US" sz="2000" dirty="0">
                <a:solidFill>
                  <a:schemeClr val="tx2"/>
                </a:solidFill>
                <a:latin typeface="Intel Clear"/>
                <a:cs typeface="Intel Clear" panose="020B0604020203020204" pitchFamily="34" charset="0"/>
              </a:rPr>
              <a:t>*Other names and brands may be claimed as property of others.</a:t>
            </a:r>
          </a:p>
        </p:txBody>
      </p:sp>
    </p:spTree>
    <p:extLst>
      <p:ext uri="{BB962C8B-B14F-4D97-AF65-F5344CB8AC3E}">
        <p14:creationId xmlns:p14="http://schemas.microsoft.com/office/powerpoint/2010/main" val="2234560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pPr algn="ctr"/>
            <a:r>
              <a:rPr lang="en-GB" dirty="0"/>
              <a:t>Thank You!</a:t>
            </a:r>
            <a:br>
              <a:rPr lang="en-GB" dirty="0"/>
            </a:br>
            <a:r>
              <a:rPr lang="en-GB" dirty="0"/>
              <a:t>Questions?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75028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endParaRPr lang="en-US" dirty="0"/>
          </a:p>
        </p:txBody>
      </p:sp>
      <p:sp>
        <p:nvSpPr>
          <p:cNvPr id="3" name="Content Placeholder 2"/>
          <p:cNvSpPr>
            <a:spLocks noGrp="1"/>
          </p:cNvSpPr>
          <p:nvPr>
            <p:ph idx="1"/>
          </p:nvPr>
        </p:nvSpPr>
        <p:spPr/>
        <p:txBody>
          <a:bodyPr>
            <a:normAutofit/>
          </a:bodyPr>
          <a:lstStyle/>
          <a:p>
            <a:endParaRPr lang="en-US" dirty="0"/>
          </a:p>
          <a:p>
            <a:pPr marL="400050">
              <a:buFont typeface="+mj-lt"/>
              <a:buAutoNum type="arabicPeriod"/>
            </a:pPr>
            <a:r>
              <a:rPr lang="en-US" dirty="0">
                <a:hlinkClick r:id="rId2"/>
              </a:rPr>
              <a:t>[</a:t>
            </a:r>
            <a:r>
              <a:rPr lang="en-US" dirty="0" err="1">
                <a:hlinkClick r:id="rId2"/>
              </a:rPr>
              <a:t>ovs</a:t>
            </a:r>
            <a:r>
              <a:rPr lang="en-US" dirty="0">
                <a:hlinkClick r:id="rId2"/>
              </a:rPr>
              <a:t>-dev] [RFC PATCH 0/3] prioritizing latency sensitive traffic </a:t>
            </a:r>
            <a:r>
              <a:rPr lang="en-US" dirty="0"/>
              <a:t> </a:t>
            </a:r>
          </a:p>
          <a:p>
            <a:pPr lvl="1"/>
            <a:r>
              <a:rPr lang="en-US" dirty="0">
                <a:hlinkClick r:id="rId3"/>
              </a:rPr>
              <a:t>[ovs-dev,RFC,1/3] </a:t>
            </a:r>
            <a:r>
              <a:rPr lang="en-US" dirty="0" err="1">
                <a:hlinkClick r:id="rId3"/>
              </a:rPr>
              <a:t>netdev</a:t>
            </a:r>
            <a:r>
              <a:rPr lang="en-US" dirty="0">
                <a:hlinkClick r:id="rId3"/>
              </a:rPr>
              <a:t>: Add </a:t>
            </a:r>
            <a:r>
              <a:rPr lang="en-US" dirty="0" err="1">
                <a:hlinkClick r:id="rId3"/>
              </a:rPr>
              <a:t>set_ingress_sched</a:t>
            </a:r>
            <a:r>
              <a:rPr lang="en-US" dirty="0">
                <a:hlinkClick r:id="rId3"/>
              </a:rPr>
              <a:t> to </a:t>
            </a:r>
            <a:r>
              <a:rPr lang="en-US" dirty="0" err="1">
                <a:hlinkClick r:id="rId3"/>
              </a:rPr>
              <a:t>netdev</a:t>
            </a:r>
            <a:r>
              <a:rPr lang="en-US" dirty="0">
                <a:hlinkClick r:id="rId3"/>
              </a:rPr>
              <a:t> </a:t>
            </a:r>
            <a:r>
              <a:rPr lang="en-US" dirty="0" err="1">
                <a:hlinkClick r:id="rId3"/>
              </a:rPr>
              <a:t>api</a:t>
            </a:r>
            <a:endParaRPr lang="en-US" dirty="0"/>
          </a:p>
          <a:p>
            <a:pPr lvl="1"/>
            <a:r>
              <a:rPr lang="en-US" dirty="0">
                <a:hlinkClick r:id="rId4"/>
              </a:rPr>
              <a:t>[ovs-dev,RFC,2/3] </a:t>
            </a:r>
            <a:r>
              <a:rPr lang="en-US" dirty="0" err="1">
                <a:hlinkClick r:id="rId4"/>
              </a:rPr>
              <a:t>netdev-dpdk</a:t>
            </a:r>
            <a:r>
              <a:rPr lang="en-US" dirty="0">
                <a:hlinkClick r:id="rId4"/>
              </a:rPr>
              <a:t>: Apply </a:t>
            </a:r>
            <a:r>
              <a:rPr lang="en-US" dirty="0" err="1">
                <a:hlinkClick r:id="rId4"/>
              </a:rPr>
              <a:t>ingress_sched</a:t>
            </a:r>
            <a:r>
              <a:rPr lang="en-US" dirty="0">
                <a:hlinkClick r:id="rId4"/>
              </a:rPr>
              <a:t> config to </a:t>
            </a:r>
            <a:r>
              <a:rPr lang="en-US" dirty="0" err="1">
                <a:hlinkClick r:id="rId4"/>
              </a:rPr>
              <a:t>dpdk</a:t>
            </a:r>
            <a:r>
              <a:rPr lang="en-US" dirty="0">
                <a:hlinkClick r:id="rId4"/>
              </a:rPr>
              <a:t> </a:t>
            </a:r>
            <a:r>
              <a:rPr lang="en-US" dirty="0" err="1">
                <a:hlinkClick r:id="rId4"/>
              </a:rPr>
              <a:t>phy</a:t>
            </a:r>
            <a:r>
              <a:rPr lang="en-US" dirty="0">
                <a:hlinkClick r:id="rId4"/>
              </a:rPr>
              <a:t> ports</a:t>
            </a:r>
            <a:endParaRPr lang="en-US" dirty="0"/>
          </a:p>
          <a:p>
            <a:pPr lvl="1"/>
            <a:r>
              <a:rPr lang="en-US" dirty="0">
                <a:hlinkClick r:id="rId5"/>
              </a:rPr>
              <a:t>[ovs-dev,RFC,3/3] </a:t>
            </a:r>
            <a:r>
              <a:rPr lang="en-US" dirty="0" err="1">
                <a:hlinkClick r:id="rId5"/>
              </a:rPr>
              <a:t>dpif-netdev</a:t>
            </a:r>
            <a:r>
              <a:rPr lang="en-US" dirty="0">
                <a:hlinkClick r:id="rId5"/>
              </a:rPr>
              <a:t>: Add </a:t>
            </a:r>
            <a:r>
              <a:rPr lang="en-US" dirty="0" err="1">
                <a:hlinkClick r:id="rId5"/>
              </a:rPr>
              <a:t>rxq</a:t>
            </a:r>
            <a:r>
              <a:rPr lang="en-US" dirty="0">
                <a:hlinkClick r:id="rId5"/>
              </a:rPr>
              <a:t> prioritization</a:t>
            </a:r>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295200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tangle 119">
            <a:extLst>
              <a:ext uri="{FF2B5EF4-FFF2-40B4-BE49-F238E27FC236}">
                <a16:creationId xmlns:a16="http://schemas.microsoft.com/office/drawing/2014/main" id="{5D05DF03-3705-482A-8030-7EE736722E95}"/>
              </a:ext>
            </a:extLst>
          </p:cNvPr>
          <p:cNvSpPr/>
          <p:nvPr/>
        </p:nvSpPr>
        <p:spPr>
          <a:xfrm>
            <a:off x="7098772" y="1976107"/>
            <a:ext cx="2022427" cy="1672268"/>
          </a:xfrm>
          <a:prstGeom prst="rect">
            <a:avLst/>
          </a:prstGeom>
          <a:solidFill>
            <a:srgbClr val="2E4275"/>
          </a:solidFill>
          <a:ln w="9525"/>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600" dirty="0"/>
          </a:p>
        </p:txBody>
      </p:sp>
      <p:sp>
        <p:nvSpPr>
          <p:cNvPr id="119" name="Rectangle 118">
            <a:extLst>
              <a:ext uri="{FF2B5EF4-FFF2-40B4-BE49-F238E27FC236}">
                <a16:creationId xmlns:a16="http://schemas.microsoft.com/office/drawing/2014/main" id="{98F9D2E8-63C0-4F73-8C05-768163018D93}"/>
              </a:ext>
            </a:extLst>
          </p:cNvPr>
          <p:cNvSpPr/>
          <p:nvPr/>
        </p:nvSpPr>
        <p:spPr>
          <a:xfrm>
            <a:off x="7031421" y="2029281"/>
            <a:ext cx="2022427" cy="1672268"/>
          </a:xfrm>
          <a:prstGeom prst="rect">
            <a:avLst/>
          </a:prstGeom>
          <a:solidFill>
            <a:srgbClr val="2E4275"/>
          </a:solidFill>
          <a:ln w="9525"/>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600" dirty="0"/>
          </a:p>
        </p:txBody>
      </p:sp>
      <p:pic>
        <p:nvPicPr>
          <p:cNvPr id="153" name="Picture 152">
            <a:extLst>
              <a:ext uri="{FF2B5EF4-FFF2-40B4-BE49-F238E27FC236}">
                <a16:creationId xmlns:a16="http://schemas.microsoft.com/office/drawing/2014/main" id="{386D0B31-0E4F-4372-94BE-6A17DEDB1419}"/>
              </a:ext>
            </a:extLst>
          </p:cNvPr>
          <p:cNvPicPr>
            <a:picLocks noChangeAspect="1"/>
          </p:cNvPicPr>
          <p:nvPr/>
        </p:nvPicPr>
        <p:blipFill>
          <a:blip r:embed="rId3"/>
          <a:stretch>
            <a:fillRect/>
          </a:stretch>
        </p:blipFill>
        <p:spPr>
          <a:xfrm>
            <a:off x="6952732" y="2091177"/>
            <a:ext cx="2035358" cy="1735859"/>
          </a:xfrm>
          <a:prstGeom prst="rect">
            <a:avLst/>
          </a:prstGeom>
        </p:spPr>
      </p:pic>
      <p:sp>
        <p:nvSpPr>
          <p:cNvPr id="5" name="Rectangle 4">
            <a:extLst>
              <a:ext uri="{FF2B5EF4-FFF2-40B4-BE49-F238E27FC236}">
                <a16:creationId xmlns:a16="http://schemas.microsoft.com/office/drawing/2014/main" id="{2B1C126C-88C8-48FB-9178-1184362E5439}"/>
              </a:ext>
            </a:extLst>
          </p:cNvPr>
          <p:cNvSpPr/>
          <p:nvPr/>
        </p:nvSpPr>
        <p:spPr>
          <a:xfrm>
            <a:off x="1063349" y="1870586"/>
            <a:ext cx="4291106" cy="3669553"/>
          </a:xfrm>
          <a:prstGeom prst="rect">
            <a:avLst/>
          </a:prstGeom>
          <a:solidFill>
            <a:srgbClr val="2E427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Compute Node</a:t>
            </a:r>
          </a:p>
        </p:txBody>
      </p:sp>
      <p:sp>
        <p:nvSpPr>
          <p:cNvPr id="26" name="Rectangle: Rounded Corners 25">
            <a:extLst>
              <a:ext uri="{FF2B5EF4-FFF2-40B4-BE49-F238E27FC236}">
                <a16:creationId xmlns:a16="http://schemas.microsoft.com/office/drawing/2014/main" id="{F285F540-DC79-4E28-A633-F0DDB65757EB}"/>
              </a:ext>
            </a:extLst>
          </p:cNvPr>
          <p:cNvSpPr/>
          <p:nvPr/>
        </p:nvSpPr>
        <p:spPr>
          <a:xfrm>
            <a:off x="1583302" y="3824556"/>
            <a:ext cx="3209365" cy="15064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sz="1600" dirty="0"/>
              <a:t>OvS</a:t>
            </a:r>
          </a:p>
        </p:txBody>
      </p:sp>
      <p:sp>
        <p:nvSpPr>
          <p:cNvPr id="4" name="Title 3">
            <a:extLst>
              <a:ext uri="{FF2B5EF4-FFF2-40B4-BE49-F238E27FC236}">
                <a16:creationId xmlns:a16="http://schemas.microsoft.com/office/drawing/2014/main" id="{FD68A83E-A981-40C5-9B52-61550A95952B}"/>
              </a:ext>
            </a:extLst>
          </p:cNvPr>
          <p:cNvSpPr>
            <a:spLocks noGrp="1"/>
          </p:cNvSpPr>
          <p:nvPr>
            <p:ph type="title"/>
          </p:nvPr>
        </p:nvSpPr>
        <p:spPr>
          <a:xfrm>
            <a:off x="677334" y="374466"/>
            <a:ext cx="8596668" cy="1320800"/>
          </a:xfrm>
        </p:spPr>
        <p:txBody>
          <a:bodyPr>
            <a:normAutofit/>
          </a:bodyPr>
          <a:lstStyle/>
          <a:p>
            <a:r>
              <a:rPr lang="en-US" dirty="0"/>
              <a:t>Use Case 1: In-band OvS Control Plane</a:t>
            </a:r>
            <a:endParaRPr lang="en-US" sz="2800" dirty="0"/>
          </a:p>
        </p:txBody>
      </p:sp>
      <p:sp>
        <p:nvSpPr>
          <p:cNvPr id="6" name="Oval 5">
            <a:extLst>
              <a:ext uri="{FF2B5EF4-FFF2-40B4-BE49-F238E27FC236}">
                <a16:creationId xmlns:a16="http://schemas.microsoft.com/office/drawing/2014/main" id="{B39DE7B8-3B98-4FAC-8003-9AD22095B13F}"/>
              </a:ext>
            </a:extLst>
          </p:cNvPr>
          <p:cNvSpPr/>
          <p:nvPr/>
        </p:nvSpPr>
        <p:spPr>
          <a:xfrm>
            <a:off x="2806644" y="5541630"/>
            <a:ext cx="131483" cy="122517"/>
          </a:xfrm>
          <a:prstGeom prst="ellipse">
            <a:avLst/>
          </a:prstGeom>
          <a:solidFill>
            <a:srgbClr val="5858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5F3459B-7D01-47EC-9BFA-41019E3CFCD2}"/>
              </a:ext>
            </a:extLst>
          </p:cNvPr>
          <p:cNvSpPr/>
          <p:nvPr/>
        </p:nvSpPr>
        <p:spPr>
          <a:xfrm>
            <a:off x="3526895" y="5541629"/>
            <a:ext cx="113552" cy="122517"/>
          </a:xfrm>
          <a:prstGeom prst="ellipse">
            <a:avLst/>
          </a:prstGeom>
          <a:solidFill>
            <a:srgbClr val="5858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EC7A8FE-8AEB-431F-A00D-5E0BCBF256F1}"/>
              </a:ext>
            </a:extLst>
          </p:cNvPr>
          <p:cNvCxnSpPr>
            <a:cxnSpLocks/>
            <a:stCxn id="6" idx="3"/>
            <a:endCxn id="12" idx="0"/>
          </p:cNvCxnSpPr>
          <p:nvPr/>
        </p:nvCxnSpPr>
        <p:spPr>
          <a:xfrm flipH="1">
            <a:off x="2560455" y="5646205"/>
            <a:ext cx="265444" cy="50951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3886EAC-3293-48AB-84F2-2C4F787DAB92}"/>
              </a:ext>
            </a:extLst>
          </p:cNvPr>
          <p:cNvCxnSpPr>
            <a:cxnSpLocks/>
            <a:stCxn id="7" idx="5"/>
            <a:endCxn id="18" idx="0"/>
          </p:cNvCxnSpPr>
          <p:nvPr/>
        </p:nvCxnSpPr>
        <p:spPr>
          <a:xfrm>
            <a:off x="3623818" y="5646204"/>
            <a:ext cx="276690" cy="50951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A63D238-041D-4A24-AAF5-66C1635784AD}"/>
              </a:ext>
            </a:extLst>
          </p:cNvPr>
          <p:cNvSpPr/>
          <p:nvPr/>
        </p:nvSpPr>
        <p:spPr>
          <a:xfrm>
            <a:off x="2109232" y="6155717"/>
            <a:ext cx="902446" cy="161365"/>
          </a:xfrm>
          <a:prstGeom prst="rect">
            <a:avLst/>
          </a:prstGeom>
          <a:solidFill>
            <a:schemeClr val="bg1">
              <a:lumMod val="7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ToR A</a:t>
            </a:r>
          </a:p>
        </p:txBody>
      </p:sp>
      <p:sp>
        <p:nvSpPr>
          <p:cNvPr id="18" name="Rectangle 17">
            <a:extLst>
              <a:ext uri="{FF2B5EF4-FFF2-40B4-BE49-F238E27FC236}">
                <a16:creationId xmlns:a16="http://schemas.microsoft.com/office/drawing/2014/main" id="{D7F62C86-8EDE-47AD-A99E-B12467F778C0}"/>
              </a:ext>
            </a:extLst>
          </p:cNvPr>
          <p:cNvSpPr/>
          <p:nvPr/>
        </p:nvSpPr>
        <p:spPr>
          <a:xfrm>
            <a:off x="3449285" y="6155717"/>
            <a:ext cx="902446" cy="161365"/>
          </a:xfrm>
          <a:prstGeom prst="rect">
            <a:avLst/>
          </a:prstGeom>
          <a:solidFill>
            <a:schemeClr val="bg1">
              <a:lumMod val="7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ToR B</a:t>
            </a:r>
          </a:p>
        </p:txBody>
      </p:sp>
      <p:sp>
        <p:nvSpPr>
          <p:cNvPr id="23" name="TextBox 22">
            <a:extLst>
              <a:ext uri="{FF2B5EF4-FFF2-40B4-BE49-F238E27FC236}">
                <a16:creationId xmlns:a16="http://schemas.microsoft.com/office/drawing/2014/main" id="{10C046E1-C504-4ADF-B10C-49E14868D560}"/>
              </a:ext>
            </a:extLst>
          </p:cNvPr>
          <p:cNvSpPr txBox="1"/>
          <p:nvPr/>
        </p:nvSpPr>
        <p:spPr>
          <a:xfrm>
            <a:off x="2292042" y="5499778"/>
            <a:ext cx="548548" cy="253916"/>
          </a:xfrm>
          <a:prstGeom prst="rect">
            <a:avLst/>
          </a:prstGeom>
          <a:noFill/>
        </p:spPr>
        <p:txBody>
          <a:bodyPr wrap="none" rtlCol="0" anchor="ctr">
            <a:spAutoFit/>
          </a:bodyPr>
          <a:lstStyle/>
          <a:p>
            <a:pPr algn="ctr"/>
            <a:r>
              <a:rPr lang="en-US" sz="1050" dirty="0">
                <a:solidFill>
                  <a:schemeClr val="tx1">
                    <a:lumMod val="65000"/>
                    <a:lumOff val="35000"/>
                  </a:schemeClr>
                </a:solidFill>
              </a:rPr>
              <a:t>dpdk0</a:t>
            </a:r>
          </a:p>
        </p:txBody>
      </p:sp>
      <p:sp>
        <p:nvSpPr>
          <p:cNvPr id="24" name="TextBox 23">
            <a:extLst>
              <a:ext uri="{FF2B5EF4-FFF2-40B4-BE49-F238E27FC236}">
                <a16:creationId xmlns:a16="http://schemas.microsoft.com/office/drawing/2014/main" id="{A6F2AC14-13D3-49AF-96BF-AED223DB8C0C}"/>
              </a:ext>
            </a:extLst>
          </p:cNvPr>
          <p:cNvSpPr txBox="1"/>
          <p:nvPr/>
        </p:nvSpPr>
        <p:spPr>
          <a:xfrm>
            <a:off x="3581126" y="5488277"/>
            <a:ext cx="548548" cy="253916"/>
          </a:xfrm>
          <a:prstGeom prst="rect">
            <a:avLst/>
          </a:prstGeom>
          <a:noFill/>
        </p:spPr>
        <p:txBody>
          <a:bodyPr wrap="none" rtlCol="0" anchor="ctr">
            <a:spAutoFit/>
          </a:bodyPr>
          <a:lstStyle/>
          <a:p>
            <a:pPr algn="ctr"/>
            <a:r>
              <a:rPr lang="en-US" sz="1050" dirty="0">
                <a:solidFill>
                  <a:schemeClr val="tx1">
                    <a:lumMod val="65000"/>
                    <a:lumOff val="35000"/>
                  </a:schemeClr>
                </a:solidFill>
              </a:rPr>
              <a:t>dpdk1</a:t>
            </a:r>
          </a:p>
        </p:txBody>
      </p:sp>
      <p:cxnSp>
        <p:nvCxnSpPr>
          <p:cNvPr id="28" name="Straight Connector 27">
            <a:extLst>
              <a:ext uri="{FF2B5EF4-FFF2-40B4-BE49-F238E27FC236}">
                <a16:creationId xmlns:a16="http://schemas.microsoft.com/office/drawing/2014/main" id="{C4E3A542-42F6-4223-BA45-79C78D7B010B}"/>
              </a:ext>
            </a:extLst>
          </p:cNvPr>
          <p:cNvCxnSpPr>
            <a:cxnSpLocks/>
            <a:stCxn id="6" idx="0"/>
          </p:cNvCxnSpPr>
          <p:nvPr/>
        </p:nvCxnSpPr>
        <p:spPr>
          <a:xfrm flipV="1">
            <a:off x="2872386" y="5232680"/>
            <a:ext cx="189174" cy="3089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555C143-5F64-4A69-A71D-508B2C75C1E5}"/>
              </a:ext>
            </a:extLst>
          </p:cNvPr>
          <p:cNvCxnSpPr>
            <a:cxnSpLocks/>
            <a:stCxn id="7" idx="0"/>
          </p:cNvCxnSpPr>
          <p:nvPr/>
        </p:nvCxnSpPr>
        <p:spPr>
          <a:xfrm flipH="1" flipV="1">
            <a:off x="3429358" y="5232680"/>
            <a:ext cx="154313" cy="3089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7C0339E-45AA-4410-86D0-B0E2539A0BF1}"/>
              </a:ext>
            </a:extLst>
          </p:cNvPr>
          <p:cNvCxnSpPr>
            <a:cxnSpLocks/>
            <a:stCxn id="18" idx="1"/>
            <a:endCxn id="12" idx="3"/>
          </p:cNvCxnSpPr>
          <p:nvPr/>
        </p:nvCxnSpPr>
        <p:spPr>
          <a:xfrm flipH="1">
            <a:off x="3011678" y="6236400"/>
            <a:ext cx="43760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11E873E-7677-4E86-89FC-08208633D0A1}"/>
              </a:ext>
            </a:extLst>
          </p:cNvPr>
          <p:cNvCxnSpPr>
            <a:cxnSpLocks/>
            <a:stCxn id="49" idx="2"/>
            <a:endCxn id="25" idx="0"/>
          </p:cNvCxnSpPr>
          <p:nvPr/>
        </p:nvCxnSpPr>
        <p:spPr>
          <a:xfrm>
            <a:off x="3223414" y="4912809"/>
            <a:ext cx="0" cy="983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C67A26CA-F2C5-406C-A484-B61210BD2297}"/>
              </a:ext>
            </a:extLst>
          </p:cNvPr>
          <p:cNvSpPr/>
          <p:nvPr/>
        </p:nvSpPr>
        <p:spPr>
          <a:xfrm>
            <a:off x="3316149" y="4043749"/>
            <a:ext cx="1339563" cy="295707"/>
          </a:xfrm>
          <a:prstGeom prst="roundRect">
            <a:avLst/>
          </a:prstGeom>
          <a:ln w="3810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3">
                    <a:lumMod val="20000"/>
                    <a:lumOff val="80000"/>
                  </a:schemeClr>
                </a:solidFill>
              </a:rPr>
              <a:t>br-int</a:t>
            </a:r>
            <a:endParaRPr lang="en-US" sz="1400" dirty="0">
              <a:solidFill>
                <a:schemeClr val="accent3">
                  <a:lumMod val="20000"/>
                  <a:lumOff val="80000"/>
                </a:schemeClr>
              </a:solidFill>
            </a:endParaRPr>
          </a:p>
        </p:txBody>
      </p:sp>
      <p:sp>
        <p:nvSpPr>
          <p:cNvPr id="59" name="Rectangle: Rounded Corners 58">
            <a:extLst>
              <a:ext uri="{FF2B5EF4-FFF2-40B4-BE49-F238E27FC236}">
                <a16:creationId xmlns:a16="http://schemas.microsoft.com/office/drawing/2014/main" id="{80EA0A4B-542C-4E63-8D5D-D6145866E6DE}"/>
              </a:ext>
            </a:extLst>
          </p:cNvPr>
          <p:cNvSpPr/>
          <p:nvPr/>
        </p:nvSpPr>
        <p:spPr>
          <a:xfrm>
            <a:off x="1860629" y="4043748"/>
            <a:ext cx="793037" cy="295707"/>
          </a:xfrm>
          <a:prstGeom prst="roundRect">
            <a:avLst/>
          </a:prstGeom>
          <a:ln w="38100" cap="rnd" cmpd="sng" algn="ctr">
            <a:solidFill>
              <a:srgbClr val="FFE4A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FFE4AA"/>
                </a:solidFill>
              </a:rPr>
              <a:t>br-ctl</a:t>
            </a:r>
            <a:endParaRPr lang="en-US" sz="1400" dirty="0">
              <a:solidFill>
                <a:srgbClr val="FFE4AA"/>
              </a:solidFill>
            </a:endParaRPr>
          </a:p>
        </p:txBody>
      </p:sp>
      <p:cxnSp>
        <p:nvCxnSpPr>
          <p:cNvPr id="61" name="Straight Connector 60">
            <a:extLst>
              <a:ext uri="{FF2B5EF4-FFF2-40B4-BE49-F238E27FC236}">
                <a16:creationId xmlns:a16="http://schemas.microsoft.com/office/drawing/2014/main" id="{766D96F5-0C7D-45F6-B7A3-1EF481E0E342}"/>
              </a:ext>
            </a:extLst>
          </p:cNvPr>
          <p:cNvCxnSpPr>
            <a:cxnSpLocks/>
            <a:stCxn id="59" idx="2"/>
          </p:cNvCxnSpPr>
          <p:nvPr/>
        </p:nvCxnSpPr>
        <p:spPr>
          <a:xfrm>
            <a:off x="2257148" y="4339455"/>
            <a:ext cx="662482" cy="276156"/>
          </a:xfrm>
          <a:prstGeom prst="line">
            <a:avLst/>
          </a:prstGeom>
          <a:ln w="12700" cap="rnd" cmpd="sng" algn="ctr">
            <a:solidFill>
              <a:srgbClr val="FFE4AA"/>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4FAFEBE-A31F-4CBA-B5D6-2E1ED52A09F5}"/>
              </a:ext>
            </a:extLst>
          </p:cNvPr>
          <p:cNvCxnSpPr>
            <a:cxnSpLocks/>
          </p:cNvCxnSpPr>
          <p:nvPr/>
        </p:nvCxnSpPr>
        <p:spPr>
          <a:xfrm flipH="1">
            <a:off x="3449286" y="4363658"/>
            <a:ext cx="228010" cy="251953"/>
          </a:xfrm>
          <a:prstGeom prst="line">
            <a:avLst/>
          </a:prstGeom>
          <a:ln>
            <a:solidFill>
              <a:schemeClr val="accent4">
                <a:lumMod val="20000"/>
                <a:lumOff val="8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7" name="Rectangle: Rounded Corners 66">
            <a:extLst>
              <a:ext uri="{FF2B5EF4-FFF2-40B4-BE49-F238E27FC236}">
                <a16:creationId xmlns:a16="http://schemas.microsoft.com/office/drawing/2014/main" id="{69A1971C-417B-47E6-B0BA-568B5D6A906C}"/>
              </a:ext>
            </a:extLst>
          </p:cNvPr>
          <p:cNvSpPr/>
          <p:nvPr/>
        </p:nvSpPr>
        <p:spPr>
          <a:xfrm>
            <a:off x="3148886" y="2312294"/>
            <a:ext cx="817808" cy="964910"/>
          </a:xfrm>
          <a:prstGeom prst="roundRect">
            <a:avLst/>
          </a:prstGeom>
          <a:solidFill>
            <a:schemeClr val="accent3">
              <a:lumMod val="20000"/>
              <a:lumOff val="80000"/>
            </a:schemeClr>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Tenant VM</a:t>
            </a:r>
          </a:p>
        </p:txBody>
      </p:sp>
      <p:sp>
        <p:nvSpPr>
          <p:cNvPr id="68" name="Rectangle: Rounded Corners 67">
            <a:extLst>
              <a:ext uri="{FF2B5EF4-FFF2-40B4-BE49-F238E27FC236}">
                <a16:creationId xmlns:a16="http://schemas.microsoft.com/office/drawing/2014/main" id="{24355804-D67B-4A3D-95F1-DB40D90F077E}"/>
              </a:ext>
            </a:extLst>
          </p:cNvPr>
          <p:cNvSpPr/>
          <p:nvPr/>
        </p:nvSpPr>
        <p:spPr>
          <a:xfrm>
            <a:off x="4069239" y="2312294"/>
            <a:ext cx="817808" cy="964910"/>
          </a:xfrm>
          <a:prstGeom prst="roundRect">
            <a:avLst/>
          </a:prstGeom>
          <a:solidFill>
            <a:schemeClr val="accent3">
              <a:lumMod val="20000"/>
              <a:lumOff val="80000"/>
            </a:schemeClr>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Tenant VM</a:t>
            </a:r>
          </a:p>
        </p:txBody>
      </p:sp>
      <p:cxnSp>
        <p:nvCxnSpPr>
          <p:cNvPr id="70" name="Straight Connector 69">
            <a:extLst>
              <a:ext uri="{FF2B5EF4-FFF2-40B4-BE49-F238E27FC236}">
                <a16:creationId xmlns:a16="http://schemas.microsoft.com/office/drawing/2014/main" id="{6CFDD6A0-D63F-4D60-B6A1-9F5CAA61376B}"/>
              </a:ext>
            </a:extLst>
          </p:cNvPr>
          <p:cNvCxnSpPr>
            <a:stCxn id="67" idx="2"/>
          </p:cNvCxnSpPr>
          <p:nvPr/>
        </p:nvCxnSpPr>
        <p:spPr>
          <a:xfrm>
            <a:off x="3557790" y="3277204"/>
            <a:ext cx="0" cy="766544"/>
          </a:xfrm>
          <a:prstGeom prst="line">
            <a:avLst/>
          </a:prstGeom>
          <a:ln w="1905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C7ED319-ED8E-43B8-8388-B5B0B8DF37AD}"/>
              </a:ext>
            </a:extLst>
          </p:cNvPr>
          <p:cNvCxnSpPr>
            <a:cxnSpLocks/>
            <a:stCxn id="68" idx="2"/>
          </p:cNvCxnSpPr>
          <p:nvPr/>
        </p:nvCxnSpPr>
        <p:spPr>
          <a:xfrm>
            <a:off x="4478143" y="3277204"/>
            <a:ext cx="8504" cy="742343"/>
          </a:xfrm>
          <a:prstGeom prst="line">
            <a:avLst/>
          </a:prstGeom>
          <a:ln w="1905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5" name="Freeform: Shape 74">
            <a:extLst>
              <a:ext uri="{FF2B5EF4-FFF2-40B4-BE49-F238E27FC236}">
                <a16:creationId xmlns:a16="http://schemas.microsoft.com/office/drawing/2014/main" id="{E923BED6-87F0-42D1-AD39-D924064A5DD7}"/>
              </a:ext>
            </a:extLst>
          </p:cNvPr>
          <p:cNvSpPr/>
          <p:nvPr/>
        </p:nvSpPr>
        <p:spPr>
          <a:xfrm>
            <a:off x="3223414" y="3263182"/>
            <a:ext cx="5141536" cy="3303525"/>
          </a:xfrm>
          <a:custGeom>
            <a:avLst/>
            <a:gdLst>
              <a:gd name="connsiteX0" fmla="*/ 778461 w 4120529"/>
              <a:gd name="connsiteY0" fmla="*/ 0 h 2275640"/>
              <a:gd name="connsiteX1" fmla="*/ 398535 w 4120529"/>
              <a:gd name="connsiteY1" fmla="*/ 283335 h 2275640"/>
              <a:gd name="connsiteX2" fmla="*/ 166715 w 4120529"/>
              <a:gd name="connsiteY2" fmla="*/ 521594 h 2275640"/>
              <a:gd name="connsiteX3" fmla="*/ 25047 w 4120529"/>
              <a:gd name="connsiteY3" fmla="*/ 888642 h 2275640"/>
              <a:gd name="connsiteX4" fmla="*/ 5729 w 4120529"/>
              <a:gd name="connsiteY4" fmla="*/ 1931831 h 2275640"/>
              <a:gd name="connsiteX5" fmla="*/ 89442 w 4120529"/>
              <a:gd name="connsiteY5" fmla="*/ 2176530 h 2275640"/>
              <a:gd name="connsiteX6" fmla="*/ 714067 w 4120529"/>
              <a:gd name="connsiteY6" fmla="*/ 2273121 h 2275640"/>
              <a:gd name="connsiteX7" fmla="*/ 3032264 w 4120529"/>
              <a:gd name="connsiteY7" fmla="*/ 2086377 h 2275640"/>
              <a:gd name="connsiteX8" fmla="*/ 3850073 w 4120529"/>
              <a:gd name="connsiteY8" fmla="*/ 959476 h 2275640"/>
              <a:gd name="connsiteX9" fmla="*/ 4120529 w 4120529"/>
              <a:gd name="connsiteY9" fmla="*/ 289775 h 2275640"/>
              <a:gd name="connsiteX0" fmla="*/ 778461 w 4120529"/>
              <a:gd name="connsiteY0" fmla="*/ 0 h 2275640"/>
              <a:gd name="connsiteX1" fmla="*/ 398535 w 4120529"/>
              <a:gd name="connsiteY1" fmla="*/ 283335 h 2275640"/>
              <a:gd name="connsiteX2" fmla="*/ 166715 w 4120529"/>
              <a:gd name="connsiteY2" fmla="*/ 521594 h 2275640"/>
              <a:gd name="connsiteX3" fmla="*/ 25047 w 4120529"/>
              <a:gd name="connsiteY3" fmla="*/ 888642 h 2275640"/>
              <a:gd name="connsiteX4" fmla="*/ 5729 w 4120529"/>
              <a:gd name="connsiteY4" fmla="*/ 1931831 h 2275640"/>
              <a:gd name="connsiteX5" fmla="*/ 89442 w 4120529"/>
              <a:gd name="connsiteY5" fmla="*/ 2176530 h 2275640"/>
              <a:gd name="connsiteX6" fmla="*/ 714067 w 4120529"/>
              <a:gd name="connsiteY6" fmla="*/ 2273121 h 2275640"/>
              <a:gd name="connsiteX7" fmla="*/ 3032264 w 4120529"/>
              <a:gd name="connsiteY7" fmla="*/ 2086377 h 2275640"/>
              <a:gd name="connsiteX8" fmla="*/ 3850073 w 4120529"/>
              <a:gd name="connsiteY8" fmla="*/ 959476 h 2275640"/>
              <a:gd name="connsiteX9" fmla="*/ 4120529 w 4120529"/>
              <a:gd name="connsiteY9" fmla="*/ 289775 h 2275640"/>
              <a:gd name="connsiteX0" fmla="*/ 784182 w 4126250"/>
              <a:gd name="connsiteY0" fmla="*/ 0 h 2275640"/>
              <a:gd name="connsiteX1" fmla="*/ 404256 w 4126250"/>
              <a:gd name="connsiteY1" fmla="*/ 283335 h 2275640"/>
              <a:gd name="connsiteX2" fmla="*/ 172436 w 4126250"/>
              <a:gd name="connsiteY2" fmla="*/ 521594 h 2275640"/>
              <a:gd name="connsiteX3" fmla="*/ 30768 w 4126250"/>
              <a:gd name="connsiteY3" fmla="*/ 888642 h 2275640"/>
              <a:gd name="connsiteX4" fmla="*/ 11450 w 4126250"/>
              <a:gd name="connsiteY4" fmla="*/ 1931831 h 2275640"/>
              <a:gd name="connsiteX5" fmla="*/ 95163 w 4126250"/>
              <a:gd name="connsiteY5" fmla="*/ 2176530 h 2275640"/>
              <a:gd name="connsiteX6" fmla="*/ 719788 w 4126250"/>
              <a:gd name="connsiteY6" fmla="*/ 2273121 h 2275640"/>
              <a:gd name="connsiteX7" fmla="*/ 3037985 w 4126250"/>
              <a:gd name="connsiteY7" fmla="*/ 2086377 h 2275640"/>
              <a:gd name="connsiteX8" fmla="*/ 3855794 w 4126250"/>
              <a:gd name="connsiteY8" fmla="*/ 959476 h 2275640"/>
              <a:gd name="connsiteX9" fmla="*/ 4126250 w 4126250"/>
              <a:gd name="connsiteY9" fmla="*/ 289775 h 2275640"/>
              <a:gd name="connsiteX0" fmla="*/ 785137 w 4127205"/>
              <a:gd name="connsiteY0" fmla="*/ 0 h 2279772"/>
              <a:gd name="connsiteX1" fmla="*/ 405211 w 4127205"/>
              <a:gd name="connsiteY1" fmla="*/ 283335 h 2279772"/>
              <a:gd name="connsiteX2" fmla="*/ 173391 w 4127205"/>
              <a:gd name="connsiteY2" fmla="*/ 521594 h 2279772"/>
              <a:gd name="connsiteX3" fmla="*/ 31723 w 4127205"/>
              <a:gd name="connsiteY3" fmla="*/ 888642 h 2279772"/>
              <a:gd name="connsiteX4" fmla="*/ 12405 w 4127205"/>
              <a:gd name="connsiteY4" fmla="*/ 1931831 h 2279772"/>
              <a:gd name="connsiteX5" fmla="*/ 186270 w 4127205"/>
              <a:gd name="connsiteY5" fmla="*/ 2208727 h 2279772"/>
              <a:gd name="connsiteX6" fmla="*/ 720743 w 4127205"/>
              <a:gd name="connsiteY6" fmla="*/ 2273121 h 2279772"/>
              <a:gd name="connsiteX7" fmla="*/ 3038940 w 4127205"/>
              <a:gd name="connsiteY7" fmla="*/ 2086377 h 2279772"/>
              <a:gd name="connsiteX8" fmla="*/ 3856749 w 4127205"/>
              <a:gd name="connsiteY8" fmla="*/ 959476 h 2279772"/>
              <a:gd name="connsiteX9" fmla="*/ 4127205 w 4127205"/>
              <a:gd name="connsiteY9" fmla="*/ 289775 h 2279772"/>
              <a:gd name="connsiteX0" fmla="*/ 785137 w 4127205"/>
              <a:gd name="connsiteY0" fmla="*/ 0 h 2278525"/>
              <a:gd name="connsiteX1" fmla="*/ 405211 w 4127205"/>
              <a:gd name="connsiteY1" fmla="*/ 283335 h 2278525"/>
              <a:gd name="connsiteX2" fmla="*/ 173391 w 4127205"/>
              <a:gd name="connsiteY2" fmla="*/ 521594 h 2278525"/>
              <a:gd name="connsiteX3" fmla="*/ 31723 w 4127205"/>
              <a:gd name="connsiteY3" fmla="*/ 888642 h 2278525"/>
              <a:gd name="connsiteX4" fmla="*/ 12405 w 4127205"/>
              <a:gd name="connsiteY4" fmla="*/ 1931831 h 2278525"/>
              <a:gd name="connsiteX5" fmla="*/ 186270 w 4127205"/>
              <a:gd name="connsiteY5" fmla="*/ 2208727 h 2278525"/>
              <a:gd name="connsiteX6" fmla="*/ 720743 w 4127205"/>
              <a:gd name="connsiteY6" fmla="*/ 2273121 h 2278525"/>
              <a:gd name="connsiteX7" fmla="*/ 3038940 w 4127205"/>
              <a:gd name="connsiteY7" fmla="*/ 2086377 h 2278525"/>
              <a:gd name="connsiteX8" fmla="*/ 3856749 w 4127205"/>
              <a:gd name="connsiteY8" fmla="*/ 959476 h 2278525"/>
              <a:gd name="connsiteX9" fmla="*/ 4127205 w 4127205"/>
              <a:gd name="connsiteY9" fmla="*/ 289775 h 2278525"/>
              <a:gd name="connsiteX0" fmla="*/ 785137 w 4127205"/>
              <a:gd name="connsiteY0" fmla="*/ 0 h 2274081"/>
              <a:gd name="connsiteX1" fmla="*/ 405211 w 4127205"/>
              <a:gd name="connsiteY1" fmla="*/ 283335 h 2274081"/>
              <a:gd name="connsiteX2" fmla="*/ 173391 w 4127205"/>
              <a:gd name="connsiteY2" fmla="*/ 521594 h 2274081"/>
              <a:gd name="connsiteX3" fmla="*/ 31723 w 4127205"/>
              <a:gd name="connsiteY3" fmla="*/ 888642 h 2274081"/>
              <a:gd name="connsiteX4" fmla="*/ 12405 w 4127205"/>
              <a:gd name="connsiteY4" fmla="*/ 1931831 h 2274081"/>
              <a:gd name="connsiteX5" fmla="*/ 186270 w 4127205"/>
              <a:gd name="connsiteY5" fmla="*/ 2208727 h 2274081"/>
              <a:gd name="connsiteX6" fmla="*/ 1628704 w 4127205"/>
              <a:gd name="connsiteY6" fmla="*/ 2266682 h 2274081"/>
              <a:gd name="connsiteX7" fmla="*/ 3038940 w 4127205"/>
              <a:gd name="connsiteY7" fmla="*/ 2086377 h 2274081"/>
              <a:gd name="connsiteX8" fmla="*/ 3856749 w 4127205"/>
              <a:gd name="connsiteY8" fmla="*/ 959476 h 2274081"/>
              <a:gd name="connsiteX9" fmla="*/ 4127205 w 4127205"/>
              <a:gd name="connsiteY9" fmla="*/ 289775 h 2274081"/>
              <a:gd name="connsiteX0" fmla="*/ 871014 w 4213082"/>
              <a:gd name="connsiteY0" fmla="*/ 0 h 2208727"/>
              <a:gd name="connsiteX1" fmla="*/ 491088 w 4213082"/>
              <a:gd name="connsiteY1" fmla="*/ 283335 h 2208727"/>
              <a:gd name="connsiteX2" fmla="*/ 259268 w 4213082"/>
              <a:gd name="connsiteY2" fmla="*/ 521594 h 2208727"/>
              <a:gd name="connsiteX3" fmla="*/ 117600 w 4213082"/>
              <a:gd name="connsiteY3" fmla="*/ 888642 h 2208727"/>
              <a:gd name="connsiteX4" fmla="*/ 98282 w 4213082"/>
              <a:gd name="connsiteY4" fmla="*/ 1931831 h 2208727"/>
              <a:gd name="connsiteX5" fmla="*/ 272147 w 4213082"/>
              <a:gd name="connsiteY5" fmla="*/ 2208727 h 2208727"/>
              <a:gd name="connsiteX6" fmla="*/ 3124817 w 4213082"/>
              <a:gd name="connsiteY6" fmla="*/ 2086377 h 2208727"/>
              <a:gd name="connsiteX7" fmla="*/ 3942626 w 4213082"/>
              <a:gd name="connsiteY7" fmla="*/ 959476 h 2208727"/>
              <a:gd name="connsiteX8" fmla="*/ 4213082 w 4213082"/>
              <a:gd name="connsiteY8" fmla="*/ 289775 h 2208727"/>
              <a:gd name="connsiteX0" fmla="*/ 817094 w 4159162"/>
              <a:gd name="connsiteY0" fmla="*/ 0 h 2202287"/>
              <a:gd name="connsiteX1" fmla="*/ 437168 w 4159162"/>
              <a:gd name="connsiteY1" fmla="*/ 283335 h 2202287"/>
              <a:gd name="connsiteX2" fmla="*/ 205348 w 4159162"/>
              <a:gd name="connsiteY2" fmla="*/ 521594 h 2202287"/>
              <a:gd name="connsiteX3" fmla="*/ 63680 w 4159162"/>
              <a:gd name="connsiteY3" fmla="*/ 888642 h 2202287"/>
              <a:gd name="connsiteX4" fmla="*/ 44362 w 4159162"/>
              <a:gd name="connsiteY4" fmla="*/ 1931831 h 2202287"/>
              <a:gd name="connsiteX5" fmla="*/ 649669 w 4159162"/>
              <a:gd name="connsiteY5" fmla="*/ 2202287 h 2202287"/>
              <a:gd name="connsiteX6" fmla="*/ 3070897 w 4159162"/>
              <a:gd name="connsiteY6" fmla="*/ 2086377 h 2202287"/>
              <a:gd name="connsiteX7" fmla="*/ 3888706 w 4159162"/>
              <a:gd name="connsiteY7" fmla="*/ 959476 h 2202287"/>
              <a:gd name="connsiteX8" fmla="*/ 4159162 w 4159162"/>
              <a:gd name="connsiteY8" fmla="*/ 289775 h 2202287"/>
              <a:gd name="connsiteX0" fmla="*/ 817094 w 4159162"/>
              <a:gd name="connsiteY0" fmla="*/ 0 h 2206595"/>
              <a:gd name="connsiteX1" fmla="*/ 437168 w 4159162"/>
              <a:gd name="connsiteY1" fmla="*/ 283335 h 2206595"/>
              <a:gd name="connsiteX2" fmla="*/ 205348 w 4159162"/>
              <a:gd name="connsiteY2" fmla="*/ 521594 h 2206595"/>
              <a:gd name="connsiteX3" fmla="*/ 63680 w 4159162"/>
              <a:gd name="connsiteY3" fmla="*/ 888642 h 2206595"/>
              <a:gd name="connsiteX4" fmla="*/ 44362 w 4159162"/>
              <a:gd name="connsiteY4" fmla="*/ 1931831 h 2206595"/>
              <a:gd name="connsiteX5" fmla="*/ 649669 w 4159162"/>
              <a:gd name="connsiteY5" fmla="*/ 2202287 h 2206595"/>
              <a:gd name="connsiteX6" fmla="*/ 3070897 w 4159162"/>
              <a:gd name="connsiteY6" fmla="*/ 2086377 h 2206595"/>
              <a:gd name="connsiteX7" fmla="*/ 3888706 w 4159162"/>
              <a:gd name="connsiteY7" fmla="*/ 959476 h 2206595"/>
              <a:gd name="connsiteX8" fmla="*/ 4159162 w 4159162"/>
              <a:gd name="connsiteY8" fmla="*/ 289775 h 2206595"/>
              <a:gd name="connsiteX0" fmla="*/ 817094 w 4159162"/>
              <a:gd name="connsiteY0" fmla="*/ 0 h 2202638"/>
              <a:gd name="connsiteX1" fmla="*/ 437168 w 4159162"/>
              <a:gd name="connsiteY1" fmla="*/ 283335 h 2202638"/>
              <a:gd name="connsiteX2" fmla="*/ 205348 w 4159162"/>
              <a:gd name="connsiteY2" fmla="*/ 521594 h 2202638"/>
              <a:gd name="connsiteX3" fmla="*/ 63680 w 4159162"/>
              <a:gd name="connsiteY3" fmla="*/ 888642 h 2202638"/>
              <a:gd name="connsiteX4" fmla="*/ 44362 w 4159162"/>
              <a:gd name="connsiteY4" fmla="*/ 1931831 h 2202638"/>
              <a:gd name="connsiteX5" fmla="*/ 649669 w 4159162"/>
              <a:gd name="connsiteY5" fmla="*/ 2202287 h 2202638"/>
              <a:gd name="connsiteX6" fmla="*/ 3070897 w 4159162"/>
              <a:gd name="connsiteY6" fmla="*/ 2086377 h 2202638"/>
              <a:gd name="connsiteX7" fmla="*/ 3888706 w 4159162"/>
              <a:gd name="connsiteY7" fmla="*/ 959476 h 2202638"/>
              <a:gd name="connsiteX8" fmla="*/ 4159162 w 4159162"/>
              <a:gd name="connsiteY8" fmla="*/ 289775 h 2202638"/>
              <a:gd name="connsiteX0" fmla="*/ 817094 w 4159162"/>
              <a:gd name="connsiteY0" fmla="*/ 0 h 2256077"/>
              <a:gd name="connsiteX1" fmla="*/ 437168 w 4159162"/>
              <a:gd name="connsiteY1" fmla="*/ 283335 h 2256077"/>
              <a:gd name="connsiteX2" fmla="*/ 205348 w 4159162"/>
              <a:gd name="connsiteY2" fmla="*/ 521594 h 2256077"/>
              <a:gd name="connsiteX3" fmla="*/ 63680 w 4159162"/>
              <a:gd name="connsiteY3" fmla="*/ 888642 h 2256077"/>
              <a:gd name="connsiteX4" fmla="*/ 44362 w 4159162"/>
              <a:gd name="connsiteY4" fmla="*/ 1931831 h 2256077"/>
              <a:gd name="connsiteX5" fmla="*/ 649669 w 4159162"/>
              <a:gd name="connsiteY5" fmla="*/ 2202287 h 2256077"/>
              <a:gd name="connsiteX6" fmla="*/ 3070897 w 4159162"/>
              <a:gd name="connsiteY6" fmla="*/ 2086377 h 2256077"/>
              <a:gd name="connsiteX7" fmla="*/ 3888706 w 4159162"/>
              <a:gd name="connsiteY7" fmla="*/ 959476 h 2256077"/>
              <a:gd name="connsiteX8" fmla="*/ 4159162 w 4159162"/>
              <a:gd name="connsiteY8" fmla="*/ 289775 h 2256077"/>
              <a:gd name="connsiteX0" fmla="*/ 817094 w 4159162"/>
              <a:gd name="connsiteY0" fmla="*/ 0 h 2205863"/>
              <a:gd name="connsiteX1" fmla="*/ 437168 w 4159162"/>
              <a:gd name="connsiteY1" fmla="*/ 283335 h 2205863"/>
              <a:gd name="connsiteX2" fmla="*/ 205348 w 4159162"/>
              <a:gd name="connsiteY2" fmla="*/ 521594 h 2205863"/>
              <a:gd name="connsiteX3" fmla="*/ 63680 w 4159162"/>
              <a:gd name="connsiteY3" fmla="*/ 888642 h 2205863"/>
              <a:gd name="connsiteX4" fmla="*/ 44362 w 4159162"/>
              <a:gd name="connsiteY4" fmla="*/ 1931831 h 2205863"/>
              <a:gd name="connsiteX5" fmla="*/ 649669 w 4159162"/>
              <a:gd name="connsiteY5" fmla="*/ 2202287 h 2205863"/>
              <a:gd name="connsiteX6" fmla="*/ 3070897 w 4159162"/>
              <a:gd name="connsiteY6" fmla="*/ 2086377 h 2205863"/>
              <a:gd name="connsiteX7" fmla="*/ 3888706 w 4159162"/>
              <a:gd name="connsiteY7" fmla="*/ 959476 h 2205863"/>
              <a:gd name="connsiteX8" fmla="*/ 4159162 w 4159162"/>
              <a:gd name="connsiteY8" fmla="*/ 289775 h 2205863"/>
              <a:gd name="connsiteX0" fmla="*/ 797061 w 4139129"/>
              <a:gd name="connsiteY0" fmla="*/ 0 h 2205863"/>
              <a:gd name="connsiteX1" fmla="*/ 417135 w 4139129"/>
              <a:gd name="connsiteY1" fmla="*/ 283335 h 2205863"/>
              <a:gd name="connsiteX2" fmla="*/ 185315 w 4139129"/>
              <a:gd name="connsiteY2" fmla="*/ 521594 h 2205863"/>
              <a:gd name="connsiteX3" fmla="*/ 43647 w 4139129"/>
              <a:gd name="connsiteY3" fmla="*/ 888642 h 2205863"/>
              <a:gd name="connsiteX4" fmla="*/ 24329 w 4139129"/>
              <a:gd name="connsiteY4" fmla="*/ 1931831 h 2205863"/>
              <a:gd name="connsiteX5" fmla="*/ 629636 w 4139129"/>
              <a:gd name="connsiteY5" fmla="*/ 2202287 h 2205863"/>
              <a:gd name="connsiteX6" fmla="*/ 3050864 w 4139129"/>
              <a:gd name="connsiteY6" fmla="*/ 2086377 h 2205863"/>
              <a:gd name="connsiteX7" fmla="*/ 3868673 w 4139129"/>
              <a:gd name="connsiteY7" fmla="*/ 959476 h 2205863"/>
              <a:gd name="connsiteX8" fmla="*/ 4139129 w 4139129"/>
              <a:gd name="connsiteY8" fmla="*/ 289775 h 2205863"/>
              <a:gd name="connsiteX0" fmla="*/ 801354 w 4143422"/>
              <a:gd name="connsiteY0" fmla="*/ 0 h 2205863"/>
              <a:gd name="connsiteX1" fmla="*/ 421428 w 4143422"/>
              <a:gd name="connsiteY1" fmla="*/ 283335 h 2205863"/>
              <a:gd name="connsiteX2" fmla="*/ 292639 w 4143422"/>
              <a:gd name="connsiteY2" fmla="*/ 521594 h 2205863"/>
              <a:gd name="connsiteX3" fmla="*/ 47940 w 4143422"/>
              <a:gd name="connsiteY3" fmla="*/ 888642 h 2205863"/>
              <a:gd name="connsiteX4" fmla="*/ 28622 w 4143422"/>
              <a:gd name="connsiteY4" fmla="*/ 1931831 h 2205863"/>
              <a:gd name="connsiteX5" fmla="*/ 633929 w 4143422"/>
              <a:gd name="connsiteY5" fmla="*/ 2202287 h 2205863"/>
              <a:gd name="connsiteX6" fmla="*/ 3055157 w 4143422"/>
              <a:gd name="connsiteY6" fmla="*/ 2086377 h 2205863"/>
              <a:gd name="connsiteX7" fmla="*/ 3872966 w 4143422"/>
              <a:gd name="connsiteY7" fmla="*/ 959476 h 2205863"/>
              <a:gd name="connsiteX8" fmla="*/ 4143422 w 4143422"/>
              <a:gd name="connsiteY8" fmla="*/ 289775 h 2205863"/>
              <a:gd name="connsiteX0" fmla="*/ 801354 w 4143422"/>
              <a:gd name="connsiteY0" fmla="*/ 0 h 2205863"/>
              <a:gd name="connsiteX1" fmla="*/ 421428 w 4143422"/>
              <a:gd name="connsiteY1" fmla="*/ 257577 h 2205863"/>
              <a:gd name="connsiteX2" fmla="*/ 292639 w 4143422"/>
              <a:gd name="connsiteY2" fmla="*/ 521594 h 2205863"/>
              <a:gd name="connsiteX3" fmla="*/ 47940 w 4143422"/>
              <a:gd name="connsiteY3" fmla="*/ 888642 h 2205863"/>
              <a:gd name="connsiteX4" fmla="*/ 28622 w 4143422"/>
              <a:gd name="connsiteY4" fmla="*/ 1931831 h 2205863"/>
              <a:gd name="connsiteX5" fmla="*/ 633929 w 4143422"/>
              <a:gd name="connsiteY5" fmla="*/ 2202287 h 2205863"/>
              <a:gd name="connsiteX6" fmla="*/ 3055157 w 4143422"/>
              <a:gd name="connsiteY6" fmla="*/ 2086377 h 2205863"/>
              <a:gd name="connsiteX7" fmla="*/ 3872966 w 4143422"/>
              <a:gd name="connsiteY7" fmla="*/ 959476 h 2205863"/>
              <a:gd name="connsiteX8" fmla="*/ 4143422 w 4143422"/>
              <a:gd name="connsiteY8" fmla="*/ 289775 h 2205863"/>
              <a:gd name="connsiteX0" fmla="*/ 801354 w 4143422"/>
              <a:gd name="connsiteY0" fmla="*/ 0 h 2205863"/>
              <a:gd name="connsiteX1" fmla="*/ 421428 w 4143422"/>
              <a:gd name="connsiteY1" fmla="*/ 257577 h 2205863"/>
              <a:gd name="connsiteX2" fmla="*/ 292639 w 4143422"/>
              <a:gd name="connsiteY2" fmla="*/ 521594 h 2205863"/>
              <a:gd name="connsiteX3" fmla="*/ 47940 w 4143422"/>
              <a:gd name="connsiteY3" fmla="*/ 888642 h 2205863"/>
              <a:gd name="connsiteX4" fmla="*/ 28622 w 4143422"/>
              <a:gd name="connsiteY4" fmla="*/ 1931831 h 2205863"/>
              <a:gd name="connsiteX5" fmla="*/ 633929 w 4143422"/>
              <a:gd name="connsiteY5" fmla="*/ 2202287 h 2205863"/>
              <a:gd name="connsiteX6" fmla="*/ 3055157 w 4143422"/>
              <a:gd name="connsiteY6" fmla="*/ 2086377 h 2205863"/>
              <a:gd name="connsiteX7" fmla="*/ 3872966 w 4143422"/>
              <a:gd name="connsiteY7" fmla="*/ 959476 h 2205863"/>
              <a:gd name="connsiteX8" fmla="*/ 4143422 w 4143422"/>
              <a:gd name="connsiteY8" fmla="*/ 289775 h 2205863"/>
              <a:gd name="connsiteX0" fmla="*/ 801354 w 4143422"/>
              <a:gd name="connsiteY0" fmla="*/ 0 h 2205863"/>
              <a:gd name="connsiteX1" fmla="*/ 421428 w 4143422"/>
              <a:gd name="connsiteY1" fmla="*/ 257577 h 2205863"/>
              <a:gd name="connsiteX2" fmla="*/ 292639 w 4143422"/>
              <a:gd name="connsiteY2" fmla="*/ 521594 h 2205863"/>
              <a:gd name="connsiteX3" fmla="*/ 47940 w 4143422"/>
              <a:gd name="connsiteY3" fmla="*/ 888642 h 2205863"/>
              <a:gd name="connsiteX4" fmla="*/ 28622 w 4143422"/>
              <a:gd name="connsiteY4" fmla="*/ 1931831 h 2205863"/>
              <a:gd name="connsiteX5" fmla="*/ 633929 w 4143422"/>
              <a:gd name="connsiteY5" fmla="*/ 2202287 h 2205863"/>
              <a:gd name="connsiteX6" fmla="*/ 3055157 w 4143422"/>
              <a:gd name="connsiteY6" fmla="*/ 2086377 h 2205863"/>
              <a:gd name="connsiteX7" fmla="*/ 3872966 w 4143422"/>
              <a:gd name="connsiteY7" fmla="*/ 959476 h 2205863"/>
              <a:gd name="connsiteX8" fmla="*/ 4143422 w 4143422"/>
              <a:gd name="connsiteY8" fmla="*/ 289775 h 2205863"/>
              <a:gd name="connsiteX0" fmla="*/ 801354 w 4143422"/>
              <a:gd name="connsiteY0" fmla="*/ 0 h 2205863"/>
              <a:gd name="connsiteX1" fmla="*/ 421428 w 4143422"/>
              <a:gd name="connsiteY1" fmla="*/ 257577 h 2205863"/>
              <a:gd name="connsiteX2" fmla="*/ 292639 w 4143422"/>
              <a:gd name="connsiteY2" fmla="*/ 521594 h 2205863"/>
              <a:gd name="connsiteX3" fmla="*/ 47940 w 4143422"/>
              <a:gd name="connsiteY3" fmla="*/ 888642 h 2205863"/>
              <a:gd name="connsiteX4" fmla="*/ 28622 w 4143422"/>
              <a:gd name="connsiteY4" fmla="*/ 1931831 h 2205863"/>
              <a:gd name="connsiteX5" fmla="*/ 633929 w 4143422"/>
              <a:gd name="connsiteY5" fmla="*/ 2202287 h 2205863"/>
              <a:gd name="connsiteX6" fmla="*/ 3055157 w 4143422"/>
              <a:gd name="connsiteY6" fmla="*/ 2086377 h 2205863"/>
              <a:gd name="connsiteX7" fmla="*/ 3872966 w 4143422"/>
              <a:gd name="connsiteY7" fmla="*/ 959476 h 2205863"/>
              <a:gd name="connsiteX8" fmla="*/ 4143422 w 4143422"/>
              <a:gd name="connsiteY8" fmla="*/ 289775 h 2205863"/>
              <a:gd name="connsiteX0" fmla="*/ 801354 w 4143422"/>
              <a:gd name="connsiteY0" fmla="*/ 0 h 2268006"/>
              <a:gd name="connsiteX1" fmla="*/ 421428 w 4143422"/>
              <a:gd name="connsiteY1" fmla="*/ 257577 h 2268006"/>
              <a:gd name="connsiteX2" fmla="*/ 292639 w 4143422"/>
              <a:gd name="connsiteY2" fmla="*/ 521594 h 2268006"/>
              <a:gd name="connsiteX3" fmla="*/ 47940 w 4143422"/>
              <a:gd name="connsiteY3" fmla="*/ 888642 h 2268006"/>
              <a:gd name="connsiteX4" fmla="*/ 28622 w 4143422"/>
              <a:gd name="connsiteY4" fmla="*/ 1931831 h 2268006"/>
              <a:gd name="connsiteX5" fmla="*/ 633929 w 4143422"/>
              <a:gd name="connsiteY5" fmla="*/ 2202287 h 2268006"/>
              <a:gd name="connsiteX6" fmla="*/ 3055157 w 4143422"/>
              <a:gd name="connsiteY6" fmla="*/ 2086377 h 2268006"/>
              <a:gd name="connsiteX7" fmla="*/ 4143422 w 4143422"/>
              <a:gd name="connsiteY7" fmla="*/ 289775 h 2268006"/>
              <a:gd name="connsiteX0" fmla="*/ 801354 w 3795693"/>
              <a:gd name="connsiteY0" fmla="*/ 0 h 2207282"/>
              <a:gd name="connsiteX1" fmla="*/ 421428 w 3795693"/>
              <a:gd name="connsiteY1" fmla="*/ 257577 h 2207282"/>
              <a:gd name="connsiteX2" fmla="*/ 292639 w 3795693"/>
              <a:gd name="connsiteY2" fmla="*/ 521594 h 2207282"/>
              <a:gd name="connsiteX3" fmla="*/ 47940 w 3795693"/>
              <a:gd name="connsiteY3" fmla="*/ 888642 h 2207282"/>
              <a:gd name="connsiteX4" fmla="*/ 28622 w 3795693"/>
              <a:gd name="connsiteY4" fmla="*/ 1931831 h 2207282"/>
              <a:gd name="connsiteX5" fmla="*/ 633929 w 3795693"/>
              <a:gd name="connsiteY5" fmla="*/ 2202287 h 2207282"/>
              <a:gd name="connsiteX6" fmla="*/ 3055157 w 3795693"/>
              <a:gd name="connsiteY6" fmla="*/ 2086377 h 2207282"/>
              <a:gd name="connsiteX7" fmla="*/ 3795693 w 3795693"/>
              <a:gd name="connsiteY7" fmla="*/ 1339403 h 2207282"/>
              <a:gd name="connsiteX0" fmla="*/ 801354 w 3795693"/>
              <a:gd name="connsiteY0" fmla="*/ 0 h 2207282"/>
              <a:gd name="connsiteX1" fmla="*/ 421428 w 3795693"/>
              <a:gd name="connsiteY1" fmla="*/ 257577 h 2207282"/>
              <a:gd name="connsiteX2" fmla="*/ 292639 w 3795693"/>
              <a:gd name="connsiteY2" fmla="*/ 521594 h 2207282"/>
              <a:gd name="connsiteX3" fmla="*/ 47940 w 3795693"/>
              <a:gd name="connsiteY3" fmla="*/ 888642 h 2207282"/>
              <a:gd name="connsiteX4" fmla="*/ 28622 w 3795693"/>
              <a:gd name="connsiteY4" fmla="*/ 1931831 h 2207282"/>
              <a:gd name="connsiteX5" fmla="*/ 633929 w 3795693"/>
              <a:gd name="connsiteY5" fmla="*/ 2202287 h 2207282"/>
              <a:gd name="connsiteX6" fmla="*/ 3055157 w 3795693"/>
              <a:gd name="connsiteY6" fmla="*/ 2086377 h 2207282"/>
              <a:gd name="connsiteX7" fmla="*/ 3795693 w 3795693"/>
              <a:gd name="connsiteY7" fmla="*/ 1339403 h 2207282"/>
              <a:gd name="connsiteX0" fmla="*/ 801354 w 4059710"/>
              <a:gd name="connsiteY0" fmla="*/ 0 h 2203436"/>
              <a:gd name="connsiteX1" fmla="*/ 421428 w 4059710"/>
              <a:gd name="connsiteY1" fmla="*/ 257577 h 2203436"/>
              <a:gd name="connsiteX2" fmla="*/ 292639 w 4059710"/>
              <a:gd name="connsiteY2" fmla="*/ 521594 h 2203436"/>
              <a:gd name="connsiteX3" fmla="*/ 47940 w 4059710"/>
              <a:gd name="connsiteY3" fmla="*/ 888642 h 2203436"/>
              <a:gd name="connsiteX4" fmla="*/ 28622 w 4059710"/>
              <a:gd name="connsiteY4" fmla="*/ 1931831 h 2203436"/>
              <a:gd name="connsiteX5" fmla="*/ 633929 w 4059710"/>
              <a:gd name="connsiteY5" fmla="*/ 2202287 h 2203436"/>
              <a:gd name="connsiteX6" fmla="*/ 3055157 w 4059710"/>
              <a:gd name="connsiteY6" fmla="*/ 2086377 h 2203436"/>
              <a:gd name="connsiteX7" fmla="*/ 4059710 w 4059710"/>
              <a:gd name="connsiteY7" fmla="*/ 1577663 h 2203436"/>
              <a:gd name="connsiteX0" fmla="*/ 801354 w 4059710"/>
              <a:gd name="connsiteY0" fmla="*/ 0 h 2203436"/>
              <a:gd name="connsiteX1" fmla="*/ 421428 w 4059710"/>
              <a:gd name="connsiteY1" fmla="*/ 257577 h 2203436"/>
              <a:gd name="connsiteX2" fmla="*/ 292639 w 4059710"/>
              <a:gd name="connsiteY2" fmla="*/ 521594 h 2203436"/>
              <a:gd name="connsiteX3" fmla="*/ 47940 w 4059710"/>
              <a:gd name="connsiteY3" fmla="*/ 888642 h 2203436"/>
              <a:gd name="connsiteX4" fmla="*/ 28622 w 4059710"/>
              <a:gd name="connsiteY4" fmla="*/ 1931831 h 2203436"/>
              <a:gd name="connsiteX5" fmla="*/ 633929 w 4059710"/>
              <a:gd name="connsiteY5" fmla="*/ 2202287 h 2203436"/>
              <a:gd name="connsiteX6" fmla="*/ 3055157 w 4059710"/>
              <a:gd name="connsiteY6" fmla="*/ 2086377 h 2203436"/>
              <a:gd name="connsiteX7" fmla="*/ 4059710 w 4059710"/>
              <a:gd name="connsiteY7" fmla="*/ 1577663 h 2203436"/>
              <a:gd name="connsiteX0" fmla="*/ 801354 w 5141536"/>
              <a:gd name="connsiteY0" fmla="*/ 1094703 h 3461238"/>
              <a:gd name="connsiteX1" fmla="*/ 421428 w 5141536"/>
              <a:gd name="connsiteY1" fmla="*/ 1352280 h 3461238"/>
              <a:gd name="connsiteX2" fmla="*/ 292639 w 5141536"/>
              <a:gd name="connsiteY2" fmla="*/ 1616297 h 3461238"/>
              <a:gd name="connsiteX3" fmla="*/ 47940 w 5141536"/>
              <a:gd name="connsiteY3" fmla="*/ 1983345 h 3461238"/>
              <a:gd name="connsiteX4" fmla="*/ 28622 w 5141536"/>
              <a:gd name="connsiteY4" fmla="*/ 3026534 h 3461238"/>
              <a:gd name="connsiteX5" fmla="*/ 633929 w 5141536"/>
              <a:gd name="connsiteY5" fmla="*/ 3296990 h 3461238"/>
              <a:gd name="connsiteX6" fmla="*/ 3055157 w 5141536"/>
              <a:gd name="connsiteY6" fmla="*/ 3181080 h 3461238"/>
              <a:gd name="connsiteX7" fmla="*/ 5141536 w 5141536"/>
              <a:gd name="connsiteY7" fmla="*/ 0 h 3461238"/>
              <a:gd name="connsiteX0" fmla="*/ 801354 w 5141536"/>
              <a:gd name="connsiteY0" fmla="*/ 1094703 h 3461238"/>
              <a:gd name="connsiteX1" fmla="*/ 421428 w 5141536"/>
              <a:gd name="connsiteY1" fmla="*/ 1352280 h 3461238"/>
              <a:gd name="connsiteX2" fmla="*/ 292639 w 5141536"/>
              <a:gd name="connsiteY2" fmla="*/ 1616297 h 3461238"/>
              <a:gd name="connsiteX3" fmla="*/ 47940 w 5141536"/>
              <a:gd name="connsiteY3" fmla="*/ 1983345 h 3461238"/>
              <a:gd name="connsiteX4" fmla="*/ 28622 w 5141536"/>
              <a:gd name="connsiteY4" fmla="*/ 3026534 h 3461238"/>
              <a:gd name="connsiteX5" fmla="*/ 633929 w 5141536"/>
              <a:gd name="connsiteY5" fmla="*/ 3296990 h 3461238"/>
              <a:gd name="connsiteX6" fmla="*/ 3055157 w 5141536"/>
              <a:gd name="connsiteY6" fmla="*/ 3181080 h 3461238"/>
              <a:gd name="connsiteX7" fmla="*/ 5141536 w 5141536"/>
              <a:gd name="connsiteY7" fmla="*/ 0 h 3461238"/>
              <a:gd name="connsiteX0" fmla="*/ 801354 w 5141536"/>
              <a:gd name="connsiteY0" fmla="*/ 1094703 h 3461238"/>
              <a:gd name="connsiteX1" fmla="*/ 421428 w 5141536"/>
              <a:gd name="connsiteY1" fmla="*/ 1352280 h 3461238"/>
              <a:gd name="connsiteX2" fmla="*/ 292639 w 5141536"/>
              <a:gd name="connsiteY2" fmla="*/ 1616297 h 3461238"/>
              <a:gd name="connsiteX3" fmla="*/ 47940 w 5141536"/>
              <a:gd name="connsiteY3" fmla="*/ 1983345 h 3461238"/>
              <a:gd name="connsiteX4" fmla="*/ 28622 w 5141536"/>
              <a:gd name="connsiteY4" fmla="*/ 3026534 h 3461238"/>
              <a:gd name="connsiteX5" fmla="*/ 633929 w 5141536"/>
              <a:gd name="connsiteY5" fmla="*/ 3296990 h 3461238"/>
              <a:gd name="connsiteX6" fmla="*/ 3055157 w 5141536"/>
              <a:gd name="connsiteY6" fmla="*/ 3181080 h 3461238"/>
              <a:gd name="connsiteX7" fmla="*/ 4330166 w 5141536"/>
              <a:gd name="connsiteY7" fmla="*/ 1410704 h 3461238"/>
              <a:gd name="connsiteX8" fmla="*/ 5141536 w 5141536"/>
              <a:gd name="connsiteY8" fmla="*/ 0 h 3461238"/>
              <a:gd name="connsiteX0" fmla="*/ 801354 w 5141536"/>
              <a:gd name="connsiteY0" fmla="*/ 1094703 h 3352176"/>
              <a:gd name="connsiteX1" fmla="*/ 421428 w 5141536"/>
              <a:gd name="connsiteY1" fmla="*/ 1352280 h 3352176"/>
              <a:gd name="connsiteX2" fmla="*/ 292639 w 5141536"/>
              <a:gd name="connsiteY2" fmla="*/ 1616297 h 3352176"/>
              <a:gd name="connsiteX3" fmla="*/ 47940 w 5141536"/>
              <a:gd name="connsiteY3" fmla="*/ 1983345 h 3352176"/>
              <a:gd name="connsiteX4" fmla="*/ 28622 w 5141536"/>
              <a:gd name="connsiteY4" fmla="*/ 3026534 h 3352176"/>
              <a:gd name="connsiteX5" fmla="*/ 633929 w 5141536"/>
              <a:gd name="connsiteY5" fmla="*/ 3296990 h 3352176"/>
              <a:gd name="connsiteX6" fmla="*/ 3055157 w 5141536"/>
              <a:gd name="connsiteY6" fmla="*/ 3181080 h 3352176"/>
              <a:gd name="connsiteX7" fmla="*/ 4471834 w 5141536"/>
              <a:gd name="connsiteY7" fmla="*/ 1539492 h 3352176"/>
              <a:gd name="connsiteX8" fmla="*/ 5141536 w 5141536"/>
              <a:gd name="connsiteY8" fmla="*/ 0 h 3352176"/>
              <a:gd name="connsiteX0" fmla="*/ 801354 w 5141536"/>
              <a:gd name="connsiteY0" fmla="*/ 1094703 h 3352176"/>
              <a:gd name="connsiteX1" fmla="*/ 421428 w 5141536"/>
              <a:gd name="connsiteY1" fmla="*/ 1352280 h 3352176"/>
              <a:gd name="connsiteX2" fmla="*/ 292639 w 5141536"/>
              <a:gd name="connsiteY2" fmla="*/ 1616297 h 3352176"/>
              <a:gd name="connsiteX3" fmla="*/ 47940 w 5141536"/>
              <a:gd name="connsiteY3" fmla="*/ 1983345 h 3352176"/>
              <a:gd name="connsiteX4" fmla="*/ 28622 w 5141536"/>
              <a:gd name="connsiteY4" fmla="*/ 3026534 h 3352176"/>
              <a:gd name="connsiteX5" fmla="*/ 633929 w 5141536"/>
              <a:gd name="connsiteY5" fmla="*/ 3296990 h 3352176"/>
              <a:gd name="connsiteX6" fmla="*/ 3055157 w 5141536"/>
              <a:gd name="connsiteY6" fmla="*/ 3181080 h 3352176"/>
              <a:gd name="connsiteX7" fmla="*/ 4471834 w 5141536"/>
              <a:gd name="connsiteY7" fmla="*/ 1539492 h 3352176"/>
              <a:gd name="connsiteX8" fmla="*/ 5141536 w 5141536"/>
              <a:gd name="connsiteY8" fmla="*/ 0 h 3352176"/>
              <a:gd name="connsiteX0" fmla="*/ 801354 w 5141536"/>
              <a:gd name="connsiteY0" fmla="*/ 1094703 h 3352176"/>
              <a:gd name="connsiteX1" fmla="*/ 421428 w 5141536"/>
              <a:gd name="connsiteY1" fmla="*/ 1352280 h 3352176"/>
              <a:gd name="connsiteX2" fmla="*/ 292639 w 5141536"/>
              <a:gd name="connsiteY2" fmla="*/ 1616297 h 3352176"/>
              <a:gd name="connsiteX3" fmla="*/ 47940 w 5141536"/>
              <a:gd name="connsiteY3" fmla="*/ 1983345 h 3352176"/>
              <a:gd name="connsiteX4" fmla="*/ 28622 w 5141536"/>
              <a:gd name="connsiteY4" fmla="*/ 3026534 h 3352176"/>
              <a:gd name="connsiteX5" fmla="*/ 633929 w 5141536"/>
              <a:gd name="connsiteY5" fmla="*/ 3296990 h 3352176"/>
              <a:gd name="connsiteX6" fmla="*/ 3055157 w 5141536"/>
              <a:gd name="connsiteY6" fmla="*/ 3181080 h 3352176"/>
              <a:gd name="connsiteX7" fmla="*/ 4471834 w 5141536"/>
              <a:gd name="connsiteY7" fmla="*/ 1539492 h 3352176"/>
              <a:gd name="connsiteX8" fmla="*/ 5141536 w 5141536"/>
              <a:gd name="connsiteY8" fmla="*/ 0 h 3352176"/>
              <a:gd name="connsiteX0" fmla="*/ 801354 w 5141536"/>
              <a:gd name="connsiteY0" fmla="*/ 1094703 h 3352176"/>
              <a:gd name="connsiteX1" fmla="*/ 421428 w 5141536"/>
              <a:gd name="connsiteY1" fmla="*/ 1352280 h 3352176"/>
              <a:gd name="connsiteX2" fmla="*/ 292639 w 5141536"/>
              <a:gd name="connsiteY2" fmla="*/ 1616297 h 3352176"/>
              <a:gd name="connsiteX3" fmla="*/ 47940 w 5141536"/>
              <a:gd name="connsiteY3" fmla="*/ 1983345 h 3352176"/>
              <a:gd name="connsiteX4" fmla="*/ 28622 w 5141536"/>
              <a:gd name="connsiteY4" fmla="*/ 3026534 h 3352176"/>
              <a:gd name="connsiteX5" fmla="*/ 633929 w 5141536"/>
              <a:gd name="connsiteY5" fmla="*/ 3296990 h 3352176"/>
              <a:gd name="connsiteX6" fmla="*/ 3055157 w 5141536"/>
              <a:gd name="connsiteY6" fmla="*/ 3181080 h 3352176"/>
              <a:gd name="connsiteX7" fmla="*/ 4471834 w 5141536"/>
              <a:gd name="connsiteY7" fmla="*/ 1539492 h 3352176"/>
              <a:gd name="connsiteX8" fmla="*/ 5141536 w 5141536"/>
              <a:gd name="connsiteY8" fmla="*/ 0 h 3352176"/>
              <a:gd name="connsiteX0" fmla="*/ 801354 w 5141536"/>
              <a:gd name="connsiteY0" fmla="*/ 1094703 h 3375590"/>
              <a:gd name="connsiteX1" fmla="*/ 421428 w 5141536"/>
              <a:gd name="connsiteY1" fmla="*/ 1352280 h 3375590"/>
              <a:gd name="connsiteX2" fmla="*/ 292639 w 5141536"/>
              <a:gd name="connsiteY2" fmla="*/ 1616297 h 3375590"/>
              <a:gd name="connsiteX3" fmla="*/ 47940 w 5141536"/>
              <a:gd name="connsiteY3" fmla="*/ 1983345 h 3375590"/>
              <a:gd name="connsiteX4" fmla="*/ 28622 w 5141536"/>
              <a:gd name="connsiteY4" fmla="*/ 3026534 h 3375590"/>
              <a:gd name="connsiteX5" fmla="*/ 633929 w 5141536"/>
              <a:gd name="connsiteY5" fmla="*/ 3296990 h 3375590"/>
              <a:gd name="connsiteX6" fmla="*/ 3055157 w 5141536"/>
              <a:gd name="connsiteY6" fmla="*/ 3181080 h 3375590"/>
              <a:gd name="connsiteX7" fmla="*/ 4826003 w 5141536"/>
              <a:gd name="connsiteY7" fmla="*/ 1198202 h 3375590"/>
              <a:gd name="connsiteX8" fmla="*/ 5141536 w 5141536"/>
              <a:gd name="connsiteY8" fmla="*/ 0 h 3375590"/>
              <a:gd name="connsiteX0" fmla="*/ 801354 w 5141536"/>
              <a:gd name="connsiteY0" fmla="*/ 1094703 h 3375590"/>
              <a:gd name="connsiteX1" fmla="*/ 421428 w 5141536"/>
              <a:gd name="connsiteY1" fmla="*/ 1352280 h 3375590"/>
              <a:gd name="connsiteX2" fmla="*/ 292639 w 5141536"/>
              <a:gd name="connsiteY2" fmla="*/ 1616297 h 3375590"/>
              <a:gd name="connsiteX3" fmla="*/ 47940 w 5141536"/>
              <a:gd name="connsiteY3" fmla="*/ 1983345 h 3375590"/>
              <a:gd name="connsiteX4" fmla="*/ 28622 w 5141536"/>
              <a:gd name="connsiteY4" fmla="*/ 3026534 h 3375590"/>
              <a:gd name="connsiteX5" fmla="*/ 633929 w 5141536"/>
              <a:gd name="connsiteY5" fmla="*/ 3296990 h 3375590"/>
              <a:gd name="connsiteX6" fmla="*/ 3055157 w 5141536"/>
              <a:gd name="connsiteY6" fmla="*/ 3181080 h 3375590"/>
              <a:gd name="connsiteX7" fmla="*/ 4826003 w 5141536"/>
              <a:gd name="connsiteY7" fmla="*/ 1198202 h 3375590"/>
              <a:gd name="connsiteX8" fmla="*/ 5141536 w 5141536"/>
              <a:gd name="connsiteY8" fmla="*/ 0 h 3375590"/>
              <a:gd name="connsiteX0" fmla="*/ 801354 w 5141536"/>
              <a:gd name="connsiteY0" fmla="*/ 1094703 h 3433730"/>
              <a:gd name="connsiteX1" fmla="*/ 421428 w 5141536"/>
              <a:gd name="connsiteY1" fmla="*/ 1352280 h 3433730"/>
              <a:gd name="connsiteX2" fmla="*/ 292639 w 5141536"/>
              <a:gd name="connsiteY2" fmla="*/ 1616297 h 3433730"/>
              <a:gd name="connsiteX3" fmla="*/ 47940 w 5141536"/>
              <a:gd name="connsiteY3" fmla="*/ 1983345 h 3433730"/>
              <a:gd name="connsiteX4" fmla="*/ 28622 w 5141536"/>
              <a:gd name="connsiteY4" fmla="*/ 3026534 h 3433730"/>
              <a:gd name="connsiteX5" fmla="*/ 633929 w 5141536"/>
              <a:gd name="connsiteY5" fmla="*/ 3296990 h 3433730"/>
              <a:gd name="connsiteX6" fmla="*/ 3055157 w 5141536"/>
              <a:gd name="connsiteY6" fmla="*/ 3181080 h 3433730"/>
              <a:gd name="connsiteX7" fmla="*/ 4954792 w 5141536"/>
              <a:gd name="connsiteY7" fmla="*/ 380393 h 3433730"/>
              <a:gd name="connsiteX8" fmla="*/ 5141536 w 5141536"/>
              <a:gd name="connsiteY8" fmla="*/ 0 h 3433730"/>
              <a:gd name="connsiteX0" fmla="*/ 801354 w 5141536"/>
              <a:gd name="connsiteY0" fmla="*/ 1094703 h 3441162"/>
              <a:gd name="connsiteX1" fmla="*/ 421428 w 5141536"/>
              <a:gd name="connsiteY1" fmla="*/ 1352280 h 3441162"/>
              <a:gd name="connsiteX2" fmla="*/ 292639 w 5141536"/>
              <a:gd name="connsiteY2" fmla="*/ 1616297 h 3441162"/>
              <a:gd name="connsiteX3" fmla="*/ 47940 w 5141536"/>
              <a:gd name="connsiteY3" fmla="*/ 1983345 h 3441162"/>
              <a:gd name="connsiteX4" fmla="*/ 28622 w 5141536"/>
              <a:gd name="connsiteY4" fmla="*/ 3026534 h 3441162"/>
              <a:gd name="connsiteX5" fmla="*/ 633929 w 5141536"/>
              <a:gd name="connsiteY5" fmla="*/ 3296990 h 3441162"/>
              <a:gd name="connsiteX6" fmla="*/ 3055157 w 5141536"/>
              <a:gd name="connsiteY6" fmla="*/ 3181080 h 3441162"/>
              <a:gd name="connsiteX7" fmla="*/ 4838882 w 5141536"/>
              <a:gd name="connsiteY7" fmla="*/ 277362 h 3441162"/>
              <a:gd name="connsiteX8" fmla="*/ 5141536 w 5141536"/>
              <a:gd name="connsiteY8" fmla="*/ 0 h 3441162"/>
              <a:gd name="connsiteX0" fmla="*/ 801354 w 5141536"/>
              <a:gd name="connsiteY0" fmla="*/ 1094703 h 3320283"/>
              <a:gd name="connsiteX1" fmla="*/ 421428 w 5141536"/>
              <a:gd name="connsiteY1" fmla="*/ 1352280 h 3320283"/>
              <a:gd name="connsiteX2" fmla="*/ 292639 w 5141536"/>
              <a:gd name="connsiteY2" fmla="*/ 1616297 h 3320283"/>
              <a:gd name="connsiteX3" fmla="*/ 47940 w 5141536"/>
              <a:gd name="connsiteY3" fmla="*/ 1983345 h 3320283"/>
              <a:gd name="connsiteX4" fmla="*/ 28622 w 5141536"/>
              <a:gd name="connsiteY4" fmla="*/ 3026534 h 3320283"/>
              <a:gd name="connsiteX5" fmla="*/ 633929 w 5141536"/>
              <a:gd name="connsiteY5" fmla="*/ 3296990 h 3320283"/>
              <a:gd name="connsiteX6" fmla="*/ 3055157 w 5141536"/>
              <a:gd name="connsiteY6" fmla="*/ 3181080 h 3320283"/>
              <a:gd name="connsiteX7" fmla="*/ 4574865 w 5141536"/>
              <a:gd name="connsiteY7" fmla="*/ 2041769 h 3320283"/>
              <a:gd name="connsiteX8" fmla="*/ 4838882 w 5141536"/>
              <a:gd name="connsiteY8" fmla="*/ 277362 h 3320283"/>
              <a:gd name="connsiteX9" fmla="*/ 5141536 w 5141536"/>
              <a:gd name="connsiteY9" fmla="*/ 0 h 3320283"/>
              <a:gd name="connsiteX0" fmla="*/ 801354 w 5141536"/>
              <a:gd name="connsiteY0" fmla="*/ 1094703 h 3320283"/>
              <a:gd name="connsiteX1" fmla="*/ 421428 w 5141536"/>
              <a:gd name="connsiteY1" fmla="*/ 1352280 h 3320283"/>
              <a:gd name="connsiteX2" fmla="*/ 292639 w 5141536"/>
              <a:gd name="connsiteY2" fmla="*/ 1616297 h 3320283"/>
              <a:gd name="connsiteX3" fmla="*/ 47940 w 5141536"/>
              <a:gd name="connsiteY3" fmla="*/ 1983345 h 3320283"/>
              <a:gd name="connsiteX4" fmla="*/ 28622 w 5141536"/>
              <a:gd name="connsiteY4" fmla="*/ 3026534 h 3320283"/>
              <a:gd name="connsiteX5" fmla="*/ 633929 w 5141536"/>
              <a:gd name="connsiteY5" fmla="*/ 3296990 h 3320283"/>
              <a:gd name="connsiteX6" fmla="*/ 3055157 w 5141536"/>
              <a:gd name="connsiteY6" fmla="*/ 3181080 h 3320283"/>
              <a:gd name="connsiteX7" fmla="*/ 4574865 w 5141536"/>
              <a:gd name="connsiteY7" fmla="*/ 2041769 h 3320283"/>
              <a:gd name="connsiteX8" fmla="*/ 4838882 w 5141536"/>
              <a:gd name="connsiteY8" fmla="*/ 277362 h 3320283"/>
              <a:gd name="connsiteX9" fmla="*/ 5141536 w 5141536"/>
              <a:gd name="connsiteY9" fmla="*/ 0 h 3320283"/>
              <a:gd name="connsiteX0" fmla="*/ 801354 w 5141536"/>
              <a:gd name="connsiteY0" fmla="*/ 1094703 h 3320283"/>
              <a:gd name="connsiteX1" fmla="*/ 421428 w 5141536"/>
              <a:gd name="connsiteY1" fmla="*/ 1352280 h 3320283"/>
              <a:gd name="connsiteX2" fmla="*/ 292639 w 5141536"/>
              <a:gd name="connsiteY2" fmla="*/ 1616297 h 3320283"/>
              <a:gd name="connsiteX3" fmla="*/ 47940 w 5141536"/>
              <a:gd name="connsiteY3" fmla="*/ 1983345 h 3320283"/>
              <a:gd name="connsiteX4" fmla="*/ 28622 w 5141536"/>
              <a:gd name="connsiteY4" fmla="*/ 3026534 h 3320283"/>
              <a:gd name="connsiteX5" fmla="*/ 633929 w 5141536"/>
              <a:gd name="connsiteY5" fmla="*/ 3296990 h 3320283"/>
              <a:gd name="connsiteX6" fmla="*/ 3055157 w 5141536"/>
              <a:gd name="connsiteY6" fmla="*/ 3181080 h 3320283"/>
              <a:gd name="connsiteX7" fmla="*/ 4574865 w 5141536"/>
              <a:gd name="connsiteY7" fmla="*/ 2041769 h 3320283"/>
              <a:gd name="connsiteX8" fmla="*/ 4838882 w 5141536"/>
              <a:gd name="connsiteY8" fmla="*/ 277362 h 3320283"/>
              <a:gd name="connsiteX9" fmla="*/ 5141536 w 5141536"/>
              <a:gd name="connsiteY9" fmla="*/ 0 h 3320283"/>
              <a:gd name="connsiteX0" fmla="*/ 801354 w 5141536"/>
              <a:gd name="connsiteY0" fmla="*/ 1094703 h 3299791"/>
              <a:gd name="connsiteX1" fmla="*/ 421428 w 5141536"/>
              <a:gd name="connsiteY1" fmla="*/ 1352280 h 3299791"/>
              <a:gd name="connsiteX2" fmla="*/ 292639 w 5141536"/>
              <a:gd name="connsiteY2" fmla="*/ 1616297 h 3299791"/>
              <a:gd name="connsiteX3" fmla="*/ 47940 w 5141536"/>
              <a:gd name="connsiteY3" fmla="*/ 1983345 h 3299791"/>
              <a:gd name="connsiteX4" fmla="*/ 28622 w 5141536"/>
              <a:gd name="connsiteY4" fmla="*/ 3026534 h 3299791"/>
              <a:gd name="connsiteX5" fmla="*/ 633929 w 5141536"/>
              <a:gd name="connsiteY5" fmla="*/ 3296990 h 3299791"/>
              <a:gd name="connsiteX6" fmla="*/ 3055157 w 5141536"/>
              <a:gd name="connsiteY6" fmla="*/ 3181080 h 3299791"/>
              <a:gd name="connsiteX7" fmla="*/ 4265772 w 5141536"/>
              <a:gd name="connsiteY7" fmla="*/ 2524727 h 3299791"/>
              <a:gd name="connsiteX8" fmla="*/ 4838882 w 5141536"/>
              <a:gd name="connsiteY8" fmla="*/ 277362 h 3299791"/>
              <a:gd name="connsiteX9" fmla="*/ 5141536 w 5141536"/>
              <a:gd name="connsiteY9" fmla="*/ 0 h 3299791"/>
              <a:gd name="connsiteX0" fmla="*/ 801354 w 5141536"/>
              <a:gd name="connsiteY0" fmla="*/ 1094703 h 3299791"/>
              <a:gd name="connsiteX1" fmla="*/ 421428 w 5141536"/>
              <a:gd name="connsiteY1" fmla="*/ 1352280 h 3299791"/>
              <a:gd name="connsiteX2" fmla="*/ 292639 w 5141536"/>
              <a:gd name="connsiteY2" fmla="*/ 1616297 h 3299791"/>
              <a:gd name="connsiteX3" fmla="*/ 47940 w 5141536"/>
              <a:gd name="connsiteY3" fmla="*/ 1983345 h 3299791"/>
              <a:gd name="connsiteX4" fmla="*/ 28622 w 5141536"/>
              <a:gd name="connsiteY4" fmla="*/ 3026534 h 3299791"/>
              <a:gd name="connsiteX5" fmla="*/ 633929 w 5141536"/>
              <a:gd name="connsiteY5" fmla="*/ 3296990 h 3299791"/>
              <a:gd name="connsiteX6" fmla="*/ 3055157 w 5141536"/>
              <a:gd name="connsiteY6" fmla="*/ 3181080 h 3299791"/>
              <a:gd name="connsiteX7" fmla="*/ 4265772 w 5141536"/>
              <a:gd name="connsiteY7" fmla="*/ 2524727 h 3299791"/>
              <a:gd name="connsiteX8" fmla="*/ 4838882 w 5141536"/>
              <a:gd name="connsiteY8" fmla="*/ 277362 h 3299791"/>
              <a:gd name="connsiteX9" fmla="*/ 5141536 w 5141536"/>
              <a:gd name="connsiteY9" fmla="*/ 0 h 3299791"/>
              <a:gd name="connsiteX0" fmla="*/ 801354 w 5141536"/>
              <a:gd name="connsiteY0" fmla="*/ 1094703 h 3299255"/>
              <a:gd name="connsiteX1" fmla="*/ 421428 w 5141536"/>
              <a:gd name="connsiteY1" fmla="*/ 1352280 h 3299255"/>
              <a:gd name="connsiteX2" fmla="*/ 292639 w 5141536"/>
              <a:gd name="connsiteY2" fmla="*/ 1616297 h 3299255"/>
              <a:gd name="connsiteX3" fmla="*/ 47940 w 5141536"/>
              <a:gd name="connsiteY3" fmla="*/ 1983345 h 3299255"/>
              <a:gd name="connsiteX4" fmla="*/ 28622 w 5141536"/>
              <a:gd name="connsiteY4" fmla="*/ 3026534 h 3299255"/>
              <a:gd name="connsiteX5" fmla="*/ 633929 w 5141536"/>
              <a:gd name="connsiteY5" fmla="*/ 3296990 h 3299255"/>
              <a:gd name="connsiteX6" fmla="*/ 3055157 w 5141536"/>
              <a:gd name="connsiteY6" fmla="*/ 3181080 h 3299255"/>
              <a:gd name="connsiteX7" fmla="*/ 4259333 w 5141536"/>
              <a:gd name="connsiteY7" fmla="*/ 2556924 h 3299255"/>
              <a:gd name="connsiteX8" fmla="*/ 4838882 w 5141536"/>
              <a:gd name="connsiteY8" fmla="*/ 277362 h 3299255"/>
              <a:gd name="connsiteX9" fmla="*/ 5141536 w 5141536"/>
              <a:gd name="connsiteY9" fmla="*/ 0 h 3299255"/>
              <a:gd name="connsiteX0" fmla="*/ 801354 w 5141536"/>
              <a:gd name="connsiteY0" fmla="*/ 1094703 h 3299255"/>
              <a:gd name="connsiteX1" fmla="*/ 421428 w 5141536"/>
              <a:gd name="connsiteY1" fmla="*/ 1352280 h 3299255"/>
              <a:gd name="connsiteX2" fmla="*/ 292639 w 5141536"/>
              <a:gd name="connsiteY2" fmla="*/ 1616297 h 3299255"/>
              <a:gd name="connsiteX3" fmla="*/ 47940 w 5141536"/>
              <a:gd name="connsiteY3" fmla="*/ 1983345 h 3299255"/>
              <a:gd name="connsiteX4" fmla="*/ 28622 w 5141536"/>
              <a:gd name="connsiteY4" fmla="*/ 3026534 h 3299255"/>
              <a:gd name="connsiteX5" fmla="*/ 633929 w 5141536"/>
              <a:gd name="connsiteY5" fmla="*/ 3296990 h 3299255"/>
              <a:gd name="connsiteX6" fmla="*/ 3055157 w 5141536"/>
              <a:gd name="connsiteY6" fmla="*/ 3181080 h 3299255"/>
              <a:gd name="connsiteX7" fmla="*/ 4259333 w 5141536"/>
              <a:gd name="connsiteY7" fmla="*/ 2556924 h 3299255"/>
              <a:gd name="connsiteX8" fmla="*/ 4838882 w 5141536"/>
              <a:gd name="connsiteY8" fmla="*/ 277362 h 3299255"/>
              <a:gd name="connsiteX9" fmla="*/ 5141536 w 5141536"/>
              <a:gd name="connsiteY9" fmla="*/ 0 h 3299255"/>
              <a:gd name="connsiteX0" fmla="*/ 801354 w 5141536"/>
              <a:gd name="connsiteY0" fmla="*/ 1094703 h 3305722"/>
              <a:gd name="connsiteX1" fmla="*/ 421428 w 5141536"/>
              <a:gd name="connsiteY1" fmla="*/ 1352280 h 3305722"/>
              <a:gd name="connsiteX2" fmla="*/ 292639 w 5141536"/>
              <a:gd name="connsiteY2" fmla="*/ 1616297 h 3305722"/>
              <a:gd name="connsiteX3" fmla="*/ 47940 w 5141536"/>
              <a:gd name="connsiteY3" fmla="*/ 1983345 h 3305722"/>
              <a:gd name="connsiteX4" fmla="*/ 28622 w 5141536"/>
              <a:gd name="connsiteY4" fmla="*/ 3026534 h 3305722"/>
              <a:gd name="connsiteX5" fmla="*/ 633929 w 5141536"/>
              <a:gd name="connsiteY5" fmla="*/ 3296990 h 3305722"/>
              <a:gd name="connsiteX6" fmla="*/ 2797579 w 5141536"/>
              <a:gd name="connsiteY6" fmla="*/ 3174641 h 3305722"/>
              <a:gd name="connsiteX7" fmla="*/ 4259333 w 5141536"/>
              <a:gd name="connsiteY7" fmla="*/ 2556924 h 3305722"/>
              <a:gd name="connsiteX8" fmla="*/ 4838882 w 5141536"/>
              <a:gd name="connsiteY8" fmla="*/ 277362 h 3305722"/>
              <a:gd name="connsiteX9" fmla="*/ 5141536 w 5141536"/>
              <a:gd name="connsiteY9" fmla="*/ 0 h 3305722"/>
              <a:gd name="connsiteX0" fmla="*/ 801354 w 5141536"/>
              <a:gd name="connsiteY0" fmla="*/ 1094703 h 3304994"/>
              <a:gd name="connsiteX1" fmla="*/ 421428 w 5141536"/>
              <a:gd name="connsiteY1" fmla="*/ 1352280 h 3304994"/>
              <a:gd name="connsiteX2" fmla="*/ 292639 w 5141536"/>
              <a:gd name="connsiteY2" fmla="*/ 1616297 h 3304994"/>
              <a:gd name="connsiteX3" fmla="*/ 47940 w 5141536"/>
              <a:gd name="connsiteY3" fmla="*/ 1983345 h 3304994"/>
              <a:gd name="connsiteX4" fmla="*/ 28622 w 5141536"/>
              <a:gd name="connsiteY4" fmla="*/ 3026534 h 3304994"/>
              <a:gd name="connsiteX5" fmla="*/ 633929 w 5141536"/>
              <a:gd name="connsiteY5" fmla="*/ 3296990 h 3304994"/>
              <a:gd name="connsiteX6" fmla="*/ 2797579 w 5141536"/>
              <a:gd name="connsiteY6" fmla="*/ 3174641 h 3304994"/>
              <a:gd name="connsiteX7" fmla="*/ 4259333 w 5141536"/>
              <a:gd name="connsiteY7" fmla="*/ 2556924 h 3304994"/>
              <a:gd name="connsiteX8" fmla="*/ 4838882 w 5141536"/>
              <a:gd name="connsiteY8" fmla="*/ 277362 h 3304994"/>
              <a:gd name="connsiteX9" fmla="*/ 5141536 w 5141536"/>
              <a:gd name="connsiteY9" fmla="*/ 0 h 3304994"/>
              <a:gd name="connsiteX0" fmla="*/ 801354 w 5141536"/>
              <a:gd name="connsiteY0" fmla="*/ 1094703 h 3307647"/>
              <a:gd name="connsiteX1" fmla="*/ 421428 w 5141536"/>
              <a:gd name="connsiteY1" fmla="*/ 1352280 h 3307647"/>
              <a:gd name="connsiteX2" fmla="*/ 292639 w 5141536"/>
              <a:gd name="connsiteY2" fmla="*/ 1616297 h 3307647"/>
              <a:gd name="connsiteX3" fmla="*/ 47940 w 5141536"/>
              <a:gd name="connsiteY3" fmla="*/ 1983345 h 3307647"/>
              <a:gd name="connsiteX4" fmla="*/ 28622 w 5141536"/>
              <a:gd name="connsiteY4" fmla="*/ 3026534 h 3307647"/>
              <a:gd name="connsiteX5" fmla="*/ 633929 w 5141536"/>
              <a:gd name="connsiteY5" fmla="*/ 3296990 h 3307647"/>
              <a:gd name="connsiteX6" fmla="*/ 2649472 w 5141536"/>
              <a:gd name="connsiteY6" fmla="*/ 3187520 h 3307647"/>
              <a:gd name="connsiteX7" fmla="*/ 4259333 w 5141536"/>
              <a:gd name="connsiteY7" fmla="*/ 2556924 h 3307647"/>
              <a:gd name="connsiteX8" fmla="*/ 4838882 w 5141536"/>
              <a:gd name="connsiteY8" fmla="*/ 277362 h 3307647"/>
              <a:gd name="connsiteX9" fmla="*/ 5141536 w 5141536"/>
              <a:gd name="connsiteY9" fmla="*/ 0 h 3307647"/>
              <a:gd name="connsiteX0" fmla="*/ 801354 w 5141536"/>
              <a:gd name="connsiteY0" fmla="*/ 1094703 h 3304667"/>
              <a:gd name="connsiteX1" fmla="*/ 421428 w 5141536"/>
              <a:gd name="connsiteY1" fmla="*/ 1352280 h 3304667"/>
              <a:gd name="connsiteX2" fmla="*/ 292639 w 5141536"/>
              <a:gd name="connsiteY2" fmla="*/ 1616297 h 3304667"/>
              <a:gd name="connsiteX3" fmla="*/ 47940 w 5141536"/>
              <a:gd name="connsiteY3" fmla="*/ 1983345 h 3304667"/>
              <a:gd name="connsiteX4" fmla="*/ 28622 w 5141536"/>
              <a:gd name="connsiteY4" fmla="*/ 3026534 h 3304667"/>
              <a:gd name="connsiteX5" fmla="*/ 633929 w 5141536"/>
              <a:gd name="connsiteY5" fmla="*/ 3296990 h 3304667"/>
              <a:gd name="connsiteX6" fmla="*/ 2649472 w 5141536"/>
              <a:gd name="connsiteY6" fmla="*/ 3187520 h 3304667"/>
              <a:gd name="connsiteX7" fmla="*/ 4259333 w 5141536"/>
              <a:gd name="connsiteY7" fmla="*/ 2556924 h 3304667"/>
              <a:gd name="connsiteX8" fmla="*/ 4838882 w 5141536"/>
              <a:gd name="connsiteY8" fmla="*/ 277362 h 3304667"/>
              <a:gd name="connsiteX9" fmla="*/ 5141536 w 5141536"/>
              <a:gd name="connsiteY9" fmla="*/ 0 h 3304667"/>
              <a:gd name="connsiteX0" fmla="*/ 801354 w 5141536"/>
              <a:gd name="connsiteY0" fmla="*/ 1094703 h 3302075"/>
              <a:gd name="connsiteX1" fmla="*/ 421428 w 5141536"/>
              <a:gd name="connsiteY1" fmla="*/ 1352280 h 3302075"/>
              <a:gd name="connsiteX2" fmla="*/ 292639 w 5141536"/>
              <a:gd name="connsiteY2" fmla="*/ 1616297 h 3302075"/>
              <a:gd name="connsiteX3" fmla="*/ 47940 w 5141536"/>
              <a:gd name="connsiteY3" fmla="*/ 1983345 h 3302075"/>
              <a:gd name="connsiteX4" fmla="*/ 28622 w 5141536"/>
              <a:gd name="connsiteY4" fmla="*/ 3026534 h 3302075"/>
              <a:gd name="connsiteX5" fmla="*/ 633929 w 5141536"/>
              <a:gd name="connsiteY5" fmla="*/ 3296990 h 3302075"/>
              <a:gd name="connsiteX6" fmla="*/ 2655911 w 5141536"/>
              <a:gd name="connsiteY6" fmla="*/ 3168202 h 3302075"/>
              <a:gd name="connsiteX7" fmla="*/ 4259333 w 5141536"/>
              <a:gd name="connsiteY7" fmla="*/ 2556924 h 3302075"/>
              <a:gd name="connsiteX8" fmla="*/ 4838882 w 5141536"/>
              <a:gd name="connsiteY8" fmla="*/ 277362 h 3302075"/>
              <a:gd name="connsiteX9" fmla="*/ 5141536 w 5141536"/>
              <a:gd name="connsiteY9" fmla="*/ 0 h 3302075"/>
              <a:gd name="connsiteX0" fmla="*/ 801354 w 5141536"/>
              <a:gd name="connsiteY0" fmla="*/ 1094703 h 3303525"/>
              <a:gd name="connsiteX1" fmla="*/ 421428 w 5141536"/>
              <a:gd name="connsiteY1" fmla="*/ 1352280 h 3303525"/>
              <a:gd name="connsiteX2" fmla="*/ 292639 w 5141536"/>
              <a:gd name="connsiteY2" fmla="*/ 1616297 h 3303525"/>
              <a:gd name="connsiteX3" fmla="*/ 47940 w 5141536"/>
              <a:gd name="connsiteY3" fmla="*/ 1983345 h 3303525"/>
              <a:gd name="connsiteX4" fmla="*/ 28622 w 5141536"/>
              <a:gd name="connsiteY4" fmla="*/ 3026534 h 3303525"/>
              <a:gd name="connsiteX5" fmla="*/ 633929 w 5141536"/>
              <a:gd name="connsiteY5" fmla="*/ 3296990 h 3303525"/>
              <a:gd name="connsiteX6" fmla="*/ 2655911 w 5141536"/>
              <a:gd name="connsiteY6" fmla="*/ 3168202 h 3303525"/>
              <a:gd name="connsiteX7" fmla="*/ 4252894 w 5141536"/>
              <a:gd name="connsiteY7" fmla="*/ 2621319 h 3303525"/>
              <a:gd name="connsiteX8" fmla="*/ 4838882 w 5141536"/>
              <a:gd name="connsiteY8" fmla="*/ 277362 h 3303525"/>
              <a:gd name="connsiteX9" fmla="*/ 5141536 w 5141536"/>
              <a:gd name="connsiteY9" fmla="*/ 0 h 330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41536" h="3303525">
                <a:moveTo>
                  <a:pt x="801354" y="1094703"/>
                </a:moveTo>
                <a:cubicBezTo>
                  <a:pt x="791158" y="1315254"/>
                  <a:pt x="506214" y="1265348"/>
                  <a:pt x="421428" y="1352280"/>
                </a:cubicBezTo>
                <a:cubicBezTo>
                  <a:pt x="336642" y="1439212"/>
                  <a:pt x="387084" y="1556196"/>
                  <a:pt x="292639" y="1616297"/>
                </a:cubicBezTo>
                <a:cubicBezTo>
                  <a:pt x="198194" y="1676398"/>
                  <a:pt x="91943" y="1748305"/>
                  <a:pt x="47940" y="1983345"/>
                </a:cubicBezTo>
                <a:cubicBezTo>
                  <a:pt x="3937" y="2218385"/>
                  <a:pt x="-23967" y="2807593"/>
                  <a:pt x="28622" y="3026534"/>
                </a:cubicBezTo>
                <a:cubicBezTo>
                  <a:pt x="81211" y="3245475"/>
                  <a:pt x="196048" y="3273379"/>
                  <a:pt x="633929" y="3296990"/>
                </a:cubicBezTo>
                <a:cubicBezTo>
                  <a:pt x="1071810" y="3320601"/>
                  <a:pt x="2052750" y="3280814"/>
                  <a:pt x="2655911" y="3168202"/>
                </a:cubicBezTo>
                <a:cubicBezTo>
                  <a:pt x="3259072" y="3055590"/>
                  <a:pt x="3889066" y="3103126"/>
                  <a:pt x="4252894" y="2621319"/>
                </a:cubicBezTo>
                <a:cubicBezTo>
                  <a:pt x="4616723" y="2139512"/>
                  <a:pt x="4690775" y="714248"/>
                  <a:pt x="4838882" y="277362"/>
                </a:cubicBezTo>
                <a:cubicBezTo>
                  <a:pt x="4986989" y="-159524"/>
                  <a:pt x="5006308" y="235117"/>
                  <a:pt x="5141536" y="0"/>
                </a:cubicBezTo>
              </a:path>
            </a:pathLst>
          </a:custGeom>
          <a:noFill/>
          <a:ln w="47625" cap="flat" cmpd="dbl">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8130D186-DA65-4B6C-8A29-5B27B1BE7127}"/>
              </a:ext>
            </a:extLst>
          </p:cNvPr>
          <p:cNvSpPr txBox="1"/>
          <p:nvPr/>
        </p:nvSpPr>
        <p:spPr>
          <a:xfrm>
            <a:off x="3623994" y="3324855"/>
            <a:ext cx="758541" cy="253916"/>
          </a:xfrm>
          <a:prstGeom prst="rect">
            <a:avLst/>
          </a:prstGeom>
          <a:noFill/>
        </p:spPr>
        <p:txBody>
          <a:bodyPr wrap="none" rtlCol="0" anchor="ctr">
            <a:spAutoFit/>
          </a:bodyPr>
          <a:lstStyle/>
          <a:p>
            <a:pPr algn="ctr"/>
            <a:r>
              <a:rPr lang="en-US" sz="1050" dirty="0">
                <a:solidFill>
                  <a:schemeClr val="accent3">
                    <a:lumMod val="40000"/>
                    <a:lumOff val="60000"/>
                  </a:schemeClr>
                </a:solidFill>
              </a:rPr>
              <a:t>vhostuser</a:t>
            </a:r>
          </a:p>
        </p:txBody>
      </p:sp>
      <p:cxnSp>
        <p:nvCxnSpPr>
          <p:cNvPr id="78" name="Straight Connector 77">
            <a:extLst>
              <a:ext uri="{FF2B5EF4-FFF2-40B4-BE49-F238E27FC236}">
                <a16:creationId xmlns:a16="http://schemas.microsoft.com/office/drawing/2014/main" id="{61F00246-00C8-46B1-BC32-92F74457F2F1}"/>
              </a:ext>
            </a:extLst>
          </p:cNvPr>
          <p:cNvCxnSpPr>
            <a:cxnSpLocks/>
            <a:endCxn id="59" idx="0"/>
          </p:cNvCxnSpPr>
          <p:nvPr/>
        </p:nvCxnSpPr>
        <p:spPr>
          <a:xfrm>
            <a:off x="2145693" y="3701549"/>
            <a:ext cx="111455" cy="342199"/>
          </a:xfrm>
          <a:prstGeom prst="line">
            <a:avLst/>
          </a:prstGeom>
          <a:ln w="12700" cap="rnd" cmpd="sng" algn="ctr">
            <a:solidFill>
              <a:srgbClr val="FFE4AA"/>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6" name="Rectangle: Rounded Corners 85">
            <a:extLst>
              <a:ext uri="{FF2B5EF4-FFF2-40B4-BE49-F238E27FC236}">
                <a16:creationId xmlns:a16="http://schemas.microsoft.com/office/drawing/2014/main" id="{9974A231-B979-4502-AE82-A24094118372}"/>
              </a:ext>
            </a:extLst>
          </p:cNvPr>
          <p:cNvSpPr/>
          <p:nvPr/>
        </p:nvSpPr>
        <p:spPr>
          <a:xfrm>
            <a:off x="1752125" y="2472404"/>
            <a:ext cx="1125178" cy="414095"/>
          </a:xfrm>
          <a:prstGeom prst="roundRect">
            <a:avLst/>
          </a:prstGeom>
          <a:solidFill>
            <a:srgbClr val="FFE4AA"/>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Local Agents</a:t>
            </a:r>
            <a:endParaRPr lang="en-US" sz="1400" dirty="0">
              <a:solidFill>
                <a:schemeClr val="tx2"/>
              </a:solidFill>
            </a:endParaRPr>
          </a:p>
        </p:txBody>
      </p:sp>
      <p:sp>
        <p:nvSpPr>
          <p:cNvPr id="85" name="Rectangle: Rounded Corners 84">
            <a:extLst>
              <a:ext uri="{FF2B5EF4-FFF2-40B4-BE49-F238E27FC236}">
                <a16:creationId xmlns:a16="http://schemas.microsoft.com/office/drawing/2014/main" id="{147B0284-3D7C-40E4-930C-A5A1DED08B39}"/>
              </a:ext>
            </a:extLst>
          </p:cNvPr>
          <p:cNvSpPr/>
          <p:nvPr/>
        </p:nvSpPr>
        <p:spPr>
          <a:xfrm>
            <a:off x="1667615" y="2551204"/>
            <a:ext cx="1125178" cy="414095"/>
          </a:xfrm>
          <a:prstGeom prst="roundRect">
            <a:avLst/>
          </a:prstGeom>
          <a:solidFill>
            <a:srgbClr val="FFE4AA"/>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Local Agents</a:t>
            </a:r>
            <a:endParaRPr lang="en-US" sz="1400" dirty="0">
              <a:solidFill>
                <a:schemeClr val="tx2"/>
              </a:solidFill>
            </a:endParaRPr>
          </a:p>
        </p:txBody>
      </p:sp>
      <p:sp>
        <p:nvSpPr>
          <p:cNvPr id="84" name="Rectangle: Rounded Corners 83">
            <a:extLst>
              <a:ext uri="{FF2B5EF4-FFF2-40B4-BE49-F238E27FC236}">
                <a16:creationId xmlns:a16="http://schemas.microsoft.com/office/drawing/2014/main" id="{22E76F9C-D6F2-4982-B4C3-168C863A209D}"/>
              </a:ext>
            </a:extLst>
          </p:cNvPr>
          <p:cNvSpPr/>
          <p:nvPr/>
        </p:nvSpPr>
        <p:spPr>
          <a:xfrm>
            <a:off x="1583104" y="2630004"/>
            <a:ext cx="1125178" cy="414095"/>
          </a:xfrm>
          <a:prstGeom prst="roundRect">
            <a:avLst/>
          </a:prstGeom>
          <a:solidFill>
            <a:srgbClr val="FFE4AA"/>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Local Agents</a:t>
            </a:r>
            <a:endParaRPr lang="en-US" sz="1400" dirty="0">
              <a:solidFill>
                <a:schemeClr val="tx2"/>
              </a:solidFill>
            </a:endParaRPr>
          </a:p>
        </p:txBody>
      </p:sp>
      <p:sp>
        <p:nvSpPr>
          <p:cNvPr id="81" name="Rectangle: Rounded Corners 80">
            <a:extLst>
              <a:ext uri="{FF2B5EF4-FFF2-40B4-BE49-F238E27FC236}">
                <a16:creationId xmlns:a16="http://schemas.microsoft.com/office/drawing/2014/main" id="{33DFA476-66F6-4AC2-B34E-384F2E20617D}"/>
              </a:ext>
            </a:extLst>
          </p:cNvPr>
          <p:cNvSpPr/>
          <p:nvPr/>
        </p:nvSpPr>
        <p:spPr>
          <a:xfrm>
            <a:off x="1498593" y="2708803"/>
            <a:ext cx="1125178" cy="414095"/>
          </a:xfrm>
          <a:prstGeom prst="roundRect">
            <a:avLst/>
          </a:prstGeom>
          <a:solidFill>
            <a:srgbClr val="FFE4AA"/>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VIM Components</a:t>
            </a:r>
            <a:endParaRPr lang="en-US" sz="1400" dirty="0">
              <a:solidFill>
                <a:schemeClr val="tx2"/>
              </a:solidFill>
            </a:endParaRPr>
          </a:p>
        </p:txBody>
      </p:sp>
      <p:sp>
        <p:nvSpPr>
          <p:cNvPr id="87" name="Cloud 86">
            <a:extLst>
              <a:ext uri="{FF2B5EF4-FFF2-40B4-BE49-F238E27FC236}">
                <a16:creationId xmlns:a16="http://schemas.microsoft.com/office/drawing/2014/main" id="{0CFFA09A-D2CA-44A3-8CFB-2365F430DE3D}"/>
              </a:ext>
            </a:extLst>
          </p:cNvPr>
          <p:cNvSpPr/>
          <p:nvPr/>
        </p:nvSpPr>
        <p:spPr>
          <a:xfrm>
            <a:off x="1628150" y="3225598"/>
            <a:ext cx="986050" cy="402023"/>
          </a:xfrm>
          <a:prstGeom prst="cloud">
            <a:avLst/>
          </a:prstGeom>
          <a:solidFill>
            <a:srgbClr val="FFE4AA"/>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2"/>
                </a:solidFill>
              </a:rPr>
              <a:t>Host networking</a:t>
            </a:r>
          </a:p>
        </p:txBody>
      </p:sp>
      <p:sp>
        <p:nvSpPr>
          <p:cNvPr id="25" name="Oval 24">
            <a:extLst>
              <a:ext uri="{FF2B5EF4-FFF2-40B4-BE49-F238E27FC236}">
                <a16:creationId xmlns:a16="http://schemas.microsoft.com/office/drawing/2014/main" id="{56B0CC11-6461-4E97-8A7F-A27E1D5C6A4F}"/>
              </a:ext>
            </a:extLst>
          </p:cNvPr>
          <p:cNvSpPr/>
          <p:nvPr/>
        </p:nvSpPr>
        <p:spPr>
          <a:xfrm>
            <a:off x="2684664" y="5011159"/>
            <a:ext cx="1077499" cy="221521"/>
          </a:xfrm>
          <a:prstGeom prst="ellipse">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bond</a:t>
            </a:r>
          </a:p>
        </p:txBody>
      </p:sp>
      <p:sp>
        <p:nvSpPr>
          <p:cNvPr id="49" name="Rectangle: Rounded Corners 48">
            <a:extLst>
              <a:ext uri="{FF2B5EF4-FFF2-40B4-BE49-F238E27FC236}">
                <a16:creationId xmlns:a16="http://schemas.microsoft.com/office/drawing/2014/main" id="{6FFCD413-05A3-42A5-A4B3-9467916C38BE}"/>
              </a:ext>
            </a:extLst>
          </p:cNvPr>
          <p:cNvSpPr/>
          <p:nvPr/>
        </p:nvSpPr>
        <p:spPr>
          <a:xfrm>
            <a:off x="2684665" y="4617102"/>
            <a:ext cx="1077498" cy="295707"/>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br-prv</a:t>
            </a:r>
            <a:endParaRPr lang="en-US" sz="1400" dirty="0"/>
          </a:p>
        </p:txBody>
      </p:sp>
      <p:sp>
        <p:nvSpPr>
          <p:cNvPr id="121" name="TextBox 120">
            <a:extLst>
              <a:ext uri="{FF2B5EF4-FFF2-40B4-BE49-F238E27FC236}">
                <a16:creationId xmlns:a16="http://schemas.microsoft.com/office/drawing/2014/main" id="{D9BD2C56-F122-4DBB-88DB-BD89EB72916C}"/>
              </a:ext>
            </a:extLst>
          </p:cNvPr>
          <p:cNvSpPr txBox="1"/>
          <p:nvPr/>
        </p:nvSpPr>
        <p:spPr>
          <a:xfrm>
            <a:off x="2605081" y="4304731"/>
            <a:ext cx="375424" cy="253916"/>
          </a:xfrm>
          <a:prstGeom prst="rect">
            <a:avLst/>
          </a:prstGeom>
          <a:noFill/>
        </p:spPr>
        <p:txBody>
          <a:bodyPr wrap="none" rtlCol="0" anchor="ctr">
            <a:spAutoFit/>
          </a:bodyPr>
          <a:lstStyle/>
          <a:p>
            <a:pPr algn="ctr"/>
            <a:r>
              <a:rPr lang="en-US" sz="1000" dirty="0">
                <a:solidFill>
                  <a:srgbClr val="FFE4AA"/>
                </a:solidFill>
              </a:rPr>
              <a:t>tag</a:t>
            </a:r>
          </a:p>
        </p:txBody>
      </p:sp>
      <p:sp>
        <p:nvSpPr>
          <p:cNvPr id="122" name="TextBox 121">
            <a:extLst>
              <a:ext uri="{FF2B5EF4-FFF2-40B4-BE49-F238E27FC236}">
                <a16:creationId xmlns:a16="http://schemas.microsoft.com/office/drawing/2014/main" id="{7B2C7759-0C74-41A5-8145-2931165904FA}"/>
              </a:ext>
            </a:extLst>
          </p:cNvPr>
          <p:cNvSpPr txBox="1"/>
          <p:nvPr/>
        </p:nvSpPr>
        <p:spPr>
          <a:xfrm>
            <a:off x="3230481" y="4325309"/>
            <a:ext cx="375424" cy="253916"/>
          </a:xfrm>
          <a:prstGeom prst="rect">
            <a:avLst/>
          </a:prstGeom>
          <a:noFill/>
        </p:spPr>
        <p:txBody>
          <a:bodyPr wrap="none" rtlCol="0" anchor="ctr">
            <a:spAutoFit/>
          </a:bodyPr>
          <a:lstStyle/>
          <a:p>
            <a:pPr algn="ctr"/>
            <a:r>
              <a:rPr lang="en-US" sz="1000" dirty="0">
                <a:solidFill>
                  <a:schemeClr val="accent3">
                    <a:lumMod val="20000"/>
                    <a:lumOff val="80000"/>
                  </a:schemeClr>
                </a:solidFill>
              </a:rPr>
              <a:t>tag</a:t>
            </a:r>
          </a:p>
        </p:txBody>
      </p:sp>
      <p:sp>
        <p:nvSpPr>
          <p:cNvPr id="2" name="Freeform: Shape 1">
            <a:extLst>
              <a:ext uri="{FF2B5EF4-FFF2-40B4-BE49-F238E27FC236}">
                <a16:creationId xmlns:a16="http://schemas.microsoft.com/office/drawing/2014/main" id="{F82102DF-1B12-4EB6-8B02-F8B14C0316F2}"/>
              </a:ext>
            </a:extLst>
          </p:cNvPr>
          <p:cNvSpPr/>
          <p:nvPr/>
        </p:nvSpPr>
        <p:spPr>
          <a:xfrm>
            <a:off x="2550017" y="4771570"/>
            <a:ext cx="1841678" cy="1390971"/>
          </a:xfrm>
          <a:custGeom>
            <a:avLst/>
            <a:gdLst>
              <a:gd name="connsiteX0" fmla="*/ 1822360 w 1822360"/>
              <a:gd name="connsiteY0" fmla="*/ 30750 h 1389471"/>
              <a:gd name="connsiteX1" fmla="*/ 972355 w 1822360"/>
              <a:gd name="connsiteY1" fmla="*/ 17871 h 1389471"/>
              <a:gd name="connsiteX2" fmla="*/ 695459 w 1822360"/>
              <a:gd name="connsiteY2" fmla="*/ 243251 h 1389471"/>
              <a:gd name="connsiteX3" fmla="*/ 367048 w 1822360"/>
              <a:gd name="connsiteY3" fmla="*/ 764845 h 1389471"/>
              <a:gd name="connsiteX4" fmla="*/ 0 w 1822360"/>
              <a:gd name="connsiteY4" fmla="*/ 1389471 h 1389471"/>
              <a:gd name="connsiteX0" fmla="*/ 1841678 w 1841678"/>
              <a:gd name="connsiteY0" fmla="*/ 212520 h 1371618"/>
              <a:gd name="connsiteX1" fmla="*/ 972355 w 1841678"/>
              <a:gd name="connsiteY1" fmla="*/ 18 h 1371618"/>
              <a:gd name="connsiteX2" fmla="*/ 695459 w 1841678"/>
              <a:gd name="connsiteY2" fmla="*/ 225398 h 1371618"/>
              <a:gd name="connsiteX3" fmla="*/ 367048 w 1841678"/>
              <a:gd name="connsiteY3" fmla="*/ 746992 h 1371618"/>
              <a:gd name="connsiteX4" fmla="*/ 0 w 1841678"/>
              <a:gd name="connsiteY4" fmla="*/ 1371618 h 1371618"/>
              <a:gd name="connsiteX0" fmla="*/ 1841678 w 1841678"/>
              <a:gd name="connsiteY0" fmla="*/ 212578 h 1371676"/>
              <a:gd name="connsiteX1" fmla="*/ 972355 w 1841678"/>
              <a:gd name="connsiteY1" fmla="*/ 76 h 1371676"/>
              <a:gd name="connsiteX2" fmla="*/ 695459 w 1841678"/>
              <a:gd name="connsiteY2" fmla="*/ 225456 h 1371676"/>
              <a:gd name="connsiteX3" fmla="*/ 367048 w 1841678"/>
              <a:gd name="connsiteY3" fmla="*/ 747050 h 1371676"/>
              <a:gd name="connsiteX4" fmla="*/ 0 w 1841678"/>
              <a:gd name="connsiteY4" fmla="*/ 1371676 h 1371676"/>
              <a:gd name="connsiteX0" fmla="*/ 1841678 w 1841678"/>
              <a:gd name="connsiteY0" fmla="*/ 231873 h 1390971"/>
              <a:gd name="connsiteX1" fmla="*/ 1023870 w 1841678"/>
              <a:gd name="connsiteY1" fmla="*/ 53 h 1390971"/>
              <a:gd name="connsiteX2" fmla="*/ 695459 w 1841678"/>
              <a:gd name="connsiteY2" fmla="*/ 244751 h 1390971"/>
              <a:gd name="connsiteX3" fmla="*/ 367048 w 1841678"/>
              <a:gd name="connsiteY3" fmla="*/ 766345 h 1390971"/>
              <a:gd name="connsiteX4" fmla="*/ 0 w 1841678"/>
              <a:gd name="connsiteY4" fmla="*/ 1390971 h 1390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678" h="1390971">
                <a:moveTo>
                  <a:pt x="1841678" y="231873"/>
                </a:moveTo>
                <a:cubicBezTo>
                  <a:pt x="1568539" y="59618"/>
                  <a:pt x="1214906" y="-2093"/>
                  <a:pt x="1023870" y="53"/>
                </a:cubicBezTo>
                <a:cubicBezTo>
                  <a:pt x="832834" y="2199"/>
                  <a:pt x="804929" y="117036"/>
                  <a:pt x="695459" y="244751"/>
                </a:cubicBezTo>
                <a:cubicBezTo>
                  <a:pt x="585989" y="372466"/>
                  <a:pt x="482958" y="575308"/>
                  <a:pt x="367048" y="766345"/>
                </a:cubicBezTo>
                <a:cubicBezTo>
                  <a:pt x="251138" y="957382"/>
                  <a:pt x="125569" y="1174176"/>
                  <a:pt x="0" y="1390971"/>
                </a:cubicBezTo>
              </a:path>
            </a:pathLst>
          </a:custGeom>
          <a:noFill/>
          <a:ln w="57150" cap="rnd" cmpd="sng" algn="ctr">
            <a:solidFill>
              <a:srgbClr val="F08A00"/>
            </a:solidFill>
            <a:prstDash val="solid"/>
            <a:round/>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08A00"/>
              </a:solidFill>
            </a:endParaRPr>
          </a:p>
        </p:txBody>
      </p:sp>
      <p:sp>
        <p:nvSpPr>
          <p:cNvPr id="43" name="Freeform: Shape 42">
            <a:extLst>
              <a:ext uri="{FF2B5EF4-FFF2-40B4-BE49-F238E27FC236}">
                <a16:creationId xmlns:a16="http://schemas.microsoft.com/office/drawing/2014/main" id="{905B5A57-371E-4B87-8A8B-6ABFE618AF7E}"/>
              </a:ext>
            </a:extLst>
          </p:cNvPr>
          <p:cNvSpPr/>
          <p:nvPr/>
        </p:nvSpPr>
        <p:spPr>
          <a:xfrm>
            <a:off x="3258391" y="4782252"/>
            <a:ext cx="1146458" cy="1364889"/>
          </a:xfrm>
          <a:custGeom>
            <a:avLst/>
            <a:gdLst>
              <a:gd name="connsiteX0" fmla="*/ 1822360 w 1822360"/>
              <a:gd name="connsiteY0" fmla="*/ 30750 h 1389471"/>
              <a:gd name="connsiteX1" fmla="*/ 972355 w 1822360"/>
              <a:gd name="connsiteY1" fmla="*/ 17871 h 1389471"/>
              <a:gd name="connsiteX2" fmla="*/ 695459 w 1822360"/>
              <a:gd name="connsiteY2" fmla="*/ 243251 h 1389471"/>
              <a:gd name="connsiteX3" fmla="*/ 367048 w 1822360"/>
              <a:gd name="connsiteY3" fmla="*/ 764845 h 1389471"/>
              <a:gd name="connsiteX4" fmla="*/ 0 w 1822360"/>
              <a:gd name="connsiteY4" fmla="*/ 1389471 h 1389471"/>
              <a:gd name="connsiteX0" fmla="*/ 1476593 w 1476593"/>
              <a:gd name="connsiteY0" fmla="*/ 30750 h 1434547"/>
              <a:gd name="connsiteX1" fmla="*/ 626588 w 1476593"/>
              <a:gd name="connsiteY1" fmla="*/ 17871 h 1434547"/>
              <a:gd name="connsiteX2" fmla="*/ 349692 w 1476593"/>
              <a:gd name="connsiteY2" fmla="*/ 243251 h 1434547"/>
              <a:gd name="connsiteX3" fmla="*/ 21281 w 1476593"/>
              <a:gd name="connsiteY3" fmla="*/ 764845 h 1434547"/>
              <a:gd name="connsiteX4" fmla="*/ 1000076 w 1476593"/>
              <a:gd name="connsiteY4" fmla="*/ 1434547 h 1434547"/>
              <a:gd name="connsiteX0" fmla="*/ 1476593 w 1476593"/>
              <a:gd name="connsiteY0" fmla="*/ 30750 h 1434547"/>
              <a:gd name="connsiteX1" fmla="*/ 626588 w 1476593"/>
              <a:gd name="connsiteY1" fmla="*/ 17871 h 1434547"/>
              <a:gd name="connsiteX2" fmla="*/ 349692 w 1476593"/>
              <a:gd name="connsiteY2" fmla="*/ 243251 h 1434547"/>
              <a:gd name="connsiteX3" fmla="*/ 21281 w 1476593"/>
              <a:gd name="connsiteY3" fmla="*/ 764845 h 1434547"/>
              <a:gd name="connsiteX4" fmla="*/ 1000076 w 1476593"/>
              <a:gd name="connsiteY4" fmla="*/ 1434547 h 1434547"/>
              <a:gd name="connsiteX0" fmla="*/ 1127118 w 1127118"/>
              <a:gd name="connsiteY0" fmla="*/ 30750 h 1434547"/>
              <a:gd name="connsiteX1" fmla="*/ 277113 w 1127118"/>
              <a:gd name="connsiteY1" fmla="*/ 17871 h 1434547"/>
              <a:gd name="connsiteX2" fmla="*/ 217 w 1127118"/>
              <a:gd name="connsiteY2" fmla="*/ 243251 h 1434547"/>
              <a:gd name="connsiteX3" fmla="*/ 309310 w 1127118"/>
              <a:gd name="connsiteY3" fmla="*/ 713329 h 1434547"/>
              <a:gd name="connsiteX4" fmla="*/ 650601 w 1127118"/>
              <a:gd name="connsiteY4" fmla="*/ 1434547 h 1434547"/>
              <a:gd name="connsiteX0" fmla="*/ 1120690 w 1120690"/>
              <a:gd name="connsiteY0" fmla="*/ 36924 h 1440721"/>
              <a:gd name="connsiteX1" fmla="*/ 270685 w 1120690"/>
              <a:gd name="connsiteY1" fmla="*/ 24045 h 1440721"/>
              <a:gd name="connsiteX2" fmla="*/ 229 w 1120690"/>
              <a:gd name="connsiteY2" fmla="*/ 333138 h 1440721"/>
              <a:gd name="connsiteX3" fmla="*/ 302882 w 1120690"/>
              <a:gd name="connsiteY3" fmla="*/ 719503 h 1440721"/>
              <a:gd name="connsiteX4" fmla="*/ 644173 w 1120690"/>
              <a:gd name="connsiteY4" fmla="*/ 1440721 h 1440721"/>
              <a:gd name="connsiteX0" fmla="*/ 1120690 w 1120690"/>
              <a:gd name="connsiteY0" fmla="*/ 32483 h 1436280"/>
              <a:gd name="connsiteX1" fmla="*/ 270685 w 1120690"/>
              <a:gd name="connsiteY1" fmla="*/ 26043 h 1436280"/>
              <a:gd name="connsiteX2" fmla="*/ 229 w 1120690"/>
              <a:gd name="connsiteY2" fmla="*/ 328697 h 1436280"/>
              <a:gd name="connsiteX3" fmla="*/ 302882 w 1120690"/>
              <a:gd name="connsiteY3" fmla="*/ 715062 h 1436280"/>
              <a:gd name="connsiteX4" fmla="*/ 644173 w 1120690"/>
              <a:gd name="connsiteY4" fmla="*/ 1436280 h 1436280"/>
              <a:gd name="connsiteX0" fmla="*/ 1120642 w 1120642"/>
              <a:gd name="connsiteY0" fmla="*/ 32483 h 1436280"/>
              <a:gd name="connsiteX1" fmla="*/ 270637 w 1120642"/>
              <a:gd name="connsiteY1" fmla="*/ 26043 h 1436280"/>
              <a:gd name="connsiteX2" fmla="*/ 181 w 1120642"/>
              <a:gd name="connsiteY2" fmla="*/ 328697 h 1436280"/>
              <a:gd name="connsiteX3" fmla="*/ 302834 w 1120642"/>
              <a:gd name="connsiteY3" fmla="*/ 715062 h 1436280"/>
              <a:gd name="connsiteX4" fmla="*/ 644125 w 1120642"/>
              <a:gd name="connsiteY4" fmla="*/ 1436280 h 1436280"/>
              <a:gd name="connsiteX0" fmla="*/ 1146458 w 1146458"/>
              <a:gd name="connsiteY0" fmla="*/ 201279 h 1411305"/>
              <a:gd name="connsiteX1" fmla="*/ 270695 w 1146458"/>
              <a:gd name="connsiteY1" fmla="*/ 1068 h 1411305"/>
              <a:gd name="connsiteX2" fmla="*/ 239 w 1146458"/>
              <a:gd name="connsiteY2" fmla="*/ 303722 h 1411305"/>
              <a:gd name="connsiteX3" fmla="*/ 302892 w 1146458"/>
              <a:gd name="connsiteY3" fmla="*/ 690087 h 1411305"/>
              <a:gd name="connsiteX4" fmla="*/ 644183 w 1146458"/>
              <a:gd name="connsiteY4" fmla="*/ 1411305 h 1411305"/>
              <a:gd name="connsiteX0" fmla="*/ 1146458 w 1146458"/>
              <a:gd name="connsiteY0" fmla="*/ 206227 h 1416253"/>
              <a:gd name="connsiteX1" fmla="*/ 270695 w 1146458"/>
              <a:gd name="connsiteY1" fmla="*/ 6016 h 1416253"/>
              <a:gd name="connsiteX2" fmla="*/ 239 w 1146458"/>
              <a:gd name="connsiteY2" fmla="*/ 308670 h 1416253"/>
              <a:gd name="connsiteX3" fmla="*/ 302892 w 1146458"/>
              <a:gd name="connsiteY3" fmla="*/ 695035 h 1416253"/>
              <a:gd name="connsiteX4" fmla="*/ 644183 w 1146458"/>
              <a:gd name="connsiteY4" fmla="*/ 1416253 h 14162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458" h="1416253">
                <a:moveTo>
                  <a:pt x="1146458" y="206227"/>
                </a:moveTo>
                <a:cubicBezTo>
                  <a:pt x="718773" y="-5010"/>
                  <a:pt x="461731" y="-11058"/>
                  <a:pt x="270695" y="6016"/>
                </a:cubicBezTo>
                <a:cubicBezTo>
                  <a:pt x="79659" y="23090"/>
                  <a:pt x="-5127" y="193834"/>
                  <a:pt x="239" y="308670"/>
                </a:cubicBezTo>
                <a:cubicBezTo>
                  <a:pt x="5605" y="423506"/>
                  <a:pt x="195568" y="510438"/>
                  <a:pt x="302892" y="695035"/>
                </a:cubicBezTo>
                <a:cubicBezTo>
                  <a:pt x="410216" y="879632"/>
                  <a:pt x="434901" y="1012715"/>
                  <a:pt x="644183" y="1416253"/>
                </a:cubicBezTo>
              </a:path>
            </a:pathLst>
          </a:custGeom>
          <a:noFill/>
          <a:ln w="57150" cap="rnd" cmpd="sng" algn="ctr">
            <a:solidFill>
              <a:srgbClr val="F08A00"/>
            </a:solidFill>
            <a:prstDash val="solid"/>
            <a:round/>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08A00"/>
              </a:solidFill>
            </a:endParaRPr>
          </a:p>
        </p:txBody>
      </p:sp>
      <p:sp>
        <p:nvSpPr>
          <p:cNvPr id="8" name="TextBox 7">
            <a:extLst>
              <a:ext uri="{FF2B5EF4-FFF2-40B4-BE49-F238E27FC236}">
                <a16:creationId xmlns:a16="http://schemas.microsoft.com/office/drawing/2014/main" id="{D82C7F63-F7D0-4B5D-9152-708B0C2E5691}"/>
              </a:ext>
            </a:extLst>
          </p:cNvPr>
          <p:cNvSpPr txBox="1"/>
          <p:nvPr/>
        </p:nvSpPr>
        <p:spPr>
          <a:xfrm>
            <a:off x="4003264" y="4263309"/>
            <a:ext cx="3571042" cy="46166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a:ln w="9525" cap="flat" cmpd="sng" algn="ctr">
            <a:noFill/>
            <a:prstDash val="solid"/>
            <a:round/>
            <a:headEnd type="none" w="med" len="med"/>
            <a:tailEnd type="none" w="med" len="med"/>
          </a:ln>
        </p:spPr>
        <p:txBody>
          <a:bodyPr wrap="none" rtlCol="0">
            <a:spAutoFit/>
          </a:bodyPr>
          <a:lstStyle/>
          <a:p>
            <a:r>
              <a:rPr lang="en-US" sz="2400" b="1" dirty="0">
                <a:solidFill>
                  <a:srgbClr val="F08A00"/>
                </a:solidFill>
              </a:rPr>
              <a:t>LACP bond supervision</a:t>
            </a:r>
          </a:p>
        </p:txBody>
      </p:sp>
      <p:sp>
        <p:nvSpPr>
          <p:cNvPr id="44" name="TextBox 43">
            <a:extLst>
              <a:ext uri="{FF2B5EF4-FFF2-40B4-BE49-F238E27FC236}">
                <a16:creationId xmlns:a16="http://schemas.microsoft.com/office/drawing/2014/main" id="{F8DB0A43-AC84-43A9-804D-6FF09E2F23E1}"/>
              </a:ext>
            </a:extLst>
          </p:cNvPr>
          <p:cNvSpPr txBox="1"/>
          <p:nvPr/>
        </p:nvSpPr>
        <p:spPr>
          <a:xfrm rot="21205726">
            <a:off x="5035932" y="6190124"/>
            <a:ext cx="1713931" cy="253916"/>
          </a:xfrm>
          <a:prstGeom prst="rect">
            <a:avLst/>
          </a:prstGeom>
          <a:noFill/>
        </p:spPr>
        <p:txBody>
          <a:bodyPr wrap="none" rtlCol="0" anchor="ctr">
            <a:spAutoFit/>
          </a:bodyPr>
          <a:lstStyle/>
          <a:p>
            <a:pPr algn="ctr"/>
            <a:r>
              <a:rPr lang="en-US" sz="1050" dirty="0">
                <a:solidFill>
                  <a:schemeClr val="tx1">
                    <a:lumMod val="65000"/>
                    <a:lumOff val="35000"/>
                  </a:schemeClr>
                </a:solidFill>
              </a:rPr>
              <a:t>VXLAN or </a:t>
            </a:r>
            <a:r>
              <a:rPr lang="en-US" sz="1050" dirty="0" err="1">
                <a:solidFill>
                  <a:schemeClr val="tx1">
                    <a:lumMod val="65000"/>
                    <a:lumOff val="35000"/>
                  </a:schemeClr>
                </a:solidFill>
              </a:rPr>
              <a:t>Geneve</a:t>
            </a:r>
            <a:r>
              <a:rPr lang="en-US" sz="1050" dirty="0">
                <a:solidFill>
                  <a:schemeClr val="tx1">
                    <a:lumMod val="65000"/>
                    <a:lumOff val="35000"/>
                  </a:schemeClr>
                </a:solidFill>
              </a:rPr>
              <a:t> tunnels</a:t>
            </a:r>
          </a:p>
        </p:txBody>
      </p:sp>
      <p:sp>
        <p:nvSpPr>
          <p:cNvPr id="45" name="TextBox 44">
            <a:extLst>
              <a:ext uri="{FF2B5EF4-FFF2-40B4-BE49-F238E27FC236}">
                <a16:creationId xmlns:a16="http://schemas.microsoft.com/office/drawing/2014/main" id="{549E0601-69A8-4303-A6DE-6A1B1889A2EB}"/>
              </a:ext>
            </a:extLst>
          </p:cNvPr>
          <p:cNvSpPr txBox="1"/>
          <p:nvPr/>
        </p:nvSpPr>
        <p:spPr>
          <a:xfrm>
            <a:off x="7978313" y="5540139"/>
            <a:ext cx="3911759" cy="492443"/>
          </a:xfrm>
          <a:prstGeom prst="rect">
            <a:avLst/>
          </a:prstGeom>
          <a:solidFill>
            <a:schemeClr val="bg1"/>
          </a:solidFill>
          <a:ln>
            <a:solidFill>
              <a:schemeClr val="accent1">
                <a:lumMod val="75000"/>
              </a:schemeClr>
            </a:solidFill>
          </a:ln>
        </p:spPr>
        <p:txBody>
          <a:bodyPr wrap="square" rtlCol="0">
            <a:spAutoFit/>
          </a:bodyPr>
          <a:lstStyle/>
          <a:p>
            <a:r>
              <a:rPr lang="en-US" sz="1400" dirty="0"/>
              <a:t>LACP = Link Aggregation Control Protocol</a:t>
            </a:r>
            <a:br>
              <a:rPr lang="en-US" sz="1400" dirty="0"/>
            </a:br>
            <a:r>
              <a:rPr lang="en-US" sz="1200" dirty="0"/>
              <a:t>Here: in-band heart-beat between OVS and each ToR</a:t>
            </a:r>
          </a:p>
        </p:txBody>
      </p:sp>
    </p:spTree>
    <p:extLst>
      <p:ext uri="{BB962C8B-B14F-4D97-AF65-F5344CB8AC3E}">
        <p14:creationId xmlns:p14="http://schemas.microsoft.com/office/powerpoint/2010/main" val="3983966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tangle 119">
            <a:extLst>
              <a:ext uri="{FF2B5EF4-FFF2-40B4-BE49-F238E27FC236}">
                <a16:creationId xmlns:a16="http://schemas.microsoft.com/office/drawing/2014/main" id="{5D05DF03-3705-482A-8030-7EE736722E95}"/>
              </a:ext>
            </a:extLst>
          </p:cNvPr>
          <p:cNvSpPr/>
          <p:nvPr/>
        </p:nvSpPr>
        <p:spPr>
          <a:xfrm>
            <a:off x="7098772" y="1976107"/>
            <a:ext cx="2022427" cy="1672268"/>
          </a:xfrm>
          <a:prstGeom prst="rect">
            <a:avLst/>
          </a:prstGeom>
          <a:solidFill>
            <a:srgbClr val="2E4275"/>
          </a:solidFill>
          <a:ln w="9525"/>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600" dirty="0"/>
          </a:p>
        </p:txBody>
      </p:sp>
      <p:sp>
        <p:nvSpPr>
          <p:cNvPr id="119" name="Rectangle 118">
            <a:extLst>
              <a:ext uri="{FF2B5EF4-FFF2-40B4-BE49-F238E27FC236}">
                <a16:creationId xmlns:a16="http://schemas.microsoft.com/office/drawing/2014/main" id="{98F9D2E8-63C0-4F73-8C05-768163018D93}"/>
              </a:ext>
            </a:extLst>
          </p:cNvPr>
          <p:cNvSpPr/>
          <p:nvPr/>
        </p:nvSpPr>
        <p:spPr>
          <a:xfrm>
            <a:off x="7031421" y="2029281"/>
            <a:ext cx="2022427" cy="1672268"/>
          </a:xfrm>
          <a:prstGeom prst="rect">
            <a:avLst/>
          </a:prstGeom>
          <a:solidFill>
            <a:srgbClr val="2E4275"/>
          </a:solidFill>
          <a:ln w="9525"/>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600" dirty="0"/>
          </a:p>
        </p:txBody>
      </p:sp>
      <p:pic>
        <p:nvPicPr>
          <p:cNvPr id="153" name="Picture 152">
            <a:extLst>
              <a:ext uri="{FF2B5EF4-FFF2-40B4-BE49-F238E27FC236}">
                <a16:creationId xmlns:a16="http://schemas.microsoft.com/office/drawing/2014/main" id="{386D0B31-0E4F-4372-94BE-6A17DEDB1419}"/>
              </a:ext>
            </a:extLst>
          </p:cNvPr>
          <p:cNvPicPr>
            <a:picLocks noChangeAspect="1"/>
          </p:cNvPicPr>
          <p:nvPr/>
        </p:nvPicPr>
        <p:blipFill>
          <a:blip r:embed="rId3"/>
          <a:stretch>
            <a:fillRect/>
          </a:stretch>
        </p:blipFill>
        <p:spPr>
          <a:xfrm>
            <a:off x="6952732" y="2091177"/>
            <a:ext cx="2035358" cy="1735859"/>
          </a:xfrm>
          <a:prstGeom prst="rect">
            <a:avLst/>
          </a:prstGeom>
        </p:spPr>
      </p:pic>
      <p:sp>
        <p:nvSpPr>
          <p:cNvPr id="5" name="Rectangle 4">
            <a:extLst>
              <a:ext uri="{FF2B5EF4-FFF2-40B4-BE49-F238E27FC236}">
                <a16:creationId xmlns:a16="http://schemas.microsoft.com/office/drawing/2014/main" id="{2B1C126C-88C8-48FB-9178-1184362E5439}"/>
              </a:ext>
            </a:extLst>
          </p:cNvPr>
          <p:cNvSpPr/>
          <p:nvPr/>
        </p:nvSpPr>
        <p:spPr>
          <a:xfrm>
            <a:off x="1063349" y="1870586"/>
            <a:ext cx="4291106" cy="3669553"/>
          </a:xfrm>
          <a:prstGeom prst="rect">
            <a:avLst/>
          </a:prstGeom>
          <a:solidFill>
            <a:srgbClr val="2E427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Compute Node</a:t>
            </a:r>
          </a:p>
        </p:txBody>
      </p:sp>
      <p:sp>
        <p:nvSpPr>
          <p:cNvPr id="26" name="Rectangle: Rounded Corners 25">
            <a:extLst>
              <a:ext uri="{FF2B5EF4-FFF2-40B4-BE49-F238E27FC236}">
                <a16:creationId xmlns:a16="http://schemas.microsoft.com/office/drawing/2014/main" id="{F285F540-DC79-4E28-A633-F0DDB65757EB}"/>
              </a:ext>
            </a:extLst>
          </p:cNvPr>
          <p:cNvSpPr/>
          <p:nvPr/>
        </p:nvSpPr>
        <p:spPr>
          <a:xfrm>
            <a:off x="1583302" y="3824556"/>
            <a:ext cx="3209365" cy="15064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sz="1600" dirty="0"/>
              <a:t>OvS</a:t>
            </a:r>
          </a:p>
        </p:txBody>
      </p:sp>
      <p:sp>
        <p:nvSpPr>
          <p:cNvPr id="4" name="Title 3">
            <a:extLst>
              <a:ext uri="{FF2B5EF4-FFF2-40B4-BE49-F238E27FC236}">
                <a16:creationId xmlns:a16="http://schemas.microsoft.com/office/drawing/2014/main" id="{FD68A83E-A981-40C5-9B52-61550A95952B}"/>
              </a:ext>
            </a:extLst>
          </p:cNvPr>
          <p:cNvSpPr>
            <a:spLocks noGrp="1"/>
          </p:cNvSpPr>
          <p:nvPr>
            <p:ph type="title"/>
          </p:nvPr>
        </p:nvSpPr>
        <p:spPr>
          <a:xfrm>
            <a:off x="677334" y="374466"/>
            <a:ext cx="8596668" cy="1320800"/>
          </a:xfrm>
        </p:spPr>
        <p:txBody>
          <a:bodyPr>
            <a:normAutofit/>
          </a:bodyPr>
          <a:lstStyle/>
          <a:p>
            <a:r>
              <a:rPr lang="en-US" dirty="0"/>
              <a:t>Use Case 1: In-band OvS Control Plane</a:t>
            </a:r>
            <a:endParaRPr lang="en-US" sz="2800" dirty="0"/>
          </a:p>
        </p:txBody>
      </p:sp>
      <p:sp>
        <p:nvSpPr>
          <p:cNvPr id="6" name="Oval 5">
            <a:extLst>
              <a:ext uri="{FF2B5EF4-FFF2-40B4-BE49-F238E27FC236}">
                <a16:creationId xmlns:a16="http://schemas.microsoft.com/office/drawing/2014/main" id="{B39DE7B8-3B98-4FAC-8003-9AD22095B13F}"/>
              </a:ext>
            </a:extLst>
          </p:cNvPr>
          <p:cNvSpPr/>
          <p:nvPr/>
        </p:nvSpPr>
        <p:spPr>
          <a:xfrm>
            <a:off x="2806644" y="5541630"/>
            <a:ext cx="131483" cy="122517"/>
          </a:xfrm>
          <a:prstGeom prst="ellipse">
            <a:avLst/>
          </a:prstGeom>
          <a:solidFill>
            <a:srgbClr val="5858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5F3459B-7D01-47EC-9BFA-41019E3CFCD2}"/>
              </a:ext>
            </a:extLst>
          </p:cNvPr>
          <p:cNvSpPr/>
          <p:nvPr/>
        </p:nvSpPr>
        <p:spPr>
          <a:xfrm>
            <a:off x="3526895" y="5541629"/>
            <a:ext cx="113552" cy="122517"/>
          </a:xfrm>
          <a:prstGeom prst="ellipse">
            <a:avLst/>
          </a:prstGeom>
          <a:solidFill>
            <a:srgbClr val="5858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EC7A8FE-8AEB-431F-A00D-5E0BCBF256F1}"/>
              </a:ext>
            </a:extLst>
          </p:cNvPr>
          <p:cNvCxnSpPr>
            <a:cxnSpLocks/>
            <a:stCxn id="6" idx="3"/>
            <a:endCxn id="12" idx="0"/>
          </p:cNvCxnSpPr>
          <p:nvPr/>
        </p:nvCxnSpPr>
        <p:spPr>
          <a:xfrm flipH="1">
            <a:off x="2560455" y="5646205"/>
            <a:ext cx="265444" cy="50951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3886EAC-3293-48AB-84F2-2C4F787DAB92}"/>
              </a:ext>
            </a:extLst>
          </p:cNvPr>
          <p:cNvCxnSpPr>
            <a:cxnSpLocks/>
            <a:stCxn id="7" idx="5"/>
            <a:endCxn id="18" idx="0"/>
          </p:cNvCxnSpPr>
          <p:nvPr/>
        </p:nvCxnSpPr>
        <p:spPr>
          <a:xfrm>
            <a:off x="3623818" y="5646204"/>
            <a:ext cx="276690" cy="50951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A63D238-041D-4A24-AAF5-66C1635784AD}"/>
              </a:ext>
            </a:extLst>
          </p:cNvPr>
          <p:cNvSpPr/>
          <p:nvPr/>
        </p:nvSpPr>
        <p:spPr>
          <a:xfrm>
            <a:off x="2109232" y="6155717"/>
            <a:ext cx="902446" cy="161365"/>
          </a:xfrm>
          <a:prstGeom prst="rect">
            <a:avLst/>
          </a:prstGeom>
          <a:solidFill>
            <a:schemeClr val="bg1">
              <a:lumMod val="7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ToR A</a:t>
            </a:r>
          </a:p>
        </p:txBody>
      </p:sp>
      <p:sp>
        <p:nvSpPr>
          <p:cNvPr id="18" name="Rectangle 17">
            <a:extLst>
              <a:ext uri="{FF2B5EF4-FFF2-40B4-BE49-F238E27FC236}">
                <a16:creationId xmlns:a16="http://schemas.microsoft.com/office/drawing/2014/main" id="{D7F62C86-8EDE-47AD-A99E-B12467F778C0}"/>
              </a:ext>
            </a:extLst>
          </p:cNvPr>
          <p:cNvSpPr/>
          <p:nvPr/>
        </p:nvSpPr>
        <p:spPr>
          <a:xfrm>
            <a:off x="3449285" y="6155717"/>
            <a:ext cx="902446" cy="161365"/>
          </a:xfrm>
          <a:prstGeom prst="rect">
            <a:avLst/>
          </a:prstGeom>
          <a:solidFill>
            <a:schemeClr val="bg1">
              <a:lumMod val="7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ToR B</a:t>
            </a:r>
          </a:p>
        </p:txBody>
      </p:sp>
      <p:sp>
        <p:nvSpPr>
          <p:cNvPr id="23" name="TextBox 22">
            <a:extLst>
              <a:ext uri="{FF2B5EF4-FFF2-40B4-BE49-F238E27FC236}">
                <a16:creationId xmlns:a16="http://schemas.microsoft.com/office/drawing/2014/main" id="{10C046E1-C504-4ADF-B10C-49E14868D560}"/>
              </a:ext>
            </a:extLst>
          </p:cNvPr>
          <p:cNvSpPr txBox="1"/>
          <p:nvPr/>
        </p:nvSpPr>
        <p:spPr>
          <a:xfrm>
            <a:off x="2292042" y="5499778"/>
            <a:ext cx="548548" cy="253916"/>
          </a:xfrm>
          <a:prstGeom prst="rect">
            <a:avLst/>
          </a:prstGeom>
          <a:noFill/>
        </p:spPr>
        <p:txBody>
          <a:bodyPr wrap="none" rtlCol="0" anchor="ctr">
            <a:spAutoFit/>
          </a:bodyPr>
          <a:lstStyle/>
          <a:p>
            <a:pPr algn="ctr"/>
            <a:r>
              <a:rPr lang="en-US" sz="1050" dirty="0">
                <a:solidFill>
                  <a:schemeClr val="tx1">
                    <a:lumMod val="65000"/>
                    <a:lumOff val="35000"/>
                  </a:schemeClr>
                </a:solidFill>
              </a:rPr>
              <a:t>dpdk0</a:t>
            </a:r>
          </a:p>
        </p:txBody>
      </p:sp>
      <p:sp>
        <p:nvSpPr>
          <p:cNvPr id="24" name="TextBox 23">
            <a:extLst>
              <a:ext uri="{FF2B5EF4-FFF2-40B4-BE49-F238E27FC236}">
                <a16:creationId xmlns:a16="http://schemas.microsoft.com/office/drawing/2014/main" id="{A6F2AC14-13D3-49AF-96BF-AED223DB8C0C}"/>
              </a:ext>
            </a:extLst>
          </p:cNvPr>
          <p:cNvSpPr txBox="1"/>
          <p:nvPr/>
        </p:nvSpPr>
        <p:spPr>
          <a:xfrm>
            <a:off x="3581126" y="5488277"/>
            <a:ext cx="548548" cy="253916"/>
          </a:xfrm>
          <a:prstGeom prst="rect">
            <a:avLst/>
          </a:prstGeom>
          <a:noFill/>
        </p:spPr>
        <p:txBody>
          <a:bodyPr wrap="none" rtlCol="0" anchor="ctr">
            <a:spAutoFit/>
          </a:bodyPr>
          <a:lstStyle/>
          <a:p>
            <a:pPr algn="ctr"/>
            <a:r>
              <a:rPr lang="en-US" sz="1050" dirty="0">
                <a:solidFill>
                  <a:schemeClr val="tx1">
                    <a:lumMod val="65000"/>
                    <a:lumOff val="35000"/>
                  </a:schemeClr>
                </a:solidFill>
              </a:rPr>
              <a:t>dpdk1</a:t>
            </a:r>
          </a:p>
        </p:txBody>
      </p:sp>
      <p:cxnSp>
        <p:nvCxnSpPr>
          <p:cNvPr id="28" name="Straight Connector 27">
            <a:extLst>
              <a:ext uri="{FF2B5EF4-FFF2-40B4-BE49-F238E27FC236}">
                <a16:creationId xmlns:a16="http://schemas.microsoft.com/office/drawing/2014/main" id="{C4E3A542-42F6-4223-BA45-79C78D7B010B}"/>
              </a:ext>
            </a:extLst>
          </p:cNvPr>
          <p:cNvCxnSpPr>
            <a:cxnSpLocks/>
            <a:stCxn id="6" idx="0"/>
          </p:cNvCxnSpPr>
          <p:nvPr/>
        </p:nvCxnSpPr>
        <p:spPr>
          <a:xfrm flipV="1">
            <a:off x="2872386" y="5232680"/>
            <a:ext cx="189174" cy="3089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555C143-5F64-4A69-A71D-508B2C75C1E5}"/>
              </a:ext>
            </a:extLst>
          </p:cNvPr>
          <p:cNvCxnSpPr>
            <a:cxnSpLocks/>
            <a:stCxn id="7" idx="0"/>
          </p:cNvCxnSpPr>
          <p:nvPr/>
        </p:nvCxnSpPr>
        <p:spPr>
          <a:xfrm flipH="1" flipV="1">
            <a:off x="3429358" y="5232680"/>
            <a:ext cx="154313" cy="3089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7C0339E-45AA-4410-86D0-B0E2539A0BF1}"/>
              </a:ext>
            </a:extLst>
          </p:cNvPr>
          <p:cNvCxnSpPr>
            <a:cxnSpLocks/>
            <a:stCxn id="18" idx="1"/>
            <a:endCxn id="12" idx="3"/>
          </p:cNvCxnSpPr>
          <p:nvPr/>
        </p:nvCxnSpPr>
        <p:spPr>
          <a:xfrm flipH="1">
            <a:off x="3011678" y="6236400"/>
            <a:ext cx="43760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11E873E-7677-4E86-89FC-08208633D0A1}"/>
              </a:ext>
            </a:extLst>
          </p:cNvPr>
          <p:cNvCxnSpPr>
            <a:cxnSpLocks/>
            <a:stCxn id="49" idx="2"/>
            <a:endCxn id="25" idx="0"/>
          </p:cNvCxnSpPr>
          <p:nvPr/>
        </p:nvCxnSpPr>
        <p:spPr>
          <a:xfrm>
            <a:off x="3223414" y="4912809"/>
            <a:ext cx="0" cy="983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C67A26CA-F2C5-406C-A484-B61210BD2297}"/>
              </a:ext>
            </a:extLst>
          </p:cNvPr>
          <p:cNvSpPr/>
          <p:nvPr/>
        </p:nvSpPr>
        <p:spPr>
          <a:xfrm>
            <a:off x="3316149" y="4043749"/>
            <a:ext cx="1339563" cy="295707"/>
          </a:xfrm>
          <a:prstGeom prst="roundRect">
            <a:avLst/>
          </a:prstGeom>
          <a:ln w="3810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3">
                    <a:lumMod val="20000"/>
                    <a:lumOff val="80000"/>
                  </a:schemeClr>
                </a:solidFill>
              </a:rPr>
              <a:t>br-int</a:t>
            </a:r>
            <a:endParaRPr lang="en-US" sz="1400" dirty="0">
              <a:solidFill>
                <a:schemeClr val="accent3">
                  <a:lumMod val="20000"/>
                  <a:lumOff val="80000"/>
                </a:schemeClr>
              </a:solidFill>
            </a:endParaRPr>
          </a:p>
        </p:txBody>
      </p:sp>
      <p:sp>
        <p:nvSpPr>
          <p:cNvPr id="59" name="Rectangle: Rounded Corners 58">
            <a:extLst>
              <a:ext uri="{FF2B5EF4-FFF2-40B4-BE49-F238E27FC236}">
                <a16:creationId xmlns:a16="http://schemas.microsoft.com/office/drawing/2014/main" id="{80EA0A4B-542C-4E63-8D5D-D6145866E6DE}"/>
              </a:ext>
            </a:extLst>
          </p:cNvPr>
          <p:cNvSpPr/>
          <p:nvPr/>
        </p:nvSpPr>
        <p:spPr>
          <a:xfrm>
            <a:off x="1860629" y="4043748"/>
            <a:ext cx="793037" cy="295707"/>
          </a:xfrm>
          <a:prstGeom prst="roundRect">
            <a:avLst/>
          </a:prstGeom>
          <a:ln w="38100" cap="rnd" cmpd="sng" algn="ctr">
            <a:solidFill>
              <a:srgbClr val="FFE4A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FFE4AA"/>
                </a:solidFill>
              </a:rPr>
              <a:t>br-ctl</a:t>
            </a:r>
            <a:endParaRPr lang="en-US" sz="1400" dirty="0">
              <a:solidFill>
                <a:srgbClr val="FFE4AA"/>
              </a:solidFill>
            </a:endParaRPr>
          </a:p>
        </p:txBody>
      </p:sp>
      <p:cxnSp>
        <p:nvCxnSpPr>
          <p:cNvPr id="61" name="Straight Connector 60">
            <a:extLst>
              <a:ext uri="{FF2B5EF4-FFF2-40B4-BE49-F238E27FC236}">
                <a16:creationId xmlns:a16="http://schemas.microsoft.com/office/drawing/2014/main" id="{766D96F5-0C7D-45F6-B7A3-1EF481E0E342}"/>
              </a:ext>
            </a:extLst>
          </p:cNvPr>
          <p:cNvCxnSpPr>
            <a:cxnSpLocks/>
            <a:stCxn id="59" idx="2"/>
          </p:cNvCxnSpPr>
          <p:nvPr/>
        </p:nvCxnSpPr>
        <p:spPr>
          <a:xfrm>
            <a:off x="2257148" y="4339455"/>
            <a:ext cx="662482" cy="276156"/>
          </a:xfrm>
          <a:prstGeom prst="line">
            <a:avLst/>
          </a:prstGeom>
          <a:ln w="12700" cap="rnd" cmpd="sng" algn="ctr">
            <a:solidFill>
              <a:srgbClr val="FFE4AA"/>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4FAFEBE-A31F-4CBA-B5D6-2E1ED52A09F5}"/>
              </a:ext>
            </a:extLst>
          </p:cNvPr>
          <p:cNvCxnSpPr>
            <a:cxnSpLocks/>
          </p:cNvCxnSpPr>
          <p:nvPr/>
        </p:nvCxnSpPr>
        <p:spPr>
          <a:xfrm flipH="1">
            <a:off x="3449286" y="4363658"/>
            <a:ext cx="228010" cy="251953"/>
          </a:xfrm>
          <a:prstGeom prst="line">
            <a:avLst/>
          </a:prstGeom>
          <a:ln>
            <a:solidFill>
              <a:schemeClr val="accent4">
                <a:lumMod val="20000"/>
                <a:lumOff val="8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7" name="Rectangle: Rounded Corners 66">
            <a:extLst>
              <a:ext uri="{FF2B5EF4-FFF2-40B4-BE49-F238E27FC236}">
                <a16:creationId xmlns:a16="http://schemas.microsoft.com/office/drawing/2014/main" id="{69A1971C-417B-47E6-B0BA-568B5D6A906C}"/>
              </a:ext>
            </a:extLst>
          </p:cNvPr>
          <p:cNvSpPr/>
          <p:nvPr/>
        </p:nvSpPr>
        <p:spPr>
          <a:xfrm>
            <a:off x="3148886" y="2312294"/>
            <a:ext cx="817808" cy="964910"/>
          </a:xfrm>
          <a:prstGeom prst="roundRect">
            <a:avLst/>
          </a:prstGeom>
          <a:solidFill>
            <a:schemeClr val="accent3">
              <a:lumMod val="20000"/>
              <a:lumOff val="80000"/>
            </a:schemeClr>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Tenant VM</a:t>
            </a:r>
          </a:p>
        </p:txBody>
      </p:sp>
      <p:sp>
        <p:nvSpPr>
          <p:cNvPr id="68" name="Rectangle: Rounded Corners 67">
            <a:extLst>
              <a:ext uri="{FF2B5EF4-FFF2-40B4-BE49-F238E27FC236}">
                <a16:creationId xmlns:a16="http://schemas.microsoft.com/office/drawing/2014/main" id="{24355804-D67B-4A3D-95F1-DB40D90F077E}"/>
              </a:ext>
            </a:extLst>
          </p:cNvPr>
          <p:cNvSpPr/>
          <p:nvPr/>
        </p:nvSpPr>
        <p:spPr>
          <a:xfrm>
            <a:off x="4069239" y="2312294"/>
            <a:ext cx="817808" cy="964910"/>
          </a:xfrm>
          <a:prstGeom prst="roundRect">
            <a:avLst/>
          </a:prstGeom>
          <a:solidFill>
            <a:schemeClr val="accent3">
              <a:lumMod val="20000"/>
              <a:lumOff val="80000"/>
            </a:schemeClr>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Tenant VM</a:t>
            </a:r>
          </a:p>
        </p:txBody>
      </p:sp>
      <p:cxnSp>
        <p:nvCxnSpPr>
          <p:cNvPr id="70" name="Straight Connector 69">
            <a:extLst>
              <a:ext uri="{FF2B5EF4-FFF2-40B4-BE49-F238E27FC236}">
                <a16:creationId xmlns:a16="http://schemas.microsoft.com/office/drawing/2014/main" id="{6CFDD6A0-D63F-4D60-B6A1-9F5CAA61376B}"/>
              </a:ext>
            </a:extLst>
          </p:cNvPr>
          <p:cNvCxnSpPr>
            <a:stCxn id="67" idx="2"/>
          </p:cNvCxnSpPr>
          <p:nvPr/>
        </p:nvCxnSpPr>
        <p:spPr>
          <a:xfrm>
            <a:off x="3557790" y="3277204"/>
            <a:ext cx="0" cy="766544"/>
          </a:xfrm>
          <a:prstGeom prst="line">
            <a:avLst/>
          </a:prstGeom>
          <a:ln w="1905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C7ED319-ED8E-43B8-8388-B5B0B8DF37AD}"/>
              </a:ext>
            </a:extLst>
          </p:cNvPr>
          <p:cNvCxnSpPr>
            <a:cxnSpLocks/>
            <a:stCxn id="68" idx="2"/>
          </p:cNvCxnSpPr>
          <p:nvPr/>
        </p:nvCxnSpPr>
        <p:spPr>
          <a:xfrm>
            <a:off x="4478143" y="3277204"/>
            <a:ext cx="8504" cy="742343"/>
          </a:xfrm>
          <a:prstGeom prst="line">
            <a:avLst/>
          </a:prstGeom>
          <a:ln w="1905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5" name="Freeform: Shape 74">
            <a:extLst>
              <a:ext uri="{FF2B5EF4-FFF2-40B4-BE49-F238E27FC236}">
                <a16:creationId xmlns:a16="http://schemas.microsoft.com/office/drawing/2014/main" id="{E923BED6-87F0-42D1-AD39-D924064A5DD7}"/>
              </a:ext>
            </a:extLst>
          </p:cNvPr>
          <p:cNvSpPr/>
          <p:nvPr/>
        </p:nvSpPr>
        <p:spPr>
          <a:xfrm>
            <a:off x="3223414" y="3263182"/>
            <a:ext cx="5141536" cy="3303525"/>
          </a:xfrm>
          <a:custGeom>
            <a:avLst/>
            <a:gdLst>
              <a:gd name="connsiteX0" fmla="*/ 778461 w 4120529"/>
              <a:gd name="connsiteY0" fmla="*/ 0 h 2275640"/>
              <a:gd name="connsiteX1" fmla="*/ 398535 w 4120529"/>
              <a:gd name="connsiteY1" fmla="*/ 283335 h 2275640"/>
              <a:gd name="connsiteX2" fmla="*/ 166715 w 4120529"/>
              <a:gd name="connsiteY2" fmla="*/ 521594 h 2275640"/>
              <a:gd name="connsiteX3" fmla="*/ 25047 w 4120529"/>
              <a:gd name="connsiteY3" fmla="*/ 888642 h 2275640"/>
              <a:gd name="connsiteX4" fmla="*/ 5729 w 4120529"/>
              <a:gd name="connsiteY4" fmla="*/ 1931831 h 2275640"/>
              <a:gd name="connsiteX5" fmla="*/ 89442 w 4120529"/>
              <a:gd name="connsiteY5" fmla="*/ 2176530 h 2275640"/>
              <a:gd name="connsiteX6" fmla="*/ 714067 w 4120529"/>
              <a:gd name="connsiteY6" fmla="*/ 2273121 h 2275640"/>
              <a:gd name="connsiteX7" fmla="*/ 3032264 w 4120529"/>
              <a:gd name="connsiteY7" fmla="*/ 2086377 h 2275640"/>
              <a:gd name="connsiteX8" fmla="*/ 3850073 w 4120529"/>
              <a:gd name="connsiteY8" fmla="*/ 959476 h 2275640"/>
              <a:gd name="connsiteX9" fmla="*/ 4120529 w 4120529"/>
              <a:gd name="connsiteY9" fmla="*/ 289775 h 2275640"/>
              <a:gd name="connsiteX0" fmla="*/ 778461 w 4120529"/>
              <a:gd name="connsiteY0" fmla="*/ 0 h 2275640"/>
              <a:gd name="connsiteX1" fmla="*/ 398535 w 4120529"/>
              <a:gd name="connsiteY1" fmla="*/ 283335 h 2275640"/>
              <a:gd name="connsiteX2" fmla="*/ 166715 w 4120529"/>
              <a:gd name="connsiteY2" fmla="*/ 521594 h 2275640"/>
              <a:gd name="connsiteX3" fmla="*/ 25047 w 4120529"/>
              <a:gd name="connsiteY3" fmla="*/ 888642 h 2275640"/>
              <a:gd name="connsiteX4" fmla="*/ 5729 w 4120529"/>
              <a:gd name="connsiteY4" fmla="*/ 1931831 h 2275640"/>
              <a:gd name="connsiteX5" fmla="*/ 89442 w 4120529"/>
              <a:gd name="connsiteY5" fmla="*/ 2176530 h 2275640"/>
              <a:gd name="connsiteX6" fmla="*/ 714067 w 4120529"/>
              <a:gd name="connsiteY6" fmla="*/ 2273121 h 2275640"/>
              <a:gd name="connsiteX7" fmla="*/ 3032264 w 4120529"/>
              <a:gd name="connsiteY7" fmla="*/ 2086377 h 2275640"/>
              <a:gd name="connsiteX8" fmla="*/ 3850073 w 4120529"/>
              <a:gd name="connsiteY8" fmla="*/ 959476 h 2275640"/>
              <a:gd name="connsiteX9" fmla="*/ 4120529 w 4120529"/>
              <a:gd name="connsiteY9" fmla="*/ 289775 h 2275640"/>
              <a:gd name="connsiteX0" fmla="*/ 784182 w 4126250"/>
              <a:gd name="connsiteY0" fmla="*/ 0 h 2275640"/>
              <a:gd name="connsiteX1" fmla="*/ 404256 w 4126250"/>
              <a:gd name="connsiteY1" fmla="*/ 283335 h 2275640"/>
              <a:gd name="connsiteX2" fmla="*/ 172436 w 4126250"/>
              <a:gd name="connsiteY2" fmla="*/ 521594 h 2275640"/>
              <a:gd name="connsiteX3" fmla="*/ 30768 w 4126250"/>
              <a:gd name="connsiteY3" fmla="*/ 888642 h 2275640"/>
              <a:gd name="connsiteX4" fmla="*/ 11450 w 4126250"/>
              <a:gd name="connsiteY4" fmla="*/ 1931831 h 2275640"/>
              <a:gd name="connsiteX5" fmla="*/ 95163 w 4126250"/>
              <a:gd name="connsiteY5" fmla="*/ 2176530 h 2275640"/>
              <a:gd name="connsiteX6" fmla="*/ 719788 w 4126250"/>
              <a:gd name="connsiteY6" fmla="*/ 2273121 h 2275640"/>
              <a:gd name="connsiteX7" fmla="*/ 3037985 w 4126250"/>
              <a:gd name="connsiteY7" fmla="*/ 2086377 h 2275640"/>
              <a:gd name="connsiteX8" fmla="*/ 3855794 w 4126250"/>
              <a:gd name="connsiteY8" fmla="*/ 959476 h 2275640"/>
              <a:gd name="connsiteX9" fmla="*/ 4126250 w 4126250"/>
              <a:gd name="connsiteY9" fmla="*/ 289775 h 2275640"/>
              <a:gd name="connsiteX0" fmla="*/ 785137 w 4127205"/>
              <a:gd name="connsiteY0" fmla="*/ 0 h 2279772"/>
              <a:gd name="connsiteX1" fmla="*/ 405211 w 4127205"/>
              <a:gd name="connsiteY1" fmla="*/ 283335 h 2279772"/>
              <a:gd name="connsiteX2" fmla="*/ 173391 w 4127205"/>
              <a:gd name="connsiteY2" fmla="*/ 521594 h 2279772"/>
              <a:gd name="connsiteX3" fmla="*/ 31723 w 4127205"/>
              <a:gd name="connsiteY3" fmla="*/ 888642 h 2279772"/>
              <a:gd name="connsiteX4" fmla="*/ 12405 w 4127205"/>
              <a:gd name="connsiteY4" fmla="*/ 1931831 h 2279772"/>
              <a:gd name="connsiteX5" fmla="*/ 186270 w 4127205"/>
              <a:gd name="connsiteY5" fmla="*/ 2208727 h 2279772"/>
              <a:gd name="connsiteX6" fmla="*/ 720743 w 4127205"/>
              <a:gd name="connsiteY6" fmla="*/ 2273121 h 2279772"/>
              <a:gd name="connsiteX7" fmla="*/ 3038940 w 4127205"/>
              <a:gd name="connsiteY7" fmla="*/ 2086377 h 2279772"/>
              <a:gd name="connsiteX8" fmla="*/ 3856749 w 4127205"/>
              <a:gd name="connsiteY8" fmla="*/ 959476 h 2279772"/>
              <a:gd name="connsiteX9" fmla="*/ 4127205 w 4127205"/>
              <a:gd name="connsiteY9" fmla="*/ 289775 h 2279772"/>
              <a:gd name="connsiteX0" fmla="*/ 785137 w 4127205"/>
              <a:gd name="connsiteY0" fmla="*/ 0 h 2278525"/>
              <a:gd name="connsiteX1" fmla="*/ 405211 w 4127205"/>
              <a:gd name="connsiteY1" fmla="*/ 283335 h 2278525"/>
              <a:gd name="connsiteX2" fmla="*/ 173391 w 4127205"/>
              <a:gd name="connsiteY2" fmla="*/ 521594 h 2278525"/>
              <a:gd name="connsiteX3" fmla="*/ 31723 w 4127205"/>
              <a:gd name="connsiteY3" fmla="*/ 888642 h 2278525"/>
              <a:gd name="connsiteX4" fmla="*/ 12405 w 4127205"/>
              <a:gd name="connsiteY4" fmla="*/ 1931831 h 2278525"/>
              <a:gd name="connsiteX5" fmla="*/ 186270 w 4127205"/>
              <a:gd name="connsiteY5" fmla="*/ 2208727 h 2278525"/>
              <a:gd name="connsiteX6" fmla="*/ 720743 w 4127205"/>
              <a:gd name="connsiteY6" fmla="*/ 2273121 h 2278525"/>
              <a:gd name="connsiteX7" fmla="*/ 3038940 w 4127205"/>
              <a:gd name="connsiteY7" fmla="*/ 2086377 h 2278525"/>
              <a:gd name="connsiteX8" fmla="*/ 3856749 w 4127205"/>
              <a:gd name="connsiteY8" fmla="*/ 959476 h 2278525"/>
              <a:gd name="connsiteX9" fmla="*/ 4127205 w 4127205"/>
              <a:gd name="connsiteY9" fmla="*/ 289775 h 2278525"/>
              <a:gd name="connsiteX0" fmla="*/ 785137 w 4127205"/>
              <a:gd name="connsiteY0" fmla="*/ 0 h 2274081"/>
              <a:gd name="connsiteX1" fmla="*/ 405211 w 4127205"/>
              <a:gd name="connsiteY1" fmla="*/ 283335 h 2274081"/>
              <a:gd name="connsiteX2" fmla="*/ 173391 w 4127205"/>
              <a:gd name="connsiteY2" fmla="*/ 521594 h 2274081"/>
              <a:gd name="connsiteX3" fmla="*/ 31723 w 4127205"/>
              <a:gd name="connsiteY3" fmla="*/ 888642 h 2274081"/>
              <a:gd name="connsiteX4" fmla="*/ 12405 w 4127205"/>
              <a:gd name="connsiteY4" fmla="*/ 1931831 h 2274081"/>
              <a:gd name="connsiteX5" fmla="*/ 186270 w 4127205"/>
              <a:gd name="connsiteY5" fmla="*/ 2208727 h 2274081"/>
              <a:gd name="connsiteX6" fmla="*/ 1628704 w 4127205"/>
              <a:gd name="connsiteY6" fmla="*/ 2266682 h 2274081"/>
              <a:gd name="connsiteX7" fmla="*/ 3038940 w 4127205"/>
              <a:gd name="connsiteY7" fmla="*/ 2086377 h 2274081"/>
              <a:gd name="connsiteX8" fmla="*/ 3856749 w 4127205"/>
              <a:gd name="connsiteY8" fmla="*/ 959476 h 2274081"/>
              <a:gd name="connsiteX9" fmla="*/ 4127205 w 4127205"/>
              <a:gd name="connsiteY9" fmla="*/ 289775 h 2274081"/>
              <a:gd name="connsiteX0" fmla="*/ 871014 w 4213082"/>
              <a:gd name="connsiteY0" fmla="*/ 0 h 2208727"/>
              <a:gd name="connsiteX1" fmla="*/ 491088 w 4213082"/>
              <a:gd name="connsiteY1" fmla="*/ 283335 h 2208727"/>
              <a:gd name="connsiteX2" fmla="*/ 259268 w 4213082"/>
              <a:gd name="connsiteY2" fmla="*/ 521594 h 2208727"/>
              <a:gd name="connsiteX3" fmla="*/ 117600 w 4213082"/>
              <a:gd name="connsiteY3" fmla="*/ 888642 h 2208727"/>
              <a:gd name="connsiteX4" fmla="*/ 98282 w 4213082"/>
              <a:gd name="connsiteY4" fmla="*/ 1931831 h 2208727"/>
              <a:gd name="connsiteX5" fmla="*/ 272147 w 4213082"/>
              <a:gd name="connsiteY5" fmla="*/ 2208727 h 2208727"/>
              <a:gd name="connsiteX6" fmla="*/ 3124817 w 4213082"/>
              <a:gd name="connsiteY6" fmla="*/ 2086377 h 2208727"/>
              <a:gd name="connsiteX7" fmla="*/ 3942626 w 4213082"/>
              <a:gd name="connsiteY7" fmla="*/ 959476 h 2208727"/>
              <a:gd name="connsiteX8" fmla="*/ 4213082 w 4213082"/>
              <a:gd name="connsiteY8" fmla="*/ 289775 h 2208727"/>
              <a:gd name="connsiteX0" fmla="*/ 817094 w 4159162"/>
              <a:gd name="connsiteY0" fmla="*/ 0 h 2202287"/>
              <a:gd name="connsiteX1" fmla="*/ 437168 w 4159162"/>
              <a:gd name="connsiteY1" fmla="*/ 283335 h 2202287"/>
              <a:gd name="connsiteX2" fmla="*/ 205348 w 4159162"/>
              <a:gd name="connsiteY2" fmla="*/ 521594 h 2202287"/>
              <a:gd name="connsiteX3" fmla="*/ 63680 w 4159162"/>
              <a:gd name="connsiteY3" fmla="*/ 888642 h 2202287"/>
              <a:gd name="connsiteX4" fmla="*/ 44362 w 4159162"/>
              <a:gd name="connsiteY4" fmla="*/ 1931831 h 2202287"/>
              <a:gd name="connsiteX5" fmla="*/ 649669 w 4159162"/>
              <a:gd name="connsiteY5" fmla="*/ 2202287 h 2202287"/>
              <a:gd name="connsiteX6" fmla="*/ 3070897 w 4159162"/>
              <a:gd name="connsiteY6" fmla="*/ 2086377 h 2202287"/>
              <a:gd name="connsiteX7" fmla="*/ 3888706 w 4159162"/>
              <a:gd name="connsiteY7" fmla="*/ 959476 h 2202287"/>
              <a:gd name="connsiteX8" fmla="*/ 4159162 w 4159162"/>
              <a:gd name="connsiteY8" fmla="*/ 289775 h 2202287"/>
              <a:gd name="connsiteX0" fmla="*/ 817094 w 4159162"/>
              <a:gd name="connsiteY0" fmla="*/ 0 h 2206595"/>
              <a:gd name="connsiteX1" fmla="*/ 437168 w 4159162"/>
              <a:gd name="connsiteY1" fmla="*/ 283335 h 2206595"/>
              <a:gd name="connsiteX2" fmla="*/ 205348 w 4159162"/>
              <a:gd name="connsiteY2" fmla="*/ 521594 h 2206595"/>
              <a:gd name="connsiteX3" fmla="*/ 63680 w 4159162"/>
              <a:gd name="connsiteY3" fmla="*/ 888642 h 2206595"/>
              <a:gd name="connsiteX4" fmla="*/ 44362 w 4159162"/>
              <a:gd name="connsiteY4" fmla="*/ 1931831 h 2206595"/>
              <a:gd name="connsiteX5" fmla="*/ 649669 w 4159162"/>
              <a:gd name="connsiteY5" fmla="*/ 2202287 h 2206595"/>
              <a:gd name="connsiteX6" fmla="*/ 3070897 w 4159162"/>
              <a:gd name="connsiteY6" fmla="*/ 2086377 h 2206595"/>
              <a:gd name="connsiteX7" fmla="*/ 3888706 w 4159162"/>
              <a:gd name="connsiteY7" fmla="*/ 959476 h 2206595"/>
              <a:gd name="connsiteX8" fmla="*/ 4159162 w 4159162"/>
              <a:gd name="connsiteY8" fmla="*/ 289775 h 2206595"/>
              <a:gd name="connsiteX0" fmla="*/ 817094 w 4159162"/>
              <a:gd name="connsiteY0" fmla="*/ 0 h 2202638"/>
              <a:gd name="connsiteX1" fmla="*/ 437168 w 4159162"/>
              <a:gd name="connsiteY1" fmla="*/ 283335 h 2202638"/>
              <a:gd name="connsiteX2" fmla="*/ 205348 w 4159162"/>
              <a:gd name="connsiteY2" fmla="*/ 521594 h 2202638"/>
              <a:gd name="connsiteX3" fmla="*/ 63680 w 4159162"/>
              <a:gd name="connsiteY3" fmla="*/ 888642 h 2202638"/>
              <a:gd name="connsiteX4" fmla="*/ 44362 w 4159162"/>
              <a:gd name="connsiteY4" fmla="*/ 1931831 h 2202638"/>
              <a:gd name="connsiteX5" fmla="*/ 649669 w 4159162"/>
              <a:gd name="connsiteY5" fmla="*/ 2202287 h 2202638"/>
              <a:gd name="connsiteX6" fmla="*/ 3070897 w 4159162"/>
              <a:gd name="connsiteY6" fmla="*/ 2086377 h 2202638"/>
              <a:gd name="connsiteX7" fmla="*/ 3888706 w 4159162"/>
              <a:gd name="connsiteY7" fmla="*/ 959476 h 2202638"/>
              <a:gd name="connsiteX8" fmla="*/ 4159162 w 4159162"/>
              <a:gd name="connsiteY8" fmla="*/ 289775 h 2202638"/>
              <a:gd name="connsiteX0" fmla="*/ 817094 w 4159162"/>
              <a:gd name="connsiteY0" fmla="*/ 0 h 2256077"/>
              <a:gd name="connsiteX1" fmla="*/ 437168 w 4159162"/>
              <a:gd name="connsiteY1" fmla="*/ 283335 h 2256077"/>
              <a:gd name="connsiteX2" fmla="*/ 205348 w 4159162"/>
              <a:gd name="connsiteY2" fmla="*/ 521594 h 2256077"/>
              <a:gd name="connsiteX3" fmla="*/ 63680 w 4159162"/>
              <a:gd name="connsiteY3" fmla="*/ 888642 h 2256077"/>
              <a:gd name="connsiteX4" fmla="*/ 44362 w 4159162"/>
              <a:gd name="connsiteY4" fmla="*/ 1931831 h 2256077"/>
              <a:gd name="connsiteX5" fmla="*/ 649669 w 4159162"/>
              <a:gd name="connsiteY5" fmla="*/ 2202287 h 2256077"/>
              <a:gd name="connsiteX6" fmla="*/ 3070897 w 4159162"/>
              <a:gd name="connsiteY6" fmla="*/ 2086377 h 2256077"/>
              <a:gd name="connsiteX7" fmla="*/ 3888706 w 4159162"/>
              <a:gd name="connsiteY7" fmla="*/ 959476 h 2256077"/>
              <a:gd name="connsiteX8" fmla="*/ 4159162 w 4159162"/>
              <a:gd name="connsiteY8" fmla="*/ 289775 h 2256077"/>
              <a:gd name="connsiteX0" fmla="*/ 817094 w 4159162"/>
              <a:gd name="connsiteY0" fmla="*/ 0 h 2205863"/>
              <a:gd name="connsiteX1" fmla="*/ 437168 w 4159162"/>
              <a:gd name="connsiteY1" fmla="*/ 283335 h 2205863"/>
              <a:gd name="connsiteX2" fmla="*/ 205348 w 4159162"/>
              <a:gd name="connsiteY2" fmla="*/ 521594 h 2205863"/>
              <a:gd name="connsiteX3" fmla="*/ 63680 w 4159162"/>
              <a:gd name="connsiteY3" fmla="*/ 888642 h 2205863"/>
              <a:gd name="connsiteX4" fmla="*/ 44362 w 4159162"/>
              <a:gd name="connsiteY4" fmla="*/ 1931831 h 2205863"/>
              <a:gd name="connsiteX5" fmla="*/ 649669 w 4159162"/>
              <a:gd name="connsiteY5" fmla="*/ 2202287 h 2205863"/>
              <a:gd name="connsiteX6" fmla="*/ 3070897 w 4159162"/>
              <a:gd name="connsiteY6" fmla="*/ 2086377 h 2205863"/>
              <a:gd name="connsiteX7" fmla="*/ 3888706 w 4159162"/>
              <a:gd name="connsiteY7" fmla="*/ 959476 h 2205863"/>
              <a:gd name="connsiteX8" fmla="*/ 4159162 w 4159162"/>
              <a:gd name="connsiteY8" fmla="*/ 289775 h 2205863"/>
              <a:gd name="connsiteX0" fmla="*/ 797061 w 4139129"/>
              <a:gd name="connsiteY0" fmla="*/ 0 h 2205863"/>
              <a:gd name="connsiteX1" fmla="*/ 417135 w 4139129"/>
              <a:gd name="connsiteY1" fmla="*/ 283335 h 2205863"/>
              <a:gd name="connsiteX2" fmla="*/ 185315 w 4139129"/>
              <a:gd name="connsiteY2" fmla="*/ 521594 h 2205863"/>
              <a:gd name="connsiteX3" fmla="*/ 43647 w 4139129"/>
              <a:gd name="connsiteY3" fmla="*/ 888642 h 2205863"/>
              <a:gd name="connsiteX4" fmla="*/ 24329 w 4139129"/>
              <a:gd name="connsiteY4" fmla="*/ 1931831 h 2205863"/>
              <a:gd name="connsiteX5" fmla="*/ 629636 w 4139129"/>
              <a:gd name="connsiteY5" fmla="*/ 2202287 h 2205863"/>
              <a:gd name="connsiteX6" fmla="*/ 3050864 w 4139129"/>
              <a:gd name="connsiteY6" fmla="*/ 2086377 h 2205863"/>
              <a:gd name="connsiteX7" fmla="*/ 3868673 w 4139129"/>
              <a:gd name="connsiteY7" fmla="*/ 959476 h 2205863"/>
              <a:gd name="connsiteX8" fmla="*/ 4139129 w 4139129"/>
              <a:gd name="connsiteY8" fmla="*/ 289775 h 2205863"/>
              <a:gd name="connsiteX0" fmla="*/ 801354 w 4143422"/>
              <a:gd name="connsiteY0" fmla="*/ 0 h 2205863"/>
              <a:gd name="connsiteX1" fmla="*/ 421428 w 4143422"/>
              <a:gd name="connsiteY1" fmla="*/ 283335 h 2205863"/>
              <a:gd name="connsiteX2" fmla="*/ 292639 w 4143422"/>
              <a:gd name="connsiteY2" fmla="*/ 521594 h 2205863"/>
              <a:gd name="connsiteX3" fmla="*/ 47940 w 4143422"/>
              <a:gd name="connsiteY3" fmla="*/ 888642 h 2205863"/>
              <a:gd name="connsiteX4" fmla="*/ 28622 w 4143422"/>
              <a:gd name="connsiteY4" fmla="*/ 1931831 h 2205863"/>
              <a:gd name="connsiteX5" fmla="*/ 633929 w 4143422"/>
              <a:gd name="connsiteY5" fmla="*/ 2202287 h 2205863"/>
              <a:gd name="connsiteX6" fmla="*/ 3055157 w 4143422"/>
              <a:gd name="connsiteY6" fmla="*/ 2086377 h 2205863"/>
              <a:gd name="connsiteX7" fmla="*/ 3872966 w 4143422"/>
              <a:gd name="connsiteY7" fmla="*/ 959476 h 2205863"/>
              <a:gd name="connsiteX8" fmla="*/ 4143422 w 4143422"/>
              <a:gd name="connsiteY8" fmla="*/ 289775 h 2205863"/>
              <a:gd name="connsiteX0" fmla="*/ 801354 w 4143422"/>
              <a:gd name="connsiteY0" fmla="*/ 0 h 2205863"/>
              <a:gd name="connsiteX1" fmla="*/ 421428 w 4143422"/>
              <a:gd name="connsiteY1" fmla="*/ 257577 h 2205863"/>
              <a:gd name="connsiteX2" fmla="*/ 292639 w 4143422"/>
              <a:gd name="connsiteY2" fmla="*/ 521594 h 2205863"/>
              <a:gd name="connsiteX3" fmla="*/ 47940 w 4143422"/>
              <a:gd name="connsiteY3" fmla="*/ 888642 h 2205863"/>
              <a:gd name="connsiteX4" fmla="*/ 28622 w 4143422"/>
              <a:gd name="connsiteY4" fmla="*/ 1931831 h 2205863"/>
              <a:gd name="connsiteX5" fmla="*/ 633929 w 4143422"/>
              <a:gd name="connsiteY5" fmla="*/ 2202287 h 2205863"/>
              <a:gd name="connsiteX6" fmla="*/ 3055157 w 4143422"/>
              <a:gd name="connsiteY6" fmla="*/ 2086377 h 2205863"/>
              <a:gd name="connsiteX7" fmla="*/ 3872966 w 4143422"/>
              <a:gd name="connsiteY7" fmla="*/ 959476 h 2205863"/>
              <a:gd name="connsiteX8" fmla="*/ 4143422 w 4143422"/>
              <a:gd name="connsiteY8" fmla="*/ 289775 h 2205863"/>
              <a:gd name="connsiteX0" fmla="*/ 801354 w 4143422"/>
              <a:gd name="connsiteY0" fmla="*/ 0 h 2205863"/>
              <a:gd name="connsiteX1" fmla="*/ 421428 w 4143422"/>
              <a:gd name="connsiteY1" fmla="*/ 257577 h 2205863"/>
              <a:gd name="connsiteX2" fmla="*/ 292639 w 4143422"/>
              <a:gd name="connsiteY2" fmla="*/ 521594 h 2205863"/>
              <a:gd name="connsiteX3" fmla="*/ 47940 w 4143422"/>
              <a:gd name="connsiteY3" fmla="*/ 888642 h 2205863"/>
              <a:gd name="connsiteX4" fmla="*/ 28622 w 4143422"/>
              <a:gd name="connsiteY4" fmla="*/ 1931831 h 2205863"/>
              <a:gd name="connsiteX5" fmla="*/ 633929 w 4143422"/>
              <a:gd name="connsiteY5" fmla="*/ 2202287 h 2205863"/>
              <a:gd name="connsiteX6" fmla="*/ 3055157 w 4143422"/>
              <a:gd name="connsiteY6" fmla="*/ 2086377 h 2205863"/>
              <a:gd name="connsiteX7" fmla="*/ 3872966 w 4143422"/>
              <a:gd name="connsiteY7" fmla="*/ 959476 h 2205863"/>
              <a:gd name="connsiteX8" fmla="*/ 4143422 w 4143422"/>
              <a:gd name="connsiteY8" fmla="*/ 289775 h 2205863"/>
              <a:gd name="connsiteX0" fmla="*/ 801354 w 4143422"/>
              <a:gd name="connsiteY0" fmla="*/ 0 h 2205863"/>
              <a:gd name="connsiteX1" fmla="*/ 421428 w 4143422"/>
              <a:gd name="connsiteY1" fmla="*/ 257577 h 2205863"/>
              <a:gd name="connsiteX2" fmla="*/ 292639 w 4143422"/>
              <a:gd name="connsiteY2" fmla="*/ 521594 h 2205863"/>
              <a:gd name="connsiteX3" fmla="*/ 47940 w 4143422"/>
              <a:gd name="connsiteY3" fmla="*/ 888642 h 2205863"/>
              <a:gd name="connsiteX4" fmla="*/ 28622 w 4143422"/>
              <a:gd name="connsiteY4" fmla="*/ 1931831 h 2205863"/>
              <a:gd name="connsiteX5" fmla="*/ 633929 w 4143422"/>
              <a:gd name="connsiteY5" fmla="*/ 2202287 h 2205863"/>
              <a:gd name="connsiteX6" fmla="*/ 3055157 w 4143422"/>
              <a:gd name="connsiteY6" fmla="*/ 2086377 h 2205863"/>
              <a:gd name="connsiteX7" fmla="*/ 3872966 w 4143422"/>
              <a:gd name="connsiteY7" fmla="*/ 959476 h 2205863"/>
              <a:gd name="connsiteX8" fmla="*/ 4143422 w 4143422"/>
              <a:gd name="connsiteY8" fmla="*/ 289775 h 2205863"/>
              <a:gd name="connsiteX0" fmla="*/ 801354 w 4143422"/>
              <a:gd name="connsiteY0" fmla="*/ 0 h 2205863"/>
              <a:gd name="connsiteX1" fmla="*/ 421428 w 4143422"/>
              <a:gd name="connsiteY1" fmla="*/ 257577 h 2205863"/>
              <a:gd name="connsiteX2" fmla="*/ 292639 w 4143422"/>
              <a:gd name="connsiteY2" fmla="*/ 521594 h 2205863"/>
              <a:gd name="connsiteX3" fmla="*/ 47940 w 4143422"/>
              <a:gd name="connsiteY3" fmla="*/ 888642 h 2205863"/>
              <a:gd name="connsiteX4" fmla="*/ 28622 w 4143422"/>
              <a:gd name="connsiteY4" fmla="*/ 1931831 h 2205863"/>
              <a:gd name="connsiteX5" fmla="*/ 633929 w 4143422"/>
              <a:gd name="connsiteY5" fmla="*/ 2202287 h 2205863"/>
              <a:gd name="connsiteX6" fmla="*/ 3055157 w 4143422"/>
              <a:gd name="connsiteY6" fmla="*/ 2086377 h 2205863"/>
              <a:gd name="connsiteX7" fmla="*/ 3872966 w 4143422"/>
              <a:gd name="connsiteY7" fmla="*/ 959476 h 2205863"/>
              <a:gd name="connsiteX8" fmla="*/ 4143422 w 4143422"/>
              <a:gd name="connsiteY8" fmla="*/ 289775 h 2205863"/>
              <a:gd name="connsiteX0" fmla="*/ 801354 w 4143422"/>
              <a:gd name="connsiteY0" fmla="*/ 0 h 2268006"/>
              <a:gd name="connsiteX1" fmla="*/ 421428 w 4143422"/>
              <a:gd name="connsiteY1" fmla="*/ 257577 h 2268006"/>
              <a:gd name="connsiteX2" fmla="*/ 292639 w 4143422"/>
              <a:gd name="connsiteY2" fmla="*/ 521594 h 2268006"/>
              <a:gd name="connsiteX3" fmla="*/ 47940 w 4143422"/>
              <a:gd name="connsiteY3" fmla="*/ 888642 h 2268006"/>
              <a:gd name="connsiteX4" fmla="*/ 28622 w 4143422"/>
              <a:gd name="connsiteY4" fmla="*/ 1931831 h 2268006"/>
              <a:gd name="connsiteX5" fmla="*/ 633929 w 4143422"/>
              <a:gd name="connsiteY5" fmla="*/ 2202287 h 2268006"/>
              <a:gd name="connsiteX6" fmla="*/ 3055157 w 4143422"/>
              <a:gd name="connsiteY6" fmla="*/ 2086377 h 2268006"/>
              <a:gd name="connsiteX7" fmla="*/ 4143422 w 4143422"/>
              <a:gd name="connsiteY7" fmla="*/ 289775 h 2268006"/>
              <a:gd name="connsiteX0" fmla="*/ 801354 w 3795693"/>
              <a:gd name="connsiteY0" fmla="*/ 0 h 2207282"/>
              <a:gd name="connsiteX1" fmla="*/ 421428 w 3795693"/>
              <a:gd name="connsiteY1" fmla="*/ 257577 h 2207282"/>
              <a:gd name="connsiteX2" fmla="*/ 292639 w 3795693"/>
              <a:gd name="connsiteY2" fmla="*/ 521594 h 2207282"/>
              <a:gd name="connsiteX3" fmla="*/ 47940 w 3795693"/>
              <a:gd name="connsiteY3" fmla="*/ 888642 h 2207282"/>
              <a:gd name="connsiteX4" fmla="*/ 28622 w 3795693"/>
              <a:gd name="connsiteY4" fmla="*/ 1931831 h 2207282"/>
              <a:gd name="connsiteX5" fmla="*/ 633929 w 3795693"/>
              <a:gd name="connsiteY5" fmla="*/ 2202287 h 2207282"/>
              <a:gd name="connsiteX6" fmla="*/ 3055157 w 3795693"/>
              <a:gd name="connsiteY6" fmla="*/ 2086377 h 2207282"/>
              <a:gd name="connsiteX7" fmla="*/ 3795693 w 3795693"/>
              <a:gd name="connsiteY7" fmla="*/ 1339403 h 2207282"/>
              <a:gd name="connsiteX0" fmla="*/ 801354 w 3795693"/>
              <a:gd name="connsiteY0" fmla="*/ 0 h 2207282"/>
              <a:gd name="connsiteX1" fmla="*/ 421428 w 3795693"/>
              <a:gd name="connsiteY1" fmla="*/ 257577 h 2207282"/>
              <a:gd name="connsiteX2" fmla="*/ 292639 w 3795693"/>
              <a:gd name="connsiteY2" fmla="*/ 521594 h 2207282"/>
              <a:gd name="connsiteX3" fmla="*/ 47940 w 3795693"/>
              <a:gd name="connsiteY3" fmla="*/ 888642 h 2207282"/>
              <a:gd name="connsiteX4" fmla="*/ 28622 w 3795693"/>
              <a:gd name="connsiteY4" fmla="*/ 1931831 h 2207282"/>
              <a:gd name="connsiteX5" fmla="*/ 633929 w 3795693"/>
              <a:gd name="connsiteY5" fmla="*/ 2202287 h 2207282"/>
              <a:gd name="connsiteX6" fmla="*/ 3055157 w 3795693"/>
              <a:gd name="connsiteY6" fmla="*/ 2086377 h 2207282"/>
              <a:gd name="connsiteX7" fmla="*/ 3795693 w 3795693"/>
              <a:gd name="connsiteY7" fmla="*/ 1339403 h 2207282"/>
              <a:gd name="connsiteX0" fmla="*/ 801354 w 4059710"/>
              <a:gd name="connsiteY0" fmla="*/ 0 h 2203436"/>
              <a:gd name="connsiteX1" fmla="*/ 421428 w 4059710"/>
              <a:gd name="connsiteY1" fmla="*/ 257577 h 2203436"/>
              <a:gd name="connsiteX2" fmla="*/ 292639 w 4059710"/>
              <a:gd name="connsiteY2" fmla="*/ 521594 h 2203436"/>
              <a:gd name="connsiteX3" fmla="*/ 47940 w 4059710"/>
              <a:gd name="connsiteY3" fmla="*/ 888642 h 2203436"/>
              <a:gd name="connsiteX4" fmla="*/ 28622 w 4059710"/>
              <a:gd name="connsiteY4" fmla="*/ 1931831 h 2203436"/>
              <a:gd name="connsiteX5" fmla="*/ 633929 w 4059710"/>
              <a:gd name="connsiteY5" fmla="*/ 2202287 h 2203436"/>
              <a:gd name="connsiteX6" fmla="*/ 3055157 w 4059710"/>
              <a:gd name="connsiteY6" fmla="*/ 2086377 h 2203436"/>
              <a:gd name="connsiteX7" fmla="*/ 4059710 w 4059710"/>
              <a:gd name="connsiteY7" fmla="*/ 1577663 h 2203436"/>
              <a:gd name="connsiteX0" fmla="*/ 801354 w 4059710"/>
              <a:gd name="connsiteY0" fmla="*/ 0 h 2203436"/>
              <a:gd name="connsiteX1" fmla="*/ 421428 w 4059710"/>
              <a:gd name="connsiteY1" fmla="*/ 257577 h 2203436"/>
              <a:gd name="connsiteX2" fmla="*/ 292639 w 4059710"/>
              <a:gd name="connsiteY2" fmla="*/ 521594 h 2203436"/>
              <a:gd name="connsiteX3" fmla="*/ 47940 w 4059710"/>
              <a:gd name="connsiteY3" fmla="*/ 888642 h 2203436"/>
              <a:gd name="connsiteX4" fmla="*/ 28622 w 4059710"/>
              <a:gd name="connsiteY4" fmla="*/ 1931831 h 2203436"/>
              <a:gd name="connsiteX5" fmla="*/ 633929 w 4059710"/>
              <a:gd name="connsiteY5" fmla="*/ 2202287 h 2203436"/>
              <a:gd name="connsiteX6" fmla="*/ 3055157 w 4059710"/>
              <a:gd name="connsiteY6" fmla="*/ 2086377 h 2203436"/>
              <a:gd name="connsiteX7" fmla="*/ 4059710 w 4059710"/>
              <a:gd name="connsiteY7" fmla="*/ 1577663 h 2203436"/>
              <a:gd name="connsiteX0" fmla="*/ 801354 w 5141536"/>
              <a:gd name="connsiteY0" fmla="*/ 1094703 h 3461238"/>
              <a:gd name="connsiteX1" fmla="*/ 421428 w 5141536"/>
              <a:gd name="connsiteY1" fmla="*/ 1352280 h 3461238"/>
              <a:gd name="connsiteX2" fmla="*/ 292639 w 5141536"/>
              <a:gd name="connsiteY2" fmla="*/ 1616297 h 3461238"/>
              <a:gd name="connsiteX3" fmla="*/ 47940 w 5141536"/>
              <a:gd name="connsiteY3" fmla="*/ 1983345 h 3461238"/>
              <a:gd name="connsiteX4" fmla="*/ 28622 w 5141536"/>
              <a:gd name="connsiteY4" fmla="*/ 3026534 h 3461238"/>
              <a:gd name="connsiteX5" fmla="*/ 633929 w 5141536"/>
              <a:gd name="connsiteY5" fmla="*/ 3296990 h 3461238"/>
              <a:gd name="connsiteX6" fmla="*/ 3055157 w 5141536"/>
              <a:gd name="connsiteY6" fmla="*/ 3181080 h 3461238"/>
              <a:gd name="connsiteX7" fmla="*/ 5141536 w 5141536"/>
              <a:gd name="connsiteY7" fmla="*/ 0 h 3461238"/>
              <a:gd name="connsiteX0" fmla="*/ 801354 w 5141536"/>
              <a:gd name="connsiteY0" fmla="*/ 1094703 h 3461238"/>
              <a:gd name="connsiteX1" fmla="*/ 421428 w 5141536"/>
              <a:gd name="connsiteY1" fmla="*/ 1352280 h 3461238"/>
              <a:gd name="connsiteX2" fmla="*/ 292639 w 5141536"/>
              <a:gd name="connsiteY2" fmla="*/ 1616297 h 3461238"/>
              <a:gd name="connsiteX3" fmla="*/ 47940 w 5141536"/>
              <a:gd name="connsiteY3" fmla="*/ 1983345 h 3461238"/>
              <a:gd name="connsiteX4" fmla="*/ 28622 w 5141536"/>
              <a:gd name="connsiteY4" fmla="*/ 3026534 h 3461238"/>
              <a:gd name="connsiteX5" fmla="*/ 633929 w 5141536"/>
              <a:gd name="connsiteY5" fmla="*/ 3296990 h 3461238"/>
              <a:gd name="connsiteX6" fmla="*/ 3055157 w 5141536"/>
              <a:gd name="connsiteY6" fmla="*/ 3181080 h 3461238"/>
              <a:gd name="connsiteX7" fmla="*/ 5141536 w 5141536"/>
              <a:gd name="connsiteY7" fmla="*/ 0 h 3461238"/>
              <a:gd name="connsiteX0" fmla="*/ 801354 w 5141536"/>
              <a:gd name="connsiteY0" fmla="*/ 1094703 h 3461238"/>
              <a:gd name="connsiteX1" fmla="*/ 421428 w 5141536"/>
              <a:gd name="connsiteY1" fmla="*/ 1352280 h 3461238"/>
              <a:gd name="connsiteX2" fmla="*/ 292639 w 5141536"/>
              <a:gd name="connsiteY2" fmla="*/ 1616297 h 3461238"/>
              <a:gd name="connsiteX3" fmla="*/ 47940 w 5141536"/>
              <a:gd name="connsiteY3" fmla="*/ 1983345 h 3461238"/>
              <a:gd name="connsiteX4" fmla="*/ 28622 w 5141536"/>
              <a:gd name="connsiteY4" fmla="*/ 3026534 h 3461238"/>
              <a:gd name="connsiteX5" fmla="*/ 633929 w 5141536"/>
              <a:gd name="connsiteY5" fmla="*/ 3296990 h 3461238"/>
              <a:gd name="connsiteX6" fmla="*/ 3055157 w 5141536"/>
              <a:gd name="connsiteY6" fmla="*/ 3181080 h 3461238"/>
              <a:gd name="connsiteX7" fmla="*/ 4330166 w 5141536"/>
              <a:gd name="connsiteY7" fmla="*/ 1410704 h 3461238"/>
              <a:gd name="connsiteX8" fmla="*/ 5141536 w 5141536"/>
              <a:gd name="connsiteY8" fmla="*/ 0 h 3461238"/>
              <a:gd name="connsiteX0" fmla="*/ 801354 w 5141536"/>
              <a:gd name="connsiteY0" fmla="*/ 1094703 h 3352176"/>
              <a:gd name="connsiteX1" fmla="*/ 421428 w 5141536"/>
              <a:gd name="connsiteY1" fmla="*/ 1352280 h 3352176"/>
              <a:gd name="connsiteX2" fmla="*/ 292639 w 5141536"/>
              <a:gd name="connsiteY2" fmla="*/ 1616297 h 3352176"/>
              <a:gd name="connsiteX3" fmla="*/ 47940 w 5141536"/>
              <a:gd name="connsiteY3" fmla="*/ 1983345 h 3352176"/>
              <a:gd name="connsiteX4" fmla="*/ 28622 w 5141536"/>
              <a:gd name="connsiteY4" fmla="*/ 3026534 h 3352176"/>
              <a:gd name="connsiteX5" fmla="*/ 633929 w 5141536"/>
              <a:gd name="connsiteY5" fmla="*/ 3296990 h 3352176"/>
              <a:gd name="connsiteX6" fmla="*/ 3055157 w 5141536"/>
              <a:gd name="connsiteY6" fmla="*/ 3181080 h 3352176"/>
              <a:gd name="connsiteX7" fmla="*/ 4471834 w 5141536"/>
              <a:gd name="connsiteY7" fmla="*/ 1539492 h 3352176"/>
              <a:gd name="connsiteX8" fmla="*/ 5141536 w 5141536"/>
              <a:gd name="connsiteY8" fmla="*/ 0 h 3352176"/>
              <a:gd name="connsiteX0" fmla="*/ 801354 w 5141536"/>
              <a:gd name="connsiteY0" fmla="*/ 1094703 h 3352176"/>
              <a:gd name="connsiteX1" fmla="*/ 421428 w 5141536"/>
              <a:gd name="connsiteY1" fmla="*/ 1352280 h 3352176"/>
              <a:gd name="connsiteX2" fmla="*/ 292639 w 5141536"/>
              <a:gd name="connsiteY2" fmla="*/ 1616297 h 3352176"/>
              <a:gd name="connsiteX3" fmla="*/ 47940 w 5141536"/>
              <a:gd name="connsiteY3" fmla="*/ 1983345 h 3352176"/>
              <a:gd name="connsiteX4" fmla="*/ 28622 w 5141536"/>
              <a:gd name="connsiteY4" fmla="*/ 3026534 h 3352176"/>
              <a:gd name="connsiteX5" fmla="*/ 633929 w 5141536"/>
              <a:gd name="connsiteY5" fmla="*/ 3296990 h 3352176"/>
              <a:gd name="connsiteX6" fmla="*/ 3055157 w 5141536"/>
              <a:gd name="connsiteY6" fmla="*/ 3181080 h 3352176"/>
              <a:gd name="connsiteX7" fmla="*/ 4471834 w 5141536"/>
              <a:gd name="connsiteY7" fmla="*/ 1539492 h 3352176"/>
              <a:gd name="connsiteX8" fmla="*/ 5141536 w 5141536"/>
              <a:gd name="connsiteY8" fmla="*/ 0 h 3352176"/>
              <a:gd name="connsiteX0" fmla="*/ 801354 w 5141536"/>
              <a:gd name="connsiteY0" fmla="*/ 1094703 h 3352176"/>
              <a:gd name="connsiteX1" fmla="*/ 421428 w 5141536"/>
              <a:gd name="connsiteY1" fmla="*/ 1352280 h 3352176"/>
              <a:gd name="connsiteX2" fmla="*/ 292639 w 5141536"/>
              <a:gd name="connsiteY2" fmla="*/ 1616297 h 3352176"/>
              <a:gd name="connsiteX3" fmla="*/ 47940 w 5141536"/>
              <a:gd name="connsiteY3" fmla="*/ 1983345 h 3352176"/>
              <a:gd name="connsiteX4" fmla="*/ 28622 w 5141536"/>
              <a:gd name="connsiteY4" fmla="*/ 3026534 h 3352176"/>
              <a:gd name="connsiteX5" fmla="*/ 633929 w 5141536"/>
              <a:gd name="connsiteY5" fmla="*/ 3296990 h 3352176"/>
              <a:gd name="connsiteX6" fmla="*/ 3055157 w 5141536"/>
              <a:gd name="connsiteY6" fmla="*/ 3181080 h 3352176"/>
              <a:gd name="connsiteX7" fmla="*/ 4471834 w 5141536"/>
              <a:gd name="connsiteY7" fmla="*/ 1539492 h 3352176"/>
              <a:gd name="connsiteX8" fmla="*/ 5141536 w 5141536"/>
              <a:gd name="connsiteY8" fmla="*/ 0 h 3352176"/>
              <a:gd name="connsiteX0" fmla="*/ 801354 w 5141536"/>
              <a:gd name="connsiteY0" fmla="*/ 1094703 h 3352176"/>
              <a:gd name="connsiteX1" fmla="*/ 421428 w 5141536"/>
              <a:gd name="connsiteY1" fmla="*/ 1352280 h 3352176"/>
              <a:gd name="connsiteX2" fmla="*/ 292639 w 5141536"/>
              <a:gd name="connsiteY2" fmla="*/ 1616297 h 3352176"/>
              <a:gd name="connsiteX3" fmla="*/ 47940 w 5141536"/>
              <a:gd name="connsiteY3" fmla="*/ 1983345 h 3352176"/>
              <a:gd name="connsiteX4" fmla="*/ 28622 w 5141536"/>
              <a:gd name="connsiteY4" fmla="*/ 3026534 h 3352176"/>
              <a:gd name="connsiteX5" fmla="*/ 633929 w 5141536"/>
              <a:gd name="connsiteY5" fmla="*/ 3296990 h 3352176"/>
              <a:gd name="connsiteX6" fmla="*/ 3055157 w 5141536"/>
              <a:gd name="connsiteY6" fmla="*/ 3181080 h 3352176"/>
              <a:gd name="connsiteX7" fmla="*/ 4471834 w 5141536"/>
              <a:gd name="connsiteY7" fmla="*/ 1539492 h 3352176"/>
              <a:gd name="connsiteX8" fmla="*/ 5141536 w 5141536"/>
              <a:gd name="connsiteY8" fmla="*/ 0 h 3352176"/>
              <a:gd name="connsiteX0" fmla="*/ 801354 w 5141536"/>
              <a:gd name="connsiteY0" fmla="*/ 1094703 h 3375590"/>
              <a:gd name="connsiteX1" fmla="*/ 421428 w 5141536"/>
              <a:gd name="connsiteY1" fmla="*/ 1352280 h 3375590"/>
              <a:gd name="connsiteX2" fmla="*/ 292639 w 5141536"/>
              <a:gd name="connsiteY2" fmla="*/ 1616297 h 3375590"/>
              <a:gd name="connsiteX3" fmla="*/ 47940 w 5141536"/>
              <a:gd name="connsiteY3" fmla="*/ 1983345 h 3375590"/>
              <a:gd name="connsiteX4" fmla="*/ 28622 w 5141536"/>
              <a:gd name="connsiteY4" fmla="*/ 3026534 h 3375590"/>
              <a:gd name="connsiteX5" fmla="*/ 633929 w 5141536"/>
              <a:gd name="connsiteY5" fmla="*/ 3296990 h 3375590"/>
              <a:gd name="connsiteX6" fmla="*/ 3055157 w 5141536"/>
              <a:gd name="connsiteY6" fmla="*/ 3181080 h 3375590"/>
              <a:gd name="connsiteX7" fmla="*/ 4826003 w 5141536"/>
              <a:gd name="connsiteY7" fmla="*/ 1198202 h 3375590"/>
              <a:gd name="connsiteX8" fmla="*/ 5141536 w 5141536"/>
              <a:gd name="connsiteY8" fmla="*/ 0 h 3375590"/>
              <a:gd name="connsiteX0" fmla="*/ 801354 w 5141536"/>
              <a:gd name="connsiteY0" fmla="*/ 1094703 h 3375590"/>
              <a:gd name="connsiteX1" fmla="*/ 421428 w 5141536"/>
              <a:gd name="connsiteY1" fmla="*/ 1352280 h 3375590"/>
              <a:gd name="connsiteX2" fmla="*/ 292639 w 5141536"/>
              <a:gd name="connsiteY2" fmla="*/ 1616297 h 3375590"/>
              <a:gd name="connsiteX3" fmla="*/ 47940 w 5141536"/>
              <a:gd name="connsiteY3" fmla="*/ 1983345 h 3375590"/>
              <a:gd name="connsiteX4" fmla="*/ 28622 w 5141536"/>
              <a:gd name="connsiteY4" fmla="*/ 3026534 h 3375590"/>
              <a:gd name="connsiteX5" fmla="*/ 633929 w 5141536"/>
              <a:gd name="connsiteY5" fmla="*/ 3296990 h 3375590"/>
              <a:gd name="connsiteX6" fmla="*/ 3055157 w 5141536"/>
              <a:gd name="connsiteY6" fmla="*/ 3181080 h 3375590"/>
              <a:gd name="connsiteX7" fmla="*/ 4826003 w 5141536"/>
              <a:gd name="connsiteY7" fmla="*/ 1198202 h 3375590"/>
              <a:gd name="connsiteX8" fmla="*/ 5141536 w 5141536"/>
              <a:gd name="connsiteY8" fmla="*/ 0 h 3375590"/>
              <a:gd name="connsiteX0" fmla="*/ 801354 w 5141536"/>
              <a:gd name="connsiteY0" fmla="*/ 1094703 h 3433730"/>
              <a:gd name="connsiteX1" fmla="*/ 421428 w 5141536"/>
              <a:gd name="connsiteY1" fmla="*/ 1352280 h 3433730"/>
              <a:gd name="connsiteX2" fmla="*/ 292639 w 5141536"/>
              <a:gd name="connsiteY2" fmla="*/ 1616297 h 3433730"/>
              <a:gd name="connsiteX3" fmla="*/ 47940 w 5141536"/>
              <a:gd name="connsiteY3" fmla="*/ 1983345 h 3433730"/>
              <a:gd name="connsiteX4" fmla="*/ 28622 w 5141536"/>
              <a:gd name="connsiteY4" fmla="*/ 3026534 h 3433730"/>
              <a:gd name="connsiteX5" fmla="*/ 633929 w 5141536"/>
              <a:gd name="connsiteY5" fmla="*/ 3296990 h 3433730"/>
              <a:gd name="connsiteX6" fmla="*/ 3055157 w 5141536"/>
              <a:gd name="connsiteY6" fmla="*/ 3181080 h 3433730"/>
              <a:gd name="connsiteX7" fmla="*/ 4954792 w 5141536"/>
              <a:gd name="connsiteY7" fmla="*/ 380393 h 3433730"/>
              <a:gd name="connsiteX8" fmla="*/ 5141536 w 5141536"/>
              <a:gd name="connsiteY8" fmla="*/ 0 h 3433730"/>
              <a:gd name="connsiteX0" fmla="*/ 801354 w 5141536"/>
              <a:gd name="connsiteY0" fmla="*/ 1094703 h 3441162"/>
              <a:gd name="connsiteX1" fmla="*/ 421428 w 5141536"/>
              <a:gd name="connsiteY1" fmla="*/ 1352280 h 3441162"/>
              <a:gd name="connsiteX2" fmla="*/ 292639 w 5141536"/>
              <a:gd name="connsiteY2" fmla="*/ 1616297 h 3441162"/>
              <a:gd name="connsiteX3" fmla="*/ 47940 w 5141536"/>
              <a:gd name="connsiteY3" fmla="*/ 1983345 h 3441162"/>
              <a:gd name="connsiteX4" fmla="*/ 28622 w 5141536"/>
              <a:gd name="connsiteY4" fmla="*/ 3026534 h 3441162"/>
              <a:gd name="connsiteX5" fmla="*/ 633929 w 5141536"/>
              <a:gd name="connsiteY5" fmla="*/ 3296990 h 3441162"/>
              <a:gd name="connsiteX6" fmla="*/ 3055157 w 5141536"/>
              <a:gd name="connsiteY6" fmla="*/ 3181080 h 3441162"/>
              <a:gd name="connsiteX7" fmla="*/ 4838882 w 5141536"/>
              <a:gd name="connsiteY7" fmla="*/ 277362 h 3441162"/>
              <a:gd name="connsiteX8" fmla="*/ 5141536 w 5141536"/>
              <a:gd name="connsiteY8" fmla="*/ 0 h 3441162"/>
              <a:gd name="connsiteX0" fmla="*/ 801354 w 5141536"/>
              <a:gd name="connsiteY0" fmla="*/ 1094703 h 3320283"/>
              <a:gd name="connsiteX1" fmla="*/ 421428 w 5141536"/>
              <a:gd name="connsiteY1" fmla="*/ 1352280 h 3320283"/>
              <a:gd name="connsiteX2" fmla="*/ 292639 w 5141536"/>
              <a:gd name="connsiteY2" fmla="*/ 1616297 h 3320283"/>
              <a:gd name="connsiteX3" fmla="*/ 47940 w 5141536"/>
              <a:gd name="connsiteY3" fmla="*/ 1983345 h 3320283"/>
              <a:gd name="connsiteX4" fmla="*/ 28622 w 5141536"/>
              <a:gd name="connsiteY4" fmla="*/ 3026534 h 3320283"/>
              <a:gd name="connsiteX5" fmla="*/ 633929 w 5141536"/>
              <a:gd name="connsiteY5" fmla="*/ 3296990 h 3320283"/>
              <a:gd name="connsiteX6" fmla="*/ 3055157 w 5141536"/>
              <a:gd name="connsiteY6" fmla="*/ 3181080 h 3320283"/>
              <a:gd name="connsiteX7" fmla="*/ 4574865 w 5141536"/>
              <a:gd name="connsiteY7" fmla="*/ 2041769 h 3320283"/>
              <a:gd name="connsiteX8" fmla="*/ 4838882 w 5141536"/>
              <a:gd name="connsiteY8" fmla="*/ 277362 h 3320283"/>
              <a:gd name="connsiteX9" fmla="*/ 5141536 w 5141536"/>
              <a:gd name="connsiteY9" fmla="*/ 0 h 3320283"/>
              <a:gd name="connsiteX0" fmla="*/ 801354 w 5141536"/>
              <a:gd name="connsiteY0" fmla="*/ 1094703 h 3320283"/>
              <a:gd name="connsiteX1" fmla="*/ 421428 w 5141536"/>
              <a:gd name="connsiteY1" fmla="*/ 1352280 h 3320283"/>
              <a:gd name="connsiteX2" fmla="*/ 292639 w 5141536"/>
              <a:gd name="connsiteY2" fmla="*/ 1616297 h 3320283"/>
              <a:gd name="connsiteX3" fmla="*/ 47940 w 5141536"/>
              <a:gd name="connsiteY3" fmla="*/ 1983345 h 3320283"/>
              <a:gd name="connsiteX4" fmla="*/ 28622 w 5141536"/>
              <a:gd name="connsiteY4" fmla="*/ 3026534 h 3320283"/>
              <a:gd name="connsiteX5" fmla="*/ 633929 w 5141536"/>
              <a:gd name="connsiteY5" fmla="*/ 3296990 h 3320283"/>
              <a:gd name="connsiteX6" fmla="*/ 3055157 w 5141536"/>
              <a:gd name="connsiteY6" fmla="*/ 3181080 h 3320283"/>
              <a:gd name="connsiteX7" fmla="*/ 4574865 w 5141536"/>
              <a:gd name="connsiteY7" fmla="*/ 2041769 h 3320283"/>
              <a:gd name="connsiteX8" fmla="*/ 4838882 w 5141536"/>
              <a:gd name="connsiteY8" fmla="*/ 277362 h 3320283"/>
              <a:gd name="connsiteX9" fmla="*/ 5141536 w 5141536"/>
              <a:gd name="connsiteY9" fmla="*/ 0 h 3320283"/>
              <a:gd name="connsiteX0" fmla="*/ 801354 w 5141536"/>
              <a:gd name="connsiteY0" fmla="*/ 1094703 h 3320283"/>
              <a:gd name="connsiteX1" fmla="*/ 421428 w 5141536"/>
              <a:gd name="connsiteY1" fmla="*/ 1352280 h 3320283"/>
              <a:gd name="connsiteX2" fmla="*/ 292639 w 5141536"/>
              <a:gd name="connsiteY2" fmla="*/ 1616297 h 3320283"/>
              <a:gd name="connsiteX3" fmla="*/ 47940 w 5141536"/>
              <a:gd name="connsiteY3" fmla="*/ 1983345 h 3320283"/>
              <a:gd name="connsiteX4" fmla="*/ 28622 w 5141536"/>
              <a:gd name="connsiteY4" fmla="*/ 3026534 h 3320283"/>
              <a:gd name="connsiteX5" fmla="*/ 633929 w 5141536"/>
              <a:gd name="connsiteY5" fmla="*/ 3296990 h 3320283"/>
              <a:gd name="connsiteX6" fmla="*/ 3055157 w 5141536"/>
              <a:gd name="connsiteY6" fmla="*/ 3181080 h 3320283"/>
              <a:gd name="connsiteX7" fmla="*/ 4574865 w 5141536"/>
              <a:gd name="connsiteY7" fmla="*/ 2041769 h 3320283"/>
              <a:gd name="connsiteX8" fmla="*/ 4838882 w 5141536"/>
              <a:gd name="connsiteY8" fmla="*/ 277362 h 3320283"/>
              <a:gd name="connsiteX9" fmla="*/ 5141536 w 5141536"/>
              <a:gd name="connsiteY9" fmla="*/ 0 h 3320283"/>
              <a:gd name="connsiteX0" fmla="*/ 801354 w 5141536"/>
              <a:gd name="connsiteY0" fmla="*/ 1094703 h 3299791"/>
              <a:gd name="connsiteX1" fmla="*/ 421428 w 5141536"/>
              <a:gd name="connsiteY1" fmla="*/ 1352280 h 3299791"/>
              <a:gd name="connsiteX2" fmla="*/ 292639 w 5141536"/>
              <a:gd name="connsiteY2" fmla="*/ 1616297 h 3299791"/>
              <a:gd name="connsiteX3" fmla="*/ 47940 w 5141536"/>
              <a:gd name="connsiteY3" fmla="*/ 1983345 h 3299791"/>
              <a:gd name="connsiteX4" fmla="*/ 28622 w 5141536"/>
              <a:gd name="connsiteY4" fmla="*/ 3026534 h 3299791"/>
              <a:gd name="connsiteX5" fmla="*/ 633929 w 5141536"/>
              <a:gd name="connsiteY5" fmla="*/ 3296990 h 3299791"/>
              <a:gd name="connsiteX6" fmla="*/ 3055157 w 5141536"/>
              <a:gd name="connsiteY6" fmla="*/ 3181080 h 3299791"/>
              <a:gd name="connsiteX7" fmla="*/ 4265772 w 5141536"/>
              <a:gd name="connsiteY7" fmla="*/ 2524727 h 3299791"/>
              <a:gd name="connsiteX8" fmla="*/ 4838882 w 5141536"/>
              <a:gd name="connsiteY8" fmla="*/ 277362 h 3299791"/>
              <a:gd name="connsiteX9" fmla="*/ 5141536 w 5141536"/>
              <a:gd name="connsiteY9" fmla="*/ 0 h 3299791"/>
              <a:gd name="connsiteX0" fmla="*/ 801354 w 5141536"/>
              <a:gd name="connsiteY0" fmla="*/ 1094703 h 3299791"/>
              <a:gd name="connsiteX1" fmla="*/ 421428 w 5141536"/>
              <a:gd name="connsiteY1" fmla="*/ 1352280 h 3299791"/>
              <a:gd name="connsiteX2" fmla="*/ 292639 w 5141536"/>
              <a:gd name="connsiteY2" fmla="*/ 1616297 h 3299791"/>
              <a:gd name="connsiteX3" fmla="*/ 47940 w 5141536"/>
              <a:gd name="connsiteY3" fmla="*/ 1983345 h 3299791"/>
              <a:gd name="connsiteX4" fmla="*/ 28622 w 5141536"/>
              <a:gd name="connsiteY4" fmla="*/ 3026534 h 3299791"/>
              <a:gd name="connsiteX5" fmla="*/ 633929 w 5141536"/>
              <a:gd name="connsiteY5" fmla="*/ 3296990 h 3299791"/>
              <a:gd name="connsiteX6" fmla="*/ 3055157 w 5141536"/>
              <a:gd name="connsiteY6" fmla="*/ 3181080 h 3299791"/>
              <a:gd name="connsiteX7" fmla="*/ 4265772 w 5141536"/>
              <a:gd name="connsiteY7" fmla="*/ 2524727 h 3299791"/>
              <a:gd name="connsiteX8" fmla="*/ 4838882 w 5141536"/>
              <a:gd name="connsiteY8" fmla="*/ 277362 h 3299791"/>
              <a:gd name="connsiteX9" fmla="*/ 5141536 w 5141536"/>
              <a:gd name="connsiteY9" fmla="*/ 0 h 3299791"/>
              <a:gd name="connsiteX0" fmla="*/ 801354 w 5141536"/>
              <a:gd name="connsiteY0" fmla="*/ 1094703 h 3299255"/>
              <a:gd name="connsiteX1" fmla="*/ 421428 w 5141536"/>
              <a:gd name="connsiteY1" fmla="*/ 1352280 h 3299255"/>
              <a:gd name="connsiteX2" fmla="*/ 292639 w 5141536"/>
              <a:gd name="connsiteY2" fmla="*/ 1616297 h 3299255"/>
              <a:gd name="connsiteX3" fmla="*/ 47940 w 5141536"/>
              <a:gd name="connsiteY3" fmla="*/ 1983345 h 3299255"/>
              <a:gd name="connsiteX4" fmla="*/ 28622 w 5141536"/>
              <a:gd name="connsiteY4" fmla="*/ 3026534 h 3299255"/>
              <a:gd name="connsiteX5" fmla="*/ 633929 w 5141536"/>
              <a:gd name="connsiteY5" fmla="*/ 3296990 h 3299255"/>
              <a:gd name="connsiteX6" fmla="*/ 3055157 w 5141536"/>
              <a:gd name="connsiteY6" fmla="*/ 3181080 h 3299255"/>
              <a:gd name="connsiteX7" fmla="*/ 4259333 w 5141536"/>
              <a:gd name="connsiteY7" fmla="*/ 2556924 h 3299255"/>
              <a:gd name="connsiteX8" fmla="*/ 4838882 w 5141536"/>
              <a:gd name="connsiteY8" fmla="*/ 277362 h 3299255"/>
              <a:gd name="connsiteX9" fmla="*/ 5141536 w 5141536"/>
              <a:gd name="connsiteY9" fmla="*/ 0 h 3299255"/>
              <a:gd name="connsiteX0" fmla="*/ 801354 w 5141536"/>
              <a:gd name="connsiteY0" fmla="*/ 1094703 h 3299255"/>
              <a:gd name="connsiteX1" fmla="*/ 421428 w 5141536"/>
              <a:gd name="connsiteY1" fmla="*/ 1352280 h 3299255"/>
              <a:gd name="connsiteX2" fmla="*/ 292639 w 5141536"/>
              <a:gd name="connsiteY2" fmla="*/ 1616297 h 3299255"/>
              <a:gd name="connsiteX3" fmla="*/ 47940 w 5141536"/>
              <a:gd name="connsiteY3" fmla="*/ 1983345 h 3299255"/>
              <a:gd name="connsiteX4" fmla="*/ 28622 w 5141536"/>
              <a:gd name="connsiteY4" fmla="*/ 3026534 h 3299255"/>
              <a:gd name="connsiteX5" fmla="*/ 633929 w 5141536"/>
              <a:gd name="connsiteY5" fmla="*/ 3296990 h 3299255"/>
              <a:gd name="connsiteX6" fmla="*/ 3055157 w 5141536"/>
              <a:gd name="connsiteY6" fmla="*/ 3181080 h 3299255"/>
              <a:gd name="connsiteX7" fmla="*/ 4259333 w 5141536"/>
              <a:gd name="connsiteY7" fmla="*/ 2556924 h 3299255"/>
              <a:gd name="connsiteX8" fmla="*/ 4838882 w 5141536"/>
              <a:gd name="connsiteY8" fmla="*/ 277362 h 3299255"/>
              <a:gd name="connsiteX9" fmla="*/ 5141536 w 5141536"/>
              <a:gd name="connsiteY9" fmla="*/ 0 h 3299255"/>
              <a:gd name="connsiteX0" fmla="*/ 801354 w 5141536"/>
              <a:gd name="connsiteY0" fmla="*/ 1094703 h 3305722"/>
              <a:gd name="connsiteX1" fmla="*/ 421428 w 5141536"/>
              <a:gd name="connsiteY1" fmla="*/ 1352280 h 3305722"/>
              <a:gd name="connsiteX2" fmla="*/ 292639 w 5141536"/>
              <a:gd name="connsiteY2" fmla="*/ 1616297 h 3305722"/>
              <a:gd name="connsiteX3" fmla="*/ 47940 w 5141536"/>
              <a:gd name="connsiteY3" fmla="*/ 1983345 h 3305722"/>
              <a:gd name="connsiteX4" fmla="*/ 28622 w 5141536"/>
              <a:gd name="connsiteY4" fmla="*/ 3026534 h 3305722"/>
              <a:gd name="connsiteX5" fmla="*/ 633929 w 5141536"/>
              <a:gd name="connsiteY5" fmla="*/ 3296990 h 3305722"/>
              <a:gd name="connsiteX6" fmla="*/ 2797579 w 5141536"/>
              <a:gd name="connsiteY6" fmla="*/ 3174641 h 3305722"/>
              <a:gd name="connsiteX7" fmla="*/ 4259333 w 5141536"/>
              <a:gd name="connsiteY7" fmla="*/ 2556924 h 3305722"/>
              <a:gd name="connsiteX8" fmla="*/ 4838882 w 5141536"/>
              <a:gd name="connsiteY8" fmla="*/ 277362 h 3305722"/>
              <a:gd name="connsiteX9" fmla="*/ 5141536 w 5141536"/>
              <a:gd name="connsiteY9" fmla="*/ 0 h 3305722"/>
              <a:gd name="connsiteX0" fmla="*/ 801354 w 5141536"/>
              <a:gd name="connsiteY0" fmla="*/ 1094703 h 3304994"/>
              <a:gd name="connsiteX1" fmla="*/ 421428 w 5141536"/>
              <a:gd name="connsiteY1" fmla="*/ 1352280 h 3304994"/>
              <a:gd name="connsiteX2" fmla="*/ 292639 w 5141536"/>
              <a:gd name="connsiteY2" fmla="*/ 1616297 h 3304994"/>
              <a:gd name="connsiteX3" fmla="*/ 47940 w 5141536"/>
              <a:gd name="connsiteY3" fmla="*/ 1983345 h 3304994"/>
              <a:gd name="connsiteX4" fmla="*/ 28622 w 5141536"/>
              <a:gd name="connsiteY4" fmla="*/ 3026534 h 3304994"/>
              <a:gd name="connsiteX5" fmla="*/ 633929 w 5141536"/>
              <a:gd name="connsiteY5" fmla="*/ 3296990 h 3304994"/>
              <a:gd name="connsiteX6" fmla="*/ 2797579 w 5141536"/>
              <a:gd name="connsiteY6" fmla="*/ 3174641 h 3304994"/>
              <a:gd name="connsiteX7" fmla="*/ 4259333 w 5141536"/>
              <a:gd name="connsiteY7" fmla="*/ 2556924 h 3304994"/>
              <a:gd name="connsiteX8" fmla="*/ 4838882 w 5141536"/>
              <a:gd name="connsiteY8" fmla="*/ 277362 h 3304994"/>
              <a:gd name="connsiteX9" fmla="*/ 5141536 w 5141536"/>
              <a:gd name="connsiteY9" fmla="*/ 0 h 3304994"/>
              <a:gd name="connsiteX0" fmla="*/ 801354 w 5141536"/>
              <a:gd name="connsiteY0" fmla="*/ 1094703 h 3307647"/>
              <a:gd name="connsiteX1" fmla="*/ 421428 w 5141536"/>
              <a:gd name="connsiteY1" fmla="*/ 1352280 h 3307647"/>
              <a:gd name="connsiteX2" fmla="*/ 292639 w 5141536"/>
              <a:gd name="connsiteY2" fmla="*/ 1616297 h 3307647"/>
              <a:gd name="connsiteX3" fmla="*/ 47940 w 5141536"/>
              <a:gd name="connsiteY3" fmla="*/ 1983345 h 3307647"/>
              <a:gd name="connsiteX4" fmla="*/ 28622 w 5141536"/>
              <a:gd name="connsiteY4" fmla="*/ 3026534 h 3307647"/>
              <a:gd name="connsiteX5" fmla="*/ 633929 w 5141536"/>
              <a:gd name="connsiteY5" fmla="*/ 3296990 h 3307647"/>
              <a:gd name="connsiteX6" fmla="*/ 2649472 w 5141536"/>
              <a:gd name="connsiteY6" fmla="*/ 3187520 h 3307647"/>
              <a:gd name="connsiteX7" fmla="*/ 4259333 w 5141536"/>
              <a:gd name="connsiteY7" fmla="*/ 2556924 h 3307647"/>
              <a:gd name="connsiteX8" fmla="*/ 4838882 w 5141536"/>
              <a:gd name="connsiteY8" fmla="*/ 277362 h 3307647"/>
              <a:gd name="connsiteX9" fmla="*/ 5141536 w 5141536"/>
              <a:gd name="connsiteY9" fmla="*/ 0 h 3307647"/>
              <a:gd name="connsiteX0" fmla="*/ 801354 w 5141536"/>
              <a:gd name="connsiteY0" fmla="*/ 1094703 h 3304667"/>
              <a:gd name="connsiteX1" fmla="*/ 421428 w 5141536"/>
              <a:gd name="connsiteY1" fmla="*/ 1352280 h 3304667"/>
              <a:gd name="connsiteX2" fmla="*/ 292639 w 5141536"/>
              <a:gd name="connsiteY2" fmla="*/ 1616297 h 3304667"/>
              <a:gd name="connsiteX3" fmla="*/ 47940 w 5141536"/>
              <a:gd name="connsiteY3" fmla="*/ 1983345 h 3304667"/>
              <a:gd name="connsiteX4" fmla="*/ 28622 w 5141536"/>
              <a:gd name="connsiteY4" fmla="*/ 3026534 h 3304667"/>
              <a:gd name="connsiteX5" fmla="*/ 633929 w 5141536"/>
              <a:gd name="connsiteY5" fmla="*/ 3296990 h 3304667"/>
              <a:gd name="connsiteX6" fmla="*/ 2649472 w 5141536"/>
              <a:gd name="connsiteY6" fmla="*/ 3187520 h 3304667"/>
              <a:gd name="connsiteX7" fmla="*/ 4259333 w 5141536"/>
              <a:gd name="connsiteY7" fmla="*/ 2556924 h 3304667"/>
              <a:gd name="connsiteX8" fmla="*/ 4838882 w 5141536"/>
              <a:gd name="connsiteY8" fmla="*/ 277362 h 3304667"/>
              <a:gd name="connsiteX9" fmla="*/ 5141536 w 5141536"/>
              <a:gd name="connsiteY9" fmla="*/ 0 h 3304667"/>
              <a:gd name="connsiteX0" fmla="*/ 801354 w 5141536"/>
              <a:gd name="connsiteY0" fmla="*/ 1094703 h 3302075"/>
              <a:gd name="connsiteX1" fmla="*/ 421428 w 5141536"/>
              <a:gd name="connsiteY1" fmla="*/ 1352280 h 3302075"/>
              <a:gd name="connsiteX2" fmla="*/ 292639 w 5141536"/>
              <a:gd name="connsiteY2" fmla="*/ 1616297 h 3302075"/>
              <a:gd name="connsiteX3" fmla="*/ 47940 w 5141536"/>
              <a:gd name="connsiteY3" fmla="*/ 1983345 h 3302075"/>
              <a:gd name="connsiteX4" fmla="*/ 28622 w 5141536"/>
              <a:gd name="connsiteY4" fmla="*/ 3026534 h 3302075"/>
              <a:gd name="connsiteX5" fmla="*/ 633929 w 5141536"/>
              <a:gd name="connsiteY5" fmla="*/ 3296990 h 3302075"/>
              <a:gd name="connsiteX6" fmla="*/ 2655911 w 5141536"/>
              <a:gd name="connsiteY6" fmla="*/ 3168202 h 3302075"/>
              <a:gd name="connsiteX7" fmla="*/ 4259333 w 5141536"/>
              <a:gd name="connsiteY7" fmla="*/ 2556924 h 3302075"/>
              <a:gd name="connsiteX8" fmla="*/ 4838882 w 5141536"/>
              <a:gd name="connsiteY8" fmla="*/ 277362 h 3302075"/>
              <a:gd name="connsiteX9" fmla="*/ 5141536 w 5141536"/>
              <a:gd name="connsiteY9" fmla="*/ 0 h 3302075"/>
              <a:gd name="connsiteX0" fmla="*/ 801354 w 5141536"/>
              <a:gd name="connsiteY0" fmla="*/ 1094703 h 3303525"/>
              <a:gd name="connsiteX1" fmla="*/ 421428 w 5141536"/>
              <a:gd name="connsiteY1" fmla="*/ 1352280 h 3303525"/>
              <a:gd name="connsiteX2" fmla="*/ 292639 w 5141536"/>
              <a:gd name="connsiteY2" fmla="*/ 1616297 h 3303525"/>
              <a:gd name="connsiteX3" fmla="*/ 47940 w 5141536"/>
              <a:gd name="connsiteY3" fmla="*/ 1983345 h 3303525"/>
              <a:gd name="connsiteX4" fmla="*/ 28622 w 5141536"/>
              <a:gd name="connsiteY4" fmla="*/ 3026534 h 3303525"/>
              <a:gd name="connsiteX5" fmla="*/ 633929 w 5141536"/>
              <a:gd name="connsiteY5" fmla="*/ 3296990 h 3303525"/>
              <a:gd name="connsiteX6" fmla="*/ 2655911 w 5141536"/>
              <a:gd name="connsiteY6" fmla="*/ 3168202 h 3303525"/>
              <a:gd name="connsiteX7" fmla="*/ 4252894 w 5141536"/>
              <a:gd name="connsiteY7" fmla="*/ 2621319 h 3303525"/>
              <a:gd name="connsiteX8" fmla="*/ 4838882 w 5141536"/>
              <a:gd name="connsiteY8" fmla="*/ 277362 h 3303525"/>
              <a:gd name="connsiteX9" fmla="*/ 5141536 w 5141536"/>
              <a:gd name="connsiteY9" fmla="*/ 0 h 330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41536" h="3303525">
                <a:moveTo>
                  <a:pt x="801354" y="1094703"/>
                </a:moveTo>
                <a:cubicBezTo>
                  <a:pt x="791158" y="1315254"/>
                  <a:pt x="506214" y="1265348"/>
                  <a:pt x="421428" y="1352280"/>
                </a:cubicBezTo>
                <a:cubicBezTo>
                  <a:pt x="336642" y="1439212"/>
                  <a:pt x="387084" y="1556196"/>
                  <a:pt x="292639" y="1616297"/>
                </a:cubicBezTo>
                <a:cubicBezTo>
                  <a:pt x="198194" y="1676398"/>
                  <a:pt x="91943" y="1748305"/>
                  <a:pt x="47940" y="1983345"/>
                </a:cubicBezTo>
                <a:cubicBezTo>
                  <a:pt x="3937" y="2218385"/>
                  <a:pt x="-23967" y="2807593"/>
                  <a:pt x="28622" y="3026534"/>
                </a:cubicBezTo>
                <a:cubicBezTo>
                  <a:pt x="81211" y="3245475"/>
                  <a:pt x="196048" y="3273379"/>
                  <a:pt x="633929" y="3296990"/>
                </a:cubicBezTo>
                <a:cubicBezTo>
                  <a:pt x="1071810" y="3320601"/>
                  <a:pt x="2052750" y="3280814"/>
                  <a:pt x="2655911" y="3168202"/>
                </a:cubicBezTo>
                <a:cubicBezTo>
                  <a:pt x="3259072" y="3055590"/>
                  <a:pt x="3889066" y="3103126"/>
                  <a:pt x="4252894" y="2621319"/>
                </a:cubicBezTo>
                <a:cubicBezTo>
                  <a:pt x="4616723" y="2139512"/>
                  <a:pt x="4690775" y="714248"/>
                  <a:pt x="4838882" y="277362"/>
                </a:cubicBezTo>
                <a:cubicBezTo>
                  <a:pt x="4986989" y="-159524"/>
                  <a:pt x="5006308" y="235117"/>
                  <a:pt x="5141536" y="0"/>
                </a:cubicBezTo>
              </a:path>
            </a:pathLst>
          </a:custGeom>
          <a:noFill/>
          <a:ln w="47625" cap="flat" cmpd="dbl">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8130D186-DA65-4B6C-8A29-5B27B1BE7127}"/>
              </a:ext>
            </a:extLst>
          </p:cNvPr>
          <p:cNvSpPr txBox="1"/>
          <p:nvPr/>
        </p:nvSpPr>
        <p:spPr>
          <a:xfrm>
            <a:off x="3623994" y="3324855"/>
            <a:ext cx="758541" cy="253916"/>
          </a:xfrm>
          <a:prstGeom prst="rect">
            <a:avLst/>
          </a:prstGeom>
          <a:noFill/>
        </p:spPr>
        <p:txBody>
          <a:bodyPr wrap="none" rtlCol="0" anchor="ctr">
            <a:spAutoFit/>
          </a:bodyPr>
          <a:lstStyle/>
          <a:p>
            <a:pPr algn="ctr"/>
            <a:r>
              <a:rPr lang="en-US" sz="1050" dirty="0">
                <a:solidFill>
                  <a:schemeClr val="accent3">
                    <a:lumMod val="40000"/>
                    <a:lumOff val="60000"/>
                  </a:schemeClr>
                </a:solidFill>
              </a:rPr>
              <a:t>vhostuser</a:t>
            </a:r>
          </a:p>
        </p:txBody>
      </p:sp>
      <p:cxnSp>
        <p:nvCxnSpPr>
          <p:cNvPr id="78" name="Straight Connector 77">
            <a:extLst>
              <a:ext uri="{FF2B5EF4-FFF2-40B4-BE49-F238E27FC236}">
                <a16:creationId xmlns:a16="http://schemas.microsoft.com/office/drawing/2014/main" id="{61F00246-00C8-46B1-BC32-92F74457F2F1}"/>
              </a:ext>
            </a:extLst>
          </p:cNvPr>
          <p:cNvCxnSpPr>
            <a:cxnSpLocks/>
            <a:endCxn id="59" idx="0"/>
          </p:cNvCxnSpPr>
          <p:nvPr/>
        </p:nvCxnSpPr>
        <p:spPr>
          <a:xfrm>
            <a:off x="2145693" y="3701549"/>
            <a:ext cx="111455" cy="342199"/>
          </a:xfrm>
          <a:prstGeom prst="line">
            <a:avLst/>
          </a:prstGeom>
          <a:ln w="12700" cap="rnd" cmpd="sng" algn="ctr">
            <a:solidFill>
              <a:srgbClr val="FFE4AA"/>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6" name="Rectangle: Rounded Corners 85">
            <a:extLst>
              <a:ext uri="{FF2B5EF4-FFF2-40B4-BE49-F238E27FC236}">
                <a16:creationId xmlns:a16="http://schemas.microsoft.com/office/drawing/2014/main" id="{9974A231-B979-4502-AE82-A24094118372}"/>
              </a:ext>
            </a:extLst>
          </p:cNvPr>
          <p:cNvSpPr/>
          <p:nvPr/>
        </p:nvSpPr>
        <p:spPr>
          <a:xfrm>
            <a:off x="1752125" y="2472404"/>
            <a:ext cx="1125178" cy="414095"/>
          </a:xfrm>
          <a:prstGeom prst="roundRect">
            <a:avLst/>
          </a:prstGeom>
          <a:solidFill>
            <a:srgbClr val="FFE4AA"/>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Local Agents</a:t>
            </a:r>
            <a:endParaRPr lang="en-US" sz="1400" dirty="0">
              <a:solidFill>
                <a:schemeClr val="tx2"/>
              </a:solidFill>
            </a:endParaRPr>
          </a:p>
        </p:txBody>
      </p:sp>
      <p:sp>
        <p:nvSpPr>
          <p:cNvPr id="85" name="Rectangle: Rounded Corners 84">
            <a:extLst>
              <a:ext uri="{FF2B5EF4-FFF2-40B4-BE49-F238E27FC236}">
                <a16:creationId xmlns:a16="http://schemas.microsoft.com/office/drawing/2014/main" id="{147B0284-3D7C-40E4-930C-A5A1DED08B39}"/>
              </a:ext>
            </a:extLst>
          </p:cNvPr>
          <p:cNvSpPr/>
          <p:nvPr/>
        </p:nvSpPr>
        <p:spPr>
          <a:xfrm>
            <a:off x="1667615" y="2551204"/>
            <a:ext cx="1125178" cy="414095"/>
          </a:xfrm>
          <a:prstGeom prst="roundRect">
            <a:avLst/>
          </a:prstGeom>
          <a:solidFill>
            <a:srgbClr val="FFE4AA"/>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Local Agents</a:t>
            </a:r>
            <a:endParaRPr lang="en-US" sz="1400" dirty="0">
              <a:solidFill>
                <a:schemeClr val="tx2"/>
              </a:solidFill>
            </a:endParaRPr>
          </a:p>
        </p:txBody>
      </p:sp>
      <p:sp>
        <p:nvSpPr>
          <p:cNvPr id="84" name="Rectangle: Rounded Corners 83">
            <a:extLst>
              <a:ext uri="{FF2B5EF4-FFF2-40B4-BE49-F238E27FC236}">
                <a16:creationId xmlns:a16="http://schemas.microsoft.com/office/drawing/2014/main" id="{22E76F9C-D6F2-4982-B4C3-168C863A209D}"/>
              </a:ext>
            </a:extLst>
          </p:cNvPr>
          <p:cNvSpPr/>
          <p:nvPr/>
        </p:nvSpPr>
        <p:spPr>
          <a:xfrm>
            <a:off x="1583104" y="2630004"/>
            <a:ext cx="1125178" cy="414095"/>
          </a:xfrm>
          <a:prstGeom prst="roundRect">
            <a:avLst/>
          </a:prstGeom>
          <a:solidFill>
            <a:srgbClr val="FFE4AA"/>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Local Agents</a:t>
            </a:r>
            <a:endParaRPr lang="en-US" sz="1400" dirty="0">
              <a:solidFill>
                <a:schemeClr val="tx2"/>
              </a:solidFill>
            </a:endParaRPr>
          </a:p>
        </p:txBody>
      </p:sp>
      <p:sp>
        <p:nvSpPr>
          <p:cNvPr id="81" name="Rectangle: Rounded Corners 80">
            <a:extLst>
              <a:ext uri="{FF2B5EF4-FFF2-40B4-BE49-F238E27FC236}">
                <a16:creationId xmlns:a16="http://schemas.microsoft.com/office/drawing/2014/main" id="{33DFA476-66F6-4AC2-B34E-384F2E20617D}"/>
              </a:ext>
            </a:extLst>
          </p:cNvPr>
          <p:cNvSpPr/>
          <p:nvPr/>
        </p:nvSpPr>
        <p:spPr>
          <a:xfrm>
            <a:off x="1498593" y="2708803"/>
            <a:ext cx="1125178" cy="414095"/>
          </a:xfrm>
          <a:prstGeom prst="roundRect">
            <a:avLst/>
          </a:prstGeom>
          <a:solidFill>
            <a:srgbClr val="FFE4AA"/>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VIM Components</a:t>
            </a:r>
            <a:endParaRPr lang="en-US" sz="1400" dirty="0">
              <a:solidFill>
                <a:schemeClr val="tx2"/>
              </a:solidFill>
            </a:endParaRPr>
          </a:p>
        </p:txBody>
      </p:sp>
      <p:sp>
        <p:nvSpPr>
          <p:cNvPr id="87" name="Cloud 86">
            <a:extLst>
              <a:ext uri="{FF2B5EF4-FFF2-40B4-BE49-F238E27FC236}">
                <a16:creationId xmlns:a16="http://schemas.microsoft.com/office/drawing/2014/main" id="{0CFFA09A-D2CA-44A3-8CFB-2365F430DE3D}"/>
              </a:ext>
            </a:extLst>
          </p:cNvPr>
          <p:cNvSpPr/>
          <p:nvPr/>
        </p:nvSpPr>
        <p:spPr>
          <a:xfrm>
            <a:off x="1628150" y="3225598"/>
            <a:ext cx="986050" cy="402023"/>
          </a:xfrm>
          <a:prstGeom prst="cloud">
            <a:avLst/>
          </a:prstGeom>
          <a:solidFill>
            <a:srgbClr val="FFE4AA"/>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2"/>
                </a:solidFill>
              </a:rPr>
              <a:t>Host networking</a:t>
            </a:r>
          </a:p>
        </p:txBody>
      </p:sp>
      <p:sp>
        <p:nvSpPr>
          <p:cNvPr id="25" name="Oval 24">
            <a:extLst>
              <a:ext uri="{FF2B5EF4-FFF2-40B4-BE49-F238E27FC236}">
                <a16:creationId xmlns:a16="http://schemas.microsoft.com/office/drawing/2014/main" id="{56B0CC11-6461-4E97-8A7F-A27E1D5C6A4F}"/>
              </a:ext>
            </a:extLst>
          </p:cNvPr>
          <p:cNvSpPr/>
          <p:nvPr/>
        </p:nvSpPr>
        <p:spPr>
          <a:xfrm>
            <a:off x="2684664" y="5011159"/>
            <a:ext cx="1077499" cy="221521"/>
          </a:xfrm>
          <a:prstGeom prst="ellipse">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bond</a:t>
            </a:r>
          </a:p>
        </p:txBody>
      </p:sp>
      <p:sp>
        <p:nvSpPr>
          <p:cNvPr id="49" name="Rectangle: Rounded Corners 48">
            <a:extLst>
              <a:ext uri="{FF2B5EF4-FFF2-40B4-BE49-F238E27FC236}">
                <a16:creationId xmlns:a16="http://schemas.microsoft.com/office/drawing/2014/main" id="{6FFCD413-05A3-42A5-A4B3-9467916C38BE}"/>
              </a:ext>
            </a:extLst>
          </p:cNvPr>
          <p:cNvSpPr/>
          <p:nvPr/>
        </p:nvSpPr>
        <p:spPr>
          <a:xfrm>
            <a:off x="2684665" y="4617102"/>
            <a:ext cx="1077498" cy="295707"/>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br-prv</a:t>
            </a:r>
            <a:endParaRPr lang="en-US" sz="1400" dirty="0"/>
          </a:p>
        </p:txBody>
      </p:sp>
      <p:sp>
        <p:nvSpPr>
          <p:cNvPr id="121" name="TextBox 120">
            <a:extLst>
              <a:ext uri="{FF2B5EF4-FFF2-40B4-BE49-F238E27FC236}">
                <a16:creationId xmlns:a16="http://schemas.microsoft.com/office/drawing/2014/main" id="{D9BD2C56-F122-4DBB-88DB-BD89EB72916C}"/>
              </a:ext>
            </a:extLst>
          </p:cNvPr>
          <p:cNvSpPr txBox="1"/>
          <p:nvPr/>
        </p:nvSpPr>
        <p:spPr>
          <a:xfrm>
            <a:off x="2605081" y="4304731"/>
            <a:ext cx="375424" cy="253916"/>
          </a:xfrm>
          <a:prstGeom prst="rect">
            <a:avLst/>
          </a:prstGeom>
          <a:noFill/>
        </p:spPr>
        <p:txBody>
          <a:bodyPr wrap="none" rtlCol="0" anchor="ctr">
            <a:spAutoFit/>
          </a:bodyPr>
          <a:lstStyle/>
          <a:p>
            <a:pPr algn="ctr"/>
            <a:r>
              <a:rPr lang="en-US" sz="1000" dirty="0">
                <a:solidFill>
                  <a:srgbClr val="FFE4AA"/>
                </a:solidFill>
              </a:rPr>
              <a:t>tag</a:t>
            </a:r>
          </a:p>
        </p:txBody>
      </p:sp>
      <p:sp>
        <p:nvSpPr>
          <p:cNvPr id="122" name="TextBox 121">
            <a:extLst>
              <a:ext uri="{FF2B5EF4-FFF2-40B4-BE49-F238E27FC236}">
                <a16:creationId xmlns:a16="http://schemas.microsoft.com/office/drawing/2014/main" id="{7B2C7759-0C74-41A5-8145-2931165904FA}"/>
              </a:ext>
            </a:extLst>
          </p:cNvPr>
          <p:cNvSpPr txBox="1"/>
          <p:nvPr/>
        </p:nvSpPr>
        <p:spPr>
          <a:xfrm>
            <a:off x="3230481" y="4325309"/>
            <a:ext cx="375424" cy="253916"/>
          </a:xfrm>
          <a:prstGeom prst="rect">
            <a:avLst/>
          </a:prstGeom>
          <a:noFill/>
        </p:spPr>
        <p:txBody>
          <a:bodyPr wrap="none" rtlCol="0" anchor="ctr">
            <a:spAutoFit/>
          </a:bodyPr>
          <a:lstStyle/>
          <a:p>
            <a:pPr algn="ctr"/>
            <a:r>
              <a:rPr lang="en-US" sz="1000" dirty="0">
                <a:solidFill>
                  <a:schemeClr val="accent3">
                    <a:lumMod val="20000"/>
                    <a:lumOff val="80000"/>
                  </a:schemeClr>
                </a:solidFill>
              </a:rPr>
              <a:t>tag</a:t>
            </a:r>
          </a:p>
        </p:txBody>
      </p:sp>
      <p:sp>
        <p:nvSpPr>
          <p:cNvPr id="43" name="Freeform: Shape 42">
            <a:extLst>
              <a:ext uri="{FF2B5EF4-FFF2-40B4-BE49-F238E27FC236}">
                <a16:creationId xmlns:a16="http://schemas.microsoft.com/office/drawing/2014/main" id="{905B5A57-371E-4B87-8A8B-6ABFE618AF7E}"/>
              </a:ext>
            </a:extLst>
          </p:cNvPr>
          <p:cNvSpPr/>
          <p:nvPr/>
        </p:nvSpPr>
        <p:spPr>
          <a:xfrm>
            <a:off x="3178646" y="3236713"/>
            <a:ext cx="5405400" cy="3397161"/>
          </a:xfrm>
          <a:custGeom>
            <a:avLst/>
            <a:gdLst>
              <a:gd name="connsiteX0" fmla="*/ 1822360 w 1822360"/>
              <a:gd name="connsiteY0" fmla="*/ 30750 h 1389471"/>
              <a:gd name="connsiteX1" fmla="*/ 972355 w 1822360"/>
              <a:gd name="connsiteY1" fmla="*/ 17871 h 1389471"/>
              <a:gd name="connsiteX2" fmla="*/ 695459 w 1822360"/>
              <a:gd name="connsiteY2" fmla="*/ 243251 h 1389471"/>
              <a:gd name="connsiteX3" fmla="*/ 367048 w 1822360"/>
              <a:gd name="connsiteY3" fmla="*/ 764845 h 1389471"/>
              <a:gd name="connsiteX4" fmla="*/ 0 w 1822360"/>
              <a:gd name="connsiteY4" fmla="*/ 1389471 h 1389471"/>
              <a:gd name="connsiteX0" fmla="*/ 1476593 w 1476593"/>
              <a:gd name="connsiteY0" fmla="*/ 30750 h 1434547"/>
              <a:gd name="connsiteX1" fmla="*/ 626588 w 1476593"/>
              <a:gd name="connsiteY1" fmla="*/ 17871 h 1434547"/>
              <a:gd name="connsiteX2" fmla="*/ 349692 w 1476593"/>
              <a:gd name="connsiteY2" fmla="*/ 243251 h 1434547"/>
              <a:gd name="connsiteX3" fmla="*/ 21281 w 1476593"/>
              <a:gd name="connsiteY3" fmla="*/ 764845 h 1434547"/>
              <a:gd name="connsiteX4" fmla="*/ 1000076 w 1476593"/>
              <a:gd name="connsiteY4" fmla="*/ 1434547 h 1434547"/>
              <a:gd name="connsiteX0" fmla="*/ 1476593 w 1476593"/>
              <a:gd name="connsiteY0" fmla="*/ 30750 h 1434547"/>
              <a:gd name="connsiteX1" fmla="*/ 626588 w 1476593"/>
              <a:gd name="connsiteY1" fmla="*/ 17871 h 1434547"/>
              <a:gd name="connsiteX2" fmla="*/ 349692 w 1476593"/>
              <a:gd name="connsiteY2" fmla="*/ 243251 h 1434547"/>
              <a:gd name="connsiteX3" fmla="*/ 21281 w 1476593"/>
              <a:gd name="connsiteY3" fmla="*/ 764845 h 1434547"/>
              <a:gd name="connsiteX4" fmla="*/ 1000076 w 1476593"/>
              <a:gd name="connsiteY4" fmla="*/ 1434547 h 1434547"/>
              <a:gd name="connsiteX0" fmla="*/ 1127118 w 1127118"/>
              <a:gd name="connsiteY0" fmla="*/ 30750 h 1434547"/>
              <a:gd name="connsiteX1" fmla="*/ 277113 w 1127118"/>
              <a:gd name="connsiteY1" fmla="*/ 17871 h 1434547"/>
              <a:gd name="connsiteX2" fmla="*/ 217 w 1127118"/>
              <a:gd name="connsiteY2" fmla="*/ 243251 h 1434547"/>
              <a:gd name="connsiteX3" fmla="*/ 309310 w 1127118"/>
              <a:gd name="connsiteY3" fmla="*/ 713329 h 1434547"/>
              <a:gd name="connsiteX4" fmla="*/ 650601 w 1127118"/>
              <a:gd name="connsiteY4" fmla="*/ 1434547 h 1434547"/>
              <a:gd name="connsiteX0" fmla="*/ 1120690 w 1120690"/>
              <a:gd name="connsiteY0" fmla="*/ 36924 h 1440721"/>
              <a:gd name="connsiteX1" fmla="*/ 270685 w 1120690"/>
              <a:gd name="connsiteY1" fmla="*/ 24045 h 1440721"/>
              <a:gd name="connsiteX2" fmla="*/ 229 w 1120690"/>
              <a:gd name="connsiteY2" fmla="*/ 333138 h 1440721"/>
              <a:gd name="connsiteX3" fmla="*/ 302882 w 1120690"/>
              <a:gd name="connsiteY3" fmla="*/ 719503 h 1440721"/>
              <a:gd name="connsiteX4" fmla="*/ 644173 w 1120690"/>
              <a:gd name="connsiteY4" fmla="*/ 1440721 h 1440721"/>
              <a:gd name="connsiteX0" fmla="*/ 1120690 w 1120690"/>
              <a:gd name="connsiteY0" fmla="*/ 32483 h 1436280"/>
              <a:gd name="connsiteX1" fmla="*/ 270685 w 1120690"/>
              <a:gd name="connsiteY1" fmla="*/ 26043 h 1436280"/>
              <a:gd name="connsiteX2" fmla="*/ 229 w 1120690"/>
              <a:gd name="connsiteY2" fmla="*/ 328697 h 1436280"/>
              <a:gd name="connsiteX3" fmla="*/ 302882 w 1120690"/>
              <a:gd name="connsiteY3" fmla="*/ 715062 h 1436280"/>
              <a:gd name="connsiteX4" fmla="*/ 644173 w 1120690"/>
              <a:gd name="connsiteY4" fmla="*/ 1436280 h 1436280"/>
              <a:gd name="connsiteX0" fmla="*/ 1120642 w 1120642"/>
              <a:gd name="connsiteY0" fmla="*/ 32483 h 1436280"/>
              <a:gd name="connsiteX1" fmla="*/ 270637 w 1120642"/>
              <a:gd name="connsiteY1" fmla="*/ 26043 h 1436280"/>
              <a:gd name="connsiteX2" fmla="*/ 181 w 1120642"/>
              <a:gd name="connsiteY2" fmla="*/ 328697 h 1436280"/>
              <a:gd name="connsiteX3" fmla="*/ 302834 w 1120642"/>
              <a:gd name="connsiteY3" fmla="*/ 715062 h 1436280"/>
              <a:gd name="connsiteX4" fmla="*/ 644125 w 1120642"/>
              <a:gd name="connsiteY4" fmla="*/ 1436280 h 1436280"/>
              <a:gd name="connsiteX0" fmla="*/ 1146458 w 1146458"/>
              <a:gd name="connsiteY0" fmla="*/ 201279 h 1411305"/>
              <a:gd name="connsiteX1" fmla="*/ 270695 w 1146458"/>
              <a:gd name="connsiteY1" fmla="*/ 1068 h 1411305"/>
              <a:gd name="connsiteX2" fmla="*/ 239 w 1146458"/>
              <a:gd name="connsiteY2" fmla="*/ 303722 h 1411305"/>
              <a:gd name="connsiteX3" fmla="*/ 302892 w 1146458"/>
              <a:gd name="connsiteY3" fmla="*/ 690087 h 1411305"/>
              <a:gd name="connsiteX4" fmla="*/ 644183 w 1146458"/>
              <a:gd name="connsiteY4" fmla="*/ 1411305 h 1411305"/>
              <a:gd name="connsiteX0" fmla="*/ 1146458 w 1146458"/>
              <a:gd name="connsiteY0" fmla="*/ 206227 h 1416253"/>
              <a:gd name="connsiteX1" fmla="*/ 270695 w 1146458"/>
              <a:gd name="connsiteY1" fmla="*/ 6016 h 1416253"/>
              <a:gd name="connsiteX2" fmla="*/ 239 w 1146458"/>
              <a:gd name="connsiteY2" fmla="*/ 308670 h 1416253"/>
              <a:gd name="connsiteX3" fmla="*/ 302892 w 1146458"/>
              <a:gd name="connsiteY3" fmla="*/ 695035 h 1416253"/>
              <a:gd name="connsiteX4" fmla="*/ 644183 w 1146458"/>
              <a:gd name="connsiteY4" fmla="*/ 1416253 h 1416253"/>
              <a:gd name="connsiteX0" fmla="*/ 1146458 w 1146458"/>
              <a:gd name="connsiteY0" fmla="*/ 265915 h 1475941"/>
              <a:gd name="connsiteX1" fmla="*/ 270695 w 1146458"/>
              <a:gd name="connsiteY1" fmla="*/ 65704 h 1475941"/>
              <a:gd name="connsiteX2" fmla="*/ 239 w 1146458"/>
              <a:gd name="connsiteY2" fmla="*/ 368358 h 1475941"/>
              <a:gd name="connsiteX3" fmla="*/ 302892 w 1146458"/>
              <a:gd name="connsiteY3" fmla="*/ 754723 h 1475941"/>
              <a:gd name="connsiteX4" fmla="*/ 644183 w 1146458"/>
              <a:gd name="connsiteY4" fmla="*/ 1475941 h 1475941"/>
              <a:gd name="connsiteX0" fmla="*/ 1166182 w 1166182"/>
              <a:gd name="connsiteY0" fmla="*/ 742061 h 1952087"/>
              <a:gd name="connsiteX1" fmla="*/ 915044 w 1166182"/>
              <a:gd name="connsiteY1" fmla="*/ 627 h 1952087"/>
              <a:gd name="connsiteX2" fmla="*/ 19963 w 1166182"/>
              <a:gd name="connsiteY2" fmla="*/ 844504 h 1952087"/>
              <a:gd name="connsiteX3" fmla="*/ 322616 w 1166182"/>
              <a:gd name="connsiteY3" fmla="*/ 1230869 h 1952087"/>
              <a:gd name="connsiteX4" fmla="*/ 663907 w 1166182"/>
              <a:gd name="connsiteY4" fmla="*/ 1952087 h 1952087"/>
              <a:gd name="connsiteX0" fmla="*/ 1170629 w 1170629"/>
              <a:gd name="connsiteY0" fmla="*/ 768744 h 1978770"/>
              <a:gd name="connsiteX1" fmla="*/ 1003204 w 1170629"/>
              <a:gd name="connsiteY1" fmla="*/ 583 h 1978770"/>
              <a:gd name="connsiteX2" fmla="*/ 24410 w 1170629"/>
              <a:gd name="connsiteY2" fmla="*/ 871187 h 1978770"/>
              <a:gd name="connsiteX3" fmla="*/ 327063 w 1170629"/>
              <a:gd name="connsiteY3" fmla="*/ 1257552 h 1978770"/>
              <a:gd name="connsiteX4" fmla="*/ 668354 w 1170629"/>
              <a:gd name="connsiteY4" fmla="*/ 1978770 h 1978770"/>
              <a:gd name="connsiteX0" fmla="*/ 1170629 w 1170629"/>
              <a:gd name="connsiteY0" fmla="*/ 768171 h 1978197"/>
              <a:gd name="connsiteX1" fmla="*/ 1003204 w 1170629"/>
              <a:gd name="connsiteY1" fmla="*/ 10 h 1978197"/>
              <a:gd name="connsiteX2" fmla="*/ 24410 w 1170629"/>
              <a:gd name="connsiteY2" fmla="*/ 870614 h 1978197"/>
              <a:gd name="connsiteX3" fmla="*/ 327063 w 1170629"/>
              <a:gd name="connsiteY3" fmla="*/ 1256979 h 1978197"/>
              <a:gd name="connsiteX4" fmla="*/ 668354 w 1170629"/>
              <a:gd name="connsiteY4" fmla="*/ 1978197 h 1978197"/>
              <a:gd name="connsiteX0" fmla="*/ 1157169 w 1157169"/>
              <a:gd name="connsiteY0" fmla="*/ 791627 h 2001653"/>
              <a:gd name="connsiteX1" fmla="*/ 989744 w 1157169"/>
              <a:gd name="connsiteY1" fmla="*/ 23466 h 2001653"/>
              <a:gd name="connsiteX2" fmla="*/ 719014 w 1157169"/>
              <a:gd name="connsiteY2" fmla="*/ 260328 h 2001653"/>
              <a:gd name="connsiteX3" fmla="*/ 10950 w 1157169"/>
              <a:gd name="connsiteY3" fmla="*/ 894070 h 2001653"/>
              <a:gd name="connsiteX4" fmla="*/ 313603 w 1157169"/>
              <a:gd name="connsiteY4" fmla="*/ 1280435 h 2001653"/>
              <a:gd name="connsiteX5" fmla="*/ 654894 w 1157169"/>
              <a:gd name="connsiteY5" fmla="*/ 2001653 h 2001653"/>
              <a:gd name="connsiteX0" fmla="*/ 1157169 w 1157169"/>
              <a:gd name="connsiteY0" fmla="*/ 795384 h 2005410"/>
              <a:gd name="connsiteX1" fmla="*/ 989744 w 1157169"/>
              <a:gd name="connsiteY1" fmla="*/ 27223 h 2005410"/>
              <a:gd name="connsiteX2" fmla="*/ 719014 w 1157169"/>
              <a:gd name="connsiteY2" fmla="*/ 264085 h 2005410"/>
              <a:gd name="connsiteX3" fmla="*/ 10950 w 1157169"/>
              <a:gd name="connsiteY3" fmla="*/ 897827 h 2005410"/>
              <a:gd name="connsiteX4" fmla="*/ 313603 w 1157169"/>
              <a:gd name="connsiteY4" fmla="*/ 1284192 h 2005410"/>
              <a:gd name="connsiteX5" fmla="*/ 654894 w 1157169"/>
              <a:gd name="connsiteY5" fmla="*/ 2005410 h 2005410"/>
              <a:gd name="connsiteX0" fmla="*/ 1147564 w 1147564"/>
              <a:gd name="connsiteY0" fmla="*/ 786756 h 1996782"/>
              <a:gd name="connsiteX1" fmla="*/ 980139 w 1147564"/>
              <a:gd name="connsiteY1" fmla="*/ 18595 h 1996782"/>
              <a:gd name="connsiteX2" fmla="*/ 709409 w 1147564"/>
              <a:gd name="connsiteY2" fmla="*/ 255457 h 1996782"/>
              <a:gd name="connsiteX3" fmla="*/ 426074 w 1147564"/>
              <a:gd name="connsiteY3" fmla="*/ 382411 h 1996782"/>
              <a:gd name="connsiteX4" fmla="*/ 1345 w 1147564"/>
              <a:gd name="connsiteY4" fmla="*/ 889199 h 1996782"/>
              <a:gd name="connsiteX5" fmla="*/ 303998 w 1147564"/>
              <a:gd name="connsiteY5" fmla="*/ 1275564 h 1996782"/>
              <a:gd name="connsiteX6" fmla="*/ 645289 w 1147564"/>
              <a:gd name="connsiteY6" fmla="*/ 1996782 h 1996782"/>
              <a:gd name="connsiteX0" fmla="*/ 927341 w 927341"/>
              <a:gd name="connsiteY0" fmla="*/ 786756 h 1996782"/>
              <a:gd name="connsiteX1" fmla="*/ 759916 w 927341"/>
              <a:gd name="connsiteY1" fmla="*/ 18595 h 1996782"/>
              <a:gd name="connsiteX2" fmla="*/ 489186 w 927341"/>
              <a:gd name="connsiteY2" fmla="*/ 255457 h 1996782"/>
              <a:gd name="connsiteX3" fmla="*/ 205851 w 927341"/>
              <a:gd name="connsiteY3" fmla="*/ 382411 h 1996782"/>
              <a:gd name="connsiteX4" fmla="*/ 6502 w 927341"/>
              <a:gd name="connsiteY4" fmla="*/ 695429 h 1996782"/>
              <a:gd name="connsiteX5" fmla="*/ 83775 w 927341"/>
              <a:gd name="connsiteY5" fmla="*/ 1275564 h 1996782"/>
              <a:gd name="connsiteX6" fmla="*/ 425066 w 927341"/>
              <a:gd name="connsiteY6" fmla="*/ 1996782 h 1996782"/>
              <a:gd name="connsiteX0" fmla="*/ 971745 w 971745"/>
              <a:gd name="connsiteY0" fmla="*/ 786756 h 1996782"/>
              <a:gd name="connsiteX1" fmla="*/ 804320 w 971745"/>
              <a:gd name="connsiteY1" fmla="*/ 18595 h 1996782"/>
              <a:gd name="connsiteX2" fmla="*/ 533590 w 971745"/>
              <a:gd name="connsiteY2" fmla="*/ 255457 h 1996782"/>
              <a:gd name="connsiteX3" fmla="*/ 250255 w 971745"/>
              <a:gd name="connsiteY3" fmla="*/ 382411 h 1996782"/>
              <a:gd name="connsiteX4" fmla="*/ 50906 w 971745"/>
              <a:gd name="connsiteY4" fmla="*/ 695429 h 1996782"/>
              <a:gd name="connsiteX5" fmla="*/ 128179 w 971745"/>
              <a:gd name="connsiteY5" fmla="*/ 1275564 h 1996782"/>
              <a:gd name="connsiteX6" fmla="*/ 469470 w 971745"/>
              <a:gd name="connsiteY6" fmla="*/ 1996782 h 1996782"/>
              <a:gd name="connsiteX0" fmla="*/ 946111 w 946111"/>
              <a:gd name="connsiteY0" fmla="*/ 786756 h 1996782"/>
              <a:gd name="connsiteX1" fmla="*/ 778686 w 946111"/>
              <a:gd name="connsiteY1" fmla="*/ 18595 h 1996782"/>
              <a:gd name="connsiteX2" fmla="*/ 507956 w 946111"/>
              <a:gd name="connsiteY2" fmla="*/ 255457 h 1996782"/>
              <a:gd name="connsiteX3" fmla="*/ 224621 w 946111"/>
              <a:gd name="connsiteY3" fmla="*/ 382411 h 1996782"/>
              <a:gd name="connsiteX4" fmla="*/ 57469 w 946111"/>
              <a:gd name="connsiteY4" fmla="*/ 702111 h 1996782"/>
              <a:gd name="connsiteX5" fmla="*/ 102545 w 946111"/>
              <a:gd name="connsiteY5" fmla="*/ 1275564 h 1996782"/>
              <a:gd name="connsiteX6" fmla="*/ 443836 w 946111"/>
              <a:gd name="connsiteY6" fmla="*/ 1996782 h 1996782"/>
              <a:gd name="connsiteX0" fmla="*/ 1175459 w 1175459"/>
              <a:gd name="connsiteY0" fmla="*/ 786756 h 1996782"/>
              <a:gd name="connsiteX1" fmla="*/ 1008034 w 1175459"/>
              <a:gd name="connsiteY1" fmla="*/ 18595 h 1996782"/>
              <a:gd name="connsiteX2" fmla="*/ 737304 w 1175459"/>
              <a:gd name="connsiteY2" fmla="*/ 255457 h 1996782"/>
              <a:gd name="connsiteX3" fmla="*/ 453969 w 1175459"/>
              <a:gd name="connsiteY3" fmla="*/ 382411 h 1996782"/>
              <a:gd name="connsiteX4" fmla="*/ 286817 w 1175459"/>
              <a:gd name="connsiteY4" fmla="*/ 702111 h 1996782"/>
              <a:gd name="connsiteX5" fmla="*/ 9922 w 1175459"/>
              <a:gd name="connsiteY5" fmla="*/ 1329018 h 1996782"/>
              <a:gd name="connsiteX6" fmla="*/ 673184 w 1175459"/>
              <a:gd name="connsiteY6" fmla="*/ 1996782 h 1996782"/>
              <a:gd name="connsiteX0" fmla="*/ 1165799 w 1165799"/>
              <a:gd name="connsiteY0" fmla="*/ 786756 h 1996782"/>
              <a:gd name="connsiteX1" fmla="*/ 998374 w 1165799"/>
              <a:gd name="connsiteY1" fmla="*/ 18595 h 1996782"/>
              <a:gd name="connsiteX2" fmla="*/ 727644 w 1165799"/>
              <a:gd name="connsiteY2" fmla="*/ 255457 h 1996782"/>
              <a:gd name="connsiteX3" fmla="*/ 444309 w 1165799"/>
              <a:gd name="connsiteY3" fmla="*/ 382411 h 1996782"/>
              <a:gd name="connsiteX4" fmla="*/ 277157 w 1165799"/>
              <a:gd name="connsiteY4" fmla="*/ 702111 h 1996782"/>
              <a:gd name="connsiteX5" fmla="*/ 262 w 1165799"/>
              <a:gd name="connsiteY5" fmla="*/ 1329018 h 1996782"/>
              <a:gd name="connsiteX6" fmla="*/ 663524 w 1165799"/>
              <a:gd name="connsiteY6" fmla="*/ 1996782 h 1996782"/>
              <a:gd name="connsiteX0" fmla="*/ 1165799 w 1165799"/>
              <a:gd name="connsiteY0" fmla="*/ 786756 h 1996782"/>
              <a:gd name="connsiteX1" fmla="*/ 998374 w 1165799"/>
              <a:gd name="connsiteY1" fmla="*/ 18595 h 1996782"/>
              <a:gd name="connsiteX2" fmla="*/ 727644 w 1165799"/>
              <a:gd name="connsiteY2" fmla="*/ 255457 h 1996782"/>
              <a:gd name="connsiteX3" fmla="*/ 444309 w 1165799"/>
              <a:gd name="connsiteY3" fmla="*/ 382411 h 1996782"/>
              <a:gd name="connsiteX4" fmla="*/ 277157 w 1165799"/>
              <a:gd name="connsiteY4" fmla="*/ 702111 h 1996782"/>
              <a:gd name="connsiteX5" fmla="*/ 262 w 1165799"/>
              <a:gd name="connsiteY5" fmla="*/ 1329018 h 1996782"/>
              <a:gd name="connsiteX6" fmla="*/ 663524 w 1165799"/>
              <a:gd name="connsiteY6" fmla="*/ 1996782 h 1996782"/>
              <a:gd name="connsiteX0" fmla="*/ 1180189 w 1180189"/>
              <a:gd name="connsiteY0" fmla="*/ 786756 h 1996782"/>
              <a:gd name="connsiteX1" fmla="*/ 1012764 w 1180189"/>
              <a:gd name="connsiteY1" fmla="*/ 18595 h 1996782"/>
              <a:gd name="connsiteX2" fmla="*/ 742034 w 1180189"/>
              <a:gd name="connsiteY2" fmla="*/ 255457 h 1996782"/>
              <a:gd name="connsiteX3" fmla="*/ 458699 w 1180189"/>
              <a:gd name="connsiteY3" fmla="*/ 382411 h 1996782"/>
              <a:gd name="connsiteX4" fmla="*/ 265789 w 1180189"/>
              <a:gd name="connsiteY4" fmla="*/ 715475 h 1996782"/>
              <a:gd name="connsiteX5" fmla="*/ 14652 w 1180189"/>
              <a:gd name="connsiteY5" fmla="*/ 1329018 h 1996782"/>
              <a:gd name="connsiteX6" fmla="*/ 677914 w 1180189"/>
              <a:gd name="connsiteY6" fmla="*/ 1996782 h 1996782"/>
              <a:gd name="connsiteX0" fmla="*/ 1189979 w 1189979"/>
              <a:gd name="connsiteY0" fmla="*/ 786756 h 1996782"/>
              <a:gd name="connsiteX1" fmla="*/ 1022554 w 1189979"/>
              <a:gd name="connsiteY1" fmla="*/ 18595 h 1996782"/>
              <a:gd name="connsiteX2" fmla="*/ 751824 w 1189979"/>
              <a:gd name="connsiteY2" fmla="*/ 255457 h 1996782"/>
              <a:gd name="connsiteX3" fmla="*/ 468489 w 1189979"/>
              <a:gd name="connsiteY3" fmla="*/ 382411 h 1996782"/>
              <a:gd name="connsiteX4" fmla="*/ 275579 w 1189979"/>
              <a:gd name="connsiteY4" fmla="*/ 715475 h 1996782"/>
              <a:gd name="connsiteX5" fmla="*/ 11563 w 1189979"/>
              <a:gd name="connsiteY5" fmla="*/ 1382472 h 1996782"/>
              <a:gd name="connsiteX6" fmla="*/ 687704 w 1189979"/>
              <a:gd name="connsiteY6" fmla="*/ 1996782 h 1996782"/>
              <a:gd name="connsiteX0" fmla="*/ 1178487 w 1178487"/>
              <a:gd name="connsiteY0" fmla="*/ 786756 h 1996782"/>
              <a:gd name="connsiteX1" fmla="*/ 1011062 w 1178487"/>
              <a:gd name="connsiteY1" fmla="*/ 18595 h 1996782"/>
              <a:gd name="connsiteX2" fmla="*/ 740332 w 1178487"/>
              <a:gd name="connsiteY2" fmla="*/ 255457 h 1996782"/>
              <a:gd name="connsiteX3" fmla="*/ 456997 w 1178487"/>
              <a:gd name="connsiteY3" fmla="*/ 382411 h 1996782"/>
              <a:gd name="connsiteX4" fmla="*/ 264087 w 1178487"/>
              <a:gd name="connsiteY4" fmla="*/ 715475 h 1996782"/>
              <a:gd name="connsiteX5" fmla="*/ 71 w 1178487"/>
              <a:gd name="connsiteY5" fmla="*/ 1382472 h 1996782"/>
              <a:gd name="connsiteX6" fmla="*/ 676212 w 1178487"/>
              <a:gd name="connsiteY6" fmla="*/ 1996782 h 1996782"/>
              <a:gd name="connsiteX0" fmla="*/ 1195205 w 1195205"/>
              <a:gd name="connsiteY0" fmla="*/ 786756 h 2289147"/>
              <a:gd name="connsiteX1" fmla="*/ 1027780 w 1195205"/>
              <a:gd name="connsiteY1" fmla="*/ 18595 h 2289147"/>
              <a:gd name="connsiteX2" fmla="*/ 757050 w 1195205"/>
              <a:gd name="connsiteY2" fmla="*/ 255457 h 2289147"/>
              <a:gd name="connsiteX3" fmla="*/ 473715 w 1195205"/>
              <a:gd name="connsiteY3" fmla="*/ 382411 h 2289147"/>
              <a:gd name="connsiteX4" fmla="*/ 280805 w 1195205"/>
              <a:gd name="connsiteY4" fmla="*/ 715475 h 2289147"/>
              <a:gd name="connsiteX5" fmla="*/ 16789 w 1195205"/>
              <a:gd name="connsiteY5" fmla="*/ 1382472 h 2289147"/>
              <a:gd name="connsiteX6" fmla="*/ 100226 w 1195205"/>
              <a:gd name="connsiteY6" fmla="*/ 2273353 h 2289147"/>
              <a:gd name="connsiteX7" fmla="*/ 692930 w 1195205"/>
              <a:gd name="connsiteY7" fmla="*/ 1996782 h 2289147"/>
              <a:gd name="connsiteX0" fmla="*/ 1189393 w 1742344"/>
              <a:gd name="connsiteY0" fmla="*/ 786756 h 2422768"/>
              <a:gd name="connsiteX1" fmla="*/ 1021968 w 1742344"/>
              <a:gd name="connsiteY1" fmla="*/ 18595 h 2422768"/>
              <a:gd name="connsiteX2" fmla="*/ 751238 w 1742344"/>
              <a:gd name="connsiteY2" fmla="*/ 255457 h 2422768"/>
              <a:gd name="connsiteX3" fmla="*/ 467903 w 1742344"/>
              <a:gd name="connsiteY3" fmla="*/ 382411 h 2422768"/>
              <a:gd name="connsiteX4" fmla="*/ 274993 w 1742344"/>
              <a:gd name="connsiteY4" fmla="*/ 715475 h 2422768"/>
              <a:gd name="connsiteX5" fmla="*/ 10977 w 1742344"/>
              <a:gd name="connsiteY5" fmla="*/ 1382472 h 2422768"/>
              <a:gd name="connsiteX6" fmla="*/ 94414 w 1742344"/>
              <a:gd name="connsiteY6" fmla="*/ 2273353 h 2422768"/>
              <a:gd name="connsiteX7" fmla="*/ 1736471 w 1742344"/>
              <a:gd name="connsiteY7" fmla="*/ 2406988 h 2422768"/>
              <a:gd name="connsiteX8" fmla="*/ 687118 w 1742344"/>
              <a:gd name="connsiteY8" fmla="*/ 1996782 h 2422768"/>
              <a:gd name="connsiteX0" fmla="*/ 1189393 w 1742344"/>
              <a:gd name="connsiteY0" fmla="*/ 786756 h 2454315"/>
              <a:gd name="connsiteX1" fmla="*/ 1021968 w 1742344"/>
              <a:gd name="connsiteY1" fmla="*/ 18595 h 2454315"/>
              <a:gd name="connsiteX2" fmla="*/ 751238 w 1742344"/>
              <a:gd name="connsiteY2" fmla="*/ 255457 h 2454315"/>
              <a:gd name="connsiteX3" fmla="*/ 467903 w 1742344"/>
              <a:gd name="connsiteY3" fmla="*/ 382411 h 2454315"/>
              <a:gd name="connsiteX4" fmla="*/ 274993 w 1742344"/>
              <a:gd name="connsiteY4" fmla="*/ 715475 h 2454315"/>
              <a:gd name="connsiteX5" fmla="*/ 10977 w 1742344"/>
              <a:gd name="connsiteY5" fmla="*/ 1382472 h 2454315"/>
              <a:gd name="connsiteX6" fmla="*/ 94414 w 1742344"/>
              <a:gd name="connsiteY6" fmla="*/ 2273353 h 2454315"/>
              <a:gd name="connsiteX7" fmla="*/ 1736471 w 1742344"/>
              <a:gd name="connsiteY7" fmla="*/ 2406988 h 2454315"/>
              <a:gd name="connsiteX8" fmla="*/ 687118 w 1742344"/>
              <a:gd name="connsiteY8" fmla="*/ 1996782 h 2454315"/>
              <a:gd name="connsiteX0" fmla="*/ 1212293 w 1765244"/>
              <a:gd name="connsiteY0" fmla="*/ 786756 h 2454315"/>
              <a:gd name="connsiteX1" fmla="*/ 1044868 w 1765244"/>
              <a:gd name="connsiteY1" fmla="*/ 18595 h 2454315"/>
              <a:gd name="connsiteX2" fmla="*/ 774138 w 1765244"/>
              <a:gd name="connsiteY2" fmla="*/ 255457 h 2454315"/>
              <a:gd name="connsiteX3" fmla="*/ 490803 w 1765244"/>
              <a:gd name="connsiteY3" fmla="*/ 382411 h 2454315"/>
              <a:gd name="connsiteX4" fmla="*/ 297893 w 1765244"/>
              <a:gd name="connsiteY4" fmla="*/ 715475 h 2454315"/>
              <a:gd name="connsiteX5" fmla="*/ 33877 w 1765244"/>
              <a:gd name="connsiteY5" fmla="*/ 1382472 h 2454315"/>
              <a:gd name="connsiteX6" fmla="*/ 117314 w 1765244"/>
              <a:gd name="connsiteY6" fmla="*/ 2273353 h 2454315"/>
              <a:gd name="connsiteX7" fmla="*/ 1759371 w 1765244"/>
              <a:gd name="connsiteY7" fmla="*/ 2406988 h 2454315"/>
              <a:gd name="connsiteX8" fmla="*/ 710018 w 1765244"/>
              <a:gd name="connsiteY8" fmla="*/ 1996782 h 2454315"/>
              <a:gd name="connsiteX0" fmla="*/ 1212293 w 5269139"/>
              <a:gd name="connsiteY0" fmla="*/ 1836860 h 3504419"/>
              <a:gd name="connsiteX1" fmla="*/ 1044868 w 5269139"/>
              <a:gd name="connsiteY1" fmla="*/ 1068699 h 3504419"/>
              <a:gd name="connsiteX2" fmla="*/ 774138 w 5269139"/>
              <a:gd name="connsiteY2" fmla="*/ 1305561 h 3504419"/>
              <a:gd name="connsiteX3" fmla="*/ 490803 w 5269139"/>
              <a:gd name="connsiteY3" fmla="*/ 1432515 h 3504419"/>
              <a:gd name="connsiteX4" fmla="*/ 297893 w 5269139"/>
              <a:gd name="connsiteY4" fmla="*/ 1765579 h 3504419"/>
              <a:gd name="connsiteX5" fmla="*/ 33877 w 5269139"/>
              <a:gd name="connsiteY5" fmla="*/ 2432576 h 3504419"/>
              <a:gd name="connsiteX6" fmla="*/ 117314 w 5269139"/>
              <a:gd name="connsiteY6" fmla="*/ 3323457 h 3504419"/>
              <a:gd name="connsiteX7" fmla="*/ 1759371 w 5269139"/>
              <a:gd name="connsiteY7" fmla="*/ 3457092 h 3504419"/>
              <a:gd name="connsiteX8" fmla="*/ 5269139 w 5269139"/>
              <a:gd name="connsiteY8" fmla="*/ 0 h 3504419"/>
              <a:gd name="connsiteX0" fmla="*/ 1212293 w 5269139"/>
              <a:gd name="connsiteY0" fmla="*/ 1836860 h 3537992"/>
              <a:gd name="connsiteX1" fmla="*/ 1044868 w 5269139"/>
              <a:gd name="connsiteY1" fmla="*/ 1068699 h 3537992"/>
              <a:gd name="connsiteX2" fmla="*/ 774138 w 5269139"/>
              <a:gd name="connsiteY2" fmla="*/ 1305561 h 3537992"/>
              <a:gd name="connsiteX3" fmla="*/ 490803 w 5269139"/>
              <a:gd name="connsiteY3" fmla="*/ 1432515 h 3537992"/>
              <a:gd name="connsiteX4" fmla="*/ 297893 w 5269139"/>
              <a:gd name="connsiteY4" fmla="*/ 1765579 h 3537992"/>
              <a:gd name="connsiteX5" fmla="*/ 33877 w 5269139"/>
              <a:gd name="connsiteY5" fmla="*/ 2432576 h 3537992"/>
              <a:gd name="connsiteX6" fmla="*/ 117314 w 5269139"/>
              <a:gd name="connsiteY6" fmla="*/ 3323457 h 3537992"/>
              <a:gd name="connsiteX7" fmla="*/ 1759371 w 5269139"/>
              <a:gd name="connsiteY7" fmla="*/ 3457092 h 3537992"/>
              <a:gd name="connsiteX8" fmla="*/ 4212795 w 5269139"/>
              <a:gd name="connsiteY8" fmla="*/ 2875777 h 3537992"/>
              <a:gd name="connsiteX9" fmla="*/ 5269139 w 5269139"/>
              <a:gd name="connsiteY9" fmla="*/ 0 h 3537992"/>
              <a:gd name="connsiteX0" fmla="*/ 1212293 w 5269139"/>
              <a:gd name="connsiteY0" fmla="*/ 1836860 h 3537992"/>
              <a:gd name="connsiteX1" fmla="*/ 1044868 w 5269139"/>
              <a:gd name="connsiteY1" fmla="*/ 1068699 h 3537992"/>
              <a:gd name="connsiteX2" fmla="*/ 774138 w 5269139"/>
              <a:gd name="connsiteY2" fmla="*/ 1305561 h 3537992"/>
              <a:gd name="connsiteX3" fmla="*/ 490803 w 5269139"/>
              <a:gd name="connsiteY3" fmla="*/ 1432515 h 3537992"/>
              <a:gd name="connsiteX4" fmla="*/ 297893 w 5269139"/>
              <a:gd name="connsiteY4" fmla="*/ 1765579 h 3537992"/>
              <a:gd name="connsiteX5" fmla="*/ 33877 w 5269139"/>
              <a:gd name="connsiteY5" fmla="*/ 2432576 h 3537992"/>
              <a:gd name="connsiteX6" fmla="*/ 117314 w 5269139"/>
              <a:gd name="connsiteY6" fmla="*/ 3323457 h 3537992"/>
              <a:gd name="connsiteX7" fmla="*/ 1759371 w 5269139"/>
              <a:gd name="connsiteY7" fmla="*/ 3457092 h 3537992"/>
              <a:gd name="connsiteX8" fmla="*/ 4212795 w 5269139"/>
              <a:gd name="connsiteY8" fmla="*/ 2875777 h 3537992"/>
              <a:gd name="connsiteX9" fmla="*/ 4792344 w 5269139"/>
              <a:gd name="connsiteY9" fmla="*/ 817791 h 3537992"/>
              <a:gd name="connsiteX10" fmla="*/ 5269139 w 5269139"/>
              <a:gd name="connsiteY10" fmla="*/ 0 h 3537992"/>
              <a:gd name="connsiteX0" fmla="*/ 1212293 w 5269139"/>
              <a:gd name="connsiteY0" fmla="*/ 1836860 h 3537992"/>
              <a:gd name="connsiteX1" fmla="*/ 1044868 w 5269139"/>
              <a:gd name="connsiteY1" fmla="*/ 1068699 h 3537992"/>
              <a:gd name="connsiteX2" fmla="*/ 774138 w 5269139"/>
              <a:gd name="connsiteY2" fmla="*/ 1305561 h 3537992"/>
              <a:gd name="connsiteX3" fmla="*/ 490803 w 5269139"/>
              <a:gd name="connsiteY3" fmla="*/ 1432515 h 3537992"/>
              <a:gd name="connsiteX4" fmla="*/ 297893 w 5269139"/>
              <a:gd name="connsiteY4" fmla="*/ 1765579 h 3537992"/>
              <a:gd name="connsiteX5" fmla="*/ 33877 w 5269139"/>
              <a:gd name="connsiteY5" fmla="*/ 2432576 h 3537992"/>
              <a:gd name="connsiteX6" fmla="*/ 117314 w 5269139"/>
              <a:gd name="connsiteY6" fmla="*/ 3323457 h 3537992"/>
              <a:gd name="connsiteX7" fmla="*/ 1759371 w 5269139"/>
              <a:gd name="connsiteY7" fmla="*/ 3457092 h 3537992"/>
              <a:gd name="connsiteX8" fmla="*/ 4212795 w 5269139"/>
              <a:gd name="connsiteY8" fmla="*/ 2875777 h 3537992"/>
              <a:gd name="connsiteX9" fmla="*/ 4792344 w 5269139"/>
              <a:gd name="connsiteY9" fmla="*/ 817791 h 3537992"/>
              <a:gd name="connsiteX10" fmla="*/ 5269139 w 5269139"/>
              <a:gd name="connsiteY10" fmla="*/ 0 h 3537992"/>
              <a:gd name="connsiteX0" fmla="*/ 1212293 w 5269139"/>
              <a:gd name="connsiteY0" fmla="*/ 1836860 h 3537992"/>
              <a:gd name="connsiteX1" fmla="*/ 1044868 w 5269139"/>
              <a:gd name="connsiteY1" fmla="*/ 1068699 h 3537992"/>
              <a:gd name="connsiteX2" fmla="*/ 774138 w 5269139"/>
              <a:gd name="connsiteY2" fmla="*/ 1305561 h 3537992"/>
              <a:gd name="connsiteX3" fmla="*/ 490803 w 5269139"/>
              <a:gd name="connsiteY3" fmla="*/ 1432515 h 3537992"/>
              <a:gd name="connsiteX4" fmla="*/ 297893 w 5269139"/>
              <a:gd name="connsiteY4" fmla="*/ 1765579 h 3537992"/>
              <a:gd name="connsiteX5" fmla="*/ 33877 w 5269139"/>
              <a:gd name="connsiteY5" fmla="*/ 2432576 h 3537992"/>
              <a:gd name="connsiteX6" fmla="*/ 117314 w 5269139"/>
              <a:gd name="connsiteY6" fmla="*/ 3323457 h 3537992"/>
              <a:gd name="connsiteX7" fmla="*/ 1759371 w 5269139"/>
              <a:gd name="connsiteY7" fmla="*/ 3457092 h 3537992"/>
              <a:gd name="connsiteX8" fmla="*/ 4212795 w 5269139"/>
              <a:gd name="connsiteY8" fmla="*/ 2875777 h 3537992"/>
              <a:gd name="connsiteX9" fmla="*/ 4792344 w 5269139"/>
              <a:gd name="connsiteY9" fmla="*/ 817791 h 3537992"/>
              <a:gd name="connsiteX10" fmla="*/ 5269139 w 5269139"/>
              <a:gd name="connsiteY10" fmla="*/ 0 h 3537992"/>
              <a:gd name="connsiteX0" fmla="*/ 1212293 w 5269139"/>
              <a:gd name="connsiteY0" fmla="*/ 1836860 h 3537992"/>
              <a:gd name="connsiteX1" fmla="*/ 1044868 w 5269139"/>
              <a:gd name="connsiteY1" fmla="*/ 1068699 h 3537992"/>
              <a:gd name="connsiteX2" fmla="*/ 774138 w 5269139"/>
              <a:gd name="connsiteY2" fmla="*/ 1305561 h 3537992"/>
              <a:gd name="connsiteX3" fmla="*/ 490803 w 5269139"/>
              <a:gd name="connsiteY3" fmla="*/ 1432515 h 3537992"/>
              <a:gd name="connsiteX4" fmla="*/ 297893 w 5269139"/>
              <a:gd name="connsiteY4" fmla="*/ 1765579 h 3537992"/>
              <a:gd name="connsiteX5" fmla="*/ 33877 w 5269139"/>
              <a:gd name="connsiteY5" fmla="*/ 2432576 h 3537992"/>
              <a:gd name="connsiteX6" fmla="*/ 117314 w 5269139"/>
              <a:gd name="connsiteY6" fmla="*/ 3323457 h 3537992"/>
              <a:gd name="connsiteX7" fmla="*/ 1759371 w 5269139"/>
              <a:gd name="connsiteY7" fmla="*/ 3457092 h 3537992"/>
              <a:gd name="connsiteX8" fmla="*/ 4212795 w 5269139"/>
              <a:gd name="connsiteY8" fmla="*/ 2875777 h 3537992"/>
              <a:gd name="connsiteX9" fmla="*/ 4792344 w 5269139"/>
              <a:gd name="connsiteY9" fmla="*/ 817791 h 3537992"/>
              <a:gd name="connsiteX10" fmla="*/ 5269139 w 5269139"/>
              <a:gd name="connsiteY10" fmla="*/ 0 h 3537992"/>
              <a:gd name="connsiteX0" fmla="*/ 1212293 w 5269139"/>
              <a:gd name="connsiteY0" fmla="*/ 1836860 h 3537992"/>
              <a:gd name="connsiteX1" fmla="*/ 1044868 w 5269139"/>
              <a:gd name="connsiteY1" fmla="*/ 1068699 h 3537992"/>
              <a:gd name="connsiteX2" fmla="*/ 774138 w 5269139"/>
              <a:gd name="connsiteY2" fmla="*/ 1305561 h 3537992"/>
              <a:gd name="connsiteX3" fmla="*/ 490803 w 5269139"/>
              <a:gd name="connsiteY3" fmla="*/ 1432515 h 3537992"/>
              <a:gd name="connsiteX4" fmla="*/ 297893 w 5269139"/>
              <a:gd name="connsiteY4" fmla="*/ 1765579 h 3537992"/>
              <a:gd name="connsiteX5" fmla="*/ 33877 w 5269139"/>
              <a:gd name="connsiteY5" fmla="*/ 2432576 h 3537992"/>
              <a:gd name="connsiteX6" fmla="*/ 117314 w 5269139"/>
              <a:gd name="connsiteY6" fmla="*/ 3323457 h 3537992"/>
              <a:gd name="connsiteX7" fmla="*/ 1759371 w 5269139"/>
              <a:gd name="connsiteY7" fmla="*/ 3457092 h 3537992"/>
              <a:gd name="connsiteX8" fmla="*/ 4212795 w 5269139"/>
              <a:gd name="connsiteY8" fmla="*/ 2875777 h 3537992"/>
              <a:gd name="connsiteX9" fmla="*/ 4792344 w 5269139"/>
              <a:gd name="connsiteY9" fmla="*/ 817791 h 3537992"/>
              <a:gd name="connsiteX10" fmla="*/ 5269139 w 5269139"/>
              <a:gd name="connsiteY10" fmla="*/ 0 h 3537992"/>
              <a:gd name="connsiteX0" fmla="*/ 1212293 w 5269139"/>
              <a:gd name="connsiteY0" fmla="*/ 1836860 h 3537992"/>
              <a:gd name="connsiteX1" fmla="*/ 1044868 w 5269139"/>
              <a:gd name="connsiteY1" fmla="*/ 1068699 h 3537992"/>
              <a:gd name="connsiteX2" fmla="*/ 774138 w 5269139"/>
              <a:gd name="connsiteY2" fmla="*/ 1305561 h 3537992"/>
              <a:gd name="connsiteX3" fmla="*/ 490803 w 5269139"/>
              <a:gd name="connsiteY3" fmla="*/ 1432515 h 3537992"/>
              <a:gd name="connsiteX4" fmla="*/ 297893 w 5269139"/>
              <a:gd name="connsiteY4" fmla="*/ 1765579 h 3537992"/>
              <a:gd name="connsiteX5" fmla="*/ 33877 w 5269139"/>
              <a:gd name="connsiteY5" fmla="*/ 2432576 h 3537992"/>
              <a:gd name="connsiteX6" fmla="*/ 117314 w 5269139"/>
              <a:gd name="connsiteY6" fmla="*/ 3323457 h 3537992"/>
              <a:gd name="connsiteX7" fmla="*/ 1759371 w 5269139"/>
              <a:gd name="connsiteY7" fmla="*/ 3457092 h 3537992"/>
              <a:gd name="connsiteX8" fmla="*/ 4212795 w 5269139"/>
              <a:gd name="connsiteY8" fmla="*/ 2875777 h 3537992"/>
              <a:gd name="connsiteX9" fmla="*/ 4792344 w 5269139"/>
              <a:gd name="connsiteY9" fmla="*/ 817791 h 3537992"/>
              <a:gd name="connsiteX10" fmla="*/ 5269139 w 5269139"/>
              <a:gd name="connsiteY10" fmla="*/ 0 h 3537992"/>
              <a:gd name="connsiteX0" fmla="*/ 1212293 w 5269139"/>
              <a:gd name="connsiteY0" fmla="*/ 1836860 h 3537992"/>
              <a:gd name="connsiteX1" fmla="*/ 1044868 w 5269139"/>
              <a:gd name="connsiteY1" fmla="*/ 1068699 h 3537992"/>
              <a:gd name="connsiteX2" fmla="*/ 774138 w 5269139"/>
              <a:gd name="connsiteY2" fmla="*/ 1305561 h 3537992"/>
              <a:gd name="connsiteX3" fmla="*/ 490803 w 5269139"/>
              <a:gd name="connsiteY3" fmla="*/ 1432515 h 3537992"/>
              <a:gd name="connsiteX4" fmla="*/ 297893 w 5269139"/>
              <a:gd name="connsiteY4" fmla="*/ 1765579 h 3537992"/>
              <a:gd name="connsiteX5" fmla="*/ 33877 w 5269139"/>
              <a:gd name="connsiteY5" fmla="*/ 2432576 h 3537992"/>
              <a:gd name="connsiteX6" fmla="*/ 117314 w 5269139"/>
              <a:gd name="connsiteY6" fmla="*/ 3323457 h 3537992"/>
              <a:gd name="connsiteX7" fmla="*/ 1759371 w 5269139"/>
              <a:gd name="connsiteY7" fmla="*/ 3457092 h 3537992"/>
              <a:gd name="connsiteX8" fmla="*/ 4212795 w 5269139"/>
              <a:gd name="connsiteY8" fmla="*/ 2875777 h 3537992"/>
              <a:gd name="connsiteX9" fmla="*/ 4792344 w 5269139"/>
              <a:gd name="connsiteY9" fmla="*/ 817791 h 3537992"/>
              <a:gd name="connsiteX10" fmla="*/ 5269139 w 5269139"/>
              <a:gd name="connsiteY10" fmla="*/ 0 h 3537992"/>
              <a:gd name="connsiteX0" fmla="*/ 1212293 w 5269139"/>
              <a:gd name="connsiteY0" fmla="*/ 1836860 h 3537992"/>
              <a:gd name="connsiteX1" fmla="*/ 1044868 w 5269139"/>
              <a:gd name="connsiteY1" fmla="*/ 1068699 h 3537992"/>
              <a:gd name="connsiteX2" fmla="*/ 774138 w 5269139"/>
              <a:gd name="connsiteY2" fmla="*/ 1305561 h 3537992"/>
              <a:gd name="connsiteX3" fmla="*/ 490803 w 5269139"/>
              <a:gd name="connsiteY3" fmla="*/ 1432515 h 3537992"/>
              <a:gd name="connsiteX4" fmla="*/ 297893 w 5269139"/>
              <a:gd name="connsiteY4" fmla="*/ 1765579 h 3537992"/>
              <a:gd name="connsiteX5" fmla="*/ 33877 w 5269139"/>
              <a:gd name="connsiteY5" fmla="*/ 2432576 h 3537992"/>
              <a:gd name="connsiteX6" fmla="*/ 117314 w 5269139"/>
              <a:gd name="connsiteY6" fmla="*/ 3323457 h 3537992"/>
              <a:gd name="connsiteX7" fmla="*/ 1759371 w 5269139"/>
              <a:gd name="connsiteY7" fmla="*/ 3457092 h 3537992"/>
              <a:gd name="connsiteX8" fmla="*/ 4212795 w 5269139"/>
              <a:gd name="connsiteY8" fmla="*/ 2875777 h 3537992"/>
              <a:gd name="connsiteX9" fmla="*/ 4792344 w 5269139"/>
              <a:gd name="connsiteY9" fmla="*/ 817791 h 3537992"/>
              <a:gd name="connsiteX10" fmla="*/ 5269139 w 5269139"/>
              <a:gd name="connsiteY10" fmla="*/ 0 h 3537992"/>
              <a:gd name="connsiteX0" fmla="*/ 1212293 w 5269139"/>
              <a:gd name="connsiteY0" fmla="*/ 1836860 h 3537992"/>
              <a:gd name="connsiteX1" fmla="*/ 1044868 w 5269139"/>
              <a:gd name="connsiteY1" fmla="*/ 1068699 h 3537992"/>
              <a:gd name="connsiteX2" fmla="*/ 774138 w 5269139"/>
              <a:gd name="connsiteY2" fmla="*/ 1305561 h 3537992"/>
              <a:gd name="connsiteX3" fmla="*/ 490803 w 5269139"/>
              <a:gd name="connsiteY3" fmla="*/ 1432515 h 3537992"/>
              <a:gd name="connsiteX4" fmla="*/ 297893 w 5269139"/>
              <a:gd name="connsiteY4" fmla="*/ 1765579 h 3537992"/>
              <a:gd name="connsiteX5" fmla="*/ 33877 w 5269139"/>
              <a:gd name="connsiteY5" fmla="*/ 2432576 h 3537992"/>
              <a:gd name="connsiteX6" fmla="*/ 117314 w 5269139"/>
              <a:gd name="connsiteY6" fmla="*/ 3323457 h 3537992"/>
              <a:gd name="connsiteX7" fmla="*/ 1759371 w 5269139"/>
              <a:gd name="connsiteY7" fmla="*/ 3457092 h 3537992"/>
              <a:gd name="connsiteX8" fmla="*/ 4212795 w 5269139"/>
              <a:gd name="connsiteY8" fmla="*/ 2875777 h 3537992"/>
              <a:gd name="connsiteX9" fmla="*/ 4792344 w 5269139"/>
              <a:gd name="connsiteY9" fmla="*/ 817791 h 3537992"/>
              <a:gd name="connsiteX10" fmla="*/ 5269139 w 5269139"/>
              <a:gd name="connsiteY10" fmla="*/ 0 h 3537992"/>
              <a:gd name="connsiteX0" fmla="*/ 1212293 w 5269139"/>
              <a:gd name="connsiteY0" fmla="*/ 1836860 h 3537992"/>
              <a:gd name="connsiteX1" fmla="*/ 1044868 w 5269139"/>
              <a:gd name="connsiteY1" fmla="*/ 1068699 h 3537992"/>
              <a:gd name="connsiteX2" fmla="*/ 774138 w 5269139"/>
              <a:gd name="connsiteY2" fmla="*/ 1305561 h 3537992"/>
              <a:gd name="connsiteX3" fmla="*/ 490803 w 5269139"/>
              <a:gd name="connsiteY3" fmla="*/ 1432515 h 3537992"/>
              <a:gd name="connsiteX4" fmla="*/ 297893 w 5269139"/>
              <a:gd name="connsiteY4" fmla="*/ 1765579 h 3537992"/>
              <a:gd name="connsiteX5" fmla="*/ 33877 w 5269139"/>
              <a:gd name="connsiteY5" fmla="*/ 2432576 h 3537992"/>
              <a:gd name="connsiteX6" fmla="*/ 117314 w 5269139"/>
              <a:gd name="connsiteY6" fmla="*/ 3323457 h 3537992"/>
              <a:gd name="connsiteX7" fmla="*/ 1759371 w 5269139"/>
              <a:gd name="connsiteY7" fmla="*/ 3457092 h 3537992"/>
              <a:gd name="connsiteX8" fmla="*/ 4212795 w 5269139"/>
              <a:gd name="connsiteY8" fmla="*/ 2875777 h 3537992"/>
              <a:gd name="connsiteX9" fmla="*/ 4792344 w 5269139"/>
              <a:gd name="connsiteY9" fmla="*/ 817791 h 3537992"/>
              <a:gd name="connsiteX10" fmla="*/ 5269139 w 5269139"/>
              <a:gd name="connsiteY10" fmla="*/ 0 h 3537992"/>
              <a:gd name="connsiteX0" fmla="*/ 1212293 w 5269139"/>
              <a:gd name="connsiteY0" fmla="*/ 1836860 h 3512514"/>
              <a:gd name="connsiteX1" fmla="*/ 1044868 w 5269139"/>
              <a:gd name="connsiteY1" fmla="*/ 1068699 h 3512514"/>
              <a:gd name="connsiteX2" fmla="*/ 774138 w 5269139"/>
              <a:gd name="connsiteY2" fmla="*/ 1305561 h 3512514"/>
              <a:gd name="connsiteX3" fmla="*/ 490803 w 5269139"/>
              <a:gd name="connsiteY3" fmla="*/ 1432515 h 3512514"/>
              <a:gd name="connsiteX4" fmla="*/ 297893 w 5269139"/>
              <a:gd name="connsiteY4" fmla="*/ 1765579 h 3512514"/>
              <a:gd name="connsiteX5" fmla="*/ 33877 w 5269139"/>
              <a:gd name="connsiteY5" fmla="*/ 2432576 h 3512514"/>
              <a:gd name="connsiteX6" fmla="*/ 117314 w 5269139"/>
              <a:gd name="connsiteY6" fmla="*/ 3323457 h 3512514"/>
              <a:gd name="connsiteX7" fmla="*/ 1759371 w 5269139"/>
              <a:gd name="connsiteY7" fmla="*/ 3457092 h 3512514"/>
              <a:gd name="connsiteX8" fmla="*/ 4212795 w 5269139"/>
              <a:gd name="connsiteY8" fmla="*/ 2875777 h 3512514"/>
              <a:gd name="connsiteX9" fmla="*/ 4792344 w 5269139"/>
              <a:gd name="connsiteY9" fmla="*/ 817791 h 3512514"/>
              <a:gd name="connsiteX10" fmla="*/ 5269139 w 5269139"/>
              <a:gd name="connsiteY10" fmla="*/ 0 h 3512514"/>
              <a:gd name="connsiteX0" fmla="*/ 1212293 w 5391488"/>
              <a:gd name="connsiteY0" fmla="*/ 1476044 h 3151698"/>
              <a:gd name="connsiteX1" fmla="*/ 1044868 w 5391488"/>
              <a:gd name="connsiteY1" fmla="*/ 707883 h 3151698"/>
              <a:gd name="connsiteX2" fmla="*/ 774138 w 5391488"/>
              <a:gd name="connsiteY2" fmla="*/ 944745 h 3151698"/>
              <a:gd name="connsiteX3" fmla="*/ 490803 w 5391488"/>
              <a:gd name="connsiteY3" fmla="*/ 1071699 h 3151698"/>
              <a:gd name="connsiteX4" fmla="*/ 297893 w 5391488"/>
              <a:gd name="connsiteY4" fmla="*/ 1404763 h 3151698"/>
              <a:gd name="connsiteX5" fmla="*/ 33877 w 5391488"/>
              <a:gd name="connsiteY5" fmla="*/ 2071760 h 3151698"/>
              <a:gd name="connsiteX6" fmla="*/ 117314 w 5391488"/>
              <a:gd name="connsiteY6" fmla="*/ 2962641 h 3151698"/>
              <a:gd name="connsiteX7" fmla="*/ 1759371 w 5391488"/>
              <a:gd name="connsiteY7" fmla="*/ 3096276 h 3151698"/>
              <a:gd name="connsiteX8" fmla="*/ 4212795 w 5391488"/>
              <a:gd name="connsiteY8" fmla="*/ 2514961 h 3151698"/>
              <a:gd name="connsiteX9" fmla="*/ 4792344 w 5391488"/>
              <a:gd name="connsiteY9" fmla="*/ 456975 h 3151698"/>
              <a:gd name="connsiteX10" fmla="*/ 5391488 w 5391488"/>
              <a:gd name="connsiteY10" fmla="*/ 0 h 3151698"/>
              <a:gd name="connsiteX0" fmla="*/ 1212293 w 5391488"/>
              <a:gd name="connsiteY0" fmla="*/ 1809927 h 3485581"/>
              <a:gd name="connsiteX1" fmla="*/ 1044868 w 5391488"/>
              <a:gd name="connsiteY1" fmla="*/ 1041766 h 3485581"/>
              <a:gd name="connsiteX2" fmla="*/ 774138 w 5391488"/>
              <a:gd name="connsiteY2" fmla="*/ 1278628 h 3485581"/>
              <a:gd name="connsiteX3" fmla="*/ 490803 w 5391488"/>
              <a:gd name="connsiteY3" fmla="*/ 1405582 h 3485581"/>
              <a:gd name="connsiteX4" fmla="*/ 297893 w 5391488"/>
              <a:gd name="connsiteY4" fmla="*/ 1738646 h 3485581"/>
              <a:gd name="connsiteX5" fmla="*/ 33877 w 5391488"/>
              <a:gd name="connsiteY5" fmla="*/ 2405643 h 3485581"/>
              <a:gd name="connsiteX6" fmla="*/ 117314 w 5391488"/>
              <a:gd name="connsiteY6" fmla="*/ 3296524 h 3485581"/>
              <a:gd name="connsiteX7" fmla="*/ 1759371 w 5391488"/>
              <a:gd name="connsiteY7" fmla="*/ 3430159 h 3485581"/>
              <a:gd name="connsiteX8" fmla="*/ 4212795 w 5391488"/>
              <a:gd name="connsiteY8" fmla="*/ 2848844 h 3485581"/>
              <a:gd name="connsiteX9" fmla="*/ 4792344 w 5391488"/>
              <a:gd name="connsiteY9" fmla="*/ 790858 h 3485581"/>
              <a:gd name="connsiteX10" fmla="*/ 5230225 w 5391488"/>
              <a:gd name="connsiteY10" fmla="*/ 9092 h 3485581"/>
              <a:gd name="connsiteX11" fmla="*/ 5391488 w 5391488"/>
              <a:gd name="connsiteY11" fmla="*/ 333883 h 3485581"/>
              <a:gd name="connsiteX0" fmla="*/ 1212293 w 5391488"/>
              <a:gd name="connsiteY0" fmla="*/ 1809927 h 3485581"/>
              <a:gd name="connsiteX1" fmla="*/ 1044868 w 5391488"/>
              <a:gd name="connsiteY1" fmla="*/ 1041766 h 3485581"/>
              <a:gd name="connsiteX2" fmla="*/ 774138 w 5391488"/>
              <a:gd name="connsiteY2" fmla="*/ 1278628 h 3485581"/>
              <a:gd name="connsiteX3" fmla="*/ 490803 w 5391488"/>
              <a:gd name="connsiteY3" fmla="*/ 1405582 h 3485581"/>
              <a:gd name="connsiteX4" fmla="*/ 297893 w 5391488"/>
              <a:gd name="connsiteY4" fmla="*/ 1738646 h 3485581"/>
              <a:gd name="connsiteX5" fmla="*/ 33877 w 5391488"/>
              <a:gd name="connsiteY5" fmla="*/ 2405643 h 3485581"/>
              <a:gd name="connsiteX6" fmla="*/ 117314 w 5391488"/>
              <a:gd name="connsiteY6" fmla="*/ 3296524 h 3485581"/>
              <a:gd name="connsiteX7" fmla="*/ 1759371 w 5391488"/>
              <a:gd name="connsiteY7" fmla="*/ 3430159 h 3485581"/>
              <a:gd name="connsiteX8" fmla="*/ 4212795 w 5391488"/>
              <a:gd name="connsiteY8" fmla="*/ 2848844 h 3485581"/>
              <a:gd name="connsiteX9" fmla="*/ 4792344 w 5391488"/>
              <a:gd name="connsiteY9" fmla="*/ 790858 h 3485581"/>
              <a:gd name="connsiteX10" fmla="*/ 4946890 w 5391488"/>
              <a:gd name="connsiteY10" fmla="*/ 162772 h 3485581"/>
              <a:gd name="connsiteX11" fmla="*/ 5230225 w 5391488"/>
              <a:gd name="connsiteY11" fmla="*/ 9092 h 3485581"/>
              <a:gd name="connsiteX12" fmla="*/ 5391488 w 5391488"/>
              <a:gd name="connsiteY12" fmla="*/ 333883 h 3485581"/>
              <a:gd name="connsiteX0" fmla="*/ 1212293 w 5391488"/>
              <a:gd name="connsiteY0" fmla="*/ 1809927 h 3485581"/>
              <a:gd name="connsiteX1" fmla="*/ 1044868 w 5391488"/>
              <a:gd name="connsiteY1" fmla="*/ 1041766 h 3485581"/>
              <a:gd name="connsiteX2" fmla="*/ 774138 w 5391488"/>
              <a:gd name="connsiteY2" fmla="*/ 1278628 h 3485581"/>
              <a:gd name="connsiteX3" fmla="*/ 510121 w 5391488"/>
              <a:gd name="connsiteY3" fmla="*/ 1459037 h 3485581"/>
              <a:gd name="connsiteX4" fmla="*/ 297893 w 5391488"/>
              <a:gd name="connsiteY4" fmla="*/ 1738646 h 3485581"/>
              <a:gd name="connsiteX5" fmla="*/ 33877 w 5391488"/>
              <a:gd name="connsiteY5" fmla="*/ 2405643 h 3485581"/>
              <a:gd name="connsiteX6" fmla="*/ 117314 w 5391488"/>
              <a:gd name="connsiteY6" fmla="*/ 3296524 h 3485581"/>
              <a:gd name="connsiteX7" fmla="*/ 1759371 w 5391488"/>
              <a:gd name="connsiteY7" fmla="*/ 3430159 h 3485581"/>
              <a:gd name="connsiteX8" fmla="*/ 4212795 w 5391488"/>
              <a:gd name="connsiteY8" fmla="*/ 2848844 h 3485581"/>
              <a:gd name="connsiteX9" fmla="*/ 4792344 w 5391488"/>
              <a:gd name="connsiteY9" fmla="*/ 790858 h 3485581"/>
              <a:gd name="connsiteX10" fmla="*/ 4946890 w 5391488"/>
              <a:gd name="connsiteY10" fmla="*/ 162772 h 3485581"/>
              <a:gd name="connsiteX11" fmla="*/ 5230225 w 5391488"/>
              <a:gd name="connsiteY11" fmla="*/ 9092 h 3485581"/>
              <a:gd name="connsiteX12" fmla="*/ 5391488 w 5391488"/>
              <a:gd name="connsiteY12" fmla="*/ 333883 h 3485581"/>
              <a:gd name="connsiteX0" fmla="*/ 1212293 w 5391488"/>
              <a:gd name="connsiteY0" fmla="*/ 1809927 h 3485581"/>
              <a:gd name="connsiteX1" fmla="*/ 1044868 w 5391488"/>
              <a:gd name="connsiteY1" fmla="*/ 1041766 h 3485581"/>
              <a:gd name="connsiteX2" fmla="*/ 799896 w 5391488"/>
              <a:gd name="connsiteY2" fmla="*/ 1218493 h 3485581"/>
              <a:gd name="connsiteX3" fmla="*/ 510121 w 5391488"/>
              <a:gd name="connsiteY3" fmla="*/ 1459037 h 3485581"/>
              <a:gd name="connsiteX4" fmla="*/ 297893 w 5391488"/>
              <a:gd name="connsiteY4" fmla="*/ 1738646 h 3485581"/>
              <a:gd name="connsiteX5" fmla="*/ 33877 w 5391488"/>
              <a:gd name="connsiteY5" fmla="*/ 2405643 h 3485581"/>
              <a:gd name="connsiteX6" fmla="*/ 117314 w 5391488"/>
              <a:gd name="connsiteY6" fmla="*/ 3296524 h 3485581"/>
              <a:gd name="connsiteX7" fmla="*/ 1759371 w 5391488"/>
              <a:gd name="connsiteY7" fmla="*/ 3430159 h 3485581"/>
              <a:gd name="connsiteX8" fmla="*/ 4212795 w 5391488"/>
              <a:gd name="connsiteY8" fmla="*/ 2848844 h 3485581"/>
              <a:gd name="connsiteX9" fmla="*/ 4792344 w 5391488"/>
              <a:gd name="connsiteY9" fmla="*/ 790858 h 3485581"/>
              <a:gd name="connsiteX10" fmla="*/ 4946890 w 5391488"/>
              <a:gd name="connsiteY10" fmla="*/ 162772 h 3485581"/>
              <a:gd name="connsiteX11" fmla="*/ 5230225 w 5391488"/>
              <a:gd name="connsiteY11" fmla="*/ 9092 h 3485581"/>
              <a:gd name="connsiteX12" fmla="*/ 5391488 w 5391488"/>
              <a:gd name="connsiteY12" fmla="*/ 333883 h 3485581"/>
              <a:gd name="connsiteX0" fmla="*/ 1258065 w 5437260"/>
              <a:gd name="connsiteY0" fmla="*/ 1809927 h 3462701"/>
              <a:gd name="connsiteX1" fmla="*/ 1090640 w 5437260"/>
              <a:gd name="connsiteY1" fmla="*/ 1041766 h 3462701"/>
              <a:gd name="connsiteX2" fmla="*/ 845668 w 5437260"/>
              <a:gd name="connsiteY2" fmla="*/ 1218493 h 3462701"/>
              <a:gd name="connsiteX3" fmla="*/ 555893 w 5437260"/>
              <a:gd name="connsiteY3" fmla="*/ 1459037 h 3462701"/>
              <a:gd name="connsiteX4" fmla="*/ 343665 w 5437260"/>
              <a:gd name="connsiteY4" fmla="*/ 1738646 h 3462701"/>
              <a:gd name="connsiteX5" fmla="*/ 79649 w 5437260"/>
              <a:gd name="connsiteY5" fmla="*/ 2405643 h 3462701"/>
              <a:gd name="connsiteX6" fmla="*/ 163086 w 5437260"/>
              <a:gd name="connsiteY6" fmla="*/ 3296524 h 3462701"/>
              <a:gd name="connsiteX7" fmla="*/ 1805143 w 5437260"/>
              <a:gd name="connsiteY7" fmla="*/ 3430159 h 3462701"/>
              <a:gd name="connsiteX8" fmla="*/ 4258567 w 5437260"/>
              <a:gd name="connsiteY8" fmla="*/ 2848844 h 3462701"/>
              <a:gd name="connsiteX9" fmla="*/ 4838116 w 5437260"/>
              <a:gd name="connsiteY9" fmla="*/ 790858 h 3462701"/>
              <a:gd name="connsiteX10" fmla="*/ 4992662 w 5437260"/>
              <a:gd name="connsiteY10" fmla="*/ 162772 h 3462701"/>
              <a:gd name="connsiteX11" fmla="*/ 5275997 w 5437260"/>
              <a:gd name="connsiteY11" fmla="*/ 9092 h 3462701"/>
              <a:gd name="connsiteX12" fmla="*/ 5437260 w 5437260"/>
              <a:gd name="connsiteY12" fmla="*/ 333883 h 3462701"/>
              <a:gd name="connsiteX0" fmla="*/ 1284809 w 5464004"/>
              <a:gd name="connsiteY0" fmla="*/ 1809927 h 3462235"/>
              <a:gd name="connsiteX1" fmla="*/ 1117384 w 5464004"/>
              <a:gd name="connsiteY1" fmla="*/ 1041766 h 3462235"/>
              <a:gd name="connsiteX2" fmla="*/ 872412 w 5464004"/>
              <a:gd name="connsiteY2" fmla="*/ 1218493 h 3462235"/>
              <a:gd name="connsiteX3" fmla="*/ 582637 w 5464004"/>
              <a:gd name="connsiteY3" fmla="*/ 1459037 h 3462235"/>
              <a:gd name="connsiteX4" fmla="*/ 370409 w 5464004"/>
              <a:gd name="connsiteY4" fmla="*/ 1738646 h 3462235"/>
              <a:gd name="connsiteX5" fmla="*/ 54877 w 5464004"/>
              <a:gd name="connsiteY5" fmla="*/ 2419007 h 3462235"/>
              <a:gd name="connsiteX6" fmla="*/ 189830 w 5464004"/>
              <a:gd name="connsiteY6" fmla="*/ 3296524 h 3462235"/>
              <a:gd name="connsiteX7" fmla="*/ 1831887 w 5464004"/>
              <a:gd name="connsiteY7" fmla="*/ 3430159 h 3462235"/>
              <a:gd name="connsiteX8" fmla="*/ 4285311 w 5464004"/>
              <a:gd name="connsiteY8" fmla="*/ 2848844 h 3462235"/>
              <a:gd name="connsiteX9" fmla="*/ 4864860 w 5464004"/>
              <a:gd name="connsiteY9" fmla="*/ 790858 h 3462235"/>
              <a:gd name="connsiteX10" fmla="*/ 5019406 w 5464004"/>
              <a:gd name="connsiteY10" fmla="*/ 162772 h 3462235"/>
              <a:gd name="connsiteX11" fmla="*/ 5302741 w 5464004"/>
              <a:gd name="connsiteY11" fmla="*/ 9092 h 3462235"/>
              <a:gd name="connsiteX12" fmla="*/ 5464004 w 5464004"/>
              <a:gd name="connsiteY12" fmla="*/ 333883 h 3462235"/>
              <a:gd name="connsiteX0" fmla="*/ 1252089 w 5431284"/>
              <a:gd name="connsiteY0" fmla="*/ 1809927 h 3461776"/>
              <a:gd name="connsiteX1" fmla="*/ 1084664 w 5431284"/>
              <a:gd name="connsiteY1" fmla="*/ 1041766 h 3461776"/>
              <a:gd name="connsiteX2" fmla="*/ 839692 w 5431284"/>
              <a:gd name="connsiteY2" fmla="*/ 1218493 h 3461776"/>
              <a:gd name="connsiteX3" fmla="*/ 549917 w 5431284"/>
              <a:gd name="connsiteY3" fmla="*/ 1459037 h 3461776"/>
              <a:gd name="connsiteX4" fmla="*/ 337689 w 5431284"/>
              <a:gd name="connsiteY4" fmla="*/ 1738646 h 3461776"/>
              <a:gd name="connsiteX5" fmla="*/ 86552 w 5431284"/>
              <a:gd name="connsiteY5" fmla="*/ 2432371 h 3461776"/>
              <a:gd name="connsiteX6" fmla="*/ 157110 w 5431284"/>
              <a:gd name="connsiteY6" fmla="*/ 3296524 h 3461776"/>
              <a:gd name="connsiteX7" fmla="*/ 1799167 w 5431284"/>
              <a:gd name="connsiteY7" fmla="*/ 3430159 h 3461776"/>
              <a:gd name="connsiteX8" fmla="*/ 4252591 w 5431284"/>
              <a:gd name="connsiteY8" fmla="*/ 2848844 h 3461776"/>
              <a:gd name="connsiteX9" fmla="*/ 4832140 w 5431284"/>
              <a:gd name="connsiteY9" fmla="*/ 790858 h 3461776"/>
              <a:gd name="connsiteX10" fmla="*/ 4986686 w 5431284"/>
              <a:gd name="connsiteY10" fmla="*/ 162772 h 3461776"/>
              <a:gd name="connsiteX11" fmla="*/ 5270021 w 5431284"/>
              <a:gd name="connsiteY11" fmla="*/ 9092 h 3461776"/>
              <a:gd name="connsiteX12" fmla="*/ 5431284 w 5431284"/>
              <a:gd name="connsiteY12" fmla="*/ 333883 h 3461776"/>
              <a:gd name="connsiteX0" fmla="*/ 1195568 w 5374763"/>
              <a:gd name="connsiteY0" fmla="*/ 1809927 h 3499089"/>
              <a:gd name="connsiteX1" fmla="*/ 1028143 w 5374763"/>
              <a:gd name="connsiteY1" fmla="*/ 1041766 h 3499089"/>
              <a:gd name="connsiteX2" fmla="*/ 783171 w 5374763"/>
              <a:gd name="connsiteY2" fmla="*/ 1218493 h 3499089"/>
              <a:gd name="connsiteX3" fmla="*/ 493396 w 5374763"/>
              <a:gd name="connsiteY3" fmla="*/ 1459037 h 3499089"/>
              <a:gd name="connsiteX4" fmla="*/ 281168 w 5374763"/>
              <a:gd name="connsiteY4" fmla="*/ 1738646 h 3499089"/>
              <a:gd name="connsiteX5" fmla="*/ 30031 w 5374763"/>
              <a:gd name="connsiteY5" fmla="*/ 2432371 h 3499089"/>
              <a:gd name="connsiteX6" fmla="*/ 197180 w 5374763"/>
              <a:gd name="connsiteY6" fmla="*/ 3376706 h 3499089"/>
              <a:gd name="connsiteX7" fmla="*/ 1742646 w 5374763"/>
              <a:gd name="connsiteY7" fmla="*/ 3430159 h 3499089"/>
              <a:gd name="connsiteX8" fmla="*/ 4196070 w 5374763"/>
              <a:gd name="connsiteY8" fmla="*/ 2848844 h 3499089"/>
              <a:gd name="connsiteX9" fmla="*/ 4775619 w 5374763"/>
              <a:gd name="connsiteY9" fmla="*/ 790858 h 3499089"/>
              <a:gd name="connsiteX10" fmla="*/ 4930165 w 5374763"/>
              <a:gd name="connsiteY10" fmla="*/ 162772 h 3499089"/>
              <a:gd name="connsiteX11" fmla="*/ 5213500 w 5374763"/>
              <a:gd name="connsiteY11" fmla="*/ 9092 h 3499089"/>
              <a:gd name="connsiteX12" fmla="*/ 5374763 w 5374763"/>
              <a:gd name="connsiteY12" fmla="*/ 333883 h 3499089"/>
              <a:gd name="connsiteX0" fmla="*/ 1222196 w 5401391"/>
              <a:gd name="connsiteY0" fmla="*/ 1809927 h 3500668"/>
              <a:gd name="connsiteX1" fmla="*/ 1054771 w 5401391"/>
              <a:gd name="connsiteY1" fmla="*/ 1041766 h 3500668"/>
              <a:gd name="connsiteX2" fmla="*/ 809799 w 5401391"/>
              <a:gd name="connsiteY2" fmla="*/ 1218493 h 3500668"/>
              <a:gd name="connsiteX3" fmla="*/ 520024 w 5401391"/>
              <a:gd name="connsiteY3" fmla="*/ 1459037 h 3500668"/>
              <a:gd name="connsiteX4" fmla="*/ 307796 w 5401391"/>
              <a:gd name="connsiteY4" fmla="*/ 1738646 h 3500668"/>
              <a:gd name="connsiteX5" fmla="*/ 18023 w 5401391"/>
              <a:gd name="connsiteY5" fmla="*/ 2405644 h 3500668"/>
              <a:gd name="connsiteX6" fmla="*/ 223808 w 5401391"/>
              <a:gd name="connsiteY6" fmla="*/ 3376706 h 3500668"/>
              <a:gd name="connsiteX7" fmla="*/ 1769274 w 5401391"/>
              <a:gd name="connsiteY7" fmla="*/ 3430159 h 3500668"/>
              <a:gd name="connsiteX8" fmla="*/ 4222698 w 5401391"/>
              <a:gd name="connsiteY8" fmla="*/ 2848844 h 3500668"/>
              <a:gd name="connsiteX9" fmla="*/ 4802247 w 5401391"/>
              <a:gd name="connsiteY9" fmla="*/ 790858 h 3500668"/>
              <a:gd name="connsiteX10" fmla="*/ 4956793 w 5401391"/>
              <a:gd name="connsiteY10" fmla="*/ 162772 h 3500668"/>
              <a:gd name="connsiteX11" fmla="*/ 5240128 w 5401391"/>
              <a:gd name="connsiteY11" fmla="*/ 9092 h 3500668"/>
              <a:gd name="connsiteX12" fmla="*/ 5401391 w 5401391"/>
              <a:gd name="connsiteY12" fmla="*/ 333883 h 3500668"/>
              <a:gd name="connsiteX0" fmla="*/ 1222196 w 5401391"/>
              <a:gd name="connsiteY0" fmla="*/ 1809927 h 3500668"/>
              <a:gd name="connsiteX1" fmla="*/ 1054771 w 5401391"/>
              <a:gd name="connsiteY1" fmla="*/ 1041766 h 3500668"/>
              <a:gd name="connsiteX2" fmla="*/ 809799 w 5401391"/>
              <a:gd name="connsiteY2" fmla="*/ 1218493 h 3500668"/>
              <a:gd name="connsiteX3" fmla="*/ 307796 w 5401391"/>
              <a:gd name="connsiteY3" fmla="*/ 1738646 h 3500668"/>
              <a:gd name="connsiteX4" fmla="*/ 18023 w 5401391"/>
              <a:gd name="connsiteY4" fmla="*/ 2405644 h 3500668"/>
              <a:gd name="connsiteX5" fmla="*/ 223808 w 5401391"/>
              <a:gd name="connsiteY5" fmla="*/ 3376706 h 3500668"/>
              <a:gd name="connsiteX6" fmla="*/ 1769274 w 5401391"/>
              <a:gd name="connsiteY6" fmla="*/ 3430159 h 3500668"/>
              <a:gd name="connsiteX7" fmla="*/ 4222698 w 5401391"/>
              <a:gd name="connsiteY7" fmla="*/ 2848844 h 3500668"/>
              <a:gd name="connsiteX8" fmla="*/ 4802247 w 5401391"/>
              <a:gd name="connsiteY8" fmla="*/ 790858 h 3500668"/>
              <a:gd name="connsiteX9" fmla="*/ 4956793 w 5401391"/>
              <a:gd name="connsiteY9" fmla="*/ 162772 h 3500668"/>
              <a:gd name="connsiteX10" fmla="*/ 5240128 w 5401391"/>
              <a:gd name="connsiteY10" fmla="*/ 9092 h 3500668"/>
              <a:gd name="connsiteX11" fmla="*/ 5401391 w 5401391"/>
              <a:gd name="connsiteY11" fmla="*/ 333883 h 3500668"/>
              <a:gd name="connsiteX0" fmla="*/ 1222196 w 5401391"/>
              <a:gd name="connsiteY0" fmla="*/ 1809927 h 3499362"/>
              <a:gd name="connsiteX1" fmla="*/ 1054771 w 5401391"/>
              <a:gd name="connsiteY1" fmla="*/ 1041766 h 3499362"/>
              <a:gd name="connsiteX2" fmla="*/ 809799 w 5401391"/>
              <a:gd name="connsiteY2" fmla="*/ 1218493 h 3499362"/>
              <a:gd name="connsiteX3" fmla="*/ 307796 w 5401391"/>
              <a:gd name="connsiteY3" fmla="*/ 1738646 h 3499362"/>
              <a:gd name="connsiteX4" fmla="*/ 18023 w 5401391"/>
              <a:gd name="connsiteY4" fmla="*/ 2405644 h 3499362"/>
              <a:gd name="connsiteX5" fmla="*/ 223808 w 5401391"/>
              <a:gd name="connsiteY5" fmla="*/ 3376706 h 3499362"/>
              <a:gd name="connsiteX6" fmla="*/ 1769274 w 5401391"/>
              <a:gd name="connsiteY6" fmla="*/ 3430159 h 3499362"/>
              <a:gd name="connsiteX7" fmla="*/ 4267774 w 5401391"/>
              <a:gd name="connsiteY7" fmla="*/ 2868889 h 3499362"/>
              <a:gd name="connsiteX8" fmla="*/ 4802247 w 5401391"/>
              <a:gd name="connsiteY8" fmla="*/ 790858 h 3499362"/>
              <a:gd name="connsiteX9" fmla="*/ 4956793 w 5401391"/>
              <a:gd name="connsiteY9" fmla="*/ 162772 h 3499362"/>
              <a:gd name="connsiteX10" fmla="*/ 5240128 w 5401391"/>
              <a:gd name="connsiteY10" fmla="*/ 9092 h 3499362"/>
              <a:gd name="connsiteX11" fmla="*/ 5401391 w 5401391"/>
              <a:gd name="connsiteY11" fmla="*/ 333883 h 3499362"/>
              <a:gd name="connsiteX0" fmla="*/ 1226205 w 5405400"/>
              <a:gd name="connsiteY0" fmla="*/ 1809927 h 3525004"/>
              <a:gd name="connsiteX1" fmla="*/ 1058780 w 5405400"/>
              <a:gd name="connsiteY1" fmla="*/ 1041766 h 3525004"/>
              <a:gd name="connsiteX2" fmla="*/ 813808 w 5405400"/>
              <a:gd name="connsiteY2" fmla="*/ 1218493 h 3525004"/>
              <a:gd name="connsiteX3" fmla="*/ 311805 w 5405400"/>
              <a:gd name="connsiteY3" fmla="*/ 1738646 h 3525004"/>
              <a:gd name="connsiteX4" fmla="*/ 22032 w 5405400"/>
              <a:gd name="connsiteY4" fmla="*/ 2405644 h 3525004"/>
              <a:gd name="connsiteX5" fmla="*/ 227817 w 5405400"/>
              <a:gd name="connsiteY5" fmla="*/ 3376706 h 3525004"/>
              <a:gd name="connsiteX6" fmla="*/ 1863435 w 5405400"/>
              <a:gd name="connsiteY6" fmla="*/ 3470250 h 3525004"/>
              <a:gd name="connsiteX7" fmla="*/ 4271783 w 5405400"/>
              <a:gd name="connsiteY7" fmla="*/ 2868889 h 3525004"/>
              <a:gd name="connsiteX8" fmla="*/ 4806256 w 5405400"/>
              <a:gd name="connsiteY8" fmla="*/ 790858 h 3525004"/>
              <a:gd name="connsiteX9" fmla="*/ 4960802 w 5405400"/>
              <a:gd name="connsiteY9" fmla="*/ 162772 h 3525004"/>
              <a:gd name="connsiteX10" fmla="*/ 5244137 w 5405400"/>
              <a:gd name="connsiteY10" fmla="*/ 9092 h 3525004"/>
              <a:gd name="connsiteX11" fmla="*/ 5405400 w 5405400"/>
              <a:gd name="connsiteY11" fmla="*/ 333883 h 3525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05400" h="3525004">
                <a:moveTo>
                  <a:pt x="1226205" y="1809927"/>
                </a:moveTo>
                <a:cubicBezTo>
                  <a:pt x="1159129" y="1384874"/>
                  <a:pt x="1127513" y="1140338"/>
                  <a:pt x="1058780" y="1041766"/>
                </a:cubicBezTo>
                <a:cubicBezTo>
                  <a:pt x="990047" y="943194"/>
                  <a:pt x="938304" y="1102346"/>
                  <a:pt x="813808" y="1218493"/>
                </a:cubicBezTo>
                <a:cubicBezTo>
                  <a:pt x="689312" y="1334640"/>
                  <a:pt x="443768" y="1540788"/>
                  <a:pt x="311805" y="1738646"/>
                </a:cubicBezTo>
                <a:cubicBezTo>
                  <a:pt x="179842" y="1936505"/>
                  <a:pt x="36030" y="2132634"/>
                  <a:pt x="22032" y="2405644"/>
                </a:cubicBezTo>
                <a:cubicBezTo>
                  <a:pt x="8034" y="2678654"/>
                  <a:pt x="-79084" y="3199272"/>
                  <a:pt x="227817" y="3376706"/>
                </a:cubicBezTo>
                <a:cubicBezTo>
                  <a:pt x="534718" y="3554140"/>
                  <a:pt x="1189441" y="3554886"/>
                  <a:pt x="1863435" y="3470250"/>
                </a:cubicBezTo>
                <a:cubicBezTo>
                  <a:pt x="2537429" y="3385614"/>
                  <a:pt x="3781313" y="3315454"/>
                  <a:pt x="4271783" y="2868889"/>
                </a:cubicBezTo>
                <a:cubicBezTo>
                  <a:pt x="4762253" y="2422324"/>
                  <a:pt x="4691420" y="1241877"/>
                  <a:pt x="4806256" y="790858"/>
                </a:cubicBezTo>
                <a:cubicBezTo>
                  <a:pt x="4921092" y="339839"/>
                  <a:pt x="4887822" y="293066"/>
                  <a:pt x="4960802" y="162772"/>
                </a:cubicBezTo>
                <a:cubicBezTo>
                  <a:pt x="5033782" y="32478"/>
                  <a:pt x="5188282" y="-6063"/>
                  <a:pt x="5244137" y="9092"/>
                </a:cubicBezTo>
                <a:cubicBezTo>
                  <a:pt x="5343994" y="-67070"/>
                  <a:pt x="5375303" y="361046"/>
                  <a:pt x="5405400" y="333883"/>
                </a:cubicBezTo>
              </a:path>
            </a:pathLst>
          </a:custGeom>
          <a:noFill/>
          <a:ln w="57150" cap="rnd" cmpd="sng" algn="ctr">
            <a:solidFill>
              <a:srgbClr val="F08A00"/>
            </a:solidFill>
            <a:prstDash val="solid"/>
            <a:round/>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08A00"/>
              </a:solidFill>
            </a:endParaRPr>
          </a:p>
        </p:txBody>
      </p:sp>
      <p:sp>
        <p:nvSpPr>
          <p:cNvPr id="8" name="TextBox 7">
            <a:extLst>
              <a:ext uri="{FF2B5EF4-FFF2-40B4-BE49-F238E27FC236}">
                <a16:creationId xmlns:a16="http://schemas.microsoft.com/office/drawing/2014/main" id="{D82C7F63-F7D0-4B5D-9152-708B0C2E5691}"/>
              </a:ext>
            </a:extLst>
          </p:cNvPr>
          <p:cNvSpPr txBox="1"/>
          <p:nvPr/>
        </p:nvSpPr>
        <p:spPr>
          <a:xfrm>
            <a:off x="4384335" y="4053111"/>
            <a:ext cx="3429144" cy="46166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w="9525" cap="flat" cmpd="sng" algn="ctr">
            <a:noFill/>
            <a:prstDash val="solid"/>
            <a:round/>
            <a:headEnd type="none" w="med" len="med"/>
            <a:tailEnd type="none" w="med" len="med"/>
          </a:ln>
        </p:spPr>
        <p:txBody>
          <a:bodyPr wrap="none" rtlCol="0">
            <a:spAutoFit/>
          </a:bodyPr>
          <a:lstStyle/>
          <a:p>
            <a:r>
              <a:rPr lang="en-US" sz="2400" b="1" dirty="0">
                <a:solidFill>
                  <a:srgbClr val="F08A00"/>
                </a:solidFill>
              </a:rPr>
              <a:t>BFD tunnel monitoring</a:t>
            </a:r>
          </a:p>
        </p:txBody>
      </p:sp>
      <p:sp>
        <p:nvSpPr>
          <p:cNvPr id="44" name="Callout: Line with Accent Bar 43">
            <a:extLst>
              <a:ext uri="{FF2B5EF4-FFF2-40B4-BE49-F238E27FC236}">
                <a16:creationId xmlns:a16="http://schemas.microsoft.com/office/drawing/2014/main" id="{1B92BCCD-CAB9-4FDA-9485-9C1B7D4CA40A}"/>
              </a:ext>
            </a:extLst>
          </p:cNvPr>
          <p:cNvSpPr/>
          <p:nvPr/>
        </p:nvSpPr>
        <p:spPr>
          <a:xfrm>
            <a:off x="9433136" y="3991343"/>
            <a:ext cx="1806402" cy="943950"/>
          </a:xfrm>
          <a:prstGeom prst="accentCallout1">
            <a:avLst>
              <a:gd name="adj1" fmla="val 30858"/>
              <a:gd name="adj2" fmla="val -5522"/>
              <a:gd name="adj3" fmla="val 4868"/>
              <a:gd name="adj4" fmla="val -75946"/>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BFD packets are sent inside tunnel</a:t>
            </a:r>
          </a:p>
        </p:txBody>
      </p:sp>
      <p:sp>
        <p:nvSpPr>
          <p:cNvPr id="45" name="TextBox 44">
            <a:extLst>
              <a:ext uri="{FF2B5EF4-FFF2-40B4-BE49-F238E27FC236}">
                <a16:creationId xmlns:a16="http://schemas.microsoft.com/office/drawing/2014/main" id="{93693552-E793-40B8-B438-43DF5ADBE229}"/>
              </a:ext>
            </a:extLst>
          </p:cNvPr>
          <p:cNvSpPr txBox="1"/>
          <p:nvPr/>
        </p:nvSpPr>
        <p:spPr>
          <a:xfrm rot="21205726">
            <a:off x="5035932" y="6190124"/>
            <a:ext cx="1713931" cy="253916"/>
          </a:xfrm>
          <a:prstGeom prst="rect">
            <a:avLst/>
          </a:prstGeom>
          <a:noFill/>
        </p:spPr>
        <p:txBody>
          <a:bodyPr wrap="none" rtlCol="0" anchor="ctr">
            <a:spAutoFit/>
          </a:bodyPr>
          <a:lstStyle/>
          <a:p>
            <a:pPr algn="ctr"/>
            <a:r>
              <a:rPr lang="en-US" sz="1050" dirty="0">
                <a:solidFill>
                  <a:schemeClr val="tx1">
                    <a:lumMod val="65000"/>
                    <a:lumOff val="35000"/>
                  </a:schemeClr>
                </a:solidFill>
              </a:rPr>
              <a:t>VXLAN or </a:t>
            </a:r>
            <a:r>
              <a:rPr lang="en-US" sz="1050" dirty="0" err="1">
                <a:solidFill>
                  <a:schemeClr val="tx1">
                    <a:lumMod val="65000"/>
                    <a:lumOff val="35000"/>
                  </a:schemeClr>
                </a:solidFill>
              </a:rPr>
              <a:t>Geneve</a:t>
            </a:r>
            <a:r>
              <a:rPr lang="en-US" sz="1050" dirty="0">
                <a:solidFill>
                  <a:schemeClr val="tx1">
                    <a:lumMod val="65000"/>
                    <a:lumOff val="35000"/>
                  </a:schemeClr>
                </a:solidFill>
              </a:rPr>
              <a:t> tunnels</a:t>
            </a:r>
          </a:p>
        </p:txBody>
      </p:sp>
      <p:sp>
        <p:nvSpPr>
          <p:cNvPr id="46" name="TextBox 45">
            <a:extLst>
              <a:ext uri="{FF2B5EF4-FFF2-40B4-BE49-F238E27FC236}">
                <a16:creationId xmlns:a16="http://schemas.microsoft.com/office/drawing/2014/main" id="{4CF21DDC-501E-47CE-B5EA-55E78BC85B46}"/>
              </a:ext>
            </a:extLst>
          </p:cNvPr>
          <p:cNvSpPr txBox="1"/>
          <p:nvPr/>
        </p:nvSpPr>
        <p:spPr>
          <a:xfrm>
            <a:off x="8189851" y="5540139"/>
            <a:ext cx="3630421" cy="677108"/>
          </a:xfrm>
          <a:prstGeom prst="rect">
            <a:avLst/>
          </a:prstGeom>
          <a:solidFill>
            <a:schemeClr val="bg1"/>
          </a:solidFill>
          <a:ln>
            <a:solidFill>
              <a:schemeClr val="accent1">
                <a:lumMod val="75000"/>
              </a:schemeClr>
            </a:solidFill>
          </a:ln>
        </p:spPr>
        <p:txBody>
          <a:bodyPr wrap="square" rtlCol="0">
            <a:spAutoFit/>
          </a:bodyPr>
          <a:lstStyle/>
          <a:p>
            <a:r>
              <a:rPr lang="en-US" sz="1400" dirty="0"/>
              <a:t>BFD = Bidirectional Forwarding Detection</a:t>
            </a:r>
            <a:br>
              <a:rPr lang="en-US" sz="1400" dirty="0"/>
            </a:br>
            <a:r>
              <a:rPr lang="en-US" sz="1200" dirty="0"/>
              <a:t>Here: Heart-beat between OVS instances connected through tunnel mesh</a:t>
            </a:r>
          </a:p>
        </p:txBody>
      </p:sp>
    </p:spTree>
    <p:extLst>
      <p:ext uri="{BB962C8B-B14F-4D97-AF65-F5344CB8AC3E}">
        <p14:creationId xmlns:p14="http://schemas.microsoft.com/office/powerpoint/2010/main" val="938361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tangle 119">
            <a:extLst>
              <a:ext uri="{FF2B5EF4-FFF2-40B4-BE49-F238E27FC236}">
                <a16:creationId xmlns:a16="http://schemas.microsoft.com/office/drawing/2014/main" id="{5D05DF03-3705-482A-8030-7EE736722E95}"/>
              </a:ext>
            </a:extLst>
          </p:cNvPr>
          <p:cNvSpPr/>
          <p:nvPr/>
        </p:nvSpPr>
        <p:spPr>
          <a:xfrm>
            <a:off x="7098772" y="1976107"/>
            <a:ext cx="2022427" cy="1672268"/>
          </a:xfrm>
          <a:prstGeom prst="rect">
            <a:avLst/>
          </a:prstGeom>
          <a:solidFill>
            <a:srgbClr val="2E4275"/>
          </a:solidFill>
          <a:ln w="9525"/>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600" dirty="0"/>
          </a:p>
        </p:txBody>
      </p:sp>
      <p:sp>
        <p:nvSpPr>
          <p:cNvPr id="119" name="Rectangle 118">
            <a:extLst>
              <a:ext uri="{FF2B5EF4-FFF2-40B4-BE49-F238E27FC236}">
                <a16:creationId xmlns:a16="http://schemas.microsoft.com/office/drawing/2014/main" id="{98F9D2E8-63C0-4F73-8C05-768163018D93}"/>
              </a:ext>
            </a:extLst>
          </p:cNvPr>
          <p:cNvSpPr/>
          <p:nvPr/>
        </p:nvSpPr>
        <p:spPr>
          <a:xfrm>
            <a:off x="7031421" y="2029281"/>
            <a:ext cx="2022427" cy="1672268"/>
          </a:xfrm>
          <a:prstGeom prst="rect">
            <a:avLst/>
          </a:prstGeom>
          <a:solidFill>
            <a:srgbClr val="2E4275"/>
          </a:solidFill>
          <a:ln w="9525"/>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600" dirty="0"/>
          </a:p>
        </p:txBody>
      </p:sp>
      <p:pic>
        <p:nvPicPr>
          <p:cNvPr id="153" name="Picture 152">
            <a:extLst>
              <a:ext uri="{FF2B5EF4-FFF2-40B4-BE49-F238E27FC236}">
                <a16:creationId xmlns:a16="http://schemas.microsoft.com/office/drawing/2014/main" id="{386D0B31-0E4F-4372-94BE-6A17DEDB1419}"/>
              </a:ext>
            </a:extLst>
          </p:cNvPr>
          <p:cNvPicPr>
            <a:picLocks noChangeAspect="1"/>
          </p:cNvPicPr>
          <p:nvPr/>
        </p:nvPicPr>
        <p:blipFill>
          <a:blip r:embed="rId3"/>
          <a:stretch>
            <a:fillRect/>
          </a:stretch>
        </p:blipFill>
        <p:spPr>
          <a:xfrm>
            <a:off x="6952732" y="2091177"/>
            <a:ext cx="2035358" cy="1735859"/>
          </a:xfrm>
          <a:prstGeom prst="rect">
            <a:avLst/>
          </a:prstGeom>
        </p:spPr>
      </p:pic>
      <p:sp>
        <p:nvSpPr>
          <p:cNvPr id="5" name="Rectangle 4">
            <a:extLst>
              <a:ext uri="{FF2B5EF4-FFF2-40B4-BE49-F238E27FC236}">
                <a16:creationId xmlns:a16="http://schemas.microsoft.com/office/drawing/2014/main" id="{2B1C126C-88C8-48FB-9178-1184362E5439}"/>
              </a:ext>
            </a:extLst>
          </p:cNvPr>
          <p:cNvSpPr/>
          <p:nvPr/>
        </p:nvSpPr>
        <p:spPr>
          <a:xfrm>
            <a:off x="1063349" y="1870586"/>
            <a:ext cx="4291106" cy="3669553"/>
          </a:xfrm>
          <a:prstGeom prst="rect">
            <a:avLst/>
          </a:prstGeom>
          <a:solidFill>
            <a:srgbClr val="2E427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Compute Node</a:t>
            </a:r>
          </a:p>
        </p:txBody>
      </p:sp>
      <p:sp>
        <p:nvSpPr>
          <p:cNvPr id="26" name="Rectangle: Rounded Corners 25">
            <a:extLst>
              <a:ext uri="{FF2B5EF4-FFF2-40B4-BE49-F238E27FC236}">
                <a16:creationId xmlns:a16="http://schemas.microsoft.com/office/drawing/2014/main" id="{F285F540-DC79-4E28-A633-F0DDB65757EB}"/>
              </a:ext>
            </a:extLst>
          </p:cNvPr>
          <p:cNvSpPr/>
          <p:nvPr/>
        </p:nvSpPr>
        <p:spPr>
          <a:xfrm>
            <a:off x="1583302" y="3824556"/>
            <a:ext cx="3209365" cy="15064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sz="1600" dirty="0"/>
              <a:t>OvS</a:t>
            </a:r>
          </a:p>
        </p:txBody>
      </p:sp>
      <p:sp>
        <p:nvSpPr>
          <p:cNvPr id="4" name="Title 3">
            <a:extLst>
              <a:ext uri="{FF2B5EF4-FFF2-40B4-BE49-F238E27FC236}">
                <a16:creationId xmlns:a16="http://schemas.microsoft.com/office/drawing/2014/main" id="{FD68A83E-A981-40C5-9B52-61550A95952B}"/>
              </a:ext>
            </a:extLst>
          </p:cNvPr>
          <p:cNvSpPr>
            <a:spLocks noGrp="1"/>
          </p:cNvSpPr>
          <p:nvPr>
            <p:ph type="title"/>
          </p:nvPr>
        </p:nvSpPr>
        <p:spPr>
          <a:xfrm>
            <a:off x="677334" y="374466"/>
            <a:ext cx="8596668" cy="1320800"/>
          </a:xfrm>
        </p:spPr>
        <p:txBody>
          <a:bodyPr>
            <a:normAutofit/>
          </a:bodyPr>
          <a:lstStyle/>
          <a:p>
            <a:r>
              <a:rPr lang="en-US" dirty="0"/>
              <a:t>Use Case 2: VIM Control Plane</a:t>
            </a:r>
          </a:p>
        </p:txBody>
      </p:sp>
      <p:sp>
        <p:nvSpPr>
          <p:cNvPr id="6" name="Oval 5">
            <a:extLst>
              <a:ext uri="{FF2B5EF4-FFF2-40B4-BE49-F238E27FC236}">
                <a16:creationId xmlns:a16="http://schemas.microsoft.com/office/drawing/2014/main" id="{B39DE7B8-3B98-4FAC-8003-9AD22095B13F}"/>
              </a:ext>
            </a:extLst>
          </p:cNvPr>
          <p:cNvSpPr/>
          <p:nvPr/>
        </p:nvSpPr>
        <p:spPr>
          <a:xfrm>
            <a:off x="2806644" y="5541630"/>
            <a:ext cx="131483" cy="122517"/>
          </a:xfrm>
          <a:prstGeom prst="ellipse">
            <a:avLst/>
          </a:prstGeom>
          <a:solidFill>
            <a:srgbClr val="5858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5F3459B-7D01-47EC-9BFA-41019E3CFCD2}"/>
              </a:ext>
            </a:extLst>
          </p:cNvPr>
          <p:cNvSpPr/>
          <p:nvPr/>
        </p:nvSpPr>
        <p:spPr>
          <a:xfrm>
            <a:off x="3526895" y="5541629"/>
            <a:ext cx="113552" cy="122517"/>
          </a:xfrm>
          <a:prstGeom prst="ellipse">
            <a:avLst/>
          </a:prstGeom>
          <a:solidFill>
            <a:srgbClr val="5858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EC7A8FE-8AEB-431F-A00D-5E0BCBF256F1}"/>
              </a:ext>
            </a:extLst>
          </p:cNvPr>
          <p:cNvCxnSpPr>
            <a:cxnSpLocks/>
            <a:stCxn id="6" idx="3"/>
            <a:endCxn id="12" idx="0"/>
          </p:cNvCxnSpPr>
          <p:nvPr/>
        </p:nvCxnSpPr>
        <p:spPr>
          <a:xfrm flipH="1">
            <a:off x="2560455" y="5646205"/>
            <a:ext cx="265444" cy="50951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3886EAC-3293-48AB-84F2-2C4F787DAB92}"/>
              </a:ext>
            </a:extLst>
          </p:cNvPr>
          <p:cNvCxnSpPr>
            <a:cxnSpLocks/>
            <a:stCxn id="7" idx="5"/>
            <a:endCxn id="18" idx="0"/>
          </p:cNvCxnSpPr>
          <p:nvPr/>
        </p:nvCxnSpPr>
        <p:spPr>
          <a:xfrm>
            <a:off x="3623818" y="5646204"/>
            <a:ext cx="276690" cy="50951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A63D238-041D-4A24-AAF5-66C1635784AD}"/>
              </a:ext>
            </a:extLst>
          </p:cNvPr>
          <p:cNvSpPr/>
          <p:nvPr/>
        </p:nvSpPr>
        <p:spPr>
          <a:xfrm>
            <a:off x="2109232" y="6155717"/>
            <a:ext cx="902446" cy="161365"/>
          </a:xfrm>
          <a:prstGeom prst="rect">
            <a:avLst/>
          </a:prstGeom>
          <a:solidFill>
            <a:schemeClr val="bg1">
              <a:lumMod val="7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ToR A</a:t>
            </a:r>
          </a:p>
        </p:txBody>
      </p:sp>
      <p:sp>
        <p:nvSpPr>
          <p:cNvPr id="18" name="Rectangle 17">
            <a:extLst>
              <a:ext uri="{FF2B5EF4-FFF2-40B4-BE49-F238E27FC236}">
                <a16:creationId xmlns:a16="http://schemas.microsoft.com/office/drawing/2014/main" id="{D7F62C86-8EDE-47AD-A99E-B12467F778C0}"/>
              </a:ext>
            </a:extLst>
          </p:cNvPr>
          <p:cNvSpPr/>
          <p:nvPr/>
        </p:nvSpPr>
        <p:spPr>
          <a:xfrm>
            <a:off x="3449285" y="6155717"/>
            <a:ext cx="902446" cy="161365"/>
          </a:xfrm>
          <a:prstGeom prst="rect">
            <a:avLst/>
          </a:prstGeom>
          <a:solidFill>
            <a:schemeClr val="bg1">
              <a:lumMod val="7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ToR B</a:t>
            </a:r>
          </a:p>
        </p:txBody>
      </p:sp>
      <p:sp>
        <p:nvSpPr>
          <p:cNvPr id="23" name="TextBox 22">
            <a:extLst>
              <a:ext uri="{FF2B5EF4-FFF2-40B4-BE49-F238E27FC236}">
                <a16:creationId xmlns:a16="http://schemas.microsoft.com/office/drawing/2014/main" id="{10C046E1-C504-4ADF-B10C-49E14868D560}"/>
              </a:ext>
            </a:extLst>
          </p:cNvPr>
          <p:cNvSpPr txBox="1"/>
          <p:nvPr/>
        </p:nvSpPr>
        <p:spPr>
          <a:xfrm>
            <a:off x="2292042" y="5499778"/>
            <a:ext cx="548548" cy="253916"/>
          </a:xfrm>
          <a:prstGeom prst="rect">
            <a:avLst/>
          </a:prstGeom>
          <a:noFill/>
        </p:spPr>
        <p:txBody>
          <a:bodyPr wrap="none" rtlCol="0" anchor="ctr">
            <a:spAutoFit/>
          </a:bodyPr>
          <a:lstStyle/>
          <a:p>
            <a:pPr algn="ctr"/>
            <a:r>
              <a:rPr lang="en-US" sz="1050" dirty="0">
                <a:solidFill>
                  <a:schemeClr val="tx1">
                    <a:lumMod val="65000"/>
                    <a:lumOff val="35000"/>
                  </a:schemeClr>
                </a:solidFill>
              </a:rPr>
              <a:t>dpdk0</a:t>
            </a:r>
          </a:p>
        </p:txBody>
      </p:sp>
      <p:sp>
        <p:nvSpPr>
          <p:cNvPr id="24" name="TextBox 23">
            <a:extLst>
              <a:ext uri="{FF2B5EF4-FFF2-40B4-BE49-F238E27FC236}">
                <a16:creationId xmlns:a16="http://schemas.microsoft.com/office/drawing/2014/main" id="{A6F2AC14-13D3-49AF-96BF-AED223DB8C0C}"/>
              </a:ext>
            </a:extLst>
          </p:cNvPr>
          <p:cNvSpPr txBox="1"/>
          <p:nvPr/>
        </p:nvSpPr>
        <p:spPr>
          <a:xfrm>
            <a:off x="3581126" y="5488277"/>
            <a:ext cx="548548" cy="253916"/>
          </a:xfrm>
          <a:prstGeom prst="rect">
            <a:avLst/>
          </a:prstGeom>
          <a:noFill/>
        </p:spPr>
        <p:txBody>
          <a:bodyPr wrap="none" rtlCol="0" anchor="ctr">
            <a:spAutoFit/>
          </a:bodyPr>
          <a:lstStyle/>
          <a:p>
            <a:pPr algn="ctr"/>
            <a:r>
              <a:rPr lang="en-US" sz="1050" dirty="0">
                <a:solidFill>
                  <a:schemeClr val="tx1">
                    <a:lumMod val="65000"/>
                    <a:lumOff val="35000"/>
                  </a:schemeClr>
                </a:solidFill>
              </a:rPr>
              <a:t>dpdk1</a:t>
            </a:r>
          </a:p>
        </p:txBody>
      </p:sp>
      <p:cxnSp>
        <p:nvCxnSpPr>
          <p:cNvPr id="28" name="Straight Connector 27">
            <a:extLst>
              <a:ext uri="{FF2B5EF4-FFF2-40B4-BE49-F238E27FC236}">
                <a16:creationId xmlns:a16="http://schemas.microsoft.com/office/drawing/2014/main" id="{C4E3A542-42F6-4223-BA45-79C78D7B010B}"/>
              </a:ext>
            </a:extLst>
          </p:cNvPr>
          <p:cNvCxnSpPr>
            <a:cxnSpLocks/>
            <a:stCxn id="6" idx="0"/>
          </p:cNvCxnSpPr>
          <p:nvPr/>
        </p:nvCxnSpPr>
        <p:spPr>
          <a:xfrm flipV="1">
            <a:off x="2872386" y="5232680"/>
            <a:ext cx="189174" cy="3089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555C143-5F64-4A69-A71D-508B2C75C1E5}"/>
              </a:ext>
            </a:extLst>
          </p:cNvPr>
          <p:cNvCxnSpPr>
            <a:cxnSpLocks/>
            <a:stCxn id="7" idx="0"/>
          </p:cNvCxnSpPr>
          <p:nvPr/>
        </p:nvCxnSpPr>
        <p:spPr>
          <a:xfrm flipH="1" flipV="1">
            <a:off x="3429358" y="5232680"/>
            <a:ext cx="154313" cy="3089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7C0339E-45AA-4410-86D0-B0E2539A0BF1}"/>
              </a:ext>
            </a:extLst>
          </p:cNvPr>
          <p:cNvCxnSpPr>
            <a:cxnSpLocks/>
            <a:stCxn id="18" idx="1"/>
            <a:endCxn id="12" idx="3"/>
          </p:cNvCxnSpPr>
          <p:nvPr/>
        </p:nvCxnSpPr>
        <p:spPr>
          <a:xfrm flipH="1">
            <a:off x="3011678" y="6236400"/>
            <a:ext cx="43760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11E873E-7677-4E86-89FC-08208633D0A1}"/>
              </a:ext>
            </a:extLst>
          </p:cNvPr>
          <p:cNvCxnSpPr>
            <a:cxnSpLocks/>
            <a:stCxn id="49" idx="2"/>
            <a:endCxn id="25" idx="0"/>
          </p:cNvCxnSpPr>
          <p:nvPr/>
        </p:nvCxnSpPr>
        <p:spPr>
          <a:xfrm>
            <a:off x="3223414" y="4912809"/>
            <a:ext cx="0" cy="983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C67A26CA-F2C5-406C-A484-B61210BD2297}"/>
              </a:ext>
            </a:extLst>
          </p:cNvPr>
          <p:cNvSpPr/>
          <p:nvPr/>
        </p:nvSpPr>
        <p:spPr>
          <a:xfrm>
            <a:off x="3316149" y="4043749"/>
            <a:ext cx="1339563" cy="295707"/>
          </a:xfrm>
          <a:prstGeom prst="roundRect">
            <a:avLst/>
          </a:prstGeom>
          <a:ln w="3810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3">
                    <a:lumMod val="20000"/>
                    <a:lumOff val="80000"/>
                  </a:schemeClr>
                </a:solidFill>
              </a:rPr>
              <a:t>br-int</a:t>
            </a:r>
            <a:endParaRPr lang="en-US" sz="1400" dirty="0">
              <a:solidFill>
                <a:schemeClr val="accent3">
                  <a:lumMod val="20000"/>
                  <a:lumOff val="80000"/>
                </a:schemeClr>
              </a:solidFill>
            </a:endParaRPr>
          </a:p>
        </p:txBody>
      </p:sp>
      <p:sp>
        <p:nvSpPr>
          <p:cNvPr id="59" name="Rectangle: Rounded Corners 58">
            <a:extLst>
              <a:ext uri="{FF2B5EF4-FFF2-40B4-BE49-F238E27FC236}">
                <a16:creationId xmlns:a16="http://schemas.microsoft.com/office/drawing/2014/main" id="{80EA0A4B-542C-4E63-8D5D-D6145866E6DE}"/>
              </a:ext>
            </a:extLst>
          </p:cNvPr>
          <p:cNvSpPr/>
          <p:nvPr/>
        </p:nvSpPr>
        <p:spPr>
          <a:xfrm>
            <a:off x="1860629" y="4043748"/>
            <a:ext cx="793037" cy="295707"/>
          </a:xfrm>
          <a:prstGeom prst="roundRect">
            <a:avLst/>
          </a:prstGeom>
          <a:ln w="38100" cap="rnd" cmpd="sng" algn="ctr">
            <a:solidFill>
              <a:srgbClr val="FFE4A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FFE4AA"/>
                </a:solidFill>
              </a:rPr>
              <a:t>br-ctl</a:t>
            </a:r>
            <a:endParaRPr lang="en-US" sz="1400" dirty="0">
              <a:solidFill>
                <a:srgbClr val="FFE4AA"/>
              </a:solidFill>
            </a:endParaRPr>
          </a:p>
        </p:txBody>
      </p:sp>
      <p:cxnSp>
        <p:nvCxnSpPr>
          <p:cNvPr id="61" name="Straight Connector 60">
            <a:extLst>
              <a:ext uri="{FF2B5EF4-FFF2-40B4-BE49-F238E27FC236}">
                <a16:creationId xmlns:a16="http://schemas.microsoft.com/office/drawing/2014/main" id="{766D96F5-0C7D-45F6-B7A3-1EF481E0E342}"/>
              </a:ext>
            </a:extLst>
          </p:cNvPr>
          <p:cNvCxnSpPr>
            <a:cxnSpLocks/>
            <a:stCxn id="59" idx="2"/>
          </p:cNvCxnSpPr>
          <p:nvPr/>
        </p:nvCxnSpPr>
        <p:spPr>
          <a:xfrm>
            <a:off x="2257148" y="4339455"/>
            <a:ext cx="662482" cy="276156"/>
          </a:xfrm>
          <a:prstGeom prst="line">
            <a:avLst/>
          </a:prstGeom>
          <a:ln w="12700" cap="rnd" cmpd="sng" algn="ctr">
            <a:solidFill>
              <a:srgbClr val="FFE4AA"/>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4FAFEBE-A31F-4CBA-B5D6-2E1ED52A09F5}"/>
              </a:ext>
            </a:extLst>
          </p:cNvPr>
          <p:cNvCxnSpPr>
            <a:cxnSpLocks/>
          </p:cNvCxnSpPr>
          <p:nvPr/>
        </p:nvCxnSpPr>
        <p:spPr>
          <a:xfrm flipH="1">
            <a:off x="3449286" y="4363658"/>
            <a:ext cx="228010" cy="251953"/>
          </a:xfrm>
          <a:prstGeom prst="line">
            <a:avLst/>
          </a:prstGeom>
          <a:ln>
            <a:solidFill>
              <a:schemeClr val="accent4">
                <a:lumMod val="20000"/>
                <a:lumOff val="8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7" name="Rectangle: Rounded Corners 66">
            <a:extLst>
              <a:ext uri="{FF2B5EF4-FFF2-40B4-BE49-F238E27FC236}">
                <a16:creationId xmlns:a16="http://schemas.microsoft.com/office/drawing/2014/main" id="{69A1971C-417B-47E6-B0BA-568B5D6A906C}"/>
              </a:ext>
            </a:extLst>
          </p:cNvPr>
          <p:cNvSpPr/>
          <p:nvPr/>
        </p:nvSpPr>
        <p:spPr>
          <a:xfrm>
            <a:off x="3148886" y="2312294"/>
            <a:ext cx="817808" cy="964910"/>
          </a:xfrm>
          <a:prstGeom prst="roundRect">
            <a:avLst/>
          </a:prstGeom>
          <a:solidFill>
            <a:schemeClr val="accent3">
              <a:lumMod val="20000"/>
              <a:lumOff val="80000"/>
            </a:schemeClr>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Tenant VM</a:t>
            </a:r>
          </a:p>
        </p:txBody>
      </p:sp>
      <p:sp>
        <p:nvSpPr>
          <p:cNvPr id="68" name="Rectangle: Rounded Corners 67">
            <a:extLst>
              <a:ext uri="{FF2B5EF4-FFF2-40B4-BE49-F238E27FC236}">
                <a16:creationId xmlns:a16="http://schemas.microsoft.com/office/drawing/2014/main" id="{24355804-D67B-4A3D-95F1-DB40D90F077E}"/>
              </a:ext>
            </a:extLst>
          </p:cNvPr>
          <p:cNvSpPr/>
          <p:nvPr/>
        </p:nvSpPr>
        <p:spPr>
          <a:xfrm>
            <a:off x="4069239" y="2312294"/>
            <a:ext cx="817808" cy="964910"/>
          </a:xfrm>
          <a:prstGeom prst="roundRect">
            <a:avLst/>
          </a:prstGeom>
          <a:solidFill>
            <a:schemeClr val="accent3">
              <a:lumMod val="20000"/>
              <a:lumOff val="80000"/>
            </a:schemeClr>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Tenant VM</a:t>
            </a:r>
          </a:p>
        </p:txBody>
      </p:sp>
      <p:cxnSp>
        <p:nvCxnSpPr>
          <p:cNvPr id="70" name="Straight Connector 69">
            <a:extLst>
              <a:ext uri="{FF2B5EF4-FFF2-40B4-BE49-F238E27FC236}">
                <a16:creationId xmlns:a16="http://schemas.microsoft.com/office/drawing/2014/main" id="{6CFDD6A0-D63F-4D60-B6A1-9F5CAA61376B}"/>
              </a:ext>
            </a:extLst>
          </p:cNvPr>
          <p:cNvCxnSpPr>
            <a:stCxn id="67" idx="2"/>
          </p:cNvCxnSpPr>
          <p:nvPr/>
        </p:nvCxnSpPr>
        <p:spPr>
          <a:xfrm>
            <a:off x="3557790" y="3277204"/>
            <a:ext cx="0" cy="766544"/>
          </a:xfrm>
          <a:prstGeom prst="line">
            <a:avLst/>
          </a:prstGeom>
          <a:ln w="1905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C7ED319-ED8E-43B8-8388-B5B0B8DF37AD}"/>
              </a:ext>
            </a:extLst>
          </p:cNvPr>
          <p:cNvCxnSpPr>
            <a:cxnSpLocks/>
            <a:stCxn id="68" idx="2"/>
          </p:cNvCxnSpPr>
          <p:nvPr/>
        </p:nvCxnSpPr>
        <p:spPr>
          <a:xfrm>
            <a:off x="4478143" y="3277204"/>
            <a:ext cx="8504" cy="742343"/>
          </a:xfrm>
          <a:prstGeom prst="line">
            <a:avLst/>
          </a:prstGeom>
          <a:ln w="1905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5" name="Freeform: Shape 74">
            <a:extLst>
              <a:ext uri="{FF2B5EF4-FFF2-40B4-BE49-F238E27FC236}">
                <a16:creationId xmlns:a16="http://schemas.microsoft.com/office/drawing/2014/main" id="{E923BED6-87F0-42D1-AD39-D924064A5DD7}"/>
              </a:ext>
            </a:extLst>
          </p:cNvPr>
          <p:cNvSpPr/>
          <p:nvPr/>
        </p:nvSpPr>
        <p:spPr>
          <a:xfrm>
            <a:off x="3223414" y="3263182"/>
            <a:ext cx="5141536" cy="3303525"/>
          </a:xfrm>
          <a:custGeom>
            <a:avLst/>
            <a:gdLst>
              <a:gd name="connsiteX0" fmla="*/ 778461 w 4120529"/>
              <a:gd name="connsiteY0" fmla="*/ 0 h 2275640"/>
              <a:gd name="connsiteX1" fmla="*/ 398535 w 4120529"/>
              <a:gd name="connsiteY1" fmla="*/ 283335 h 2275640"/>
              <a:gd name="connsiteX2" fmla="*/ 166715 w 4120529"/>
              <a:gd name="connsiteY2" fmla="*/ 521594 h 2275640"/>
              <a:gd name="connsiteX3" fmla="*/ 25047 w 4120529"/>
              <a:gd name="connsiteY3" fmla="*/ 888642 h 2275640"/>
              <a:gd name="connsiteX4" fmla="*/ 5729 w 4120529"/>
              <a:gd name="connsiteY4" fmla="*/ 1931831 h 2275640"/>
              <a:gd name="connsiteX5" fmla="*/ 89442 w 4120529"/>
              <a:gd name="connsiteY5" fmla="*/ 2176530 h 2275640"/>
              <a:gd name="connsiteX6" fmla="*/ 714067 w 4120529"/>
              <a:gd name="connsiteY6" fmla="*/ 2273121 h 2275640"/>
              <a:gd name="connsiteX7" fmla="*/ 3032264 w 4120529"/>
              <a:gd name="connsiteY7" fmla="*/ 2086377 h 2275640"/>
              <a:gd name="connsiteX8" fmla="*/ 3850073 w 4120529"/>
              <a:gd name="connsiteY8" fmla="*/ 959476 h 2275640"/>
              <a:gd name="connsiteX9" fmla="*/ 4120529 w 4120529"/>
              <a:gd name="connsiteY9" fmla="*/ 289775 h 2275640"/>
              <a:gd name="connsiteX0" fmla="*/ 778461 w 4120529"/>
              <a:gd name="connsiteY0" fmla="*/ 0 h 2275640"/>
              <a:gd name="connsiteX1" fmla="*/ 398535 w 4120529"/>
              <a:gd name="connsiteY1" fmla="*/ 283335 h 2275640"/>
              <a:gd name="connsiteX2" fmla="*/ 166715 w 4120529"/>
              <a:gd name="connsiteY2" fmla="*/ 521594 h 2275640"/>
              <a:gd name="connsiteX3" fmla="*/ 25047 w 4120529"/>
              <a:gd name="connsiteY3" fmla="*/ 888642 h 2275640"/>
              <a:gd name="connsiteX4" fmla="*/ 5729 w 4120529"/>
              <a:gd name="connsiteY4" fmla="*/ 1931831 h 2275640"/>
              <a:gd name="connsiteX5" fmla="*/ 89442 w 4120529"/>
              <a:gd name="connsiteY5" fmla="*/ 2176530 h 2275640"/>
              <a:gd name="connsiteX6" fmla="*/ 714067 w 4120529"/>
              <a:gd name="connsiteY6" fmla="*/ 2273121 h 2275640"/>
              <a:gd name="connsiteX7" fmla="*/ 3032264 w 4120529"/>
              <a:gd name="connsiteY7" fmla="*/ 2086377 h 2275640"/>
              <a:gd name="connsiteX8" fmla="*/ 3850073 w 4120529"/>
              <a:gd name="connsiteY8" fmla="*/ 959476 h 2275640"/>
              <a:gd name="connsiteX9" fmla="*/ 4120529 w 4120529"/>
              <a:gd name="connsiteY9" fmla="*/ 289775 h 2275640"/>
              <a:gd name="connsiteX0" fmla="*/ 784182 w 4126250"/>
              <a:gd name="connsiteY0" fmla="*/ 0 h 2275640"/>
              <a:gd name="connsiteX1" fmla="*/ 404256 w 4126250"/>
              <a:gd name="connsiteY1" fmla="*/ 283335 h 2275640"/>
              <a:gd name="connsiteX2" fmla="*/ 172436 w 4126250"/>
              <a:gd name="connsiteY2" fmla="*/ 521594 h 2275640"/>
              <a:gd name="connsiteX3" fmla="*/ 30768 w 4126250"/>
              <a:gd name="connsiteY3" fmla="*/ 888642 h 2275640"/>
              <a:gd name="connsiteX4" fmla="*/ 11450 w 4126250"/>
              <a:gd name="connsiteY4" fmla="*/ 1931831 h 2275640"/>
              <a:gd name="connsiteX5" fmla="*/ 95163 w 4126250"/>
              <a:gd name="connsiteY5" fmla="*/ 2176530 h 2275640"/>
              <a:gd name="connsiteX6" fmla="*/ 719788 w 4126250"/>
              <a:gd name="connsiteY6" fmla="*/ 2273121 h 2275640"/>
              <a:gd name="connsiteX7" fmla="*/ 3037985 w 4126250"/>
              <a:gd name="connsiteY7" fmla="*/ 2086377 h 2275640"/>
              <a:gd name="connsiteX8" fmla="*/ 3855794 w 4126250"/>
              <a:gd name="connsiteY8" fmla="*/ 959476 h 2275640"/>
              <a:gd name="connsiteX9" fmla="*/ 4126250 w 4126250"/>
              <a:gd name="connsiteY9" fmla="*/ 289775 h 2275640"/>
              <a:gd name="connsiteX0" fmla="*/ 785137 w 4127205"/>
              <a:gd name="connsiteY0" fmla="*/ 0 h 2279772"/>
              <a:gd name="connsiteX1" fmla="*/ 405211 w 4127205"/>
              <a:gd name="connsiteY1" fmla="*/ 283335 h 2279772"/>
              <a:gd name="connsiteX2" fmla="*/ 173391 w 4127205"/>
              <a:gd name="connsiteY2" fmla="*/ 521594 h 2279772"/>
              <a:gd name="connsiteX3" fmla="*/ 31723 w 4127205"/>
              <a:gd name="connsiteY3" fmla="*/ 888642 h 2279772"/>
              <a:gd name="connsiteX4" fmla="*/ 12405 w 4127205"/>
              <a:gd name="connsiteY4" fmla="*/ 1931831 h 2279772"/>
              <a:gd name="connsiteX5" fmla="*/ 186270 w 4127205"/>
              <a:gd name="connsiteY5" fmla="*/ 2208727 h 2279772"/>
              <a:gd name="connsiteX6" fmla="*/ 720743 w 4127205"/>
              <a:gd name="connsiteY6" fmla="*/ 2273121 h 2279772"/>
              <a:gd name="connsiteX7" fmla="*/ 3038940 w 4127205"/>
              <a:gd name="connsiteY7" fmla="*/ 2086377 h 2279772"/>
              <a:gd name="connsiteX8" fmla="*/ 3856749 w 4127205"/>
              <a:gd name="connsiteY8" fmla="*/ 959476 h 2279772"/>
              <a:gd name="connsiteX9" fmla="*/ 4127205 w 4127205"/>
              <a:gd name="connsiteY9" fmla="*/ 289775 h 2279772"/>
              <a:gd name="connsiteX0" fmla="*/ 785137 w 4127205"/>
              <a:gd name="connsiteY0" fmla="*/ 0 h 2278525"/>
              <a:gd name="connsiteX1" fmla="*/ 405211 w 4127205"/>
              <a:gd name="connsiteY1" fmla="*/ 283335 h 2278525"/>
              <a:gd name="connsiteX2" fmla="*/ 173391 w 4127205"/>
              <a:gd name="connsiteY2" fmla="*/ 521594 h 2278525"/>
              <a:gd name="connsiteX3" fmla="*/ 31723 w 4127205"/>
              <a:gd name="connsiteY3" fmla="*/ 888642 h 2278525"/>
              <a:gd name="connsiteX4" fmla="*/ 12405 w 4127205"/>
              <a:gd name="connsiteY4" fmla="*/ 1931831 h 2278525"/>
              <a:gd name="connsiteX5" fmla="*/ 186270 w 4127205"/>
              <a:gd name="connsiteY5" fmla="*/ 2208727 h 2278525"/>
              <a:gd name="connsiteX6" fmla="*/ 720743 w 4127205"/>
              <a:gd name="connsiteY6" fmla="*/ 2273121 h 2278525"/>
              <a:gd name="connsiteX7" fmla="*/ 3038940 w 4127205"/>
              <a:gd name="connsiteY7" fmla="*/ 2086377 h 2278525"/>
              <a:gd name="connsiteX8" fmla="*/ 3856749 w 4127205"/>
              <a:gd name="connsiteY8" fmla="*/ 959476 h 2278525"/>
              <a:gd name="connsiteX9" fmla="*/ 4127205 w 4127205"/>
              <a:gd name="connsiteY9" fmla="*/ 289775 h 2278525"/>
              <a:gd name="connsiteX0" fmla="*/ 785137 w 4127205"/>
              <a:gd name="connsiteY0" fmla="*/ 0 h 2274081"/>
              <a:gd name="connsiteX1" fmla="*/ 405211 w 4127205"/>
              <a:gd name="connsiteY1" fmla="*/ 283335 h 2274081"/>
              <a:gd name="connsiteX2" fmla="*/ 173391 w 4127205"/>
              <a:gd name="connsiteY2" fmla="*/ 521594 h 2274081"/>
              <a:gd name="connsiteX3" fmla="*/ 31723 w 4127205"/>
              <a:gd name="connsiteY3" fmla="*/ 888642 h 2274081"/>
              <a:gd name="connsiteX4" fmla="*/ 12405 w 4127205"/>
              <a:gd name="connsiteY4" fmla="*/ 1931831 h 2274081"/>
              <a:gd name="connsiteX5" fmla="*/ 186270 w 4127205"/>
              <a:gd name="connsiteY5" fmla="*/ 2208727 h 2274081"/>
              <a:gd name="connsiteX6" fmla="*/ 1628704 w 4127205"/>
              <a:gd name="connsiteY6" fmla="*/ 2266682 h 2274081"/>
              <a:gd name="connsiteX7" fmla="*/ 3038940 w 4127205"/>
              <a:gd name="connsiteY7" fmla="*/ 2086377 h 2274081"/>
              <a:gd name="connsiteX8" fmla="*/ 3856749 w 4127205"/>
              <a:gd name="connsiteY8" fmla="*/ 959476 h 2274081"/>
              <a:gd name="connsiteX9" fmla="*/ 4127205 w 4127205"/>
              <a:gd name="connsiteY9" fmla="*/ 289775 h 2274081"/>
              <a:gd name="connsiteX0" fmla="*/ 871014 w 4213082"/>
              <a:gd name="connsiteY0" fmla="*/ 0 h 2208727"/>
              <a:gd name="connsiteX1" fmla="*/ 491088 w 4213082"/>
              <a:gd name="connsiteY1" fmla="*/ 283335 h 2208727"/>
              <a:gd name="connsiteX2" fmla="*/ 259268 w 4213082"/>
              <a:gd name="connsiteY2" fmla="*/ 521594 h 2208727"/>
              <a:gd name="connsiteX3" fmla="*/ 117600 w 4213082"/>
              <a:gd name="connsiteY3" fmla="*/ 888642 h 2208727"/>
              <a:gd name="connsiteX4" fmla="*/ 98282 w 4213082"/>
              <a:gd name="connsiteY4" fmla="*/ 1931831 h 2208727"/>
              <a:gd name="connsiteX5" fmla="*/ 272147 w 4213082"/>
              <a:gd name="connsiteY5" fmla="*/ 2208727 h 2208727"/>
              <a:gd name="connsiteX6" fmla="*/ 3124817 w 4213082"/>
              <a:gd name="connsiteY6" fmla="*/ 2086377 h 2208727"/>
              <a:gd name="connsiteX7" fmla="*/ 3942626 w 4213082"/>
              <a:gd name="connsiteY7" fmla="*/ 959476 h 2208727"/>
              <a:gd name="connsiteX8" fmla="*/ 4213082 w 4213082"/>
              <a:gd name="connsiteY8" fmla="*/ 289775 h 2208727"/>
              <a:gd name="connsiteX0" fmla="*/ 817094 w 4159162"/>
              <a:gd name="connsiteY0" fmla="*/ 0 h 2202287"/>
              <a:gd name="connsiteX1" fmla="*/ 437168 w 4159162"/>
              <a:gd name="connsiteY1" fmla="*/ 283335 h 2202287"/>
              <a:gd name="connsiteX2" fmla="*/ 205348 w 4159162"/>
              <a:gd name="connsiteY2" fmla="*/ 521594 h 2202287"/>
              <a:gd name="connsiteX3" fmla="*/ 63680 w 4159162"/>
              <a:gd name="connsiteY3" fmla="*/ 888642 h 2202287"/>
              <a:gd name="connsiteX4" fmla="*/ 44362 w 4159162"/>
              <a:gd name="connsiteY4" fmla="*/ 1931831 h 2202287"/>
              <a:gd name="connsiteX5" fmla="*/ 649669 w 4159162"/>
              <a:gd name="connsiteY5" fmla="*/ 2202287 h 2202287"/>
              <a:gd name="connsiteX6" fmla="*/ 3070897 w 4159162"/>
              <a:gd name="connsiteY6" fmla="*/ 2086377 h 2202287"/>
              <a:gd name="connsiteX7" fmla="*/ 3888706 w 4159162"/>
              <a:gd name="connsiteY7" fmla="*/ 959476 h 2202287"/>
              <a:gd name="connsiteX8" fmla="*/ 4159162 w 4159162"/>
              <a:gd name="connsiteY8" fmla="*/ 289775 h 2202287"/>
              <a:gd name="connsiteX0" fmla="*/ 817094 w 4159162"/>
              <a:gd name="connsiteY0" fmla="*/ 0 h 2206595"/>
              <a:gd name="connsiteX1" fmla="*/ 437168 w 4159162"/>
              <a:gd name="connsiteY1" fmla="*/ 283335 h 2206595"/>
              <a:gd name="connsiteX2" fmla="*/ 205348 w 4159162"/>
              <a:gd name="connsiteY2" fmla="*/ 521594 h 2206595"/>
              <a:gd name="connsiteX3" fmla="*/ 63680 w 4159162"/>
              <a:gd name="connsiteY3" fmla="*/ 888642 h 2206595"/>
              <a:gd name="connsiteX4" fmla="*/ 44362 w 4159162"/>
              <a:gd name="connsiteY4" fmla="*/ 1931831 h 2206595"/>
              <a:gd name="connsiteX5" fmla="*/ 649669 w 4159162"/>
              <a:gd name="connsiteY5" fmla="*/ 2202287 h 2206595"/>
              <a:gd name="connsiteX6" fmla="*/ 3070897 w 4159162"/>
              <a:gd name="connsiteY6" fmla="*/ 2086377 h 2206595"/>
              <a:gd name="connsiteX7" fmla="*/ 3888706 w 4159162"/>
              <a:gd name="connsiteY7" fmla="*/ 959476 h 2206595"/>
              <a:gd name="connsiteX8" fmla="*/ 4159162 w 4159162"/>
              <a:gd name="connsiteY8" fmla="*/ 289775 h 2206595"/>
              <a:gd name="connsiteX0" fmla="*/ 817094 w 4159162"/>
              <a:gd name="connsiteY0" fmla="*/ 0 h 2202638"/>
              <a:gd name="connsiteX1" fmla="*/ 437168 w 4159162"/>
              <a:gd name="connsiteY1" fmla="*/ 283335 h 2202638"/>
              <a:gd name="connsiteX2" fmla="*/ 205348 w 4159162"/>
              <a:gd name="connsiteY2" fmla="*/ 521594 h 2202638"/>
              <a:gd name="connsiteX3" fmla="*/ 63680 w 4159162"/>
              <a:gd name="connsiteY3" fmla="*/ 888642 h 2202638"/>
              <a:gd name="connsiteX4" fmla="*/ 44362 w 4159162"/>
              <a:gd name="connsiteY4" fmla="*/ 1931831 h 2202638"/>
              <a:gd name="connsiteX5" fmla="*/ 649669 w 4159162"/>
              <a:gd name="connsiteY5" fmla="*/ 2202287 h 2202638"/>
              <a:gd name="connsiteX6" fmla="*/ 3070897 w 4159162"/>
              <a:gd name="connsiteY6" fmla="*/ 2086377 h 2202638"/>
              <a:gd name="connsiteX7" fmla="*/ 3888706 w 4159162"/>
              <a:gd name="connsiteY7" fmla="*/ 959476 h 2202638"/>
              <a:gd name="connsiteX8" fmla="*/ 4159162 w 4159162"/>
              <a:gd name="connsiteY8" fmla="*/ 289775 h 2202638"/>
              <a:gd name="connsiteX0" fmla="*/ 817094 w 4159162"/>
              <a:gd name="connsiteY0" fmla="*/ 0 h 2256077"/>
              <a:gd name="connsiteX1" fmla="*/ 437168 w 4159162"/>
              <a:gd name="connsiteY1" fmla="*/ 283335 h 2256077"/>
              <a:gd name="connsiteX2" fmla="*/ 205348 w 4159162"/>
              <a:gd name="connsiteY2" fmla="*/ 521594 h 2256077"/>
              <a:gd name="connsiteX3" fmla="*/ 63680 w 4159162"/>
              <a:gd name="connsiteY3" fmla="*/ 888642 h 2256077"/>
              <a:gd name="connsiteX4" fmla="*/ 44362 w 4159162"/>
              <a:gd name="connsiteY4" fmla="*/ 1931831 h 2256077"/>
              <a:gd name="connsiteX5" fmla="*/ 649669 w 4159162"/>
              <a:gd name="connsiteY5" fmla="*/ 2202287 h 2256077"/>
              <a:gd name="connsiteX6" fmla="*/ 3070897 w 4159162"/>
              <a:gd name="connsiteY6" fmla="*/ 2086377 h 2256077"/>
              <a:gd name="connsiteX7" fmla="*/ 3888706 w 4159162"/>
              <a:gd name="connsiteY7" fmla="*/ 959476 h 2256077"/>
              <a:gd name="connsiteX8" fmla="*/ 4159162 w 4159162"/>
              <a:gd name="connsiteY8" fmla="*/ 289775 h 2256077"/>
              <a:gd name="connsiteX0" fmla="*/ 817094 w 4159162"/>
              <a:gd name="connsiteY0" fmla="*/ 0 h 2205863"/>
              <a:gd name="connsiteX1" fmla="*/ 437168 w 4159162"/>
              <a:gd name="connsiteY1" fmla="*/ 283335 h 2205863"/>
              <a:gd name="connsiteX2" fmla="*/ 205348 w 4159162"/>
              <a:gd name="connsiteY2" fmla="*/ 521594 h 2205863"/>
              <a:gd name="connsiteX3" fmla="*/ 63680 w 4159162"/>
              <a:gd name="connsiteY3" fmla="*/ 888642 h 2205863"/>
              <a:gd name="connsiteX4" fmla="*/ 44362 w 4159162"/>
              <a:gd name="connsiteY4" fmla="*/ 1931831 h 2205863"/>
              <a:gd name="connsiteX5" fmla="*/ 649669 w 4159162"/>
              <a:gd name="connsiteY5" fmla="*/ 2202287 h 2205863"/>
              <a:gd name="connsiteX6" fmla="*/ 3070897 w 4159162"/>
              <a:gd name="connsiteY6" fmla="*/ 2086377 h 2205863"/>
              <a:gd name="connsiteX7" fmla="*/ 3888706 w 4159162"/>
              <a:gd name="connsiteY7" fmla="*/ 959476 h 2205863"/>
              <a:gd name="connsiteX8" fmla="*/ 4159162 w 4159162"/>
              <a:gd name="connsiteY8" fmla="*/ 289775 h 2205863"/>
              <a:gd name="connsiteX0" fmla="*/ 797061 w 4139129"/>
              <a:gd name="connsiteY0" fmla="*/ 0 h 2205863"/>
              <a:gd name="connsiteX1" fmla="*/ 417135 w 4139129"/>
              <a:gd name="connsiteY1" fmla="*/ 283335 h 2205863"/>
              <a:gd name="connsiteX2" fmla="*/ 185315 w 4139129"/>
              <a:gd name="connsiteY2" fmla="*/ 521594 h 2205863"/>
              <a:gd name="connsiteX3" fmla="*/ 43647 w 4139129"/>
              <a:gd name="connsiteY3" fmla="*/ 888642 h 2205863"/>
              <a:gd name="connsiteX4" fmla="*/ 24329 w 4139129"/>
              <a:gd name="connsiteY4" fmla="*/ 1931831 h 2205863"/>
              <a:gd name="connsiteX5" fmla="*/ 629636 w 4139129"/>
              <a:gd name="connsiteY5" fmla="*/ 2202287 h 2205863"/>
              <a:gd name="connsiteX6" fmla="*/ 3050864 w 4139129"/>
              <a:gd name="connsiteY6" fmla="*/ 2086377 h 2205863"/>
              <a:gd name="connsiteX7" fmla="*/ 3868673 w 4139129"/>
              <a:gd name="connsiteY7" fmla="*/ 959476 h 2205863"/>
              <a:gd name="connsiteX8" fmla="*/ 4139129 w 4139129"/>
              <a:gd name="connsiteY8" fmla="*/ 289775 h 2205863"/>
              <a:gd name="connsiteX0" fmla="*/ 801354 w 4143422"/>
              <a:gd name="connsiteY0" fmla="*/ 0 h 2205863"/>
              <a:gd name="connsiteX1" fmla="*/ 421428 w 4143422"/>
              <a:gd name="connsiteY1" fmla="*/ 283335 h 2205863"/>
              <a:gd name="connsiteX2" fmla="*/ 292639 w 4143422"/>
              <a:gd name="connsiteY2" fmla="*/ 521594 h 2205863"/>
              <a:gd name="connsiteX3" fmla="*/ 47940 w 4143422"/>
              <a:gd name="connsiteY3" fmla="*/ 888642 h 2205863"/>
              <a:gd name="connsiteX4" fmla="*/ 28622 w 4143422"/>
              <a:gd name="connsiteY4" fmla="*/ 1931831 h 2205863"/>
              <a:gd name="connsiteX5" fmla="*/ 633929 w 4143422"/>
              <a:gd name="connsiteY5" fmla="*/ 2202287 h 2205863"/>
              <a:gd name="connsiteX6" fmla="*/ 3055157 w 4143422"/>
              <a:gd name="connsiteY6" fmla="*/ 2086377 h 2205863"/>
              <a:gd name="connsiteX7" fmla="*/ 3872966 w 4143422"/>
              <a:gd name="connsiteY7" fmla="*/ 959476 h 2205863"/>
              <a:gd name="connsiteX8" fmla="*/ 4143422 w 4143422"/>
              <a:gd name="connsiteY8" fmla="*/ 289775 h 2205863"/>
              <a:gd name="connsiteX0" fmla="*/ 801354 w 4143422"/>
              <a:gd name="connsiteY0" fmla="*/ 0 h 2205863"/>
              <a:gd name="connsiteX1" fmla="*/ 421428 w 4143422"/>
              <a:gd name="connsiteY1" fmla="*/ 257577 h 2205863"/>
              <a:gd name="connsiteX2" fmla="*/ 292639 w 4143422"/>
              <a:gd name="connsiteY2" fmla="*/ 521594 h 2205863"/>
              <a:gd name="connsiteX3" fmla="*/ 47940 w 4143422"/>
              <a:gd name="connsiteY3" fmla="*/ 888642 h 2205863"/>
              <a:gd name="connsiteX4" fmla="*/ 28622 w 4143422"/>
              <a:gd name="connsiteY4" fmla="*/ 1931831 h 2205863"/>
              <a:gd name="connsiteX5" fmla="*/ 633929 w 4143422"/>
              <a:gd name="connsiteY5" fmla="*/ 2202287 h 2205863"/>
              <a:gd name="connsiteX6" fmla="*/ 3055157 w 4143422"/>
              <a:gd name="connsiteY6" fmla="*/ 2086377 h 2205863"/>
              <a:gd name="connsiteX7" fmla="*/ 3872966 w 4143422"/>
              <a:gd name="connsiteY7" fmla="*/ 959476 h 2205863"/>
              <a:gd name="connsiteX8" fmla="*/ 4143422 w 4143422"/>
              <a:gd name="connsiteY8" fmla="*/ 289775 h 2205863"/>
              <a:gd name="connsiteX0" fmla="*/ 801354 w 4143422"/>
              <a:gd name="connsiteY0" fmla="*/ 0 h 2205863"/>
              <a:gd name="connsiteX1" fmla="*/ 421428 w 4143422"/>
              <a:gd name="connsiteY1" fmla="*/ 257577 h 2205863"/>
              <a:gd name="connsiteX2" fmla="*/ 292639 w 4143422"/>
              <a:gd name="connsiteY2" fmla="*/ 521594 h 2205863"/>
              <a:gd name="connsiteX3" fmla="*/ 47940 w 4143422"/>
              <a:gd name="connsiteY3" fmla="*/ 888642 h 2205863"/>
              <a:gd name="connsiteX4" fmla="*/ 28622 w 4143422"/>
              <a:gd name="connsiteY4" fmla="*/ 1931831 h 2205863"/>
              <a:gd name="connsiteX5" fmla="*/ 633929 w 4143422"/>
              <a:gd name="connsiteY5" fmla="*/ 2202287 h 2205863"/>
              <a:gd name="connsiteX6" fmla="*/ 3055157 w 4143422"/>
              <a:gd name="connsiteY6" fmla="*/ 2086377 h 2205863"/>
              <a:gd name="connsiteX7" fmla="*/ 3872966 w 4143422"/>
              <a:gd name="connsiteY7" fmla="*/ 959476 h 2205863"/>
              <a:gd name="connsiteX8" fmla="*/ 4143422 w 4143422"/>
              <a:gd name="connsiteY8" fmla="*/ 289775 h 2205863"/>
              <a:gd name="connsiteX0" fmla="*/ 801354 w 4143422"/>
              <a:gd name="connsiteY0" fmla="*/ 0 h 2205863"/>
              <a:gd name="connsiteX1" fmla="*/ 421428 w 4143422"/>
              <a:gd name="connsiteY1" fmla="*/ 257577 h 2205863"/>
              <a:gd name="connsiteX2" fmla="*/ 292639 w 4143422"/>
              <a:gd name="connsiteY2" fmla="*/ 521594 h 2205863"/>
              <a:gd name="connsiteX3" fmla="*/ 47940 w 4143422"/>
              <a:gd name="connsiteY3" fmla="*/ 888642 h 2205863"/>
              <a:gd name="connsiteX4" fmla="*/ 28622 w 4143422"/>
              <a:gd name="connsiteY4" fmla="*/ 1931831 h 2205863"/>
              <a:gd name="connsiteX5" fmla="*/ 633929 w 4143422"/>
              <a:gd name="connsiteY5" fmla="*/ 2202287 h 2205863"/>
              <a:gd name="connsiteX6" fmla="*/ 3055157 w 4143422"/>
              <a:gd name="connsiteY6" fmla="*/ 2086377 h 2205863"/>
              <a:gd name="connsiteX7" fmla="*/ 3872966 w 4143422"/>
              <a:gd name="connsiteY7" fmla="*/ 959476 h 2205863"/>
              <a:gd name="connsiteX8" fmla="*/ 4143422 w 4143422"/>
              <a:gd name="connsiteY8" fmla="*/ 289775 h 2205863"/>
              <a:gd name="connsiteX0" fmla="*/ 801354 w 4143422"/>
              <a:gd name="connsiteY0" fmla="*/ 0 h 2205863"/>
              <a:gd name="connsiteX1" fmla="*/ 421428 w 4143422"/>
              <a:gd name="connsiteY1" fmla="*/ 257577 h 2205863"/>
              <a:gd name="connsiteX2" fmla="*/ 292639 w 4143422"/>
              <a:gd name="connsiteY2" fmla="*/ 521594 h 2205863"/>
              <a:gd name="connsiteX3" fmla="*/ 47940 w 4143422"/>
              <a:gd name="connsiteY3" fmla="*/ 888642 h 2205863"/>
              <a:gd name="connsiteX4" fmla="*/ 28622 w 4143422"/>
              <a:gd name="connsiteY4" fmla="*/ 1931831 h 2205863"/>
              <a:gd name="connsiteX5" fmla="*/ 633929 w 4143422"/>
              <a:gd name="connsiteY5" fmla="*/ 2202287 h 2205863"/>
              <a:gd name="connsiteX6" fmla="*/ 3055157 w 4143422"/>
              <a:gd name="connsiteY6" fmla="*/ 2086377 h 2205863"/>
              <a:gd name="connsiteX7" fmla="*/ 3872966 w 4143422"/>
              <a:gd name="connsiteY7" fmla="*/ 959476 h 2205863"/>
              <a:gd name="connsiteX8" fmla="*/ 4143422 w 4143422"/>
              <a:gd name="connsiteY8" fmla="*/ 289775 h 2205863"/>
              <a:gd name="connsiteX0" fmla="*/ 801354 w 4143422"/>
              <a:gd name="connsiteY0" fmla="*/ 0 h 2268006"/>
              <a:gd name="connsiteX1" fmla="*/ 421428 w 4143422"/>
              <a:gd name="connsiteY1" fmla="*/ 257577 h 2268006"/>
              <a:gd name="connsiteX2" fmla="*/ 292639 w 4143422"/>
              <a:gd name="connsiteY2" fmla="*/ 521594 h 2268006"/>
              <a:gd name="connsiteX3" fmla="*/ 47940 w 4143422"/>
              <a:gd name="connsiteY3" fmla="*/ 888642 h 2268006"/>
              <a:gd name="connsiteX4" fmla="*/ 28622 w 4143422"/>
              <a:gd name="connsiteY4" fmla="*/ 1931831 h 2268006"/>
              <a:gd name="connsiteX5" fmla="*/ 633929 w 4143422"/>
              <a:gd name="connsiteY5" fmla="*/ 2202287 h 2268006"/>
              <a:gd name="connsiteX6" fmla="*/ 3055157 w 4143422"/>
              <a:gd name="connsiteY6" fmla="*/ 2086377 h 2268006"/>
              <a:gd name="connsiteX7" fmla="*/ 4143422 w 4143422"/>
              <a:gd name="connsiteY7" fmla="*/ 289775 h 2268006"/>
              <a:gd name="connsiteX0" fmla="*/ 801354 w 3795693"/>
              <a:gd name="connsiteY0" fmla="*/ 0 h 2207282"/>
              <a:gd name="connsiteX1" fmla="*/ 421428 w 3795693"/>
              <a:gd name="connsiteY1" fmla="*/ 257577 h 2207282"/>
              <a:gd name="connsiteX2" fmla="*/ 292639 w 3795693"/>
              <a:gd name="connsiteY2" fmla="*/ 521594 h 2207282"/>
              <a:gd name="connsiteX3" fmla="*/ 47940 w 3795693"/>
              <a:gd name="connsiteY3" fmla="*/ 888642 h 2207282"/>
              <a:gd name="connsiteX4" fmla="*/ 28622 w 3795693"/>
              <a:gd name="connsiteY4" fmla="*/ 1931831 h 2207282"/>
              <a:gd name="connsiteX5" fmla="*/ 633929 w 3795693"/>
              <a:gd name="connsiteY5" fmla="*/ 2202287 h 2207282"/>
              <a:gd name="connsiteX6" fmla="*/ 3055157 w 3795693"/>
              <a:gd name="connsiteY6" fmla="*/ 2086377 h 2207282"/>
              <a:gd name="connsiteX7" fmla="*/ 3795693 w 3795693"/>
              <a:gd name="connsiteY7" fmla="*/ 1339403 h 2207282"/>
              <a:gd name="connsiteX0" fmla="*/ 801354 w 3795693"/>
              <a:gd name="connsiteY0" fmla="*/ 0 h 2207282"/>
              <a:gd name="connsiteX1" fmla="*/ 421428 w 3795693"/>
              <a:gd name="connsiteY1" fmla="*/ 257577 h 2207282"/>
              <a:gd name="connsiteX2" fmla="*/ 292639 w 3795693"/>
              <a:gd name="connsiteY2" fmla="*/ 521594 h 2207282"/>
              <a:gd name="connsiteX3" fmla="*/ 47940 w 3795693"/>
              <a:gd name="connsiteY3" fmla="*/ 888642 h 2207282"/>
              <a:gd name="connsiteX4" fmla="*/ 28622 w 3795693"/>
              <a:gd name="connsiteY4" fmla="*/ 1931831 h 2207282"/>
              <a:gd name="connsiteX5" fmla="*/ 633929 w 3795693"/>
              <a:gd name="connsiteY5" fmla="*/ 2202287 h 2207282"/>
              <a:gd name="connsiteX6" fmla="*/ 3055157 w 3795693"/>
              <a:gd name="connsiteY6" fmla="*/ 2086377 h 2207282"/>
              <a:gd name="connsiteX7" fmla="*/ 3795693 w 3795693"/>
              <a:gd name="connsiteY7" fmla="*/ 1339403 h 2207282"/>
              <a:gd name="connsiteX0" fmla="*/ 801354 w 4059710"/>
              <a:gd name="connsiteY0" fmla="*/ 0 h 2203436"/>
              <a:gd name="connsiteX1" fmla="*/ 421428 w 4059710"/>
              <a:gd name="connsiteY1" fmla="*/ 257577 h 2203436"/>
              <a:gd name="connsiteX2" fmla="*/ 292639 w 4059710"/>
              <a:gd name="connsiteY2" fmla="*/ 521594 h 2203436"/>
              <a:gd name="connsiteX3" fmla="*/ 47940 w 4059710"/>
              <a:gd name="connsiteY3" fmla="*/ 888642 h 2203436"/>
              <a:gd name="connsiteX4" fmla="*/ 28622 w 4059710"/>
              <a:gd name="connsiteY4" fmla="*/ 1931831 h 2203436"/>
              <a:gd name="connsiteX5" fmla="*/ 633929 w 4059710"/>
              <a:gd name="connsiteY5" fmla="*/ 2202287 h 2203436"/>
              <a:gd name="connsiteX6" fmla="*/ 3055157 w 4059710"/>
              <a:gd name="connsiteY6" fmla="*/ 2086377 h 2203436"/>
              <a:gd name="connsiteX7" fmla="*/ 4059710 w 4059710"/>
              <a:gd name="connsiteY7" fmla="*/ 1577663 h 2203436"/>
              <a:gd name="connsiteX0" fmla="*/ 801354 w 4059710"/>
              <a:gd name="connsiteY0" fmla="*/ 0 h 2203436"/>
              <a:gd name="connsiteX1" fmla="*/ 421428 w 4059710"/>
              <a:gd name="connsiteY1" fmla="*/ 257577 h 2203436"/>
              <a:gd name="connsiteX2" fmla="*/ 292639 w 4059710"/>
              <a:gd name="connsiteY2" fmla="*/ 521594 h 2203436"/>
              <a:gd name="connsiteX3" fmla="*/ 47940 w 4059710"/>
              <a:gd name="connsiteY3" fmla="*/ 888642 h 2203436"/>
              <a:gd name="connsiteX4" fmla="*/ 28622 w 4059710"/>
              <a:gd name="connsiteY4" fmla="*/ 1931831 h 2203436"/>
              <a:gd name="connsiteX5" fmla="*/ 633929 w 4059710"/>
              <a:gd name="connsiteY5" fmla="*/ 2202287 h 2203436"/>
              <a:gd name="connsiteX6" fmla="*/ 3055157 w 4059710"/>
              <a:gd name="connsiteY6" fmla="*/ 2086377 h 2203436"/>
              <a:gd name="connsiteX7" fmla="*/ 4059710 w 4059710"/>
              <a:gd name="connsiteY7" fmla="*/ 1577663 h 2203436"/>
              <a:gd name="connsiteX0" fmla="*/ 801354 w 5141536"/>
              <a:gd name="connsiteY0" fmla="*/ 1094703 h 3461238"/>
              <a:gd name="connsiteX1" fmla="*/ 421428 w 5141536"/>
              <a:gd name="connsiteY1" fmla="*/ 1352280 h 3461238"/>
              <a:gd name="connsiteX2" fmla="*/ 292639 w 5141536"/>
              <a:gd name="connsiteY2" fmla="*/ 1616297 h 3461238"/>
              <a:gd name="connsiteX3" fmla="*/ 47940 w 5141536"/>
              <a:gd name="connsiteY3" fmla="*/ 1983345 h 3461238"/>
              <a:gd name="connsiteX4" fmla="*/ 28622 w 5141536"/>
              <a:gd name="connsiteY4" fmla="*/ 3026534 h 3461238"/>
              <a:gd name="connsiteX5" fmla="*/ 633929 w 5141536"/>
              <a:gd name="connsiteY5" fmla="*/ 3296990 h 3461238"/>
              <a:gd name="connsiteX6" fmla="*/ 3055157 w 5141536"/>
              <a:gd name="connsiteY6" fmla="*/ 3181080 h 3461238"/>
              <a:gd name="connsiteX7" fmla="*/ 5141536 w 5141536"/>
              <a:gd name="connsiteY7" fmla="*/ 0 h 3461238"/>
              <a:gd name="connsiteX0" fmla="*/ 801354 w 5141536"/>
              <a:gd name="connsiteY0" fmla="*/ 1094703 h 3461238"/>
              <a:gd name="connsiteX1" fmla="*/ 421428 w 5141536"/>
              <a:gd name="connsiteY1" fmla="*/ 1352280 h 3461238"/>
              <a:gd name="connsiteX2" fmla="*/ 292639 w 5141536"/>
              <a:gd name="connsiteY2" fmla="*/ 1616297 h 3461238"/>
              <a:gd name="connsiteX3" fmla="*/ 47940 w 5141536"/>
              <a:gd name="connsiteY3" fmla="*/ 1983345 h 3461238"/>
              <a:gd name="connsiteX4" fmla="*/ 28622 w 5141536"/>
              <a:gd name="connsiteY4" fmla="*/ 3026534 h 3461238"/>
              <a:gd name="connsiteX5" fmla="*/ 633929 w 5141536"/>
              <a:gd name="connsiteY5" fmla="*/ 3296990 h 3461238"/>
              <a:gd name="connsiteX6" fmla="*/ 3055157 w 5141536"/>
              <a:gd name="connsiteY6" fmla="*/ 3181080 h 3461238"/>
              <a:gd name="connsiteX7" fmla="*/ 5141536 w 5141536"/>
              <a:gd name="connsiteY7" fmla="*/ 0 h 3461238"/>
              <a:gd name="connsiteX0" fmla="*/ 801354 w 5141536"/>
              <a:gd name="connsiteY0" fmla="*/ 1094703 h 3461238"/>
              <a:gd name="connsiteX1" fmla="*/ 421428 w 5141536"/>
              <a:gd name="connsiteY1" fmla="*/ 1352280 h 3461238"/>
              <a:gd name="connsiteX2" fmla="*/ 292639 w 5141536"/>
              <a:gd name="connsiteY2" fmla="*/ 1616297 h 3461238"/>
              <a:gd name="connsiteX3" fmla="*/ 47940 w 5141536"/>
              <a:gd name="connsiteY3" fmla="*/ 1983345 h 3461238"/>
              <a:gd name="connsiteX4" fmla="*/ 28622 w 5141536"/>
              <a:gd name="connsiteY4" fmla="*/ 3026534 h 3461238"/>
              <a:gd name="connsiteX5" fmla="*/ 633929 w 5141536"/>
              <a:gd name="connsiteY5" fmla="*/ 3296990 h 3461238"/>
              <a:gd name="connsiteX6" fmla="*/ 3055157 w 5141536"/>
              <a:gd name="connsiteY6" fmla="*/ 3181080 h 3461238"/>
              <a:gd name="connsiteX7" fmla="*/ 4330166 w 5141536"/>
              <a:gd name="connsiteY7" fmla="*/ 1410704 h 3461238"/>
              <a:gd name="connsiteX8" fmla="*/ 5141536 w 5141536"/>
              <a:gd name="connsiteY8" fmla="*/ 0 h 3461238"/>
              <a:gd name="connsiteX0" fmla="*/ 801354 w 5141536"/>
              <a:gd name="connsiteY0" fmla="*/ 1094703 h 3352176"/>
              <a:gd name="connsiteX1" fmla="*/ 421428 w 5141536"/>
              <a:gd name="connsiteY1" fmla="*/ 1352280 h 3352176"/>
              <a:gd name="connsiteX2" fmla="*/ 292639 w 5141536"/>
              <a:gd name="connsiteY2" fmla="*/ 1616297 h 3352176"/>
              <a:gd name="connsiteX3" fmla="*/ 47940 w 5141536"/>
              <a:gd name="connsiteY3" fmla="*/ 1983345 h 3352176"/>
              <a:gd name="connsiteX4" fmla="*/ 28622 w 5141536"/>
              <a:gd name="connsiteY4" fmla="*/ 3026534 h 3352176"/>
              <a:gd name="connsiteX5" fmla="*/ 633929 w 5141536"/>
              <a:gd name="connsiteY5" fmla="*/ 3296990 h 3352176"/>
              <a:gd name="connsiteX6" fmla="*/ 3055157 w 5141536"/>
              <a:gd name="connsiteY6" fmla="*/ 3181080 h 3352176"/>
              <a:gd name="connsiteX7" fmla="*/ 4471834 w 5141536"/>
              <a:gd name="connsiteY7" fmla="*/ 1539492 h 3352176"/>
              <a:gd name="connsiteX8" fmla="*/ 5141536 w 5141536"/>
              <a:gd name="connsiteY8" fmla="*/ 0 h 3352176"/>
              <a:gd name="connsiteX0" fmla="*/ 801354 w 5141536"/>
              <a:gd name="connsiteY0" fmla="*/ 1094703 h 3352176"/>
              <a:gd name="connsiteX1" fmla="*/ 421428 w 5141536"/>
              <a:gd name="connsiteY1" fmla="*/ 1352280 h 3352176"/>
              <a:gd name="connsiteX2" fmla="*/ 292639 w 5141536"/>
              <a:gd name="connsiteY2" fmla="*/ 1616297 h 3352176"/>
              <a:gd name="connsiteX3" fmla="*/ 47940 w 5141536"/>
              <a:gd name="connsiteY3" fmla="*/ 1983345 h 3352176"/>
              <a:gd name="connsiteX4" fmla="*/ 28622 w 5141536"/>
              <a:gd name="connsiteY4" fmla="*/ 3026534 h 3352176"/>
              <a:gd name="connsiteX5" fmla="*/ 633929 w 5141536"/>
              <a:gd name="connsiteY5" fmla="*/ 3296990 h 3352176"/>
              <a:gd name="connsiteX6" fmla="*/ 3055157 w 5141536"/>
              <a:gd name="connsiteY6" fmla="*/ 3181080 h 3352176"/>
              <a:gd name="connsiteX7" fmla="*/ 4471834 w 5141536"/>
              <a:gd name="connsiteY7" fmla="*/ 1539492 h 3352176"/>
              <a:gd name="connsiteX8" fmla="*/ 5141536 w 5141536"/>
              <a:gd name="connsiteY8" fmla="*/ 0 h 3352176"/>
              <a:gd name="connsiteX0" fmla="*/ 801354 w 5141536"/>
              <a:gd name="connsiteY0" fmla="*/ 1094703 h 3352176"/>
              <a:gd name="connsiteX1" fmla="*/ 421428 w 5141536"/>
              <a:gd name="connsiteY1" fmla="*/ 1352280 h 3352176"/>
              <a:gd name="connsiteX2" fmla="*/ 292639 w 5141536"/>
              <a:gd name="connsiteY2" fmla="*/ 1616297 h 3352176"/>
              <a:gd name="connsiteX3" fmla="*/ 47940 w 5141536"/>
              <a:gd name="connsiteY3" fmla="*/ 1983345 h 3352176"/>
              <a:gd name="connsiteX4" fmla="*/ 28622 w 5141536"/>
              <a:gd name="connsiteY4" fmla="*/ 3026534 h 3352176"/>
              <a:gd name="connsiteX5" fmla="*/ 633929 w 5141536"/>
              <a:gd name="connsiteY5" fmla="*/ 3296990 h 3352176"/>
              <a:gd name="connsiteX6" fmla="*/ 3055157 w 5141536"/>
              <a:gd name="connsiteY6" fmla="*/ 3181080 h 3352176"/>
              <a:gd name="connsiteX7" fmla="*/ 4471834 w 5141536"/>
              <a:gd name="connsiteY7" fmla="*/ 1539492 h 3352176"/>
              <a:gd name="connsiteX8" fmla="*/ 5141536 w 5141536"/>
              <a:gd name="connsiteY8" fmla="*/ 0 h 3352176"/>
              <a:gd name="connsiteX0" fmla="*/ 801354 w 5141536"/>
              <a:gd name="connsiteY0" fmla="*/ 1094703 h 3352176"/>
              <a:gd name="connsiteX1" fmla="*/ 421428 w 5141536"/>
              <a:gd name="connsiteY1" fmla="*/ 1352280 h 3352176"/>
              <a:gd name="connsiteX2" fmla="*/ 292639 w 5141536"/>
              <a:gd name="connsiteY2" fmla="*/ 1616297 h 3352176"/>
              <a:gd name="connsiteX3" fmla="*/ 47940 w 5141536"/>
              <a:gd name="connsiteY3" fmla="*/ 1983345 h 3352176"/>
              <a:gd name="connsiteX4" fmla="*/ 28622 w 5141536"/>
              <a:gd name="connsiteY4" fmla="*/ 3026534 h 3352176"/>
              <a:gd name="connsiteX5" fmla="*/ 633929 w 5141536"/>
              <a:gd name="connsiteY5" fmla="*/ 3296990 h 3352176"/>
              <a:gd name="connsiteX6" fmla="*/ 3055157 w 5141536"/>
              <a:gd name="connsiteY6" fmla="*/ 3181080 h 3352176"/>
              <a:gd name="connsiteX7" fmla="*/ 4471834 w 5141536"/>
              <a:gd name="connsiteY7" fmla="*/ 1539492 h 3352176"/>
              <a:gd name="connsiteX8" fmla="*/ 5141536 w 5141536"/>
              <a:gd name="connsiteY8" fmla="*/ 0 h 3352176"/>
              <a:gd name="connsiteX0" fmla="*/ 801354 w 5141536"/>
              <a:gd name="connsiteY0" fmla="*/ 1094703 h 3375590"/>
              <a:gd name="connsiteX1" fmla="*/ 421428 w 5141536"/>
              <a:gd name="connsiteY1" fmla="*/ 1352280 h 3375590"/>
              <a:gd name="connsiteX2" fmla="*/ 292639 w 5141536"/>
              <a:gd name="connsiteY2" fmla="*/ 1616297 h 3375590"/>
              <a:gd name="connsiteX3" fmla="*/ 47940 w 5141536"/>
              <a:gd name="connsiteY3" fmla="*/ 1983345 h 3375590"/>
              <a:gd name="connsiteX4" fmla="*/ 28622 w 5141536"/>
              <a:gd name="connsiteY4" fmla="*/ 3026534 h 3375590"/>
              <a:gd name="connsiteX5" fmla="*/ 633929 w 5141536"/>
              <a:gd name="connsiteY5" fmla="*/ 3296990 h 3375590"/>
              <a:gd name="connsiteX6" fmla="*/ 3055157 w 5141536"/>
              <a:gd name="connsiteY6" fmla="*/ 3181080 h 3375590"/>
              <a:gd name="connsiteX7" fmla="*/ 4826003 w 5141536"/>
              <a:gd name="connsiteY7" fmla="*/ 1198202 h 3375590"/>
              <a:gd name="connsiteX8" fmla="*/ 5141536 w 5141536"/>
              <a:gd name="connsiteY8" fmla="*/ 0 h 3375590"/>
              <a:gd name="connsiteX0" fmla="*/ 801354 w 5141536"/>
              <a:gd name="connsiteY0" fmla="*/ 1094703 h 3375590"/>
              <a:gd name="connsiteX1" fmla="*/ 421428 w 5141536"/>
              <a:gd name="connsiteY1" fmla="*/ 1352280 h 3375590"/>
              <a:gd name="connsiteX2" fmla="*/ 292639 w 5141536"/>
              <a:gd name="connsiteY2" fmla="*/ 1616297 h 3375590"/>
              <a:gd name="connsiteX3" fmla="*/ 47940 w 5141536"/>
              <a:gd name="connsiteY3" fmla="*/ 1983345 h 3375590"/>
              <a:gd name="connsiteX4" fmla="*/ 28622 w 5141536"/>
              <a:gd name="connsiteY4" fmla="*/ 3026534 h 3375590"/>
              <a:gd name="connsiteX5" fmla="*/ 633929 w 5141536"/>
              <a:gd name="connsiteY5" fmla="*/ 3296990 h 3375590"/>
              <a:gd name="connsiteX6" fmla="*/ 3055157 w 5141536"/>
              <a:gd name="connsiteY6" fmla="*/ 3181080 h 3375590"/>
              <a:gd name="connsiteX7" fmla="*/ 4826003 w 5141536"/>
              <a:gd name="connsiteY7" fmla="*/ 1198202 h 3375590"/>
              <a:gd name="connsiteX8" fmla="*/ 5141536 w 5141536"/>
              <a:gd name="connsiteY8" fmla="*/ 0 h 3375590"/>
              <a:gd name="connsiteX0" fmla="*/ 801354 w 5141536"/>
              <a:gd name="connsiteY0" fmla="*/ 1094703 h 3433730"/>
              <a:gd name="connsiteX1" fmla="*/ 421428 w 5141536"/>
              <a:gd name="connsiteY1" fmla="*/ 1352280 h 3433730"/>
              <a:gd name="connsiteX2" fmla="*/ 292639 w 5141536"/>
              <a:gd name="connsiteY2" fmla="*/ 1616297 h 3433730"/>
              <a:gd name="connsiteX3" fmla="*/ 47940 w 5141536"/>
              <a:gd name="connsiteY3" fmla="*/ 1983345 h 3433730"/>
              <a:gd name="connsiteX4" fmla="*/ 28622 w 5141536"/>
              <a:gd name="connsiteY4" fmla="*/ 3026534 h 3433730"/>
              <a:gd name="connsiteX5" fmla="*/ 633929 w 5141536"/>
              <a:gd name="connsiteY5" fmla="*/ 3296990 h 3433730"/>
              <a:gd name="connsiteX6" fmla="*/ 3055157 w 5141536"/>
              <a:gd name="connsiteY6" fmla="*/ 3181080 h 3433730"/>
              <a:gd name="connsiteX7" fmla="*/ 4954792 w 5141536"/>
              <a:gd name="connsiteY7" fmla="*/ 380393 h 3433730"/>
              <a:gd name="connsiteX8" fmla="*/ 5141536 w 5141536"/>
              <a:gd name="connsiteY8" fmla="*/ 0 h 3433730"/>
              <a:gd name="connsiteX0" fmla="*/ 801354 w 5141536"/>
              <a:gd name="connsiteY0" fmla="*/ 1094703 h 3441162"/>
              <a:gd name="connsiteX1" fmla="*/ 421428 w 5141536"/>
              <a:gd name="connsiteY1" fmla="*/ 1352280 h 3441162"/>
              <a:gd name="connsiteX2" fmla="*/ 292639 w 5141536"/>
              <a:gd name="connsiteY2" fmla="*/ 1616297 h 3441162"/>
              <a:gd name="connsiteX3" fmla="*/ 47940 w 5141536"/>
              <a:gd name="connsiteY3" fmla="*/ 1983345 h 3441162"/>
              <a:gd name="connsiteX4" fmla="*/ 28622 w 5141536"/>
              <a:gd name="connsiteY4" fmla="*/ 3026534 h 3441162"/>
              <a:gd name="connsiteX5" fmla="*/ 633929 w 5141536"/>
              <a:gd name="connsiteY5" fmla="*/ 3296990 h 3441162"/>
              <a:gd name="connsiteX6" fmla="*/ 3055157 w 5141536"/>
              <a:gd name="connsiteY6" fmla="*/ 3181080 h 3441162"/>
              <a:gd name="connsiteX7" fmla="*/ 4838882 w 5141536"/>
              <a:gd name="connsiteY7" fmla="*/ 277362 h 3441162"/>
              <a:gd name="connsiteX8" fmla="*/ 5141536 w 5141536"/>
              <a:gd name="connsiteY8" fmla="*/ 0 h 3441162"/>
              <a:gd name="connsiteX0" fmla="*/ 801354 w 5141536"/>
              <a:gd name="connsiteY0" fmla="*/ 1094703 h 3320283"/>
              <a:gd name="connsiteX1" fmla="*/ 421428 w 5141536"/>
              <a:gd name="connsiteY1" fmla="*/ 1352280 h 3320283"/>
              <a:gd name="connsiteX2" fmla="*/ 292639 w 5141536"/>
              <a:gd name="connsiteY2" fmla="*/ 1616297 h 3320283"/>
              <a:gd name="connsiteX3" fmla="*/ 47940 w 5141536"/>
              <a:gd name="connsiteY3" fmla="*/ 1983345 h 3320283"/>
              <a:gd name="connsiteX4" fmla="*/ 28622 w 5141536"/>
              <a:gd name="connsiteY4" fmla="*/ 3026534 h 3320283"/>
              <a:gd name="connsiteX5" fmla="*/ 633929 w 5141536"/>
              <a:gd name="connsiteY5" fmla="*/ 3296990 h 3320283"/>
              <a:gd name="connsiteX6" fmla="*/ 3055157 w 5141536"/>
              <a:gd name="connsiteY6" fmla="*/ 3181080 h 3320283"/>
              <a:gd name="connsiteX7" fmla="*/ 4574865 w 5141536"/>
              <a:gd name="connsiteY7" fmla="*/ 2041769 h 3320283"/>
              <a:gd name="connsiteX8" fmla="*/ 4838882 w 5141536"/>
              <a:gd name="connsiteY8" fmla="*/ 277362 h 3320283"/>
              <a:gd name="connsiteX9" fmla="*/ 5141536 w 5141536"/>
              <a:gd name="connsiteY9" fmla="*/ 0 h 3320283"/>
              <a:gd name="connsiteX0" fmla="*/ 801354 w 5141536"/>
              <a:gd name="connsiteY0" fmla="*/ 1094703 h 3320283"/>
              <a:gd name="connsiteX1" fmla="*/ 421428 w 5141536"/>
              <a:gd name="connsiteY1" fmla="*/ 1352280 h 3320283"/>
              <a:gd name="connsiteX2" fmla="*/ 292639 w 5141536"/>
              <a:gd name="connsiteY2" fmla="*/ 1616297 h 3320283"/>
              <a:gd name="connsiteX3" fmla="*/ 47940 w 5141536"/>
              <a:gd name="connsiteY3" fmla="*/ 1983345 h 3320283"/>
              <a:gd name="connsiteX4" fmla="*/ 28622 w 5141536"/>
              <a:gd name="connsiteY4" fmla="*/ 3026534 h 3320283"/>
              <a:gd name="connsiteX5" fmla="*/ 633929 w 5141536"/>
              <a:gd name="connsiteY5" fmla="*/ 3296990 h 3320283"/>
              <a:gd name="connsiteX6" fmla="*/ 3055157 w 5141536"/>
              <a:gd name="connsiteY6" fmla="*/ 3181080 h 3320283"/>
              <a:gd name="connsiteX7" fmla="*/ 4574865 w 5141536"/>
              <a:gd name="connsiteY7" fmla="*/ 2041769 h 3320283"/>
              <a:gd name="connsiteX8" fmla="*/ 4838882 w 5141536"/>
              <a:gd name="connsiteY8" fmla="*/ 277362 h 3320283"/>
              <a:gd name="connsiteX9" fmla="*/ 5141536 w 5141536"/>
              <a:gd name="connsiteY9" fmla="*/ 0 h 3320283"/>
              <a:gd name="connsiteX0" fmla="*/ 801354 w 5141536"/>
              <a:gd name="connsiteY0" fmla="*/ 1094703 h 3320283"/>
              <a:gd name="connsiteX1" fmla="*/ 421428 w 5141536"/>
              <a:gd name="connsiteY1" fmla="*/ 1352280 h 3320283"/>
              <a:gd name="connsiteX2" fmla="*/ 292639 w 5141536"/>
              <a:gd name="connsiteY2" fmla="*/ 1616297 h 3320283"/>
              <a:gd name="connsiteX3" fmla="*/ 47940 w 5141536"/>
              <a:gd name="connsiteY3" fmla="*/ 1983345 h 3320283"/>
              <a:gd name="connsiteX4" fmla="*/ 28622 w 5141536"/>
              <a:gd name="connsiteY4" fmla="*/ 3026534 h 3320283"/>
              <a:gd name="connsiteX5" fmla="*/ 633929 w 5141536"/>
              <a:gd name="connsiteY5" fmla="*/ 3296990 h 3320283"/>
              <a:gd name="connsiteX6" fmla="*/ 3055157 w 5141536"/>
              <a:gd name="connsiteY6" fmla="*/ 3181080 h 3320283"/>
              <a:gd name="connsiteX7" fmla="*/ 4574865 w 5141536"/>
              <a:gd name="connsiteY7" fmla="*/ 2041769 h 3320283"/>
              <a:gd name="connsiteX8" fmla="*/ 4838882 w 5141536"/>
              <a:gd name="connsiteY8" fmla="*/ 277362 h 3320283"/>
              <a:gd name="connsiteX9" fmla="*/ 5141536 w 5141536"/>
              <a:gd name="connsiteY9" fmla="*/ 0 h 3320283"/>
              <a:gd name="connsiteX0" fmla="*/ 801354 w 5141536"/>
              <a:gd name="connsiteY0" fmla="*/ 1094703 h 3299791"/>
              <a:gd name="connsiteX1" fmla="*/ 421428 w 5141536"/>
              <a:gd name="connsiteY1" fmla="*/ 1352280 h 3299791"/>
              <a:gd name="connsiteX2" fmla="*/ 292639 w 5141536"/>
              <a:gd name="connsiteY2" fmla="*/ 1616297 h 3299791"/>
              <a:gd name="connsiteX3" fmla="*/ 47940 w 5141536"/>
              <a:gd name="connsiteY3" fmla="*/ 1983345 h 3299791"/>
              <a:gd name="connsiteX4" fmla="*/ 28622 w 5141536"/>
              <a:gd name="connsiteY4" fmla="*/ 3026534 h 3299791"/>
              <a:gd name="connsiteX5" fmla="*/ 633929 w 5141536"/>
              <a:gd name="connsiteY5" fmla="*/ 3296990 h 3299791"/>
              <a:gd name="connsiteX6" fmla="*/ 3055157 w 5141536"/>
              <a:gd name="connsiteY6" fmla="*/ 3181080 h 3299791"/>
              <a:gd name="connsiteX7" fmla="*/ 4265772 w 5141536"/>
              <a:gd name="connsiteY7" fmla="*/ 2524727 h 3299791"/>
              <a:gd name="connsiteX8" fmla="*/ 4838882 w 5141536"/>
              <a:gd name="connsiteY8" fmla="*/ 277362 h 3299791"/>
              <a:gd name="connsiteX9" fmla="*/ 5141536 w 5141536"/>
              <a:gd name="connsiteY9" fmla="*/ 0 h 3299791"/>
              <a:gd name="connsiteX0" fmla="*/ 801354 w 5141536"/>
              <a:gd name="connsiteY0" fmla="*/ 1094703 h 3299791"/>
              <a:gd name="connsiteX1" fmla="*/ 421428 w 5141536"/>
              <a:gd name="connsiteY1" fmla="*/ 1352280 h 3299791"/>
              <a:gd name="connsiteX2" fmla="*/ 292639 w 5141536"/>
              <a:gd name="connsiteY2" fmla="*/ 1616297 h 3299791"/>
              <a:gd name="connsiteX3" fmla="*/ 47940 w 5141536"/>
              <a:gd name="connsiteY3" fmla="*/ 1983345 h 3299791"/>
              <a:gd name="connsiteX4" fmla="*/ 28622 w 5141536"/>
              <a:gd name="connsiteY4" fmla="*/ 3026534 h 3299791"/>
              <a:gd name="connsiteX5" fmla="*/ 633929 w 5141536"/>
              <a:gd name="connsiteY5" fmla="*/ 3296990 h 3299791"/>
              <a:gd name="connsiteX6" fmla="*/ 3055157 w 5141536"/>
              <a:gd name="connsiteY6" fmla="*/ 3181080 h 3299791"/>
              <a:gd name="connsiteX7" fmla="*/ 4265772 w 5141536"/>
              <a:gd name="connsiteY7" fmla="*/ 2524727 h 3299791"/>
              <a:gd name="connsiteX8" fmla="*/ 4838882 w 5141536"/>
              <a:gd name="connsiteY8" fmla="*/ 277362 h 3299791"/>
              <a:gd name="connsiteX9" fmla="*/ 5141536 w 5141536"/>
              <a:gd name="connsiteY9" fmla="*/ 0 h 3299791"/>
              <a:gd name="connsiteX0" fmla="*/ 801354 w 5141536"/>
              <a:gd name="connsiteY0" fmla="*/ 1094703 h 3299255"/>
              <a:gd name="connsiteX1" fmla="*/ 421428 w 5141536"/>
              <a:gd name="connsiteY1" fmla="*/ 1352280 h 3299255"/>
              <a:gd name="connsiteX2" fmla="*/ 292639 w 5141536"/>
              <a:gd name="connsiteY2" fmla="*/ 1616297 h 3299255"/>
              <a:gd name="connsiteX3" fmla="*/ 47940 w 5141536"/>
              <a:gd name="connsiteY3" fmla="*/ 1983345 h 3299255"/>
              <a:gd name="connsiteX4" fmla="*/ 28622 w 5141536"/>
              <a:gd name="connsiteY4" fmla="*/ 3026534 h 3299255"/>
              <a:gd name="connsiteX5" fmla="*/ 633929 w 5141536"/>
              <a:gd name="connsiteY5" fmla="*/ 3296990 h 3299255"/>
              <a:gd name="connsiteX6" fmla="*/ 3055157 w 5141536"/>
              <a:gd name="connsiteY6" fmla="*/ 3181080 h 3299255"/>
              <a:gd name="connsiteX7" fmla="*/ 4259333 w 5141536"/>
              <a:gd name="connsiteY7" fmla="*/ 2556924 h 3299255"/>
              <a:gd name="connsiteX8" fmla="*/ 4838882 w 5141536"/>
              <a:gd name="connsiteY8" fmla="*/ 277362 h 3299255"/>
              <a:gd name="connsiteX9" fmla="*/ 5141536 w 5141536"/>
              <a:gd name="connsiteY9" fmla="*/ 0 h 3299255"/>
              <a:gd name="connsiteX0" fmla="*/ 801354 w 5141536"/>
              <a:gd name="connsiteY0" fmla="*/ 1094703 h 3299255"/>
              <a:gd name="connsiteX1" fmla="*/ 421428 w 5141536"/>
              <a:gd name="connsiteY1" fmla="*/ 1352280 h 3299255"/>
              <a:gd name="connsiteX2" fmla="*/ 292639 w 5141536"/>
              <a:gd name="connsiteY2" fmla="*/ 1616297 h 3299255"/>
              <a:gd name="connsiteX3" fmla="*/ 47940 w 5141536"/>
              <a:gd name="connsiteY3" fmla="*/ 1983345 h 3299255"/>
              <a:gd name="connsiteX4" fmla="*/ 28622 w 5141536"/>
              <a:gd name="connsiteY4" fmla="*/ 3026534 h 3299255"/>
              <a:gd name="connsiteX5" fmla="*/ 633929 w 5141536"/>
              <a:gd name="connsiteY5" fmla="*/ 3296990 h 3299255"/>
              <a:gd name="connsiteX6" fmla="*/ 3055157 w 5141536"/>
              <a:gd name="connsiteY6" fmla="*/ 3181080 h 3299255"/>
              <a:gd name="connsiteX7" fmla="*/ 4259333 w 5141536"/>
              <a:gd name="connsiteY7" fmla="*/ 2556924 h 3299255"/>
              <a:gd name="connsiteX8" fmla="*/ 4838882 w 5141536"/>
              <a:gd name="connsiteY8" fmla="*/ 277362 h 3299255"/>
              <a:gd name="connsiteX9" fmla="*/ 5141536 w 5141536"/>
              <a:gd name="connsiteY9" fmla="*/ 0 h 3299255"/>
              <a:gd name="connsiteX0" fmla="*/ 801354 w 5141536"/>
              <a:gd name="connsiteY0" fmla="*/ 1094703 h 3305722"/>
              <a:gd name="connsiteX1" fmla="*/ 421428 w 5141536"/>
              <a:gd name="connsiteY1" fmla="*/ 1352280 h 3305722"/>
              <a:gd name="connsiteX2" fmla="*/ 292639 w 5141536"/>
              <a:gd name="connsiteY2" fmla="*/ 1616297 h 3305722"/>
              <a:gd name="connsiteX3" fmla="*/ 47940 w 5141536"/>
              <a:gd name="connsiteY3" fmla="*/ 1983345 h 3305722"/>
              <a:gd name="connsiteX4" fmla="*/ 28622 w 5141536"/>
              <a:gd name="connsiteY4" fmla="*/ 3026534 h 3305722"/>
              <a:gd name="connsiteX5" fmla="*/ 633929 w 5141536"/>
              <a:gd name="connsiteY5" fmla="*/ 3296990 h 3305722"/>
              <a:gd name="connsiteX6" fmla="*/ 2797579 w 5141536"/>
              <a:gd name="connsiteY6" fmla="*/ 3174641 h 3305722"/>
              <a:gd name="connsiteX7" fmla="*/ 4259333 w 5141536"/>
              <a:gd name="connsiteY7" fmla="*/ 2556924 h 3305722"/>
              <a:gd name="connsiteX8" fmla="*/ 4838882 w 5141536"/>
              <a:gd name="connsiteY8" fmla="*/ 277362 h 3305722"/>
              <a:gd name="connsiteX9" fmla="*/ 5141536 w 5141536"/>
              <a:gd name="connsiteY9" fmla="*/ 0 h 3305722"/>
              <a:gd name="connsiteX0" fmla="*/ 801354 w 5141536"/>
              <a:gd name="connsiteY0" fmla="*/ 1094703 h 3304994"/>
              <a:gd name="connsiteX1" fmla="*/ 421428 w 5141536"/>
              <a:gd name="connsiteY1" fmla="*/ 1352280 h 3304994"/>
              <a:gd name="connsiteX2" fmla="*/ 292639 w 5141536"/>
              <a:gd name="connsiteY2" fmla="*/ 1616297 h 3304994"/>
              <a:gd name="connsiteX3" fmla="*/ 47940 w 5141536"/>
              <a:gd name="connsiteY3" fmla="*/ 1983345 h 3304994"/>
              <a:gd name="connsiteX4" fmla="*/ 28622 w 5141536"/>
              <a:gd name="connsiteY4" fmla="*/ 3026534 h 3304994"/>
              <a:gd name="connsiteX5" fmla="*/ 633929 w 5141536"/>
              <a:gd name="connsiteY5" fmla="*/ 3296990 h 3304994"/>
              <a:gd name="connsiteX6" fmla="*/ 2797579 w 5141536"/>
              <a:gd name="connsiteY6" fmla="*/ 3174641 h 3304994"/>
              <a:gd name="connsiteX7" fmla="*/ 4259333 w 5141536"/>
              <a:gd name="connsiteY7" fmla="*/ 2556924 h 3304994"/>
              <a:gd name="connsiteX8" fmla="*/ 4838882 w 5141536"/>
              <a:gd name="connsiteY8" fmla="*/ 277362 h 3304994"/>
              <a:gd name="connsiteX9" fmla="*/ 5141536 w 5141536"/>
              <a:gd name="connsiteY9" fmla="*/ 0 h 3304994"/>
              <a:gd name="connsiteX0" fmla="*/ 801354 w 5141536"/>
              <a:gd name="connsiteY0" fmla="*/ 1094703 h 3307647"/>
              <a:gd name="connsiteX1" fmla="*/ 421428 w 5141536"/>
              <a:gd name="connsiteY1" fmla="*/ 1352280 h 3307647"/>
              <a:gd name="connsiteX2" fmla="*/ 292639 w 5141536"/>
              <a:gd name="connsiteY2" fmla="*/ 1616297 h 3307647"/>
              <a:gd name="connsiteX3" fmla="*/ 47940 w 5141536"/>
              <a:gd name="connsiteY3" fmla="*/ 1983345 h 3307647"/>
              <a:gd name="connsiteX4" fmla="*/ 28622 w 5141536"/>
              <a:gd name="connsiteY4" fmla="*/ 3026534 h 3307647"/>
              <a:gd name="connsiteX5" fmla="*/ 633929 w 5141536"/>
              <a:gd name="connsiteY5" fmla="*/ 3296990 h 3307647"/>
              <a:gd name="connsiteX6" fmla="*/ 2649472 w 5141536"/>
              <a:gd name="connsiteY6" fmla="*/ 3187520 h 3307647"/>
              <a:gd name="connsiteX7" fmla="*/ 4259333 w 5141536"/>
              <a:gd name="connsiteY7" fmla="*/ 2556924 h 3307647"/>
              <a:gd name="connsiteX8" fmla="*/ 4838882 w 5141536"/>
              <a:gd name="connsiteY8" fmla="*/ 277362 h 3307647"/>
              <a:gd name="connsiteX9" fmla="*/ 5141536 w 5141536"/>
              <a:gd name="connsiteY9" fmla="*/ 0 h 3307647"/>
              <a:gd name="connsiteX0" fmla="*/ 801354 w 5141536"/>
              <a:gd name="connsiteY0" fmla="*/ 1094703 h 3304667"/>
              <a:gd name="connsiteX1" fmla="*/ 421428 w 5141536"/>
              <a:gd name="connsiteY1" fmla="*/ 1352280 h 3304667"/>
              <a:gd name="connsiteX2" fmla="*/ 292639 w 5141536"/>
              <a:gd name="connsiteY2" fmla="*/ 1616297 h 3304667"/>
              <a:gd name="connsiteX3" fmla="*/ 47940 w 5141536"/>
              <a:gd name="connsiteY3" fmla="*/ 1983345 h 3304667"/>
              <a:gd name="connsiteX4" fmla="*/ 28622 w 5141536"/>
              <a:gd name="connsiteY4" fmla="*/ 3026534 h 3304667"/>
              <a:gd name="connsiteX5" fmla="*/ 633929 w 5141536"/>
              <a:gd name="connsiteY5" fmla="*/ 3296990 h 3304667"/>
              <a:gd name="connsiteX6" fmla="*/ 2649472 w 5141536"/>
              <a:gd name="connsiteY6" fmla="*/ 3187520 h 3304667"/>
              <a:gd name="connsiteX7" fmla="*/ 4259333 w 5141536"/>
              <a:gd name="connsiteY7" fmla="*/ 2556924 h 3304667"/>
              <a:gd name="connsiteX8" fmla="*/ 4838882 w 5141536"/>
              <a:gd name="connsiteY8" fmla="*/ 277362 h 3304667"/>
              <a:gd name="connsiteX9" fmla="*/ 5141536 w 5141536"/>
              <a:gd name="connsiteY9" fmla="*/ 0 h 3304667"/>
              <a:gd name="connsiteX0" fmla="*/ 801354 w 5141536"/>
              <a:gd name="connsiteY0" fmla="*/ 1094703 h 3302075"/>
              <a:gd name="connsiteX1" fmla="*/ 421428 w 5141536"/>
              <a:gd name="connsiteY1" fmla="*/ 1352280 h 3302075"/>
              <a:gd name="connsiteX2" fmla="*/ 292639 w 5141536"/>
              <a:gd name="connsiteY2" fmla="*/ 1616297 h 3302075"/>
              <a:gd name="connsiteX3" fmla="*/ 47940 w 5141536"/>
              <a:gd name="connsiteY3" fmla="*/ 1983345 h 3302075"/>
              <a:gd name="connsiteX4" fmla="*/ 28622 w 5141536"/>
              <a:gd name="connsiteY4" fmla="*/ 3026534 h 3302075"/>
              <a:gd name="connsiteX5" fmla="*/ 633929 w 5141536"/>
              <a:gd name="connsiteY5" fmla="*/ 3296990 h 3302075"/>
              <a:gd name="connsiteX6" fmla="*/ 2655911 w 5141536"/>
              <a:gd name="connsiteY6" fmla="*/ 3168202 h 3302075"/>
              <a:gd name="connsiteX7" fmla="*/ 4259333 w 5141536"/>
              <a:gd name="connsiteY7" fmla="*/ 2556924 h 3302075"/>
              <a:gd name="connsiteX8" fmla="*/ 4838882 w 5141536"/>
              <a:gd name="connsiteY8" fmla="*/ 277362 h 3302075"/>
              <a:gd name="connsiteX9" fmla="*/ 5141536 w 5141536"/>
              <a:gd name="connsiteY9" fmla="*/ 0 h 3302075"/>
              <a:gd name="connsiteX0" fmla="*/ 801354 w 5141536"/>
              <a:gd name="connsiteY0" fmla="*/ 1094703 h 3303525"/>
              <a:gd name="connsiteX1" fmla="*/ 421428 w 5141536"/>
              <a:gd name="connsiteY1" fmla="*/ 1352280 h 3303525"/>
              <a:gd name="connsiteX2" fmla="*/ 292639 w 5141536"/>
              <a:gd name="connsiteY2" fmla="*/ 1616297 h 3303525"/>
              <a:gd name="connsiteX3" fmla="*/ 47940 w 5141536"/>
              <a:gd name="connsiteY3" fmla="*/ 1983345 h 3303525"/>
              <a:gd name="connsiteX4" fmla="*/ 28622 w 5141536"/>
              <a:gd name="connsiteY4" fmla="*/ 3026534 h 3303525"/>
              <a:gd name="connsiteX5" fmla="*/ 633929 w 5141536"/>
              <a:gd name="connsiteY5" fmla="*/ 3296990 h 3303525"/>
              <a:gd name="connsiteX6" fmla="*/ 2655911 w 5141536"/>
              <a:gd name="connsiteY6" fmla="*/ 3168202 h 3303525"/>
              <a:gd name="connsiteX7" fmla="*/ 4252894 w 5141536"/>
              <a:gd name="connsiteY7" fmla="*/ 2621319 h 3303525"/>
              <a:gd name="connsiteX8" fmla="*/ 4838882 w 5141536"/>
              <a:gd name="connsiteY8" fmla="*/ 277362 h 3303525"/>
              <a:gd name="connsiteX9" fmla="*/ 5141536 w 5141536"/>
              <a:gd name="connsiteY9" fmla="*/ 0 h 330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41536" h="3303525">
                <a:moveTo>
                  <a:pt x="801354" y="1094703"/>
                </a:moveTo>
                <a:cubicBezTo>
                  <a:pt x="791158" y="1315254"/>
                  <a:pt x="506214" y="1265348"/>
                  <a:pt x="421428" y="1352280"/>
                </a:cubicBezTo>
                <a:cubicBezTo>
                  <a:pt x="336642" y="1439212"/>
                  <a:pt x="387084" y="1556196"/>
                  <a:pt x="292639" y="1616297"/>
                </a:cubicBezTo>
                <a:cubicBezTo>
                  <a:pt x="198194" y="1676398"/>
                  <a:pt x="91943" y="1748305"/>
                  <a:pt x="47940" y="1983345"/>
                </a:cubicBezTo>
                <a:cubicBezTo>
                  <a:pt x="3937" y="2218385"/>
                  <a:pt x="-23967" y="2807593"/>
                  <a:pt x="28622" y="3026534"/>
                </a:cubicBezTo>
                <a:cubicBezTo>
                  <a:pt x="81211" y="3245475"/>
                  <a:pt x="196048" y="3273379"/>
                  <a:pt x="633929" y="3296990"/>
                </a:cubicBezTo>
                <a:cubicBezTo>
                  <a:pt x="1071810" y="3320601"/>
                  <a:pt x="2052750" y="3280814"/>
                  <a:pt x="2655911" y="3168202"/>
                </a:cubicBezTo>
                <a:cubicBezTo>
                  <a:pt x="3259072" y="3055590"/>
                  <a:pt x="3889066" y="3103126"/>
                  <a:pt x="4252894" y="2621319"/>
                </a:cubicBezTo>
                <a:cubicBezTo>
                  <a:pt x="4616723" y="2139512"/>
                  <a:pt x="4690775" y="714248"/>
                  <a:pt x="4838882" y="277362"/>
                </a:cubicBezTo>
                <a:cubicBezTo>
                  <a:pt x="4986989" y="-159524"/>
                  <a:pt x="5006308" y="235117"/>
                  <a:pt x="5141536" y="0"/>
                </a:cubicBezTo>
              </a:path>
            </a:pathLst>
          </a:custGeom>
          <a:noFill/>
          <a:ln w="47625" cap="flat" cmpd="dbl">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8130D186-DA65-4B6C-8A29-5B27B1BE7127}"/>
              </a:ext>
            </a:extLst>
          </p:cNvPr>
          <p:cNvSpPr txBox="1"/>
          <p:nvPr/>
        </p:nvSpPr>
        <p:spPr>
          <a:xfrm>
            <a:off x="3623994" y="3324855"/>
            <a:ext cx="758541" cy="253916"/>
          </a:xfrm>
          <a:prstGeom prst="rect">
            <a:avLst/>
          </a:prstGeom>
          <a:noFill/>
        </p:spPr>
        <p:txBody>
          <a:bodyPr wrap="none" rtlCol="0" anchor="ctr">
            <a:spAutoFit/>
          </a:bodyPr>
          <a:lstStyle/>
          <a:p>
            <a:pPr algn="ctr"/>
            <a:r>
              <a:rPr lang="en-US" sz="1050" dirty="0">
                <a:solidFill>
                  <a:schemeClr val="accent3">
                    <a:lumMod val="40000"/>
                    <a:lumOff val="60000"/>
                  </a:schemeClr>
                </a:solidFill>
              </a:rPr>
              <a:t>vhostuser</a:t>
            </a:r>
          </a:p>
        </p:txBody>
      </p:sp>
      <p:cxnSp>
        <p:nvCxnSpPr>
          <p:cNvPr id="78" name="Straight Connector 77">
            <a:extLst>
              <a:ext uri="{FF2B5EF4-FFF2-40B4-BE49-F238E27FC236}">
                <a16:creationId xmlns:a16="http://schemas.microsoft.com/office/drawing/2014/main" id="{61F00246-00C8-46B1-BC32-92F74457F2F1}"/>
              </a:ext>
            </a:extLst>
          </p:cNvPr>
          <p:cNvCxnSpPr>
            <a:cxnSpLocks/>
            <a:endCxn id="59" idx="0"/>
          </p:cNvCxnSpPr>
          <p:nvPr/>
        </p:nvCxnSpPr>
        <p:spPr>
          <a:xfrm>
            <a:off x="2145693" y="3701549"/>
            <a:ext cx="111455" cy="342199"/>
          </a:xfrm>
          <a:prstGeom prst="line">
            <a:avLst/>
          </a:prstGeom>
          <a:ln w="12700" cap="rnd" cmpd="sng" algn="ctr">
            <a:solidFill>
              <a:srgbClr val="FFE4AA"/>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6" name="Rectangle: Rounded Corners 85">
            <a:extLst>
              <a:ext uri="{FF2B5EF4-FFF2-40B4-BE49-F238E27FC236}">
                <a16:creationId xmlns:a16="http://schemas.microsoft.com/office/drawing/2014/main" id="{9974A231-B979-4502-AE82-A24094118372}"/>
              </a:ext>
            </a:extLst>
          </p:cNvPr>
          <p:cNvSpPr/>
          <p:nvPr/>
        </p:nvSpPr>
        <p:spPr>
          <a:xfrm>
            <a:off x="1752125" y="2472404"/>
            <a:ext cx="1125178" cy="414095"/>
          </a:xfrm>
          <a:prstGeom prst="roundRect">
            <a:avLst/>
          </a:prstGeom>
          <a:solidFill>
            <a:srgbClr val="FFE4AA"/>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Local Agents</a:t>
            </a:r>
            <a:endParaRPr lang="en-US" sz="1400" dirty="0">
              <a:solidFill>
                <a:schemeClr val="tx2"/>
              </a:solidFill>
            </a:endParaRPr>
          </a:p>
        </p:txBody>
      </p:sp>
      <p:sp>
        <p:nvSpPr>
          <p:cNvPr id="85" name="Rectangle: Rounded Corners 84">
            <a:extLst>
              <a:ext uri="{FF2B5EF4-FFF2-40B4-BE49-F238E27FC236}">
                <a16:creationId xmlns:a16="http://schemas.microsoft.com/office/drawing/2014/main" id="{147B0284-3D7C-40E4-930C-A5A1DED08B39}"/>
              </a:ext>
            </a:extLst>
          </p:cNvPr>
          <p:cNvSpPr/>
          <p:nvPr/>
        </p:nvSpPr>
        <p:spPr>
          <a:xfrm>
            <a:off x="1667615" y="2551204"/>
            <a:ext cx="1125178" cy="414095"/>
          </a:xfrm>
          <a:prstGeom prst="roundRect">
            <a:avLst/>
          </a:prstGeom>
          <a:solidFill>
            <a:srgbClr val="FFE4AA"/>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Local Agents</a:t>
            </a:r>
            <a:endParaRPr lang="en-US" sz="1400" dirty="0">
              <a:solidFill>
                <a:schemeClr val="tx2"/>
              </a:solidFill>
            </a:endParaRPr>
          </a:p>
        </p:txBody>
      </p:sp>
      <p:sp>
        <p:nvSpPr>
          <p:cNvPr id="84" name="Rectangle: Rounded Corners 83">
            <a:extLst>
              <a:ext uri="{FF2B5EF4-FFF2-40B4-BE49-F238E27FC236}">
                <a16:creationId xmlns:a16="http://schemas.microsoft.com/office/drawing/2014/main" id="{22E76F9C-D6F2-4982-B4C3-168C863A209D}"/>
              </a:ext>
            </a:extLst>
          </p:cNvPr>
          <p:cNvSpPr/>
          <p:nvPr/>
        </p:nvSpPr>
        <p:spPr>
          <a:xfrm>
            <a:off x="1583104" y="2630004"/>
            <a:ext cx="1125178" cy="414095"/>
          </a:xfrm>
          <a:prstGeom prst="roundRect">
            <a:avLst/>
          </a:prstGeom>
          <a:solidFill>
            <a:srgbClr val="FFE4AA"/>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Local Agents</a:t>
            </a:r>
            <a:endParaRPr lang="en-US" sz="1400" dirty="0">
              <a:solidFill>
                <a:schemeClr val="tx2"/>
              </a:solidFill>
            </a:endParaRPr>
          </a:p>
        </p:txBody>
      </p:sp>
      <p:sp>
        <p:nvSpPr>
          <p:cNvPr id="81" name="Rectangle: Rounded Corners 80">
            <a:extLst>
              <a:ext uri="{FF2B5EF4-FFF2-40B4-BE49-F238E27FC236}">
                <a16:creationId xmlns:a16="http://schemas.microsoft.com/office/drawing/2014/main" id="{33DFA476-66F6-4AC2-B34E-384F2E20617D}"/>
              </a:ext>
            </a:extLst>
          </p:cNvPr>
          <p:cNvSpPr/>
          <p:nvPr/>
        </p:nvSpPr>
        <p:spPr>
          <a:xfrm>
            <a:off x="1498593" y="2708803"/>
            <a:ext cx="1125178" cy="414095"/>
          </a:xfrm>
          <a:prstGeom prst="roundRect">
            <a:avLst/>
          </a:prstGeom>
          <a:solidFill>
            <a:srgbClr val="FFE4AA"/>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Nova, Neutron, …</a:t>
            </a:r>
            <a:endParaRPr lang="en-US" sz="1400" dirty="0">
              <a:solidFill>
                <a:schemeClr val="tx2"/>
              </a:solidFill>
            </a:endParaRPr>
          </a:p>
        </p:txBody>
      </p:sp>
      <p:sp>
        <p:nvSpPr>
          <p:cNvPr id="87" name="Cloud 86">
            <a:extLst>
              <a:ext uri="{FF2B5EF4-FFF2-40B4-BE49-F238E27FC236}">
                <a16:creationId xmlns:a16="http://schemas.microsoft.com/office/drawing/2014/main" id="{0CFFA09A-D2CA-44A3-8CFB-2365F430DE3D}"/>
              </a:ext>
            </a:extLst>
          </p:cNvPr>
          <p:cNvSpPr/>
          <p:nvPr/>
        </p:nvSpPr>
        <p:spPr>
          <a:xfrm>
            <a:off x="1628150" y="3225598"/>
            <a:ext cx="986050" cy="402023"/>
          </a:xfrm>
          <a:prstGeom prst="cloud">
            <a:avLst/>
          </a:prstGeom>
          <a:solidFill>
            <a:srgbClr val="FFE4AA"/>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2"/>
                </a:solidFill>
              </a:rPr>
              <a:t>Host networking</a:t>
            </a:r>
          </a:p>
        </p:txBody>
      </p:sp>
      <p:sp>
        <p:nvSpPr>
          <p:cNvPr id="25" name="Oval 24">
            <a:extLst>
              <a:ext uri="{FF2B5EF4-FFF2-40B4-BE49-F238E27FC236}">
                <a16:creationId xmlns:a16="http://schemas.microsoft.com/office/drawing/2014/main" id="{56B0CC11-6461-4E97-8A7F-A27E1D5C6A4F}"/>
              </a:ext>
            </a:extLst>
          </p:cNvPr>
          <p:cNvSpPr/>
          <p:nvPr/>
        </p:nvSpPr>
        <p:spPr>
          <a:xfrm>
            <a:off x="2684664" y="5011159"/>
            <a:ext cx="1077499" cy="221521"/>
          </a:xfrm>
          <a:prstGeom prst="ellipse">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bond</a:t>
            </a:r>
          </a:p>
        </p:txBody>
      </p:sp>
      <p:sp>
        <p:nvSpPr>
          <p:cNvPr id="49" name="Rectangle: Rounded Corners 48">
            <a:extLst>
              <a:ext uri="{FF2B5EF4-FFF2-40B4-BE49-F238E27FC236}">
                <a16:creationId xmlns:a16="http://schemas.microsoft.com/office/drawing/2014/main" id="{6FFCD413-05A3-42A5-A4B3-9467916C38BE}"/>
              </a:ext>
            </a:extLst>
          </p:cNvPr>
          <p:cNvSpPr/>
          <p:nvPr/>
        </p:nvSpPr>
        <p:spPr>
          <a:xfrm>
            <a:off x="2684665" y="4617102"/>
            <a:ext cx="1077498" cy="295707"/>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br-prv</a:t>
            </a:r>
            <a:endParaRPr lang="en-US" sz="1400" dirty="0"/>
          </a:p>
        </p:txBody>
      </p:sp>
      <p:sp>
        <p:nvSpPr>
          <p:cNvPr id="121" name="TextBox 120">
            <a:extLst>
              <a:ext uri="{FF2B5EF4-FFF2-40B4-BE49-F238E27FC236}">
                <a16:creationId xmlns:a16="http://schemas.microsoft.com/office/drawing/2014/main" id="{D9BD2C56-F122-4DBB-88DB-BD89EB72916C}"/>
              </a:ext>
            </a:extLst>
          </p:cNvPr>
          <p:cNvSpPr txBox="1"/>
          <p:nvPr/>
        </p:nvSpPr>
        <p:spPr>
          <a:xfrm>
            <a:off x="2605081" y="4304731"/>
            <a:ext cx="375424" cy="253916"/>
          </a:xfrm>
          <a:prstGeom prst="rect">
            <a:avLst/>
          </a:prstGeom>
          <a:noFill/>
        </p:spPr>
        <p:txBody>
          <a:bodyPr wrap="none" rtlCol="0" anchor="ctr">
            <a:spAutoFit/>
          </a:bodyPr>
          <a:lstStyle/>
          <a:p>
            <a:pPr algn="ctr"/>
            <a:r>
              <a:rPr lang="en-US" sz="1000" dirty="0">
                <a:solidFill>
                  <a:srgbClr val="FFE4AA"/>
                </a:solidFill>
              </a:rPr>
              <a:t>tag</a:t>
            </a:r>
          </a:p>
        </p:txBody>
      </p:sp>
      <p:sp>
        <p:nvSpPr>
          <p:cNvPr id="122" name="TextBox 121">
            <a:extLst>
              <a:ext uri="{FF2B5EF4-FFF2-40B4-BE49-F238E27FC236}">
                <a16:creationId xmlns:a16="http://schemas.microsoft.com/office/drawing/2014/main" id="{7B2C7759-0C74-41A5-8145-2931165904FA}"/>
              </a:ext>
            </a:extLst>
          </p:cNvPr>
          <p:cNvSpPr txBox="1"/>
          <p:nvPr/>
        </p:nvSpPr>
        <p:spPr>
          <a:xfrm>
            <a:off x="3230481" y="4325309"/>
            <a:ext cx="375424" cy="253916"/>
          </a:xfrm>
          <a:prstGeom prst="rect">
            <a:avLst/>
          </a:prstGeom>
          <a:noFill/>
        </p:spPr>
        <p:txBody>
          <a:bodyPr wrap="none" rtlCol="0" anchor="ctr">
            <a:spAutoFit/>
          </a:bodyPr>
          <a:lstStyle/>
          <a:p>
            <a:pPr algn="ctr"/>
            <a:r>
              <a:rPr lang="en-US" sz="1000" dirty="0">
                <a:solidFill>
                  <a:schemeClr val="accent3">
                    <a:lumMod val="20000"/>
                    <a:lumOff val="80000"/>
                  </a:schemeClr>
                </a:solidFill>
              </a:rPr>
              <a:t>tag</a:t>
            </a:r>
          </a:p>
        </p:txBody>
      </p:sp>
      <p:sp>
        <p:nvSpPr>
          <p:cNvPr id="2" name="Freeform: Shape 1">
            <a:extLst>
              <a:ext uri="{FF2B5EF4-FFF2-40B4-BE49-F238E27FC236}">
                <a16:creationId xmlns:a16="http://schemas.microsoft.com/office/drawing/2014/main" id="{F82102DF-1B12-4EB6-8B02-F8B14C0316F2}"/>
              </a:ext>
            </a:extLst>
          </p:cNvPr>
          <p:cNvSpPr/>
          <p:nvPr/>
        </p:nvSpPr>
        <p:spPr>
          <a:xfrm>
            <a:off x="2060620" y="3103810"/>
            <a:ext cx="1232078" cy="3586766"/>
          </a:xfrm>
          <a:custGeom>
            <a:avLst/>
            <a:gdLst>
              <a:gd name="connsiteX0" fmla="*/ 1822360 w 1822360"/>
              <a:gd name="connsiteY0" fmla="*/ 30750 h 1389471"/>
              <a:gd name="connsiteX1" fmla="*/ 972355 w 1822360"/>
              <a:gd name="connsiteY1" fmla="*/ 17871 h 1389471"/>
              <a:gd name="connsiteX2" fmla="*/ 695459 w 1822360"/>
              <a:gd name="connsiteY2" fmla="*/ 243251 h 1389471"/>
              <a:gd name="connsiteX3" fmla="*/ 367048 w 1822360"/>
              <a:gd name="connsiteY3" fmla="*/ 764845 h 1389471"/>
              <a:gd name="connsiteX4" fmla="*/ 0 w 1822360"/>
              <a:gd name="connsiteY4" fmla="*/ 1389471 h 1389471"/>
              <a:gd name="connsiteX0" fmla="*/ 1841678 w 1841678"/>
              <a:gd name="connsiteY0" fmla="*/ 212520 h 1371618"/>
              <a:gd name="connsiteX1" fmla="*/ 972355 w 1841678"/>
              <a:gd name="connsiteY1" fmla="*/ 18 h 1371618"/>
              <a:gd name="connsiteX2" fmla="*/ 695459 w 1841678"/>
              <a:gd name="connsiteY2" fmla="*/ 225398 h 1371618"/>
              <a:gd name="connsiteX3" fmla="*/ 367048 w 1841678"/>
              <a:gd name="connsiteY3" fmla="*/ 746992 h 1371618"/>
              <a:gd name="connsiteX4" fmla="*/ 0 w 1841678"/>
              <a:gd name="connsiteY4" fmla="*/ 1371618 h 1371618"/>
              <a:gd name="connsiteX0" fmla="*/ 1841678 w 1841678"/>
              <a:gd name="connsiteY0" fmla="*/ 212578 h 1371676"/>
              <a:gd name="connsiteX1" fmla="*/ 972355 w 1841678"/>
              <a:gd name="connsiteY1" fmla="*/ 76 h 1371676"/>
              <a:gd name="connsiteX2" fmla="*/ 695459 w 1841678"/>
              <a:gd name="connsiteY2" fmla="*/ 225456 h 1371676"/>
              <a:gd name="connsiteX3" fmla="*/ 367048 w 1841678"/>
              <a:gd name="connsiteY3" fmla="*/ 747050 h 1371676"/>
              <a:gd name="connsiteX4" fmla="*/ 0 w 1841678"/>
              <a:gd name="connsiteY4" fmla="*/ 1371676 h 1371676"/>
              <a:gd name="connsiteX0" fmla="*/ 1841678 w 1841678"/>
              <a:gd name="connsiteY0" fmla="*/ 231873 h 1390971"/>
              <a:gd name="connsiteX1" fmla="*/ 1023870 w 1841678"/>
              <a:gd name="connsiteY1" fmla="*/ 53 h 1390971"/>
              <a:gd name="connsiteX2" fmla="*/ 695459 w 1841678"/>
              <a:gd name="connsiteY2" fmla="*/ 244751 h 1390971"/>
              <a:gd name="connsiteX3" fmla="*/ 367048 w 1841678"/>
              <a:gd name="connsiteY3" fmla="*/ 766345 h 1390971"/>
              <a:gd name="connsiteX4" fmla="*/ 0 w 1841678"/>
              <a:gd name="connsiteY4" fmla="*/ 1390971 h 1390971"/>
              <a:gd name="connsiteX0" fmla="*/ 29596 w 1738958"/>
              <a:gd name="connsiteY0" fmla="*/ 13682 h 3053096"/>
              <a:gd name="connsiteX1" fmla="*/ 1678092 w 1738958"/>
              <a:gd name="connsiteY1" fmla="*/ 1662178 h 3053096"/>
              <a:gd name="connsiteX2" fmla="*/ 1349681 w 1738958"/>
              <a:gd name="connsiteY2" fmla="*/ 1906876 h 3053096"/>
              <a:gd name="connsiteX3" fmla="*/ 1021270 w 1738958"/>
              <a:gd name="connsiteY3" fmla="*/ 2428470 h 3053096"/>
              <a:gd name="connsiteX4" fmla="*/ 654222 w 1738958"/>
              <a:gd name="connsiteY4" fmla="*/ 3053096 h 3053096"/>
              <a:gd name="connsiteX0" fmla="*/ 0 w 1709362"/>
              <a:gd name="connsiteY0" fmla="*/ 0 h 3039414"/>
              <a:gd name="connsiteX1" fmla="*/ 1648496 w 1709362"/>
              <a:gd name="connsiteY1" fmla="*/ 1648496 h 3039414"/>
              <a:gd name="connsiteX2" fmla="*/ 1320085 w 1709362"/>
              <a:gd name="connsiteY2" fmla="*/ 1893194 h 3039414"/>
              <a:gd name="connsiteX3" fmla="*/ 991674 w 1709362"/>
              <a:gd name="connsiteY3" fmla="*/ 2414788 h 3039414"/>
              <a:gd name="connsiteX4" fmla="*/ 624626 w 1709362"/>
              <a:gd name="connsiteY4" fmla="*/ 3039414 h 3039414"/>
              <a:gd name="connsiteX0" fmla="*/ 0 w 1332143"/>
              <a:gd name="connsiteY0" fmla="*/ 0 h 3039414"/>
              <a:gd name="connsiteX1" fmla="*/ 547352 w 1332143"/>
              <a:gd name="connsiteY1" fmla="*/ 1010992 h 3039414"/>
              <a:gd name="connsiteX2" fmla="*/ 1320085 w 1332143"/>
              <a:gd name="connsiteY2" fmla="*/ 1893194 h 3039414"/>
              <a:gd name="connsiteX3" fmla="*/ 991674 w 1332143"/>
              <a:gd name="connsiteY3" fmla="*/ 2414788 h 3039414"/>
              <a:gd name="connsiteX4" fmla="*/ 624626 w 1332143"/>
              <a:gd name="connsiteY4" fmla="*/ 3039414 h 3039414"/>
              <a:gd name="connsiteX0" fmla="*/ 0 w 1332143"/>
              <a:gd name="connsiteY0" fmla="*/ 0 h 3039414"/>
              <a:gd name="connsiteX1" fmla="*/ 547352 w 1332143"/>
              <a:gd name="connsiteY1" fmla="*/ 1010992 h 3039414"/>
              <a:gd name="connsiteX2" fmla="*/ 1320085 w 1332143"/>
              <a:gd name="connsiteY2" fmla="*/ 1893194 h 3039414"/>
              <a:gd name="connsiteX3" fmla="*/ 991674 w 1332143"/>
              <a:gd name="connsiteY3" fmla="*/ 2414788 h 3039414"/>
              <a:gd name="connsiteX4" fmla="*/ 624626 w 1332143"/>
              <a:gd name="connsiteY4" fmla="*/ 3039414 h 3039414"/>
              <a:gd name="connsiteX0" fmla="*/ 0 w 1338827"/>
              <a:gd name="connsiteY0" fmla="*/ 0 h 3039414"/>
              <a:gd name="connsiteX1" fmla="*/ 405684 w 1338827"/>
              <a:gd name="connsiteY1" fmla="*/ 959477 h 3039414"/>
              <a:gd name="connsiteX2" fmla="*/ 1320085 w 1338827"/>
              <a:gd name="connsiteY2" fmla="*/ 1893194 h 3039414"/>
              <a:gd name="connsiteX3" fmla="*/ 991674 w 1338827"/>
              <a:gd name="connsiteY3" fmla="*/ 2414788 h 3039414"/>
              <a:gd name="connsiteX4" fmla="*/ 624626 w 1338827"/>
              <a:gd name="connsiteY4" fmla="*/ 3039414 h 3039414"/>
              <a:gd name="connsiteX0" fmla="*/ 0 w 1338827"/>
              <a:gd name="connsiteY0" fmla="*/ 0 h 3039414"/>
              <a:gd name="connsiteX1" fmla="*/ 405684 w 1338827"/>
              <a:gd name="connsiteY1" fmla="*/ 959477 h 3039414"/>
              <a:gd name="connsiteX2" fmla="*/ 1320085 w 1338827"/>
              <a:gd name="connsiteY2" fmla="*/ 1893194 h 3039414"/>
              <a:gd name="connsiteX3" fmla="*/ 991674 w 1338827"/>
              <a:gd name="connsiteY3" fmla="*/ 2414788 h 3039414"/>
              <a:gd name="connsiteX4" fmla="*/ 624626 w 1338827"/>
              <a:gd name="connsiteY4" fmla="*/ 3039414 h 3039414"/>
              <a:gd name="connsiteX0" fmla="*/ 0 w 1329406"/>
              <a:gd name="connsiteY0" fmla="*/ 0 h 3039414"/>
              <a:gd name="connsiteX1" fmla="*/ 405684 w 1329406"/>
              <a:gd name="connsiteY1" fmla="*/ 959477 h 3039414"/>
              <a:gd name="connsiteX2" fmla="*/ 611748 w 1329406"/>
              <a:gd name="connsiteY2" fmla="*/ 1339403 h 3039414"/>
              <a:gd name="connsiteX3" fmla="*/ 1320085 w 1329406"/>
              <a:gd name="connsiteY3" fmla="*/ 1893194 h 3039414"/>
              <a:gd name="connsiteX4" fmla="*/ 991674 w 1329406"/>
              <a:gd name="connsiteY4" fmla="*/ 2414788 h 3039414"/>
              <a:gd name="connsiteX5" fmla="*/ 624626 w 1329406"/>
              <a:gd name="connsiteY5" fmla="*/ 3039414 h 3039414"/>
              <a:gd name="connsiteX0" fmla="*/ 0 w 1325758"/>
              <a:gd name="connsiteY0" fmla="*/ 0 h 3039414"/>
              <a:gd name="connsiteX1" fmla="*/ 405684 w 1325758"/>
              <a:gd name="connsiteY1" fmla="*/ 959477 h 3039414"/>
              <a:gd name="connsiteX2" fmla="*/ 708340 w 1325758"/>
              <a:gd name="connsiteY2" fmla="*/ 1384480 h 3039414"/>
              <a:gd name="connsiteX3" fmla="*/ 1320085 w 1325758"/>
              <a:gd name="connsiteY3" fmla="*/ 1893194 h 3039414"/>
              <a:gd name="connsiteX4" fmla="*/ 991674 w 1325758"/>
              <a:gd name="connsiteY4" fmla="*/ 2414788 h 3039414"/>
              <a:gd name="connsiteX5" fmla="*/ 624626 w 1325758"/>
              <a:gd name="connsiteY5" fmla="*/ 3039414 h 3039414"/>
              <a:gd name="connsiteX0" fmla="*/ 0 w 1325758"/>
              <a:gd name="connsiteY0" fmla="*/ 0 h 3039414"/>
              <a:gd name="connsiteX1" fmla="*/ 405684 w 1325758"/>
              <a:gd name="connsiteY1" fmla="*/ 959477 h 3039414"/>
              <a:gd name="connsiteX2" fmla="*/ 708340 w 1325758"/>
              <a:gd name="connsiteY2" fmla="*/ 1384480 h 3039414"/>
              <a:gd name="connsiteX3" fmla="*/ 1320085 w 1325758"/>
              <a:gd name="connsiteY3" fmla="*/ 1893194 h 3039414"/>
              <a:gd name="connsiteX4" fmla="*/ 991674 w 1325758"/>
              <a:gd name="connsiteY4" fmla="*/ 2414788 h 3039414"/>
              <a:gd name="connsiteX5" fmla="*/ 624626 w 1325758"/>
              <a:gd name="connsiteY5" fmla="*/ 3039414 h 3039414"/>
              <a:gd name="connsiteX0" fmla="*/ 0 w 1325758"/>
              <a:gd name="connsiteY0" fmla="*/ 0 h 3039414"/>
              <a:gd name="connsiteX1" fmla="*/ 405684 w 1325758"/>
              <a:gd name="connsiteY1" fmla="*/ 959477 h 3039414"/>
              <a:gd name="connsiteX2" fmla="*/ 708340 w 1325758"/>
              <a:gd name="connsiteY2" fmla="*/ 1384480 h 3039414"/>
              <a:gd name="connsiteX3" fmla="*/ 1320085 w 1325758"/>
              <a:gd name="connsiteY3" fmla="*/ 1893194 h 3039414"/>
              <a:gd name="connsiteX4" fmla="*/ 991674 w 1325758"/>
              <a:gd name="connsiteY4" fmla="*/ 2414788 h 3039414"/>
              <a:gd name="connsiteX5" fmla="*/ 624626 w 1325758"/>
              <a:gd name="connsiteY5" fmla="*/ 3039414 h 3039414"/>
              <a:gd name="connsiteX0" fmla="*/ 0 w 1329936"/>
              <a:gd name="connsiteY0" fmla="*/ 0 h 3039414"/>
              <a:gd name="connsiteX1" fmla="*/ 405684 w 1329936"/>
              <a:gd name="connsiteY1" fmla="*/ 959477 h 3039414"/>
              <a:gd name="connsiteX2" fmla="*/ 598870 w 1329936"/>
              <a:gd name="connsiteY2" fmla="*/ 1358722 h 3039414"/>
              <a:gd name="connsiteX3" fmla="*/ 1320085 w 1329936"/>
              <a:gd name="connsiteY3" fmla="*/ 1893194 h 3039414"/>
              <a:gd name="connsiteX4" fmla="*/ 991674 w 1329936"/>
              <a:gd name="connsiteY4" fmla="*/ 2414788 h 3039414"/>
              <a:gd name="connsiteX5" fmla="*/ 624626 w 1329936"/>
              <a:gd name="connsiteY5" fmla="*/ 3039414 h 3039414"/>
              <a:gd name="connsiteX0" fmla="*/ 0 w 1329936"/>
              <a:gd name="connsiteY0" fmla="*/ 0 h 3039414"/>
              <a:gd name="connsiteX1" fmla="*/ 405684 w 1329936"/>
              <a:gd name="connsiteY1" fmla="*/ 959477 h 3039414"/>
              <a:gd name="connsiteX2" fmla="*/ 598870 w 1329936"/>
              <a:gd name="connsiteY2" fmla="*/ 1358722 h 3039414"/>
              <a:gd name="connsiteX3" fmla="*/ 1320085 w 1329936"/>
              <a:gd name="connsiteY3" fmla="*/ 1893194 h 3039414"/>
              <a:gd name="connsiteX4" fmla="*/ 991674 w 1329936"/>
              <a:gd name="connsiteY4" fmla="*/ 2414788 h 3039414"/>
              <a:gd name="connsiteX5" fmla="*/ 624626 w 1329936"/>
              <a:gd name="connsiteY5" fmla="*/ 3039414 h 3039414"/>
              <a:gd name="connsiteX0" fmla="*/ 0 w 1329936"/>
              <a:gd name="connsiteY0" fmla="*/ 0 h 3039414"/>
              <a:gd name="connsiteX1" fmla="*/ 334851 w 1329936"/>
              <a:gd name="connsiteY1" fmla="*/ 920840 h 3039414"/>
              <a:gd name="connsiteX2" fmla="*/ 598870 w 1329936"/>
              <a:gd name="connsiteY2" fmla="*/ 1358722 h 3039414"/>
              <a:gd name="connsiteX3" fmla="*/ 1320085 w 1329936"/>
              <a:gd name="connsiteY3" fmla="*/ 1893194 h 3039414"/>
              <a:gd name="connsiteX4" fmla="*/ 991674 w 1329936"/>
              <a:gd name="connsiteY4" fmla="*/ 2414788 h 3039414"/>
              <a:gd name="connsiteX5" fmla="*/ 624626 w 1329936"/>
              <a:gd name="connsiteY5" fmla="*/ 3039414 h 3039414"/>
              <a:gd name="connsiteX0" fmla="*/ 0 w 1273672"/>
              <a:gd name="connsiteY0" fmla="*/ 0 h 3039414"/>
              <a:gd name="connsiteX1" fmla="*/ 334851 w 1273672"/>
              <a:gd name="connsiteY1" fmla="*/ 920840 h 3039414"/>
              <a:gd name="connsiteX2" fmla="*/ 598870 w 1273672"/>
              <a:gd name="connsiteY2" fmla="*/ 1358722 h 3039414"/>
              <a:gd name="connsiteX3" fmla="*/ 1262130 w 1273672"/>
              <a:gd name="connsiteY3" fmla="*/ 1860997 h 3039414"/>
              <a:gd name="connsiteX4" fmla="*/ 991674 w 1273672"/>
              <a:gd name="connsiteY4" fmla="*/ 2414788 h 3039414"/>
              <a:gd name="connsiteX5" fmla="*/ 624626 w 1273672"/>
              <a:gd name="connsiteY5" fmla="*/ 3039414 h 3039414"/>
              <a:gd name="connsiteX0" fmla="*/ 0 w 1263688"/>
              <a:gd name="connsiteY0" fmla="*/ 0 h 3039414"/>
              <a:gd name="connsiteX1" fmla="*/ 334851 w 1263688"/>
              <a:gd name="connsiteY1" fmla="*/ 920840 h 3039414"/>
              <a:gd name="connsiteX2" fmla="*/ 598870 w 1263688"/>
              <a:gd name="connsiteY2" fmla="*/ 1358722 h 3039414"/>
              <a:gd name="connsiteX3" fmla="*/ 1262130 w 1263688"/>
              <a:gd name="connsiteY3" fmla="*/ 1860997 h 3039414"/>
              <a:gd name="connsiteX4" fmla="*/ 991674 w 1263688"/>
              <a:gd name="connsiteY4" fmla="*/ 2414788 h 3039414"/>
              <a:gd name="connsiteX5" fmla="*/ 624626 w 1263688"/>
              <a:gd name="connsiteY5" fmla="*/ 3039414 h 3039414"/>
              <a:gd name="connsiteX0" fmla="*/ 0 w 1314930"/>
              <a:gd name="connsiteY0" fmla="*/ 0 h 3039414"/>
              <a:gd name="connsiteX1" fmla="*/ 334851 w 1314930"/>
              <a:gd name="connsiteY1" fmla="*/ 920840 h 3039414"/>
              <a:gd name="connsiteX2" fmla="*/ 598870 w 1314930"/>
              <a:gd name="connsiteY2" fmla="*/ 1358722 h 3039414"/>
              <a:gd name="connsiteX3" fmla="*/ 1313646 w 1314930"/>
              <a:gd name="connsiteY3" fmla="*/ 1803042 h 3039414"/>
              <a:gd name="connsiteX4" fmla="*/ 991674 w 1314930"/>
              <a:gd name="connsiteY4" fmla="*/ 2414788 h 3039414"/>
              <a:gd name="connsiteX5" fmla="*/ 624626 w 1314930"/>
              <a:gd name="connsiteY5" fmla="*/ 3039414 h 3039414"/>
              <a:gd name="connsiteX0" fmla="*/ 0 w 1314276"/>
              <a:gd name="connsiteY0" fmla="*/ 0 h 3039414"/>
              <a:gd name="connsiteX1" fmla="*/ 334851 w 1314276"/>
              <a:gd name="connsiteY1" fmla="*/ 920840 h 3039414"/>
              <a:gd name="connsiteX2" fmla="*/ 598870 w 1314276"/>
              <a:gd name="connsiteY2" fmla="*/ 1358722 h 3039414"/>
              <a:gd name="connsiteX3" fmla="*/ 1313646 w 1314276"/>
              <a:gd name="connsiteY3" fmla="*/ 1803042 h 3039414"/>
              <a:gd name="connsiteX4" fmla="*/ 991674 w 1314276"/>
              <a:gd name="connsiteY4" fmla="*/ 2414788 h 3039414"/>
              <a:gd name="connsiteX5" fmla="*/ 624626 w 1314276"/>
              <a:gd name="connsiteY5" fmla="*/ 3039414 h 3039414"/>
              <a:gd name="connsiteX0" fmla="*/ 0 w 1179047"/>
              <a:gd name="connsiteY0" fmla="*/ 0 h 3058732"/>
              <a:gd name="connsiteX1" fmla="*/ 199622 w 1179047"/>
              <a:gd name="connsiteY1" fmla="*/ 940158 h 3058732"/>
              <a:gd name="connsiteX2" fmla="*/ 463641 w 1179047"/>
              <a:gd name="connsiteY2" fmla="*/ 1378040 h 3058732"/>
              <a:gd name="connsiteX3" fmla="*/ 1178417 w 1179047"/>
              <a:gd name="connsiteY3" fmla="*/ 1822360 h 3058732"/>
              <a:gd name="connsiteX4" fmla="*/ 856445 w 1179047"/>
              <a:gd name="connsiteY4" fmla="*/ 2434106 h 3058732"/>
              <a:gd name="connsiteX5" fmla="*/ 489397 w 1179047"/>
              <a:gd name="connsiteY5" fmla="*/ 3058732 h 3058732"/>
              <a:gd name="connsiteX0" fmla="*/ 0 w 1200638"/>
              <a:gd name="connsiteY0" fmla="*/ 0 h 3116687"/>
              <a:gd name="connsiteX1" fmla="*/ 199622 w 1200638"/>
              <a:gd name="connsiteY1" fmla="*/ 940158 h 3116687"/>
              <a:gd name="connsiteX2" fmla="*/ 463641 w 1200638"/>
              <a:gd name="connsiteY2" fmla="*/ 1378040 h 3116687"/>
              <a:gd name="connsiteX3" fmla="*/ 1178417 w 1200638"/>
              <a:gd name="connsiteY3" fmla="*/ 1822360 h 3116687"/>
              <a:gd name="connsiteX4" fmla="*/ 856445 w 1200638"/>
              <a:gd name="connsiteY4" fmla="*/ 2434106 h 3116687"/>
              <a:gd name="connsiteX5" fmla="*/ 1178416 w 1200638"/>
              <a:gd name="connsiteY5" fmla="*/ 3116687 h 3116687"/>
              <a:gd name="connsiteX0" fmla="*/ 0 w 1178839"/>
              <a:gd name="connsiteY0" fmla="*/ 0 h 3116687"/>
              <a:gd name="connsiteX1" fmla="*/ 199622 w 1178839"/>
              <a:gd name="connsiteY1" fmla="*/ 940158 h 3116687"/>
              <a:gd name="connsiteX2" fmla="*/ 463641 w 1178839"/>
              <a:gd name="connsiteY2" fmla="*/ 1378040 h 3116687"/>
              <a:gd name="connsiteX3" fmla="*/ 1178417 w 1178839"/>
              <a:gd name="connsiteY3" fmla="*/ 1822360 h 3116687"/>
              <a:gd name="connsiteX4" fmla="*/ 856445 w 1178839"/>
              <a:gd name="connsiteY4" fmla="*/ 2434106 h 3116687"/>
              <a:gd name="connsiteX5" fmla="*/ 1178416 w 1178839"/>
              <a:gd name="connsiteY5" fmla="*/ 3116687 h 3116687"/>
              <a:gd name="connsiteX0" fmla="*/ 0 w 1231362"/>
              <a:gd name="connsiteY0" fmla="*/ 0 h 3116687"/>
              <a:gd name="connsiteX1" fmla="*/ 199622 w 1231362"/>
              <a:gd name="connsiteY1" fmla="*/ 940158 h 3116687"/>
              <a:gd name="connsiteX2" fmla="*/ 463641 w 1231362"/>
              <a:gd name="connsiteY2" fmla="*/ 1378040 h 3116687"/>
              <a:gd name="connsiteX3" fmla="*/ 1178417 w 1231362"/>
              <a:gd name="connsiteY3" fmla="*/ 1822360 h 3116687"/>
              <a:gd name="connsiteX4" fmla="*/ 1178416 w 1231362"/>
              <a:gd name="connsiteY4" fmla="*/ 3116687 h 3116687"/>
              <a:gd name="connsiteX0" fmla="*/ 0 w 1238297"/>
              <a:gd name="connsiteY0" fmla="*/ 0 h 3586766"/>
              <a:gd name="connsiteX1" fmla="*/ 199622 w 1238297"/>
              <a:gd name="connsiteY1" fmla="*/ 940158 h 3586766"/>
              <a:gd name="connsiteX2" fmla="*/ 463641 w 1238297"/>
              <a:gd name="connsiteY2" fmla="*/ 1378040 h 3586766"/>
              <a:gd name="connsiteX3" fmla="*/ 1178417 w 1238297"/>
              <a:gd name="connsiteY3" fmla="*/ 1822360 h 3586766"/>
              <a:gd name="connsiteX4" fmla="*/ 1197734 w 1238297"/>
              <a:gd name="connsiteY4" fmla="*/ 3586766 h 3586766"/>
              <a:gd name="connsiteX0" fmla="*/ 0 w 1232078"/>
              <a:gd name="connsiteY0" fmla="*/ 0 h 3586766"/>
              <a:gd name="connsiteX1" fmla="*/ 199622 w 1232078"/>
              <a:gd name="connsiteY1" fmla="*/ 940158 h 3586766"/>
              <a:gd name="connsiteX2" fmla="*/ 463641 w 1232078"/>
              <a:gd name="connsiteY2" fmla="*/ 1378040 h 3586766"/>
              <a:gd name="connsiteX3" fmla="*/ 1178417 w 1232078"/>
              <a:gd name="connsiteY3" fmla="*/ 1822360 h 3586766"/>
              <a:gd name="connsiteX4" fmla="*/ 1197734 w 1232078"/>
              <a:gd name="connsiteY4" fmla="*/ 3586766 h 3586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078" h="3586766">
                <a:moveTo>
                  <a:pt x="0" y="0"/>
                </a:moveTo>
                <a:cubicBezTo>
                  <a:pt x="10196" y="471689"/>
                  <a:pt x="122349" y="710485"/>
                  <a:pt x="199622" y="940158"/>
                </a:cubicBezTo>
                <a:cubicBezTo>
                  <a:pt x="276896" y="1169831"/>
                  <a:pt x="300509" y="1231006"/>
                  <a:pt x="463641" y="1378040"/>
                </a:cubicBezTo>
                <a:cubicBezTo>
                  <a:pt x="626774" y="1525074"/>
                  <a:pt x="1056068" y="1454239"/>
                  <a:pt x="1178417" y="1822360"/>
                </a:cubicBezTo>
                <a:cubicBezTo>
                  <a:pt x="1300766" y="2190481"/>
                  <a:pt x="1171976" y="2904991"/>
                  <a:pt x="1197734" y="3586766"/>
                </a:cubicBezTo>
              </a:path>
            </a:pathLst>
          </a:custGeom>
          <a:noFill/>
          <a:ln w="57150" cap="rnd" cmpd="sng" algn="ctr">
            <a:solidFill>
              <a:srgbClr val="F08A00"/>
            </a:solidFill>
            <a:prstDash val="solid"/>
            <a:round/>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08A00"/>
              </a:solidFill>
            </a:endParaRPr>
          </a:p>
        </p:txBody>
      </p:sp>
      <p:sp>
        <p:nvSpPr>
          <p:cNvPr id="8" name="TextBox 7">
            <a:extLst>
              <a:ext uri="{FF2B5EF4-FFF2-40B4-BE49-F238E27FC236}">
                <a16:creationId xmlns:a16="http://schemas.microsoft.com/office/drawing/2014/main" id="{D82C7F63-F7D0-4B5D-9152-708B0C2E5691}"/>
              </a:ext>
            </a:extLst>
          </p:cNvPr>
          <p:cNvSpPr txBox="1"/>
          <p:nvPr/>
        </p:nvSpPr>
        <p:spPr>
          <a:xfrm>
            <a:off x="649547" y="4500032"/>
            <a:ext cx="1845377" cy="83099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ln w="9525" cap="flat" cmpd="sng" algn="ctr">
            <a:noFill/>
            <a:prstDash val="solid"/>
            <a:round/>
            <a:headEnd type="none" w="med" len="med"/>
            <a:tailEnd type="none" w="med" len="med"/>
          </a:ln>
        </p:spPr>
        <p:txBody>
          <a:bodyPr wrap="none" rtlCol="0">
            <a:spAutoFit/>
          </a:bodyPr>
          <a:lstStyle/>
          <a:p>
            <a:r>
              <a:rPr lang="en-US" sz="2400" b="1" dirty="0">
                <a:solidFill>
                  <a:srgbClr val="F08A00"/>
                </a:solidFill>
              </a:rPr>
              <a:t>VIM Control</a:t>
            </a:r>
            <a:br>
              <a:rPr lang="en-US" sz="2400" b="1" dirty="0">
                <a:solidFill>
                  <a:srgbClr val="F08A00"/>
                </a:solidFill>
              </a:rPr>
            </a:br>
            <a:r>
              <a:rPr lang="en-US" sz="2400" b="1" dirty="0">
                <a:solidFill>
                  <a:srgbClr val="F08A00"/>
                </a:solidFill>
              </a:rPr>
              <a:t>Plane</a:t>
            </a:r>
          </a:p>
        </p:txBody>
      </p:sp>
      <p:sp>
        <p:nvSpPr>
          <p:cNvPr id="43" name="TextBox 42">
            <a:extLst>
              <a:ext uri="{FF2B5EF4-FFF2-40B4-BE49-F238E27FC236}">
                <a16:creationId xmlns:a16="http://schemas.microsoft.com/office/drawing/2014/main" id="{FE9984B5-964F-4CB6-8DAD-261170F12F5F}"/>
              </a:ext>
            </a:extLst>
          </p:cNvPr>
          <p:cNvSpPr txBox="1"/>
          <p:nvPr/>
        </p:nvSpPr>
        <p:spPr>
          <a:xfrm rot="21205726">
            <a:off x="5035932" y="6190124"/>
            <a:ext cx="1713931" cy="253916"/>
          </a:xfrm>
          <a:prstGeom prst="rect">
            <a:avLst/>
          </a:prstGeom>
          <a:noFill/>
        </p:spPr>
        <p:txBody>
          <a:bodyPr wrap="none" rtlCol="0" anchor="ctr">
            <a:spAutoFit/>
          </a:bodyPr>
          <a:lstStyle/>
          <a:p>
            <a:pPr algn="ctr"/>
            <a:r>
              <a:rPr lang="en-US" sz="1050" dirty="0">
                <a:solidFill>
                  <a:schemeClr val="tx1">
                    <a:lumMod val="65000"/>
                    <a:lumOff val="35000"/>
                  </a:schemeClr>
                </a:solidFill>
              </a:rPr>
              <a:t>VXLAN or </a:t>
            </a:r>
            <a:r>
              <a:rPr lang="en-US" sz="1050" dirty="0" err="1">
                <a:solidFill>
                  <a:schemeClr val="tx1">
                    <a:lumMod val="65000"/>
                    <a:lumOff val="35000"/>
                  </a:schemeClr>
                </a:solidFill>
              </a:rPr>
              <a:t>Geneve</a:t>
            </a:r>
            <a:r>
              <a:rPr lang="en-US" sz="1050" dirty="0">
                <a:solidFill>
                  <a:schemeClr val="tx1">
                    <a:lumMod val="65000"/>
                    <a:lumOff val="35000"/>
                  </a:schemeClr>
                </a:solidFill>
              </a:rPr>
              <a:t> tunnels</a:t>
            </a:r>
          </a:p>
        </p:txBody>
      </p:sp>
      <p:sp>
        <p:nvSpPr>
          <p:cNvPr id="44" name="TextBox 43">
            <a:extLst>
              <a:ext uri="{FF2B5EF4-FFF2-40B4-BE49-F238E27FC236}">
                <a16:creationId xmlns:a16="http://schemas.microsoft.com/office/drawing/2014/main" id="{FA7E4049-388A-4917-80F6-7A656FC1962A}"/>
              </a:ext>
            </a:extLst>
          </p:cNvPr>
          <p:cNvSpPr txBox="1"/>
          <p:nvPr/>
        </p:nvSpPr>
        <p:spPr>
          <a:xfrm>
            <a:off x="8189851" y="5540139"/>
            <a:ext cx="3630421" cy="492443"/>
          </a:xfrm>
          <a:prstGeom prst="rect">
            <a:avLst/>
          </a:prstGeom>
          <a:solidFill>
            <a:schemeClr val="bg1"/>
          </a:solidFill>
          <a:ln>
            <a:solidFill>
              <a:schemeClr val="accent1">
                <a:lumMod val="75000"/>
              </a:schemeClr>
            </a:solidFill>
          </a:ln>
        </p:spPr>
        <p:txBody>
          <a:bodyPr wrap="square" rtlCol="0">
            <a:spAutoFit/>
          </a:bodyPr>
          <a:lstStyle/>
          <a:p>
            <a:r>
              <a:rPr lang="en-US" sz="1400" dirty="0"/>
              <a:t>VIM Control Plane</a:t>
            </a:r>
            <a:br>
              <a:rPr lang="en-US" sz="1400" dirty="0"/>
            </a:br>
            <a:r>
              <a:rPr lang="en-US" sz="1200" dirty="0"/>
              <a:t>In OpenStack: RabbitMQ, REST APIs calls, …</a:t>
            </a:r>
          </a:p>
        </p:txBody>
      </p:sp>
    </p:spTree>
    <p:extLst>
      <p:ext uri="{BB962C8B-B14F-4D97-AF65-F5344CB8AC3E}">
        <p14:creationId xmlns:p14="http://schemas.microsoft.com/office/powerpoint/2010/main" val="1183888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tangle 119">
            <a:extLst>
              <a:ext uri="{FF2B5EF4-FFF2-40B4-BE49-F238E27FC236}">
                <a16:creationId xmlns:a16="http://schemas.microsoft.com/office/drawing/2014/main" id="{5D05DF03-3705-482A-8030-7EE736722E95}"/>
              </a:ext>
            </a:extLst>
          </p:cNvPr>
          <p:cNvSpPr/>
          <p:nvPr/>
        </p:nvSpPr>
        <p:spPr>
          <a:xfrm>
            <a:off x="7098772" y="1976107"/>
            <a:ext cx="2022427" cy="1672268"/>
          </a:xfrm>
          <a:prstGeom prst="rect">
            <a:avLst/>
          </a:prstGeom>
          <a:solidFill>
            <a:srgbClr val="2E4275"/>
          </a:solidFill>
          <a:ln w="9525"/>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600" dirty="0"/>
          </a:p>
        </p:txBody>
      </p:sp>
      <p:sp>
        <p:nvSpPr>
          <p:cNvPr id="119" name="Rectangle 118">
            <a:extLst>
              <a:ext uri="{FF2B5EF4-FFF2-40B4-BE49-F238E27FC236}">
                <a16:creationId xmlns:a16="http://schemas.microsoft.com/office/drawing/2014/main" id="{98F9D2E8-63C0-4F73-8C05-768163018D93}"/>
              </a:ext>
            </a:extLst>
          </p:cNvPr>
          <p:cNvSpPr/>
          <p:nvPr/>
        </p:nvSpPr>
        <p:spPr>
          <a:xfrm>
            <a:off x="7031421" y="2029281"/>
            <a:ext cx="2022427" cy="1672268"/>
          </a:xfrm>
          <a:prstGeom prst="rect">
            <a:avLst/>
          </a:prstGeom>
          <a:solidFill>
            <a:srgbClr val="2E4275"/>
          </a:solidFill>
          <a:ln w="9525"/>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600" dirty="0"/>
          </a:p>
        </p:txBody>
      </p:sp>
      <p:pic>
        <p:nvPicPr>
          <p:cNvPr id="153" name="Picture 152">
            <a:extLst>
              <a:ext uri="{FF2B5EF4-FFF2-40B4-BE49-F238E27FC236}">
                <a16:creationId xmlns:a16="http://schemas.microsoft.com/office/drawing/2014/main" id="{386D0B31-0E4F-4372-94BE-6A17DEDB1419}"/>
              </a:ext>
            </a:extLst>
          </p:cNvPr>
          <p:cNvPicPr>
            <a:picLocks noChangeAspect="1"/>
          </p:cNvPicPr>
          <p:nvPr/>
        </p:nvPicPr>
        <p:blipFill>
          <a:blip r:embed="rId3"/>
          <a:stretch>
            <a:fillRect/>
          </a:stretch>
        </p:blipFill>
        <p:spPr>
          <a:xfrm>
            <a:off x="6952732" y="2091177"/>
            <a:ext cx="2035358" cy="1735859"/>
          </a:xfrm>
          <a:prstGeom prst="rect">
            <a:avLst/>
          </a:prstGeom>
        </p:spPr>
      </p:pic>
      <p:sp>
        <p:nvSpPr>
          <p:cNvPr id="5" name="Rectangle 4">
            <a:extLst>
              <a:ext uri="{FF2B5EF4-FFF2-40B4-BE49-F238E27FC236}">
                <a16:creationId xmlns:a16="http://schemas.microsoft.com/office/drawing/2014/main" id="{2B1C126C-88C8-48FB-9178-1184362E5439}"/>
              </a:ext>
            </a:extLst>
          </p:cNvPr>
          <p:cNvSpPr/>
          <p:nvPr/>
        </p:nvSpPr>
        <p:spPr>
          <a:xfrm>
            <a:off x="1063349" y="1870586"/>
            <a:ext cx="4291106" cy="3669553"/>
          </a:xfrm>
          <a:prstGeom prst="rect">
            <a:avLst/>
          </a:prstGeom>
          <a:solidFill>
            <a:srgbClr val="2E427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t>Compute Node</a:t>
            </a:r>
          </a:p>
        </p:txBody>
      </p:sp>
      <p:sp>
        <p:nvSpPr>
          <p:cNvPr id="26" name="Rectangle: Rounded Corners 25">
            <a:extLst>
              <a:ext uri="{FF2B5EF4-FFF2-40B4-BE49-F238E27FC236}">
                <a16:creationId xmlns:a16="http://schemas.microsoft.com/office/drawing/2014/main" id="{F285F540-DC79-4E28-A633-F0DDB65757EB}"/>
              </a:ext>
            </a:extLst>
          </p:cNvPr>
          <p:cNvSpPr/>
          <p:nvPr/>
        </p:nvSpPr>
        <p:spPr>
          <a:xfrm>
            <a:off x="1583302" y="3824556"/>
            <a:ext cx="3209365" cy="15064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sz="1600" dirty="0"/>
              <a:t>OvS</a:t>
            </a:r>
          </a:p>
        </p:txBody>
      </p:sp>
      <p:sp>
        <p:nvSpPr>
          <p:cNvPr id="4" name="Title 3">
            <a:extLst>
              <a:ext uri="{FF2B5EF4-FFF2-40B4-BE49-F238E27FC236}">
                <a16:creationId xmlns:a16="http://schemas.microsoft.com/office/drawing/2014/main" id="{FD68A83E-A981-40C5-9B52-61550A95952B}"/>
              </a:ext>
            </a:extLst>
          </p:cNvPr>
          <p:cNvSpPr>
            <a:spLocks noGrp="1"/>
          </p:cNvSpPr>
          <p:nvPr>
            <p:ph type="title"/>
          </p:nvPr>
        </p:nvSpPr>
        <p:spPr>
          <a:xfrm>
            <a:off x="677334" y="374466"/>
            <a:ext cx="8596668" cy="1320800"/>
          </a:xfrm>
        </p:spPr>
        <p:txBody>
          <a:bodyPr>
            <a:normAutofit/>
          </a:bodyPr>
          <a:lstStyle/>
          <a:p>
            <a:r>
              <a:rPr lang="en-US" dirty="0"/>
              <a:t>Use Case 2: VIM Control Plane</a:t>
            </a:r>
            <a:endParaRPr lang="en-US" sz="2800" dirty="0"/>
          </a:p>
        </p:txBody>
      </p:sp>
      <p:sp>
        <p:nvSpPr>
          <p:cNvPr id="6" name="Oval 5">
            <a:extLst>
              <a:ext uri="{FF2B5EF4-FFF2-40B4-BE49-F238E27FC236}">
                <a16:creationId xmlns:a16="http://schemas.microsoft.com/office/drawing/2014/main" id="{B39DE7B8-3B98-4FAC-8003-9AD22095B13F}"/>
              </a:ext>
            </a:extLst>
          </p:cNvPr>
          <p:cNvSpPr/>
          <p:nvPr/>
        </p:nvSpPr>
        <p:spPr>
          <a:xfrm>
            <a:off x="2806644" y="5541630"/>
            <a:ext cx="131483" cy="122517"/>
          </a:xfrm>
          <a:prstGeom prst="ellipse">
            <a:avLst/>
          </a:prstGeom>
          <a:solidFill>
            <a:srgbClr val="5858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5F3459B-7D01-47EC-9BFA-41019E3CFCD2}"/>
              </a:ext>
            </a:extLst>
          </p:cNvPr>
          <p:cNvSpPr/>
          <p:nvPr/>
        </p:nvSpPr>
        <p:spPr>
          <a:xfrm>
            <a:off x="3526895" y="5541629"/>
            <a:ext cx="113552" cy="122517"/>
          </a:xfrm>
          <a:prstGeom prst="ellipse">
            <a:avLst/>
          </a:prstGeom>
          <a:solidFill>
            <a:srgbClr val="5858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EC7A8FE-8AEB-431F-A00D-5E0BCBF256F1}"/>
              </a:ext>
            </a:extLst>
          </p:cNvPr>
          <p:cNvCxnSpPr>
            <a:cxnSpLocks/>
            <a:stCxn id="6" idx="3"/>
            <a:endCxn id="12" idx="0"/>
          </p:cNvCxnSpPr>
          <p:nvPr/>
        </p:nvCxnSpPr>
        <p:spPr>
          <a:xfrm flipH="1">
            <a:off x="2560455" y="5646205"/>
            <a:ext cx="265444" cy="50951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3886EAC-3293-48AB-84F2-2C4F787DAB92}"/>
              </a:ext>
            </a:extLst>
          </p:cNvPr>
          <p:cNvCxnSpPr>
            <a:cxnSpLocks/>
            <a:stCxn id="7" idx="5"/>
            <a:endCxn id="18" idx="0"/>
          </p:cNvCxnSpPr>
          <p:nvPr/>
        </p:nvCxnSpPr>
        <p:spPr>
          <a:xfrm>
            <a:off x="3623818" y="5646204"/>
            <a:ext cx="276690" cy="50951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A63D238-041D-4A24-AAF5-66C1635784AD}"/>
              </a:ext>
            </a:extLst>
          </p:cNvPr>
          <p:cNvSpPr/>
          <p:nvPr/>
        </p:nvSpPr>
        <p:spPr>
          <a:xfrm>
            <a:off x="2109232" y="6155717"/>
            <a:ext cx="902446" cy="161365"/>
          </a:xfrm>
          <a:prstGeom prst="rect">
            <a:avLst/>
          </a:prstGeom>
          <a:solidFill>
            <a:schemeClr val="bg1">
              <a:lumMod val="7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ToR A</a:t>
            </a:r>
          </a:p>
        </p:txBody>
      </p:sp>
      <p:sp>
        <p:nvSpPr>
          <p:cNvPr id="18" name="Rectangle 17">
            <a:extLst>
              <a:ext uri="{FF2B5EF4-FFF2-40B4-BE49-F238E27FC236}">
                <a16:creationId xmlns:a16="http://schemas.microsoft.com/office/drawing/2014/main" id="{D7F62C86-8EDE-47AD-A99E-B12467F778C0}"/>
              </a:ext>
            </a:extLst>
          </p:cNvPr>
          <p:cNvSpPr/>
          <p:nvPr/>
        </p:nvSpPr>
        <p:spPr>
          <a:xfrm>
            <a:off x="3449285" y="6155717"/>
            <a:ext cx="902446" cy="161365"/>
          </a:xfrm>
          <a:prstGeom prst="rect">
            <a:avLst/>
          </a:prstGeom>
          <a:solidFill>
            <a:schemeClr val="bg1">
              <a:lumMod val="7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ToR B</a:t>
            </a:r>
          </a:p>
        </p:txBody>
      </p:sp>
      <p:sp>
        <p:nvSpPr>
          <p:cNvPr id="23" name="TextBox 22">
            <a:extLst>
              <a:ext uri="{FF2B5EF4-FFF2-40B4-BE49-F238E27FC236}">
                <a16:creationId xmlns:a16="http://schemas.microsoft.com/office/drawing/2014/main" id="{10C046E1-C504-4ADF-B10C-49E14868D560}"/>
              </a:ext>
            </a:extLst>
          </p:cNvPr>
          <p:cNvSpPr txBox="1"/>
          <p:nvPr/>
        </p:nvSpPr>
        <p:spPr>
          <a:xfrm>
            <a:off x="2292042" y="5499778"/>
            <a:ext cx="548548" cy="253916"/>
          </a:xfrm>
          <a:prstGeom prst="rect">
            <a:avLst/>
          </a:prstGeom>
          <a:noFill/>
        </p:spPr>
        <p:txBody>
          <a:bodyPr wrap="none" rtlCol="0" anchor="ctr">
            <a:spAutoFit/>
          </a:bodyPr>
          <a:lstStyle/>
          <a:p>
            <a:pPr algn="ctr"/>
            <a:r>
              <a:rPr lang="en-US" sz="1050" dirty="0">
                <a:solidFill>
                  <a:schemeClr val="tx1">
                    <a:lumMod val="65000"/>
                    <a:lumOff val="35000"/>
                  </a:schemeClr>
                </a:solidFill>
              </a:rPr>
              <a:t>dpdk0</a:t>
            </a:r>
          </a:p>
        </p:txBody>
      </p:sp>
      <p:sp>
        <p:nvSpPr>
          <p:cNvPr id="24" name="TextBox 23">
            <a:extLst>
              <a:ext uri="{FF2B5EF4-FFF2-40B4-BE49-F238E27FC236}">
                <a16:creationId xmlns:a16="http://schemas.microsoft.com/office/drawing/2014/main" id="{A6F2AC14-13D3-49AF-96BF-AED223DB8C0C}"/>
              </a:ext>
            </a:extLst>
          </p:cNvPr>
          <p:cNvSpPr txBox="1"/>
          <p:nvPr/>
        </p:nvSpPr>
        <p:spPr>
          <a:xfrm>
            <a:off x="3581126" y="5488277"/>
            <a:ext cx="548548" cy="253916"/>
          </a:xfrm>
          <a:prstGeom prst="rect">
            <a:avLst/>
          </a:prstGeom>
          <a:noFill/>
        </p:spPr>
        <p:txBody>
          <a:bodyPr wrap="none" rtlCol="0" anchor="ctr">
            <a:spAutoFit/>
          </a:bodyPr>
          <a:lstStyle/>
          <a:p>
            <a:pPr algn="ctr"/>
            <a:r>
              <a:rPr lang="en-US" sz="1050" dirty="0">
                <a:solidFill>
                  <a:schemeClr val="tx1">
                    <a:lumMod val="65000"/>
                    <a:lumOff val="35000"/>
                  </a:schemeClr>
                </a:solidFill>
              </a:rPr>
              <a:t>dpdk1</a:t>
            </a:r>
          </a:p>
        </p:txBody>
      </p:sp>
      <p:cxnSp>
        <p:nvCxnSpPr>
          <p:cNvPr id="28" name="Straight Connector 27">
            <a:extLst>
              <a:ext uri="{FF2B5EF4-FFF2-40B4-BE49-F238E27FC236}">
                <a16:creationId xmlns:a16="http://schemas.microsoft.com/office/drawing/2014/main" id="{C4E3A542-42F6-4223-BA45-79C78D7B010B}"/>
              </a:ext>
            </a:extLst>
          </p:cNvPr>
          <p:cNvCxnSpPr>
            <a:cxnSpLocks/>
            <a:stCxn id="6" idx="0"/>
          </p:cNvCxnSpPr>
          <p:nvPr/>
        </p:nvCxnSpPr>
        <p:spPr>
          <a:xfrm flipV="1">
            <a:off x="2872386" y="5232680"/>
            <a:ext cx="189174" cy="3089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555C143-5F64-4A69-A71D-508B2C75C1E5}"/>
              </a:ext>
            </a:extLst>
          </p:cNvPr>
          <p:cNvCxnSpPr>
            <a:cxnSpLocks/>
            <a:stCxn id="7" idx="0"/>
          </p:cNvCxnSpPr>
          <p:nvPr/>
        </p:nvCxnSpPr>
        <p:spPr>
          <a:xfrm flipH="1" flipV="1">
            <a:off x="3429358" y="5232680"/>
            <a:ext cx="154313" cy="3089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7C0339E-45AA-4410-86D0-B0E2539A0BF1}"/>
              </a:ext>
            </a:extLst>
          </p:cNvPr>
          <p:cNvCxnSpPr>
            <a:cxnSpLocks/>
            <a:stCxn id="18" idx="1"/>
            <a:endCxn id="12" idx="3"/>
          </p:cNvCxnSpPr>
          <p:nvPr/>
        </p:nvCxnSpPr>
        <p:spPr>
          <a:xfrm flipH="1">
            <a:off x="3011678" y="6236400"/>
            <a:ext cx="437607"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11E873E-7677-4E86-89FC-08208633D0A1}"/>
              </a:ext>
            </a:extLst>
          </p:cNvPr>
          <p:cNvCxnSpPr>
            <a:cxnSpLocks/>
            <a:stCxn id="49" idx="2"/>
            <a:endCxn id="25" idx="0"/>
          </p:cNvCxnSpPr>
          <p:nvPr/>
        </p:nvCxnSpPr>
        <p:spPr>
          <a:xfrm>
            <a:off x="3223414" y="4912809"/>
            <a:ext cx="0" cy="983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C67A26CA-F2C5-406C-A484-B61210BD2297}"/>
              </a:ext>
            </a:extLst>
          </p:cNvPr>
          <p:cNvSpPr/>
          <p:nvPr/>
        </p:nvSpPr>
        <p:spPr>
          <a:xfrm>
            <a:off x="3316149" y="4043749"/>
            <a:ext cx="1339563" cy="295707"/>
          </a:xfrm>
          <a:prstGeom prst="roundRect">
            <a:avLst/>
          </a:prstGeom>
          <a:ln w="3810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3">
                    <a:lumMod val="20000"/>
                    <a:lumOff val="80000"/>
                  </a:schemeClr>
                </a:solidFill>
              </a:rPr>
              <a:t>br-int</a:t>
            </a:r>
            <a:endParaRPr lang="en-US" sz="1400" dirty="0">
              <a:solidFill>
                <a:schemeClr val="accent3">
                  <a:lumMod val="20000"/>
                  <a:lumOff val="80000"/>
                </a:schemeClr>
              </a:solidFill>
            </a:endParaRPr>
          </a:p>
        </p:txBody>
      </p:sp>
      <p:sp>
        <p:nvSpPr>
          <p:cNvPr id="59" name="Rectangle: Rounded Corners 58">
            <a:extLst>
              <a:ext uri="{FF2B5EF4-FFF2-40B4-BE49-F238E27FC236}">
                <a16:creationId xmlns:a16="http://schemas.microsoft.com/office/drawing/2014/main" id="{80EA0A4B-542C-4E63-8D5D-D6145866E6DE}"/>
              </a:ext>
            </a:extLst>
          </p:cNvPr>
          <p:cNvSpPr/>
          <p:nvPr/>
        </p:nvSpPr>
        <p:spPr>
          <a:xfrm>
            <a:off x="1860629" y="4043748"/>
            <a:ext cx="793037" cy="295707"/>
          </a:xfrm>
          <a:prstGeom prst="roundRect">
            <a:avLst/>
          </a:prstGeom>
          <a:ln w="38100" cap="rnd" cmpd="sng" algn="ctr">
            <a:solidFill>
              <a:srgbClr val="FFE4A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FFE4AA"/>
                </a:solidFill>
              </a:rPr>
              <a:t>br-ctl</a:t>
            </a:r>
            <a:endParaRPr lang="en-US" sz="1400" dirty="0">
              <a:solidFill>
                <a:srgbClr val="FFE4AA"/>
              </a:solidFill>
            </a:endParaRPr>
          </a:p>
        </p:txBody>
      </p:sp>
      <p:cxnSp>
        <p:nvCxnSpPr>
          <p:cNvPr id="61" name="Straight Connector 60">
            <a:extLst>
              <a:ext uri="{FF2B5EF4-FFF2-40B4-BE49-F238E27FC236}">
                <a16:creationId xmlns:a16="http://schemas.microsoft.com/office/drawing/2014/main" id="{766D96F5-0C7D-45F6-B7A3-1EF481E0E342}"/>
              </a:ext>
            </a:extLst>
          </p:cNvPr>
          <p:cNvCxnSpPr>
            <a:cxnSpLocks/>
            <a:stCxn id="59" idx="2"/>
          </p:cNvCxnSpPr>
          <p:nvPr/>
        </p:nvCxnSpPr>
        <p:spPr>
          <a:xfrm>
            <a:off x="2257148" y="4339455"/>
            <a:ext cx="662482" cy="276156"/>
          </a:xfrm>
          <a:prstGeom prst="line">
            <a:avLst/>
          </a:prstGeom>
          <a:ln w="12700" cap="rnd" cmpd="sng" algn="ctr">
            <a:solidFill>
              <a:srgbClr val="FFE4AA"/>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4FAFEBE-A31F-4CBA-B5D6-2E1ED52A09F5}"/>
              </a:ext>
            </a:extLst>
          </p:cNvPr>
          <p:cNvCxnSpPr>
            <a:cxnSpLocks/>
          </p:cNvCxnSpPr>
          <p:nvPr/>
        </p:nvCxnSpPr>
        <p:spPr>
          <a:xfrm flipH="1">
            <a:off x="3449286" y="4363658"/>
            <a:ext cx="228010" cy="251953"/>
          </a:xfrm>
          <a:prstGeom prst="line">
            <a:avLst/>
          </a:prstGeom>
          <a:ln>
            <a:solidFill>
              <a:schemeClr val="accent4">
                <a:lumMod val="20000"/>
                <a:lumOff val="8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7" name="Rectangle: Rounded Corners 66">
            <a:extLst>
              <a:ext uri="{FF2B5EF4-FFF2-40B4-BE49-F238E27FC236}">
                <a16:creationId xmlns:a16="http://schemas.microsoft.com/office/drawing/2014/main" id="{69A1971C-417B-47E6-B0BA-568B5D6A906C}"/>
              </a:ext>
            </a:extLst>
          </p:cNvPr>
          <p:cNvSpPr/>
          <p:nvPr/>
        </p:nvSpPr>
        <p:spPr>
          <a:xfrm>
            <a:off x="3148886" y="2312294"/>
            <a:ext cx="817808" cy="964910"/>
          </a:xfrm>
          <a:prstGeom prst="roundRect">
            <a:avLst/>
          </a:prstGeom>
          <a:solidFill>
            <a:schemeClr val="accent3">
              <a:lumMod val="20000"/>
              <a:lumOff val="80000"/>
            </a:schemeClr>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Tenant VM</a:t>
            </a:r>
          </a:p>
        </p:txBody>
      </p:sp>
      <p:sp>
        <p:nvSpPr>
          <p:cNvPr id="68" name="Rectangle: Rounded Corners 67">
            <a:extLst>
              <a:ext uri="{FF2B5EF4-FFF2-40B4-BE49-F238E27FC236}">
                <a16:creationId xmlns:a16="http://schemas.microsoft.com/office/drawing/2014/main" id="{24355804-D67B-4A3D-95F1-DB40D90F077E}"/>
              </a:ext>
            </a:extLst>
          </p:cNvPr>
          <p:cNvSpPr/>
          <p:nvPr/>
        </p:nvSpPr>
        <p:spPr>
          <a:xfrm>
            <a:off x="4069239" y="2312294"/>
            <a:ext cx="817808" cy="964910"/>
          </a:xfrm>
          <a:prstGeom prst="roundRect">
            <a:avLst/>
          </a:prstGeom>
          <a:solidFill>
            <a:schemeClr val="accent3">
              <a:lumMod val="20000"/>
              <a:lumOff val="80000"/>
            </a:schemeClr>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Tenant VM</a:t>
            </a:r>
          </a:p>
        </p:txBody>
      </p:sp>
      <p:cxnSp>
        <p:nvCxnSpPr>
          <p:cNvPr id="70" name="Straight Connector 69">
            <a:extLst>
              <a:ext uri="{FF2B5EF4-FFF2-40B4-BE49-F238E27FC236}">
                <a16:creationId xmlns:a16="http://schemas.microsoft.com/office/drawing/2014/main" id="{6CFDD6A0-D63F-4D60-B6A1-9F5CAA61376B}"/>
              </a:ext>
            </a:extLst>
          </p:cNvPr>
          <p:cNvCxnSpPr>
            <a:stCxn id="67" idx="2"/>
          </p:cNvCxnSpPr>
          <p:nvPr/>
        </p:nvCxnSpPr>
        <p:spPr>
          <a:xfrm>
            <a:off x="3557790" y="3277204"/>
            <a:ext cx="0" cy="766544"/>
          </a:xfrm>
          <a:prstGeom prst="line">
            <a:avLst/>
          </a:prstGeom>
          <a:ln w="1905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C7ED319-ED8E-43B8-8388-B5B0B8DF37AD}"/>
              </a:ext>
            </a:extLst>
          </p:cNvPr>
          <p:cNvCxnSpPr>
            <a:cxnSpLocks/>
            <a:stCxn id="68" idx="2"/>
          </p:cNvCxnSpPr>
          <p:nvPr/>
        </p:nvCxnSpPr>
        <p:spPr>
          <a:xfrm>
            <a:off x="4478143" y="3277204"/>
            <a:ext cx="8504" cy="742343"/>
          </a:xfrm>
          <a:prstGeom prst="line">
            <a:avLst/>
          </a:prstGeom>
          <a:ln w="1905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5" name="Freeform: Shape 74">
            <a:extLst>
              <a:ext uri="{FF2B5EF4-FFF2-40B4-BE49-F238E27FC236}">
                <a16:creationId xmlns:a16="http://schemas.microsoft.com/office/drawing/2014/main" id="{E923BED6-87F0-42D1-AD39-D924064A5DD7}"/>
              </a:ext>
            </a:extLst>
          </p:cNvPr>
          <p:cNvSpPr/>
          <p:nvPr/>
        </p:nvSpPr>
        <p:spPr>
          <a:xfrm>
            <a:off x="3223414" y="3263182"/>
            <a:ext cx="5141536" cy="3303525"/>
          </a:xfrm>
          <a:custGeom>
            <a:avLst/>
            <a:gdLst>
              <a:gd name="connsiteX0" fmla="*/ 778461 w 4120529"/>
              <a:gd name="connsiteY0" fmla="*/ 0 h 2275640"/>
              <a:gd name="connsiteX1" fmla="*/ 398535 w 4120529"/>
              <a:gd name="connsiteY1" fmla="*/ 283335 h 2275640"/>
              <a:gd name="connsiteX2" fmla="*/ 166715 w 4120529"/>
              <a:gd name="connsiteY2" fmla="*/ 521594 h 2275640"/>
              <a:gd name="connsiteX3" fmla="*/ 25047 w 4120529"/>
              <a:gd name="connsiteY3" fmla="*/ 888642 h 2275640"/>
              <a:gd name="connsiteX4" fmla="*/ 5729 w 4120529"/>
              <a:gd name="connsiteY4" fmla="*/ 1931831 h 2275640"/>
              <a:gd name="connsiteX5" fmla="*/ 89442 w 4120529"/>
              <a:gd name="connsiteY5" fmla="*/ 2176530 h 2275640"/>
              <a:gd name="connsiteX6" fmla="*/ 714067 w 4120529"/>
              <a:gd name="connsiteY6" fmla="*/ 2273121 h 2275640"/>
              <a:gd name="connsiteX7" fmla="*/ 3032264 w 4120529"/>
              <a:gd name="connsiteY7" fmla="*/ 2086377 h 2275640"/>
              <a:gd name="connsiteX8" fmla="*/ 3850073 w 4120529"/>
              <a:gd name="connsiteY8" fmla="*/ 959476 h 2275640"/>
              <a:gd name="connsiteX9" fmla="*/ 4120529 w 4120529"/>
              <a:gd name="connsiteY9" fmla="*/ 289775 h 2275640"/>
              <a:gd name="connsiteX0" fmla="*/ 778461 w 4120529"/>
              <a:gd name="connsiteY0" fmla="*/ 0 h 2275640"/>
              <a:gd name="connsiteX1" fmla="*/ 398535 w 4120529"/>
              <a:gd name="connsiteY1" fmla="*/ 283335 h 2275640"/>
              <a:gd name="connsiteX2" fmla="*/ 166715 w 4120529"/>
              <a:gd name="connsiteY2" fmla="*/ 521594 h 2275640"/>
              <a:gd name="connsiteX3" fmla="*/ 25047 w 4120529"/>
              <a:gd name="connsiteY3" fmla="*/ 888642 h 2275640"/>
              <a:gd name="connsiteX4" fmla="*/ 5729 w 4120529"/>
              <a:gd name="connsiteY4" fmla="*/ 1931831 h 2275640"/>
              <a:gd name="connsiteX5" fmla="*/ 89442 w 4120529"/>
              <a:gd name="connsiteY5" fmla="*/ 2176530 h 2275640"/>
              <a:gd name="connsiteX6" fmla="*/ 714067 w 4120529"/>
              <a:gd name="connsiteY6" fmla="*/ 2273121 h 2275640"/>
              <a:gd name="connsiteX7" fmla="*/ 3032264 w 4120529"/>
              <a:gd name="connsiteY7" fmla="*/ 2086377 h 2275640"/>
              <a:gd name="connsiteX8" fmla="*/ 3850073 w 4120529"/>
              <a:gd name="connsiteY8" fmla="*/ 959476 h 2275640"/>
              <a:gd name="connsiteX9" fmla="*/ 4120529 w 4120529"/>
              <a:gd name="connsiteY9" fmla="*/ 289775 h 2275640"/>
              <a:gd name="connsiteX0" fmla="*/ 784182 w 4126250"/>
              <a:gd name="connsiteY0" fmla="*/ 0 h 2275640"/>
              <a:gd name="connsiteX1" fmla="*/ 404256 w 4126250"/>
              <a:gd name="connsiteY1" fmla="*/ 283335 h 2275640"/>
              <a:gd name="connsiteX2" fmla="*/ 172436 w 4126250"/>
              <a:gd name="connsiteY2" fmla="*/ 521594 h 2275640"/>
              <a:gd name="connsiteX3" fmla="*/ 30768 w 4126250"/>
              <a:gd name="connsiteY3" fmla="*/ 888642 h 2275640"/>
              <a:gd name="connsiteX4" fmla="*/ 11450 w 4126250"/>
              <a:gd name="connsiteY4" fmla="*/ 1931831 h 2275640"/>
              <a:gd name="connsiteX5" fmla="*/ 95163 w 4126250"/>
              <a:gd name="connsiteY5" fmla="*/ 2176530 h 2275640"/>
              <a:gd name="connsiteX6" fmla="*/ 719788 w 4126250"/>
              <a:gd name="connsiteY6" fmla="*/ 2273121 h 2275640"/>
              <a:gd name="connsiteX7" fmla="*/ 3037985 w 4126250"/>
              <a:gd name="connsiteY7" fmla="*/ 2086377 h 2275640"/>
              <a:gd name="connsiteX8" fmla="*/ 3855794 w 4126250"/>
              <a:gd name="connsiteY8" fmla="*/ 959476 h 2275640"/>
              <a:gd name="connsiteX9" fmla="*/ 4126250 w 4126250"/>
              <a:gd name="connsiteY9" fmla="*/ 289775 h 2275640"/>
              <a:gd name="connsiteX0" fmla="*/ 785137 w 4127205"/>
              <a:gd name="connsiteY0" fmla="*/ 0 h 2279772"/>
              <a:gd name="connsiteX1" fmla="*/ 405211 w 4127205"/>
              <a:gd name="connsiteY1" fmla="*/ 283335 h 2279772"/>
              <a:gd name="connsiteX2" fmla="*/ 173391 w 4127205"/>
              <a:gd name="connsiteY2" fmla="*/ 521594 h 2279772"/>
              <a:gd name="connsiteX3" fmla="*/ 31723 w 4127205"/>
              <a:gd name="connsiteY3" fmla="*/ 888642 h 2279772"/>
              <a:gd name="connsiteX4" fmla="*/ 12405 w 4127205"/>
              <a:gd name="connsiteY4" fmla="*/ 1931831 h 2279772"/>
              <a:gd name="connsiteX5" fmla="*/ 186270 w 4127205"/>
              <a:gd name="connsiteY5" fmla="*/ 2208727 h 2279772"/>
              <a:gd name="connsiteX6" fmla="*/ 720743 w 4127205"/>
              <a:gd name="connsiteY6" fmla="*/ 2273121 h 2279772"/>
              <a:gd name="connsiteX7" fmla="*/ 3038940 w 4127205"/>
              <a:gd name="connsiteY7" fmla="*/ 2086377 h 2279772"/>
              <a:gd name="connsiteX8" fmla="*/ 3856749 w 4127205"/>
              <a:gd name="connsiteY8" fmla="*/ 959476 h 2279772"/>
              <a:gd name="connsiteX9" fmla="*/ 4127205 w 4127205"/>
              <a:gd name="connsiteY9" fmla="*/ 289775 h 2279772"/>
              <a:gd name="connsiteX0" fmla="*/ 785137 w 4127205"/>
              <a:gd name="connsiteY0" fmla="*/ 0 h 2278525"/>
              <a:gd name="connsiteX1" fmla="*/ 405211 w 4127205"/>
              <a:gd name="connsiteY1" fmla="*/ 283335 h 2278525"/>
              <a:gd name="connsiteX2" fmla="*/ 173391 w 4127205"/>
              <a:gd name="connsiteY2" fmla="*/ 521594 h 2278525"/>
              <a:gd name="connsiteX3" fmla="*/ 31723 w 4127205"/>
              <a:gd name="connsiteY3" fmla="*/ 888642 h 2278525"/>
              <a:gd name="connsiteX4" fmla="*/ 12405 w 4127205"/>
              <a:gd name="connsiteY4" fmla="*/ 1931831 h 2278525"/>
              <a:gd name="connsiteX5" fmla="*/ 186270 w 4127205"/>
              <a:gd name="connsiteY5" fmla="*/ 2208727 h 2278525"/>
              <a:gd name="connsiteX6" fmla="*/ 720743 w 4127205"/>
              <a:gd name="connsiteY6" fmla="*/ 2273121 h 2278525"/>
              <a:gd name="connsiteX7" fmla="*/ 3038940 w 4127205"/>
              <a:gd name="connsiteY7" fmla="*/ 2086377 h 2278525"/>
              <a:gd name="connsiteX8" fmla="*/ 3856749 w 4127205"/>
              <a:gd name="connsiteY8" fmla="*/ 959476 h 2278525"/>
              <a:gd name="connsiteX9" fmla="*/ 4127205 w 4127205"/>
              <a:gd name="connsiteY9" fmla="*/ 289775 h 2278525"/>
              <a:gd name="connsiteX0" fmla="*/ 785137 w 4127205"/>
              <a:gd name="connsiteY0" fmla="*/ 0 h 2274081"/>
              <a:gd name="connsiteX1" fmla="*/ 405211 w 4127205"/>
              <a:gd name="connsiteY1" fmla="*/ 283335 h 2274081"/>
              <a:gd name="connsiteX2" fmla="*/ 173391 w 4127205"/>
              <a:gd name="connsiteY2" fmla="*/ 521594 h 2274081"/>
              <a:gd name="connsiteX3" fmla="*/ 31723 w 4127205"/>
              <a:gd name="connsiteY3" fmla="*/ 888642 h 2274081"/>
              <a:gd name="connsiteX4" fmla="*/ 12405 w 4127205"/>
              <a:gd name="connsiteY4" fmla="*/ 1931831 h 2274081"/>
              <a:gd name="connsiteX5" fmla="*/ 186270 w 4127205"/>
              <a:gd name="connsiteY5" fmla="*/ 2208727 h 2274081"/>
              <a:gd name="connsiteX6" fmla="*/ 1628704 w 4127205"/>
              <a:gd name="connsiteY6" fmla="*/ 2266682 h 2274081"/>
              <a:gd name="connsiteX7" fmla="*/ 3038940 w 4127205"/>
              <a:gd name="connsiteY7" fmla="*/ 2086377 h 2274081"/>
              <a:gd name="connsiteX8" fmla="*/ 3856749 w 4127205"/>
              <a:gd name="connsiteY8" fmla="*/ 959476 h 2274081"/>
              <a:gd name="connsiteX9" fmla="*/ 4127205 w 4127205"/>
              <a:gd name="connsiteY9" fmla="*/ 289775 h 2274081"/>
              <a:gd name="connsiteX0" fmla="*/ 871014 w 4213082"/>
              <a:gd name="connsiteY0" fmla="*/ 0 h 2208727"/>
              <a:gd name="connsiteX1" fmla="*/ 491088 w 4213082"/>
              <a:gd name="connsiteY1" fmla="*/ 283335 h 2208727"/>
              <a:gd name="connsiteX2" fmla="*/ 259268 w 4213082"/>
              <a:gd name="connsiteY2" fmla="*/ 521594 h 2208727"/>
              <a:gd name="connsiteX3" fmla="*/ 117600 w 4213082"/>
              <a:gd name="connsiteY3" fmla="*/ 888642 h 2208727"/>
              <a:gd name="connsiteX4" fmla="*/ 98282 w 4213082"/>
              <a:gd name="connsiteY4" fmla="*/ 1931831 h 2208727"/>
              <a:gd name="connsiteX5" fmla="*/ 272147 w 4213082"/>
              <a:gd name="connsiteY5" fmla="*/ 2208727 h 2208727"/>
              <a:gd name="connsiteX6" fmla="*/ 3124817 w 4213082"/>
              <a:gd name="connsiteY6" fmla="*/ 2086377 h 2208727"/>
              <a:gd name="connsiteX7" fmla="*/ 3942626 w 4213082"/>
              <a:gd name="connsiteY7" fmla="*/ 959476 h 2208727"/>
              <a:gd name="connsiteX8" fmla="*/ 4213082 w 4213082"/>
              <a:gd name="connsiteY8" fmla="*/ 289775 h 2208727"/>
              <a:gd name="connsiteX0" fmla="*/ 817094 w 4159162"/>
              <a:gd name="connsiteY0" fmla="*/ 0 h 2202287"/>
              <a:gd name="connsiteX1" fmla="*/ 437168 w 4159162"/>
              <a:gd name="connsiteY1" fmla="*/ 283335 h 2202287"/>
              <a:gd name="connsiteX2" fmla="*/ 205348 w 4159162"/>
              <a:gd name="connsiteY2" fmla="*/ 521594 h 2202287"/>
              <a:gd name="connsiteX3" fmla="*/ 63680 w 4159162"/>
              <a:gd name="connsiteY3" fmla="*/ 888642 h 2202287"/>
              <a:gd name="connsiteX4" fmla="*/ 44362 w 4159162"/>
              <a:gd name="connsiteY4" fmla="*/ 1931831 h 2202287"/>
              <a:gd name="connsiteX5" fmla="*/ 649669 w 4159162"/>
              <a:gd name="connsiteY5" fmla="*/ 2202287 h 2202287"/>
              <a:gd name="connsiteX6" fmla="*/ 3070897 w 4159162"/>
              <a:gd name="connsiteY6" fmla="*/ 2086377 h 2202287"/>
              <a:gd name="connsiteX7" fmla="*/ 3888706 w 4159162"/>
              <a:gd name="connsiteY7" fmla="*/ 959476 h 2202287"/>
              <a:gd name="connsiteX8" fmla="*/ 4159162 w 4159162"/>
              <a:gd name="connsiteY8" fmla="*/ 289775 h 2202287"/>
              <a:gd name="connsiteX0" fmla="*/ 817094 w 4159162"/>
              <a:gd name="connsiteY0" fmla="*/ 0 h 2206595"/>
              <a:gd name="connsiteX1" fmla="*/ 437168 w 4159162"/>
              <a:gd name="connsiteY1" fmla="*/ 283335 h 2206595"/>
              <a:gd name="connsiteX2" fmla="*/ 205348 w 4159162"/>
              <a:gd name="connsiteY2" fmla="*/ 521594 h 2206595"/>
              <a:gd name="connsiteX3" fmla="*/ 63680 w 4159162"/>
              <a:gd name="connsiteY3" fmla="*/ 888642 h 2206595"/>
              <a:gd name="connsiteX4" fmla="*/ 44362 w 4159162"/>
              <a:gd name="connsiteY4" fmla="*/ 1931831 h 2206595"/>
              <a:gd name="connsiteX5" fmla="*/ 649669 w 4159162"/>
              <a:gd name="connsiteY5" fmla="*/ 2202287 h 2206595"/>
              <a:gd name="connsiteX6" fmla="*/ 3070897 w 4159162"/>
              <a:gd name="connsiteY6" fmla="*/ 2086377 h 2206595"/>
              <a:gd name="connsiteX7" fmla="*/ 3888706 w 4159162"/>
              <a:gd name="connsiteY7" fmla="*/ 959476 h 2206595"/>
              <a:gd name="connsiteX8" fmla="*/ 4159162 w 4159162"/>
              <a:gd name="connsiteY8" fmla="*/ 289775 h 2206595"/>
              <a:gd name="connsiteX0" fmla="*/ 817094 w 4159162"/>
              <a:gd name="connsiteY0" fmla="*/ 0 h 2202638"/>
              <a:gd name="connsiteX1" fmla="*/ 437168 w 4159162"/>
              <a:gd name="connsiteY1" fmla="*/ 283335 h 2202638"/>
              <a:gd name="connsiteX2" fmla="*/ 205348 w 4159162"/>
              <a:gd name="connsiteY2" fmla="*/ 521594 h 2202638"/>
              <a:gd name="connsiteX3" fmla="*/ 63680 w 4159162"/>
              <a:gd name="connsiteY3" fmla="*/ 888642 h 2202638"/>
              <a:gd name="connsiteX4" fmla="*/ 44362 w 4159162"/>
              <a:gd name="connsiteY4" fmla="*/ 1931831 h 2202638"/>
              <a:gd name="connsiteX5" fmla="*/ 649669 w 4159162"/>
              <a:gd name="connsiteY5" fmla="*/ 2202287 h 2202638"/>
              <a:gd name="connsiteX6" fmla="*/ 3070897 w 4159162"/>
              <a:gd name="connsiteY6" fmla="*/ 2086377 h 2202638"/>
              <a:gd name="connsiteX7" fmla="*/ 3888706 w 4159162"/>
              <a:gd name="connsiteY7" fmla="*/ 959476 h 2202638"/>
              <a:gd name="connsiteX8" fmla="*/ 4159162 w 4159162"/>
              <a:gd name="connsiteY8" fmla="*/ 289775 h 2202638"/>
              <a:gd name="connsiteX0" fmla="*/ 817094 w 4159162"/>
              <a:gd name="connsiteY0" fmla="*/ 0 h 2256077"/>
              <a:gd name="connsiteX1" fmla="*/ 437168 w 4159162"/>
              <a:gd name="connsiteY1" fmla="*/ 283335 h 2256077"/>
              <a:gd name="connsiteX2" fmla="*/ 205348 w 4159162"/>
              <a:gd name="connsiteY2" fmla="*/ 521594 h 2256077"/>
              <a:gd name="connsiteX3" fmla="*/ 63680 w 4159162"/>
              <a:gd name="connsiteY3" fmla="*/ 888642 h 2256077"/>
              <a:gd name="connsiteX4" fmla="*/ 44362 w 4159162"/>
              <a:gd name="connsiteY4" fmla="*/ 1931831 h 2256077"/>
              <a:gd name="connsiteX5" fmla="*/ 649669 w 4159162"/>
              <a:gd name="connsiteY5" fmla="*/ 2202287 h 2256077"/>
              <a:gd name="connsiteX6" fmla="*/ 3070897 w 4159162"/>
              <a:gd name="connsiteY6" fmla="*/ 2086377 h 2256077"/>
              <a:gd name="connsiteX7" fmla="*/ 3888706 w 4159162"/>
              <a:gd name="connsiteY7" fmla="*/ 959476 h 2256077"/>
              <a:gd name="connsiteX8" fmla="*/ 4159162 w 4159162"/>
              <a:gd name="connsiteY8" fmla="*/ 289775 h 2256077"/>
              <a:gd name="connsiteX0" fmla="*/ 817094 w 4159162"/>
              <a:gd name="connsiteY0" fmla="*/ 0 h 2205863"/>
              <a:gd name="connsiteX1" fmla="*/ 437168 w 4159162"/>
              <a:gd name="connsiteY1" fmla="*/ 283335 h 2205863"/>
              <a:gd name="connsiteX2" fmla="*/ 205348 w 4159162"/>
              <a:gd name="connsiteY2" fmla="*/ 521594 h 2205863"/>
              <a:gd name="connsiteX3" fmla="*/ 63680 w 4159162"/>
              <a:gd name="connsiteY3" fmla="*/ 888642 h 2205863"/>
              <a:gd name="connsiteX4" fmla="*/ 44362 w 4159162"/>
              <a:gd name="connsiteY4" fmla="*/ 1931831 h 2205863"/>
              <a:gd name="connsiteX5" fmla="*/ 649669 w 4159162"/>
              <a:gd name="connsiteY5" fmla="*/ 2202287 h 2205863"/>
              <a:gd name="connsiteX6" fmla="*/ 3070897 w 4159162"/>
              <a:gd name="connsiteY6" fmla="*/ 2086377 h 2205863"/>
              <a:gd name="connsiteX7" fmla="*/ 3888706 w 4159162"/>
              <a:gd name="connsiteY7" fmla="*/ 959476 h 2205863"/>
              <a:gd name="connsiteX8" fmla="*/ 4159162 w 4159162"/>
              <a:gd name="connsiteY8" fmla="*/ 289775 h 2205863"/>
              <a:gd name="connsiteX0" fmla="*/ 797061 w 4139129"/>
              <a:gd name="connsiteY0" fmla="*/ 0 h 2205863"/>
              <a:gd name="connsiteX1" fmla="*/ 417135 w 4139129"/>
              <a:gd name="connsiteY1" fmla="*/ 283335 h 2205863"/>
              <a:gd name="connsiteX2" fmla="*/ 185315 w 4139129"/>
              <a:gd name="connsiteY2" fmla="*/ 521594 h 2205863"/>
              <a:gd name="connsiteX3" fmla="*/ 43647 w 4139129"/>
              <a:gd name="connsiteY3" fmla="*/ 888642 h 2205863"/>
              <a:gd name="connsiteX4" fmla="*/ 24329 w 4139129"/>
              <a:gd name="connsiteY4" fmla="*/ 1931831 h 2205863"/>
              <a:gd name="connsiteX5" fmla="*/ 629636 w 4139129"/>
              <a:gd name="connsiteY5" fmla="*/ 2202287 h 2205863"/>
              <a:gd name="connsiteX6" fmla="*/ 3050864 w 4139129"/>
              <a:gd name="connsiteY6" fmla="*/ 2086377 h 2205863"/>
              <a:gd name="connsiteX7" fmla="*/ 3868673 w 4139129"/>
              <a:gd name="connsiteY7" fmla="*/ 959476 h 2205863"/>
              <a:gd name="connsiteX8" fmla="*/ 4139129 w 4139129"/>
              <a:gd name="connsiteY8" fmla="*/ 289775 h 2205863"/>
              <a:gd name="connsiteX0" fmla="*/ 801354 w 4143422"/>
              <a:gd name="connsiteY0" fmla="*/ 0 h 2205863"/>
              <a:gd name="connsiteX1" fmla="*/ 421428 w 4143422"/>
              <a:gd name="connsiteY1" fmla="*/ 283335 h 2205863"/>
              <a:gd name="connsiteX2" fmla="*/ 292639 w 4143422"/>
              <a:gd name="connsiteY2" fmla="*/ 521594 h 2205863"/>
              <a:gd name="connsiteX3" fmla="*/ 47940 w 4143422"/>
              <a:gd name="connsiteY3" fmla="*/ 888642 h 2205863"/>
              <a:gd name="connsiteX4" fmla="*/ 28622 w 4143422"/>
              <a:gd name="connsiteY4" fmla="*/ 1931831 h 2205863"/>
              <a:gd name="connsiteX5" fmla="*/ 633929 w 4143422"/>
              <a:gd name="connsiteY5" fmla="*/ 2202287 h 2205863"/>
              <a:gd name="connsiteX6" fmla="*/ 3055157 w 4143422"/>
              <a:gd name="connsiteY6" fmla="*/ 2086377 h 2205863"/>
              <a:gd name="connsiteX7" fmla="*/ 3872966 w 4143422"/>
              <a:gd name="connsiteY7" fmla="*/ 959476 h 2205863"/>
              <a:gd name="connsiteX8" fmla="*/ 4143422 w 4143422"/>
              <a:gd name="connsiteY8" fmla="*/ 289775 h 2205863"/>
              <a:gd name="connsiteX0" fmla="*/ 801354 w 4143422"/>
              <a:gd name="connsiteY0" fmla="*/ 0 h 2205863"/>
              <a:gd name="connsiteX1" fmla="*/ 421428 w 4143422"/>
              <a:gd name="connsiteY1" fmla="*/ 257577 h 2205863"/>
              <a:gd name="connsiteX2" fmla="*/ 292639 w 4143422"/>
              <a:gd name="connsiteY2" fmla="*/ 521594 h 2205863"/>
              <a:gd name="connsiteX3" fmla="*/ 47940 w 4143422"/>
              <a:gd name="connsiteY3" fmla="*/ 888642 h 2205863"/>
              <a:gd name="connsiteX4" fmla="*/ 28622 w 4143422"/>
              <a:gd name="connsiteY4" fmla="*/ 1931831 h 2205863"/>
              <a:gd name="connsiteX5" fmla="*/ 633929 w 4143422"/>
              <a:gd name="connsiteY5" fmla="*/ 2202287 h 2205863"/>
              <a:gd name="connsiteX6" fmla="*/ 3055157 w 4143422"/>
              <a:gd name="connsiteY6" fmla="*/ 2086377 h 2205863"/>
              <a:gd name="connsiteX7" fmla="*/ 3872966 w 4143422"/>
              <a:gd name="connsiteY7" fmla="*/ 959476 h 2205863"/>
              <a:gd name="connsiteX8" fmla="*/ 4143422 w 4143422"/>
              <a:gd name="connsiteY8" fmla="*/ 289775 h 2205863"/>
              <a:gd name="connsiteX0" fmla="*/ 801354 w 4143422"/>
              <a:gd name="connsiteY0" fmla="*/ 0 h 2205863"/>
              <a:gd name="connsiteX1" fmla="*/ 421428 w 4143422"/>
              <a:gd name="connsiteY1" fmla="*/ 257577 h 2205863"/>
              <a:gd name="connsiteX2" fmla="*/ 292639 w 4143422"/>
              <a:gd name="connsiteY2" fmla="*/ 521594 h 2205863"/>
              <a:gd name="connsiteX3" fmla="*/ 47940 w 4143422"/>
              <a:gd name="connsiteY3" fmla="*/ 888642 h 2205863"/>
              <a:gd name="connsiteX4" fmla="*/ 28622 w 4143422"/>
              <a:gd name="connsiteY4" fmla="*/ 1931831 h 2205863"/>
              <a:gd name="connsiteX5" fmla="*/ 633929 w 4143422"/>
              <a:gd name="connsiteY5" fmla="*/ 2202287 h 2205863"/>
              <a:gd name="connsiteX6" fmla="*/ 3055157 w 4143422"/>
              <a:gd name="connsiteY6" fmla="*/ 2086377 h 2205863"/>
              <a:gd name="connsiteX7" fmla="*/ 3872966 w 4143422"/>
              <a:gd name="connsiteY7" fmla="*/ 959476 h 2205863"/>
              <a:gd name="connsiteX8" fmla="*/ 4143422 w 4143422"/>
              <a:gd name="connsiteY8" fmla="*/ 289775 h 2205863"/>
              <a:gd name="connsiteX0" fmla="*/ 801354 w 4143422"/>
              <a:gd name="connsiteY0" fmla="*/ 0 h 2205863"/>
              <a:gd name="connsiteX1" fmla="*/ 421428 w 4143422"/>
              <a:gd name="connsiteY1" fmla="*/ 257577 h 2205863"/>
              <a:gd name="connsiteX2" fmla="*/ 292639 w 4143422"/>
              <a:gd name="connsiteY2" fmla="*/ 521594 h 2205863"/>
              <a:gd name="connsiteX3" fmla="*/ 47940 w 4143422"/>
              <a:gd name="connsiteY3" fmla="*/ 888642 h 2205863"/>
              <a:gd name="connsiteX4" fmla="*/ 28622 w 4143422"/>
              <a:gd name="connsiteY4" fmla="*/ 1931831 h 2205863"/>
              <a:gd name="connsiteX5" fmla="*/ 633929 w 4143422"/>
              <a:gd name="connsiteY5" fmla="*/ 2202287 h 2205863"/>
              <a:gd name="connsiteX6" fmla="*/ 3055157 w 4143422"/>
              <a:gd name="connsiteY6" fmla="*/ 2086377 h 2205863"/>
              <a:gd name="connsiteX7" fmla="*/ 3872966 w 4143422"/>
              <a:gd name="connsiteY7" fmla="*/ 959476 h 2205863"/>
              <a:gd name="connsiteX8" fmla="*/ 4143422 w 4143422"/>
              <a:gd name="connsiteY8" fmla="*/ 289775 h 2205863"/>
              <a:gd name="connsiteX0" fmla="*/ 801354 w 4143422"/>
              <a:gd name="connsiteY0" fmla="*/ 0 h 2205863"/>
              <a:gd name="connsiteX1" fmla="*/ 421428 w 4143422"/>
              <a:gd name="connsiteY1" fmla="*/ 257577 h 2205863"/>
              <a:gd name="connsiteX2" fmla="*/ 292639 w 4143422"/>
              <a:gd name="connsiteY2" fmla="*/ 521594 h 2205863"/>
              <a:gd name="connsiteX3" fmla="*/ 47940 w 4143422"/>
              <a:gd name="connsiteY3" fmla="*/ 888642 h 2205863"/>
              <a:gd name="connsiteX4" fmla="*/ 28622 w 4143422"/>
              <a:gd name="connsiteY4" fmla="*/ 1931831 h 2205863"/>
              <a:gd name="connsiteX5" fmla="*/ 633929 w 4143422"/>
              <a:gd name="connsiteY5" fmla="*/ 2202287 h 2205863"/>
              <a:gd name="connsiteX6" fmla="*/ 3055157 w 4143422"/>
              <a:gd name="connsiteY6" fmla="*/ 2086377 h 2205863"/>
              <a:gd name="connsiteX7" fmla="*/ 3872966 w 4143422"/>
              <a:gd name="connsiteY7" fmla="*/ 959476 h 2205863"/>
              <a:gd name="connsiteX8" fmla="*/ 4143422 w 4143422"/>
              <a:gd name="connsiteY8" fmla="*/ 289775 h 2205863"/>
              <a:gd name="connsiteX0" fmla="*/ 801354 w 4143422"/>
              <a:gd name="connsiteY0" fmla="*/ 0 h 2268006"/>
              <a:gd name="connsiteX1" fmla="*/ 421428 w 4143422"/>
              <a:gd name="connsiteY1" fmla="*/ 257577 h 2268006"/>
              <a:gd name="connsiteX2" fmla="*/ 292639 w 4143422"/>
              <a:gd name="connsiteY2" fmla="*/ 521594 h 2268006"/>
              <a:gd name="connsiteX3" fmla="*/ 47940 w 4143422"/>
              <a:gd name="connsiteY3" fmla="*/ 888642 h 2268006"/>
              <a:gd name="connsiteX4" fmla="*/ 28622 w 4143422"/>
              <a:gd name="connsiteY4" fmla="*/ 1931831 h 2268006"/>
              <a:gd name="connsiteX5" fmla="*/ 633929 w 4143422"/>
              <a:gd name="connsiteY5" fmla="*/ 2202287 h 2268006"/>
              <a:gd name="connsiteX6" fmla="*/ 3055157 w 4143422"/>
              <a:gd name="connsiteY6" fmla="*/ 2086377 h 2268006"/>
              <a:gd name="connsiteX7" fmla="*/ 4143422 w 4143422"/>
              <a:gd name="connsiteY7" fmla="*/ 289775 h 2268006"/>
              <a:gd name="connsiteX0" fmla="*/ 801354 w 3795693"/>
              <a:gd name="connsiteY0" fmla="*/ 0 h 2207282"/>
              <a:gd name="connsiteX1" fmla="*/ 421428 w 3795693"/>
              <a:gd name="connsiteY1" fmla="*/ 257577 h 2207282"/>
              <a:gd name="connsiteX2" fmla="*/ 292639 w 3795693"/>
              <a:gd name="connsiteY2" fmla="*/ 521594 h 2207282"/>
              <a:gd name="connsiteX3" fmla="*/ 47940 w 3795693"/>
              <a:gd name="connsiteY3" fmla="*/ 888642 h 2207282"/>
              <a:gd name="connsiteX4" fmla="*/ 28622 w 3795693"/>
              <a:gd name="connsiteY4" fmla="*/ 1931831 h 2207282"/>
              <a:gd name="connsiteX5" fmla="*/ 633929 w 3795693"/>
              <a:gd name="connsiteY5" fmla="*/ 2202287 h 2207282"/>
              <a:gd name="connsiteX6" fmla="*/ 3055157 w 3795693"/>
              <a:gd name="connsiteY6" fmla="*/ 2086377 h 2207282"/>
              <a:gd name="connsiteX7" fmla="*/ 3795693 w 3795693"/>
              <a:gd name="connsiteY7" fmla="*/ 1339403 h 2207282"/>
              <a:gd name="connsiteX0" fmla="*/ 801354 w 3795693"/>
              <a:gd name="connsiteY0" fmla="*/ 0 h 2207282"/>
              <a:gd name="connsiteX1" fmla="*/ 421428 w 3795693"/>
              <a:gd name="connsiteY1" fmla="*/ 257577 h 2207282"/>
              <a:gd name="connsiteX2" fmla="*/ 292639 w 3795693"/>
              <a:gd name="connsiteY2" fmla="*/ 521594 h 2207282"/>
              <a:gd name="connsiteX3" fmla="*/ 47940 w 3795693"/>
              <a:gd name="connsiteY3" fmla="*/ 888642 h 2207282"/>
              <a:gd name="connsiteX4" fmla="*/ 28622 w 3795693"/>
              <a:gd name="connsiteY4" fmla="*/ 1931831 h 2207282"/>
              <a:gd name="connsiteX5" fmla="*/ 633929 w 3795693"/>
              <a:gd name="connsiteY5" fmla="*/ 2202287 h 2207282"/>
              <a:gd name="connsiteX6" fmla="*/ 3055157 w 3795693"/>
              <a:gd name="connsiteY6" fmla="*/ 2086377 h 2207282"/>
              <a:gd name="connsiteX7" fmla="*/ 3795693 w 3795693"/>
              <a:gd name="connsiteY7" fmla="*/ 1339403 h 2207282"/>
              <a:gd name="connsiteX0" fmla="*/ 801354 w 4059710"/>
              <a:gd name="connsiteY0" fmla="*/ 0 h 2203436"/>
              <a:gd name="connsiteX1" fmla="*/ 421428 w 4059710"/>
              <a:gd name="connsiteY1" fmla="*/ 257577 h 2203436"/>
              <a:gd name="connsiteX2" fmla="*/ 292639 w 4059710"/>
              <a:gd name="connsiteY2" fmla="*/ 521594 h 2203436"/>
              <a:gd name="connsiteX3" fmla="*/ 47940 w 4059710"/>
              <a:gd name="connsiteY3" fmla="*/ 888642 h 2203436"/>
              <a:gd name="connsiteX4" fmla="*/ 28622 w 4059710"/>
              <a:gd name="connsiteY4" fmla="*/ 1931831 h 2203436"/>
              <a:gd name="connsiteX5" fmla="*/ 633929 w 4059710"/>
              <a:gd name="connsiteY5" fmla="*/ 2202287 h 2203436"/>
              <a:gd name="connsiteX6" fmla="*/ 3055157 w 4059710"/>
              <a:gd name="connsiteY6" fmla="*/ 2086377 h 2203436"/>
              <a:gd name="connsiteX7" fmla="*/ 4059710 w 4059710"/>
              <a:gd name="connsiteY7" fmla="*/ 1577663 h 2203436"/>
              <a:gd name="connsiteX0" fmla="*/ 801354 w 4059710"/>
              <a:gd name="connsiteY0" fmla="*/ 0 h 2203436"/>
              <a:gd name="connsiteX1" fmla="*/ 421428 w 4059710"/>
              <a:gd name="connsiteY1" fmla="*/ 257577 h 2203436"/>
              <a:gd name="connsiteX2" fmla="*/ 292639 w 4059710"/>
              <a:gd name="connsiteY2" fmla="*/ 521594 h 2203436"/>
              <a:gd name="connsiteX3" fmla="*/ 47940 w 4059710"/>
              <a:gd name="connsiteY3" fmla="*/ 888642 h 2203436"/>
              <a:gd name="connsiteX4" fmla="*/ 28622 w 4059710"/>
              <a:gd name="connsiteY4" fmla="*/ 1931831 h 2203436"/>
              <a:gd name="connsiteX5" fmla="*/ 633929 w 4059710"/>
              <a:gd name="connsiteY5" fmla="*/ 2202287 h 2203436"/>
              <a:gd name="connsiteX6" fmla="*/ 3055157 w 4059710"/>
              <a:gd name="connsiteY6" fmla="*/ 2086377 h 2203436"/>
              <a:gd name="connsiteX7" fmla="*/ 4059710 w 4059710"/>
              <a:gd name="connsiteY7" fmla="*/ 1577663 h 2203436"/>
              <a:gd name="connsiteX0" fmla="*/ 801354 w 5141536"/>
              <a:gd name="connsiteY0" fmla="*/ 1094703 h 3461238"/>
              <a:gd name="connsiteX1" fmla="*/ 421428 w 5141536"/>
              <a:gd name="connsiteY1" fmla="*/ 1352280 h 3461238"/>
              <a:gd name="connsiteX2" fmla="*/ 292639 w 5141536"/>
              <a:gd name="connsiteY2" fmla="*/ 1616297 h 3461238"/>
              <a:gd name="connsiteX3" fmla="*/ 47940 w 5141536"/>
              <a:gd name="connsiteY3" fmla="*/ 1983345 h 3461238"/>
              <a:gd name="connsiteX4" fmla="*/ 28622 w 5141536"/>
              <a:gd name="connsiteY4" fmla="*/ 3026534 h 3461238"/>
              <a:gd name="connsiteX5" fmla="*/ 633929 w 5141536"/>
              <a:gd name="connsiteY5" fmla="*/ 3296990 h 3461238"/>
              <a:gd name="connsiteX6" fmla="*/ 3055157 w 5141536"/>
              <a:gd name="connsiteY6" fmla="*/ 3181080 h 3461238"/>
              <a:gd name="connsiteX7" fmla="*/ 5141536 w 5141536"/>
              <a:gd name="connsiteY7" fmla="*/ 0 h 3461238"/>
              <a:gd name="connsiteX0" fmla="*/ 801354 w 5141536"/>
              <a:gd name="connsiteY0" fmla="*/ 1094703 h 3461238"/>
              <a:gd name="connsiteX1" fmla="*/ 421428 w 5141536"/>
              <a:gd name="connsiteY1" fmla="*/ 1352280 h 3461238"/>
              <a:gd name="connsiteX2" fmla="*/ 292639 w 5141536"/>
              <a:gd name="connsiteY2" fmla="*/ 1616297 h 3461238"/>
              <a:gd name="connsiteX3" fmla="*/ 47940 w 5141536"/>
              <a:gd name="connsiteY3" fmla="*/ 1983345 h 3461238"/>
              <a:gd name="connsiteX4" fmla="*/ 28622 w 5141536"/>
              <a:gd name="connsiteY4" fmla="*/ 3026534 h 3461238"/>
              <a:gd name="connsiteX5" fmla="*/ 633929 w 5141536"/>
              <a:gd name="connsiteY5" fmla="*/ 3296990 h 3461238"/>
              <a:gd name="connsiteX6" fmla="*/ 3055157 w 5141536"/>
              <a:gd name="connsiteY6" fmla="*/ 3181080 h 3461238"/>
              <a:gd name="connsiteX7" fmla="*/ 5141536 w 5141536"/>
              <a:gd name="connsiteY7" fmla="*/ 0 h 3461238"/>
              <a:gd name="connsiteX0" fmla="*/ 801354 w 5141536"/>
              <a:gd name="connsiteY0" fmla="*/ 1094703 h 3461238"/>
              <a:gd name="connsiteX1" fmla="*/ 421428 w 5141536"/>
              <a:gd name="connsiteY1" fmla="*/ 1352280 h 3461238"/>
              <a:gd name="connsiteX2" fmla="*/ 292639 w 5141536"/>
              <a:gd name="connsiteY2" fmla="*/ 1616297 h 3461238"/>
              <a:gd name="connsiteX3" fmla="*/ 47940 w 5141536"/>
              <a:gd name="connsiteY3" fmla="*/ 1983345 h 3461238"/>
              <a:gd name="connsiteX4" fmla="*/ 28622 w 5141536"/>
              <a:gd name="connsiteY4" fmla="*/ 3026534 h 3461238"/>
              <a:gd name="connsiteX5" fmla="*/ 633929 w 5141536"/>
              <a:gd name="connsiteY5" fmla="*/ 3296990 h 3461238"/>
              <a:gd name="connsiteX6" fmla="*/ 3055157 w 5141536"/>
              <a:gd name="connsiteY6" fmla="*/ 3181080 h 3461238"/>
              <a:gd name="connsiteX7" fmla="*/ 4330166 w 5141536"/>
              <a:gd name="connsiteY7" fmla="*/ 1410704 h 3461238"/>
              <a:gd name="connsiteX8" fmla="*/ 5141536 w 5141536"/>
              <a:gd name="connsiteY8" fmla="*/ 0 h 3461238"/>
              <a:gd name="connsiteX0" fmla="*/ 801354 w 5141536"/>
              <a:gd name="connsiteY0" fmla="*/ 1094703 h 3352176"/>
              <a:gd name="connsiteX1" fmla="*/ 421428 w 5141536"/>
              <a:gd name="connsiteY1" fmla="*/ 1352280 h 3352176"/>
              <a:gd name="connsiteX2" fmla="*/ 292639 w 5141536"/>
              <a:gd name="connsiteY2" fmla="*/ 1616297 h 3352176"/>
              <a:gd name="connsiteX3" fmla="*/ 47940 w 5141536"/>
              <a:gd name="connsiteY3" fmla="*/ 1983345 h 3352176"/>
              <a:gd name="connsiteX4" fmla="*/ 28622 w 5141536"/>
              <a:gd name="connsiteY4" fmla="*/ 3026534 h 3352176"/>
              <a:gd name="connsiteX5" fmla="*/ 633929 w 5141536"/>
              <a:gd name="connsiteY5" fmla="*/ 3296990 h 3352176"/>
              <a:gd name="connsiteX6" fmla="*/ 3055157 w 5141536"/>
              <a:gd name="connsiteY6" fmla="*/ 3181080 h 3352176"/>
              <a:gd name="connsiteX7" fmla="*/ 4471834 w 5141536"/>
              <a:gd name="connsiteY7" fmla="*/ 1539492 h 3352176"/>
              <a:gd name="connsiteX8" fmla="*/ 5141536 w 5141536"/>
              <a:gd name="connsiteY8" fmla="*/ 0 h 3352176"/>
              <a:gd name="connsiteX0" fmla="*/ 801354 w 5141536"/>
              <a:gd name="connsiteY0" fmla="*/ 1094703 h 3352176"/>
              <a:gd name="connsiteX1" fmla="*/ 421428 w 5141536"/>
              <a:gd name="connsiteY1" fmla="*/ 1352280 h 3352176"/>
              <a:gd name="connsiteX2" fmla="*/ 292639 w 5141536"/>
              <a:gd name="connsiteY2" fmla="*/ 1616297 h 3352176"/>
              <a:gd name="connsiteX3" fmla="*/ 47940 w 5141536"/>
              <a:gd name="connsiteY3" fmla="*/ 1983345 h 3352176"/>
              <a:gd name="connsiteX4" fmla="*/ 28622 w 5141536"/>
              <a:gd name="connsiteY4" fmla="*/ 3026534 h 3352176"/>
              <a:gd name="connsiteX5" fmla="*/ 633929 w 5141536"/>
              <a:gd name="connsiteY5" fmla="*/ 3296990 h 3352176"/>
              <a:gd name="connsiteX6" fmla="*/ 3055157 w 5141536"/>
              <a:gd name="connsiteY6" fmla="*/ 3181080 h 3352176"/>
              <a:gd name="connsiteX7" fmla="*/ 4471834 w 5141536"/>
              <a:gd name="connsiteY7" fmla="*/ 1539492 h 3352176"/>
              <a:gd name="connsiteX8" fmla="*/ 5141536 w 5141536"/>
              <a:gd name="connsiteY8" fmla="*/ 0 h 3352176"/>
              <a:gd name="connsiteX0" fmla="*/ 801354 w 5141536"/>
              <a:gd name="connsiteY0" fmla="*/ 1094703 h 3352176"/>
              <a:gd name="connsiteX1" fmla="*/ 421428 w 5141536"/>
              <a:gd name="connsiteY1" fmla="*/ 1352280 h 3352176"/>
              <a:gd name="connsiteX2" fmla="*/ 292639 w 5141536"/>
              <a:gd name="connsiteY2" fmla="*/ 1616297 h 3352176"/>
              <a:gd name="connsiteX3" fmla="*/ 47940 w 5141536"/>
              <a:gd name="connsiteY3" fmla="*/ 1983345 h 3352176"/>
              <a:gd name="connsiteX4" fmla="*/ 28622 w 5141536"/>
              <a:gd name="connsiteY4" fmla="*/ 3026534 h 3352176"/>
              <a:gd name="connsiteX5" fmla="*/ 633929 w 5141536"/>
              <a:gd name="connsiteY5" fmla="*/ 3296990 h 3352176"/>
              <a:gd name="connsiteX6" fmla="*/ 3055157 w 5141536"/>
              <a:gd name="connsiteY6" fmla="*/ 3181080 h 3352176"/>
              <a:gd name="connsiteX7" fmla="*/ 4471834 w 5141536"/>
              <a:gd name="connsiteY7" fmla="*/ 1539492 h 3352176"/>
              <a:gd name="connsiteX8" fmla="*/ 5141536 w 5141536"/>
              <a:gd name="connsiteY8" fmla="*/ 0 h 3352176"/>
              <a:gd name="connsiteX0" fmla="*/ 801354 w 5141536"/>
              <a:gd name="connsiteY0" fmla="*/ 1094703 h 3352176"/>
              <a:gd name="connsiteX1" fmla="*/ 421428 w 5141536"/>
              <a:gd name="connsiteY1" fmla="*/ 1352280 h 3352176"/>
              <a:gd name="connsiteX2" fmla="*/ 292639 w 5141536"/>
              <a:gd name="connsiteY2" fmla="*/ 1616297 h 3352176"/>
              <a:gd name="connsiteX3" fmla="*/ 47940 w 5141536"/>
              <a:gd name="connsiteY3" fmla="*/ 1983345 h 3352176"/>
              <a:gd name="connsiteX4" fmla="*/ 28622 w 5141536"/>
              <a:gd name="connsiteY4" fmla="*/ 3026534 h 3352176"/>
              <a:gd name="connsiteX5" fmla="*/ 633929 w 5141536"/>
              <a:gd name="connsiteY5" fmla="*/ 3296990 h 3352176"/>
              <a:gd name="connsiteX6" fmla="*/ 3055157 w 5141536"/>
              <a:gd name="connsiteY6" fmla="*/ 3181080 h 3352176"/>
              <a:gd name="connsiteX7" fmla="*/ 4471834 w 5141536"/>
              <a:gd name="connsiteY7" fmla="*/ 1539492 h 3352176"/>
              <a:gd name="connsiteX8" fmla="*/ 5141536 w 5141536"/>
              <a:gd name="connsiteY8" fmla="*/ 0 h 3352176"/>
              <a:gd name="connsiteX0" fmla="*/ 801354 w 5141536"/>
              <a:gd name="connsiteY0" fmla="*/ 1094703 h 3375590"/>
              <a:gd name="connsiteX1" fmla="*/ 421428 w 5141536"/>
              <a:gd name="connsiteY1" fmla="*/ 1352280 h 3375590"/>
              <a:gd name="connsiteX2" fmla="*/ 292639 w 5141536"/>
              <a:gd name="connsiteY2" fmla="*/ 1616297 h 3375590"/>
              <a:gd name="connsiteX3" fmla="*/ 47940 w 5141536"/>
              <a:gd name="connsiteY3" fmla="*/ 1983345 h 3375590"/>
              <a:gd name="connsiteX4" fmla="*/ 28622 w 5141536"/>
              <a:gd name="connsiteY4" fmla="*/ 3026534 h 3375590"/>
              <a:gd name="connsiteX5" fmla="*/ 633929 w 5141536"/>
              <a:gd name="connsiteY5" fmla="*/ 3296990 h 3375590"/>
              <a:gd name="connsiteX6" fmla="*/ 3055157 w 5141536"/>
              <a:gd name="connsiteY6" fmla="*/ 3181080 h 3375590"/>
              <a:gd name="connsiteX7" fmla="*/ 4826003 w 5141536"/>
              <a:gd name="connsiteY7" fmla="*/ 1198202 h 3375590"/>
              <a:gd name="connsiteX8" fmla="*/ 5141536 w 5141536"/>
              <a:gd name="connsiteY8" fmla="*/ 0 h 3375590"/>
              <a:gd name="connsiteX0" fmla="*/ 801354 w 5141536"/>
              <a:gd name="connsiteY0" fmla="*/ 1094703 h 3375590"/>
              <a:gd name="connsiteX1" fmla="*/ 421428 w 5141536"/>
              <a:gd name="connsiteY1" fmla="*/ 1352280 h 3375590"/>
              <a:gd name="connsiteX2" fmla="*/ 292639 w 5141536"/>
              <a:gd name="connsiteY2" fmla="*/ 1616297 h 3375590"/>
              <a:gd name="connsiteX3" fmla="*/ 47940 w 5141536"/>
              <a:gd name="connsiteY3" fmla="*/ 1983345 h 3375590"/>
              <a:gd name="connsiteX4" fmla="*/ 28622 w 5141536"/>
              <a:gd name="connsiteY4" fmla="*/ 3026534 h 3375590"/>
              <a:gd name="connsiteX5" fmla="*/ 633929 w 5141536"/>
              <a:gd name="connsiteY5" fmla="*/ 3296990 h 3375590"/>
              <a:gd name="connsiteX6" fmla="*/ 3055157 w 5141536"/>
              <a:gd name="connsiteY6" fmla="*/ 3181080 h 3375590"/>
              <a:gd name="connsiteX7" fmla="*/ 4826003 w 5141536"/>
              <a:gd name="connsiteY7" fmla="*/ 1198202 h 3375590"/>
              <a:gd name="connsiteX8" fmla="*/ 5141536 w 5141536"/>
              <a:gd name="connsiteY8" fmla="*/ 0 h 3375590"/>
              <a:gd name="connsiteX0" fmla="*/ 801354 w 5141536"/>
              <a:gd name="connsiteY0" fmla="*/ 1094703 h 3433730"/>
              <a:gd name="connsiteX1" fmla="*/ 421428 w 5141536"/>
              <a:gd name="connsiteY1" fmla="*/ 1352280 h 3433730"/>
              <a:gd name="connsiteX2" fmla="*/ 292639 w 5141536"/>
              <a:gd name="connsiteY2" fmla="*/ 1616297 h 3433730"/>
              <a:gd name="connsiteX3" fmla="*/ 47940 w 5141536"/>
              <a:gd name="connsiteY3" fmla="*/ 1983345 h 3433730"/>
              <a:gd name="connsiteX4" fmla="*/ 28622 w 5141536"/>
              <a:gd name="connsiteY4" fmla="*/ 3026534 h 3433730"/>
              <a:gd name="connsiteX5" fmla="*/ 633929 w 5141536"/>
              <a:gd name="connsiteY5" fmla="*/ 3296990 h 3433730"/>
              <a:gd name="connsiteX6" fmla="*/ 3055157 w 5141536"/>
              <a:gd name="connsiteY6" fmla="*/ 3181080 h 3433730"/>
              <a:gd name="connsiteX7" fmla="*/ 4954792 w 5141536"/>
              <a:gd name="connsiteY7" fmla="*/ 380393 h 3433730"/>
              <a:gd name="connsiteX8" fmla="*/ 5141536 w 5141536"/>
              <a:gd name="connsiteY8" fmla="*/ 0 h 3433730"/>
              <a:gd name="connsiteX0" fmla="*/ 801354 w 5141536"/>
              <a:gd name="connsiteY0" fmla="*/ 1094703 h 3441162"/>
              <a:gd name="connsiteX1" fmla="*/ 421428 w 5141536"/>
              <a:gd name="connsiteY1" fmla="*/ 1352280 h 3441162"/>
              <a:gd name="connsiteX2" fmla="*/ 292639 w 5141536"/>
              <a:gd name="connsiteY2" fmla="*/ 1616297 h 3441162"/>
              <a:gd name="connsiteX3" fmla="*/ 47940 w 5141536"/>
              <a:gd name="connsiteY3" fmla="*/ 1983345 h 3441162"/>
              <a:gd name="connsiteX4" fmla="*/ 28622 w 5141536"/>
              <a:gd name="connsiteY4" fmla="*/ 3026534 h 3441162"/>
              <a:gd name="connsiteX5" fmla="*/ 633929 w 5141536"/>
              <a:gd name="connsiteY5" fmla="*/ 3296990 h 3441162"/>
              <a:gd name="connsiteX6" fmla="*/ 3055157 w 5141536"/>
              <a:gd name="connsiteY6" fmla="*/ 3181080 h 3441162"/>
              <a:gd name="connsiteX7" fmla="*/ 4838882 w 5141536"/>
              <a:gd name="connsiteY7" fmla="*/ 277362 h 3441162"/>
              <a:gd name="connsiteX8" fmla="*/ 5141536 w 5141536"/>
              <a:gd name="connsiteY8" fmla="*/ 0 h 3441162"/>
              <a:gd name="connsiteX0" fmla="*/ 801354 w 5141536"/>
              <a:gd name="connsiteY0" fmla="*/ 1094703 h 3320283"/>
              <a:gd name="connsiteX1" fmla="*/ 421428 w 5141536"/>
              <a:gd name="connsiteY1" fmla="*/ 1352280 h 3320283"/>
              <a:gd name="connsiteX2" fmla="*/ 292639 w 5141536"/>
              <a:gd name="connsiteY2" fmla="*/ 1616297 h 3320283"/>
              <a:gd name="connsiteX3" fmla="*/ 47940 w 5141536"/>
              <a:gd name="connsiteY3" fmla="*/ 1983345 h 3320283"/>
              <a:gd name="connsiteX4" fmla="*/ 28622 w 5141536"/>
              <a:gd name="connsiteY4" fmla="*/ 3026534 h 3320283"/>
              <a:gd name="connsiteX5" fmla="*/ 633929 w 5141536"/>
              <a:gd name="connsiteY5" fmla="*/ 3296990 h 3320283"/>
              <a:gd name="connsiteX6" fmla="*/ 3055157 w 5141536"/>
              <a:gd name="connsiteY6" fmla="*/ 3181080 h 3320283"/>
              <a:gd name="connsiteX7" fmla="*/ 4574865 w 5141536"/>
              <a:gd name="connsiteY7" fmla="*/ 2041769 h 3320283"/>
              <a:gd name="connsiteX8" fmla="*/ 4838882 w 5141536"/>
              <a:gd name="connsiteY8" fmla="*/ 277362 h 3320283"/>
              <a:gd name="connsiteX9" fmla="*/ 5141536 w 5141536"/>
              <a:gd name="connsiteY9" fmla="*/ 0 h 3320283"/>
              <a:gd name="connsiteX0" fmla="*/ 801354 w 5141536"/>
              <a:gd name="connsiteY0" fmla="*/ 1094703 h 3320283"/>
              <a:gd name="connsiteX1" fmla="*/ 421428 w 5141536"/>
              <a:gd name="connsiteY1" fmla="*/ 1352280 h 3320283"/>
              <a:gd name="connsiteX2" fmla="*/ 292639 w 5141536"/>
              <a:gd name="connsiteY2" fmla="*/ 1616297 h 3320283"/>
              <a:gd name="connsiteX3" fmla="*/ 47940 w 5141536"/>
              <a:gd name="connsiteY3" fmla="*/ 1983345 h 3320283"/>
              <a:gd name="connsiteX4" fmla="*/ 28622 w 5141536"/>
              <a:gd name="connsiteY4" fmla="*/ 3026534 h 3320283"/>
              <a:gd name="connsiteX5" fmla="*/ 633929 w 5141536"/>
              <a:gd name="connsiteY5" fmla="*/ 3296990 h 3320283"/>
              <a:gd name="connsiteX6" fmla="*/ 3055157 w 5141536"/>
              <a:gd name="connsiteY6" fmla="*/ 3181080 h 3320283"/>
              <a:gd name="connsiteX7" fmla="*/ 4574865 w 5141536"/>
              <a:gd name="connsiteY7" fmla="*/ 2041769 h 3320283"/>
              <a:gd name="connsiteX8" fmla="*/ 4838882 w 5141536"/>
              <a:gd name="connsiteY8" fmla="*/ 277362 h 3320283"/>
              <a:gd name="connsiteX9" fmla="*/ 5141536 w 5141536"/>
              <a:gd name="connsiteY9" fmla="*/ 0 h 3320283"/>
              <a:gd name="connsiteX0" fmla="*/ 801354 w 5141536"/>
              <a:gd name="connsiteY0" fmla="*/ 1094703 h 3320283"/>
              <a:gd name="connsiteX1" fmla="*/ 421428 w 5141536"/>
              <a:gd name="connsiteY1" fmla="*/ 1352280 h 3320283"/>
              <a:gd name="connsiteX2" fmla="*/ 292639 w 5141536"/>
              <a:gd name="connsiteY2" fmla="*/ 1616297 h 3320283"/>
              <a:gd name="connsiteX3" fmla="*/ 47940 w 5141536"/>
              <a:gd name="connsiteY3" fmla="*/ 1983345 h 3320283"/>
              <a:gd name="connsiteX4" fmla="*/ 28622 w 5141536"/>
              <a:gd name="connsiteY4" fmla="*/ 3026534 h 3320283"/>
              <a:gd name="connsiteX5" fmla="*/ 633929 w 5141536"/>
              <a:gd name="connsiteY5" fmla="*/ 3296990 h 3320283"/>
              <a:gd name="connsiteX6" fmla="*/ 3055157 w 5141536"/>
              <a:gd name="connsiteY6" fmla="*/ 3181080 h 3320283"/>
              <a:gd name="connsiteX7" fmla="*/ 4574865 w 5141536"/>
              <a:gd name="connsiteY7" fmla="*/ 2041769 h 3320283"/>
              <a:gd name="connsiteX8" fmla="*/ 4838882 w 5141536"/>
              <a:gd name="connsiteY8" fmla="*/ 277362 h 3320283"/>
              <a:gd name="connsiteX9" fmla="*/ 5141536 w 5141536"/>
              <a:gd name="connsiteY9" fmla="*/ 0 h 3320283"/>
              <a:gd name="connsiteX0" fmla="*/ 801354 w 5141536"/>
              <a:gd name="connsiteY0" fmla="*/ 1094703 h 3299791"/>
              <a:gd name="connsiteX1" fmla="*/ 421428 w 5141536"/>
              <a:gd name="connsiteY1" fmla="*/ 1352280 h 3299791"/>
              <a:gd name="connsiteX2" fmla="*/ 292639 w 5141536"/>
              <a:gd name="connsiteY2" fmla="*/ 1616297 h 3299791"/>
              <a:gd name="connsiteX3" fmla="*/ 47940 w 5141536"/>
              <a:gd name="connsiteY3" fmla="*/ 1983345 h 3299791"/>
              <a:gd name="connsiteX4" fmla="*/ 28622 w 5141536"/>
              <a:gd name="connsiteY4" fmla="*/ 3026534 h 3299791"/>
              <a:gd name="connsiteX5" fmla="*/ 633929 w 5141536"/>
              <a:gd name="connsiteY5" fmla="*/ 3296990 h 3299791"/>
              <a:gd name="connsiteX6" fmla="*/ 3055157 w 5141536"/>
              <a:gd name="connsiteY6" fmla="*/ 3181080 h 3299791"/>
              <a:gd name="connsiteX7" fmla="*/ 4265772 w 5141536"/>
              <a:gd name="connsiteY7" fmla="*/ 2524727 h 3299791"/>
              <a:gd name="connsiteX8" fmla="*/ 4838882 w 5141536"/>
              <a:gd name="connsiteY8" fmla="*/ 277362 h 3299791"/>
              <a:gd name="connsiteX9" fmla="*/ 5141536 w 5141536"/>
              <a:gd name="connsiteY9" fmla="*/ 0 h 3299791"/>
              <a:gd name="connsiteX0" fmla="*/ 801354 w 5141536"/>
              <a:gd name="connsiteY0" fmla="*/ 1094703 h 3299791"/>
              <a:gd name="connsiteX1" fmla="*/ 421428 w 5141536"/>
              <a:gd name="connsiteY1" fmla="*/ 1352280 h 3299791"/>
              <a:gd name="connsiteX2" fmla="*/ 292639 w 5141536"/>
              <a:gd name="connsiteY2" fmla="*/ 1616297 h 3299791"/>
              <a:gd name="connsiteX3" fmla="*/ 47940 w 5141536"/>
              <a:gd name="connsiteY3" fmla="*/ 1983345 h 3299791"/>
              <a:gd name="connsiteX4" fmla="*/ 28622 w 5141536"/>
              <a:gd name="connsiteY4" fmla="*/ 3026534 h 3299791"/>
              <a:gd name="connsiteX5" fmla="*/ 633929 w 5141536"/>
              <a:gd name="connsiteY5" fmla="*/ 3296990 h 3299791"/>
              <a:gd name="connsiteX6" fmla="*/ 3055157 w 5141536"/>
              <a:gd name="connsiteY6" fmla="*/ 3181080 h 3299791"/>
              <a:gd name="connsiteX7" fmla="*/ 4265772 w 5141536"/>
              <a:gd name="connsiteY7" fmla="*/ 2524727 h 3299791"/>
              <a:gd name="connsiteX8" fmla="*/ 4838882 w 5141536"/>
              <a:gd name="connsiteY8" fmla="*/ 277362 h 3299791"/>
              <a:gd name="connsiteX9" fmla="*/ 5141536 w 5141536"/>
              <a:gd name="connsiteY9" fmla="*/ 0 h 3299791"/>
              <a:gd name="connsiteX0" fmla="*/ 801354 w 5141536"/>
              <a:gd name="connsiteY0" fmla="*/ 1094703 h 3299255"/>
              <a:gd name="connsiteX1" fmla="*/ 421428 w 5141536"/>
              <a:gd name="connsiteY1" fmla="*/ 1352280 h 3299255"/>
              <a:gd name="connsiteX2" fmla="*/ 292639 w 5141536"/>
              <a:gd name="connsiteY2" fmla="*/ 1616297 h 3299255"/>
              <a:gd name="connsiteX3" fmla="*/ 47940 w 5141536"/>
              <a:gd name="connsiteY3" fmla="*/ 1983345 h 3299255"/>
              <a:gd name="connsiteX4" fmla="*/ 28622 w 5141536"/>
              <a:gd name="connsiteY4" fmla="*/ 3026534 h 3299255"/>
              <a:gd name="connsiteX5" fmla="*/ 633929 w 5141536"/>
              <a:gd name="connsiteY5" fmla="*/ 3296990 h 3299255"/>
              <a:gd name="connsiteX6" fmla="*/ 3055157 w 5141536"/>
              <a:gd name="connsiteY6" fmla="*/ 3181080 h 3299255"/>
              <a:gd name="connsiteX7" fmla="*/ 4259333 w 5141536"/>
              <a:gd name="connsiteY7" fmla="*/ 2556924 h 3299255"/>
              <a:gd name="connsiteX8" fmla="*/ 4838882 w 5141536"/>
              <a:gd name="connsiteY8" fmla="*/ 277362 h 3299255"/>
              <a:gd name="connsiteX9" fmla="*/ 5141536 w 5141536"/>
              <a:gd name="connsiteY9" fmla="*/ 0 h 3299255"/>
              <a:gd name="connsiteX0" fmla="*/ 801354 w 5141536"/>
              <a:gd name="connsiteY0" fmla="*/ 1094703 h 3299255"/>
              <a:gd name="connsiteX1" fmla="*/ 421428 w 5141536"/>
              <a:gd name="connsiteY1" fmla="*/ 1352280 h 3299255"/>
              <a:gd name="connsiteX2" fmla="*/ 292639 w 5141536"/>
              <a:gd name="connsiteY2" fmla="*/ 1616297 h 3299255"/>
              <a:gd name="connsiteX3" fmla="*/ 47940 w 5141536"/>
              <a:gd name="connsiteY3" fmla="*/ 1983345 h 3299255"/>
              <a:gd name="connsiteX4" fmla="*/ 28622 w 5141536"/>
              <a:gd name="connsiteY4" fmla="*/ 3026534 h 3299255"/>
              <a:gd name="connsiteX5" fmla="*/ 633929 w 5141536"/>
              <a:gd name="connsiteY5" fmla="*/ 3296990 h 3299255"/>
              <a:gd name="connsiteX6" fmla="*/ 3055157 w 5141536"/>
              <a:gd name="connsiteY6" fmla="*/ 3181080 h 3299255"/>
              <a:gd name="connsiteX7" fmla="*/ 4259333 w 5141536"/>
              <a:gd name="connsiteY7" fmla="*/ 2556924 h 3299255"/>
              <a:gd name="connsiteX8" fmla="*/ 4838882 w 5141536"/>
              <a:gd name="connsiteY8" fmla="*/ 277362 h 3299255"/>
              <a:gd name="connsiteX9" fmla="*/ 5141536 w 5141536"/>
              <a:gd name="connsiteY9" fmla="*/ 0 h 3299255"/>
              <a:gd name="connsiteX0" fmla="*/ 801354 w 5141536"/>
              <a:gd name="connsiteY0" fmla="*/ 1094703 h 3305722"/>
              <a:gd name="connsiteX1" fmla="*/ 421428 w 5141536"/>
              <a:gd name="connsiteY1" fmla="*/ 1352280 h 3305722"/>
              <a:gd name="connsiteX2" fmla="*/ 292639 w 5141536"/>
              <a:gd name="connsiteY2" fmla="*/ 1616297 h 3305722"/>
              <a:gd name="connsiteX3" fmla="*/ 47940 w 5141536"/>
              <a:gd name="connsiteY3" fmla="*/ 1983345 h 3305722"/>
              <a:gd name="connsiteX4" fmla="*/ 28622 w 5141536"/>
              <a:gd name="connsiteY4" fmla="*/ 3026534 h 3305722"/>
              <a:gd name="connsiteX5" fmla="*/ 633929 w 5141536"/>
              <a:gd name="connsiteY5" fmla="*/ 3296990 h 3305722"/>
              <a:gd name="connsiteX6" fmla="*/ 2797579 w 5141536"/>
              <a:gd name="connsiteY6" fmla="*/ 3174641 h 3305722"/>
              <a:gd name="connsiteX7" fmla="*/ 4259333 w 5141536"/>
              <a:gd name="connsiteY7" fmla="*/ 2556924 h 3305722"/>
              <a:gd name="connsiteX8" fmla="*/ 4838882 w 5141536"/>
              <a:gd name="connsiteY8" fmla="*/ 277362 h 3305722"/>
              <a:gd name="connsiteX9" fmla="*/ 5141536 w 5141536"/>
              <a:gd name="connsiteY9" fmla="*/ 0 h 3305722"/>
              <a:gd name="connsiteX0" fmla="*/ 801354 w 5141536"/>
              <a:gd name="connsiteY0" fmla="*/ 1094703 h 3304994"/>
              <a:gd name="connsiteX1" fmla="*/ 421428 w 5141536"/>
              <a:gd name="connsiteY1" fmla="*/ 1352280 h 3304994"/>
              <a:gd name="connsiteX2" fmla="*/ 292639 w 5141536"/>
              <a:gd name="connsiteY2" fmla="*/ 1616297 h 3304994"/>
              <a:gd name="connsiteX3" fmla="*/ 47940 w 5141536"/>
              <a:gd name="connsiteY3" fmla="*/ 1983345 h 3304994"/>
              <a:gd name="connsiteX4" fmla="*/ 28622 w 5141536"/>
              <a:gd name="connsiteY4" fmla="*/ 3026534 h 3304994"/>
              <a:gd name="connsiteX5" fmla="*/ 633929 w 5141536"/>
              <a:gd name="connsiteY5" fmla="*/ 3296990 h 3304994"/>
              <a:gd name="connsiteX6" fmla="*/ 2797579 w 5141536"/>
              <a:gd name="connsiteY6" fmla="*/ 3174641 h 3304994"/>
              <a:gd name="connsiteX7" fmla="*/ 4259333 w 5141536"/>
              <a:gd name="connsiteY7" fmla="*/ 2556924 h 3304994"/>
              <a:gd name="connsiteX8" fmla="*/ 4838882 w 5141536"/>
              <a:gd name="connsiteY8" fmla="*/ 277362 h 3304994"/>
              <a:gd name="connsiteX9" fmla="*/ 5141536 w 5141536"/>
              <a:gd name="connsiteY9" fmla="*/ 0 h 3304994"/>
              <a:gd name="connsiteX0" fmla="*/ 801354 w 5141536"/>
              <a:gd name="connsiteY0" fmla="*/ 1094703 h 3307647"/>
              <a:gd name="connsiteX1" fmla="*/ 421428 w 5141536"/>
              <a:gd name="connsiteY1" fmla="*/ 1352280 h 3307647"/>
              <a:gd name="connsiteX2" fmla="*/ 292639 w 5141536"/>
              <a:gd name="connsiteY2" fmla="*/ 1616297 h 3307647"/>
              <a:gd name="connsiteX3" fmla="*/ 47940 w 5141536"/>
              <a:gd name="connsiteY3" fmla="*/ 1983345 h 3307647"/>
              <a:gd name="connsiteX4" fmla="*/ 28622 w 5141536"/>
              <a:gd name="connsiteY4" fmla="*/ 3026534 h 3307647"/>
              <a:gd name="connsiteX5" fmla="*/ 633929 w 5141536"/>
              <a:gd name="connsiteY5" fmla="*/ 3296990 h 3307647"/>
              <a:gd name="connsiteX6" fmla="*/ 2649472 w 5141536"/>
              <a:gd name="connsiteY6" fmla="*/ 3187520 h 3307647"/>
              <a:gd name="connsiteX7" fmla="*/ 4259333 w 5141536"/>
              <a:gd name="connsiteY7" fmla="*/ 2556924 h 3307647"/>
              <a:gd name="connsiteX8" fmla="*/ 4838882 w 5141536"/>
              <a:gd name="connsiteY8" fmla="*/ 277362 h 3307647"/>
              <a:gd name="connsiteX9" fmla="*/ 5141536 w 5141536"/>
              <a:gd name="connsiteY9" fmla="*/ 0 h 3307647"/>
              <a:gd name="connsiteX0" fmla="*/ 801354 w 5141536"/>
              <a:gd name="connsiteY0" fmla="*/ 1094703 h 3304667"/>
              <a:gd name="connsiteX1" fmla="*/ 421428 w 5141536"/>
              <a:gd name="connsiteY1" fmla="*/ 1352280 h 3304667"/>
              <a:gd name="connsiteX2" fmla="*/ 292639 w 5141536"/>
              <a:gd name="connsiteY2" fmla="*/ 1616297 h 3304667"/>
              <a:gd name="connsiteX3" fmla="*/ 47940 w 5141536"/>
              <a:gd name="connsiteY3" fmla="*/ 1983345 h 3304667"/>
              <a:gd name="connsiteX4" fmla="*/ 28622 w 5141536"/>
              <a:gd name="connsiteY4" fmla="*/ 3026534 h 3304667"/>
              <a:gd name="connsiteX5" fmla="*/ 633929 w 5141536"/>
              <a:gd name="connsiteY5" fmla="*/ 3296990 h 3304667"/>
              <a:gd name="connsiteX6" fmla="*/ 2649472 w 5141536"/>
              <a:gd name="connsiteY6" fmla="*/ 3187520 h 3304667"/>
              <a:gd name="connsiteX7" fmla="*/ 4259333 w 5141536"/>
              <a:gd name="connsiteY7" fmla="*/ 2556924 h 3304667"/>
              <a:gd name="connsiteX8" fmla="*/ 4838882 w 5141536"/>
              <a:gd name="connsiteY8" fmla="*/ 277362 h 3304667"/>
              <a:gd name="connsiteX9" fmla="*/ 5141536 w 5141536"/>
              <a:gd name="connsiteY9" fmla="*/ 0 h 3304667"/>
              <a:gd name="connsiteX0" fmla="*/ 801354 w 5141536"/>
              <a:gd name="connsiteY0" fmla="*/ 1094703 h 3302075"/>
              <a:gd name="connsiteX1" fmla="*/ 421428 w 5141536"/>
              <a:gd name="connsiteY1" fmla="*/ 1352280 h 3302075"/>
              <a:gd name="connsiteX2" fmla="*/ 292639 w 5141536"/>
              <a:gd name="connsiteY2" fmla="*/ 1616297 h 3302075"/>
              <a:gd name="connsiteX3" fmla="*/ 47940 w 5141536"/>
              <a:gd name="connsiteY3" fmla="*/ 1983345 h 3302075"/>
              <a:gd name="connsiteX4" fmla="*/ 28622 w 5141536"/>
              <a:gd name="connsiteY4" fmla="*/ 3026534 h 3302075"/>
              <a:gd name="connsiteX5" fmla="*/ 633929 w 5141536"/>
              <a:gd name="connsiteY5" fmla="*/ 3296990 h 3302075"/>
              <a:gd name="connsiteX6" fmla="*/ 2655911 w 5141536"/>
              <a:gd name="connsiteY6" fmla="*/ 3168202 h 3302075"/>
              <a:gd name="connsiteX7" fmla="*/ 4259333 w 5141536"/>
              <a:gd name="connsiteY7" fmla="*/ 2556924 h 3302075"/>
              <a:gd name="connsiteX8" fmla="*/ 4838882 w 5141536"/>
              <a:gd name="connsiteY8" fmla="*/ 277362 h 3302075"/>
              <a:gd name="connsiteX9" fmla="*/ 5141536 w 5141536"/>
              <a:gd name="connsiteY9" fmla="*/ 0 h 3302075"/>
              <a:gd name="connsiteX0" fmla="*/ 801354 w 5141536"/>
              <a:gd name="connsiteY0" fmla="*/ 1094703 h 3303525"/>
              <a:gd name="connsiteX1" fmla="*/ 421428 w 5141536"/>
              <a:gd name="connsiteY1" fmla="*/ 1352280 h 3303525"/>
              <a:gd name="connsiteX2" fmla="*/ 292639 w 5141536"/>
              <a:gd name="connsiteY2" fmla="*/ 1616297 h 3303525"/>
              <a:gd name="connsiteX3" fmla="*/ 47940 w 5141536"/>
              <a:gd name="connsiteY3" fmla="*/ 1983345 h 3303525"/>
              <a:gd name="connsiteX4" fmla="*/ 28622 w 5141536"/>
              <a:gd name="connsiteY4" fmla="*/ 3026534 h 3303525"/>
              <a:gd name="connsiteX5" fmla="*/ 633929 w 5141536"/>
              <a:gd name="connsiteY5" fmla="*/ 3296990 h 3303525"/>
              <a:gd name="connsiteX6" fmla="*/ 2655911 w 5141536"/>
              <a:gd name="connsiteY6" fmla="*/ 3168202 h 3303525"/>
              <a:gd name="connsiteX7" fmla="*/ 4252894 w 5141536"/>
              <a:gd name="connsiteY7" fmla="*/ 2621319 h 3303525"/>
              <a:gd name="connsiteX8" fmla="*/ 4838882 w 5141536"/>
              <a:gd name="connsiteY8" fmla="*/ 277362 h 3303525"/>
              <a:gd name="connsiteX9" fmla="*/ 5141536 w 5141536"/>
              <a:gd name="connsiteY9" fmla="*/ 0 h 330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41536" h="3303525">
                <a:moveTo>
                  <a:pt x="801354" y="1094703"/>
                </a:moveTo>
                <a:cubicBezTo>
                  <a:pt x="791158" y="1315254"/>
                  <a:pt x="506214" y="1265348"/>
                  <a:pt x="421428" y="1352280"/>
                </a:cubicBezTo>
                <a:cubicBezTo>
                  <a:pt x="336642" y="1439212"/>
                  <a:pt x="387084" y="1556196"/>
                  <a:pt x="292639" y="1616297"/>
                </a:cubicBezTo>
                <a:cubicBezTo>
                  <a:pt x="198194" y="1676398"/>
                  <a:pt x="91943" y="1748305"/>
                  <a:pt x="47940" y="1983345"/>
                </a:cubicBezTo>
                <a:cubicBezTo>
                  <a:pt x="3937" y="2218385"/>
                  <a:pt x="-23967" y="2807593"/>
                  <a:pt x="28622" y="3026534"/>
                </a:cubicBezTo>
                <a:cubicBezTo>
                  <a:pt x="81211" y="3245475"/>
                  <a:pt x="196048" y="3273379"/>
                  <a:pt x="633929" y="3296990"/>
                </a:cubicBezTo>
                <a:cubicBezTo>
                  <a:pt x="1071810" y="3320601"/>
                  <a:pt x="2052750" y="3280814"/>
                  <a:pt x="2655911" y="3168202"/>
                </a:cubicBezTo>
                <a:cubicBezTo>
                  <a:pt x="3259072" y="3055590"/>
                  <a:pt x="3889066" y="3103126"/>
                  <a:pt x="4252894" y="2621319"/>
                </a:cubicBezTo>
                <a:cubicBezTo>
                  <a:pt x="4616723" y="2139512"/>
                  <a:pt x="4690775" y="714248"/>
                  <a:pt x="4838882" y="277362"/>
                </a:cubicBezTo>
                <a:cubicBezTo>
                  <a:pt x="4986989" y="-159524"/>
                  <a:pt x="5006308" y="235117"/>
                  <a:pt x="5141536" y="0"/>
                </a:cubicBezTo>
              </a:path>
            </a:pathLst>
          </a:custGeom>
          <a:noFill/>
          <a:ln w="47625" cap="flat" cmpd="dbl">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8130D186-DA65-4B6C-8A29-5B27B1BE7127}"/>
              </a:ext>
            </a:extLst>
          </p:cNvPr>
          <p:cNvSpPr txBox="1"/>
          <p:nvPr/>
        </p:nvSpPr>
        <p:spPr>
          <a:xfrm>
            <a:off x="3623994" y="3324855"/>
            <a:ext cx="758541" cy="253916"/>
          </a:xfrm>
          <a:prstGeom prst="rect">
            <a:avLst/>
          </a:prstGeom>
          <a:noFill/>
        </p:spPr>
        <p:txBody>
          <a:bodyPr wrap="none" rtlCol="0" anchor="ctr">
            <a:spAutoFit/>
          </a:bodyPr>
          <a:lstStyle/>
          <a:p>
            <a:pPr algn="ctr"/>
            <a:r>
              <a:rPr lang="en-US" sz="1050" dirty="0">
                <a:solidFill>
                  <a:schemeClr val="accent3">
                    <a:lumMod val="40000"/>
                    <a:lumOff val="60000"/>
                  </a:schemeClr>
                </a:solidFill>
              </a:rPr>
              <a:t>vhostuser</a:t>
            </a:r>
          </a:p>
        </p:txBody>
      </p:sp>
      <p:cxnSp>
        <p:nvCxnSpPr>
          <p:cNvPr id="78" name="Straight Connector 77">
            <a:extLst>
              <a:ext uri="{FF2B5EF4-FFF2-40B4-BE49-F238E27FC236}">
                <a16:creationId xmlns:a16="http://schemas.microsoft.com/office/drawing/2014/main" id="{61F00246-00C8-46B1-BC32-92F74457F2F1}"/>
              </a:ext>
            </a:extLst>
          </p:cNvPr>
          <p:cNvCxnSpPr>
            <a:cxnSpLocks/>
            <a:endCxn id="59" idx="0"/>
          </p:cNvCxnSpPr>
          <p:nvPr/>
        </p:nvCxnSpPr>
        <p:spPr>
          <a:xfrm>
            <a:off x="2145693" y="3701549"/>
            <a:ext cx="111455" cy="342199"/>
          </a:xfrm>
          <a:prstGeom prst="line">
            <a:avLst/>
          </a:prstGeom>
          <a:ln w="12700" cap="rnd" cmpd="sng" algn="ctr">
            <a:solidFill>
              <a:srgbClr val="FFE4AA"/>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6" name="Rectangle: Rounded Corners 85">
            <a:extLst>
              <a:ext uri="{FF2B5EF4-FFF2-40B4-BE49-F238E27FC236}">
                <a16:creationId xmlns:a16="http://schemas.microsoft.com/office/drawing/2014/main" id="{9974A231-B979-4502-AE82-A24094118372}"/>
              </a:ext>
            </a:extLst>
          </p:cNvPr>
          <p:cNvSpPr/>
          <p:nvPr/>
        </p:nvSpPr>
        <p:spPr>
          <a:xfrm>
            <a:off x="1752125" y="2472404"/>
            <a:ext cx="1125178" cy="414095"/>
          </a:xfrm>
          <a:prstGeom prst="roundRect">
            <a:avLst/>
          </a:prstGeom>
          <a:solidFill>
            <a:srgbClr val="FFE4AA"/>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Local Agents</a:t>
            </a:r>
            <a:endParaRPr lang="en-US" sz="1400" dirty="0">
              <a:solidFill>
                <a:schemeClr val="tx2"/>
              </a:solidFill>
            </a:endParaRPr>
          </a:p>
        </p:txBody>
      </p:sp>
      <p:sp>
        <p:nvSpPr>
          <p:cNvPr id="85" name="Rectangle: Rounded Corners 84">
            <a:extLst>
              <a:ext uri="{FF2B5EF4-FFF2-40B4-BE49-F238E27FC236}">
                <a16:creationId xmlns:a16="http://schemas.microsoft.com/office/drawing/2014/main" id="{147B0284-3D7C-40E4-930C-A5A1DED08B39}"/>
              </a:ext>
            </a:extLst>
          </p:cNvPr>
          <p:cNvSpPr/>
          <p:nvPr/>
        </p:nvSpPr>
        <p:spPr>
          <a:xfrm>
            <a:off x="1667615" y="2551204"/>
            <a:ext cx="1125178" cy="414095"/>
          </a:xfrm>
          <a:prstGeom prst="roundRect">
            <a:avLst/>
          </a:prstGeom>
          <a:solidFill>
            <a:srgbClr val="FFE4AA"/>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Local Agents</a:t>
            </a:r>
            <a:endParaRPr lang="en-US" sz="1400" dirty="0">
              <a:solidFill>
                <a:schemeClr val="tx2"/>
              </a:solidFill>
            </a:endParaRPr>
          </a:p>
        </p:txBody>
      </p:sp>
      <p:sp>
        <p:nvSpPr>
          <p:cNvPr id="84" name="Rectangle: Rounded Corners 83">
            <a:extLst>
              <a:ext uri="{FF2B5EF4-FFF2-40B4-BE49-F238E27FC236}">
                <a16:creationId xmlns:a16="http://schemas.microsoft.com/office/drawing/2014/main" id="{22E76F9C-D6F2-4982-B4C3-168C863A209D}"/>
              </a:ext>
            </a:extLst>
          </p:cNvPr>
          <p:cNvSpPr/>
          <p:nvPr/>
        </p:nvSpPr>
        <p:spPr>
          <a:xfrm>
            <a:off x="1583104" y="2630004"/>
            <a:ext cx="1125178" cy="414095"/>
          </a:xfrm>
          <a:prstGeom prst="roundRect">
            <a:avLst/>
          </a:prstGeom>
          <a:solidFill>
            <a:srgbClr val="FFE4AA"/>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Local Agents</a:t>
            </a:r>
            <a:endParaRPr lang="en-US" sz="1400" dirty="0">
              <a:solidFill>
                <a:schemeClr val="tx2"/>
              </a:solidFill>
            </a:endParaRPr>
          </a:p>
        </p:txBody>
      </p:sp>
      <p:sp>
        <p:nvSpPr>
          <p:cNvPr id="81" name="Rectangle: Rounded Corners 80">
            <a:extLst>
              <a:ext uri="{FF2B5EF4-FFF2-40B4-BE49-F238E27FC236}">
                <a16:creationId xmlns:a16="http://schemas.microsoft.com/office/drawing/2014/main" id="{33DFA476-66F6-4AC2-B34E-384F2E20617D}"/>
              </a:ext>
            </a:extLst>
          </p:cNvPr>
          <p:cNvSpPr/>
          <p:nvPr/>
        </p:nvSpPr>
        <p:spPr>
          <a:xfrm>
            <a:off x="1498593" y="2708803"/>
            <a:ext cx="1125178" cy="414095"/>
          </a:xfrm>
          <a:prstGeom prst="roundRect">
            <a:avLst/>
          </a:prstGeom>
          <a:solidFill>
            <a:srgbClr val="FFE4AA"/>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VIM Components</a:t>
            </a:r>
            <a:endParaRPr lang="en-US" sz="1400" dirty="0">
              <a:solidFill>
                <a:schemeClr val="tx2"/>
              </a:solidFill>
            </a:endParaRPr>
          </a:p>
        </p:txBody>
      </p:sp>
      <p:sp>
        <p:nvSpPr>
          <p:cNvPr id="87" name="Cloud 86">
            <a:extLst>
              <a:ext uri="{FF2B5EF4-FFF2-40B4-BE49-F238E27FC236}">
                <a16:creationId xmlns:a16="http://schemas.microsoft.com/office/drawing/2014/main" id="{0CFFA09A-D2CA-44A3-8CFB-2365F430DE3D}"/>
              </a:ext>
            </a:extLst>
          </p:cNvPr>
          <p:cNvSpPr/>
          <p:nvPr/>
        </p:nvSpPr>
        <p:spPr>
          <a:xfrm>
            <a:off x="1628150" y="3225598"/>
            <a:ext cx="986050" cy="402023"/>
          </a:xfrm>
          <a:prstGeom prst="cloud">
            <a:avLst/>
          </a:prstGeom>
          <a:solidFill>
            <a:srgbClr val="FFE4AA"/>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2"/>
                </a:solidFill>
              </a:rPr>
              <a:t>Host networking</a:t>
            </a:r>
          </a:p>
        </p:txBody>
      </p:sp>
      <p:sp>
        <p:nvSpPr>
          <p:cNvPr id="25" name="Oval 24">
            <a:extLst>
              <a:ext uri="{FF2B5EF4-FFF2-40B4-BE49-F238E27FC236}">
                <a16:creationId xmlns:a16="http://schemas.microsoft.com/office/drawing/2014/main" id="{56B0CC11-6461-4E97-8A7F-A27E1D5C6A4F}"/>
              </a:ext>
            </a:extLst>
          </p:cNvPr>
          <p:cNvSpPr/>
          <p:nvPr/>
        </p:nvSpPr>
        <p:spPr>
          <a:xfrm>
            <a:off x="2684664" y="5011159"/>
            <a:ext cx="1077499" cy="221521"/>
          </a:xfrm>
          <a:prstGeom prst="ellipse">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bond</a:t>
            </a:r>
          </a:p>
        </p:txBody>
      </p:sp>
      <p:sp>
        <p:nvSpPr>
          <p:cNvPr id="49" name="Rectangle: Rounded Corners 48">
            <a:extLst>
              <a:ext uri="{FF2B5EF4-FFF2-40B4-BE49-F238E27FC236}">
                <a16:creationId xmlns:a16="http://schemas.microsoft.com/office/drawing/2014/main" id="{6FFCD413-05A3-42A5-A4B3-9467916C38BE}"/>
              </a:ext>
            </a:extLst>
          </p:cNvPr>
          <p:cNvSpPr/>
          <p:nvPr/>
        </p:nvSpPr>
        <p:spPr>
          <a:xfrm>
            <a:off x="2684665" y="4617102"/>
            <a:ext cx="1077498" cy="295707"/>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br-prv</a:t>
            </a:r>
            <a:endParaRPr lang="en-US" sz="1400" dirty="0"/>
          </a:p>
        </p:txBody>
      </p:sp>
      <p:sp>
        <p:nvSpPr>
          <p:cNvPr id="121" name="TextBox 120">
            <a:extLst>
              <a:ext uri="{FF2B5EF4-FFF2-40B4-BE49-F238E27FC236}">
                <a16:creationId xmlns:a16="http://schemas.microsoft.com/office/drawing/2014/main" id="{D9BD2C56-F122-4DBB-88DB-BD89EB72916C}"/>
              </a:ext>
            </a:extLst>
          </p:cNvPr>
          <p:cNvSpPr txBox="1"/>
          <p:nvPr/>
        </p:nvSpPr>
        <p:spPr>
          <a:xfrm>
            <a:off x="2605081" y="4304731"/>
            <a:ext cx="375424" cy="253916"/>
          </a:xfrm>
          <a:prstGeom prst="rect">
            <a:avLst/>
          </a:prstGeom>
          <a:noFill/>
        </p:spPr>
        <p:txBody>
          <a:bodyPr wrap="none" rtlCol="0" anchor="ctr">
            <a:spAutoFit/>
          </a:bodyPr>
          <a:lstStyle/>
          <a:p>
            <a:pPr algn="ctr"/>
            <a:r>
              <a:rPr lang="en-US" sz="1000" dirty="0">
                <a:solidFill>
                  <a:srgbClr val="FFE4AA"/>
                </a:solidFill>
              </a:rPr>
              <a:t>tag</a:t>
            </a:r>
          </a:p>
        </p:txBody>
      </p:sp>
      <p:sp>
        <p:nvSpPr>
          <p:cNvPr id="122" name="TextBox 121">
            <a:extLst>
              <a:ext uri="{FF2B5EF4-FFF2-40B4-BE49-F238E27FC236}">
                <a16:creationId xmlns:a16="http://schemas.microsoft.com/office/drawing/2014/main" id="{7B2C7759-0C74-41A5-8145-2931165904FA}"/>
              </a:ext>
            </a:extLst>
          </p:cNvPr>
          <p:cNvSpPr txBox="1"/>
          <p:nvPr/>
        </p:nvSpPr>
        <p:spPr>
          <a:xfrm>
            <a:off x="3230481" y="4325309"/>
            <a:ext cx="375424" cy="253916"/>
          </a:xfrm>
          <a:prstGeom prst="rect">
            <a:avLst/>
          </a:prstGeom>
          <a:noFill/>
        </p:spPr>
        <p:txBody>
          <a:bodyPr wrap="none" rtlCol="0" anchor="ctr">
            <a:spAutoFit/>
          </a:bodyPr>
          <a:lstStyle/>
          <a:p>
            <a:pPr algn="ctr"/>
            <a:r>
              <a:rPr lang="en-US" sz="1000" dirty="0">
                <a:solidFill>
                  <a:schemeClr val="accent3">
                    <a:lumMod val="20000"/>
                    <a:lumOff val="80000"/>
                  </a:schemeClr>
                </a:solidFill>
              </a:rPr>
              <a:t>tag</a:t>
            </a:r>
          </a:p>
        </p:txBody>
      </p:sp>
      <p:sp>
        <p:nvSpPr>
          <p:cNvPr id="2" name="Freeform: Shape 1">
            <a:extLst>
              <a:ext uri="{FF2B5EF4-FFF2-40B4-BE49-F238E27FC236}">
                <a16:creationId xmlns:a16="http://schemas.microsoft.com/office/drawing/2014/main" id="{F82102DF-1B12-4EB6-8B02-F8B14C0316F2}"/>
              </a:ext>
            </a:extLst>
          </p:cNvPr>
          <p:cNvSpPr/>
          <p:nvPr/>
        </p:nvSpPr>
        <p:spPr>
          <a:xfrm>
            <a:off x="2256555" y="3365514"/>
            <a:ext cx="1036143" cy="3325061"/>
          </a:xfrm>
          <a:custGeom>
            <a:avLst/>
            <a:gdLst>
              <a:gd name="connsiteX0" fmla="*/ 1822360 w 1822360"/>
              <a:gd name="connsiteY0" fmla="*/ 30750 h 1389471"/>
              <a:gd name="connsiteX1" fmla="*/ 972355 w 1822360"/>
              <a:gd name="connsiteY1" fmla="*/ 17871 h 1389471"/>
              <a:gd name="connsiteX2" fmla="*/ 695459 w 1822360"/>
              <a:gd name="connsiteY2" fmla="*/ 243251 h 1389471"/>
              <a:gd name="connsiteX3" fmla="*/ 367048 w 1822360"/>
              <a:gd name="connsiteY3" fmla="*/ 764845 h 1389471"/>
              <a:gd name="connsiteX4" fmla="*/ 0 w 1822360"/>
              <a:gd name="connsiteY4" fmla="*/ 1389471 h 1389471"/>
              <a:gd name="connsiteX0" fmla="*/ 1841678 w 1841678"/>
              <a:gd name="connsiteY0" fmla="*/ 212520 h 1371618"/>
              <a:gd name="connsiteX1" fmla="*/ 972355 w 1841678"/>
              <a:gd name="connsiteY1" fmla="*/ 18 h 1371618"/>
              <a:gd name="connsiteX2" fmla="*/ 695459 w 1841678"/>
              <a:gd name="connsiteY2" fmla="*/ 225398 h 1371618"/>
              <a:gd name="connsiteX3" fmla="*/ 367048 w 1841678"/>
              <a:gd name="connsiteY3" fmla="*/ 746992 h 1371618"/>
              <a:gd name="connsiteX4" fmla="*/ 0 w 1841678"/>
              <a:gd name="connsiteY4" fmla="*/ 1371618 h 1371618"/>
              <a:gd name="connsiteX0" fmla="*/ 1841678 w 1841678"/>
              <a:gd name="connsiteY0" fmla="*/ 212578 h 1371676"/>
              <a:gd name="connsiteX1" fmla="*/ 972355 w 1841678"/>
              <a:gd name="connsiteY1" fmla="*/ 76 h 1371676"/>
              <a:gd name="connsiteX2" fmla="*/ 695459 w 1841678"/>
              <a:gd name="connsiteY2" fmla="*/ 225456 h 1371676"/>
              <a:gd name="connsiteX3" fmla="*/ 367048 w 1841678"/>
              <a:gd name="connsiteY3" fmla="*/ 747050 h 1371676"/>
              <a:gd name="connsiteX4" fmla="*/ 0 w 1841678"/>
              <a:gd name="connsiteY4" fmla="*/ 1371676 h 1371676"/>
              <a:gd name="connsiteX0" fmla="*/ 1841678 w 1841678"/>
              <a:gd name="connsiteY0" fmla="*/ 231873 h 1390971"/>
              <a:gd name="connsiteX1" fmla="*/ 1023870 w 1841678"/>
              <a:gd name="connsiteY1" fmla="*/ 53 h 1390971"/>
              <a:gd name="connsiteX2" fmla="*/ 695459 w 1841678"/>
              <a:gd name="connsiteY2" fmla="*/ 244751 h 1390971"/>
              <a:gd name="connsiteX3" fmla="*/ 367048 w 1841678"/>
              <a:gd name="connsiteY3" fmla="*/ 766345 h 1390971"/>
              <a:gd name="connsiteX4" fmla="*/ 0 w 1841678"/>
              <a:gd name="connsiteY4" fmla="*/ 1390971 h 1390971"/>
              <a:gd name="connsiteX0" fmla="*/ 29596 w 1738958"/>
              <a:gd name="connsiteY0" fmla="*/ 13682 h 3053096"/>
              <a:gd name="connsiteX1" fmla="*/ 1678092 w 1738958"/>
              <a:gd name="connsiteY1" fmla="*/ 1662178 h 3053096"/>
              <a:gd name="connsiteX2" fmla="*/ 1349681 w 1738958"/>
              <a:gd name="connsiteY2" fmla="*/ 1906876 h 3053096"/>
              <a:gd name="connsiteX3" fmla="*/ 1021270 w 1738958"/>
              <a:gd name="connsiteY3" fmla="*/ 2428470 h 3053096"/>
              <a:gd name="connsiteX4" fmla="*/ 654222 w 1738958"/>
              <a:gd name="connsiteY4" fmla="*/ 3053096 h 3053096"/>
              <a:gd name="connsiteX0" fmla="*/ 0 w 1709362"/>
              <a:gd name="connsiteY0" fmla="*/ 0 h 3039414"/>
              <a:gd name="connsiteX1" fmla="*/ 1648496 w 1709362"/>
              <a:gd name="connsiteY1" fmla="*/ 1648496 h 3039414"/>
              <a:gd name="connsiteX2" fmla="*/ 1320085 w 1709362"/>
              <a:gd name="connsiteY2" fmla="*/ 1893194 h 3039414"/>
              <a:gd name="connsiteX3" fmla="*/ 991674 w 1709362"/>
              <a:gd name="connsiteY3" fmla="*/ 2414788 h 3039414"/>
              <a:gd name="connsiteX4" fmla="*/ 624626 w 1709362"/>
              <a:gd name="connsiteY4" fmla="*/ 3039414 h 3039414"/>
              <a:gd name="connsiteX0" fmla="*/ 0 w 1332143"/>
              <a:gd name="connsiteY0" fmla="*/ 0 h 3039414"/>
              <a:gd name="connsiteX1" fmla="*/ 547352 w 1332143"/>
              <a:gd name="connsiteY1" fmla="*/ 1010992 h 3039414"/>
              <a:gd name="connsiteX2" fmla="*/ 1320085 w 1332143"/>
              <a:gd name="connsiteY2" fmla="*/ 1893194 h 3039414"/>
              <a:gd name="connsiteX3" fmla="*/ 991674 w 1332143"/>
              <a:gd name="connsiteY3" fmla="*/ 2414788 h 3039414"/>
              <a:gd name="connsiteX4" fmla="*/ 624626 w 1332143"/>
              <a:gd name="connsiteY4" fmla="*/ 3039414 h 3039414"/>
              <a:gd name="connsiteX0" fmla="*/ 0 w 1332143"/>
              <a:gd name="connsiteY0" fmla="*/ 0 h 3039414"/>
              <a:gd name="connsiteX1" fmla="*/ 547352 w 1332143"/>
              <a:gd name="connsiteY1" fmla="*/ 1010992 h 3039414"/>
              <a:gd name="connsiteX2" fmla="*/ 1320085 w 1332143"/>
              <a:gd name="connsiteY2" fmla="*/ 1893194 h 3039414"/>
              <a:gd name="connsiteX3" fmla="*/ 991674 w 1332143"/>
              <a:gd name="connsiteY3" fmla="*/ 2414788 h 3039414"/>
              <a:gd name="connsiteX4" fmla="*/ 624626 w 1332143"/>
              <a:gd name="connsiteY4" fmla="*/ 3039414 h 3039414"/>
              <a:gd name="connsiteX0" fmla="*/ 0 w 1338827"/>
              <a:gd name="connsiteY0" fmla="*/ 0 h 3039414"/>
              <a:gd name="connsiteX1" fmla="*/ 405684 w 1338827"/>
              <a:gd name="connsiteY1" fmla="*/ 959477 h 3039414"/>
              <a:gd name="connsiteX2" fmla="*/ 1320085 w 1338827"/>
              <a:gd name="connsiteY2" fmla="*/ 1893194 h 3039414"/>
              <a:gd name="connsiteX3" fmla="*/ 991674 w 1338827"/>
              <a:gd name="connsiteY3" fmla="*/ 2414788 h 3039414"/>
              <a:gd name="connsiteX4" fmla="*/ 624626 w 1338827"/>
              <a:gd name="connsiteY4" fmla="*/ 3039414 h 3039414"/>
              <a:gd name="connsiteX0" fmla="*/ 0 w 1338827"/>
              <a:gd name="connsiteY0" fmla="*/ 0 h 3039414"/>
              <a:gd name="connsiteX1" fmla="*/ 405684 w 1338827"/>
              <a:gd name="connsiteY1" fmla="*/ 959477 h 3039414"/>
              <a:gd name="connsiteX2" fmla="*/ 1320085 w 1338827"/>
              <a:gd name="connsiteY2" fmla="*/ 1893194 h 3039414"/>
              <a:gd name="connsiteX3" fmla="*/ 991674 w 1338827"/>
              <a:gd name="connsiteY3" fmla="*/ 2414788 h 3039414"/>
              <a:gd name="connsiteX4" fmla="*/ 624626 w 1338827"/>
              <a:gd name="connsiteY4" fmla="*/ 3039414 h 3039414"/>
              <a:gd name="connsiteX0" fmla="*/ 0 w 1329406"/>
              <a:gd name="connsiteY0" fmla="*/ 0 h 3039414"/>
              <a:gd name="connsiteX1" fmla="*/ 405684 w 1329406"/>
              <a:gd name="connsiteY1" fmla="*/ 959477 h 3039414"/>
              <a:gd name="connsiteX2" fmla="*/ 611748 w 1329406"/>
              <a:gd name="connsiteY2" fmla="*/ 1339403 h 3039414"/>
              <a:gd name="connsiteX3" fmla="*/ 1320085 w 1329406"/>
              <a:gd name="connsiteY3" fmla="*/ 1893194 h 3039414"/>
              <a:gd name="connsiteX4" fmla="*/ 991674 w 1329406"/>
              <a:gd name="connsiteY4" fmla="*/ 2414788 h 3039414"/>
              <a:gd name="connsiteX5" fmla="*/ 624626 w 1329406"/>
              <a:gd name="connsiteY5" fmla="*/ 3039414 h 3039414"/>
              <a:gd name="connsiteX0" fmla="*/ 0 w 1325758"/>
              <a:gd name="connsiteY0" fmla="*/ 0 h 3039414"/>
              <a:gd name="connsiteX1" fmla="*/ 405684 w 1325758"/>
              <a:gd name="connsiteY1" fmla="*/ 959477 h 3039414"/>
              <a:gd name="connsiteX2" fmla="*/ 708340 w 1325758"/>
              <a:gd name="connsiteY2" fmla="*/ 1384480 h 3039414"/>
              <a:gd name="connsiteX3" fmla="*/ 1320085 w 1325758"/>
              <a:gd name="connsiteY3" fmla="*/ 1893194 h 3039414"/>
              <a:gd name="connsiteX4" fmla="*/ 991674 w 1325758"/>
              <a:gd name="connsiteY4" fmla="*/ 2414788 h 3039414"/>
              <a:gd name="connsiteX5" fmla="*/ 624626 w 1325758"/>
              <a:gd name="connsiteY5" fmla="*/ 3039414 h 3039414"/>
              <a:gd name="connsiteX0" fmla="*/ 0 w 1325758"/>
              <a:gd name="connsiteY0" fmla="*/ 0 h 3039414"/>
              <a:gd name="connsiteX1" fmla="*/ 405684 w 1325758"/>
              <a:gd name="connsiteY1" fmla="*/ 959477 h 3039414"/>
              <a:gd name="connsiteX2" fmla="*/ 708340 w 1325758"/>
              <a:gd name="connsiteY2" fmla="*/ 1384480 h 3039414"/>
              <a:gd name="connsiteX3" fmla="*/ 1320085 w 1325758"/>
              <a:gd name="connsiteY3" fmla="*/ 1893194 h 3039414"/>
              <a:gd name="connsiteX4" fmla="*/ 991674 w 1325758"/>
              <a:gd name="connsiteY4" fmla="*/ 2414788 h 3039414"/>
              <a:gd name="connsiteX5" fmla="*/ 624626 w 1325758"/>
              <a:gd name="connsiteY5" fmla="*/ 3039414 h 3039414"/>
              <a:gd name="connsiteX0" fmla="*/ 0 w 1325758"/>
              <a:gd name="connsiteY0" fmla="*/ 0 h 3039414"/>
              <a:gd name="connsiteX1" fmla="*/ 405684 w 1325758"/>
              <a:gd name="connsiteY1" fmla="*/ 959477 h 3039414"/>
              <a:gd name="connsiteX2" fmla="*/ 708340 w 1325758"/>
              <a:gd name="connsiteY2" fmla="*/ 1384480 h 3039414"/>
              <a:gd name="connsiteX3" fmla="*/ 1320085 w 1325758"/>
              <a:gd name="connsiteY3" fmla="*/ 1893194 h 3039414"/>
              <a:gd name="connsiteX4" fmla="*/ 991674 w 1325758"/>
              <a:gd name="connsiteY4" fmla="*/ 2414788 h 3039414"/>
              <a:gd name="connsiteX5" fmla="*/ 624626 w 1325758"/>
              <a:gd name="connsiteY5" fmla="*/ 3039414 h 3039414"/>
              <a:gd name="connsiteX0" fmla="*/ 0 w 1329936"/>
              <a:gd name="connsiteY0" fmla="*/ 0 h 3039414"/>
              <a:gd name="connsiteX1" fmla="*/ 405684 w 1329936"/>
              <a:gd name="connsiteY1" fmla="*/ 959477 h 3039414"/>
              <a:gd name="connsiteX2" fmla="*/ 598870 w 1329936"/>
              <a:gd name="connsiteY2" fmla="*/ 1358722 h 3039414"/>
              <a:gd name="connsiteX3" fmla="*/ 1320085 w 1329936"/>
              <a:gd name="connsiteY3" fmla="*/ 1893194 h 3039414"/>
              <a:gd name="connsiteX4" fmla="*/ 991674 w 1329936"/>
              <a:gd name="connsiteY4" fmla="*/ 2414788 h 3039414"/>
              <a:gd name="connsiteX5" fmla="*/ 624626 w 1329936"/>
              <a:gd name="connsiteY5" fmla="*/ 3039414 h 3039414"/>
              <a:gd name="connsiteX0" fmla="*/ 0 w 1329936"/>
              <a:gd name="connsiteY0" fmla="*/ 0 h 3039414"/>
              <a:gd name="connsiteX1" fmla="*/ 405684 w 1329936"/>
              <a:gd name="connsiteY1" fmla="*/ 959477 h 3039414"/>
              <a:gd name="connsiteX2" fmla="*/ 598870 w 1329936"/>
              <a:gd name="connsiteY2" fmla="*/ 1358722 h 3039414"/>
              <a:gd name="connsiteX3" fmla="*/ 1320085 w 1329936"/>
              <a:gd name="connsiteY3" fmla="*/ 1893194 h 3039414"/>
              <a:gd name="connsiteX4" fmla="*/ 991674 w 1329936"/>
              <a:gd name="connsiteY4" fmla="*/ 2414788 h 3039414"/>
              <a:gd name="connsiteX5" fmla="*/ 624626 w 1329936"/>
              <a:gd name="connsiteY5" fmla="*/ 3039414 h 3039414"/>
              <a:gd name="connsiteX0" fmla="*/ 0 w 1329936"/>
              <a:gd name="connsiteY0" fmla="*/ 0 h 3039414"/>
              <a:gd name="connsiteX1" fmla="*/ 334851 w 1329936"/>
              <a:gd name="connsiteY1" fmla="*/ 920840 h 3039414"/>
              <a:gd name="connsiteX2" fmla="*/ 598870 w 1329936"/>
              <a:gd name="connsiteY2" fmla="*/ 1358722 h 3039414"/>
              <a:gd name="connsiteX3" fmla="*/ 1320085 w 1329936"/>
              <a:gd name="connsiteY3" fmla="*/ 1893194 h 3039414"/>
              <a:gd name="connsiteX4" fmla="*/ 991674 w 1329936"/>
              <a:gd name="connsiteY4" fmla="*/ 2414788 h 3039414"/>
              <a:gd name="connsiteX5" fmla="*/ 624626 w 1329936"/>
              <a:gd name="connsiteY5" fmla="*/ 3039414 h 3039414"/>
              <a:gd name="connsiteX0" fmla="*/ 0 w 1273672"/>
              <a:gd name="connsiteY0" fmla="*/ 0 h 3039414"/>
              <a:gd name="connsiteX1" fmla="*/ 334851 w 1273672"/>
              <a:gd name="connsiteY1" fmla="*/ 920840 h 3039414"/>
              <a:gd name="connsiteX2" fmla="*/ 598870 w 1273672"/>
              <a:gd name="connsiteY2" fmla="*/ 1358722 h 3039414"/>
              <a:gd name="connsiteX3" fmla="*/ 1262130 w 1273672"/>
              <a:gd name="connsiteY3" fmla="*/ 1860997 h 3039414"/>
              <a:gd name="connsiteX4" fmla="*/ 991674 w 1273672"/>
              <a:gd name="connsiteY4" fmla="*/ 2414788 h 3039414"/>
              <a:gd name="connsiteX5" fmla="*/ 624626 w 1273672"/>
              <a:gd name="connsiteY5" fmla="*/ 3039414 h 3039414"/>
              <a:gd name="connsiteX0" fmla="*/ 0 w 1263688"/>
              <a:gd name="connsiteY0" fmla="*/ 0 h 3039414"/>
              <a:gd name="connsiteX1" fmla="*/ 334851 w 1263688"/>
              <a:gd name="connsiteY1" fmla="*/ 920840 h 3039414"/>
              <a:gd name="connsiteX2" fmla="*/ 598870 w 1263688"/>
              <a:gd name="connsiteY2" fmla="*/ 1358722 h 3039414"/>
              <a:gd name="connsiteX3" fmla="*/ 1262130 w 1263688"/>
              <a:gd name="connsiteY3" fmla="*/ 1860997 h 3039414"/>
              <a:gd name="connsiteX4" fmla="*/ 991674 w 1263688"/>
              <a:gd name="connsiteY4" fmla="*/ 2414788 h 3039414"/>
              <a:gd name="connsiteX5" fmla="*/ 624626 w 1263688"/>
              <a:gd name="connsiteY5" fmla="*/ 3039414 h 3039414"/>
              <a:gd name="connsiteX0" fmla="*/ 0 w 1314930"/>
              <a:gd name="connsiteY0" fmla="*/ 0 h 3039414"/>
              <a:gd name="connsiteX1" fmla="*/ 334851 w 1314930"/>
              <a:gd name="connsiteY1" fmla="*/ 920840 h 3039414"/>
              <a:gd name="connsiteX2" fmla="*/ 598870 w 1314930"/>
              <a:gd name="connsiteY2" fmla="*/ 1358722 h 3039414"/>
              <a:gd name="connsiteX3" fmla="*/ 1313646 w 1314930"/>
              <a:gd name="connsiteY3" fmla="*/ 1803042 h 3039414"/>
              <a:gd name="connsiteX4" fmla="*/ 991674 w 1314930"/>
              <a:gd name="connsiteY4" fmla="*/ 2414788 h 3039414"/>
              <a:gd name="connsiteX5" fmla="*/ 624626 w 1314930"/>
              <a:gd name="connsiteY5" fmla="*/ 3039414 h 3039414"/>
              <a:gd name="connsiteX0" fmla="*/ 0 w 1314276"/>
              <a:gd name="connsiteY0" fmla="*/ 0 h 3039414"/>
              <a:gd name="connsiteX1" fmla="*/ 334851 w 1314276"/>
              <a:gd name="connsiteY1" fmla="*/ 920840 h 3039414"/>
              <a:gd name="connsiteX2" fmla="*/ 598870 w 1314276"/>
              <a:gd name="connsiteY2" fmla="*/ 1358722 h 3039414"/>
              <a:gd name="connsiteX3" fmla="*/ 1313646 w 1314276"/>
              <a:gd name="connsiteY3" fmla="*/ 1803042 h 3039414"/>
              <a:gd name="connsiteX4" fmla="*/ 991674 w 1314276"/>
              <a:gd name="connsiteY4" fmla="*/ 2414788 h 3039414"/>
              <a:gd name="connsiteX5" fmla="*/ 624626 w 1314276"/>
              <a:gd name="connsiteY5" fmla="*/ 3039414 h 3039414"/>
              <a:gd name="connsiteX0" fmla="*/ 0 w 1179047"/>
              <a:gd name="connsiteY0" fmla="*/ 0 h 3058732"/>
              <a:gd name="connsiteX1" fmla="*/ 199622 w 1179047"/>
              <a:gd name="connsiteY1" fmla="*/ 940158 h 3058732"/>
              <a:gd name="connsiteX2" fmla="*/ 463641 w 1179047"/>
              <a:gd name="connsiteY2" fmla="*/ 1378040 h 3058732"/>
              <a:gd name="connsiteX3" fmla="*/ 1178417 w 1179047"/>
              <a:gd name="connsiteY3" fmla="*/ 1822360 h 3058732"/>
              <a:gd name="connsiteX4" fmla="*/ 856445 w 1179047"/>
              <a:gd name="connsiteY4" fmla="*/ 2434106 h 3058732"/>
              <a:gd name="connsiteX5" fmla="*/ 489397 w 1179047"/>
              <a:gd name="connsiteY5" fmla="*/ 3058732 h 3058732"/>
              <a:gd name="connsiteX0" fmla="*/ 0 w 1200638"/>
              <a:gd name="connsiteY0" fmla="*/ 0 h 3116687"/>
              <a:gd name="connsiteX1" fmla="*/ 199622 w 1200638"/>
              <a:gd name="connsiteY1" fmla="*/ 940158 h 3116687"/>
              <a:gd name="connsiteX2" fmla="*/ 463641 w 1200638"/>
              <a:gd name="connsiteY2" fmla="*/ 1378040 h 3116687"/>
              <a:gd name="connsiteX3" fmla="*/ 1178417 w 1200638"/>
              <a:gd name="connsiteY3" fmla="*/ 1822360 h 3116687"/>
              <a:gd name="connsiteX4" fmla="*/ 856445 w 1200638"/>
              <a:gd name="connsiteY4" fmla="*/ 2434106 h 3116687"/>
              <a:gd name="connsiteX5" fmla="*/ 1178416 w 1200638"/>
              <a:gd name="connsiteY5" fmla="*/ 3116687 h 3116687"/>
              <a:gd name="connsiteX0" fmla="*/ 0 w 1178839"/>
              <a:gd name="connsiteY0" fmla="*/ 0 h 3116687"/>
              <a:gd name="connsiteX1" fmla="*/ 199622 w 1178839"/>
              <a:gd name="connsiteY1" fmla="*/ 940158 h 3116687"/>
              <a:gd name="connsiteX2" fmla="*/ 463641 w 1178839"/>
              <a:gd name="connsiteY2" fmla="*/ 1378040 h 3116687"/>
              <a:gd name="connsiteX3" fmla="*/ 1178417 w 1178839"/>
              <a:gd name="connsiteY3" fmla="*/ 1822360 h 3116687"/>
              <a:gd name="connsiteX4" fmla="*/ 856445 w 1178839"/>
              <a:gd name="connsiteY4" fmla="*/ 2434106 h 3116687"/>
              <a:gd name="connsiteX5" fmla="*/ 1178416 w 1178839"/>
              <a:gd name="connsiteY5" fmla="*/ 3116687 h 3116687"/>
              <a:gd name="connsiteX0" fmla="*/ 0 w 1231362"/>
              <a:gd name="connsiteY0" fmla="*/ 0 h 3116687"/>
              <a:gd name="connsiteX1" fmla="*/ 199622 w 1231362"/>
              <a:gd name="connsiteY1" fmla="*/ 940158 h 3116687"/>
              <a:gd name="connsiteX2" fmla="*/ 463641 w 1231362"/>
              <a:gd name="connsiteY2" fmla="*/ 1378040 h 3116687"/>
              <a:gd name="connsiteX3" fmla="*/ 1178417 w 1231362"/>
              <a:gd name="connsiteY3" fmla="*/ 1822360 h 3116687"/>
              <a:gd name="connsiteX4" fmla="*/ 1178416 w 1231362"/>
              <a:gd name="connsiteY4" fmla="*/ 3116687 h 3116687"/>
              <a:gd name="connsiteX0" fmla="*/ 0 w 1238297"/>
              <a:gd name="connsiteY0" fmla="*/ 0 h 3586766"/>
              <a:gd name="connsiteX1" fmla="*/ 199622 w 1238297"/>
              <a:gd name="connsiteY1" fmla="*/ 940158 h 3586766"/>
              <a:gd name="connsiteX2" fmla="*/ 463641 w 1238297"/>
              <a:gd name="connsiteY2" fmla="*/ 1378040 h 3586766"/>
              <a:gd name="connsiteX3" fmla="*/ 1178417 w 1238297"/>
              <a:gd name="connsiteY3" fmla="*/ 1822360 h 3586766"/>
              <a:gd name="connsiteX4" fmla="*/ 1197734 w 1238297"/>
              <a:gd name="connsiteY4" fmla="*/ 3586766 h 3586766"/>
              <a:gd name="connsiteX0" fmla="*/ 0 w 1232078"/>
              <a:gd name="connsiteY0" fmla="*/ 0 h 3586766"/>
              <a:gd name="connsiteX1" fmla="*/ 199622 w 1232078"/>
              <a:gd name="connsiteY1" fmla="*/ 940158 h 3586766"/>
              <a:gd name="connsiteX2" fmla="*/ 463641 w 1232078"/>
              <a:gd name="connsiteY2" fmla="*/ 1378040 h 3586766"/>
              <a:gd name="connsiteX3" fmla="*/ 1178417 w 1232078"/>
              <a:gd name="connsiteY3" fmla="*/ 1822360 h 3586766"/>
              <a:gd name="connsiteX4" fmla="*/ 1197734 w 1232078"/>
              <a:gd name="connsiteY4" fmla="*/ 3586766 h 3586766"/>
              <a:gd name="connsiteX0" fmla="*/ 848570 w 1056778"/>
              <a:gd name="connsiteY0" fmla="*/ 0 h 2698124"/>
              <a:gd name="connsiteX1" fmla="*/ 24322 w 1056778"/>
              <a:gd name="connsiteY1" fmla="*/ 51516 h 2698124"/>
              <a:gd name="connsiteX2" fmla="*/ 288341 w 1056778"/>
              <a:gd name="connsiteY2" fmla="*/ 489398 h 2698124"/>
              <a:gd name="connsiteX3" fmla="*/ 1003117 w 1056778"/>
              <a:gd name="connsiteY3" fmla="*/ 933718 h 2698124"/>
              <a:gd name="connsiteX4" fmla="*/ 1022434 w 1056778"/>
              <a:gd name="connsiteY4" fmla="*/ 2698124 h 2698124"/>
              <a:gd name="connsiteX0" fmla="*/ 848570 w 1056778"/>
              <a:gd name="connsiteY0" fmla="*/ 307442 h 3005566"/>
              <a:gd name="connsiteX1" fmla="*/ 24322 w 1056778"/>
              <a:gd name="connsiteY1" fmla="*/ 358958 h 3005566"/>
              <a:gd name="connsiteX2" fmla="*/ 288341 w 1056778"/>
              <a:gd name="connsiteY2" fmla="*/ 796840 h 3005566"/>
              <a:gd name="connsiteX3" fmla="*/ 1003117 w 1056778"/>
              <a:gd name="connsiteY3" fmla="*/ 1241160 h 3005566"/>
              <a:gd name="connsiteX4" fmla="*/ 1022434 w 1056778"/>
              <a:gd name="connsiteY4" fmla="*/ 3005566 h 3005566"/>
              <a:gd name="connsiteX0" fmla="*/ 855399 w 1057168"/>
              <a:gd name="connsiteY0" fmla="*/ 270348 h 3155216"/>
              <a:gd name="connsiteX1" fmla="*/ 24712 w 1057168"/>
              <a:gd name="connsiteY1" fmla="*/ 508608 h 3155216"/>
              <a:gd name="connsiteX2" fmla="*/ 288731 w 1057168"/>
              <a:gd name="connsiteY2" fmla="*/ 946490 h 3155216"/>
              <a:gd name="connsiteX3" fmla="*/ 1003507 w 1057168"/>
              <a:gd name="connsiteY3" fmla="*/ 1390810 h 3155216"/>
              <a:gd name="connsiteX4" fmla="*/ 1022824 w 1057168"/>
              <a:gd name="connsiteY4" fmla="*/ 3155216 h 3155216"/>
              <a:gd name="connsiteX0" fmla="*/ 844597 w 1046366"/>
              <a:gd name="connsiteY0" fmla="*/ 440315 h 3325183"/>
              <a:gd name="connsiteX1" fmla="*/ 123381 w 1046366"/>
              <a:gd name="connsiteY1" fmla="*/ 2432 h 3325183"/>
              <a:gd name="connsiteX2" fmla="*/ 13910 w 1046366"/>
              <a:gd name="connsiteY2" fmla="*/ 678575 h 3325183"/>
              <a:gd name="connsiteX3" fmla="*/ 277929 w 1046366"/>
              <a:gd name="connsiteY3" fmla="*/ 1116457 h 3325183"/>
              <a:gd name="connsiteX4" fmla="*/ 992705 w 1046366"/>
              <a:gd name="connsiteY4" fmla="*/ 1560777 h 3325183"/>
              <a:gd name="connsiteX5" fmla="*/ 1012022 w 1046366"/>
              <a:gd name="connsiteY5" fmla="*/ 3325183 h 3325183"/>
              <a:gd name="connsiteX0" fmla="*/ 836678 w 1038447"/>
              <a:gd name="connsiteY0" fmla="*/ 468856 h 3353724"/>
              <a:gd name="connsiteX1" fmla="*/ 559783 w 1038447"/>
              <a:gd name="connsiteY1" fmla="*/ 127566 h 3353724"/>
              <a:gd name="connsiteX2" fmla="*/ 115462 w 1038447"/>
              <a:gd name="connsiteY2" fmla="*/ 30973 h 3353724"/>
              <a:gd name="connsiteX3" fmla="*/ 5991 w 1038447"/>
              <a:gd name="connsiteY3" fmla="*/ 707116 h 3353724"/>
              <a:gd name="connsiteX4" fmla="*/ 270010 w 1038447"/>
              <a:gd name="connsiteY4" fmla="*/ 1144998 h 3353724"/>
              <a:gd name="connsiteX5" fmla="*/ 984786 w 1038447"/>
              <a:gd name="connsiteY5" fmla="*/ 1589318 h 3353724"/>
              <a:gd name="connsiteX6" fmla="*/ 1004103 w 1038447"/>
              <a:gd name="connsiteY6" fmla="*/ 3353724 h 3353724"/>
              <a:gd name="connsiteX0" fmla="*/ 836678 w 1038447"/>
              <a:gd name="connsiteY0" fmla="*/ 468856 h 3353724"/>
              <a:gd name="connsiteX1" fmla="*/ 559783 w 1038447"/>
              <a:gd name="connsiteY1" fmla="*/ 127566 h 3353724"/>
              <a:gd name="connsiteX2" fmla="*/ 115462 w 1038447"/>
              <a:gd name="connsiteY2" fmla="*/ 30973 h 3353724"/>
              <a:gd name="connsiteX3" fmla="*/ 5991 w 1038447"/>
              <a:gd name="connsiteY3" fmla="*/ 707116 h 3353724"/>
              <a:gd name="connsiteX4" fmla="*/ 270010 w 1038447"/>
              <a:gd name="connsiteY4" fmla="*/ 1144998 h 3353724"/>
              <a:gd name="connsiteX5" fmla="*/ 984786 w 1038447"/>
              <a:gd name="connsiteY5" fmla="*/ 1589318 h 3353724"/>
              <a:gd name="connsiteX6" fmla="*/ 1004103 w 1038447"/>
              <a:gd name="connsiteY6" fmla="*/ 3353724 h 3353724"/>
              <a:gd name="connsiteX0" fmla="*/ 836678 w 1038447"/>
              <a:gd name="connsiteY0" fmla="*/ 516504 h 3401372"/>
              <a:gd name="connsiteX1" fmla="*/ 559783 w 1038447"/>
              <a:gd name="connsiteY1" fmla="*/ 175214 h 3401372"/>
              <a:gd name="connsiteX2" fmla="*/ 115462 w 1038447"/>
              <a:gd name="connsiteY2" fmla="*/ 78621 h 3401372"/>
              <a:gd name="connsiteX3" fmla="*/ 5991 w 1038447"/>
              <a:gd name="connsiteY3" fmla="*/ 754764 h 3401372"/>
              <a:gd name="connsiteX4" fmla="*/ 270010 w 1038447"/>
              <a:gd name="connsiteY4" fmla="*/ 1192646 h 3401372"/>
              <a:gd name="connsiteX5" fmla="*/ 984786 w 1038447"/>
              <a:gd name="connsiteY5" fmla="*/ 1636966 h 3401372"/>
              <a:gd name="connsiteX6" fmla="*/ 1004103 w 1038447"/>
              <a:gd name="connsiteY6" fmla="*/ 3401372 h 3401372"/>
              <a:gd name="connsiteX0" fmla="*/ 836678 w 1038447"/>
              <a:gd name="connsiteY0" fmla="*/ 468857 h 3353725"/>
              <a:gd name="connsiteX1" fmla="*/ 559783 w 1038447"/>
              <a:gd name="connsiteY1" fmla="*/ 127567 h 3353725"/>
              <a:gd name="connsiteX2" fmla="*/ 115462 w 1038447"/>
              <a:gd name="connsiteY2" fmla="*/ 30974 h 3353725"/>
              <a:gd name="connsiteX3" fmla="*/ 5991 w 1038447"/>
              <a:gd name="connsiteY3" fmla="*/ 707117 h 3353725"/>
              <a:gd name="connsiteX4" fmla="*/ 270010 w 1038447"/>
              <a:gd name="connsiteY4" fmla="*/ 1144999 h 3353725"/>
              <a:gd name="connsiteX5" fmla="*/ 984786 w 1038447"/>
              <a:gd name="connsiteY5" fmla="*/ 1589319 h 3353725"/>
              <a:gd name="connsiteX6" fmla="*/ 1004103 w 1038447"/>
              <a:gd name="connsiteY6" fmla="*/ 3353725 h 3353725"/>
              <a:gd name="connsiteX0" fmla="*/ 848994 w 1050763"/>
              <a:gd name="connsiteY0" fmla="*/ 502373 h 3387241"/>
              <a:gd name="connsiteX1" fmla="*/ 572099 w 1050763"/>
              <a:gd name="connsiteY1" fmla="*/ 161083 h 3387241"/>
              <a:gd name="connsiteX2" fmla="*/ 127778 w 1050763"/>
              <a:gd name="connsiteY2" fmla="*/ 64490 h 3387241"/>
              <a:gd name="connsiteX3" fmla="*/ 18307 w 1050763"/>
              <a:gd name="connsiteY3" fmla="*/ 740633 h 3387241"/>
              <a:gd name="connsiteX4" fmla="*/ 282326 w 1050763"/>
              <a:gd name="connsiteY4" fmla="*/ 1178515 h 3387241"/>
              <a:gd name="connsiteX5" fmla="*/ 997102 w 1050763"/>
              <a:gd name="connsiteY5" fmla="*/ 1622835 h 3387241"/>
              <a:gd name="connsiteX6" fmla="*/ 1016419 w 1050763"/>
              <a:gd name="connsiteY6" fmla="*/ 3387241 h 3387241"/>
              <a:gd name="connsiteX0" fmla="*/ 839340 w 1041109"/>
              <a:gd name="connsiteY0" fmla="*/ 458378 h 3343246"/>
              <a:gd name="connsiteX1" fmla="*/ 562445 w 1041109"/>
              <a:gd name="connsiteY1" fmla="*/ 117088 h 3343246"/>
              <a:gd name="connsiteX2" fmla="*/ 150322 w 1041109"/>
              <a:gd name="connsiteY2" fmla="*/ 78450 h 3343246"/>
              <a:gd name="connsiteX3" fmla="*/ 8653 w 1041109"/>
              <a:gd name="connsiteY3" fmla="*/ 696638 h 3343246"/>
              <a:gd name="connsiteX4" fmla="*/ 272672 w 1041109"/>
              <a:gd name="connsiteY4" fmla="*/ 1134520 h 3343246"/>
              <a:gd name="connsiteX5" fmla="*/ 987448 w 1041109"/>
              <a:gd name="connsiteY5" fmla="*/ 1578840 h 3343246"/>
              <a:gd name="connsiteX6" fmla="*/ 1006765 w 1041109"/>
              <a:gd name="connsiteY6" fmla="*/ 3343246 h 3343246"/>
              <a:gd name="connsiteX0" fmla="*/ 848327 w 1050096"/>
              <a:gd name="connsiteY0" fmla="*/ 458378 h 3343246"/>
              <a:gd name="connsiteX1" fmla="*/ 571432 w 1050096"/>
              <a:gd name="connsiteY1" fmla="*/ 117088 h 3343246"/>
              <a:gd name="connsiteX2" fmla="*/ 159309 w 1050096"/>
              <a:gd name="connsiteY2" fmla="*/ 78450 h 3343246"/>
              <a:gd name="connsiteX3" fmla="*/ 17640 w 1050096"/>
              <a:gd name="connsiteY3" fmla="*/ 696638 h 3343246"/>
              <a:gd name="connsiteX4" fmla="*/ 281659 w 1050096"/>
              <a:gd name="connsiteY4" fmla="*/ 1134520 h 3343246"/>
              <a:gd name="connsiteX5" fmla="*/ 996435 w 1050096"/>
              <a:gd name="connsiteY5" fmla="*/ 1578840 h 3343246"/>
              <a:gd name="connsiteX6" fmla="*/ 1015752 w 1050096"/>
              <a:gd name="connsiteY6" fmla="*/ 3343246 h 3343246"/>
              <a:gd name="connsiteX0" fmla="*/ 848327 w 1050096"/>
              <a:gd name="connsiteY0" fmla="*/ 458378 h 3343246"/>
              <a:gd name="connsiteX1" fmla="*/ 571432 w 1050096"/>
              <a:gd name="connsiteY1" fmla="*/ 117088 h 3343246"/>
              <a:gd name="connsiteX2" fmla="*/ 159309 w 1050096"/>
              <a:gd name="connsiteY2" fmla="*/ 78450 h 3343246"/>
              <a:gd name="connsiteX3" fmla="*/ 17640 w 1050096"/>
              <a:gd name="connsiteY3" fmla="*/ 696638 h 3343246"/>
              <a:gd name="connsiteX4" fmla="*/ 281659 w 1050096"/>
              <a:gd name="connsiteY4" fmla="*/ 1134520 h 3343246"/>
              <a:gd name="connsiteX5" fmla="*/ 996435 w 1050096"/>
              <a:gd name="connsiteY5" fmla="*/ 1578840 h 3343246"/>
              <a:gd name="connsiteX6" fmla="*/ 1015752 w 1050096"/>
              <a:gd name="connsiteY6" fmla="*/ 3343246 h 3343246"/>
              <a:gd name="connsiteX0" fmla="*/ 834693 w 1036462"/>
              <a:gd name="connsiteY0" fmla="*/ 472707 h 3357575"/>
              <a:gd name="connsiteX1" fmla="*/ 622192 w 1036462"/>
              <a:gd name="connsiteY1" fmla="*/ 47705 h 3357575"/>
              <a:gd name="connsiteX2" fmla="*/ 145675 w 1036462"/>
              <a:gd name="connsiteY2" fmla="*/ 92779 h 3357575"/>
              <a:gd name="connsiteX3" fmla="*/ 4006 w 1036462"/>
              <a:gd name="connsiteY3" fmla="*/ 710967 h 3357575"/>
              <a:gd name="connsiteX4" fmla="*/ 268025 w 1036462"/>
              <a:gd name="connsiteY4" fmla="*/ 1148849 h 3357575"/>
              <a:gd name="connsiteX5" fmla="*/ 982801 w 1036462"/>
              <a:gd name="connsiteY5" fmla="*/ 1593169 h 3357575"/>
              <a:gd name="connsiteX6" fmla="*/ 1002118 w 1036462"/>
              <a:gd name="connsiteY6" fmla="*/ 3357575 h 3357575"/>
              <a:gd name="connsiteX0" fmla="*/ 802496 w 1036462"/>
              <a:gd name="connsiteY0" fmla="*/ 897709 h 3357575"/>
              <a:gd name="connsiteX1" fmla="*/ 622192 w 1036462"/>
              <a:gd name="connsiteY1" fmla="*/ 47705 h 3357575"/>
              <a:gd name="connsiteX2" fmla="*/ 145675 w 1036462"/>
              <a:gd name="connsiteY2" fmla="*/ 92779 h 3357575"/>
              <a:gd name="connsiteX3" fmla="*/ 4006 w 1036462"/>
              <a:gd name="connsiteY3" fmla="*/ 710967 h 3357575"/>
              <a:gd name="connsiteX4" fmla="*/ 268025 w 1036462"/>
              <a:gd name="connsiteY4" fmla="*/ 1148849 h 3357575"/>
              <a:gd name="connsiteX5" fmla="*/ 982801 w 1036462"/>
              <a:gd name="connsiteY5" fmla="*/ 1593169 h 3357575"/>
              <a:gd name="connsiteX6" fmla="*/ 1002118 w 1036462"/>
              <a:gd name="connsiteY6" fmla="*/ 3357575 h 3357575"/>
              <a:gd name="connsiteX0" fmla="*/ 802496 w 1036462"/>
              <a:gd name="connsiteY0" fmla="*/ 897709 h 3357575"/>
              <a:gd name="connsiteX1" fmla="*/ 622192 w 1036462"/>
              <a:gd name="connsiteY1" fmla="*/ 47705 h 3357575"/>
              <a:gd name="connsiteX2" fmla="*/ 145675 w 1036462"/>
              <a:gd name="connsiteY2" fmla="*/ 92779 h 3357575"/>
              <a:gd name="connsiteX3" fmla="*/ 4006 w 1036462"/>
              <a:gd name="connsiteY3" fmla="*/ 710967 h 3357575"/>
              <a:gd name="connsiteX4" fmla="*/ 268025 w 1036462"/>
              <a:gd name="connsiteY4" fmla="*/ 1148849 h 3357575"/>
              <a:gd name="connsiteX5" fmla="*/ 982801 w 1036462"/>
              <a:gd name="connsiteY5" fmla="*/ 1593169 h 3357575"/>
              <a:gd name="connsiteX6" fmla="*/ 1002118 w 1036462"/>
              <a:gd name="connsiteY6" fmla="*/ 3357575 h 3357575"/>
              <a:gd name="connsiteX0" fmla="*/ 802177 w 1036143"/>
              <a:gd name="connsiteY0" fmla="*/ 865195 h 3325061"/>
              <a:gd name="connsiteX1" fmla="*/ 576797 w 1036143"/>
              <a:gd name="connsiteY1" fmla="*/ 73146 h 3325061"/>
              <a:gd name="connsiteX2" fmla="*/ 145356 w 1036143"/>
              <a:gd name="connsiteY2" fmla="*/ 60265 h 3325061"/>
              <a:gd name="connsiteX3" fmla="*/ 3687 w 1036143"/>
              <a:gd name="connsiteY3" fmla="*/ 678453 h 3325061"/>
              <a:gd name="connsiteX4" fmla="*/ 267706 w 1036143"/>
              <a:gd name="connsiteY4" fmla="*/ 1116335 h 3325061"/>
              <a:gd name="connsiteX5" fmla="*/ 982482 w 1036143"/>
              <a:gd name="connsiteY5" fmla="*/ 1560655 h 3325061"/>
              <a:gd name="connsiteX6" fmla="*/ 1001799 w 1036143"/>
              <a:gd name="connsiteY6" fmla="*/ 3325061 h 3325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6143" h="3325061">
                <a:moveTo>
                  <a:pt x="802177" y="865195"/>
                </a:moveTo>
                <a:cubicBezTo>
                  <a:pt x="795738" y="330722"/>
                  <a:pt x="671243" y="159006"/>
                  <a:pt x="576797" y="73146"/>
                </a:cubicBezTo>
                <a:cubicBezTo>
                  <a:pt x="456594" y="166"/>
                  <a:pt x="240874" y="-40620"/>
                  <a:pt x="145356" y="60265"/>
                </a:cubicBezTo>
                <a:cubicBezTo>
                  <a:pt x="49838" y="161150"/>
                  <a:pt x="-16705" y="502441"/>
                  <a:pt x="3687" y="678453"/>
                </a:cubicBezTo>
                <a:cubicBezTo>
                  <a:pt x="24079" y="854465"/>
                  <a:pt x="104574" y="969301"/>
                  <a:pt x="267706" y="1116335"/>
                </a:cubicBezTo>
                <a:cubicBezTo>
                  <a:pt x="430839" y="1263369"/>
                  <a:pt x="860133" y="1192534"/>
                  <a:pt x="982482" y="1560655"/>
                </a:cubicBezTo>
                <a:cubicBezTo>
                  <a:pt x="1104831" y="1928776"/>
                  <a:pt x="976041" y="2643286"/>
                  <a:pt x="1001799" y="3325061"/>
                </a:cubicBezTo>
              </a:path>
            </a:pathLst>
          </a:custGeom>
          <a:noFill/>
          <a:ln w="57150" cap="rnd" cmpd="sng" algn="ctr">
            <a:solidFill>
              <a:srgbClr val="F08A00"/>
            </a:solidFill>
            <a:prstDash val="solid"/>
            <a:round/>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08A00"/>
              </a:solidFill>
            </a:endParaRPr>
          </a:p>
        </p:txBody>
      </p:sp>
      <p:sp>
        <p:nvSpPr>
          <p:cNvPr id="8" name="TextBox 7">
            <a:extLst>
              <a:ext uri="{FF2B5EF4-FFF2-40B4-BE49-F238E27FC236}">
                <a16:creationId xmlns:a16="http://schemas.microsoft.com/office/drawing/2014/main" id="{D82C7F63-F7D0-4B5D-9152-708B0C2E5691}"/>
              </a:ext>
            </a:extLst>
          </p:cNvPr>
          <p:cNvSpPr txBox="1"/>
          <p:nvPr/>
        </p:nvSpPr>
        <p:spPr>
          <a:xfrm>
            <a:off x="2997024" y="2669849"/>
            <a:ext cx="3369833" cy="83099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w="9525" cap="flat" cmpd="sng" algn="ctr">
            <a:noFill/>
            <a:prstDash val="solid"/>
            <a:round/>
            <a:headEnd type="none" w="med" len="med"/>
            <a:tailEnd type="none" w="med" len="med"/>
          </a:ln>
        </p:spPr>
        <p:txBody>
          <a:bodyPr wrap="none" rtlCol="0">
            <a:spAutoFit/>
          </a:bodyPr>
          <a:lstStyle/>
          <a:p>
            <a:r>
              <a:rPr lang="en-US" sz="2400" b="1" dirty="0">
                <a:solidFill>
                  <a:srgbClr val="F08A00"/>
                </a:solidFill>
              </a:rPr>
              <a:t>OvS control plane:</a:t>
            </a:r>
            <a:br>
              <a:rPr lang="en-US" sz="2400" b="1" dirty="0">
                <a:solidFill>
                  <a:srgbClr val="F08A00"/>
                </a:solidFill>
              </a:rPr>
            </a:br>
            <a:r>
              <a:rPr lang="en-US" sz="2400" b="1" dirty="0">
                <a:solidFill>
                  <a:srgbClr val="F08A00"/>
                </a:solidFill>
              </a:rPr>
              <a:t>OpenFlow and OVSDB</a:t>
            </a:r>
          </a:p>
        </p:txBody>
      </p:sp>
      <p:sp>
        <p:nvSpPr>
          <p:cNvPr id="43" name="TextBox 42">
            <a:extLst>
              <a:ext uri="{FF2B5EF4-FFF2-40B4-BE49-F238E27FC236}">
                <a16:creationId xmlns:a16="http://schemas.microsoft.com/office/drawing/2014/main" id="{EC5BB91B-EAB3-4976-8180-F2FE183F55F7}"/>
              </a:ext>
            </a:extLst>
          </p:cNvPr>
          <p:cNvSpPr txBox="1"/>
          <p:nvPr/>
        </p:nvSpPr>
        <p:spPr>
          <a:xfrm rot="21205726">
            <a:off x="5035932" y="6190124"/>
            <a:ext cx="1713931" cy="253916"/>
          </a:xfrm>
          <a:prstGeom prst="rect">
            <a:avLst/>
          </a:prstGeom>
          <a:noFill/>
        </p:spPr>
        <p:txBody>
          <a:bodyPr wrap="none" rtlCol="0" anchor="ctr">
            <a:spAutoFit/>
          </a:bodyPr>
          <a:lstStyle/>
          <a:p>
            <a:pPr algn="ctr"/>
            <a:r>
              <a:rPr lang="en-US" sz="1050" dirty="0">
                <a:solidFill>
                  <a:schemeClr val="tx1">
                    <a:lumMod val="65000"/>
                    <a:lumOff val="35000"/>
                  </a:schemeClr>
                </a:solidFill>
              </a:rPr>
              <a:t>VXLAN or </a:t>
            </a:r>
            <a:r>
              <a:rPr lang="en-US" sz="1050" dirty="0" err="1">
                <a:solidFill>
                  <a:schemeClr val="tx1">
                    <a:lumMod val="65000"/>
                    <a:lumOff val="35000"/>
                  </a:schemeClr>
                </a:solidFill>
              </a:rPr>
              <a:t>Geneve</a:t>
            </a:r>
            <a:r>
              <a:rPr lang="en-US" sz="1050" dirty="0">
                <a:solidFill>
                  <a:schemeClr val="tx1">
                    <a:lumMod val="65000"/>
                    <a:lumOff val="35000"/>
                  </a:schemeClr>
                </a:solidFill>
              </a:rPr>
              <a:t> tunnels</a:t>
            </a:r>
          </a:p>
        </p:txBody>
      </p:sp>
      <p:sp>
        <p:nvSpPr>
          <p:cNvPr id="44" name="TextBox 43">
            <a:extLst>
              <a:ext uri="{FF2B5EF4-FFF2-40B4-BE49-F238E27FC236}">
                <a16:creationId xmlns:a16="http://schemas.microsoft.com/office/drawing/2014/main" id="{D6BF2B00-B793-48DD-B3B5-3D127F2AF25C}"/>
              </a:ext>
            </a:extLst>
          </p:cNvPr>
          <p:cNvSpPr txBox="1"/>
          <p:nvPr/>
        </p:nvSpPr>
        <p:spPr>
          <a:xfrm>
            <a:off x="8189851" y="5540139"/>
            <a:ext cx="3630421" cy="523220"/>
          </a:xfrm>
          <a:prstGeom prst="rect">
            <a:avLst/>
          </a:prstGeom>
          <a:solidFill>
            <a:schemeClr val="bg1"/>
          </a:solidFill>
          <a:ln>
            <a:solidFill>
              <a:schemeClr val="accent1">
                <a:lumMod val="75000"/>
              </a:schemeClr>
            </a:solidFill>
          </a:ln>
        </p:spPr>
        <p:txBody>
          <a:bodyPr wrap="square" rtlCol="0">
            <a:spAutoFit/>
          </a:bodyPr>
          <a:lstStyle/>
          <a:p>
            <a:r>
              <a:rPr lang="en-US" sz="1400" dirty="0"/>
              <a:t>OpenFlow and OVSDB are special cases of VIM control plane</a:t>
            </a:r>
            <a:endParaRPr lang="en-US" sz="1200" dirty="0"/>
          </a:p>
        </p:txBody>
      </p:sp>
    </p:spTree>
    <p:extLst>
      <p:ext uri="{BB962C8B-B14F-4D97-AF65-F5344CB8AC3E}">
        <p14:creationId xmlns:p14="http://schemas.microsoft.com/office/powerpoint/2010/main" val="4108899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Rectangle: Rounded Corners 215">
            <a:extLst>
              <a:ext uri="{FF2B5EF4-FFF2-40B4-BE49-F238E27FC236}">
                <a16:creationId xmlns:a16="http://schemas.microsoft.com/office/drawing/2014/main" id="{64B79A75-DB89-4E00-8FC7-DDD97460A428}"/>
              </a:ext>
            </a:extLst>
          </p:cNvPr>
          <p:cNvSpPr/>
          <p:nvPr/>
        </p:nvSpPr>
        <p:spPr>
          <a:xfrm>
            <a:off x="1410238" y="3027449"/>
            <a:ext cx="7863764" cy="1488970"/>
          </a:xfrm>
          <a:prstGeom prst="roundRect">
            <a:avLst>
              <a:gd name="adj" fmla="val 11549"/>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sz="2400" dirty="0"/>
              <a:t>OvS</a:t>
            </a:r>
          </a:p>
        </p:txBody>
      </p:sp>
      <p:sp>
        <p:nvSpPr>
          <p:cNvPr id="3" name="Title 2">
            <a:extLst>
              <a:ext uri="{FF2B5EF4-FFF2-40B4-BE49-F238E27FC236}">
                <a16:creationId xmlns:a16="http://schemas.microsoft.com/office/drawing/2014/main" id="{2F3AA0B2-5958-43A8-A685-4356BAA7E1D2}"/>
              </a:ext>
            </a:extLst>
          </p:cNvPr>
          <p:cNvSpPr>
            <a:spLocks noGrp="1"/>
          </p:cNvSpPr>
          <p:nvPr>
            <p:ph type="title"/>
          </p:nvPr>
        </p:nvSpPr>
        <p:spPr/>
        <p:txBody>
          <a:bodyPr/>
          <a:lstStyle/>
          <a:p>
            <a:r>
              <a:rPr lang="en-US" dirty="0"/>
              <a:t>Status Quo in OvS DPDK Datapath</a:t>
            </a:r>
          </a:p>
        </p:txBody>
      </p:sp>
      <p:sp>
        <p:nvSpPr>
          <p:cNvPr id="4" name="Rectangle 3">
            <a:extLst>
              <a:ext uri="{FF2B5EF4-FFF2-40B4-BE49-F238E27FC236}">
                <a16:creationId xmlns:a16="http://schemas.microsoft.com/office/drawing/2014/main" id="{9CFA8890-57D6-4222-9129-A257A98EA9B9}"/>
              </a:ext>
            </a:extLst>
          </p:cNvPr>
          <p:cNvSpPr/>
          <p:nvPr/>
        </p:nvSpPr>
        <p:spPr bwMode="auto">
          <a:xfrm>
            <a:off x="3999570" y="4753742"/>
            <a:ext cx="2710172" cy="761651"/>
          </a:xfrm>
          <a:prstGeom prst="rect">
            <a:avLst/>
          </a:prstGeom>
          <a:no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NIC</a:t>
            </a:r>
          </a:p>
        </p:txBody>
      </p:sp>
      <p:grpSp>
        <p:nvGrpSpPr>
          <p:cNvPr id="6" name="Group 5">
            <a:extLst>
              <a:ext uri="{FF2B5EF4-FFF2-40B4-BE49-F238E27FC236}">
                <a16:creationId xmlns:a16="http://schemas.microsoft.com/office/drawing/2014/main" id="{45E66DA6-5358-43A1-99FC-E4309E2D6AFD}"/>
              </a:ext>
            </a:extLst>
          </p:cNvPr>
          <p:cNvGrpSpPr/>
          <p:nvPr/>
        </p:nvGrpSpPr>
        <p:grpSpPr>
          <a:xfrm>
            <a:off x="5414639" y="3394493"/>
            <a:ext cx="743402" cy="738427"/>
            <a:chOff x="1321495" y="5504605"/>
            <a:chExt cx="422693" cy="400117"/>
          </a:xfrm>
        </p:grpSpPr>
        <p:sp>
          <p:nvSpPr>
            <p:cNvPr id="7" name="Circular Arrow 43">
              <a:extLst>
                <a:ext uri="{FF2B5EF4-FFF2-40B4-BE49-F238E27FC236}">
                  <a16:creationId xmlns:a16="http://schemas.microsoft.com/office/drawing/2014/main" id="{804D4C6D-BD1D-4E9A-82EC-583375368937}"/>
                </a:ext>
              </a:extLst>
            </p:cNvPr>
            <p:cNvSpPr/>
            <p:nvPr/>
          </p:nvSpPr>
          <p:spPr bwMode="auto">
            <a:xfrm flipH="1">
              <a:off x="1321495" y="5504605"/>
              <a:ext cx="422693" cy="400117"/>
            </a:xfrm>
            <a:prstGeom prst="circularArrow">
              <a:avLst>
                <a:gd name="adj1" fmla="val 12500"/>
                <a:gd name="adj2" fmla="val 1142319"/>
                <a:gd name="adj3" fmla="val 20457681"/>
                <a:gd name="adj4" fmla="val 1174881"/>
                <a:gd name="adj5" fmla="val 12500"/>
              </a:avLst>
            </a:prstGeom>
            <a:solidFill>
              <a:srgbClr val="8D92B4"/>
            </a:solidFill>
            <a:ln w="12700" cap="flat" cmpd="sng" algn="ctr">
              <a:solidFill>
                <a:schemeClr val="tx1"/>
              </a:solidFill>
              <a:prstDash val="solid"/>
              <a:round/>
              <a:headEnd type="none" w="med" len="med"/>
              <a:tailEnd type="none" w="med" len="med"/>
            </a:ln>
            <a:effectLst/>
          </p:spPr>
          <p:txBody>
            <a:bodyPr wrap="none" lIns="72000" rIns="72000"/>
            <a:lstStyle/>
            <a:p>
              <a:pPr>
                <a:spcBef>
                  <a:spcPct val="50000"/>
                </a:spcBef>
                <a:defRPr/>
              </a:pPr>
              <a:endParaRPr lang="en-US" sz="1400"/>
            </a:p>
          </p:txBody>
        </p:sp>
        <p:sp>
          <p:nvSpPr>
            <p:cNvPr id="8" name="TextBox 112">
              <a:extLst>
                <a:ext uri="{FF2B5EF4-FFF2-40B4-BE49-F238E27FC236}">
                  <a16:creationId xmlns:a16="http://schemas.microsoft.com/office/drawing/2014/main" id="{BA93A83D-56C7-45FE-A2D2-159DA0166069}"/>
                </a:ext>
              </a:extLst>
            </p:cNvPr>
            <p:cNvSpPr txBox="1">
              <a:spLocks noChangeArrowheads="1"/>
            </p:cNvSpPr>
            <p:nvPr/>
          </p:nvSpPr>
          <p:spPr bwMode="auto">
            <a:xfrm>
              <a:off x="1399222" y="5608322"/>
              <a:ext cx="267239" cy="21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00" dirty="0"/>
                <a:t>PMD</a:t>
              </a:r>
              <a:br>
                <a:rPr lang="en-US" altLang="en-US" sz="1000" dirty="0"/>
              </a:br>
              <a:r>
                <a:rPr lang="en-US" altLang="en-US" sz="1000" dirty="0"/>
                <a:t>1</a:t>
              </a:r>
            </a:p>
          </p:txBody>
        </p:sp>
      </p:grpSp>
      <p:grpSp>
        <p:nvGrpSpPr>
          <p:cNvPr id="9" name="Group 8">
            <a:extLst>
              <a:ext uri="{FF2B5EF4-FFF2-40B4-BE49-F238E27FC236}">
                <a16:creationId xmlns:a16="http://schemas.microsoft.com/office/drawing/2014/main" id="{83D81BD3-21A7-4AE3-8F91-6D0DF671F1AF}"/>
              </a:ext>
            </a:extLst>
          </p:cNvPr>
          <p:cNvGrpSpPr/>
          <p:nvPr/>
        </p:nvGrpSpPr>
        <p:grpSpPr>
          <a:xfrm>
            <a:off x="6650150" y="3370921"/>
            <a:ext cx="743402" cy="766861"/>
            <a:chOff x="1321495" y="5504605"/>
            <a:chExt cx="422693" cy="400117"/>
          </a:xfrm>
        </p:grpSpPr>
        <p:sp>
          <p:nvSpPr>
            <p:cNvPr id="10" name="Circular Arrow 43">
              <a:extLst>
                <a:ext uri="{FF2B5EF4-FFF2-40B4-BE49-F238E27FC236}">
                  <a16:creationId xmlns:a16="http://schemas.microsoft.com/office/drawing/2014/main" id="{AC89EE42-62E1-410E-8D1A-C123521285D1}"/>
                </a:ext>
              </a:extLst>
            </p:cNvPr>
            <p:cNvSpPr/>
            <p:nvPr/>
          </p:nvSpPr>
          <p:spPr bwMode="auto">
            <a:xfrm flipH="1">
              <a:off x="1321495" y="5504605"/>
              <a:ext cx="422693" cy="400117"/>
            </a:xfrm>
            <a:prstGeom prst="circularArrow">
              <a:avLst>
                <a:gd name="adj1" fmla="val 12500"/>
                <a:gd name="adj2" fmla="val 1142319"/>
                <a:gd name="adj3" fmla="val 20457681"/>
                <a:gd name="adj4" fmla="val 1174881"/>
                <a:gd name="adj5" fmla="val 12500"/>
              </a:avLst>
            </a:prstGeom>
            <a:solidFill>
              <a:srgbClr val="8D92B4"/>
            </a:solidFill>
            <a:ln w="12700" cap="flat" cmpd="sng" algn="ctr">
              <a:solidFill>
                <a:schemeClr val="tx1"/>
              </a:solidFill>
              <a:prstDash val="solid"/>
              <a:round/>
              <a:headEnd type="none" w="med" len="med"/>
              <a:tailEnd type="none" w="med" len="med"/>
            </a:ln>
            <a:effectLst/>
          </p:spPr>
          <p:txBody>
            <a:bodyPr wrap="none" lIns="72000" rIns="72000"/>
            <a:lstStyle/>
            <a:p>
              <a:pPr>
                <a:spcBef>
                  <a:spcPct val="50000"/>
                </a:spcBef>
                <a:defRPr/>
              </a:pPr>
              <a:endParaRPr lang="en-US" sz="1400"/>
            </a:p>
          </p:txBody>
        </p:sp>
        <p:sp>
          <p:nvSpPr>
            <p:cNvPr id="11" name="TextBox 112">
              <a:extLst>
                <a:ext uri="{FF2B5EF4-FFF2-40B4-BE49-F238E27FC236}">
                  <a16:creationId xmlns:a16="http://schemas.microsoft.com/office/drawing/2014/main" id="{CF7DC1F6-7B3E-417F-AEA3-227A2DC91FAF}"/>
                </a:ext>
              </a:extLst>
            </p:cNvPr>
            <p:cNvSpPr txBox="1">
              <a:spLocks noChangeArrowheads="1"/>
            </p:cNvSpPr>
            <p:nvPr/>
          </p:nvSpPr>
          <p:spPr bwMode="auto">
            <a:xfrm>
              <a:off x="1406392" y="5611675"/>
              <a:ext cx="267239" cy="2100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00" dirty="0"/>
                <a:t>PMD</a:t>
              </a:r>
              <a:br>
                <a:rPr lang="en-US" altLang="en-US" sz="1000" dirty="0"/>
              </a:br>
              <a:r>
                <a:rPr lang="en-US" altLang="en-US" sz="1000" dirty="0"/>
                <a:t>2</a:t>
              </a:r>
            </a:p>
          </p:txBody>
        </p:sp>
      </p:grpSp>
      <p:sp>
        <p:nvSpPr>
          <p:cNvPr id="12" name="Oval 11">
            <a:extLst>
              <a:ext uri="{FF2B5EF4-FFF2-40B4-BE49-F238E27FC236}">
                <a16:creationId xmlns:a16="http://schemas.microsoft.com/office/drawing/2014/main" id="{74055733-B0E4-4F7D-8035-0A2DF9606C31}"/>
              </a:ext>
            </a:extLst>
          </p:cNvPr>
          <p:cNvSpPr/>
          <p:nvPr/>
        </p:nvSpPr>
        <p:spPr bwMode="auto">
          <a:xfrm>
            <a:off x="2408350" y="3503224"/>
            <a:ext cx="1328466" cy="589732"/>
          </a:xfrm>
          <a:prstGeom prst="ellipse">
            <a:avLst/>
          </a:prstGeom>
          <a:solidFill>
            <a:srgbClr val="F9BA72"/>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ovs-vswitchd</a:t>
            </a:r>
            <a:br>
              <a:rPr kumimoji="0" lang="en-US" sz="1100" b="0" i="0" u="none" strike="noStrike" cap="none" normalizeH="0" baseline="0" dirty="0">
                <a:ln>
                  <a:noFill/>
                </a:ln>
                <a:solidFill>
                  <a:schemeClr val="tx1"/>
                </a:solidFill>
                <a:effectLst/>
                <a:latin typeface="Arial" charset="0"/>
              </a:rPr>
            </a:br>
            <a:r>
              <a:rPr kumimoji="0" lang="en-US" sz="1100" b="0" i="0" u="none" strike="noStrike" cap="none" normalizeH="0" baseline="0" dirty="0">
                <a:ln>
                  <a:noFill/>
                </a:ln>
                <a:solidFill>
                  <a:schemeClr val="tx1"/>
                </a:solidFill>
                <a:effectLst/>
                <a:latin typeface="Arial" charset="0"/>
              </a:rPr>
              <a:t>thread</a:t>
            </a:r>
          </a:p>
        </p:txBody>
      </p:sp>
      <p:sp>
        <p:nvSpPr>
          <p:cNvPr id="62" name="Rectangle: Rounded Corners 61">
            <a:extLst>
              <a:ext uri="{FF2B5EF4-FFF2-40B4-BE49-F238E27FC236}">
                <a16:creationId xmlns:a16="http://schemas.microsoft.com/office/drawing/2014/main" id="{14B0C63E-156D-40DC-BD62-2DBABF7EAA6B}"/>
              </a:ext>
            </a:extLst>
          </p:cNvPr>
          <p:cNvSpPr/>
          <p:nvPr/>
        </p:nvSpPr>
        <p:spPr bwMode="auto">
          <a:xfrm>
            <a:off x="5608780" y="1141029"/>
            <a:ext cx="1463009" cy="1278882"/>
          </a:xfrm>
          <a:prstGeom prst="roundRect">
            <a:avLst>
              <a:gd name="adj" fmla="val 8102"/>
            </a:avLst>
          </a:prstGeom>
          <a:solidFill>
            <a:schemeClr val="accent3">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Tenant VM</a:t>
            </a:r>
          </a:p>
        </p:txBody>
      </p:sp>
      <p:cxnSp>
        <p:nvCxnSpPr>
          <p:cNvPr id="65" name="Straight Connector 64">
            <a:extLst>
              <a:ext uri="{FF2B5EF4-FFF2-40B4-BE49-F238E27FC236}">
                <a16:creationId xmlns:a16="http://schemas.microsoft.com/office/drawing/2014/main" id="{32A1FE81-C2D8-4C8A-8D96-5D3B6AA96901}"/>
              </a:ext>
            </a:extLst>
          </p:cNvPr>
          <p:cNvCxnSpPr>
            <a:cxnSpLocks/>
          </p:cNvCxnSpPr>
          <p:nvPr/>
        </p:nvCxnSpPr>
        <p:spPr bwMode="auto">
          <a:xfrm flipV="1">
            <a:off x="6361527" y="2470672"/>
            <a:ext cx="0" cy="563551"/>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68" name="Rectangle 132">
            <a:extLst>
              <a:ext uri="{FF2B5EF4-FFF2-40B4-BE49-F238E27FC236}">
                <a16:creationId xmlns:a16="http://schemas.microsoft.com/office/drawing/2014/main" id="{0247AB40-6631-4361-B9C5-F250CFFFDD67}"/>
              </a:ext>
            </a:extLst>
          </p:cNvPr>
          <p:cNvSpPr>
            <a:spLocks noChangeArrowheads="1"/>
          </p:cNvSpPr>
          <p:nvPr/>
        </p:nvSpPr>
        <p:spPr bwMode="auto">
          <a:xfrm>
            <a:off x="5904473" y="2252276"/>
            <a:ext cx="920802" cy="429699"/>
          </a:xfrm>
          <a:prstGeom prst="rect">
            <a:avLst/>
          </a:prstGeom>
          <a:solidFill>
            <a:srgbClr val="FFFFFF"/>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endParaRPr lang="en-US" altLang="en-US" sz="900" dirty="0"/>
          </a:p>
        </p:txBody>
      </p:sp>
      <p:cxnSp>
        <p:nvCxnSpPr>
          <p:cNvPr id="101" name="Straight Arrow Connector 100">
            <a:extLst>
              <a:ext uri="{FF2B5EF4-FFF2-40B4-BE49-F238E27FC236}">
                <a16:creationId xmlns:a16="http://schemas.microsoft.com/office/drawing/2014/main" id="{C370C182-C562-4CD1-9B00-76D07A69A96A}"/>
              </a:ext>
            </a:extLst>
          </p:cNvPr>
          <p:cNvCxnSpPr>
            <a:cxnSpLocks/>
          </p:cNvCxnSpPr>
          <p:nvPr/>
        </p:nvCxnSpPr>
        <p:spPr bwMode="auto">
          <a:xfrm flipV="1">
            <a:off x="5689433" y="2627029"/>
            <a:ext cx="364942" cy="760422"/>
          </a:xfrm>
          <a:prstGeom prst="straightConnector1">
            <a:avLst/>
          </a:prstGeom>
          <a:solidFill>
            <a:schemeClr val="accent1"/>
          </a:solidFill>
          <a:ln w="57150" cap="flat" cmpd="sng" algn="ctr">
            <a:solidFill>
              <a:schemeClr val="accent3">
                <a:lumMod val="75000"/>
              </a:schemeClr>
            </a:solidFill>
            <a:prstDash val="solid"/>
            <a:round/>
            <a:headEnd type="none" w="med" len="med"/>
            <a:tailEnd type="triangle"/>
          </a:ln>
          <a:effectLst/>
        </p:spPr>
      </p:cxnSp>
      <p:cxnSp>
        <p:nvCxnSpPr>
          <p:cNvPr id="102" name="Straight Arrow Connector 101">
            <a:extLst>
              <a:ext uri="{FF2B5EF4-FFF2-40B4-BE49-F238E27FC236}">
                <a16:creationId xmlns:a16="http://schemas.microsoft.com/office/drawing/2014/main" id="{7CCA5385-73F4-4E9E-9862-4F29C1560B32}"/>
              </a:ext>
            </a:extLst>
          </p:cNvPr>
          <p:cNvCxnSpPr>
            <a:cxnSpLocks/>
          </p:cNvCxnSpPr>
          <p:nvPr/>
        </p:nvCxnSpPr>
        <p:spPr bwMode="auto">
          <a:xfrm flipH="1" flipV="1">
            <a:off x="6502246" y="2644697"/>
            <a:ext cx="297215" cy="790635"/>
          </a:xfrm>
          <a:prstGeom prst="straightConnector1">
            <a:avLst/>
          </a:prstGeom>
          <a:solidFill>
            <a:schemeClr val="accent1"/>
          </a:solidFill>
          <a:ln w="57150" cap="flat" cmpd="sng" algn="ctr">
            <a:solidFill>
              <a:schemeClr val="accent3">
                <a:lumMod val="75000"/>
              </a:schemeClr>
            </a:solidFill>
            <a:prstDash val="solid"/>
            <a:round/>
            <a:headEnd type="none" w="med" len="med"/>
            <a:tailEnd type="triangle"/>
          </a:ln>
          <a:effectLst/>
        </p:spPr>
      </p:cxnSp>
      <p:cxnSp>
        <p:nvCxnSpPr>
          <p:cNvPr id="103" name="Straight Arrow Connector 102">
            <a:extLst>
              <a:ext uri="{FF2B5EF4-FFF2-40B4-BE49-F238E27FC236}">
                <a16:creationId xmlns:a16="http://schemas.microsoft.com/office/drawing/2014/main" id="{6AA5C87A-D452-4DC6-9DC4-C4744E1874E7}"/>
              </a:ext>
            </a:extLst>
          </p:cNvPr>
          <p:cNvCxnSpPr>
            <a:cxnSpLocks/>
          </p:cNvCxnSpPr>
          <p:nvPr/>
        </p:nvCxnSpPr>
        <p:spPr bwMode="auto">
          <a:xfrm flipH="1">
            <a:off x="5833047" y="2666251"/>
            <a:ext cx="380577" cy="744824"/>
          </a:xfrm>
          <a:prstGeom prst="straightConnector1">
            <a:avLst/>
          </a:prstGeom>
          <a:solidFill>
            <a:schemeClr val="accent1"/>
          </a:solidFill>
          <a:ln w="57150" cap="flat" cmpd="sng" algn="ctr">
            <a:solidFill>
              <a:schemeClr val="accent3">
                <a:lumMod val="75000"/>
              </a:schemeClr>
            </a:solidFill>
            <a:prstDash val="solid"/>
            <a:round/>
            <a:headEnd type="none" w="med" len="med"/>
            <a:tailEnd type="triangle"/>
          </a:ln>
          <a:effectLst/>
        </p:spPr>
      </p:cxnSp>
      <p:cxnSp>
        <p:nvCxnSpPr>
          <p:cNvPr id="104" name="Straight Arrow Connector 103">
            <a:extLst>
              <a:ext uri="{FF2B5EF4-FFF2-40B4-BE49-F238E27FC236}">
                <a16:creationId xmlns:a16="http://schemas.microsoft.com/office/drawing/2014/main" id="{1F3AA6A6-3162-4B45-8861-091B487F5064}"/>
              </a:ext>
            </a:extLst>
          </p:cNvPr>
          <p:cNvCxnSpPr>
            <a:cxnSpLocks/>
          </p:cNvCxnSpPr>
          <p:nvPr/>
        </p:nvCxnSpPr>
        <p:spPr bwMode="auto">
          <a:xfrm>
            <a:off x="6705733" y="2651171"/>
            <a:ext cx="246472" cy="741827"/>
          </a:xfrm>
          <a:prstGeom prst="straightConnector1">
            <a:avLst/>
          </a:prstGeom>
          <a:solidFill>
            <a:schemeClr val="accent1"/>
          </a:solidFill>
          <a:ln w="57150" cap="flat" cmpd="sng" algn="ctr">
            <a:solidFill>
              <a:schemeClr val="accent3">
                <a:lumMod val="75000"/>
              </a:schemeClr>
            </a:solidFill>
            <a:prstDash val="solid"/>
            <a:round/>
            <a:headEnd type="none" w="med" len="med"/>
            <a:tailEnd type="triangle"/>
          </a:ln>
          <a:effectLst/>
        </p:spPr>
      </p:cxnSp>
      <p:cxnSp>
        <p:nvCxnSpPr>
          <p:cNvPr id="116" name="Straight Arrow Connector 115">
            <a:extLst>
              <a:ext uri="{FF2B5EF4-FFF2-40B4-BE49-F238E27FC236}">
                <a16:creationId xmlns:a16="http://schemas.microsoft.com/office/drawing/2014/main" id="{1B306251-7355-4629-9C44-9432B4317FE4}"/>
              </a:ext>
            </a:extLst>
          </p:cNvPr>
          <p:cNvCxnSpPr>
            <a:cxnSpLocks/>
          </p:cNvCxnSpPr>
          <p:nvPr/>
        </p:nvCxnSpPr>
        <p:spPr bwMode="auto">
          <a:xfrm flipV="1">
            <a:off x="5709588" y="4126712"/>
            <a:ext cx="10406" cy="627030"/>
          </a:xfrm>
          <a:prstGeom prst="straightConnector1">
            <a:avLst/>
          </a:prstGeom>
          <a:solidFill>
            <a:schemeClr val="accent1"/>
          </a:solidFill>
          <a:ln w="57150" cap="flat" cmpd="sng" algn="ctr">
            <a:solidFill>
              <a:schemeClr val="accent3">
                <a:lumMod val="75000"/>
              </a:schemeClr>
            </a:solidFill>
            <a:prstDash val="solid"/>
            <a:round/>
            <a:headEnd type="none" w="med" len="med"/>
            <a:tailEnd type="triangle"/>
          </a:ln>
          <a:effectLst/>
        </p:spPr>
      </p:cxnSp>
      <p:cxnSp>
        <p:nvCxnSpPr>
          <p:cNvPr id="117" name="Straight Arrow Connector 116">
            <a:extLst>
              <a:ext uri="{FF2B5EF4-FFF2-40B4-BE49-F238E27FC236}">
                <a16:creationId xmlns:a16="http://schemas.microsoft.com/office/drawing/2014/main" id="{A3CFEB59-457E-416D-8FAB-FFE91CC62DD8}"/>
              </a:ext>
            </a:extLst>
          </p:cNvPr>
          <p:cNvCxnSpPr>
            <a:cxnSpLocks/>
          </p:cNvCxnSpPr>
          <p:nvPr/>
        </p:nvCxnSpPr>
        <p:spPr bwMode="auto">
          <a:xfrm flipV="1">
            <a:off x="6021341" y="4083386"/>
            <a:ext cx="803934" cy="670356"/>
          </a:xfrm>
          <a:prstGeom prst="straightConnector1">
            <a:avLst/>
          </a:prstGeom>
          <a:solidFill>
            <a:schemeClr val="accent1"/>
          </a:solidFill>
          <a:ln w="57150" cap="flat" cmpd="sng" algn="ctr">
            <a:solidFill>
              <a:schemeClr val="accent3">
                <a:lumMod val="75000"/>
              </a:schemeClr>
            </a:solidFill>
            <a:prstDash val="solid"/>
            <a:round/>
            <a:headEnd type="none" w="med" len="med"/>
            <a:tailEnd type="triangle"/>
          </a:ln>
          <a:effectLst/>
        </p:spPr>
      </p:cxnSp>
      <p:cxnSp>
        <p:nvCxnSpPr>
          <p:cNvPr id="136" name="Straight Arrow Connector 135">
            <a:extLst>
              <a:ext uri="{FF2B5EF4-FFF2-40B4-BE49-F238E27FC236}">
                <a16:creationId xmlns:a16="http://schemas.microsoft.com/office/drawing/2014/main" id="{765E61CE-6358-45B5-98C8-34A7BDCA2EC6}"/>
              </a:ext>
            </a:extLst>
          </p:cNvPr>
          <p:cNvCxnSpPr>
            <a:cxnSpLocks/>
          </p:cNvCxnSpPr>
          <p:nvPr/>
        </p:nvCxnSpPr>
        <p:spPr bwMode="auto">
          <a:xfrm flipH="1">
            <a:off x="4802563" y="4092956"/>
            <a:ext cx="806217" cy="710300"/>
          </a:xfrm>
          <a:prstGeom prst="straightConnector1">
            <a:avLst/>
          </a:prstGeom>
          <a:solidFill>
            <a:schemeClr val="accent1"/>
          </a:solidFill>
          <a:ln w="57150" cap="flat" cmpd="sng" algn="ctr">
            <a:solidFill>
              <a:schemeClr val="accent3">
                <a:lumMod val="75000"/>
              </a:schemeClr>
            </a:solidFill>
            <a:prstDash val="solid"/>
            <a:round/>
            <a:headEnd type="none" w="med" len="med"/>
            <a:tailEnd type="triangle"/>
          </a:ln>
          <a:effectLst/>
        </p:spPr>
      </p:cxnSp>
      <p:cxnSp>
        <p:nvCxnSpPr>
          <p:cNvPr id="139" name="Straight Arrow Connector 138">
            <a:extLst>
              <a:ext uri="{FF2B5EF4-FFF2-40B4-BE49-F238E27FC236}">
                <a16:creationId xmlns:a16="http://schemas.microsoft.com/office/drawing/2014/main" id="{EDC82BA4-2AC8-4902-8A42-448A8DF966DB}"/>
              </a:ext>
            </a:extLst>
          </p:cNvPr>
          <p:cNvCxnSpPr>
            <a:cxnSpLocks/>
          </p:cNvCxnSpPr>
          <p:nvPr/>
        </p:nvCxnSpPr>
        <p:spPr bwMode="auto">
          <a:xfrm flipH="1">
            <a:off x="5016969" y="4032190"/>
            <a:ext cx="1685654" cy="777764"/>
          </a:xfrm>
          <a:prstGeom prst="straightConnector1">
            <a:avLst/>
          </a:prstGeom>
          <a:solidFill>
            <a:schemeClr val="accent1"/>
          </a:solidFill>
          <a:ln w="57150" cap="flat" cmpd="sng" algn="ctr">
            <a:solidFill>
              <a:schemeClr val="accent3">
                <a:lumMod val="75000"/>
              </a:schemeClr>
            </a:solidFill>
            <a:prstDash val="solid"/>
            <a:round/>
            <a:headEnd type="none" w="med" len="med"/>
            <a:tailEnd type="triangle"/>
          </a:ln>
          <a:effectLst/>
        </p:spPr>
      </p:cxnSp>
      <p:cxnSp>
        <p:nvCxnSpPr>
          <p:cNvPr id="142" name="Straight Arrow Connector 141">
            <a:extLst>
              <a:ext uri="{FF2B5EF4-FFF2-40B4-BE49-F238E27FC236}">
                <a16:creationId xmlns:a16="http://schemas.microsoft.com/office/drawing/2014/main" id="{ED364C62-4BE3-45DF-A42D-00441E57AF8F}"/>
              </a:ext>
            </a:extLst>
          </p:cNvPr>
          <p:cNvCxnSpPr>
            <a:cxnSpLocks/>
          </p:cNvCxnSpPr>
          <p:nvPr/>
        </p:nvCxnSpPr>
        <p:spPr bwMode="auto">
          <a:xfrm>
            <a:off x="3382023" y="4032190"/>
            <a:ext cx="1183875" cy="777764"/>
          </a:xfrm>
          <a:prstGeom prst="straightConnector1">
            <a:avLst/>
          </a:prstGeom>
          <a:solidFill>
            <a:schemeClr val="accent1"/>
          </a:solidFill>
          <a:ln w="28575" cap="flat" cmpd="sng" algn="ctr">
            <a:solidFill>
              <a:srgbClr val="F08A00"/>
            </a:solidFill>
            <a:prstDash val="solid"/>
            <a:round/>
            <a:headEnd type="none" w="med" len="med"/>
            <a:tailEnd type="triangle" w="med" len="med"/>
          </a:ln>
          <a:effectLst/>
        </p:spPr>
      </p:cxnSp>
      <p:sp>
        <p:nvSpPr>
          <p:cNvPr id="145" name="Oval 144">
            <a:extLst>
              <a:ext uri="{FF2B5EF4-FFF2-40B4-BE49-F238E27FC236}">
                <a16:creationId xmlns:a16="http://schemas.microsoft.com/office/drawing/2014/main" id="{12559EE5-A47D-469E-8DBF-C3BD939E8468}"/>
              </a:ext>
            </a:extLst>
          </p:cNvPr>
          <p:cNvSpPr/>
          <p:nvPr/>
        </p:nvSpPr>
        <p:spPr bwMode="auto">
          <a:xfrm>
            <a:off x="2983081" y="2489600"/>
            <a:ext cx="212619" cy="172762"/>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cxnSp>
        <p:nvCxnSpPr>
          <p:cNvPr id="147" name="Straight Arrow Connector 146">
            <a:extLst>
              <a:ext uri="{FF2B5EF4-FFF2-40B4-BE49-F238E27FC236}">
                <a16:creationId xmlns:a16="http://schemas.microsoft.com/office/drawing/2014/main" id="{FC27F7E8-208E-4500-A8BD-343B5D46CDD6}"/>
              </a:ext>
            </a:extLst>
          </p:cNvPr>
          <p:cNvCxnSpPr>
            <a:cxnSpLocks/>
            <a:stCxn id="145" idx="4"/>
            <a:endCxn id="12" idx="0"/>
          </p:cNvCxnSpPr>
          <p:nvPr/>
        </p:nvCxnSpPr>
        <p:spPr bwMode="auto">
          <a:xfrm flipH="1">
            <a:off x="3072583" y="2662362"/>
            <a:ext cx="16808" cy="840862"/>
          </a:xfrm>
          <a:prstGeom prst="straightConnector1">
            <a:avLst/>
          </a:prstGeom>
          <a:solidFill>
            <a:schemeClr val="accent1"/>
          </a:solidFill>
          <a:ln w="28575" cap="flat" cmpd="sng" algn="ctr">
            <a:solidFill>
              <a:srgbClr val="F08A00"/>
            </a:solidFill>
            <a:prstDash val="solid"/>
            <a:round/>
            <a:headEnd type="none" w="med" len="med"/>
            <a:tailEnd type="triangle" w="med" len="med"/>
          </a:ln>
          <a:effectLst/>
        </p:spPr>
      </p:cxnSp>
      <p:cxnSp>
        <p:nvCxnSpPr>
          <p:cNvPr id="150" name="Straight Arrow Connector 149">
            <a:extLst>
              <a:ext uri="{FF2B5EF4-FFF2-40B4-BE49-F238E27FC236}">
                <a16:creationId xmlns:a16="http://schemas.microsoft.com/office/drawing/2014/main" id="{D711EB69-D0B5-4177-B0DC-DA7316B67193}"/>
              </a:ext>
            </a:extLst>
          </p:cNvPr>
          <p:cNvCxnSpPr>
            <a:cxnSpLocks/>
            <a:endCxn id="145" idx="5"/>
          </p:cNvCxnSpPr>
          <p:nvPr/>
        </p:nvCxnSpPr>
        <p:spPr bwMode="auto">
          <a:xfrm flipH="1" flipV="1">
            <a:off x="3164563" y="2637062"/>
            <a:ext cx="2357795" cy="842613"/>
          </a:xfrm>
          <a:prstGeom prst="straightConnector1">
            <a:avLst/>
          </a:prstGeom>
          <a:solidFill>
            <a:schemeClr val="accent1"/>
          </a:solidFill>
          <a:ln w="28575" cap="flat" cmpd="sng" algn="ctr">
            <a:solidFill>
              <a:srgbClr val="F08A00"/>
            </a:solidFill>
            <a:prstDash val="solid"/>
            <a:round/>
            <a:headEnd type="none" w="med" len="med"/>
            <a:tailEnd type="triangle" w="med" len="med"/>
          </a:ln>
          <a:effectLst/>
        </p:spPr>
      </p:cxnSp>
      <p:cxnSp>
        <p:nvCxnSpPr>
          <p:cNvPr id="182" name="Straight Arrow Connector 181">
            <a:extLst>
              <a:ext uri="{FF2B5EF4-FFF2-40B4-BE49-F238E27FC236}">
                <a16:creationId xmlns:a16="http://schemas.microsoft.com/office/drawing/2014/main" id="{9CD5EB7C-DAC4-4954-87EE-1C71B0C47A18}"/>
              </a:ext>
            </a:extLst>
          </p:cNvPr>
          <p:cNvCxnSpPr>
            <a:cxnSpLocks/>
            <a:endCxn id="145" idx="5"/>
          </p:cNvCxnSpPr>
          <p:nvPr/>
        </p:nvCxnSpPr>
        <p:spPr bwMode="auto">
          <a:xfrm flipH="1" flipV="1">
            <a:off x="3164563" y="2637062"/>
            <a:ext cx="3585784" cy="856623"/>
          </a:xfrm>
          <a:prstGeom prst="straightConnector1">
            <a:avLst/>
          </a:prstGeom>
          <a:solidFill>
            <a:schemeClr val="accent1"/>
          </a:solidFill>
          <a:ln w="28575" cap="flat" cmpd="sng" algn="ctr">
            <a:solidFill>
              <a:srgbClr val="F08A00"/>
            </a:solidFill>
            <a:prstDash val="solid"/>
            <a:round/>
            <a:headEnd type="none" w="med" len="med"/>
            <a:tailEnd type="triangle" w="med" len="med"/>
          </a:ln>
          <a:effectLst/>
        </p:spPr>
      </p:cxnSp>
      <p:cxnSp>
        <p:nvCxnSpPr>
          <p:cNvPr id="187" name="Straight Arrow Connector 186">
            <a:extLst>
              <a:ext uri="{FF2B5EF4-FFF2-40B4-BE49-F238E27FC236}">
                <a16:creationId xmlns:a16="http://schemas.microsoft.com/office/drawing/2014/main" id="{039BCCA6-2B22-4460-917D-88273BB1B8D0}"/>
              </a:ext>
            </a:extLst>
          </p:cNvPr>
          <p:cNvCxnSpPr>
            <a:cxnSpLocks/>
          </p:cNvCxnSpPr>
          <p:nvPr/>
        </p:nvCxnSpPr>
        <p:spPr bwMode="auto">
          <a:xfrm flipV="1">
            <a:off x="5718692" y="4145079"/>
            <a:ext cx="7701" cy="608663"/>
          </a:xfrm>
          <a:prstGeom prst="straightConnector1">
            <a:avLst/>
          </a:prstGeom>
          <a:solidFill>
            <a:schemeClr val="accent1"/>
          </a:solidFill>
          <a:ln w="19050" cap="flat" cmpd="sng" algn="ctr">
            <a:solidFill>
              <a:srgbClr val="F08A00"/>
            </a:solidFill>
            <a:prstDash val="solid"/>
            <a:round/>
            <a:headEnd type="none" w="med" len="med"/>
            <a:tailEnd type="triangle" w="med" len="med"/>
          </a:ln>
          <a:effectLst/>
        </p:spPr>
      </p:cxnSp>
      <p:cxnSp>
        <p:nvCxnSpPr>
          <p:cNvPr id="194" name="Straight Arrow Connector 193">
            <a:extLst>
              <a:ext uri="{FF2B5EF4-FFF2-40B4-BE49-F238E27FC236}">
                <a16:creationId xmlns:a16="http://schemas.microsoft.com/office/drawing/2014/main" id="{475C266F-911D-4392-8F70-9CA48AFDEE0E}"/>
              </a:ext>
            </a:extLst>
          </p:cNvPr>
          <p:cNvCxnSpPr>
            <a:cxnSpLocks/>
          </p:cNvCxnSpPr>
          <p:nvPr/>
        </p:nvCxnSpPr>
        <p:spPr bwMode="auto">
          <a:xfrm flipV="1">
            <a:off x="6043449" y="4119592"/>
            <a:ext cx="767152" cy="634150"/>
          </a:xfrm>
          <a:prstGeom prst="straightConnector1">
            <a:avLst/>
          </a:prstGeom>
          <a:solidFill>
            <a:schemeClr val="accent1"/>
          </a:solidFill>
          <a:ln w="19050" cap="flat" cmpd="sng" algn="ctr">
            <a:solidFill>
              <a:srgbClr val="F08A00"/>
            </a:solidFill>
            <a:prstDash val="solid"/>
            <a:round/>
            <a:headEnd type="none" w="med" len="med"/>
            <a:tailEnd type="triangle" w="med" len="med"/>
          </a:ln>
          <a:effectLst/>
        </p:spPr>
      </p:cxnSp>
      <p:cxnSp>
        <p:nvCxnSpPr>
          <p:cNvPr id="205" name="Straight Connector 204">
            <a:extLst>
              <a:ext uri="{FF2B5EF4-FFF2-40B4-BE49-F238E27FC236}">
                <a16:creationId xmlns:a16="http://schemas.microsoft.com/office/drawing/2014/main" id="{C16921DE-C61D-4263-8B78-0ADCE415F38E}"/>
              </a:ext>
            </a:extLst>
          </p:cNvPr>
          <p:cNvCxnSpPr>
            <a:cxnSpLocks/>
            <a:stCxn id="4" idx="2"/>
          </p:cNvCxnSpPr>
          <p:nvPr/>
        </p:nvCxnSpPr>
        <p:spPr>
          <a:xfrm>
            <a:off x="5354656" y="5515393"/>
            <a:ext cx="0" cy="1130106"/>
          </a:xfrm>
          <a:prstGeom prst="line">
            <a:avLst/>
          </a:prstGeom>
          <a:ln w="57150" cap="flat">
            <a:solidFill>
              <a:schemeClr val="tx2"/>
            </a:solidFill>
          </a:ln>
        </p:spPr>
        <p:style>
          <a:lnRef idx="1">
            <a:schemeClr val="accent1"/>
          </a:lnRef>
          <a:fillRef idx="0">
            <a:schemeClr val="accent1"/>
          </a:fillRef>
          <a:effectRef idx="0">
            <a:schemeClr val="accent1"/>
          </a:effectRef>
          <a:fontRef idx="minor">
            <a:schemeClr val="tx1"/>
          </a:fontRef>
        </p:style>
      </p:cxnSp>
      <p:sp>
        <p:nvSpPr>
          <p:cNvPr id="224" name="Rectangle: Rounded Corners 223">
            <a:extLst>
              <a:ext uri="{FF2B5EF4-FFF2-40B4-BE49-F238E27FC236}">
                <a16:creationId xmlns:a16="http://schemas.microsoft.com/office/drawing/2014/main" id="{57D347F3-C2A9-4B91-B480-FC1F9A2A3D47}"/>
              </a:ext>
            </a:extLst>
          </p:cNvPr>
          <p:cNvSpPr/>
          <p:nvPr/>
        </p:nvSpPr>
        <p:spPr>
          <a:xfrm>
            <a:off x="4119354" y="3384516"/>
            <a:ext cx="926874" cy="45498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solidFill>
              </a:rPr>
              <a:t>BFD</a:t>
            </a:r>
          </a:p>
        </p:txBody>
      </p:sp>
      <p:sp>
        <p:nvSpPr>
          <p:cNvPr id="225" name="Rectangle: Rounded Corners 224">
            <a:extLst>
              <a:ext uri="{FF2B5EF4-FFF2-40B4-BE49-F238E27FC236}">
                <a16:creationId xmlns:a16="http://schemas.microsoft.com/office/drawing/2014/main" id="{4CF286C1-049F-43F4-97C0-C1CE7906F109}"/>
              </a:ext>
            </a:extLst>
          </p:cNvPr>
          <p:cNvSpPr/>
          <p:nvPr/>
        </p:nvSpPr>
        <p:spPr>
          <a:xfrm>
            <a:off x="4125424" y="3904086"/>
            <a:ext cx="920804" cy="43877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solidFill>
              </a:rPr>
              <a:t>LACP</a:t>
            </a:r>
          </a:p>
        </p:txBody>
      </p:sp>
      <p:grpSp>
        <p:nvGrpSpPr>
          <p:cNvPr id="377" name="Group 376">
            <a:extLst>
              <a:ext uri="{FF2B5EF4-FFF2-40B4-BE49-F238E27FC236}">
                <a16:creationId xmlns:a16="http://schemas.microsoft.com/office/drawing/2014/main" id="{6F617F93-B697-4275-A478-43A52D539D1F}"/>
              </a:ext>
            </a:extLst>
          </p:cNvPr>
          <p:cNvGrpSpPr/>
          <p:nvPr/>
        </p:nvGrpSpPr>
        <p:grpSpPr>
          <a:xfrm>
            <a:off x="4802563" y="5563673"/>
            <a:ext cx="1050398" cy="1022920"/>
            <a:chOff x="4802563" y="5563673"/>
            <a:chExt cx="1050398" cy="1022920"/>
          </a:xfrm>
        </p:grpSpPr>
        <p:cxnSp>
          <p:nvCxnSpPr>
            <p:cNvPr id="230" name="Straight Arrow Connector 229">
              <a:extLst>
                <a:ext uri="{FF2B5EF4-FFF2-40B4-BE49-F238E27FC236}">
                  <a16:creationId xmlns:a16="http://schemas.microsoft.com/office/drawing/2014/main" id="{D35BF1A2-31D9-426C-954B-2BACB2E90D96}"/>
                </a:ext>
              </a:extLst>
            </p:cNvPr>
            <p:cNvCxnSpPr>
              <a:cxnSpLocks/>
            </p:cNvCxnSpPr>
            <p:nvPr/>
          </p:nvCxnSpPr>
          <p:spPr bwMode="auto">
            <a:xfrm>
              <a:off x="4802563" y="5563673"/>
              <a:ext cx="0" cy="1001661"/>
            </a:xfrm>
            <a:prstGeom prst="straightConnector1">
              <a:avLst/>
            </a:prstGeom>
            <a:solidFill>
              <a:schemeClr val="accent1"/>
            </a:solidFill>
            <a:ln w="76200" cap="flat" cmpd="sng" algn="ctr">
              <a:solidFill>
                <a:schemeClr val="accent3">
                  <a:lumMod val="75000"/>
                </a:schemeClr>
              </a:solidFill>
              <a:prstDash val="solid"/>
              <a:round/>
              <a:headEnd type="none" w="med" len="med"/>
              <a:tailEnd type="triangle"/>
            </a:ln>
            <a:effectLst/>
          </p:spPr>
        </p:cxnSp>
        <p:cxnSp>
          <p:nvCxnSpPr>
            <p:cNvPr id="234" name="Straight Arrow Connector 233">
              <a:extLst>
                <a:ext uri="{FF2B5EF4-FFF2-40B4-BE49-F238E27FC236}">
                  <a16:creationId xmlns:a16="http://schemas.microsoft.com/office/drawing/2014/main" id="{9B26D974-8899-49F6-BBF2-BD14878211D6}"/>
                </a:ext>
              </a:extLst>
            </p:cNvPr>
            <p:cNvCxnSpPr>
              <a:cxnSpLocks/>
            </p:cNvCxnSpPr>
            <p:nvPr/>
          </p:nvCxnSpPr>
          <p:spPr bwMode="auto">
            <a:xfrm>
              <a:off x="5850314" y="5563673"/>
              <a:ext cx="0" cy="1001661"/>
            </a:xfrm>
            <a:prstGeom prst="straightConnector1">
              <a:avLst/>
            </a:prstGeom>
            <a:solidFill>
              <a:schemeClr val="accent1"/>
            </a:solidFill>
            <a:ln w="76200" cap="flat" cmpd="sng" algn="ctr">
              <a:solidFill>
                <a:schemeClr val="accent3">
                  <a:lumMod val="75000"/>
                </a:schemeClr>
              </a:solidFill>
              <a:prstDash val="solid"/>
              <a:round/>
              <a:headEnd type="triangle" w="med" len="med"/>
              <a:tailEnd type="none" w="med" len="med"/>
            </a:ln>
            <a:effectLst/>
          </p:spPr>
        </p:cxnSp>
        <p:cxnSp>
          <p:nvCxnSpPr>
            <p:cNvPr id="235" name="Straight Arrow Connector 234">
              <a:extLst>
                <a:ext uri="{FF2B5EF4-FFF2-40B4-BE49-F238E27FC236}">
                  <a16:creationId xmlns:a16="http://schemas.microsoft.com/office/drawing/2014/main" id="{9D7E9952-48B8-4FBA-B411-AB91BAC8AC1F}"/>
                </a:ext>
              </a:extLst>
            </p:cNvPr>
            <p:cNvCxnSpPr>
              <a:cxnSpLocks/>
            </p:cNvCxnSpPr>
            <p:nvPr/>
          </p:nvCxnSpPr>
          <p:spPr bwMode="auto">
            <a:xfrm>
              <a:off x="4811940" y="5581046"/>
              <a:ext cx="0" cy="1005547"/>
            </a:xfrm>
            <a:prstGeom prst="straightConnector1">
              <a:avLst/>
            </a:prstGeom>
            <a:solidFill>
              <a:schemeClr val="accent1"/>
            </a:solidFill>
            <a:ln w="28575" cap="flat" cmpd="sng" algn="ctr">
              <a:solidFill>
                <a:srgbClr val="F08A00"/>
              </a:solidFill>
              <a:prstDash val="solid"/>
              <a:round/>
              <a:headEnd type="none" w="med" len="med"/>
              <a:tailEnd type="triangle" w="med" len="med"/>
            </a:ln>
            <a:effectLst/>
          </p:spPr>
        </p:cxnSp>
        <p:cxnSp>
          <p:nvCxnSpPr>
            <p:cNvPr id="238" name="Straight Arrow Connector 237">
              <a:extLst>
                <a:ext uri="{FF2B5EF4-FFF2-40B4-BE49-F238E27FC236}">
                  <a16:creationId xmlns:a16="http://schemas.microsoft.com/office/drawing/2014/main" id="{11E453B5-FA5A-4056-A87F-165E8544CEB6}"/>
                </a:ext>
              </a:extLst>
            </p:cNvPr>
            <p:cNvCxnSpPr>
              <a:cxnSpLocks/>
            </p:cNvCxnSpPr>
            <p:nvPr/>
          </p:nvCxnSpPr>
          <p:spPr bwMode="auto">
            <a:xfrm>
              <a:off x="5852961" y="5627989"/>
              <a:ext cx="0" cy="958604"/>
            </a:xfrm>
            <a:prstGeom prst="straightConnector1">
              <a:avLst/>
            </a:prstGeom>
            <a:solidFill>
              <a:schemeClr val="accent1"/>
            </a:solidFill>
            <a:ln w="28575" cap="flat" cmpd="sng" algn="ctr">
              <a:solidFill>
                <a:srgbClr val="F08A00"/>
              </a:solidFill>
              <a:prstDash val="solid"/>
              <a:round/>
              <a:headEnd type="triangle" w="med" len="med"/>
              <a:tailEnd type="none" w="med" len="med"/>
            </a:ln>
            <a:effectLst/>
          </p:spPr>
        </p:cxnSp>
      </p:grpSp>
      <p:cxnSp>
        <p:nvCxnSpPr>
          <p:cNvPr id="245" name="Straight Arrow Connector 244">
            <a:extLst>
              <a:ext uri="{FF2B5EF4-FFF2-40B4-BE49-F238E27FC236}">
                <a16:creationId xmlns:a16="http://schemas.microsoft.com/office/drawing/2014/main" id="{88B85453-E5C6-4E41-B093-F81BC1C5D8FF}"/>
              </a:ext>
            </a:extLst>
          </p:cNvPr>
          <p:cNvCxnSpPr>
            <a:cxnSpLocks/>
            <a:endCxn id="224" idx="3"/>
          </p:cNvCxnSpPr>
          <p:nvPr/>
        </p:nvCxnSpPr>
        <p:spPr bwMode="auto">
          <a:xfrm flipH="1" flipV="1">
            <a:off x="5046228" y="3612007"/>
            <a:ext cx="350816" cy="158851"/>
          </a:xfrm>
          <a:prstGeom prst="straightConnector1">
            <a:avLst/>
          </a:prstGeom>
          <a:solidFill>
            <a:schemeClr val="accent1"/>
          </a:solidFill>
          <a:ln w="28575" cap="flat" cmpd="sng" algn="ctr">
            <a:solidFill>
              <a:srgbClr val="F08A00"/>
            </a:solidFill>
            <a:prstDash val="sysDash"/>
            <a:round/>
            <a:headEnd type="none" w="med" len="med"/>
            <a:tailEnd type="triangle" w="med" len="med"/>
          </a:ln>
          <a:effectLst/>
        </p:spPr>
      </p:cxnSp>
      <p:cxnSp>
        <p:nvCxnSpPr>
          <p:cNvPr id="248" name="Straight Arrow Connector 247">
            <a:extLst>
              <a:ext uri="{FF2B5EF4-FFF2-40B4-BE49-F238E27FC236}">
                <a16:creationId xmlns:a16="http://schemas.microsoft.com/office/drawing/2014/main" id="{E1BFA719-7927-4874-9AB1-C194DB9D9232}"/>
              </a:ext>
            </a:extLst>
          </p:cNvPr>
          <p:cNvCxnSpPr>
            <a:cxnSpLocks/>
            <a:endCxn id="225" idx="3"/>
          </p:cNvCxnSpPr>
          <p:nvPr/>
        </p:nvCxnSpPr>
        <p:spPr bwMode="auto">
          <a:xfrm flipH="1">
            <a:off x="5046228" y="3923428"/>
            <a:ext cx="368412" cy="200048"/>
          </a:xfrm>
          <a:prstGeom prst="straightConnector1">
            <a:avLst/>
          </a:prstGeom>
          <a:solidFill>
            <a:schemeClr val="accent1"/>
          </a:solidFill>
          <a:ln w="28575" cap="flat" cmpd="sng" algn="ctr">
            <a:solidFill>
              <a:srgbClr val="F08A00"/>
            </a:solidFill>
            <a:prstDash val="sysDash"/>
            <a:round/>
            <a:headEnd type="none" w="med" len="med"/>
            <a:tailEnd type="triangle" w="med" len="med"/>
          </a:ln>
          <a:effectLst/>
        </p:spPr>
      </p:cxnSp>
      <p:cxnSp>
        <p:nvCxnSpPr>
          <p:cNvPr id="254" name="Straight Arrow Connector 253">
            <a:extLst>
              <a:ext uri="{FF2B5EF4-FFF2-40B4-BE49-F238E27FC236}">
                <a16:creationId xmlns:a16="http://schemas.microsoft.com/office/drawing/2014/main" id="{5C83F714-833F-405F-87C5-9844F3CB4AB0}"/>
              </a:ext>
            </a:extLst>
          </p:cNvPr>
          <p:cNvCxnSpPr>
            <a:cxnSpLocks/>
            <a:stCxn id="224" idx="1"/>
          </p:cNvCxnSpPr>
          <p:nvPr/>
        </p:nvCxnSpPr>
        <p:spPr bwMode="auto">
          <a:xfrm flipH="1">
            <a:off x="3711612" y="3612007"/>
            <a:ext cx="407742" cy="158851"/>
          </a:xfrm>
          <a:prstGeom prst="straightConnector1">
            <a:avLst/>
          </a:prstGeom>
          <a:solidFill>
            <a:schemeClr val="accent1"/>
          </a:solidFill>
          <a:ln w="28575" cap="flat" cmpd="sng" algn="ctr">
            <a:solidFill>
              <a:srgbClr val="F08A00"/>
            </a:solidFill>
            <a:prstDash val="sysDash"/>
            <a:round/>
            <a:headEnd type="none" w="med" len="med"/>
            <a:tailEnd type="triangle" w="med" len="med"/>
          </a:ln>
          <a:effectLst/>
        </p:spPr>
      </p:cxnSp>
      <p:cxnSp>
        <p:nvCxnSpPr>
          <p:cNvPr id="255" name="Straight Arrow Connector 254">
            <a:extLst>
              <a:ext uri="{FF2B5EF4-FFF2-40B4-BE49-F238E27FC236}">
                <a16:creationId xmlns:a16="http://schemas.microsoft.com/office/drawing/2014/main" id="{E7670C72-BFE1-457B-B7D3-83B87C639347}"/>
              </a:ext>
            </a:extLst>
          </p:cNvPr>
          <p:cNvCxnSpPr>
            <a:cxnSpLocks/>
            <a:stCxn id="225" idx="1"/>
          </p:cNvCxnSpPr>
          <p:nvPr/>
        </p:nvCxnSpPr>
        <p:spPr bwMode="auto">
          <a:xfrm flipH="1" flipV="1">
            <a:off x="3711612" y="3923428"/>
            <a:ext cx="413812" cy="200048"/>
          </a:xfrm>
          <a:prstGeom prst="straightConnector1">
            <a:avLst/>
          </a:prstGeom>
          <a:solidFill>
            <a:schemeClr val="accent1"/>
          </a:solidFill>
          <a:ln w="28575" cap="flat" cmpd="sng" algn="ctr">
            <a:solidFill>
              <a:srgbClr val="F08A00"/>
            </a:solidFill>
            <a:prstDash val="sysDash"/>
            <a:round/>
            <a:headEnd type="none" w="med" len="med"/>
            <a:tailEnd type="triangle" w="med" len="med"/>
          </a:ln>
          <a:effectLst/>
        </p:spPr>
      </p:cxnSp>
      <p:pic>
        <p:nvPicPr>
          <p:cNvPr id="263" name="Picture 262">
            <a:extLst>
              <a:ext uri="{FF2B5EF4-FFF2-40B4-BE49-F238E27FC236}">
                <a16:creationId xmlns:a16="http://schemas.microsoft.com/office/drawing/2014/main" id="{F00A4FAE-DA47-47D0-88A0-E154D3567B0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574415" y="3454848"/>
            <a:ext cx="391645" cy="321966"/>
          </a:xfrm>
          <a:prstGeom prst="rect">
            <a:avLst/>
          </a:prstGeom>
        </p:spPr>
      </p:pic>
      <p:pic>
        <p:nvPicPr>
          <p:cNvPr id="269" name="Picture 268">
            <a:extLst>
              <a:ext uri="{FF2B5EF4-FFF2-40B4-BE49-F238E27FC236}">
                <a16:creationId xmlns:a16="http://schemas.microsoft.com/office/drawing/2014/main" id="{057232C6-F5B1-41BE-BCD4-E37EB97F07F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618009" y="3961305"/>
            <a:ext cx="391645" cy="321966"/>
          </a:xfrm>
          <a:prstGeom prst="rect">
            <a:avLst/>
          </a:prstGeom>
        </p:spPr>
      </p:pic>
      <p:sp>
        <p:nvSpPr>
          <p:cNvPr id="280" name="Trapezoid 279">
            <a:extLst>
              <a:ext uri="{FF2B5EF4-FFF2-40B4-BE49-F238E27FC236}">
                <a16:creationId xmlns:a16="http://schemas.microsoft.com/office/drawing/2014/main" id="{C7048083-C576-4A20-8DB2-4F8398E0CE83}"/>
              </a:ext>
            </a:extLst>
          </p:cNvPr>
          <p:cNvSpPr/>
          <p:nvPr/>
        </p:nvSpPr>
        <p:spPr>
          <a:xfrm flipV="1">
            <a:off x="4503257" y="5232229"/>
            <a:ext cx="609599" cy="232460"/>
          </a:xfrm>
          <a:prstGeom prst="trapezoid">
            <a:avLst>
              <a:gd name="adj" fmla="val 89740"/>
            </a:avLst>
          </a:prstGeom>
          <a:noFill/>
          <a:ln w="127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nvGrpSpPr>
          <p:cNvPr id="294" name="Group 293">
            <a:extLst>
              <a:ext uri="{FF2B5EF4-FFF2-40B4-BE49-F238E27FC236}">
                <a16:creationId xmlns:a16="http://schemas.microsoft.com/office/drawing/2014/main" id="{8C9D9311-D3D9-4AF5-9759-0287C4CAB4B0}"/>
              </a:ext>
            </a:extLst>
          </p:cNvPr>
          <p:cNvGrpSpPr/>
          <p:nvPr/>
        </p:nvGrpSpPr>
        <p:grpSpPr>
          <a:xfrm>
            <a:off x="5607819" y="4795914"/>
            <a:ext cx="163228" cy="385045"/>
            <a:chOff x="6980138" y="4821623"/>
            <a:chExt cx="163228" cy="417994"/>
          </a:xfrm>
        </p:grpSpPr>
        <p:sp>
          <p:nvSpPr>
            <p:cNvPr id="283" name="Rectangle 282">
              <a:extLst>
                <a:ext uri="{FF2B5EF4-FFF2-40B4-BE49-F238E27FC236}">
                  <a16:creationId xmlns:a16="http://schemas.microsoft.com/office/drawing/2014/main" id="{7006EA7A-A63F-4E3A-A159-6D9C6B172410}"/>
                </a:ext>
              </a:extLst>
            </p:cNvPr>
            <p:cNvSpPr/>
            <p:nvPr/>
          </p:nvSpPr>
          <p:spPr>
            <a:xfrm>
              <a:off x="6980138" y="4821623"/>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a:extLst>
                <a:ext uri="{FF2B5EF4-FFF2-40B4-BE49-F238E27FC236}">
                  <a16:creationId xmlns:a16="http://schemas.microsoft.com/office/drawing/2014/main" id="{461974A0-984D-47C5-907B-14A0B6DD1B3B}"/>
                </a:ext>
              </a:extLst>
            </p:cNvPr>
            <p:cNvSpPr/>
            <p:nvPr/>
          </p:nvSpPr>
          <p:spPr>
            <a:xfrm>
              <a:off x="6980138" y="4873174"/>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a:extLst>
                <a:ext uri="{FF2B5EF4-FFF2-40B4-BE49-F238E27FC236}">
                  <a16:creationId xmlns:a16="http://schemas.microsoft.com/office/drawing/2014/main" id="{B213705D-F099-464E-BA3F-CBDA69F919F5}"/>
                </a:ext>
              </a:extLst>
            </p:cNvPr>
            <p:cNvSpPr/>
            <p:nvPr/>
          </p:nvSpPr>
          <p:spPr>
            <a:xfrm>
              <a:off x="6980138" y="4924725"/>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a:extLst>
                <a:ext uri="{FF2B5EF4-FFF2-40B4-BE49-F238E27FC236}">
                  <a16:creationId xmlns:a16="http://schemas.microsoft.com/office/drawing/2014/main" id="{A38E42A4-BDC2-495E-AF04-64846713FAC2}"/>
                </a:ext>
              </a:extLst>
            </p:cNvPr>
            <p:cNvSpPr/>
            <p:nvPr/>
          </p:nvSpPr>
          <p:spPr>
            <a:xfrm>
              <a:off x="6980138" y="4976276"/>
              <a:ext cx="163228" cy="51551"/>
            </a:xfrm>
            <a:prstGeom prst="rect">
              <a:avLst/>
            </a:prstGeom>
            <a:solidFill>
              <a:srgbClr val="F08A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7" name="Rectangle 286">
              <a:extLst>
                <a:ext uri="{FF2B5EF4-FFF2-40B4-BE49-F238E27FC236}">
                  <a16:creationId xmlns:a16="http://schemas.microsoft.com/office/drawing/2014/main" id="{DE1DD620-2538-4823-A7F0-1873FF1701E7}"/>
                </a:ext>
              </a:extLst>
            </p:cNvPr>
            <p:cNvSpPr/>
            <p:nvPr/>
          </p:nvSpPr>
          <p:spPr>
            <a:xfrm>
              <a:off x="6980138" y="5027827"/>
              <a:ext cx="163228" cy="515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a:extLst>
                <a:ext uri="{FF2B5EF4-FFF2-40B4-BE49-F238E27FC236}">
                  <a16:creationId xmlns:a16="http://schemas.microsoft.com/office/drawing/2014/main" id="{ACE95DDD-C994-46BB-B9BA-235504E6E8CF}"/>
                </a:ext>
              </a:extLst>
            </p:cNvPr>
            <p:cNvSpPr/>
            <p:nvPr/>
          </p:nvSpPr>
          <p:spPr>
            <a:xfrm>
              <a:off x="6980138" y="5079721"/>
              <a:ext cx="163228" cy="515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0" name="Straight Connector 289">
              <a:extLst>
                <a:ext uri="{FF2B5EF4-FFF2-40B4-BE49-F238E27FC236}">
                  <a16:creationId xmlns:a16="http://schemas.microsoft.com/office/drawing/2014/main" id="{27C59154-D16A-4146-AB1F-CE5345911B5B}"/>
                </a:ext>
              </a:extLst>
            </p:cNvPr>
            <p:cNvCxnSpPr>
              <a:cxnSpLocks/>
              <a:stCxn id="288" idx="1"/>
            </p:cNvCxnSpPr>
            <p:nvPr/>
          </p:nvCxnSpPr>
          <p:spPr>
            <a:xfrm>
              <a:off x="6980138" y="5105497"/>
              <a:ext cx="0" cy="1341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336BA0EC-DEB3-4C64-B842-CA58E85C6580}"/>
                </a:ext>
              </a:extLst>
            </p:cNvPr>
            <p:cNvCxnSpPr>
              <a:cxnSpLocks/>
              <a:stCxn id="288" idx="3"/>
            </p:cNvCxnSpPr>
            <p:nvPr/>
          </p:nvCxnSpPr>
          <p:spPr>
            <a:xfrm>
              <a:off x="7143366" y="5105497"/>
              <a:ext cx="0" cy="1341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5" name="Group 294">
            <a:extLst>
              <a:ext uri="{FF2B5EF4-FFF2-40B4-BE49-F238E27FC236}">
                <a16:creationId xmlns:a16="http://schemas.microsoft.com/office/drawing/2014/main" id="{5197AF05-4020-4D66-A25C-0B655FCAA232}"/>
              </a:ext>
            </a:extLst>
          </p:cNvPr>
          <p:cNvGrpSpPr/>
          <p:nvPr/>
        </p:nvGrpSpPr>
        <p:grpSpPr>
          <a:xfrm>
            <a:off x="5949337" y="4793207"/>
            <a:ext cx="163228" cy="385045"/>
            <a:chOff x="6980138" y="4821623"/>
            <a:chExt cx="163228" cy="417994"/>
          </a:xfrm>
        </p:grpSpPr>
        <p:sp>
          <p:nvSpPr>
            <p:cNvPr id="296" name="Rectangle 295">
              <a:extLst>
                <a:ext uri="{FF2B5EF4-FFF2-40B4-BE49-F238E27FC236}">
                  <a16:creationId xmlns:a16="http://schemas.microsoft.com/office/drawing/2014/main" id="{DB8C6C8E-08F7-451C-B2F0-1A8B341EE2B5}"/>
                </a:ext>
              </a:extLst>
            </p:cNvPr>
            <p:cNvSpPr/>
            <p:nvPr/>
          </p:nvSpPr>
          <p:spPr>
            <a:xfrm>
              <a:off x="6980138" y="4821623"/>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a:extLst>
                <a:ext uri="{FF2B5EF4-FFF2-40B4-BE49-F238E27FC236}">
                  <a16:creationId xmlns:a16="http://schemas.microsoft.com/office/drawing/2014/main" id="{E37A13D8-E582-4225-AA9D-9387AF40813B}"/>
                </a:ext>
              </a:extLst>
            </p:cNvPr>
            <p:cNvSpPr/>
            <p:nvPr/>
          </p:nvSpPr>
          <p:spPr>
            <a:xfrm>
              <a:off x="6980138" y="4873174"/>
              <a:ext cx="163228" cy="51551"/>
            </a:xfrm>
            <a:prstGeom prst="rect">
              <a:avLst/>
            </a:prstGeom>
            <a:solidFill>
              <a:srgbClr val="F08A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a:extLst>
                <a:ext uri="{FF2B5EF4-FFF2-40B4-BE49-F238E27FC236}">
                  <a16:creationId xmlns:a16="http://schemas.microsoft.com/office/drawing/2014/main" id="{B9AE2E94-A951-49F7-B525-32B02E31FC85}"/>
                </a:ext>
              </a:extLst>
            </p:cNvPr>
            <p:cNvSpPr/>
            <p:nvPr/>
          </p:nvSpPr>
          <p:spPr>
            <a:xfrm>
              <a:off x="6980138" y="4924725"/>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Rectangle 298">
              <a:extLst>
                <a:ext uri="{FF2B5EF4-FFF2-40B4-BE49-F238E27FC236}">
                  <a16:creationId xmlns:a16="http://schemas.microsoft.com/office/drawing/2014/main" id="{0E281617-83B9-4211-8CC3-0D6204FFE4EE}"/>
                </a:ext>
              </a:extLst>
            </p:cNvPr>
            <p:cNvSpPr/>
            <p:nvPr/>
          </p:nvSpPr>
          <p:spPr>
            <a:xfrm>
              <a:off x="6980138" y="4976276"/>
              <a:ext cx="163228" cy="515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a:extLst>
                <a:ext uri="{FF2B5EF4-FFF2-40B4-BE49-F238E27FC236}">
                  <a16:creationId xmlns:a16="http://schemas.microsoft.com/office/drawing/2014/main" id="{42F1A880-E6C0-423E-80F6-C4E39FFD339B}"/>
                </a:ext>
              </a:extLst>
            </p:cNvPr>
            <p:cNvSpPr/>
            <p:nvPr/>
          </p:nvSpPr>
          <p:spPr>
            <a:xfrm>
              <a:off x="6980138" y="5027827"/>
              <a:ext cx="163228" cy="515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a:extLst>
                <a:ext uri="{FF2B5EF4-FFF2-40B4-BE49-F238E27FC236}">
                  <a16:creationId xmlns:a16="http://schemas.microsoft.com/office/drawing/2014/main" id="{0F0286A7-8AB9-4A0F-B8F3-FA33B3D8FB79}"/>
                </a:ext>
              </a:extLst>
            </p:cNvPr>
            <p:cNvSpPr/>
            <p:nvPr/>
          </p:nvSpPr>
          <p:spPr>
            <a:xfrm>
              <a:off x="6980138" y="5079721"/>
              <a:ext cx="163228" cy="515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2" name="Straight Connector 301">
              <a:extLst>
                <a:ext uri="{FF2B5EF4-FFF2-40B4-BE49-F238E27FC236}">
                  <a16:creationId xmlns:a16="http://schemas.microsoft.com/office/drawing/2014/main" id="{2B1DC372-5918-46F6-AE74-CD8126F652CC}"/>
                </a:ext>
              </a:extLst>
            </p:cNvPr>
            <p:cNvCxnSpPr>
              <a:cxnSpLocks/>
              <a:stCxn id="301" idx="1"/>
            </p:cNvCxnSpPr>
            <p:nvPr/>
          </p:nvCxnSpPr>
          <p:spPr>
            <a:xfrm>
              <a:off x="6980138" y="5105497"/>
              <a:ext cx="0" cy="1341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B235AA31-FCD4-4B8C-A386-35C8F97CFE11}"/>
                </a:ext>
              </a:extLst>
            </p:cNvPr>
            <p:cNvCxnSpPr>
              <a:cxnSpLocks/>
              <a:stCxn id="301" idx="3"/>
            </p:cNvCxnSpPr>
            <p:nvPr/>
          </p:nvCxnSpPr>
          <p:spPr>
            <a:xfrm>
              <a:off x="7143366" y="5105497"/>
              <a:ext cx="0" cy="1341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5" name="Group 304">
            <a:extLst>
              <a:ext uri="{FF2B5EF4-FFF2-40B4-BE49-F238E27FC236}">
                <a16:creationId xmlns:a16="http://schemas.microsoft.com/office/drawing/2014/main" id="{686CD1F8-0947-44CA-8A37-63FBACD8E7B0}"/>
              </a:ext>
            </a:extLst>
          </p:cNvPr>
          <p:cNvGrpSpPr/>
          <p:nvPr/>
        </p:nvGrpSpPr>
        <p:grpSpPr>
          <a:xfrm flipV="1">
            <a:off x="4491621" y="4834025"/>
            <a:ext cx="163228" cy="346934"/>
            <a:chOff x="6980138" y="4821623"/>
            <a:chExt cx="163228" cy="417994"/>
          </a:xfrm>
        </p:grpSpPr>
        <p:sp>
          <p:nvSpPr>
            <p:cNvPr id="306" name="Rectangle 305">
              <a:extLst>
                <a:ext uri="{FF2B5EF4-FFF2-40B4-BE49-F238E27FC236}">
                  <a16:creationId xmlns:a16="http://schemas.microsoft.com/office/drawing/2014/main" id="{9511B70A-560D-43B2-807E-88DB8E74DED2}"/>
                </a:ext>
              </a:extLst>
            </p:cNvPr>
            <p:cNvSpPr/>
            <p:nvPr/>
          </p:nvSpPr>
          <p:spPr>
            <a:xfrm>
              <a:off x="6980138" y="4821623"/>
              <a:ext cx="163228" cy="51551"/>
            </a:xfrm>
            <a:prstGeom prst="rect">
              <a:avLst/>
            </a:prstGeom>
            <a:solidFill>
              <a:srgbClr val="F08A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Rectangle 306">
              <a:extLst>
                <a:ext uri="{FF2B5EF4-FFF2-40B4-BE49-F238E27FC236}">
                  <a16:creationId xmlns:a16="http://schemas.microsoft.com/office/drawing/2014/main" id="{B6065363-1269-48FC-A0F2-42655AB75345}"/>
                </a:ext>
              </a:extLst>
            </p:cNvPr>
            <p:cNvSpPr/>
            <p:nvPr/>
          </p:nvSpPr>
          <p:spPr>
            <a:xfrm>
              <a:off x="6980138" y="4873174"/>
              <a:ext cx="163228" cy="51551"/>
            </a:xfrm>
            <a:prstGeom prst="rect">
              <a:avLst/>
            </a:prstGeom>
            <a:solidFill>
              <a:srgbClr val="F08A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a:extLst>
                <a:ext uri="{FF2B5EF4-FFF2-40B4-BE49-F238E27FC236}">
                  <a16:creationId xmlns:a16="http://schemas.microsoft.com/office/drawing/2014/main" id="{8CCDCE4E-BA0B-482B-8E3D-88DB7223FC2D}"/>
                </a:ext>
              </a:extLst>
            </p:cNvPr>
            <p:cNvSpPr/>
            <p:nvPr/>
          </p:nvSpPr>
          <p:spPr>
            <a:xfrm>
              <a:off x="6980138" y="4924725"/>
              <a:ext cx="163228" cy="51551"/>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Rectangle 308">
              <a:extLst>
                <a:ext uri="{FF2B5EF4-FFF2-40B4-BE49-F238E27FC236}">
                  <a16:creationId xmlns:a16="http://schemas.microsoft.com/office/drawing/2014/main" id="{7B8A1533-8844-4CA0-80F9-3F0BDBDE20F8}"/>
                </a:ext>
              </a:extLst>
            </p:cNvPr>
            <p:cNvSpPr/>
            <p:nvPr/>
          </p:nvSpPr>
          <p:spPr>
            <a:xfrm>
              <a:off x="6980138" y="4976276"/>
              <a:ext cx="163228" cy="51551"/>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0" name="Rectangle 309">
              <a:extLst>
                <a:ext uri="{FF2B5EF4-FFF2-40B4-BE49-F238E27FC236}">
                  <a16:creationId xmlns:a16="http://schemas.microsoft.com/office/drawing/2014/main" id="{569D4301-95EB-41B0-95B2-B8EF981E2E92}"/>
                </a:ext>
              </a:extLst>
            </p:cNvPr>
            <p:cNvSpPr/>
            <p:nvPr/>
          </p:nvSpPr>
          <p:spPr>
            <a:xfrm>
              <a:off x="6980138" y="5027827"/>
              <a:ext cx="163228" cy="51551"/>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a:extLst>
                <a:ext uri="{FF2B5EF4-FFF2-40B4-BE49-F238E27FC236}">
                  <a16:creationId xmlns:a16="http://schemas.microsoft.com/office/drawing/2014/main" id="{52360C06-A892-4755-A454-C34E6DAC11F5}"/>
                </a:ext>
              </a:extLst>
            </p:cNvPr>
            <p:cNvSpPr/>
            <p:nvPr/>
          </p:nvSpPr>
          <p:spPr>
            <a:xfrm>
              <a:off x="6980138" y="5079721"/>
              <a:ext cx="163228" cy="51551"/>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2" name="Straight Connector 311">
              <a:extLst>
                <a:ext uri="{FF2B5EF4-FFF2-40B4-BE49-F238E27FC236}">
                  <a16:creationId xmlns:a16="http://schemas.microsoft.com/office/drawing/2014/main" id="{13CBFA3A-9183-4A23-9A5F-3F503E5D9EEF}"/>
                </a:ext>
              </a:extLst>
            </p:cNvPr>
            <p:cNvCxnSpPr>
              <a:cxnSpLocks/>
              <a:stCxn id="311" idx="1"/>
            </p:cNvCxnSpPr>
            <p:nvPr/>
          </p:nvCxnSpPr>
          <p:spPr>
            <a:xfrm>
              <a:off x="6980138" y="5105497"/>
              <a:ext cx="0" cy="1341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338317CB-EAAF-4931-8186-B5C706BB6FC8}"/>
                </a:ext>
              </a:extLst>
            </p:cNvPr>
            <p:cNvCxnSpPr>
              <a:cxnSpLocks/>
              <a:stCxn id="311" idx="3"/>
            </p:cNvCxnSpPr>
            <p:nvPr/>
          </p:nvCxnSpPr>
          <p:spPr>
            <a:xfrm>
              <a:off x="7143366" y="5105497"/>
              <a:ext cx="0" cy="1341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4" name="Group 313">
            <a:extLst>
              <a:ext uri="{FF2B5EF4-FFF2-40B4-BE49-F238E27FC236}">
                <a16:creationId xmlns:a16="http://schemas.microsoft.com/office/drawing/2014/main" id="{C37F3741-05A8-4D8D-AC4F-C00C4CB82CCD}"/>
              </a:ext>
            </a:extLst>
          </p:cNvPr>
          <p:cNvGrpSpPr/>
          <p:nvPr/>
        </p:nvGrpSpPr>
        <p:grpSpPr>
          <a:xfrm flipV="1">
            <a:off x="4713487" y="4833152"/>
            <a:ext cx="163228" cy="346934"/>
            <a:chOff x="6980138" y="4821623"/>
            <a:chExt cx="163228" cy="417994"/>
          </a:xfrm>
        </p:grpSpPr>
        <p:sp>
          <p:nvSpPr>
            <p:cNvPr id="315" name="Rectangle 314">
              <a:extLst>
                <a:ext uri="{FF2B5EF4-FFF2-40B4-BE49-F238E27FC236}">
                  <a16:creationId xmlns:a16="http://schemas.microsoft.com/office/drawing/2014/main" id="{18941A4E-41A2-4BD2-A6BC-AEA35EB5B8D4}"/>
                </a:ext>
              </a:extLst>
            </p:cNvPr>
            <p:cNvSpPr/>
            <p:nvPr/>
          </p:nvSpPr>
          <p:spPr>
            <a:xfrm>
              <a:off x="6980138" y="4821623"/>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Rectangle 315">
              <a:extLst>
                <a:ext uri="{FF2B5EF4-FFF2-40B4-BE49-F238E27FC236}">
                  <a16:creationId xmlns:a16="http://schemas.microsoft.com/office/drawing/2014/main" id="{230DE397-2710-47D3-8337-3794D9E4950F}"/>
                </a:ext>
              </a:extLst>
            </p:cNvPr>
            <p:cNvSpPr/>
            <p:nvPr/>
          </p:nvSpPr>
          <p:spPr>
            <a:xfrm>
              <a:off x="6980138" y="4873174"/>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Rectangle 316">
              <a:extLst>
                <a:ext uri="{FF2B5EF4-FFF2-40B4-BE49-F238E27FC236}">
                  <a16:creationId xmlns:a16="http://schemas.microsoft.com/office/drawing/2014/main" id="{37045212-381F-4853-9473-09C02A5B285A}"/>
                </a:ext>
              </a:extLst>
            </p:cNvPr>
            <p:cNvSpPr/>
            <p:nvPr/>
          </p:nvSpPr>
          <p:spPr>
            <a:xfrm>
              <a:off x="6980138" y="4924725"/>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317">
              <a:extLst>
                <a:ext uri="{FF2B5EF4-FFF2-40B4-BE49-F238E27FC236}">
                  <a16:creationId xmlns:a16="http://schemas.microsoft.com/office/drawing/2014/main" id="{523E2CE1-9A9A-46CD-8347-FF57B1E6D784}"/>
                </a:ext>
              </a:extLst>
            </p:cNvPr>
            <p:cNvSpPr/>
            <p:nvPr/>
          </p:nvSpPr>
          <p:spPr>
            <a:xfrm>
              <a:off x="6980138" y="4976276"/>
              <a:ext cx="163228" cy="515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9" name="Rectangle 318">
              <a:extLst>
                <a:ext uri="{FF2B5EF4-FFF2-40B4-BE49-F238E27FC236}">
                  <a16:creationId xmlns:a16="http://schemas.microsoft.com/office/drawing/2014/main" id="{65BD80A9-732C-42AD-A34F-7EA44AC1396F}"/>
                </a:ext>
              </a:extLst>
            </p:cNvPr>
            <p:cNvSpPr/>
            <p:nvPr/>
          </p:nvSpPr>
          <p:spPr>
            <a:xfrm>
              <a:off x="6980138" y="5027827"/>
              <a:ext cx="163228" cy="515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319">
              <a:extLst>
                <a:ext uri="{FF2B5EF4-FFF2-40B4-BE49-F238E27FC236}">
                  <a16:creationId xmlns:a16="http://schemas.microsoft.com/office/drawing/2014/main" id="{F6861E5E-710D-4586-9D22-9C79376EAB4A}"/>
                </a:ext>
              </a:extLst>
            </p:cNvPr>
            <p:cNvSpPr/>
            <p:nvPr/>
          </p:nvSpPr>
          <p:spPr>
            <a:xfrm>
              <a:off x="6980138" y="5079721"/>
              <a:ext cx="163228" cy="515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1" name="Straight Connector 320">
              <a:extLst>
                <a:ext uri="{FF2B5EF4-FFF2-40B4-BE49-F238E27FC236}">
                  <a16:creationId xmlns:a16="http://schemas.microsoft.com/office/drawing/2014/main" id="{0B1A23E8-D4D9-4495-94BF-FC7900E0988E}"/>
                </a:ext>
              </a:extLst>
            </p:cNvPr>
            <p:cNvCxnSpPr>
              <a:cxnSpLocks/>
              <a:stCxn id="320" idx="1"/>
            </p:cNvCxnSpPr>
            <p:nvPr/>
          </p:nvCxnSpPr>
          <p:spPr>
            <a:xfrm>
              <a:off x="6980138" y="5105497"/>
              <a:ext cx="0" cy="1341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778C3297-A866-49C0-8BAD-8CD5243BB50A}"/>
                </a:ext>
              </a:extLst>
            </p:cNvPr>
            <p:cNvCxnSpPr>
              <a:cxnSpLocks/>
              <a:stCxn id="320" idx="3"/>
            </p:cNvCxnSpPr>
            <p:nvPr/>
          </p:nvCxnSpPr>
          <p:spPr>
            <a:xfrm>
              <a:off x="7143366" y="5105497"/>
              <a:ext cx="0" cy="1341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3" name="Group 322">
            <a:extLst>
              <a:ext uri="{FF2B5EF4-FFF2-40B4-BE49-F238E27FC236}">
                <a16:creationId xmlns:a16="http://schemas.microsoft.com/office/drawing/2014/main" id="{02CCC6CC-8BDE-45E1-A4F0-3563EC9C9BD0}"/>
              </a:ext>
            </a:extLst>
          </p:cNvPr>
          <p:cNvGrpSpPr/>
          <p:nvPr/>
        </p:nvGrpSpPr>
        <p:grpSpPr>
          <a:xfrm flipV="1">
            <a:off x="4935354" y="4830491"/>
            <a:ext cx="163228" cy="346934"/>
            <a:chOff x="6980138" y="4821623"/>
            <a:chExt cx="163228" cy="417994"/>
          </a:xfrm>
        </p:grpSpPr>
        <p:sp>
          <p:nvSpPr>
            <p:cNvPr id="324" name="Rectangle 323">
              <a:extLst>
                <a:ext uri="{FF2B5EF4-FFF2-40B4-BE49-F238E27FC236}">
                  <a16:creationId xmlns:a16="http://schemas.microsoft.com/office/drawing/2014/main" id="{CC389671-9857-4F62-9D62-30C37C212412}"/>
                </a:ext>
              </a:extLst>
            </p:cNvPr>
            <p:cNvSpPr/>
            <p:nvPr/>
          </p:nvSpPr>
          <p:spPr>
            <a:xfrm>
              <a:off x="6980138" y="4821623"/>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Rectangle 324">
              <a:extLst>
                <a:ext uri="{FF2B5EF4-FFF2-40B4-BE49-F238E27FC236}">
                  <a16:creationId xmlns:a16="http://schemas.microsoft.com/office/drawing/2014/main" id="{E1D62C53-1213-401E-A4E0-6F340A858533}"/>
                </a:ext>
              </a:extLst>
            </p:cNvPr>
            <p:cNvSpPr/>
            <p:nvPr/>
          </p:nvSpPr>
          <p:spPr>
            <a:xfrm>
              <a:off x="6980138" y="4873174"/>
              <a:ext cx="163228" cy="515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Rectangle 325">
              <a:extLst>
                <a:ext uri="{FF2B5EF4-FFF2-40B4-BE49-F238E27FC236}">
                  <a16:creationId xmlns:a16="http://schemas.microsoft.com/office/drawing/2014/main" id="{D940466B-5754-42E7-9B8C-8C07BD794EDB}"/>
                </a:ext>
              </a:extLst>
            </p:cNvPr>
            <p:cNvSpPr/>
            <p:nvPr/>
          </p:nvSpPr>
          <p:spPr>
            <a:xfrm>
              <a:off x="6980138" y="4924725"/>
              <a:ext cx="163228" cy="515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Rectangle 326">
              <a:extLst>
                <a:ext uri="{FF2B5EF4-FFF2-40B4-BE49-F238E27FC236}">
                  <a16:creationId xmlns:a16="http://schemas.microsoft.com/office/drawing/2014/main" id="{FD519F46-774F-4764-BE04-99CF0F31E949}"/>
                </a:ext>
              </a:extLst>
            </p:cNvPr>
            <p:cNvSpPr/>
            <p:nvPr/>
          </p:nvSpPr>
          <p:spPr>
            <a:xfrm>
              <a:off x="6980138" y="4976276"/>
              <a:ext cx="163228" cy="515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8" name="Rectangle 327">
              <a:extLst>
                <a:ext uri="{FF2B5EF4-FFF2-40B4-BE49-F238E27FC236}">
                  <a16:creationId xmlns:a16="http://schemas.microsoft.com/office/drawing/2014/main" id="{9F08DA4A-0D87-4003-9CE5-7C086E628595}"/>
                </a:ext>
              </a:extLst>
            </p:cNvPr>
            <p:cNvSpPr/>
            <p:nvPr/>
          </p:nvSpPr>
          <p:spPr>
            <a:xfrm>
              <a:off x="6980138" y="5027827"/>
              <a:ext cx="163228" cy="515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a:extLst>
                <a:ext uri="{FF2B5EF4-FFF2-40B4-BE49-F238E27FC236}">
                  <a16:creationId xmlns:a16="http://schemas.microsoft.com/office/drawing/2014/main" id="{D4246698-DEF7-49B8-828D-0E54B9CADB30}"/>
                </a:ext>
              </a:extLst>
            </p:cNvPr>
            <p:cNvSpPr/>
            <p:nvPr/>
          </p:nvSpPr>
          <p:spPr>
            <a:xfrm>
              <a:off x="6980138" y="5079721"/>
              <a:ext cx="163228" cy="515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0" name="Straight Connector 329">
              <a:extLst>
                <a:ext uri="{FF2B5EF4-FFF2-40B4-BE49-F238E27FC236}">
                  <a16:creationId xmlns:a16="http://schemas.microsoft.com/office/drawing/2014/main" id="{F74C69DE-16A9-4CED-B085-2AD89A762E72}"/>
                </a:ext>
              </a:extLst>
            </p:cNvPr>
            <p:cNvCxnSpPr>
              <a:cxnSpLocks/>
              <a:stCxn id="329" idx="1"/>
            </p:cNvCxnSpPr>
            <p:nvPr/>
          </p:nvCxnSpPr>
          <p:spPr>
            <a:xfrm>
              <a:off x="6980138" y="5105497"/>
              <a:ext cx="0" cy="1341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C267BEC0-AA1A-4EF7-AEC0-EDF5BC22FF50}"/>
                </a:ext>
              </a:extLst>
            </p:cNvPr>
            <p:cNvCxnSpPr>
              <a:cxnSpLocks/>
              <a:stCxn id="329" idx="3"/>
            </p:cNvCxnSpPr>
            <p:nvPr/>
          </p:nvCxnSpPr>
          <p:spPr>
            <a:xfrm>
              <a:off x="7143366" y="5105497"/>
              <a:ext cx="0" cy="1341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1" name="Group 340">
            <a:extLst>
              <a:ext uri="{FF2B5EF4-FFF2-40B4-BE49-F238E27FC236}">
                <a16:creationId xmlns:a16="http://schemas.microsoft.com/office/drawing/2014/main" id="{A3D9390A-1519-441D-9D92-79D671756856}"/>
              </a:ext>
            </a:extLst>
          </p:cNvPr>
          <p:cNvGrpSpPr/>
          <p:nvPr/>
        </p:nvGrpSpPr>
        <p:grpSpPr>
          <a:xfrm>
            <a:off x="6132010" y="2362740"/>
            <a:ext cx="163228" cy="261359"/>
            <a:chOff x="8082546" y="4868905"/>
            <a:chExt cx="163228" cy="261359"/>
          </a:xfrm>
          <a:solidFill>
            <a:schemeClr val="accent3">
              <a:lumMod val="75000"/>
            </a:schemeClr>
          </a:solidFill>
        </p:grpSpPr>
        <p:sp>
          <p:nvSpPr>
            <p:cNvPr id="335" name="Rectangle 334">
              <a:extLst>
                <a:ext uri="{FF2B5EF4-FFF2-40B4-BE49-F238E27FC236}">
                  <a16:creationId xmlns:a16="http://schemas.microsoft.com/office/drawing/2014/main" id="{28A1EB06-5299-4608-A6EC-E2B77ED3BAF2}"/>
                </a:ext>
              </a:extLst>
            </p:cNvPr>
            <p:cNvSpPr/>
            <p:nvPr/>
          </p:nvSpPr>
          <p:spPr>
            <a:xfrm flipV="1">
              <a:off x="8082546" y="5087477"/>
              <a:ext cx="163228" cy="42787"/>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Rectangle 335">
              <a:extLst>
                <a:ext uri="{FF2B5EF4-FFF2-40B4-BE49-F238E27FC236}">
                  <a16:creationId xmlns:a16="http://schemas.microsoft.com/office/drawing/2014/main" id="{9DE126EA-97A7-4222-A30D-17217B4319AE}"/>
                </a:ext>
              </a:extLst>
            </p:cNvPr>
            <p:cNvSpPr/>
            <p:nvPr/>
          </p:nvSpPr>
          <p:spPr>
            <a:xfrm flipV="1">
              <a:off x="8082546" y="5044690"/>
              <a:ext cx="163228" cy="42787"/>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7" name="Rectangle 336">
              <a:extLst>
                <a:ext uri="{FF2B5EF4-FFF2-40B4-BE49-F238E27FC236}">
                  <a16:creationId xmlns:a16="http://schemas.microsoft.com/office/drawing/2014/main" id="{AAACA9A2-CDEF-44EA-B5A3-347352D04FED}"/>
                </a:ext>
              </a:extLst>
            </p:cNvPr>
            <p:cNvSpPr/>
            <p:nvPr/>
          </p:nvSpPr>
          <p:spPr>
            <a:xfrm flipV="1">
              <a:off x="8082546" y="5001903"/>
              <a:ext cx="163228" cy="4278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Rectangle 337">
              <a:extLst>
                <a:ext uri="{FF2B5EF4-FFF2-40B4-BE49-F238E27FC236}">
                  <a16:creationId xmlns:a16="http://schemas.microsoft.com/office/drawing/2014/main" id="{5E890245-22D2-46BC-8735-065317400624}"/>
                </a:ext>
              </a:extLst>
            </p:cNvPr>
            <p:cNvSpPr/>
            <p:nvPr/>
          </p:nvSpPr>
          <p:spPr>
            <a:xfrm flipV="1">
              <a:off x="8082546" y="4958831"/>
              <a:ext cx="163228" cy="4278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9" name="Straight Connector 338">
              <a:extLst>
                <a:ext uri="{FF2B5EF4-FFF2-40B4-BE49-F238E27FC236}">
                  <a16:creationId xmlns:a16="http://schemas.microsoft.com/office/drawing/2014/main" id="{BE914BB9-ABFF-4445-8129-69EC557ED91C}"/>
                </a:ext>
              </a:extLst>
            </p:cNvPr>
            <p:cNvCxnSpPr>
              <a:cxnSpLocks/>
              <a:stCxn id="338" idx="1"/>
            </p:cNvCxnSpPr>
            <p:nvPr/>
          </p:nvCxnSpPr>
          <p:spPr>
            <a:xfrm flipV="1">
              <a:off x="8082546" y="4868905"/>
              <a:ext cx="0" cy="111319"/>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E0A56AB0-FD5F-4126-896F-451F2F2DFCC3}"/>
                </a:ext>
              </a:extLst>
            </p:cNvPr>
            <p:cNvCxnSpPr>
              <a:cxnSpLocks/>
              <a:stCxn id="338" idx="3"/>
            </p:cNvCxnSpPr>
            <p:nvPr/>
          </p:nvCxnSpPr>
          <p:spPr>
            <a:xfrm flipV="1">
              <a:off x="8245774" y="4868906"/>
              <a:ext cx="0" cy="111318"/>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2" name="Group 341">
            <a:extLst>
              <a:ext uri="{FF2B5EF4-FFF2-40B4-BE49-F238E27FC236}">
                <a16:creationId xmlns:a16="http://schemas.microsoft.com/office/drawing/2014/main" id="{683545B1-9559-4BD3-A4A6-A797ED4C2E8F}"/>
              </a:ext>
            </a:extLst>
          </p:cNvPr>
          <p:cNvGrpSpPr/>
          <p:nvPr/>
        </p:nvGrpSpPr>
        <p:grpSpPr>
          <a:xfrm>
            <a:off x="6621009" y="2357156"/>
            <a:ext cx="163228" cy="261359"/>
            <a:chOff x="8082546" y="4868905"/>
            <a:chExt cx="163228" cy="261359"/>
          </a:xfrm>
          <a:solidFill>
            <a:schemeClr val="accent3">
              <a:lumMod val="75000"/>
            </a:schemeClr>
          </a:solidFill>
        </p:grpSpPr>
        <p:sp>
          <p:nvSpPr>
            <p:cNvPr id="343" name="Rectangle 342">
              <a:extLst>
                <a:ext uri="{FF2B5EF4-FFF2-40B4-BE49-F238E27FC236}">
                  <a16:creationId xmlns:a16="http://schemas.microsoft.com/office/drawing/2014/main" id="{299D8FAF-1F79-401A-999D-5CC60DB39758}"/>
                </a:ext>
              </a:extLst>
            </p:cNvPr>
            <p:cNvSpPr/>
            <p:nvPr/>
          </p:nvSpPr>
          <p:spPr>
            <a:xfrm flipV="1">
              <a:off x="8082546" y="5087477"/>
              <a:ext cx="163228" cy="42787"/>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a:extLst>
                <a:ext uri="{FF2B5EF4-FFF2-40B4-BE49-F238E27FC236}">
                  <a16:creationId xmlns:a16="http://schemas.microsoft.com/office/drawing/2014/main" id="{C60AEDD0-AA46-42EB-AE11-F307B489DB5B}"/>
                </a:ext>
              </a:extLst>
            </p:cNvPr>
            <p:cNvSpPr/>
            <p:nvPr/>
          </p:nvSpPr>
          <p:spPr>
            <a:xfrm flipV="1">
              <a:off x="8082546" y="5044690"/>
              <a:ext cx="163228" cy="4278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5" name="Rectangle 344">
              <a:extLst>
                <a:ext uri="{FF2B5EF4-FFF2-40B4-BE49-F238E27FC236}">
                  <a16:creationId xmlns:a16="http://schemas.microsoft.com/office/drawing/2014/main" id="{D0032FBE-0431-45F5-8DE5-53E278CDE9CD}"/>
                </a:ext>
              </a:extLst>
            </p:cNvPr>
            <p:cNvSpPr/>
            <p:nvPr/>
          </p:nvSpPr>
          <p:spPr>
            <a:xfrm flipV="1">
              <a:off x="8082546" y="5001903"/>
              <a:ext cx="163228" cy="4278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Rectangle 345">
              <a:extLst>
                <a:ext uri="{FF2B5EF4-FFF2-40B4-BE49-F238E27FC236}">
                  <a16:creationId xmlns:a16="http://schemas.microsoft.com/office/drawing/2014/main" id="{C6E5AA0D-A3A6-433C-A6F9-95A8AE0E54DA}"/>
                </a:ext>
              </a:extLst>
            </p:cNvPr>
            <p:cNvSpPr/>
            <p:nvPr/>
          </p:nvSpPr>
          <p:spPr>
            <a:xfrm flipV="1">
              <a:off x="8082546" y="4958831"/>
              <a:ext cx="163228" cy="4278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7" name="Straight Connector 346">
              <a:extLst>
                <a:ext uri="{FF2B5EF4-FFF2-40B4-BE49-F238E27FC236}">
                  <a16:creationId xmlns:a16="http://schemas.microsoft.com/office/drawing/2014/main" id="{18481D32-F08E-4BB6-8A03-784A60F13C29}"/>
                </a:ext>
              </a:extLst>
            </p:cNvPr>
            <p:cNvCxnSpPr>
              <a:cxnSpLocks/>
              <a:stCxn id="346" idx="1"/>
            </p:cNvCxnSpPr>
            <p:nvPr/>
          </p:nvCxnSpPr>
          <p:spPr>
            <a:xfrm flipV="1">
              <a:off x="8082546" y="4868905"/>
              <a:ext cx="0" cy="111319"/>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C6980B54-500F-4DBE-8148-A072808AEB35}"/>
                </a:ext>
              </a:extLst>
            </p:cNvPr>
            <p:cNvCxnSpPr>
              <a:cxnSpLocks/>
              <a:stCxn id="346" idx="3"/>
            </p:cNvCxnSpPr>
            <p:nvPr/>
          </p:nvCxnSpPr>
          <p:spPr>
            <a:xfrm flipV="1">
              <a:off x="8245774" y="4868906"/>
              <a:ext cx="0" cy="111318"/>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9" name="Group 348">
            <a:extLst>
              <a:ext uri="{FF2B5EF4-FFF2-40B4-BE49-F238E27FC236}">
                <a16:creationId xmlns:a16="http://schemas.microsoft.com/office/drawing/2014/main" id="{1852FEF5-923D-4B77-80BB-B6821BCC8798}"/>
              </a:ext>
            </a:extLst>
          </p:cNvPr>
          <p:cNvGrpSpPr/>
          <p:nvPr/>
        </p:nvGrpSpPr>
        <p:grpSpPr>
          <a:xfrm flipV="1">
            <a:off x="5936628" y="2355899"/>
            <a:ext cx="163228" cy="261359"/>
            <a:chOff x="8082546" y="4868905"/>
            <a:chExt cx="163228" cy="261359"/>
          </a:xfrm>
        </p:grpSpPr>
        <p:sp>
          <p:nvSpPr>
            <p:cNvPr id="350" name="Rectangle 349">
              <a:extLst>
                <a:ext uri="{FF2B5EF4-FFF2-40B4-BE49-F238E27FC236}">
                  <a16:creationId xmlns:a16="http://schemas.microsoft.com/office/drawing/2014/main" id="{B4E0B70D-2206-43C5-ACB4-0BA8204B6AF6}"/>
                </a:ext>
              </a:extLst>
            </p:cNvPr>
            <p:cNvSpPr/>
            <p:nvPr/>
          </p:nvSpPr>
          <p:spPr>
            <a:xfrm flipV="1">
              <a:off x="8082546" y="5087477"/>
              <a:ext cx="163228" cy="42787"/>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350">
              <a:extLst>
                <a:ext uri="{FF2B5EF4-FFF2-40B4-BE49-F238E27FC236}">
                  <a16:creationId xmlns:a16="http://schemas.microsoft.com/office/drawing/2014/main" id="{CCAA04F7-2EDC-4DB7-9AB1-9DFA165CBEAF}"/>
                </a:ext>
              </a:extLst>
            </p:cNvPr>
            <p:cNvSpPr/>
            <p:nvPr/>
          </p:nvSpPr>
          <p:spPr>
            <a:xfrm flipV="1">
              <a:off x="8082546" y="5044690"/>
              <a:ext cx="163228" cy="42787"/>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2" name="Rectangle 351">
              <a:extLst>
                <a:ext uri="{FF2B5EF4-FFF2-40B4-BE49-F238E27FC236}">
                  <a16:creationId xmlns:a16="http://schemas.microsoft.com/office/drawing/2014/main" id="{4E14E0C4-D844-401A-867F-254141503359}"/>
                </a:ext>
              </a:extLst>
            </p:cNvPr>
            <p:cNvSpPr/>
            <p:nvPr/>
          </p:nvSpPr>
          <p:spPr>
            <a:xfrm flipV="1">
              <a:off x="8082546" y="5001903"/>
              <a:ext cx="163228" cy="42787"/>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ectangle 352">
              <a:extLst>
                <a:ext uri="{FF2B5EF4-FFF2-40B4-BE49-F238E27FC236}">
                  <a16:creationId xmlns:a16="http://schemas.microsoft.com/office/drawing/2014/main" id="{AE0BF2E7-0103-41BE-A9B7-FE18EF516BC6}"/>
                </a:ext>
              </a:extLst>
            </p:cNvPr>
            <p:cNvSpPr/>
            <p:nvPr/>
          </p:nvSpPr>
          <p:spPr>
            <a:xfrm flipV="1">
              <a:off x="8082546" y="4958831"/>
              <a:ext cx="163228" cy="42787"/>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4" name="Straight Connector 353">
              <a:extLst>
                <a:ext uri="{FF2B5EF4-FFF2-40B4-BE49-F238E27FC236}">
                  <a16:creationId xmlns:a16="http://schemas.microsoft.com/office/drawing/2014/main" id="{729BD26A-AE56-4FB1-AAFE-FA238EDAC5BD}"/>
                </a:ext>
              </a:extLst>
            </p:cNvPr>
            <p:cNvCxnSpPr>
              <a:cxnSpLocks/>
              <a:stCxn id="353" idx="1"/>
            </p:cNvCxnSpPr>
            <p:nvPr/>
          </p:nvCxnSpPr>
          <p:spPr>
            <a:xfrm flipV="1">
              <a:off x="8082546" y="4868905"/>
              <a:ext cx="0" cy="1113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F9616328-F68C-4B54-A3FC-CF44D90BCCFD}"/>
                </a:ext>
              </a:extLst>
            </p:cNvPr>
            <p:cNvCxnSpPr>
              <a:cxnSpLocks/>
              <a:stCxn id="353" idx="3"/>
            </p:cNvCxnSpPr>
            <p:nvPr/>
          </p:nvCxnSpPr>
          <p:spPr>
            <a:xfrm flipV="1">
              <a:off x="8245774" y="4868906"/>
              <a:ext cx="0" cy="1113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6" name="Group 355">
            <a:extLst>
              <a:ext uri="{FF2B5EF4-FFF2-40B4-BE49-F238E27FC236}">
                <a16:creationId xmlns:a16="http://schemas.microsoft.com/office/drawing/2014/main" id="{154A2C22-D3CD-4909-AAF3-920E87A17AF9}"/>
              </a:ext>
            </a:extLst>
          </p:cNvPr>
          <p:cNvGrpSpPr/>
          <p:nvPr/>
        </p:nvGrpSpPr>
        <p:grpSpPr>
          <a:xfrm flipV="1">
            <a:off x="6425627" y="2350315"/>
            <a:ext cx="163228" cy="261359"/>
            <a:chOff x="8082546" y="4868905"/>
            <a:chExt cx="163228" cy="261359"/>
          </a:xfrm>
        </p:grpSpPr>
        <p:sp>
          <p:nvSpPr>
            <p:cNvPr id="357" name="Rectangle 356">
              <a:extLst>
                <a:ext uri="{FF2B5EF4-FFF2-40B4-BE49-F238E27FC236}">
                  <a16:creationId xmlns:a16="http://schemas.microsoft.com/office/drawing/2014/main" id="{BFA37BA8-FCE0-4072-AA5C-722BE00C74FF}"/>
                </a:ext>
              </a:extLst>
            </p:cNvPr>
            <p:cNvSpPr/>
            <p:nvPr/>
          </p:nvSpPr>
          <p:spPr>
            <a:xfrm flipV="1">
              <a:off x="8082546" y="5087477"/>
              <a:ext cx="163228" cy="42787"/>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Rectangle 357">
              <a:extLst>
                <a:ext uri="{FF2B5EF4-FFF2-40B4-BE49-F238E27FC236}">
                  <a16:creationId xmlns:a16="http://schemas.microsoft.com/office/drawing/2014/main" id="{A331AE16-A460-4DDF-83A2-E92832FB1E3E}"/>
                </a:ext>
              </a:extLst>
            </p:cNvPr>
            <p:cNvSpPr/>
            <p:nvPr/>
          </p:nvSpPr>
          <p:spPr>
            <a:xfrm flipV="1">
              <a:off x="8082546" y="5044690"/>
              <a:ext cx="163228" cy="42787"/>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9" name="Rectangle 358">
              <a:extLst>
                <a:ext uri="{FF2B5EF4-FFF2-40B4-BE49-F238E27FC236}">
                  <a16:creationId xmlns:a16="http://schemas.microsoft.com/office/drawing/2014/main" id="{CD02B281-60DB-4F06-88BC-B86CD318CC26}"/>
                </a:ext>
              </a:extLst>
            </p:cNvPr>
            <p:cNvSpPr/>
            <p:nvPr/>
          </p:nvSpPr>
          <p:spPr>
            <a:xfrm flipV="1">
              <a:off x="8082546" y="5001903"/>
              <a:ext cx="163228" cy="42787"/>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Rectangle 359">
              <a:extLst>
                <a:ext uri="{FF2B5EF4-FFF2-40B4-BE49-F238E27FC236}">
                  <a16:creationId xmlns:a16="http://schemas.microsoft.com/office/drawing/2014/main" id="{65B6FF39-59BA-46D7-9EBA-A6E61AE65B39}"/>
                </a:ext>
              </a:extLst>
            </p:cNvPr>
            <p:cNvSpPr/>
            <p:nvPr/>
          </p:nvSpPr>
          <p:spPr>
            <a:xfrm flipV="1">
              <a:off x="8082546" y="4958831"/>
              <a:ext cx="163228" cy="42787"/>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1" name="Straight Connector 360">
              <a:extLst>
                <a:ext uri="{FF2B5EF4-FFF2-40B4-BE49-F238E27FC236}">
                  <a16:creationId xmlns:a16="http://schemas.microsoft.com/office/drawing/2014/main" id="{4C9D30B8-6903-4206-A013-8698DDF3002A}"/>
                </a:ext>
              </a:extLst>
            </p:cNvPr>
            <p:cNvCxnSpPr>
              <a:cxnSpLocks/>
              <a:stCxn id="360" idx="1"/>
            </p:cNvCxnSpPr>
            <p:nvPr/>
          </p:nvCxnSpPr>
          <p:spPr>
            <a:xfrm flipV="1">
              <a:off x="8082546" y="4868905"/>
              <a:ext cx="0" cy="1113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8E216852-C03C-4A3B-A490-90D33EADE5E5}"/>
                </a:ext>
              </a:extLst>
            </p:cNvPr>
            <p:cNvCxnSpPr>
              <a:cxnSpLocks/>
              <a:stCxn id="360" idx="3"/>
            </p:cNvCxnSpPr>
            <p:nvPr/>
          </p:nvCxnSpPr>
          <p:spPr>
            <a:xfrm flipV="1">
              <a:off x="8245774" y="4868906"/>
              <a:ext cx="0" cy="1113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3" name="Group 372">
            <a:extLst>
              <a:ext uri="{FF2B5EF4-FFF2-40B4-BE49-F238E27FC236}">
                <a16:creationId xmlns:a16="http://schemas.microsoft.com/office/drawing/2014/main" id="{7C87570E-D22E-4099-ACEA-3D2123578886}"/>
              </a:ext>
            </a:extLst>
          </p:cNvPr>
          <p:cNvGrpSpPr/>
          <p:nvPr/>
        </p:nvGrpSpPr>
        <p:grpSpPr>
          <a:xfrm>
            <a:off x="5607820" y="5203381"/>
            <a:ext cx="504745" cy="269010"/>
            <a:chOff x="5607820" y="5194550"/>
            <a:chExt cx="504745" cy="276999"/>
          </a:xfrm>
        </p:grpSpPr>
        <p:sp>
          <p:nvSpPr>
            <p:cNvPr id="364" name="Trapezoid 363">
              <a:extLst>
                <a:ext uri="{FF2B5EF4-FFF2-40B4-BE49-F238E27FC236}">
                  <a16:creationId xmlns:a16="http://schemas.microsoft.com/office/drawing/2014/main" id="{1F2E9FEF-D12C-4359-A08E-BA63EB593A60}"/>
                </a:ext>
              </a:extLst>
            </p:cNvPr>
            <p:cNvSpPr/>
            <p:nvPr/>
          </p:nvSpPr>
          <p:spPr>
            <a:xfrm flipV="1">
              <a:off x="5607820" y="5232229"/>
              <a:ext cx="504745" cy="232460"/>
            </a:xfrm>
            <a:prstGeom prst="trapezoid">
              <a:avLst>
                <a:gd name="adj" fmla="val 58706"/>
              </a:avLst>
            </a:prstGeom>
            <a:noFill/>
            <a:ln w="127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71" name="TextBox 370">
              <a:extLst>
                <a:ext uri="{FF2B5EF4-FFF2-40B4-BE49-F238E27FC236}">
                  <a16:creationId xmlns:a16="http://schemas.microsoft.com/office/drawing/2014/main" id="{A36FC0A8-FC8C-44E1-9E58-4D0EA86F19FA}"/>
                </a:ext>
              </a:extLst>
            </p:cNvPr>
            <p:cNvSpPr txBox="1"/>
            <p:nvPr/>
          </p:nvSpPr>
          <p:spPr>
            <a:xfrm>
              <a:off x="5650549" y="5194550"/>
              <a:ext cx="421910" cy="276999"/>
            </a:xfrm>
            <a:prstGeom prst="rect">
              <a:avLst/>
            </a:prstGeom>
            <a:noFill/>
          </p:spPr>
          <p:txBody>
            <a:bodyPr wrap="none" rtlCol="0">
              <a:spAutoFit/>
            </a:bodyPr>
            <a:lstStyle/>
            <a:p>
              <a:pPr algn="ctr"/>
              <a:r>
                <a:rPr lang="en-US" sz="1200" dirty="0"/>
                <a:t>RSS</a:t>
              </a:r>
            </a:p>
          </p:txBody>
        </p:sp>
      </p:grpSp>
      <p:sp>
        <p:nvSpPr>
          <p:cNvPr id="372" name="TextBox 371">
            <a:extLst>
              <a:ext uri="{FF2B5EF4-FFF2-40B4-BE49-F238E27FC236}">
                <a16:creationId xmlns:a16="http://schemas.microsoft.com/office/drawing/2014/main" id="{F96E7452-9C92-46B8-814A-7EFD855D068C}"/>
              </a:ext>
            </a:extLst>
          </p:cNvPr>
          <p:cNvSpPr txBox="1"/>
          <p:nvPr/>
        </p:nvSpPr>
        <p:spPr>
          <a:xfrm>
            <a:off x="3916655" y="5123476"/>
            <a:ext cx="805028" cy="430887"/>
          </a:xfrm>
          <a:prstGeom prst="rect">
            <a:avLst/>
          </a:prstGeom>
          <a:noFill/>
        </p:spPr>
        <p:txBody>
          <a:bodyPr wrap="none" rtlCol="0">
            <a:spAutoFit/>
          </a:bodyPr>
          <a:lstStyle/>
          <a:p>
            <a:pPr algn="ctr"/>
            <a:r>
              <a:rPr lang="en-US" sz="1100" dirty="0"/>
              <a:t> HW</a:t>
            </a:r>
            <a:br>
              <a:rPr lang="en-US" sz="1100" dirty="0"/>
            </a:br>
            <a:r>
              <a:rPr lang="en-US" sz="1100" dirty="0"/>
              <a:t>Scheduler</a:t>
            </a:r>
          </a:p>
        </p:txBody>
      </p:sp>
      <p:pic>
        <p:nvPicPr>
          <p:cNvPr id="376" name="Graphic 375" descr="Stopwatch">
            <a:extLst>
              <a:ext uri="{FF2B5EF4-FFF2-40B4-BE49-F238E27FC236}">
                <a16:creationId xmlns:a16="http://schemas.microsoft.com/office/drawing/2014/main" id="{FFD0F99F-6425-42DB-A961-61E3767ECB5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85402" y="5222873"/>
            <a:ext cx="236587" cy="236587"/>
          </a:xfrm>
          <a:prstGeom prst="rect">
            <a:avLst/>
          </a:prstGeom>
        </p:spPr>
      </p:pic>
      <p:sp>
        <p:nvSpPr>
          <p:cNvPr id="378" name="Rectangle: Rounded Corners 377">
            <a:extLst>
              <a:ext uri="{FF2B5EF4-FFF2-40B4-BE49-F238E27FC236}">
                <a16:creationId xmlns:a16="http://schemas.microsoft.com/office/drawing/2014/main" id="{5FC6AE64-1ACE-4377-85D9-8D9DB2A70AD2}"/>
              </a:ext>
            </a:extLst>
          </p:cNvPr>
          <p:cNvSpPr/>
          <p:nvPr/>
        </p:nvSpPr>
        <p:spPr>
          <a:xfrm>
            <a:off x="2509994" y="1468362"/>
            <a:ext cx="1125178" cy="414095"/>
          </a:xfrm>
          <a:prstGeom prst="roundRect">
            <a:avLst/>
          </a:prstGeom>
          <a:solidFill>
            <a:srgbClr val="FFE4AA"/>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VIM Components</a:t>
            </a:r>
            <a:endParaRPr lang="en-US" sz="1400" dirty="0">
              <a:solidFill>
                <a:schemeClr val="tx2"/>
              </a:solidFill>
            </a:endParaRPr>
          </a:p>
        </p:txBody>
      </p:sp>
      <p:sp>
        <p:nvSpPr>
          <p:cNvPr id="379" name="Cloud 378">
            <a:extLst>
              <a:ext uri="{FF2B5EF4-FFF2-40B4-BE49-F238E27FC236}">
                <a16:creationId xmlns:a16="http://schemas.microsoft.com/office/drawing/2014/main" id="{DBC58CF5-A9DD-43E3-95D4-1F02D0D62156}"/>
              </a:ext>
            </a:extLst>
          </p:cNvPr>
          <p:cNvSpPr/>
          <p:nvPr/>
        </p:nvSpPr>
        <p:spPr>
          <a:xfrm>
            <a:off x="2639551" y="1985157"/>
            <a:ext cx="986050" cy="402023"/>
          </a:xfrm>
          <a:prstGeom prst="cloud">
            <a:avLst/>
          </a:prstGeom>
          <a:solidFill>
            <a:srgbClr val="FFE4AA"/>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2"/>
                </a:solidFill>
              </a:rPr>
              <a:t>Host networking</a:t>
            </a:r>
          </a:p>
        </p:txBody>
      </p:sp>
      <p:sp>
        <p:nvSpPr>
          <p:cNvPr id="380" name="TextBox 379">
            <a:extLst>
              <a:ext uri="{FF2B5EF4-FFF2-40B4-BE49-F238E27FC236}">
                <a16:creationId xmlns:a16="http://schemas.microsoft.com/office/drawing/2014/main" id="{7904297A-58C6-4AC6-AE40-FE927480B5DD}"/>
              </a:ext>
            </a:extLst>
          </p:cNvPr>
          <p:cNvSpPr txBox="1"/>
          <p:nvPr/>
        </p:nvSpPr>
        <p:spPr>
          <a:xfrm>
            <a:off x="2282422" y="2403327"/>
            <a:ext cx="697627" cy="338554"/>
          </a:xfrm>
          <a:prstGeom prst="rect">
            <a:avLst/>
          </a:prstGeom>
          <a:noFill/>
        </p:spPr>
        <p:txBody>
          <a:bodyPr wrap="none" rtlCol="0">
            <a:spAutoFit/>
          </a:bodyPr>
          <a:lstStyle/>
          <a:p>
            <a:pPr algn="ctr"/>
            <a:r>
              <a:rPr lang="en-US" sz="1600" dirty="0" err="1"/>
              <a:t>br-ctl</a:t>
            </a:r>
            <a:endParaRPr lang="en-US" sz="1600" dirty="0"/>
          </a:p>
        </p:txBody>
      </p:sp>
    </p:spTree>
    <p:extLst>
      <p:ext uri="{BB962C8B-B14F-4D97-AF65-F5344CB8AC3E}">
        <p14:creationId xmlns:p14="http://schemas.microsoft.com/office/powerpoint/2010/main" val="2325056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Rectangle: Rounded Corners 215">
            <a:extLst>
              <a:ext uri="{FF2B5EF4-FFF2-40B4-BE49-F238E27FC236}">
                <a16:creationId xmlns:a16="http://schemas.microsoft.com/office/drawing/2014/main" id="{64B79A75-DB89-4E00-8FC7-DDD97460A428}"/>
              </a:ext>
            </a:extLst>
          </p:cNvPr>
          <p:cNvSpPr/>
          <p:nvPr/>
        </p:nvSpPr>
        <p:spPr>
          <a:xfrm>
            <a:off x="1410238" y="3027449"/>
            <a:ext cx="7863764" cy="1488970"/>
          </a:xfrm>
          <a:prstGeom prst="roundRect">
            <a:avLst>
              <a:gd name="adj" fmla="val 11549"/>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sz="2400" dirty="0"/>
              <a:t>OvS</a:t>
            </a:r>
          </a:p>
        </p:txBody>
      </p:sp>
      <p:sp>
        <p:nvSpPr>
          <p:cNvPr id="3" name="Title 2">
            <a:extLst>
              <a:ext uri="{FF2B5EF4-FFF2-40B4-BE49-F238E27FC236}">
                <a16:creationId xmlns:a16="http://schemas.microsoft.com/office/drawing/2014/main" id="{2F3AA0B2-5958-43A8-A685-4356BAA7E1D2}"/>
              </a:ext>
            </a:extLst>
          </p:cNvPr>
          <p:cNvSpPr>
            <a:spLocks noGrp="1"/>
          </p:cNvSpPr>
          <p:nvPr>
            <p:ph type="title"/>
          </p:nvPr>
        </p:nvSpPr>
        <p:spPr/>
        <p:txBody>
          <a:bodyPr>
            <a:normAutofit/>
          </a:bodyPr>
          <a:lstStyle/>
          <a:p>
            <a:r>
              <a:rPr lang="en-US" dirty="0"/>
              <a:t>Scenario: PMD Overload</a:t>
            </a:r>
            <a:endParaRPr lang="en-US" sz="4000" dirty="0"/>
          </a:p>
        </p:txBody>
      </p:sp>
      <p:sp>
        <p:nvSpPr>
          <p:cNvPr id="4" name="Rectangle 3">
            <a:extLst>
              <a:ext uri="{FF2B5EF4-FFF2-40B4-BE49-F238E27FC236}">
                <a16:creationId xmlns:a16="http://schemas.microsoft.com/office/drawing/2014/main" id="{9CFA8890-57D6-4222-9129-A257A98EA9B9}"/>
              </a:ext>
            </a:extLst>
          </p:cNvPr>
          <p:cNvSpPr/>
          <p:nvPr/>
        </p:nvSpPr>
        <p:spPr bwMode="auto">
          <a:xfrm>
            <a:off x="3999570" y="4753742"/>
            <a:ext cx="2710172" cy="761651"/>
          </a:xfrm>
          <a:prstGeom prst="rect">
            <a:avLst/>
          </a:prstGeom>
          <a:no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NIC</a:t>
            </a:r>
          </a:p>
        </p:txBody>
      </p:sp>
      <p:grpSp>
        <p:nvGrpSpPr>
          <p:cNvPr id="6" name="Group 5">
            <a:extLst>
              <a:ext uri="{FF2B5EF4-FFF2-40B4-BE49-F238E27FC236}">
                <a16:creationId xmlns:a16="http://schemas.microsoft.com/office/drawing/2014/main" id="{45E66DA6-5358-43A1-99FC-E4309E2D6AFD}"/>
              </a:ext>
            </a:extLst>
          </p:cNvPr>
          <p:cNvGrpSpPr/>
          <p:nvPr/>
        </p:nvGrpSpPr>
        <p:grpSpPr>
          <a:xfrm>
            <a:off x="5414639" y="3394493"/>
            <a:ext cx="743402" cy="738427"/>
            <a:chOff x="1321495" y="5504605"/>
            <a:chExt cx="422693" cy="400117"/>
          </a:xfrm>
        </p:grpSpPr>
        <p:sp>
          <p:nvSpPr>
            <p:cNvPr id="7" name="Circular Arrow 43">
              <a:extLst>
                <a:ext uri="{FF2B5EF4-FFF2-40B4-BE49-F238E27FC236}">
                  <a16:creationId xmlns:a16="http://schemas.microsoft.com/office/drawing/2014/main" id="{804D4C6D-BD1D-4E9A-82EC-583375368937}"/>
                </a:ext>
              </a:extLst>
            </p:cNvPr>
            <p:cNvSpPr/>
            <p:nvPr/>
          </p:nvSpPr>
          <p:spPr bwMode="auto">
            <a:xfrm flipH="1">
              <a:off x="1321495" y="5504605"/>
              <a:ext cx="422693" cy="400117"/>
            </a:xfrm>
            <a:prstGeom prst="circularArrow">
              <a:avLst>
                <a:gd name="adj1" fmla="val 12500"/>
                <a:gd name="adj2" fmla="val 1142319"/>
                <a:gd name="adj3" fmla="val 20457681"/>
                <a:gd name="adj4" fmla="val 1174881"/>
                <a:gd name="adj5" fmla="val 12500"/>
              </a:avLst>
            </a:prstGeom>
            <a:solidFill>
              <a:srgbClr val="FF0000"/>
            </a:solidFill>
            <a:ln w="12700" cap="flat" cmpd="sng" algn="ctr">
              <a:solidFill>
                <a:schemeClr val="tx1"/>
              </a:solidFill>
              <a:prstDash val="solid"/>
              <a:round/>
              <a:headEnd type="none" w="med" len="med"/>
              <a:tailEnd type="none" w="med" len="med"/>
            </a:ln>
            <a:effectLst/>
          </p:spPr>
          <p:txBody>
            <a:bodyPr wrap="none" lIns="72000" rIns="72000"/>
            <a:lstStyle/>
            <a:p>
              <a:pPr>
                <a:spcBef>
                  <a:spcPct val="50000"/>
                </a:spcBef>
                <a:defRPr/>
              </a:pPr>
              <a:endParaRPr lang="en-US" sz="1400"/>
            </a:p>
          </p:txBody>
        </p:sp>
        <p:sp>
          <p:nvSpPr>
            <p:cNvPr id="8" name="TextBox 112">
              <a:extLst>
                <a:ext uri="{FF2B5EF4-FFF2-40B4-BE49-F238E27FC236}">
                  <a16:creationId xmlns:a16="http://schemas.microsoft.com/office/drawing/2014/main" id="{BA93A83D-56C7-45FE-A2D2-159DA0166069}"/>
                </a:ext>
              </a:extLst>
            </p:cNvPr>
            <p:cNvSpPr txBox="1">
              <a:spLocks noChangeArrowheads="1"/>
            </p:cNvSpPr>
            <p:nvPr/>
          </p:nvSpPr>
          <p:spPr bwMode="auto">
            <a:xfrm>
              <a:off x="1399222" y="5608322"/>
              <a:ext cx="267239" cy="21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00" dirty="0"/>
                <a:t>PMD</a:t>
              </a:r>
              <a:br>
                <a:rPr lang="en-US" altLang="en-US" sz="1000" dirty="0"/>
              </a:br>
              <a:r>
                <a:rPr lang="en-US" altLang="en-US" sz="1000" dirty="0"/>
                <a:t>1</a:t>
              </a:r>
            </a:p>
          </p:txBody>
        </p:sp>
      </p:grpSp>
      <p:grpSp>
        <p:nvGrpSpPr>
          <p:cNvPr id="9" name="Group 8">
            <a:extLst>
              <a:ext uri="{FF2B5EF4-FFF2-40B4-BE49-F238E27FC236}">
                <a16:creationId xmlns:a16="http://schemas.microsoft.com/office/drawing/2014/main" id="{83D81BD3-21A7-4AE3-8F91-6D0DF671F1AF}"/>
              </a:ext>
            </a:extLst>
          </p:cNvPr>
          <p:cNvGrpSpPr/>
          <p:nvPr/>
        </p:nvGrpSpPr>
        <p:grpSpPr>
          <a:xfrm>
            <a:off x="6650150" y="3370921"/>
            <a:ext cx="743402" cy="766861"/>
            <a:chOff x="1321495" y="5504605"/>
            <a:chExt cx="422693" cy="400117"/>
          </a:xfrm>
        </p:grpSpPr>
        <p:sp>
          <p:nvSpPr>
            <p:cNvPr id="10" name="Circular Arrow 43">
              <a:extLst>
                <a:ext uri="{FF2B5EF4-FFF2-40B4-BE49-F238E27FC236}">
                  <a16:creationId xmlns:a16="http://schemas.microsoft.com/office/drawing/2014/main" id="{AC89EE42-62E1-410E-8D1A-C123521285D1}"/>
                </a:ext>
              </a:extLst>
            </p:cNvPr>
            <p:cNvSpPr/>
            <p:nvPr/>
          </p:nvSpPr>
          <p:spPr bwMode="auto">
            <a:xfrm flipH="1">
              <a:off x="1321495" y="5504605"/>
              <a:ext cx="422693" cy="400117"/>
            </a:xfrm>
            <a:prstGeom prst="circularArrow">
              <a:avLst>
                <a:gd name="adj1" fmla="val 12500"/>
                <a:gd name="adj2" fmla="val 1142319"/>
                <a:gd name="adj3" fmla="val 20457681"/>
                <a:gd name="adj4" fmla="val 1174881"/>
                <a:gd name="adj5" fmla="val 12500"/>
              </a:avLst>
            </a:prstGeom>
            <a:solidFill>
              <a:srgbClr val="FF0000"/>
            </a:solidFill>
            <a:ln w="12700" cap="flat" cmpd="sng" algn="ctr">
              <a:solidFill>
                <a:schemeClr val="tx1"/>
              </a:solidFill>
              <a:prstDash val="solid"/>
              <a:round/>
              <a:headEnd type="none" w="med" len="med"/>
              <a:tailEnd type="none" w="med" len="med"/>
            </a:ln>
            <a:effectLst/>
          </p:spPr>
          <p:txBody>
            <a:bodyPr wrap="none" lIns="72000" rIns="72000"/>
            <a:lstStyle/>
            <a:p>
              <a:pPr>
                <a:spcBef>
                  <a:spcPct val="50000"/>
                </a:spcBef>
                <a:defRPr/>
              </a:pPr>
              <a:endParaRPr lang="en-US" sz="1400"/>
            </a:p>
          </p:txBody>
        </p:sp>
        <p:sp>
          <p:nvSpPr>
            <p:cNvPr id="11" name="TextBox 112">
              <a:extLst>
                <a:ext uri="{FF2B5EF4-FFF2-40B4-BE49-F238E27FC236}">
                  <a16:creationId xmlns:a16="http://schemas.microsoft.com/office/drawing/2014/main" id="{CF7DC1F6-7B3E-417F-AEA3-227A2DC91FAF}"/>
                </a:ext>
              </a:extLst>
            </p:cNvPr>
            <p:cNvSpPr txBox="1">
              <a:spLocks noChangeArrowheads="1"/>
            </p:cNvSpPr>
            <p:nvPr/>
          </p:nvSpPr>
          <p:spPr bwMode="auto">
            <a:xfrm>
              <a:off x="1406392" y="5611675"/>
              <a:ext cx="267239" cy="2100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00" dirty="0"/>
                <a:t>PMD</a:t>
              </a:r>
              <a:br>
                <a:rPr lang="en-US" altLang="en-US" sz="1000" dirty="0"/>
              </a:br>
              <a:r>
                <a:rPr lang="en-US" altLang="en-US" sz="1000" dirty="0"/>
                <a:t>2</a:t>
              </a:r>
            </a:p>
          </p:txBody>
        </p:sp>
      </p:grpSp>
      <p:sp>
        <p:nvSpPr>
          <p:cNvPr id="12" name="Oval 11">
            <a:extLst>
              <a:ext uri="{FF2B5EF4-FFF2-40B4-BE49-F238E27FC236}">
                <a16:creationId xmlns:a16="http://schemas.microsoft.com/office/drawing/2014/main" id="{74055733-B0E4-4F7D-8035-0A2DF9606C31}"/>
              </a:ext>
            </a:extLst>
          </p:cNvPr>
          <p:cNvSpPr/>
          <p:nvPr/>
        </p:nvSpPr>
        <p:spPr bwMode="auto">
          <a:xfrm>
            <a:off x="2408350" y="3503224"/>
            <a:ext cx="1328466" cy="589732"/>
          </a:xfrm>
          <a:prstGeom prst="ellipse">
            <a:avLst/>
          </a:prstGeom>
          <a:solidFill>
            <a:srgbClr val="F9BA72"/>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ovs-vswitchd</a:t>
            </a:r>
            <a:br>
              <a:rPr kumimoji="0" lang="en-US" sz="1100" b="0" i="0" u="none" strike="noStrike" cap="none" normalizeH="0" baseline="0" dirty="0">
                <a:ln>
                  <a:noFill/>
                </a:ln>
                <a:solidFill>
                  <a:schemeClr val="tx1"/>
                </a:solidFill>
                <a:effectLst/>
                <a:latin typeface="Arial" charset="0"/>
              </a:rPr>
            </a:br>
            <a:r>
              <a:rPr kumimoji="0" lang="en-US" sz="1100" b="0" i="0" u="none" strike="noStrike" cap="none" normalizeH="0" baseline="0" dirty="0">
                <a:ln>
                  <a:noFill/>
                </a:ln>
                <a:solidFill>
                  <a:schemeClr val="tx1"/>
                </a:solidFill>
                <a:effectLst/>
                <a:latin typeface="Arial" charset="0"/>
              </a:rPr>
              <a:t>thread</a:t>
            </a:r>
          </a:p>
        </p:txBody>
      </p:sp>
      <p:sp>
        <p:nvSpPr>
          <p:cNvPr id="62" name="Rectangle: Rounded Corners 61">
            <a:extLst>
              <a:ext uri="{FF2B5EF4-FFF2-40B4-BE49-F238E27FC236}">
                <a16:creationId xmlns:a16="http://schemas.microsoft.com/office/drawing/2014/main" id="{14B0C63E-156D-40DC-BD62-2DBABF7EAA6B}"/>
              </a:ext>
            </a:extLst>
          </p:cNvPr>
          <p:cNvSpPr/>
          <p:nvPr/>
        </p:nvSpPr>
        <p:spPr bwMode="auto">
          <a:xfrm>
            <a:off x="5608780" y="1141029"/>
            <a:ext cx="1463009" cy="1278882"/>
          </a:xfrm>
          <a:prstGeom prst="roundRect">
            <a:avLst>
              <a:gd name="adj" fmla="val 8102"/>
            </a:avLst>
          </a:prstGeom>
          <a:solidFill>
            <a:schemeClr val="accent3">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Tenant VM</a:t>
            </a:r>
          </a:p>
        </p:txBody>
      </p:sp>
      <p:cxnSp>
        <p:nvCxnSpPr>
          <p:cNvPr id="65" name="Straight Connector 64">
            <a:extLst>
              <a:ext uri="{FF2B5EF4-FFF2-40B4-BE49-F238E27FC236}">
                <a16:creationId xmlns:a16="http://schemas.microsoft.com/office/drawing/2014/main" id="{32A1FE81-C2D8-4C8A-8D96-5D3B6AA96901}"/>
              </a:ext>
            </a:extLst>
          </p:cNvPr>
          <p:cNvCxnSpPr>
            <a:cxnSpLocks/>
          </p:cNvCxnSpPr>
          <p:nvPr/>
        </p:nvCxnSpPr>
        <p:spPr bwMode="auto">
          <a:xfrm flipV="1">
            <a:off x="6361527" y="2470672"/>
            <a:ext cx="0" cy="563551"/>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68" name="Rectangle 132">
            <a:extLst>
              <a:ext uri="{FF2B5EF4-FFF2-40B4-BE49-F238E27FC236}">
                <a16:creationId xmlns:a16="http://schemas.microsoft.com/office/drawing/2014/main" id="{0247AB40-6631-4361-B9C5-F250CFFFDD67}"/>
              </a:ext>
            </a:extLst>
          </p:cNvPr>
          <p:cNvSpPr>
            <a:spLocks noChangeArrowheads="1"/>
          </p:cNvSpPr>
          <p:nvPr/>
        </p:nvSpPr>
        <p:spPr bwMode="auto">
          <a:xfrm>
            <a:off x="5904473" y="2252276"/>
            <a:ext cx="920802" cy="429699"/>
          </a:xfrm>
          <a:prstGeom prst="rect">
            <a:avLst/>
          </a:prstGeom>
          <a:solidFill>
            <a:srgbClr val="FFFFFF"/>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endParaRPr lang="en-US" altLang="en-US" sz="900" dirty="0"/>
          </a:p>
        </p:txBody>
      </p:sp>
      <p:cxnSp>
        <p:nvCxnSpPr>
          <p:cNvPr id="101" name="Straight Arrow Connector 100">
            <a:extLst>
              <a:ext uri="{FF2B5EF4-FFF2-40B4-BE49-F238E27FC236}">
                <a16:creationId xmlns:a16="http://schemas.microsoft.com/office/drawing/2014/main" id="{C370C182-C562-4CD1-9B00-76D07A69A96A}"/>
              </a:ext>
            </a:extLst>
          </p:cNvPr>
          <p:cNvCxnSpPr>
            <a:cxnSpLocks/>
          </p:cNvCxnSpPr>
          <p:nvPr/>
        </p:nvCxnSpPr>
        <p:spPr bwMode="auto">
          <a:xfrm flipV="1">
            <a:off x="5689433" y="2627029"/>
            <a:ext cx="364942" cy="760422"/>
          </a:xfrm>
          <a:prstGeom prst="straightConnector1">
            <a:avLst/>
          </a:prstGeom>
          <a:solidFill>
            <a:schemeClr val="accent1"/>
          </a:solidFill>
          <a:ln w="57150" cap="flat" cmpd="sng" algn="ctr">
            <a:solidFill>
              <a:schemeClr val="accent3">
                <a:lumMod val="75000"/>
              </a:schemeClr>
            </a:solidFill>
            <a:prstDash val="solid"/>
            <a:round/>
            <a:headEnd type="none" w="med" len="med"/>
            <a:tailEnd type="triangle"/>
          </a:ln>
          <a:effectLst/>
        </p:spPr>
      </p:cxnSp>
      <p:cxnSp>
        <p:nvCxnSpPr>
          <p:cNvPr id="102" name="Straight Arrow Connector 101">
            <a:extLst>
              <a:ext uri="{FF2B5EF4-FFF2-40B4-BE49-F238E27FC236}">
                <a16:creationId xmlns:a16="http://schemas.microsoft.com/office/drawing/2014/main" id="{7CCA5385-73F4-4E9E-9862-4F29C1560B32}"/>
              </a:ext>
            </a:extLst>
          </p:cNvPr>
          <p:cNvCxnSpPr>
            <a:cxnSpLocks/>
          </p:cNvCxnSpPr>
          <p:nvPr/>
        </p:nvCxnSpPr>
        <p:spPr bwMode="auto">
          <a:xfrm flipH="1" flipV="1">
            <a:off x="6502246" y="2644697"/>
            <a:ext cx="297215" cy="790635"/>
          </a:xfrm>
          <a:prstGeom prst="straightConnector1">
            <a:avLst/>
          </a:prstGeom>
          <a:solidFill>
            <a:schemeClr val="accent1"/>
          </a:solidFill>
          <a:ln w="57150" cap="flat" cmpd="sng" algn="ctr">
            <a:solidFill>
              <a:schemeClr val="accent3">
                <a:lumMod val="75000"/>
              </a:schemeClr>
            </a:solidFill>
            <a:prstDash val="solid"/>
            <a:round/>
            <a:headEnd type="none" w="med" len="med"/>
            <a:tailEnd type="triangle"/>
          </a:ln>
          <a:effectLst/>
        </p:spPr>
      </p:cxnSp>
      <p:cxnSp>
        <p:nvCxnSpPr>
          <p:cNvPr id="103" name="Straight Arrow Connector 102">
            <a:extLst>
              <a:ext uri="{FF2B5EF4-FFF2-40B4-BE49-F238E27FC236}">
                <a16:creationId xmlns:a16="http://schemas.microsoft.com/office/drawing/2014/main" id="{6AA5C87A-D452-4DC6-9DC4-C4744E1874E7}"/>
              </a:ext>
            </a:extLst>
          </p:cNvPr>
          <p:cNvCxnSpPr>
            <a:cxnSpLocks/>
          </p:cNvCxnSpPr>
          <p:nvPr/>
        </p:nvCxnSpPr>
        <p:spPr bwMode="auto">
          <a:xfrm flipH="1">
            <a:off x="5833047" y="2666251"/>
            <a:ext cx="380577" cy="744824"/>
          </a:xfrm>
          <a:prstGeom prst="straightConnector1">
            <a:avLst/>
          </a:prstGeom>
          <a:solidFill>
            <a:schemeClr val="accent1"/>
          </a:solidFill>
          <a:ln w="57150" cap="flat" cmpd="sng" algn="ctr">
            <a:solidFill>
              <a:schemeClr val="accent3">
                <a:lumMod val="75000"/>
              </a:schemeClr>
            </a:solidFill>
            <a:prstDash val="solid"/>
            <a:round/>
            <a:headEnd type="none" w="med" len="med"/>
            <a:tailEnd type="triangle"/>
          </a:ln>
          <a:effectLst/>
        </p:spPr>
      </p:cxnSp>
      <p:cxnSp>
        <p:nvCxnSpPr>
          <p:cNvPr id="104" name="Straight Arrow Connector 103">
            <a:extLst>
              <a:ext uri="{FF2B5EF4-FFF2-40B4-BE49-F238E27FC236}">
                <a16:creationId xmlns:a16="http://schemas.microsoft.com/office/drawing/2014/main" id="{1F3AA6A6-3162-4B45-8861-091B487F5064}"/>
              </a:ext>
            </a:extLst>
          </p:cNvPr>
          <p:cNvCxnSpPr>
            <a:cxnSpLocks/>
          </p:cNvCxnSpPr>
          <p:nvPr/>
        </p:nvCxnSpPr>
        <p:spPr bwMode="auto">
          <a:xfrm>
            <a:off x="6705733" y="2651171"/>
            <a:ext cx="246472" cy="741827"/>
          </a:xfrm>
          <a:prstGeom prst="straightConnector1">
            <a:avLst/>
          </a:prstGeom>
          <a:solidFill>
            <a:schemeClr val="accent1"/>
          </a:solidFill>
          <a:ln w="57150" cap="flat" cmpd="sng" algn="ctr">
            <a:solidFill>
              <a:schemeClr val="accent3">
                <a:lumMod val="75000"/>
              </a:schemeClr>
            </a:solidFill>
            <a:prstDash val="solid"/>
            <a:round/>
            <a:headEnd type="none" w="med" len="med"/>
            <a:tailEnd type="triangle"/>
          </a:ln>
          <a:effectLst/>
        </p:spPr>
      </p:cxnSp>
      <p:cxnSp>
        <p:nvCxnSpPr>
          <p:cNvPr id="116" name="Straight Arrow Connector 115">
            <a:extLst>
              <a:ext uri="{FF2B5EF4-FFF2-40B4-BE49-F238E27FC236}">
                <a16:creationId xmlns:a16="http://schemas.microsoft.com/office/drawing/2014/main" id="{1B306251-7355-4629-9C44-9432B4317FE4}"/>
              </a:ext>
            </a:extLst>
          </p:cNvPr>
          <p:cNvCxnSpPr>
            <a:cxnSpLocks/>
          </p:cNvCxnSpPr>
          <p:nvPr/>
        </p:nvCxnSpPr>
        <p:spPr bwMode="auto">
          <a:xfrm flipV="1">
            <a:off x="5709588" y="4126712"/>
            <a:ext cx="10406" cy="627030"/>
          </a:xfrm>
          <a:prstGeom prst="straightConnector1">
            <a:avLst/>
          </a:prstGeom>
          <a:solidFill>
            <a:schemeClr val="accent1"/>
          </a:solidFill>
          <a:ln w="57150" cap="flat" cmpd="sng" algn="ctr">
            <a:solidFill>
              <a:schemeClr val="accent3">
                <a:lumMod val="75000"/>
              </a:schemeClr>
            </a:solidFill>
            <a:prstDash val="solid"/>
            <a:round/>
            <a:headEnd type="none" w="med" len="med"/>
            <a:tailEnd type="triangle"/>
          </a:ln>
          <a:effectLst/>
        </p:spPr>
      </p:cxnSp>
      <p:cxnSp>
        <p:nvCxnSpPr>
          <p:cNvPr id="117" name="Straight Arrow Connector 116">
            <a:extLst>
              <a:ext uri="{FF2B5EF4-FFF2-40B4-BE49-F238E27FC236}">
                <a16:creationId xmlns:a16="http://schemas.microsoft.com/office/drawing/2014/main" id="{A3CFEB59-457E-416D-8FAB-FFE91CC62DD8}"/>
              </a:ext>
            </a:extLst>
          </p:cNvPr>
          <p:cNvCxnSpPr>
            <a:cxnSpLocks/>
          </p:cNvCxnSpPr>
          <p:nvPr/>
        </p:nvCxnSpPr>
        <p:spPr bwMode="auto">
          <a:xfrm flipV="1">
            <a:off x="6021341" y="4083386"/>
            <a:ext cx="803934" cy="670356"/>
          </a:xfrm>
          <a:prstGeom prst="straightConnector1">
            <a:avLst/>
          </a:prstGeom>
          <a:solidFill>
            <a:schemeClr val="accent1"/>
          </a:solidFill>
          <a:ln w="57150" cap="flat" cmpd="sng" algn="ctr">
            <a:solidFill>
              <a:schemeClr val="accent3">
                <a:lumMod val="75000"/>
              </a:schemeClr>
            </a:solidFill>
            <a:prstDash val="solid"/>
            <a:round/>
            <a:headEnd type="none" w="med" len="med"/>
            <a:tailEnd type="triangle"/>
          </a:ln>
          <a:effectLst/>
        </p:spPr>
      </p:cxnSp>
      <p:cxnSp>
        <p:nvCxnSpPr>
          <p:cNvPr id="136" name="Straight Arrow Connector 135">
            <a:extLst>
              <a:ext uri="{FF2B5EF4-FFF2-40B4-BE49-F238E27FC236}">
                <a16:creationId xmlns:a16="http://schemas.microsoft.com/office/drawing/2014/main" id="{765E61CE-6358-45B5-98C8-34A7BDCA2EC6}"/>
              </a:ext>
            </a:extLst>
          </p:cNvPr>
          <p:cNvCxnSpPr>
            <a:cxnSpLocks/>
          </p:cNvCxnSpPr>
          <p:nvPr/>
        </p:nvCxnSpPr>
        <p:spPr bwMode="auto">
          <a:xfrm flipH="1">
            <a:off x="4802563" y="4092956"/>
            <a:ext cx="806217" cy="710300"/>
          </a:xfrm>
          <a:prstGeom prst="straightConnector1">
            <a:avLst/>
          </a:prstGeom>
          <a:solidFill>
            <a:schemeClr val="accent1"/>
          </a:solidFill>
          <a:ln w="57150" cap="flat" cmpd="sng" algn="ctr">
            <a:solidFill>
              <a:schemeClr val="accent3">
                <a:lumMod val="75000"/>
              </a:schemeClr>
            </a:solidFill>
            <a:prstDash val="solid"/>
            <a:round/>
            <a:headEnd type="none" w="med" len="med"/>
            <a:tailEnd type="triangle"/>
          </a:ln>
          <a:effectLst/>
        </p:spPr>
      </p:cxnSp>
      <p:cxnSp>
        <p:nvCxnSpPr>
          <p:cNvPr id="139" name="Straight Arrow Connector 138">
            <a:extLst>
              <a:ext uri="{FF2B5EF4-FFF2-40B4-BE49-F238E27FC236}">
                <a16:creationId xmlns:a16="http://schemas.microsoft.com/office/drawing/2014/main" id="{EDC82BA4-2AC8-4902-8A42-448A8DF966DB}"/>
              </a:ext>
            </a:extLst>
          </p:cNvPr>
          <p:cNvCxnSpPr>
            <a:cxnSpLocks/>
          </p:cNvCxnSpPr>
          <p:nvPr/>
        </p:nvCxnSpPr>
        <p:spPr bwMode="auto">
          <a:xfrm flipH="1">
            <a:off x="5016969" y="4032190"/>
            <a:ext cx="1685654" cy="777764"/>
          </a:xfrm>
          <a:prstGeom prst="straightConnector1">
            <a:avLst/>
          </a:prstGeom>
          <a:solidFill>
            <a:schemeClr val="accent1"/>
          </a:solidFill>
          <a:ln w="57150" cap="flat" cmpd="sng" algn="ctr">
            <a:solidFill>
              <a:schemeClr val="accent3">
                <a:lumMod val="75000"/>
              </a:schemeClr>
            </a:solidFill>
            <a:prstDash val="solid"/>
            <a:round/>
            <a:headEnd type="none" w="med" len="med"/>
            <a:tailEnd type="triangle"/>
          </a:ln>
          <a:effectLst/>
        </p:spPr>
      </p:cxnSp>
      <p:cxnSp>
        <p:nvCxnSpPr>
          <p:cNvPr id="142" name="Straight Arrow Connector 141">
            <a:extLst>
              <a:ext uri="{FF2B5EF4-FFF2-40B4-BE49-F238E27FC236}">
                <a16:creationId xmlns:a16="http://schemas.microsoft.com/office/drawing/2014/main" id="{ED364C62-4BE3-45DF-A42D-00441E57AF8F}"/>
              </a:ext>
            </a:extLst>
          </p:cNvPr>
          <p:cNvCxnSpPr>
            <a:cxnSpLocks/>
          </p:cNvCxnSpPr>
          <p:nvPr/>
        </p:nvCxnSpPr>
        <p:spPr bwMode="auto">
          <a:xfrm>
            <a:off x="3382023" y="4032190"/>
            <a:ext cx="1183875" cy="777764"/>
          </a:xfrm>
          <a:prstGeom prst="straightConnector1">
            <a:avLst/>
          </a:prstGeom>
          <a:solidFill>
            <a:schemeClr val="accent1"/>
          </a:solidFill>
          <a:ln w="28575" cap="flat" cmpd="sng" algn="ctr">
            <a:solidFill>
              <a:srgbClr val="F08A00"/>
            </a:solidFill>
            <a:prstDash val="solid"/>
            <a:round/>
            <a:headEnd type="none" w="med" len="med"/>
            <a:tailEnd type="triangle" w="med" len="med"/>
          </a:ln>
          <a:effectLst/>
        </p:spPr>
      </p:cxnSp>
      <p:sp>
        <p:nvSpPr>
          <p:cNvPr id="145" name="Oval 144">
            <a:extLst>
              <a:ext uri="{FF2B5EF4-FFF2-40B4-BE49-F238E27FC236}">
                <a16:creationId xmlns:a16="http://schemas.microsoft.com/office/drawing/2014/main" id="{12559EE5-A47D-469E-8DBF-C3BD939E8468}"/>
              </a:ext>
            </a:extLst>
          </p:cNvPr>
          <p:cNvSpPr/>
          <p:nvPr/>
        </p:nvSpPr>
        <p:spPr bwMode="auto">
          <a:xfrm>
            <a:off x="2983081" y="2489600"/>
            <a:ext cx="212619" cy="172762"/>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46" name="TextBox 145">
            <a:extLst>
              <a:ext uri="{FF2B5EF4-FFF2-40B4-BE49-F238E27FC236}">
                <a16:creationId xmlns:a16="http://schemas.microsoft.com/office/drawing/2014/main" id="{CA3F2C4F-5DD1-413F-9DED-AA018C9F85DF}"/>
              </a:ext>
            </a:extLst>
          </p:cNvPr>
          <p:cNvSpPr txBox="1"/>
          <p:nvPr/>
        </p:nvSpPr>
        <p:spPr>
          <a:xfrm>
            <a:off x="2251163" y="2403327"/>
            <a:ext cx="760144" cy="369332"/>
          </a:xfrm>
          <a:prstGeom prst="rect">
            <a:avLst/>
          </a:prstGeom>
          <a:noFill/>
        </p:spPr>
        <p:txBody>
          <a:bodyPr wrap="none" rtlCol="0">
            <a:spAutoFit/>
          </a:bodyPr>
          <a:lstStyle/>
          <a:p>
            <a:pPr algn="ctr"/>
            <a:r>
              <a:rPr lang="en-US" dirty="0" err="1"/>
              <a:t>br-ctl</a:t>
            </a:r>
            <a:endParaRPr lang="en-US" dirty="0"/>
          </a:p>
        </p:txBody>
      </p:sp>
      <p:cxnSp>
        <p:nvCxnSpPr>
          <p:cNvPr id="147" name="Straight Arrow Connector 146">
            <a:extLst>
              <a:ext uri="{FF2B5EF4-FFF2-40B4-BE49-F238E27FC236}">
                <a16:creationId xmlns:a16="http://schemas.microsoft.com/office/drawing/2014/main" id="{FC27F7E8-208E-4500-A8BD-343B5D46CDD6}"/>
              </a:ext>
            </a:extLst>
          </p:cNvPr>
          <p:cNvCxnSpPr>
            <a:cxnSpLocks/>
            <a:stCxn id="145" idx="4"/>
            <a:endCxn id="12" idx="0"/>
          </p:cNvCxnSpPr>
          <p:nvPr/>
        </p:nvCxnSpPr>
        <p:spPr bwMode="auto">
          <a:xfrm flipH="1">
            <a:off x="3072583" y="2662362"/>
            <a:ext cx="16808" cy="840862"/>
          </a:xfrm>
          <a:prstGeom prst="straightConnector1">
            <a:avLst/>
          </a:prstGeom>
          <a:solidFill>
            <a:schemeClr val="accent1"/>
          </a:solidFill>
          <a:ln w="28575" cap="flat" cmpd="sng" algn="ctr">
            <a:solidFill>
              <a:srgbClr val="F08A00"/>
            </a:solidFill>
            <a:prstDash val="solid"/>
            <a:round/>
            <a:headEnd type="none" w="med" len="med"/>
            <a:tailEnd type="triangle" w="med" len="med"/>
          </a:ln>
          <a:effectLst/>
        </p:spPr>
      </p:cxnSp>
      <p:cxnSp>
        <p:nvCxnSpPr>
          <p:cNvPr id="150" name="Straight Arrow Connector 149">
            <a:extLst>
              <a:ext uri="{FF2B5EF4-FFF2-40B4-BE49-F238E27FC236}">
                <a16:creationId xmlns:a16="http://schemas.microsoft.com/office/drawing/2014/main" id="{D711EB69-D0B5-4177-B0DC-DA7316B67193}"/>
              </a:ext>
            </a:extLst>
          </p:cNvPr>
          <p:cNvCxnSpPr>
            <a:cxnSpLocks/>
            <a:endCxn id="145" idx="5"/>
          </p:cNvCxnSpPr>
          <p:nvPr/>
        </p:nvCxnSpPr>
        <p:spPr bwMode="auto">
          <a:xfrm flipH="1" flipV="1">
            <a:off x="3164563" y="2637062"/>
            <a:ext cx="2357795" cy="842613"/>
          </a:xfrm>
          <a:prstGeom prst="straightConnector1">
            <a:avLst/>
          </a:prstGeom>
          <a:solidFill>
            <a:schemeClr val="accent1"/>
          </a:solidFill>
          <a:ln w="28575" cap="flat" cmpd="sng" algn="ctr">
            <a:solidFill>
              <a:srgbClr val="F08A00"/>
            </a:solidFill>
            <a:prstDash val="solid"/>
            <a:round/>
            <a:headEnd type="none" w="med" len="med"/>
            <a:tailEnd type="triangle" w="med" len="med"/>
          </a:ln>
          <a:effectLst/>
        </p:spPr>
      </p:cxnSp>
      <p:cxnSp>
        <p:nvCxnSpPr>
          <p:cNvPr id="182" name="Straight Arrow Connector 181">
            <a:extLst>
              <a:ext uri="{FF2B5EF4-FFF2-40B4-BE49-F238E27FC236}">
                <a16:creationId xmlns:a16="http://schemas.microsoft.com/office/drawing/2014/main" id="{9CD5EB7C-DAC4-4954-87EE-1C71B0C47A18}"/>
              </a:ext>
            </a:extLst>
          </p:cNvPr>
          <p:cNvCxnSpPr>
            <a:cxnSpLocks/>
            <a:endCxn id="145" idx="5"/>
          </p:cNvCxnSpPr>
          <p:nvPr/>
        </p:nvCxnSpPr>
        <p:spPr bwMode="auto">
          <a:xfrm flipH="1" flipV="1">
            <a:off x="3164563" y="2637062"/>
            <a:ext cx="3585784" cy="856623"/>
          </a:xfrm>
          <a:prstGeom prst="straightConnector1">
            <a:avLst/>
          </a:prstGeom>
          <a:solidFill>
            <a:schemeClr val="accent1"/>
          </a:solidFill>
          <a:ln w="28575" cap="flat" cmpd="sng" algn="ctr">
            <a:solidFill>
              <a:srgbClr val="F08A00"/>
            </a:solidFill>
            <a:prstDash val="solid"/>
            <a:round/>
            <a:headEnd type="none" w="med" len="med"/>
            <a:tailEnd type="triangle" w="med" len="med"/>
          </a:ln>
          <a:effectLst/>
        </p:spPr>
      </p:cxnSp>
      <p:cxnSp>
        <p:nvCxnSpPr>
          <p:cNvPr id="187" name="Straight Arrow Connector 186">
            <a:extLst>
              <a:ext uri="{FF2B5EF4-FFF2-40B4-BE49-F238E27FC236}">
                <a16:creationId xmlns:a16="http://schemas.microsoft.com/office/drawing/2014/main" id="{039BCCA6-2B22-4460-917D-88273BB1B8D0}"/>
              </a:ext>
            </a:extLst>
          </p:cNvPr>
          <p:cNvCxnSpPr>
            <a:cxnSpLocks/>
          </p:cNvCxnSpPr>
          <p:nvPr/>
        </p:nvCxnSpPr>
        <p:spPr bwMode="auto">
          <a:xfrm flipV="1">
            <a:off x="5718692" y="4145079"/>
            <a:ext cx="7701" cy="608663"/>
          </a:xfrm>
          <a:prstGeom prst="straightConnector1">
            <a:avLst/>
          </a:prstGeom>
          <a:solidFill>
            <a:schemeClr val="accent1"/>
          </a:solidFill>
          <a:ln w="19050" cap="flat" cmpd="sng" algn="ctr">
            <a:solidFill>
              <a:srgbClr val="F08A00"/>
            </a:solidFill>
            <a:prstDash val="solid"/>
            <a:round/>
            <a:headEnd type="none" w="med" len="med"/>
            <a:tailEnd type="triangle" w="med" len="med"/>
          </a:ln>
          <a:effectLst/>
        </p:spPr>
      </p:cxnSp>
      <p:cxnSp>
        <p:nvCxnSpPr>
          <p:cNvPr id="194" name="Straight Arrow Connector 193">
            <a:extLst>
              <a:ext uri="{FF2B5EF4-FFF2-40B4-BE49-F238E27FC236}">
                <a16:creationId xmlns:a16="http://schemas.microsoft.com/office/drawing/2014/main" id="{475C266F-911D-4392-8F70-9CA48AFDEE0E}"/>
              </a:ext>
            </a:extLst>
          </p:cNvPr>
          <p:cNvCxnSpPr>
            <a:cxnSpLocks/>
          </p:cNvCxnSpPr>
          <p:nvPr/>
        </p:nvCxnSpPr>
        <p:spPr bwMode="auto">
          <a:xfrm flipV="1">
            <a:off x="6043449" y="4119592"/>
            <a:ext cx="767152" cy="634150"/>
          </a:xfrm>
          <a:prstGeom prst="straightConnector1">
            <a:avLst/>
          </a:prstGeom>
          <a:solidFill>
            <a:schemeClr val="accent1"/>
          </a:solidFill>
          <a:ln w="19050" cap="flat" cmpd="sng" algn="ctr">
            <a:solidFill>
              <a:srgbClr val="F08A00"/>
            </a:solidFill>
            <a:prstDash val="solid"/>
            <a:round/>
            <a:headEnd type="none" w="med" len="med"/>
            <a:tailEnd type="triangle" w="med" len="med"/>
          </a:ln>
          <a:effectLst/>
        </p:spPr>
      </p:cxnSp>
      <p:cxnSp>
        <p:nvCxnSpPr>
          <p:cNvPr id="205" name="Straight Connector 204">
            <a:extLst>
              <a:ext uri="{FF2B5EF4-FFF2-40B4-BE49-F238E27FC236}">
                <a16:creationId xmlns:a16="http://schemas.microsoft.com/office/drawing/2014/main" id="{C16921DE-C61D-4263-8B78-0ADCE415F38E}"/>
              </a:ext>
            </a:extLst>
          </p:cNvPr>
          <p:cNvCxnSpPr>
            <a:cxnSpLocks/>
            <a:stCxn id="4" idx="2"/>
          </p:cNvCxnSpPr>
          <p:nvPr/>
        </p:nvCxnSpPr>
        <p:spPr>
          <a:xfrm>
            <a:off x="5354656" y="5515393"/>
            <a:ext cx="0" cy="1130106"/>
          </a:xfrm>
          <a:prstGeom prst="line">
            <a:avLst/>
          </a:prstGeom>
          <a:ln w="57150" cap="flat">
            <a:solidFill>
              <a:schemeClr val="tx2"/>
            </a:solidFill>
          </a:ln>
        </p:spPr>
        <p:style>
          <a:lnRef idx="1">
            <a:schemeClr val="accent1"/>
          </a:lnRef>
          <a:fillRef idx="0">
            <a:schemeClr val="accent1"/>
          </a:fillRef>
          <a:effectRef idx="0">
            <a:schemeClr val="accent1"/>
          </a:effectRef>
          <a:fontRef idx="minor">
            <a:schemeClr val="tx1"/>
          </a:fontRef>
        </p:style>
      </p:cxnSp>
      <p:sp>
        <p:nvSpPr>
          <p:cNvPr id="224" name="Rectangle: Rounded Corners 223">
            <a:extLst>
              <a:ext uri="{FF2B5EF4-FFF2-40B4-BE49-F238E27FC236}">
                <a16:creationId xmlns:a16="http://schemas.microsoft.com/office/drawing/2014/main" id="{57D347F3-C2A9-4B91-B480-FC1F9A2A3D47}"/>
              </a:ext>
            </a:extLst>
          </p:cNvPr>
          <p:cNvSpPr/>
          <p:nvPr/>
        </p:nvSpPr>
        <p:spPr>
          <a:xfrm>
            <a:off x="4119354" y="3384516"/>
            <a:ext cx="926874" cy="45498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solidFill>
              </a:rPr>
              <a:t>BFD</a:t>
            </a:r>
          </a:p>
        </p:txBody>
      </p:sp>
      <p:sp>
        <p:nvSpPr>
          <p:cNvPr id="225" name="Rectangle: Rounded Corners 224">
            <a:extLst>
              <a:ext uri="{FF2B5EF4-FFF2-40B4-BE49-F238E27FC236}">
                <a16:creationId xmlns:a16="http://schemas.microsoft.com/office/drawing/2014/main" id="{4CF286C1-049F-43F4-97C0-C1CE7906F109}"/>
              </a:ext>
            </a:extLst>
          </p:cNvPr>
          <p:cNvSpPr/>
          <p:nvPr/>
        </p:nvSpPr>
        <p:spPr>
          <a:xfrm>
            <a:off x="4125424" y="3904086"/>
            <a:ext cx="920804" cy="43877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2"/>
                </a:solidFill>
              </a:rPr>
              <a:t>LACP</a:t>
            </a:r>
          </a:p>
        </p:txBody>
      </p:sp>
      <p:grpSp>
        <p:nvGrpSpPr>
          <p:cNvPr id="377" name="Group 376">
            <a:extLst>
              <a:ext uri="{FF2B5EF4-FFF2-40B4-BE49-F238E27FC236}">
                <a16:creationId xmlns:a16="http://schemas.microsoft.com/office/drawing/2014/main" id="{6F617F93-B697-4275-A478-43A52D539D1F}"/>
              </a:ext>
            </a:extLst>
          </p:cNvPr>
          <p:cNvGrpSpPr/>
          <p:nvPr/>
        </p:nvGrpSpPr>
        <p:grpSpPr>
          <a:xfrm>
            <a:off x="4802563" y="5563673"/>
            <a:ext cx="1050398" cy="1022920"/>
            <a:chOff x="4802563" y="5563673"/>
            <a:chExt cx="1050398" cy="1022920"/>
          </a:xfrm>
        </p:grpSpPr>
        <p:cxnSp>
          <p:nvCxnSpPr>
            <p:cNvPr id="230" name="Straight Arrow Connector 229">
              <a:extLst>
                <a:ext uri="{FF2B5EF4-FFF2-40B4-BE49-F238E27FC236}">
                  <a16:creationId xmlns:a16="http://schemas.microsoft.com/office/drawing/2014/main" id="{D35BF1A2-31D9-426C-954B-2BACB2E90D96}"/>
                </a:ext>
              </a:extLst>
            </p:cNvPr>
            <p:cNvCxnSpPr>
              <a:cxnSpLocks/>
            </p:cNvCxnSpPr>
            <p:nvPr/>
          </p:nvCxnSpPr>
          <p:spPr bwMode="auto">
            <a:xfrm>
              <a:off x="4802563" y="5563673"/>
              <a:ext cx="0" cy="1001661"/>
            </a:xfrm>
            <a:prstGeom prst="straightConnector1">
              <a:avLst/>
            </a:prstGeom>
            <a:solidFill>
              <a:schemeClr val="accent1"/>
            </a:solidFill>
            <a:ln w="76200" cap="flat" cmpd="sng" algn="ctr">
              <a:solidFill>
                <a:schemeClr val="accent3">
                  <a:lumMod val="75000"/>
                </a:schemeClr>
              </a:solidFill>
              <a:prstDash val="solid"/>
              <a:round/>
              <a:headEnd type="none" w="med" len="med"/>
              <a:tailEnd type="triangle"/>
            </a:ln>
            <a:effectLst/>
          </p:spPr>
        </p:cxnSp>
        <p:cxnSp>
          <p:nvCxnSpPr>
            <p:cNvPr id="234" name="Straight Arrow Connector 233">
              <a:extLst>
                <a:ext uri="{FF2B5EF4-FFF2-40B4-BE49-F238E27FC236}">
                  <a16:creationId xmlns:a16="http://schemas.microsoft.com/office/drawing/2014/main" id="{9B26D974-8899-49F6-BBF2-BD14878211D6}"/>
                </a:ext>
              </a:extLst>
            </p:cNvPr>
            <p:cNvCxnSpPr>
              <a:cxnSpLocks/>
            </p:cNvCxnSpPr>
            <p:nvPr/>
          </p:nvCxnSpPr>
          <p:spPr bwMode="auto">
            <a:xfrm>
              <a:off x="5850314" y="5563673"/>
              <a:ext cx="0" cy="1001661"/>
            </a:xfrm>
            <a:prstGeom prst="straightConnector1">
              <a:avLst/>
            </a:prstGeom>
            <a:solidFill>
              <a:schemeClr val="accent1"/>
            </a:solidFill>
            <a:ln w="76200" cap="flat" cmpd="sng" algn="ctr">
              <a:solidFill>
                <a:schemeClr val="accent3">
                  <a:lumMod val="75000"/>
                </a:schemeClr>
              </a:solidFill>
              <a:prstDash val="solid"/>
              <a:round/>
              <a:headEnd type="triangle" w="med" len="med"/>
              <a:tailEnd type="none" w="med" len="med"/>
            </a:ln>
            <a:effectLst/>
          </p:spPr>
        </p:cxnSp>
        <p:cxnSp>
          <p:nvCxnSpPr>
            <p:cNvPr id="235" name="Straight Arrow Connector 234">
              <a:extLst>
                <a:ext uri="{FF2B5EF4-FFF2-40B4-BE49-F238E27FC236}">
                  <a16:creationId xmlns:a16="http://schemas.microsoft.com/office/drawing/2014/main" id="{9D7E9952-48B8-4FBA-B411-AB91BAC8AC1F}"/>
                </a:ext>
              </a:extLst>
            </p:cNvPr>
            <p:cNvCxnSpPr>
              <a:cxnSpLocks/>
            </p:cNvCxnSpPr>
            <p:nvPr/>
          </p:nvCxnSpPr>
          <p:spPr bwMode="auto">
            <a:xfrm>
              <a:off x="4811940" y="5581046"/>
              <a:ext cx="0" cy="1005547"/>
            </a:xfrm>
            <a:prstGeom prst="straightConnector1">
              <a:avLst/>
            </a:prstGeom>
            <a:solidFill>
              <a:schemeClr val="accent1"/>
            </a:solidFill>
            <a:ln w="28575" cap="flat" cmpd="sng" algn="ctr">
              <a:solidFill>
                <a:srgbClr val="F08A00"/>
              </a:solidFill>
              <a:prstDash val="solid"/>
              <a:round/>
              <a:headEnd type="none" w="med" len="med"/>
              <a:tailEnd type="triangle" w="med" len="med"/>
            </a:ln>
            <a:effectLst/>
          </p:spPr>
        </p:cxnSp>
        <p:cxnSp>
          <p:nvCxnSpPr>
            <p:cNvPr id="238" name="Straight Arrow Connector 237">
              <a:extLst>
                <a:ext uri="{FF2B5EF4-FFF2-40B4-BE49-F238E27FC236}">
                  <a16:creationId xmlns:a16="http://schemas.microsoft.com/office/drawing/2014/main" id="{11E453B5-FA5A-4056-A87F-165E8544CEB6}"/>
                </a:ext>
              </a:extLst>
            </p:cNvPr>
            <p:cNvCxnSpPr>
              <a:cxnSpLocks/>
            </p:cNvCxnSpPr>
            <p:nvPr/>
          </p:nvCxnSpPr>
          <p:spPr bwMode="auto">
            <a:xfrm>
              <a:off x="5852961" y="5627989"/>
              <a:ext cx="0" cy="958604"/>
            </a:xfrm>
            <a:prstGeom prst="straightConnector1">
              <a:avLst/>
            </a:prstGeom>
            <a:solidFill>
              <a:schemeClr val="accent1"/>
            </a:solidFill>
            <a:ln w="28575" cap="flat" cmpd="sng" algn="ctr">
              <a:solidFill>
                <a:srgbClr val="F08A00"/>
              </a:solidFill>
              <a:prstDash val="solid"/>
              <a:round/>
              <a:headEnd type="triangle" w="med" len="med"/>
              <a:tailEnd type="none" w="med" len="med"/>
            </a:ln>
            <a:effectLst/>
          </p:spPr>
        </p:cxnSp>
      </p:grpSp>
      <p:cxnSp>
        <p:nvCxnSpPr>
          <p:cNvPr id="245" name="Straight Arrow Connector 244">
            <a:extLst>
              <a:ext uri="{FF2B5EF4-FFF2-40B4-BE49-F238E27FC236}">
                <a16:creationId xmlns:a16="http://schemas.microsoft.com/office/drawing/2014/main" id="{88B85453-E5C6-4E41-B093-F81BC1C5D8FF}"/>
              </a:ext>
            </a:extLst>
          </p:cNvPr>
          <p:cNvCxnSpPr>
            <a:cxnSpLocks/>
            <a:endCxn id="224" idx="3"/>
          </p:cNvCxnSpPr>
          <p:nvPr/>
        </p:nvCxnSpPr>
        <p:spPr bwMode="auto">
          <a:xfrm flipH="1" flipV="1">
            <a:off x="5046228" y="3612007"/>
            <a:ext cx="350816" cy="158851"/>
          </a:xfrm>
          <a:prstGeom prst="straightConnector1">
            <a:avLst/>
          </a:prstGeom>
          <a:solidFill>
            <a:schemeClr val="accent1"/>
          </a:solidFill>
          <a:ln w="28575" cap="flat" cmpd="sng" algn="ctr">
            <a:solidFill>
              <a:srgbClr val="F08A00"/>
            </a:solidFill>
            <a:prstDash val="sysDash"/>
            <a:round/>
            <a:headEnd type="none" w="med" len="med"/>
            <a:tailEnd type="triangle" w="med" len="med"/>
          </a:ln>
          <a:effectLst/>
        </p:spPr>
      </p:cxnSp>
      <p:cxnSp>
        <p:nvCxnSpPr>
          <p:cNvPr id="248" name="Straight Arrow Connector 247">
            <a:extLst>
              <a:ext uri="{FF2B5EF4-FFF2-40B4-BE49-F238E27FC236}">
                <a16:creationId xmlns:a16="http://schemas.microsoft.com/office/drawing/2014/main" id="{E1BFA719-7927-4874-9AB1-C194DB9D9232}"/>
              </a:ext>
            </a:extLst>
          </p:cNvPr>
          <p:cNvCxnSpPr>
            <a:cxnSpLocks/>
            <a:endCxn id="225" idx="3"/>
          </p:cNvCxnSpPr>
          <p:nvPr/>
        </p:nvCxnSpPr>
        <p:spPr bwMode="auto">
          <a:xfrm flipH="1">
            <a:off x="5046228" y="3923428"/>
            <a:ext cx="368412" cy="200048"/>
          </a:xfrm>
          <a:prstGeom prst="straightConnector1">
            <a:avLst/>
          </a:prstGeom>
          <a:solidFill>
            <a:schemeClr val="accent1"/>
          </a:solidFill>
          <a:ln w="28575" cap="flat" cmpd="sng" algn="ctr">
            <a:solidFill>
              <a:srgbClr val="F08A00"/>
            </a:solidFill>
            <a:prstDash val="sysDash"/>
            <a:round/>
            <a:headEnd type="none" w="med" len="med"/>
            <a:tailEnd type="triangle" w="med" len="med"/>
          </a:ln>
          <a:effectLst/>
        </p:spPr>
      </p:cxnSp>
      <p:cxnSp>
        <p:nvCxnSpPr>
          <p:cNvPr id="254" name="Straight Arrow Connector 253">
            <a:extLst>
              <a:ext uri="{FF2B5EF4-FFF2-40B4-BE49-F238E27FC236}">
                <a16:creationId xmlns:a16="http://schemas.microsoft.com/office/drawing/2014/main" id="{5C83F714-833F-405F-87C5-9844F3CB4AB0}"/>
              </a:ext>
            </a:extLst>
          </p:cNvPr>
          <p:cNvCxnSpPr>
            <a:cxnSpLocks/>
            <a:stCxn id="224" idx="1"/>
          </p:cNvCxnSpPr>
          <p:nvPr/>
        </p:nvCxnSpPr>
        <p:spPr bwMode="auto">
          <a:xfrm flipH="1">
            <a:off x="3711612" y="3612007"/>
            <a:ext cx="407742" cy="158851"/>
          </a:xfrm>
          <a:prstGeom prst="straightConnector1">
            <a:avLst/>
          </a:prstGeom>
          <a:solidFill>
            <a:schemeClr val="accent1"/>
          </a:solidFill>
          <a:ln w="28575" cap="flat" cmpd="sng" algn="ctr">
            <a:solidFill>
              <a:srgbClr val="F08A00"/>
            </a:solidFill>
            <a:prstDash val="sysDash"/>
            <a:round/>
            <a:headEnd type="none" w="med" len="med"/>
            <a:tailEnd type="triangle" w="med" len="med"/>
          </a:ln>
          <a:effectLst/>
        </p:spPr>
      </p:cxnSp>
      <p:cxnSp>
        <p:nvCxnSpPr>
          <p:cNvPr id="255" name="Straight Arrow Connector 254">
            <a:extLst>
              <a:ext uri="{FF2B5EF4-FFF2-40B4-BE49-F238E27FC236}">
                <a16:creationId xmlns:a16="http://schemas.microsoft.com/office/drawing/2014/main" id="{E7670C72-BFE1-457B-B7D3-83B87C639347}"/>
              </a:ext>
            </a:extLst>
          </p:cNvPr>
          <p:cNvCxnSpPr>
            <a:cxnSpLocks/>
            <a:stCxn id="225" idx="1"/>
          </p:cNvCxnSpPr>
          <p:nvPr/>
        </p:nvCxnSpPr>
        <p:spPr bwMode="auto">
          <a:xfrm flipH="1" flipV="1">
            <a:off x="3711612" y="3923428"/>
            <a:ext cx="413812" cy="200048"/>
          </a:xfrm>
          <a:prstGeom prst="straightConnector1">
            <a:avLst/>
          </a:prstGeom>
          <a:solidFill>
            <a:schemeClr val="accent1"/>
          </a:solidFill>
          <a:ln w="28575" cap="flat" cmpd="sng" algn="ctr">
            <a:solidFill>
              <a:srgbClr val="F08A00"/>
            </a:solidFill>
            <a:prstDash val="sysDash"/>
            <a:round/>
            <a:headEnd type="none" w="med" len="med"/>
            <a:tailEnd type="triangle" w="med" len="med"/>
          </a:ln>
          <a:effectLst/>
        </p:spPr>
      </p:cxnSp>
      <p:pic>
        <p:nvPicPr>
          <p:cNvPr id="263" name="Picture 262">
            <a:extLst>
              <a:ext uri="{FF2B5EF4-FFF2-40B4-BE49-F238E27FC236}">
                <a16:creationId xmlns:a16="http://schemas.microsoft.com/office/drawing/2014/main" id="{F00A4FAE-DA47-47D0-88A0-E154D3567B0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574415" y="3454848"/>
            <a:ext cx="391645" cy="321966"/>
          </a:xfrm>
          <a:prstGeom prst="rect">
            <a:avLst/>
          </a:prstGeom>
        </p:spPr>
      </p:pic>
      <p:pic>
        <p:nvPicPr>
          <p:cNvPr id="269" name="Picture 268">
            <a:extLst>
              <a:ext uri="{FF2B5EF4-FFF2-40B4-BE49-F238E27FC236}">
                <a16:creationId xmlns:a16="http://schemas.microsoft.com/office/drawing/2014/main" id="{057232C6-F5B1-41BE-BCD4-E37EB97F07F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618009" y="3961305"/>
            <a:ext cx="391645" cy="321966"/>
          </a:xfrm>
          <a:prstGeom prst="rect">
            <a:avLst/>
          </a:prstGeom>
        </p:spPr>
      </p:pic>
      <p:sp>
        <p:nvSpPr>
          <p:cNvPr id="280" name="Trapezoid 279">
            <a:extLst>
              <a:ext uri="{FF2B5EF4-FFF2-40B4-BE49-F238E27FC236}">
                <a16:creationId xmlns:a16="http://schemas.microsoft.com/office/drawing/2014/main" id="{C7048083-C576-4A20-8DB2-4F8398E0CE83}"/>
              </a:ext>
            </a:extLst>
          </p:cNvPr>
          <p:cNvSpPr/>
          <p:nvPr/>
        </p:nvSpPr>
        <p:spPr>
          <a:xfrm flipV="1">
            <a:off x="4503257" y="5232229"/>
            <a:ext cx="609599" cy="232460"/>
          </a:xfrm>
          <a:prstGeom prst="trapezoid">
            <a:avLst>
              <a:gd name="adj" fmla="val 89740"/>
            </a:avLst>
          </a:prstGeom>
          <a:noFill/>
          <a:ln w="127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nvGrpSpPr>
          <p:cNvPr id="294" name="Group 293">
            <a:extLst>
              <a:ext uri="{FF2B5EF4-FFF2-40B4-BE49-F238E27FC236}">
                <a16:creationId xmlns:a16="http://schemas.microsoft.com/office/drawing/2014/main" id="{8C9D9311-D3D9-4AF5-9759-0287C4CAB4B0}"/>
              </a:ext>
            </a:extLst>
          </p:cNvPr>
          <p:cNvGrpSpPr/>
          <p:nvPr/>
        </p:nvGrpSpPr>
        <p:grpSpPr>
          <a:xfrm>
            <a:off x="5607819" y="4795914"/>
            <a:ext cx="163228" cy="385045"/>
            <a:chOff x="6980138" y="4821623"/>
            <a:chExt cx="163228" cy="417994"/>
          </a:xfrm>
        </p:grpSpPr>
        <p:sp>
          <p:nvSpPr>
            <p:cNvPr id="283" name="Rectangle 282">
              <a:extLst>
                <a:ext uri="{FF2B5EF4-FFF2-40B4-BE49-F238E27FC236}">
                  <a16:creationId xmlns:a16="http://schemas.microsoft.com/office/drawing/2014/main" id="{7006EA7A-A63F-4E3A-A159-6D9C6B172410}"/>
                </a:ext>
              </a:extLst>
            </p:cNvPr>
            <p:cNvSpPr/>
            <p:nvPr/>
          </p:nvSpPr>
          <p:spPr>
            <a:xfrm>
              <a:off x="6980138" y="4821623"/>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a:extLst>
                <a:ext uri="{FF2B5EF4-FFF2-40B4-BE49-F238E27FC236}">
                  <a16:creationId xmlns:a16="http://schemas.microsoft.com/office/drawing/2014/main" id="{461974A0-984D-47C5-907B-14A0B6DD1B3B}"/>
                </a:ext>
              </a:extLst>
            </p:cNvPr>
            <p:cNvSpPr/>
            <p:nvPr/>
          </p:nvSpPr>
          <p:spPr>
            <a:xfrm>
              <a:off x="6980138" y="4873174"/>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a:extLst>
                <a:ext uri="{FF2B5EF4-FFF2-40B4-BE49-F238E27FC236}">
                  <a16:creationId xmlns:a16="http://schemas.microsoft.com/office/drawing/2014/main" id="{B213705D-F099-464E-BA3F-CBDA69F919F5}"/>
                </a:ext>
              </a:extLst>
            </p:cNvPr>
            <p:cNvSpPr/>
            <p:nvPr/>
          </p:nvSpPr>
          <p:spPr>
            <a:xfrm>
              <a:off x="6980138" y="4924725"/>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a:extLst>
                <a:ext uri="{FF2B5EF4-FFF2-40B4-BE49-F238E27FC236}">
                  <a16:creationId xmlns:a16="http://schemas.microsoft.com/office/drawing/2014/main" id="{A38E42A4-BDC2-495E-AF04-64846713FAC2}"/>
                </a:ext>
              </a:extLst>
            </p:cNvPr>
            <p:cNvSpPr/>
            <p:nvPr/>
          </p:nvSpPr>
          <p:spPr>
            <a:xfrm>
              <a:off x="6980138" y="4976276"/>
              <a:ext cx="163228" cy="51551"/>
            </a:xfrm>
            <a:prstGeom prst="rect">
              <a:avLst/>
            </a:prstGeom>
            <a:solidFill>
              <a:srgbClr val="F08A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7" name="Rectangle 286">
              <a:extLst>
                <a:ext uri="{FF2B5EF4-FFF2-40B4-BE49-F238E27FC236}">
                  <a16:creationId xmlns:a16="http://schemas.microsoft.com/office/drawing/2014/main" id="{DE1DD620-2538-4823-A7F0-1873FF1701E7}"/>
                </a:ext>
              </a:extLst>
            </p:cNvPr>
            <p:cNvSpPr/>
            <p:nvPr/>
          </p:nvSpPr>
          <p:spPr>
            <a:xfrm>
              <a:off x="6980138" y="5027827"/>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a:extLst>
                <a:ext uri="{FF2B5EF4-FFF2-40B4-BE49-F238E27FC236}">
                  <a16:creationId xmlns:a16="http://schemas.microsoft.com/office/drawing/2014/main" id="{ACE95DDD-C994-46BB-B9BA-235504E6E8CF}"/>
                </a:ext>
              </a:extLst>
            </p:cNvPr>
            <p:cNvSpPr/>
            <p:nvPr/>
          </p:nvSpPr>
          <p:spPr>
            <a:xfrm>
              <a:off x="6980138" y="5079721"/>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0" name="Straight Connector 289">
              <a:extLst>
                <a:ext uri="{FF2B5EF4-FFF2-40B4-BE49-F238E27FC236}">
                  <a16:creationId xmlns:a16="http://schemas.microsoft.com/office/drawing/2014/main" id="{27C59154-D16A-4146-AB1F-CE5345911B5B}"/>
                </a:ext>
              </a:extLst>
            </p:cNvPr>
            <p:cNvCxnSpPr>
              <a:cxnSpLocks/>
              <a:stCxn id="288" idx="1"/>
            </p:cNvCxnSpPr>
            <p:nvPr/>
          </p:nvCxnSpPr>
          <p:spPr>
            <a:xfrm>
              <a:off x="6980138" y="5105497"/>
              <a:ext cx="0" cy="1341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336BA0EC-DEB3-4C64-B842-CA58E85C6580}"/>
                </a:ext>
              </a:extLst>
            </p:cNvPr>
            <p:cNvCxnSpPr>
              <a:cxnSpLocks/>
              <a:stCxn id="288" idx="3"/>
            </p:cNvCxnSpPr>
            <p:nvPr/>
          </p:nvCxnSpPr>
          <p:spPr>
            <a:xfrm>
              <a:off x="7143366" y="5105497"/>
              <a:ext cx="0" cy="1341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5" name="Group 294">
            <a:extLst>
              <a:ext uri="{FF2B5EF4-FFF2-40B4-BE49-F238E27FC236}">
                <a16:creationId xmlns:a16="http://schemas.microsoft.com/office/drawing/2014/main" id="{5197AF05-4020-4D66-A25C-0B655FCAA232}"/>
              </a:ext>
            </a:extLst>
          </p:cNvPr>
          <p:cNvGrpSpPr/>
          <p:nvPr/>
        </p:nvGrpSpPr>
        <p:grpSpPr>
          <a:xfrm>
            <a:off x="5949337" y="4793207"/>
            <a:ext cx="163228" cy="385045"/>
            <a:chOff x="6980138" y="4821623"/>
            <a:chExt cx="163228" cy="417994"/>
          </a:xfrm>
        </p:grpSpPr>
        <p:sp>
          <p:nvSpPr>
            <p:cNvPr id="296" name="Rectangle 295">
              <a:extLst>
                <a:ext uri="{FF2B5EF4-FFF2-40B4-BE49-F238E27FC236}">
                  <a16:creationId xmlns:a16="http://schemas.microsoft.com/office/drawing/2014/main" id="{DB8C6C8E-08F7-451C-B2F0-1A8B341EE2B5}"/>
                </a:ext>
              </a:extLst>
            </p:cNvPr>
            <p:cNvSpPr/>
            <p:nvPr/>
          </p:nvSpPr>
          <p:spPr>
            <a:xfrm>
              <a:off x="6980138" y="4821623"/>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a:extLst>
                <a:ext uri="{FF2B5EF4-FFF2-40B4-BE49-F238E27FC236}">
                  <a16:creationId xmlns:a16="http://schemas.microsoft.com/office/drawing/2014/main" id="{E37A13D8-E582-4225-AA9D-9387AF40813B}"/>
                </a:ext>
              </a:extLst>
            </p:cNvPr>
            <p:cNvSpPr/>
            <p:nvPr/>
          </p:nvSpPr>
          <p:spPr>
            <a:xfrm>
              <a:off x="6980138" y="4873174"/>
              <a:ext cx="163228" cy="51551"/>
            </a:xfrm>
            <a:prstGeom prst="rect">
              <a:avLst/>
            </a:prstGeom>
            <a:solidFill>
              <a:srgbClr val="F08A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a:extLst>
                <a:ext uri="{FF2B5EF4-FFF2-40B4-BE49-F238E27FC236}">
                  <a16:creationId xmlns:a16="http://schemas.microsoft.com/office/drawing/2014/main" id="{B9AE2E94-A951-49F7-B525-32B02E31FC85}"/>
                </a:ext>
              </a:extLst>
            </p:cNvPr>
            <p:cNvSpPr/>
            <p:nvPr/>
          </p:nvSpPr>
          <p:spPr>
            <a:xfrm>
              <a:off x="6980138" y="4924725"/>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Rectangle 298">
              <a:extLst>
                <a:ext uri="{FF2B5EF4-FFF2-40B4-BE49-F238E27FC236}">
                  <a16:creationId xmlns:a16="http://schemas.microsoft.com/office/drawing/2014/main" id="{0E281617-83B9-4211-8CC3-0D6204FFE4EE}"/>
                </a:ext>
              </a:extLst>
            </p:cNvPr>
            <p:cNvSpPr/>
            <p:nvPr/>
          </p:nvSpPr>
          <p:spPr>
            <a:xfrm>
              <a:off x="6980138" y="4976276"/>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a:extLst>
                <a:ext uri="{FF2B5EF4-FFF2-40B4-BE49-F238E27FC236}">
                  <a16:creationId xmlns:a16="http://schemas.microsoft.com/office/drawing/2014/main" id="{42F1A880-E6C0-423E-80F6-C4E39FFD339B}"/>
                </a:ext>
              </a:extLst>
            </p:cNvPr>
            <p:cNvSpPr/>
            <p:nvPr/>
          </p:nvSpPr>
          <p:spPr>
            <a:xfrm>
              <a:off x="6980138" y="5027827"/>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a:extLst>
                <a:ext uri="{FF2B5EF4-FFF2-40B4-BE49-F238E27FC236}">
                  <a16:creationId xmlns:a16="http://schemas.microsoft.com/office/drawing/2014/main" id="{0F0286A7-8AB9-4A0F-B8F3-FA33B3D8FB79}"/>
                </a:ext>
              </a:extLst>
            </p:cNvPr>
            <p:cNvSpPr/>
            <p:nvPr/>
          </p:nvSpPr>
          <p:spPr>
            <a:xfrm>
              <a:off x="6980138" y="5079721"/>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2" name="Straight Connector 301">
              <a:extLst>
                <a:ext uri="{FF2B5EF4-FFF2-40B4-BE49-F238E27FC236}">
                  <a16:creationId xmlns:a16="http://schemas.microsoft.com/office/drawing/2014/main" id="{2B1DC372-5918-46F6-AE74-CD8126F652CC}"/>
                </a:ext>
              </a:extLst>
            </p:cNvPr>
            <p:cNvCxnSpPr>
              <a:cxnSpLocks/>
              <a:stCxn id="301" idx="1"/>
            </p:cNvCxnSpPr>
            <p:nvPr/>
          </p:nvCxnSpPr>
          <p:spPr>
            <a:xfrm>
              <a:off x="6980138" y="5105497"/>
              <a:ext cx="0" cy="1341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B235AA31-FCD4-4B8C-A386-35C8F97CFE11}"/>
                </a:ext>
              </a:extLst>
            </p:cNvPr>
            <p:cNvCxnSpPr>
              <a:cxnSpLocks/>
              <a:stCxn id="301" idx="3"/>
            </p:cNvCxnSpPr>
            <p:nvPr/>
          </p:nvCxnSpPr>
          <p:spPr>
            <a:xfrm>
              <a:off x="7143366" y="5105497"/>
              <a:ext cx="0" cy="1341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5" name="Group 304">
            <a:extLst>
              <a:ext uri="{FF2B5EF4-FFF2-40B4-BE49-F238E27FC236}">
                <a16:creationId xmlns:a16="http://schemas.microsoft.com/office/drawing/2014/main" id="{686CD1F8-0947-44CA-8A37-63FBACD8E7B0}"/>
              </a:ext>
            </a:extLst>
          </p:cNvPr>
          <p:cNvGrpSpPr/>
          <p:nvPr/>
        </p:nvGrpSpPr>
        <p:grpSpPr>
          <a:xfrm flipV="1">
            <a:off x="4491621" y="4834025"/>
            <a:ext cx="163228" cy="346934"/>
            <a:chOff x="6980138" y="4821623"/>
            <a:chExt cx="163228" cy="417994"/>
          </a:xfrm>
        </p:grpSpPr>
        <p:sp>
          <p:nvSpPr>
            <p:cNvPr id="306" name="Rectangle 305">
              <a:extLst>
                <a:ext uri="{FF2B5EF4-FFF2-40B4-BE49-F238E27FC236}">
                  <a16:creationId xmlns:a16="http://schemas.microsoft.com/office/drawing/2014/main" id="{9511B70A-560D-43B2-807E-88DB8E74DED2}"/>
                </a:ext>
              </a:extLst>
            </p:cNvPr>
            <p:cNvSpPr/>
            <p:nvPr/>
          </p:nvSpPr>
          <p:spPr>
            <a:xfrm>
              <a:off x="6980138" y="4821623"/>
              <a:ext cx="163228" cy="51551"/>
            </a:xfrm>
            <a:prstGeom prst="rect">
              <a:avLst/>
            </a:prstGeom>
            <a:solidFill>
              <a:srgbClr val="F08A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Rectangle 306">
              <a:extLst>
                <a:ext uri="{FF2B5EF4-FFF2-40B4-BE49-F238E27FC236}">
                  <a16:creationId xmlns:a16="http://schemas.microsoft.com/office/drawing/2014/main" id="{B6065363-1269-48FC-A0F2-42655AB75345}"/>
                </a:ext>
              </a:extLst>
            </p:cNvPr>
            <p:cNvSpPr/>
            <p:nvPr/>
          </p:nvSpPr>
          <p:spPr>
            <a:xfrm>
              <a:off x="6980138" y="4873174"/>
              <a:ext cx="163228" cy="51551"/>
            </a:xfrm>
            <a:prstGeom prst="rect">
              <a:avLst/>
            </a:prstGeom>
            <a:solidFill>
              <a:srgbClr val="F08A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a:extLst>
                <a:ext uri="{FF2B5EF4-FFF2-40B4-BE49-F238E27FC236}">
                  <a16:creationId xmlns:a16="http://schemas.microsoft.com/office/drawing/2014/main" id="{8CCDCE4E-BA0B-482B-8E3D-88DB7223FC2D}"/>
                </a:ext>
              </a:extLst>
            </p:cNvPr>
            <p:cNvSpPr/>
            <p:nvPr/>
          </p:nvSpPr>
          <p:spPr>
            <a:xfrm>
              <a:off x="6980138" y="4924725"/>
              <a:ext cx="163228" cy="51551"/>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Rectangle 308">
              <a:extLst>
                <a:ext uri="{FF2B5EF4-FFF2-40B4-BE49-F238E27FC236}">
                  <a16:creationId xmlns:a16="http://schemas.microsoft.com/office/drawing/2014/main" id="{7B8A1533-8844-4CA0-80F9-3F0BDBDE20F8}"/>
                </a:ext>
              </a:extLst>
            </p:cNvPr>
            <p:cNvSpPr/>
            <p:nvPr/>
          </p:nvSpPr>
          <p:spPr>
            <a:xfrm>
              <a:off x="6980138" y="4976276"/>
              <a:ext cx="163228" cy="51551"/>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0" name="Rectangle 309">
              <a:extLst>
                <a:ext uri="{FF2B5EF4-FFF2-40B4-BE49-F238E27FC236}">
                  <a16:creationId xmlns:a16="http://schemas.microsoft.com/office/drawing/2014/main" id="{569D4301-95EB-41B0-95B2-B8EF981E2E92}"/>
                </a:ext>
              </a:extLst>
            </p:cNvPr>
            <p:cNvSpPr/>
            <p:nvPr/>
          </p:nvSpPr>
          <p:spPr>
            <a:xfrm>
              <a:off x="6980138" y="5027827"/>
              <a:ext cx="163228" cy="51551"/>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a:extLst>
                <a:ext uri="{FF2B5EF4-FFF2-40B4-BE49-F238E27FC236}">
                  <a16:creationId xmlns:a16="http://schemas.microsoft.com/office/drawing/2014/main" id="{52360C06-A892-4755-A454-C34E6DAC11F5}"/>
                </a:ext>
              </a:extLst>
            </p:cNvPr>
            <p:cNvSpPr/>
            <p:nvPr/>
          </p:nvSpPr>
          <p:spPr>
            <a:xfrm>
              <a:off x="6980138" y="5079721"/>
              <a:ext cx="163228" cy="51551"/>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2" name="Straight Connector 311">
              <a:extLst>
                <a:ext uri="{FF2B5EF4-FFF2-40B4-BE49-F238E27FC236}">
                  <a16:creationId xmlns:a16="http://schemas.microsoft.com/office/drawing/2014/main" id="{13CBFA3A-9183-4A23-9A5F-3F503E5D9EEF}"/>
                </a:ext>
              </a:extLst>
            </p:cNvPr>
            <p:cNvCxnSpPr>
              <a:cxnSpLocks/>
              <a:stCxn id="311" idx="1"/>
            </p:cNvCxnSpPr>
            <p:nvPr/>
          </p:nvCxnSpPr>
          <p:spPr>
            <a:xfrm>
              <a:off x="6980138" y="5105497"/>
              <a:ext cx="0" cy="1341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338317CB-EAAF-4931-8186-B5C706BB6FC8}"/>
                </a:ext>
              </a:extLst>
            </p:cNvPr>
            <p:cNvCxnSpPr>
              <a:cxnSpLocks/>
              <a:stCxn id="311" idx="3"/>
            </p:cNvCxnSpPr>
            <p:nvPr/>
          </p:nvCxnSpPr>
          <p:spPr>
            <a:xfrm>
              <a:off x="7143366" y="5105497"/>
              <a:ext cx="0" cy="1341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4" name="Group 313">
            <a:extLst>
              <a:ext uri="{FF2B5EF4-FFF2-40B4-BE49-F238E27FC236}">
                <a16:creationId xmlns:a16="http://schemas.microsoft.com/office/drawing/2014/main" id="{C37F3741-05A8-4D8D-AC4F-C00C4CB82CCD}"/>
              </a:ext>
            </a:extLst>
          </p:cNvPr>
          <p:cNvGrpSpPr/>
          <p:nvPr/>
        </p:nvGrpSpPr>
        <p:grpSpPr>
          <a:xfrm flipV="1">
            <a:off x="4713487" y="4833152"/>
            <a:ext cx="163228" cy="346934"/>
            <a:chOff x="6980138" y="4821623"/>
            <a:chExt cx="163228" cy="417994"/>
          </a:xfrm>
        </p:grpSpPr>
        <p:sp>
          <p:nvSpPr>
            <p:cNvPr id="315" name="Rectangle 314">
              <a:extLst>
                <a:ext uri="{FF2B5EF4-FFF2-40B4-BE49-F238E27FC236}">
                  <a16:creationId xmlns:a16="http://schemas.microsoft.com/office/drawing/2014/main" id="{18941A4E-41A2-4BD2-A6BC-AEA35EB5B8D4}"/>
                </a:ext>
              </a:extLst>
            </p:cNvPr>
            <p:cNvSpPr/>
            <p:nvPr/>
          </p:nvSpPr>
          <p:spPr>
            <a:xfrm>
              <a:off x="6980138" y="4821623"/>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Rectangle 315">
              <a:extLst>
                <a:ext uri="{FF2B5EF4-FFF2-40B4-BE49-F238E27FC236}">
                  <a16:creationId xmlns:a16="http://schemas.microsoft.com/office/drawing/2014/main" id="{230DE397-2710-47D3-8337-3794D9E4950F}"/>
                </a:ext>
              </a:extLst>
            </p:cNvPr>
            <p:cNvSpPr/>
            <p:nvPr/>
          </p:nvSpPr>
          <p:spPr>
            <a:xfrm>
              <a:off x="6980138" y="4873174"/>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Rectangle 316">
              <a:extLst>
                <a:ext uri="{FF2B5EF4-FFF2-40B4-BE49-F238E27FC236}">
                  <a16:creationId xmlns:a16="http://schemas.microsoft.com/office/drawing/2014/main" id="{37045212-381F-4853-9473-09C02A5B285A}"/>
                </a:ext>
              </a:extLst>
            </p:cNvPr>
            <p:cNvSpPr/>
            <p:nvPr/>
          </p:nvSpPr>
          <p:spPr>
            <a:xfrm>
              <a:off x="6980138" y="4924725"/>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317">
              <a:extLst>
                <a:ext uri="{FF2B5EF4-FFF2-40B4-BE49-F238E27FC236}">
                  <a16:creationId xmlns:a16="http://schemas.microsoft.com/office/drawing/2014/main" id="{523E2CE1-9A9A-46CD-8347-FF57B1E6D784}"/>
                </a:ext>
              </a:extLst>
            </p:cNvPr>
            <p:cNvSpPr/>
            <p:nvPr/>
          </p:nvSpPr>
          <p:spPr>
            <a:xfrm>
              <a:off x="6980138" y="4976276"/>
              <a:ext cx="163228" cy="515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9" name="Rectangle 318">
              <a:extLst>
                <a:ext uri="{FF2B5EF4-FFF2-40B4-BE49-F238E27FC236}">
                  <a16:creationId xmlns:a16="http://schemas.microsoft.com/office/drawing/2014/main" id="{65BD80A9-732C-42AD-A34F-7EA44AC1396F}"/>
                </a:ext>
              </a:extLst>
            </p:cNvPr>
            <p:cNvSpPr/>
            <p:nvPr/>
          </p:nvSpPr>
          <p:spPr>
            <a:xfrm>
              <a:off x="6980138" y="5027827"/>
              <a:ext cx="163228" cy="515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319">
              <a:extLst>
                <a:ext uri="{FF2B5EF4-FFF2-40B4-BE49-F238E27FC236}">
                  <a16:creationId xmlns:a16="http://schemas.microsoft.com/office/drawing/2014/main" id="{F6861E5E-710D-4586-9D22-9C79376EAB4A}"/>
                </a:ext>
              </a:extLst>
            </p:cNvPr>
            <p:cNvSpPr/>
            <p:nvPr/>
          </p:nvSpPr>
          <p:spPr>
            <a:xfrm>
              <a:off x="6980138" y="5079721"/>
              <a:ext cx="163228" cy="515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1" name="Straight Connector 320">
              <a:extLst>
                <a:ext uri="{FF2B5EF4-FFF2-40B4-BE49-F238E27FC236}">
                  <a16:creationId xmlns:a16="http://schemas.microsoft.com/office/drawing/2014/main" id="{0B1A23E8-D4D9-4495-94BF-FC7900E0988E}"/>
                </a:ext>
              </a:extLst>
            </p:cNvPr>
            <p:cNvCxnSpPr>
              <a:cxnSpLocks/>
              <a:stCxn id="320" idx="1"/>
            </p:cNvCxnSpPr>
            <p:nvPr/>
          </p:nvCxnSpPr>
          <p:spPr>
            <a:xfrm>
              <a:off x="6980138" y="5105497"/>
              <a:ext cx="0" cy="1341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778C3297-A866-49C0-8BAD-8CD5243BB50A}"/>
                </a:ext>
              </a:extLst>
            </p:cNvPr>
            <p:cNvCxnSpPr>
              <a:cxnSpLocks/>
              <a:stCxn id="320" idx="3"/>
            </p:cNvCxnSpPr>
            <p:nvPr/>
          </p:nvCxnSpPr>
          <p:spPr>
            <a:xfrm>
              <a:off x="7143366" y="5105497"/>
              <a:ext cx="0" cy="1341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3" name="Group 322">
            <a:extLst>
              <a:ext uri="{FF2B5EF4-FFF2-40B4-BE49-F238E27FC236}">
                <a16:creationId xmlns:a16="http://schemas.microsoft.com/office/drawing/2014/main" id="{02CCC6CC-8BDE-45E1-A4F0-3563EC9C9BD0}"/>
              </a:ext>
            </a:extLst>
          </p:cNvPr>
          <p:cNvGrpSpPr/>
          <p:nvPr/>
        </p:nvGrpSpPr>
        <p:grpSpPr>
          <a:xfrm flipV="1">
            <a:off x="4935354" y="4830491"/>
            <a:ext cx="163228" cy="346934"/>
            <a:chOff x="6980138" y="4821623"/>
            <a:chExt cx="163228" cy="417994"/>
          </a:xfrm>
        </p:grpSpPr>
        <p:sp>
          <p:nvSpPr>
            <p:cNvPr id="324" name="Rectangle 323">
              <a:extLst>
                <a:ext uri="{FF2B5EF4-FFF2-40B4-BE49-F238E27FC236}">
                  <a16:creationId xmlns:a16="http://schemas.microsoft.com/office/drawing/2014/main" id="{CC389671-9857-4F62-9D62-30C37C212412}"/>
                </a:ext>
              </a:extLst>
            </p:cNvPr>
            <p:cNvSpPr/>
            <p:nvPr/>
          </p:nvSpPr>
          <p:spPr>
            <a:xfrm>
              <a:off x="6980138" y="4821623"/>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Rectangle 324">
              <a:extLst>
                <a:ext uri="{FF2B5EF4-FFF2-40B4-BE49-F238E27FC236}">
                  <a16:creationId xmlns:a16="http://schemas.microsoft.com/office/drawing/2014/main" id="{E1D62C53-1213-401E-A4E0-6F340A858533}"/>
                </a:ext>
              </a:extLst>
            </p:cNvPr>
            <p:cNvSpPr/>
            <p:nvPr/>
          </p:nvSpPr>
          <p:spPr>
            <a:xfrm>
              <a:off x="6980138" y="4873174"/>
              <a:ext cx="163228" cy="51551"/>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Rectangle 325">
              <a:extLst>
                <a:ext uri="{FF2B5EF4-FFF2-40B4-BE49-F238E27FC236}">
                  <a16:creationId xmlns:a16="http://schemas.microsoft.com/office/drawing/2014/main" id="{D940466B-5754-42E7-9B8C-8C07BD794EDB}"/>
                </a:ext>
              </a:extLst>
            </p:cNvPr>
            <p:cNvSpPr/>
            <p:nvPr/>
          </p:nvSpPr>
          <p:spPr>
            <a:xfrm>
              <a:off x="6980138" y="4924725"/>
              <a:ext cx="163228" cy="515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Rectangle 326">
              <a:extLst>
                <a:ext uri="{FF2B5EF4-FFF2-40B4-BE49-F238E27FC236}">
                  <a16:creationId xmlns:a16="http://schemas.microsoft.com/office/drawing/2014/main" id="{FD519F46-774F-4764-BE04-99CF0F31E949}"/>
                </a:ext>
              </a:extLst>
            </p:cNvPr>
            <p:cNvSpPr/>
            <p:nvPr/>
          </p:nvSpPr>
          <p:spPr>
            <a:xfrm>
              <a:off x="6980138" y="4976276"/>
              <a:ext cx="163228" cy="515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8" name="Rectangle 327">
              <a:extLst>
                <a:ext uri="{FF2B5EF4-FFF2-40B4-BE49-F238E27FC236}">
                  <a16:creationId xmlns:a16="http://schemas.microsoft.com/office/drawing/2014/main" id="{9F08DA4A-0D87-4003-9CE5-7C086E628595}"/>
                </a:ext>
              </a:extLst>
            </p:cNvPr>
            <p:cNvSpPr/>
            <p:nvPr/>
          </p:nvSpPr>
          <p:spPr>
            <a:xfrm>
              <a:off x="6980138" y="5027827"/>
              <a:ext cx="163228" cy="515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a:extLst>
                <a:ext uri="{FF2B5EF4-FFF2-40B4-BE49-F238E27FC236}">
                  <a16:creationId xmlns:a16="http://schemas.microsoft.com/office/drawing/2014/main" id="{D4246698-DEF7-49B8-828D-0E54B9CADB30}"/>
                </a:ext>
              </a:extLst>
            </p:cNvPr>
            <p:cNvSpPr/>
            <p:nvPr/>
          </p:nvSpPr>
          <p:spPr>
            <a:xfrm>
              <a:off x="6980138" y="5079721"/>
              <a:ext cx="163228" cy="515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0" name="Straight Connector 329">
              <a:extLst>
                <a:ext uri="{FF2B5EF4-FFF2-40B4-BE49-F238E27FC236}">
                  <a16:creationId xmlns:a16="http://schemas.microsoft.com/office/drawing/2014/main" id="{F74C69DE-16A9-4CED-B085-2AD89A762E72}"/>
                </a:ext>
              </a:extLst>
            </p:cNvPr>
            <p:cNvCxnSpPr>
              <a:cxnSpLocks/>
              <a:stCxn id="329" idx="1"/>
            </p:cNvCxnSpPr>
            <p:nvPr/>
          </p:nvCxnSpPr>
          <p:spPr>
            <a:xfrm>
              <a:off x="6980138" y="5105497"/>
              <a:ext cx="0" cy="1341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C267BEC0-AA1A-4EF7-AEC0-EDF5BC22FF50}"/>
                </a:ext>
              </a:extLst>
            </p:cNvPr>
            <p:cNvCxnSpPr>
              <a:cxnSpLocks/>
              <a:stCxn id="329" idx="3"/>
            </p:cNvCxnSpPr>
            <p:nvPr/>
          </p:nvCxnSpPr>
          <p:spPr>
            <a:xfrm>
              <a:off x="7143366" y="5105497"/>
              <a:ext cx="0" cy="1341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1" name="Group 340">
            <a:extLst>
              <a:ext uri="{FF2B5EF4-FFF2-40B4-BE49-F238E27FC236}">
                <a16:creationId xmlns:a16="http://schemas.microsoft.com/office/drawing/2014/main" id="{A3D9390A-1519-441D-9D92-79D671756856}"/>
              </a:ext>
            </a:extLst>
          </p:cNvPr>
          <p:cNvGrpSpPr/>
          <p:nvPr/>
        </p:nvGrpSpPr>
        <p:grpSpPr>
          <a:xfrm>
            <a:off x="6132010" y="2362740"/>
            <a:ext cx="163228" cy="261359"/>
            <a:chOff x="8082546" y="4868905"/>
            <a:chExt cx="163228" cy="261359"/>
          </a:xfrm>
          <a:solidFill>
            <a:schemeClr val="accent3">
              <a:lumMod val="75000"/>
            </a:schemeClr>
          </a:solidFill>
        </p:grpSpPr>
        <p:sp>
          <p:nvSpPr>
            <p:cNvPr id="335" name="Rectangle 334">
              <a:extLst>
                <a:ext uri="{FF2B5EF4-FFF2-40B4-BE49-F238E27FC236}">
                  <a16:creationId xmlns:a16="http://schemas.microsoft.com/office/drawing/2014/main" id="{28A1EB06-5299-4608-A6EC-E2B77ED3BAF2}"/>
                </a:ext>
              </a:extLst>
            </p:cNvPr>
            <p:cNvSpPr/>
            <p:nvPr/>
          </p:nvSpPr>
          <p:spPr>
            <a:xfrm flipV="1">
              <a:off x="8082546" y="5087477"/>
              <a:ext cx="163228" cy="42787"/>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Rectangle 335">
              <a:extLst>
                <a:ext uri="{FF2B5EF4-FFF2-40B4-BE49-F238E27FC236}">
                  <a16:creationId xmlns:a16="http://schemas.microsoft.com/office/drawing/2014/main" id="{9DE126EA-97A7-4222-A30D-17217B4319AE}"/>
                </a:ext>
              </a:extLst>
            </p:cNvPr>
            <p:cNvSpPr/>
            <p:nvPr/>
          </p:nvSpPr>
          <p:spPr>
            <a:xfrm flipV="1">
              <a:off x="8082546" y="5044690"/>
              <a:ext cx="163228" cy="42787"/>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7" name="Rectangle 336">
              <a:extLst>
                <a:ext uri="{FF2B5EF4-FFF2-40B4-BE49-F238E27FC236}">
                  <a16:creationId xmlns:a16="http://schemas.microsoft.com/office/drawing/2014/main" id="{AAACA9A2-CDEF-44EA-B5A3-347352D04FED}"/>
                </a:ext>
              </a:extLst>
            </p:cNvPr>
            <p:cNvSpPr/>
            <p:nvPr/>
          </p:nvSpPr>
          <p:spPr>
            <a:xfrm flipV="1">
              <a:off x="8082546" y="5001903"/>
              <a:ext cx="163228" cy="42787"/>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Rectangle 337">
              <a:extLst>
                <a:ext uri="{FF2B5EF4-FFF2-40B4-BE49-F238E27FC236}">
                  <a16:creationId xmlns:a16="http://schemas.microsoft.com/office/drawing/2014/main" id="{5E890245-22D2-46BC-8735-065317400624}"/>
                </a:ext>
              </a:extLst>
            </p:cNvPr>
            <p:cNvSpPr/>
            <p:nvPr/>
          </p:nvSpPr>
          <p:spPr>
            <a:xfrm flipV="1">
              <a:off x="8082546" y="4958831"/>
              <a:ext cx="163228" cy="42787"/>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9" name="Straight Connector 338">
              <a:extLst>
                <a:ext uri="{FF2B5EF4-FFF2-40B4-BE49-F238E27FC236}">
                  <a16:creationId xmlns:a16="http://schemas.microsoft.com/office/drawing/2014/main" id="{BE914BB9-ABFF-4445-8129-69EC557ED91C}"/>
                </a:ext>
              </a:extLst>
            </p:cNvPr>
            <p:cNvCxnSpPr>
              <a:cxnSpLocks/>
              <a:stCxn id="338" idx="1"/>
            </p:cNvCxnSpPr>
            <p:nvPr/>
          </p:nvCxnSpPr>
          <p:spPr>
            <a:xfrm flipV="1">
              <a:off x="8082546" y="4868905"/>
              <a:ext cx="0" cy="111319"/>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E0A56AB0-FD5F-4126-896F-451F2F2DFCC3}"/>
                </a:ext>
              </a:extLst>
            </p:cNvPr>
            <p:cNvCxnSpPr>
              <a:cxnSpLocks/>
              <a:stCxn id="338" idx="3"/>
            </p:cNvCxnSpPr>
            <p:nvPr/>
          </p:nvCxnSpPr>
          <p:spPr>
            <a:xfrm flipV="1">
              <a:off x="8245774" y="4868906"/>
              <a:ext cx="0" cy="111318"/>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2" name="Group 341">
            <a:extLst>
              <a:ext uri="{FF2B5EF4-FFF2-40B4-BE49-F238E27FC236}">
                <a16:creationId xmlns:a16="http://schemas.microsoft.com/office/drawing/2014/main" id="{683545B1-9559-4BD3-A4A6-A797ED4C2E8F}"/>
              </a:ext>
            </a:extLst>
          </p:cNvPr>
          <p:cNvGrpSpPr/>
          <p:nvPr/>
        </p:nvGrpSpPr>
        <p:grpSpPr>
          <a:xfrm>
            <a:off x="6621009" y="2357156"/>
            <a:ext cx="163228" cy="261359"/>
            <a:chOff x="8082546" y="4868905"/>
            <a:chExt cx="163228" cy="261359"/>
          </a:xfrm>
          <a:solidFill>
            <a:schemeClr val="accent3">
              <a:lumMod val="75000"/>
            </a:schemeClr>
          </a:solidFill>
        </p:grpSpPr>
        <p:sp>
          <p:nvSpPr>
            <p:cNvPr id="343" name="Rectangle 342">
              <a:extLst>
                <a:ext uri="{FF2B5EF4-FFF2-40B4-BE49-F238E27FC236}">
                  <a16:creationId xmlns:a16="http://schemas.microsoft.com/office/drawing/2014/main" id="{299D8FAF-1F79-401A-999D-5CC60DB39758}"/>
                </a:ext>
              </a:extLst>
            </p:cNvPr>
            <p:cNvSpPr/>
            <p:nvPr/>
          </p:nvSpPr>
          <p:spPr>
            <a:xfrm flipV="1">
              <a:off x="8082546" y="5087477"/>
              <a:ext cx="163228" cy="42787"/>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a:extLst>
                <a:ext uri="{FF2B5EF4-FFF2-40B4-BE49-F238E27FC236}">
                  <a16:creationId xmlns:a16="http://schemas.microsoft.com/office/drawing/2014/main" id="{C60AEDD0-AA46-42EB-AE11-F307B489DB5B}"/>
                </a:ext>
              </a:extLst>
            </p:cNvPr>
            <p:cNvSpPr/>
            <p:nvPr/>
          </p:nvSpPr>
          <p:spPr>
            <a:xfrm flipV="1">
              <a:off x="8082546" y="5044690"/>
              <a:ext cx="163228" cy="42787"/>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5" name="Rectangle 344">
              <a:extLst>
                <a:ext uri="{FF2B5EF4-FFF2-40B4-BE49-F238E27FC236}">
                  <a16:creationId xmlns:a16="http://schemas.microsoft.com/office/drawing/2014/main" id="{D0032FBE-0431-45F5-8DE5-53E278CDE9CD}"/>
                </a:ext>
              </a:extLst>
            </p:cNvPr>
            <p:cNvSpPr/>
            <p:nvPr/>
          </p:nvSpPr>
          <p:spPr>
            <a:xfrm flipV="1">
              <a:off x="8082546" y="5001903"/>
              <a:ext cx="163228" cy="42787"/>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Rectangle 345">
              <a:extLst>
                <a:ext uri="{FF2B5EF4-FFF2-40B4-BE49-F238E27FC236}">
                  <a16:creationId xmlns:a16="http://schemas.microsoft.com/office/drawing/2014/main" id="{C6E5AA0D-A3A6-433C-A6F9-95A8AE0E54DA}"/>
                </a:ext>
              </a:extLst>
            </p:cNvPr>
            <p:cNvSpPr/>
            <p:nvPr/>
          </p:nvSpPr>
          <p:spPr>
            <a:xfrm flipV="1">
              <a:off x="8082546" y="4958831"/>
              <a:ext cx="163228" cy="42787"/>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7" name="Straight Connector 346">
              <a:extLst>
                <a:ext uri="{FF2B5EF4-FFF2-40B4-BE49-F238E27FC236}">
                  <a16:creationId xmlns:a16="http://schemas.microsoft.com/office/drawing/2014/main" id="{18481D32-F08E-4BB6-8A03-784A60F13C29}"/>
                </a:ext>
              </a:extLst>
            </p:cNvPr>
            <p:cNvCxnSpPr>
              <a:cxnSpLocks/>
              <a:stCxn id="346" idx="1"/>
            </p:cNvCxnSpPr>
            <p:nvPr/>
          </p:nvCxnSpPr>
          <p:spPr>
            <a:xfrm flipV="1">
              <a:off x="8082546" y="4868905"/>
              <a:ext cx="0" cy="111319"/>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C6980B54-500F-4DBE-8148-A072808AEB35}"/>
                </a:ext>
              </a:extLst>
            </p:cNvPr>
            <p:cNvCxnSpPr>
              <a:cxnSpLocks/>
              <a:stCxn id="346" idx="3"/>
            </p:cNvCxnSpPr>
            <p:nvPr/>
          </p:nvCxnSpPr>
          <p:spPr>
            <a:xfrm flipV="1">
              <a:off x="8245774" y="4868906"/>
              <a:ext cx="0" cy="111318"/>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9" name="Group 348">
            <a:extLst>
              <a:ext uri="{FF2B5EF4-FFF2-40B4-BE49-F238E27FC236}">
                <a16:creationId xmlns:a16="http://schemas.microsoft.com/office/drawing/2014/main" id="{1852FEF5-923D-4B77-80BB-B6821BCC8798}"/>
              </a:ext>
            </a:extLst>
          </p:cNvPr>
          <p:cNvGrpSpPr/>
          <p:nvPr/>
        </p:nvGrpSpPr>
        <p:grpSpPr>
          <a:xfrm flipV="1">
            <a:off x="5936628" y="2355899"/>
            <a:ext cx="163228" cy="261359"/>
            <a:chOff x="8082546" y="4868905"/>
            <a:chExt cx="163228" cy="261359"/>
          </a:xfrm>
        </p:grpSpPr>
        <p:sp>
          <p:nvSpPr>
            <p:cNvPr id="350" name="Rectangle 349">
              <a:extLst>
                <a:ext uri="{FF2B5EF4-FFF2-40B4-BE49-F238E27FC236}">
                  <a16:creationId xmlns:a16="http://schemas.microsoft.com/office/drawing/2014/main" id="{B4E0B70D-2206-43C5-ACB4-0BA8204B6AF6}"/>
                </a:ext>
              </a:extLst>
            </p:cNvPr>
            <p:cNvSpPr/>
            <p:nvPr/>
          </p:nvSpPr>
          <p:spPr>
            <a:xfrm flipV="1">
              <a:off x="8082546" y="5087477"/>
              <a:ext cx="163228" cy="42787"/>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350">
              <a:extLst>
                <a:ext uri="{FF2B5EF4-FFF2-40B4-BE49-F238E27FC236}">
                  <a16:creationId xmlns:a16="http://schemas.microsoft.com/office/drawing/2014/main" id="{CCAA04F7-2EDC-4DB7-9AB1-9DFA165CBEAF}"/>
                </a:ext>
              </a:extLst>
            </p:cNvPr>
            <p:cNvSpPr/>
            <p:nvPr/>
          </p:nvSpPr>
          <p:spPr>
            <a:xfrm flipV="1">
              <a:off x="8082546" y="5044690"/>
              <a:ext cx="163228" cy="42787"/>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2" name="Rectangle 351">
              <a:extLst>
                <a:ext uri="{FF2B5EF4-FFF2-40B4-BE49-F238E27FC236}">
                  <a16:creationId xmlns:a16="http://schemas.microsoft.com/office/drawing/2014/main" id="{4E14E0C4-D844-401A-867F-254141503359}"/>
                </a:ext>
              </a:extLst>
            </p:cNvPr>
            <p:cNvSpPr/>
            <p:nvPr/>
          </p:nvSpPr>
          <p:spPr>
            <a:xfrm flipV="1">
              <a:off x="8082546" y="5001903"/>
              <a:ext cx="163228" cy="42787"/>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ectangle 352">
              <a:extLst>
                <a:ext uri="{FF2B5EF4-FFF2-40B4-BE49-F238E27FC236}">
                  <a16:creationId xmlns:a16="http://schemas.microsoft.com/office/drawing/2014/main" id="{AE0BF2E7-0103-41BE-A9B7-FE18EF516BC6}"/>
                </a:ext>
              </a:extLst>
            </p:cNvPr>
            <p:cNvSpPr/>
            <p:nvPr/>
          </p:nvSpPr>
          <p:spPr>
            <a:xfrm flipV="1">
              <a:off x="8082546" y="4958831"/>
              <a:ext cx="163228" cy="42787"/>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4" name="Straight Connector 353">
              <a:extLst>
                <a:ext uri="{FF2B5EF4-FFF2-40B4-BE49-F238E27FC236}">
                  <a16:creationId xmlns:a16="http://schemas.microsoft.com/office/drawing/2014/main" id="{729BD26A-AE56-4FB1-AAFE-FA238EDAC5BD}"/>
                </a:ext>
              </a:extLst>
            </p:cNvPr>
            <p:cNvCxnSpPr>
              <a:cxnSpLocks/>
              <a:stCxn id="353" idx="1"/>
            </p:cNvCxnSpPr>
            <p:nvPr/>
          </p:nvCxnSpPr>
          <p:spPr>
            <a:xfrm flipV="1">
              <a:off x="8082546" y="4868905"/>
              <a:ext cx="0" cy="1113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F9616328-F68C-4B54-A3FC-CF44D90BCCFD}"/>
                </a:ext>
              </a:extLst>
            </p:cNvPr>
            <p:cNvCxnSpPr>
              <a:cxnSpLocks/>
              <a:stCxn id="353" idx="3"/>
            </p:cNvCxnSpPr>
            <p:nvPr/>
          </p:nvCxnSpPr>
          <p:spPr>
            <a:xfrm flipV="1">
              <a:off x="8245774" y="4868906"/>
              <a:ext cx="0" cy="1113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6" name="Group 355">
            <a:extLst>
              <a:ext uri="{FF2B5EF4-FFF2-40B4-BE49-F238E27FC236}">
                <a16:creationId xmlns:a16="http://schemas.microsoft.com/office/drawing/2014/main" id="{154A2C22-D3CD-4909-AAF3-920E87A17AF9}"/>
              </a:ext>
            </a:extLst>
          </p:cNvPr>
          <p:cNvGrpSpPr/>
          <p:nvPr/>
        </p:nvGrpSpPr>
        <p:grpSpPr>
          <a:xfrm flipV="1">
            <a:off x="6425627" y="2350315"/>
            <a:ext cx="163228" cy="261359"/>
            <a:chOff x="8082546" y="4868905"/>
            <a:chExt cx="163228" cy="261359"/>
          </a:xfrm>
        </p:grpSpPr>
        <p:sp>
          <p:nvSpPr>
            <p:cNvPr id="357" name="Rectangle 356">
              <a:extLst>
                <a:ext uri="{FF2B5EF4-FFF2-40B4-BE49-F238E27FC236}">
                  <a16:creationId xmlns:a16="http://schemas.microsoft.com/office/drawing/2014/main" id="{BFA37BA8-FCE0-4072-AA5C-722BE00C74FF}"/>
                </a:ext>
              </a:extLst>
            </p:cNvPr>
            <p:cNvSpPr/>
            <p:nvPr/>
          </p:nvSpPr>
          <p:spPr>
            <a:xfrm flipV="1">
              <a:off x="8082546" y="5087477"/>
              <a:ext cx="163228" cy="42787"/>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Rectangle 357">
              <a:extLst>
                <a:ext uri="{FF2B5EF4-FFF2-40B4-BE49-F238E27FC236}">
                  <a16:creationId xmlns:a16="http://schemas.microsoft.com/office/drawing/2014/main" id="{A331AE16-A460-4DDF-83A2-E92832FB1E3E}"/>
                </a:ext>
              </a:extLst>
            </p:cNvPr>
            <p:cNvSpPr/>
            <p:nvPr/>
          </p:nvSpPr>
          <p:spPr>
            <a:xfrm flipV="1">
              <a:off x="8082546" y="5044690"/>
              <a:ext cx="163228" cy="42787"/>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9" name="Rectangle 358">
              <a:extLst>
                <a:ext uri="{FF2B5EF4-FFF2-40B4-BE49-F238E27FC236}">
                  <a16:creationId xmlns:a16="http://schemas.microsoft.com/office/drawing/2014/main" id="{CD02B281-60DB-4F06-88BC-B86CD318CC26}"/>
                </a:ext>
              </a:extLst>
            </p:cNvPr>
            <p:cNvSpPr/>
            <p:nvPr/>
          </p:nvSpPr>
          <p:spPr>
            <a:xfrm flipV="1">
              <a:off x="8082546" y="5001903"/>
              <a:ext cx="163228" cy="42787"/>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Rectangle 359">
              <a:extLst>
                <a:ext uri="{FF2B5EF4-FFF2-40B4-BE49-F238E27FC236}">
                  <a16:creationId xmlns:a16="http://schemas.microsoft.com/office/drawing/2014/main" id="{65B6FF39-59BA-46D7-9EBA-A6E61AE65B39}"/>
                </a:ext>
              </a:extLst>
            </p:cNvPr>
            <p:cNvSpPr/>
            <p:nvPr/>
          </p:nvSpPr>
          <p:spPr>
            <a:xfrm flipV="1">
              <a:off x="8082546" y="4958831"/>
              <a:ext cx="163228" cy="42787"/>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1" name="Straight Connector 360">
              <a:extLst>
                <a:ext uri="{FF2B5EF4-FFF2-40B4-BE49-F238E27FC236}">
                  <a16:creationId xmlns:a16="http://schemas.microsoft.com/office/drawing/2014/main" id="{4C9D30B8-6903-4206-A013-8698DDF3002A}"/>
                </a:ext>
              </a:extLst>
            </p:cNvPr>
            <p:cNvCxnSpPr>
              <a:cxnSpLocks/>
              <a:stCxn id="360" idx="1"/>
            </p:cNvCxnSpPr>
            <p:nvPr/>
          </p:nvCxnSpPr>
          <p:spPr>
            <a:xfrm flipV="1">
              <a:off x="8082546" y="4868905"/>
              <a:ext cx="0" cy="1113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8E216852-C03C-4A3B-A490-90D33EADE5E5}"/>
                </a:ext>
              </a:extLst>
            </p:cNvPr>
            <p:cNvCxnSpPr>
              <a:cxnSpLocks/>
              <a:stCxn id="360" idx="3"/>
            </p:cNvCxnSpPr>
            <p:nvPr/>
          </p:nvCxnSpPr>
          <p:spPr>
            <a:xfrm flipV="1">
              <a:off x="8245774" y="4868906"/>
              <a:ext cx="0" cy="1113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3" name="Group 372">
            <a:extLst>
              <a:ext uri="{FF2B5EF4-FFF2-40B4-BE49-F238E27FC236}">
                <a16:creationId xmlns:a16="http://schemas.microsoft.com/office/drawing/2014/main" id="{7C87570E-D22E-4099-ACEA-3D2123578886}"/>
              </a:ext>
            </a:extLst>
          </p:cNvPr>
          <p:cNvGrpSpPr/>
          <p:nvPr/>
        </p:nvGrpSpPr>
        <p:grpSpPr>
          <a:xfrm>
            <a:off x="5607820" y="5203381"/>
            <a:ext cx="504745" cy="269010"/>
            <a:chOff x="5607820" y="5194550"/>
            <a:chExt cx="504745" cy="276999"/>
          </a:xfrm>
        </p:grpSpPr>
        <p:sp>
          <p:nvSpPr>
            <p:cNvPr id="364" name="Trapezoid 363">
              <a:extLst>
                <a:ext uri="{FF2B5EF4-FFF2-40B4-BE49-F238E27FC236}">
                  <a16:creationId xmlns:a16="http://schemas.microsoft.com/office/drawing/2014/main" id="{1F2E9FEF-D12C-4359-A08E-BA63EB593A60}"/>
                </a:ext>
              </a:extLst>
            </p:cNvPr>
            <p:cNvSpPr/>
            <p:nvPr/>
          </p:nvSpPr>
          <p:spPr>
            <a:xfrm flipV="1">
              <a:off x="5607820" y="5232229"/>
              <a:ext cx="504745" cy="232460"/>
            </a:xfrm>
            <a:prstGeom prst="trapezoid">
              <a:avLst>
                <a:gd name="adj" fmla="val 58706"/>
              </a:avLst>
            </a:prstGeom>
            <a:noFill/>
            <a:ln w="127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71" name="TextBox 370">
              <a:extLst>
                <a:ext uri="{FF2B5EF4-FFF2-40B4-BE49-F238E27FC236}">
                  <a16:creationId xmlns:a16="http://schemas.microsoft.com/office/drawing/2014/main" id="{A36FC0A8-FC8C-44E1-9E58-4D0EA86F19FA}"/>
                </a:ext>
              </a:extLst>
            </p:cNvPr>
            <p:cNvSpPr txBox="1"/>
            <p:nvPr/>
          </p:nvSpPr>
          <p:spPr>
            <a:xfrm>
              <a:off x="5650549" y="5194550"/>
              <a:ext cx="421910" cy="276999"/>
            </a:xfrm>
            <a:prstGeom prst="rect">
              <a:avLst/>
            </a:prstGeom>
            <a:noFill/>
          </p:spPr>
          <p:txBody>
            <a:bodyPr wrap="none" rtlCol="0">
              <a:spAutoFit/>
            </a:bodyPr>
            <a:lstStyle/>
            <a:p>
              <a:pPr algn="ctr"/>
              <a:r>
                <a:rPr lang="en-US" sz="1200" dirty="0"/>
                <a:t>RSS</a:t>
              </a:r>
            </a:p>
          </p:txBody>
        </p:sp>
      </p:grpSp>
      <p:pic>
        <p:nvPicPr>
          <p:cNvPr id="376" name="Graphic 375" descr="Stopwatch">
            <a:extLst>
              <a:ext uri="{FF2B5EF4-FFF2-40B4-BE49-F238E27FC236}">
                <a16:creationId xmlns:a16="http://schemas.microsoft.com/office/drawing/2014/main" id="{FFD0F99F-6425-42DB-A961-61E3767ECB5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85402" y="5222873"/>
            <a:ext cx="236587" cy="236587"/>
          </a:xfrm>
          <a:prstGeom prst="rect">
            <a:avLst/>
          </a:prstGeom>
        </p:spPr>
      </p:pic>
      <p:sp>
        <p:nvSpPr>
          <p:cNvPr id="2" name="Multiplication Sign 1">
            <a:extLst>
              <a:ext uri="{FF2B5EF4-FFF2-40B4-BE49-F238E27FC236}">
                <a16:creationId xmlns:a16="http://schemas.microsoft.com/office/drawing/2014/main" id="{46479F8B-1DAB-470A-80B3-EF2138BBAA88}"/>
              </a:ext>
            </a:extLst>
          </p:cNvPr>
          <p:cNvSpPr/>
          <p:nvPr/>
        </p:nvSpPr>
        <p:spPr>
          <a:xfrm>
            <a:off x="5503604" y="5014261"/>
            <a:ext cx="736600" cy="524875"/>
          </a:xfrm>
          <a:prstGeom prst="mathMultiply">
            <a:avLst>
              <a:gd name="adj1" fmla="val 17471"/>
            </a:avLst>
          </a:prstGeom>
          <a:solidFill>
            <a:srgbClr val="E32119"/>
          </a:solidFill>
          <a:ln w="19050" cap="rnd" cmpd="sng" algn="ctr">
            <a:noFill/>
            <a:prstDash val="solid"/>
          </a:ln>
          <a:effectLst/>
          <a:extLst>
            <a:ext uri="{91240B29-F687-4F45-9708-019B960494DF}">
              <a14:hiddenLine xmlns:a14="http://schemas.microsoft.com/office/drawing/2010/main" w="19050" cap="rnd"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llout: Line with Accent Bar 4">
            <a:extLst>
              <a:ext uri="{FF2B5EF4-FFF2-40B4-BE49-F238E27FC236}">
                <a16:creationId xmlns:a16="http://schemas.microsoft.com/office/drawing/2014/main" id="{54121E9D-3E85-460C-988D-AC74B2AEF3FC}"/>
              </a:ext>
            </a:extLst>
          </p:cNvPr>
          <p:cNvSpPr/>
          <p:nvPr/>
        </p:nvSpPr>
        <p:spPr>
          <a:xfrm>
            <a:off x="8231131" y="2389300"/>
            <a:ext cx="1806402" cy="943950"/>
          </a:xfrm>
          <a:prstGeom prst="accentCallout1">
            <a:avLst>
              <a:gd name="adj1" fmla="val 55076"/>
              <a:gd name="adj2" fmla="val -5169"/>
              <a:gd name="adj3" fmla="val 108464"/>
              <a:gd name="adj4" fmla="val -55558"/>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rPr>
              <a:t>PMD cycles exhausted through tenant data</a:t>
            </a:r>
            <a:endParaRPr lang="en-US" dirty="0">
              <a:solidFill>
                <a:schemeClr val="tx2"/>
              </a:solidFill>
              <a:latin typeface="Arial" charset="0"/>
            </a:endParaRPr>
          </a:p>
        </p:txBody>
      </p:sp>
      <p:sp>
        <p:nvSpPr>
          <p:cNvPr id="127" name="Callout: Line with Accent Bar 126">
            <a:extLst>
              <a:ext uri="{FF2B5EF4-FFF2-40B4-BE49-F238E27FC236}">
                <a16:creationId xmlns:a16="http://schemas.microsoft.com/office/drawing/2014/main" id="{1A241559-5876-44FC-9421-45AB3F8371F2}"/>
              </a:ext>
            </a:extLst>
          </p:cNvPr>
          <p:cNvSpPr/>
          <p:nvPr/>
        </p:nvSpPr>
        <p:spPr>
          <a:xfrm>
            <a:off x="7640055" y="5277266"/>
            <a:ext cx="1806402" cy="943950"/>
          </a:xfrm>
          <a:prstGeom prst="accentCallout1">
            <a:avLst>
              <a:gd name="adj1" fmla="val 30858"/>
              <a:gd name="adj2" fmla="val -5522"/>
              <a:gd name="adj3" fmla="val 2850"/>
              <a:gd name="adj4" fmla="val -83680"/>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Rx queues full. Data and control packets dropped.</a:t>
            </a:r>
          </a:p>
        </p:txBody>
      </p:sp>
      <p:sp>
        <p:nvSpPr>
          <p:cNvPr id="128" name="Multiplication Sign 127">
            <a:extLst>
              <a:ext uri="{FF2B5EF4-FFF2-40B4-BE49-F238E27FC236}">
                <a16:creationId xmlns:a16="http://schemas.microsoft.com/office/drawing/2014/main" id="{D6755A99-0B32-421A-B71C-79E9A45ABBAE}"/>
              </a:ext>
            </a:extLst>
          </p:cNvPr>
          <p:cNvSpPr/>
          <p:nvPr/>
        </p:nvSpPr>
        <p:spPr>
          <a:xfrm>
            <a:off x="5999221" y="2064684"/>
            <a:ext cx="437691" cy="382245"/>
          </a:xfrm>
          <a:prstGeom prst="mathMultiply">
            <a:avLst>
              <a:gd name="adj1" fmla="val 17471"/>
            </a:avLst>
          </a:prstGeom>
          <a:solidFill>
            <a:srgbClr val="E32119"/>
          </a:solidFill>
          <a:ln w="19050" cap="rnd" cmpd="sng" algn="ctr">
            <a:noFill/>
            <a:prstDash val="solid"/>
          </a:ln>
          <a:effectLst/>
          <a:extLst>
            <a:ext uri="{91240B29-F687-4F45-9708-019B960494DF}">
              <a14:hiddenLine xmlns:a14="http://schemas.microsoft.com/office/drawing/2010/main" w="19050" cap="rnd"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Multiplication Sign 128">
            <a:extLst>
              <a:ext uri="{FF2B5EF4-FFF2-40B4-BE49-F238E27FC236}">
                <a16:creationId xmlns:a16="http://schemas.microsoft.com/office/drawing/2014/main" id="{842EF17B-248E-4727-BA59-2336B6EDFB04}"/>
              </a:ext>
            </a:extLst>
          </p:cNvPr>
          <p:cNvSpPr/>
          <p:nvPr/>
        </p:nvSpPr>
        <p:spPr>
          <a:xfrm>
            <a:off x="6483777" y="2051253"/>
            <a:ext cx="437691" cy="382245"/>
          </a:xfrm>
          <a:prstGeom prst="mathMultiply">
            <a:avLst>
              <a:gd name="adj1" fmla="val 17471"/>
            </a:avLst>
          </a:prstGeom>
          <a:solidFill>
            <a:srgbClr val="E32119"/>
          </a:solidFill>
          <a:ln w="19050" cap="rnd" cmpd="sng" algn="ctr">
            <a:noFill/>
            <a:prstDash val="solid"/>
          </a:ln>
          <a:effectLst/>
          <a:extLst>
            <a:ext uri="{91240B29-F687-4F45-9708-019B960494DF}">
              <a14:hiddenLine xmlns:a14="http://schemas.microsoft.com/office/drawing/2010/main" w="19050" cap="rnd"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Rounded Corners 129">
            <a:extLst>
              <a:ext uri="{FF2B5EF4-FFF2-40B4-BE49-F238E27FC236}">
                <a16:creationId xmlns:a16="http://schemas.microsoft.com/office/drawing/2014/main" id="{6DFA1A69-31E9-49DD-AB6D-C45F4B0C3F3D}"/>
              </a:ext>
            </a:extLst>
          </p:cNvPr>
          <p:cNvSpPr/>
          <p:nvPr/>
        </p:nvSpPr>
        <p:spPr>
          <a:xfrm>
            <a:off x="2509994" y="1468362"/>
            <a:ext cx="1125178" cy="414095"/>
          </a:xfrm>
          <a:prstGeom prst="roundRect">
            <a:avLst/>
          </a:prstGeom>
          <a:solidFill>
            <a:srgbClr val="FFE4AA"/>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VIM Components</a:t>
            </a:r>
            <a:endParaRPr lang="en-US" sz="1400" dirty="0">
              <a:solidFill>
                <a:schemeClr val="tx2"/>
              </a:solidFill>
            </a:endParaRPr>
          </a:p>
        </p:txBody>
      </p:sp>
      <p:sp>
        <p:nvSpPr>
          <p:cNvPr id="131" name="Cloud 130">
            <a:extLst>
              <a:ext uri="{FF2B5EF4-FFF2-40B4-BE49-F238E27FC236}">
                <a16:creationId xmlns:a16="http://schemas.microsoft.com/office/drawing/2014/main" id="{7E8141E9-8650-4D13-9FE7-AAC8BFD723F5}"/>
              </a:ext>
            </a:extLst>
          </p:cNvPr>
          <p:cNvSpPr/>
          <p:nvPr/>
        </p:nvSpPr>
        <p:spPr>
          <a:xfrm>
            <a:off x="2639551" y="1985157"/>
            <a:ext cx="986050" cy="402023"/>
          </a:xfrm>
          <a:prstGeom prst="cloud">
            <a:avLst/>
          </a:prstGeom>
          <a:solidFill>
            <a:srgbClr val="FFE4AA"/>
          </a:solidFill>
          <a:ln w="19050" cap="rnd" cmpd="sng" algn="ctr">
            <a:solidFill>
              <a:srgbClr val="5B65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2"/>
                </a:solidFill>
              </a:rPr>
              <a:t>Host networking</a:t>
            </a:r>
          </a:p>
        </p:txBody>
      </p:sp>
    </p:spTree>
    <p:extLst>
      <p:ext uri="{BB962C8B-B14F-4D97-AF65-F5344CB8AC3E}">
        <p14:creationId xmlns:p14="http://schemas.microsoft.com/office/powerpoint/2010/main" val="7104743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4495</Words>
  <Application>Microsoft Office PowerPoint</Application>
  <PresentationFormat>Widescreen</PresentationFormat>
  <Paragraphs>613</Paragraphs>
  <Slides>33</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Courier New</vt:lpstr>
      <vt:lpstr>Intel Clear</vt:lpstr>
      <vt:lpstr>Trebuchet MS</vt:lpstr>
      <vt:lpstr>Wingdings</vt:lpstr>
      <vt:lpstr>Wingdings 3</vt:lpstr>
      <vt:lpstr>Facet</vt:lpstr>
      <vt:lpstr>Ingress Scheduling in OvS-DPDK</vt:lpstr>
      <vt:lpstr>Introduction</vt:lpstr>
      <vt:lpstr>Scenario: NFVI on Converged Data Center VIM control plane sharing physical network with tenant data</vt:lpstr>
      <vt:lpstr>Use Case 1: In-band OvS Control Plane</vt:lpstr>
      <vt:lpstr>Use Case 1: In-band OvS Control Plane</vt:lpstr>
      <vt:lpstr>Use Case 2: VIM Control Plane</vt:lpstr>
      <vt:lpstr>Use Case 2: VIM Control Plane</vt:lpstr>
      <vt:lpstr>Status Quo in OvS DPDK Datapath</vt:lpstr>
      <vt:lpstr>Scenario: PMD Overload</vt:lpstr>
      <vt:lpstr>Scenario: Egress Link Overload</vt:lpstr>
      <vt:lpstr>Measurements Impact of PMD Overload</vt:lpstr>
      <vt:lpstr>Measurements Impact of Egress Link Overload</vt:lpstr>
      <vt:lpstr>Use Case 3: QoS for Tenant Data</vt:lpstr>
      <vt:lpstr>Desired Ingress Prioritization on Physical Ports</vt:lpstr>
      <vt:lpstr>Ingress Scheduling</vt:lpstr>
      <vt:lpstr>Ingress Scheduling - Implementation</vt:lpstr>
      <vt:lpstr>Ingress Scheduling - Implementation</vt:lpstr>
      <vt:lpstr>Ingress Scheduling – Latency effect</vt:lpstr>
      <vt:lpstr>Ingress Scheduling – Overload protection</vt:lpstr>
      <vt:lpstr>Ingress Scheduling – Traffic Protection</vt:lpstr>
      <vt:lpstr>Ingress Scheduling – Configuration</vt:lpstr>
      <vt:lpstr>Ingress Scheduling – Configuration (future)</vt:lpstr>
      <vt:lpstr>Ingress Scheduling – Configuration (future)</vt:lpstr>
      <vt:lpstr>Ingress Scheduling – Configuration (future)</vt:lpstr>
      <vt:lpstr>Ingress Scheduling – Configuration (future)</vt:lpstr>
      <vt:lpstr>Ingress Scheduling –Error reporting</vt:lpstr>
      <vt:lpstr>Ingress Scheduling – RxQ’s &amp; RSS</vt:lpstr>
      <vt:lpstr>Ingress Scheduling – Next Steps</vt:lpstr>
      <vt:lpstr>Ingress Scheduling – Next Steps</vt:lpstr>
      <vt:lpstr>Summary</vt:lpstr>
      <vt:lpstr>Intel Notices &amp; Disclaimers</vt:lpstr>
      <vt:lpstr>Thank You! Questions?</vt:lpstr>
      <vt:lpstr>References</vt:lpstr>
    </vt:vector>
  </TitlesOfParts>
  <Company>Intel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OvS-DPDK performance optimizations to meet Telco needs</dc:title>
  <dc:creator>Gray, Mark D</dc:creator>
  <cp:keywords>CTPClassification=CTP_PUBLIC:VisualMarkings=</cp:keywords>
  <cp:lastModifiedBy>Jan Scheurich</cp:lastModifiedBy>
  <cp:revision>351</cp:revision>
  <cp:lastPrinted>2016-11-09T00:12:30Z</cp:lastPrinted>
  <dcterms:created xsi:type="dcterms:W3CDTF">2016-10-04T13:05:25Z</dcterms:created>
  <dcterms:modified xsi:type="dcterms:W3CDTF">2017-11-16T01:52:25Z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dd09f4ec-5ef2-4003-8690-a8b86649a286</vt:lpwstr>
  </property>
  <property fmtid="{D5CDD505-2E9C-101B-9397-08002B2CF9AE}" pid="3" name="CTP_TimeStamp">
    <vt:lpwstr>2017-11-07 17:50:14Z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CTP_PUBLIC</vt:lpwstr>
  </property>
</Properties>
</file>