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6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-92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6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" y="4320627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10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8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5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4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penvswitch/ovn-kubernet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OVN and Containers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Guru Shetty &lt;</a:t>
            </a:r>
            <a:r>
              <a:rPr lang="en-US" dirty="0" err="1" smtClean="0"/>
              <a:t>guru@ovn.org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November 16-17, 2017  | San Jose, CA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OVN </a:t>
            </a:r>
            <a:r>
              <a:rPr lang="en-US" dirty="0" err="1" smtClean="0"/>
              <a:t>Kubernetes</a:t>
            </a:r>
            <a:r>
              <a:rPr lang="en-US" dirty="0" smtClean="0"/>
              <a:t> north/south networking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90410" y="3111780"/>
            <a:ext cx="785225" cy="737858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7912" y="4161975"/>
            <a:ext cx="1182684" cy="588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192.168.1.0/24</a:t>
            </a:r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93822" y="4161975"/>
            <a:ext cx="1182684" cy="588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192.168.2.0</a:t>
            </a:r>
            <a:r>
              <a:rPr lang="en-US" sz="1200" dirty="0"/>
              <a:t>/24</a:t>
            </a:r>
            <a:r>
              <a:rPr lang="en-US" sz="1400" dirty="0"/>
              <a:t>S</a:t>
            </a:r>
            <a:endParaRPr lang="en-US" sz="1400" dirty="0"/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2559254" y="3480709"/>
            <a:ext cx="1231156" cy="681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4"/>
            <a:endCxn id="6" idx="0"/>
          </p:cNvCxnSpPr>
          <p:nvPr/>
        </p:nvCxnSpPr>
        <p:spPr>
          <a:xfrm>
            <a:off x="4183023" y="3849638"/>
            <a:ext cx="2141" cy="312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6"/>
          </p:cNvCxnSpPr>
          <p:nvPr/>
        </p:nvCxnSpPr>
        <p:spPr>
          <a:xfrm>
            <a:off x="4575635" y="3480709"/>
            <a:ext cx="1461110" cy="836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74838" y="4161975"/>
            <a:ext cx="1182684" cy="5888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192.168.3.0</a:t>
            </a:r>
            <a:r>
              <a:rPr lang="en-US" sz="1200" dirty="0"/>
              <a:t>/24</a:t>
            </a:r>
            <a:r>
              <a:rPr lang="en-US" sz="1400" dirty="0"/>
              <a:t>S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166641" y="1315370"/>
            <a:ext cx="785225" cy="737858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</a:rPr>
              <a:t>GR1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90410" y="1315370"/>
            <a:ext cx="785225" cy="737858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</a:rPr>
              <a:t>GR2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>
            <a:endCxn id="16" idx="0"/>
          </p:cNvCxnSpPr>
          <p:nvPr/>
        </p:nvCxnSpPr>
        <p:spPr>
          <a:xfrm>
            <a:off x="2559254" y="911384"/>
            <a:ext cx="0" cy="403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92152" y="886535"/>
            <a:ext cx="0" cy="403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95615" y="911384"/>
            <a:ext cx="0" cy="403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3002" y="1315370"/>
            <a:ext cx="785225" cy="737858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>
                <a:solidFill>
                  <a:srgbClr val="000000"/>
                </a:solidFill>
              </a:rPr>
              <a:t>GR3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3204" y="911384"/>
            <a:ext cx="107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10.0.2.2/24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6973" y="918366"/>
            <a:ext cx="107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10.0.2.3/24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6813" y="918366"/>
            <a:ext cx="107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10.0.2.4/24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2338" y="2365719"/>
            <a:ext cx="1541369" cy="591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20.0.0.0/24</a:t>
            </a:r>
          </a:p>
          <a:p>
            <a:pPr algn="ctr"/>
            <a:r>
              <a:rPr lang="en-US" sz="1200" dirty="0" smtClean="0"/>
              <a:t>join</a:t>
            </a:r>
            <a:endParaRPr lang="en-US" sz="2400" dirty="0"/>
          </a:p>
        </p:txBody>
      </p:sp>
      <p:cxnSp>
        <p:nvCxnSpPr>
          <p:cNvPr id="33" name="Straight Connector 32"/>
          <p:cNvCxnSpPr>
            <a:stCxn id="16" idx="4"/>
            <a:endCxn id="31" idx="1"/>
          </p:cNvCxnSpPr>
          <p:nvPr/>
        </p:nvCxnSpPr>
        <p:spPr>
          <a:xfrm>
            <a:off x="2559254" y="2053228"/>
            <a:ext cx="853084" cy="608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4"/>
            <a:endCxn id="31" idx="3"/>
          </p:cNvCxnSpPr>
          <p:nvPr/>
        </p:nvCxnSpPr>
        <p:spPr>
          <a:xfrm flipH="1">
            <a:off x="4953707" y="2053228"/>
            <a:ext cx="941908" cy="608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4"/>
            <a:endCxn id="31" idx="0"/>
          </p:cNvCxnSpPr>
          <p:nvPr/>
        </p:nvCxnSpPr>
        <p:spPr>
          <a:xfrm>
            <a:off x="4183023" y="2053228"/>
            <a:ext cx="0" cy="31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2"/>
            <a:endCxn id="4" idx="0"/>
          </p:cNvCxnSpPr>
          <p:nvPr/>
        </p:nvCxnSpPr>
        <p:spPr>
          <a:xfrm>
            <a:off x="4183023" y="2957149"/>
            <a:ext cx="0" cy="15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5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15" grpId="0" animBg="1"/>
      <p:bldP spid="15" grpId="1" animBg="1"/>
      <p:bldP spid="16" grpId="0" animBg="1"/>
      <p:bldP spid="17" grpId="0" animBg="1"/>
      <p:bldP spid="23" grpId="0" animBg="1"/>
      <p:bldP spid="28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A Service is a front end to a Pod (or group of pods)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2900" dirty="0">
              <a:solidFill>
                <a:schemeClr val="dk1"/>
              </a:solidFill>
              <a:latin typeface="Calibri"/>
              <a:ea typeface="Arial"/>
              <a:cs typeface="Calibri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Pods discover each other via the Service </a:t>
            </a:r>
            <a:r>
              <a:rPr lang="en-US" sz="2900" dirty="0" smtClean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IP or service name.</a:t>
            </a:r>
            <a:endParaRPr lang="en-US" sz="2900" dirty="0">
              <a:solidFill>
                <a:schemeClr val="dk1"/>
              </a:solidFill>
              <a:latin typeface="Calibri"/>
              <a:ea typeface="Arial"/>
              <a:cs typeface="Calibri"/>
              <a:sym typeface="Arial"/>
            </a:endParaRP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2900" dirty="0">
              <a:solidFill>
                <a:schemeClr val="dk1"/>
              </a:solidFill>
              <a:latin typeface="Calibri"/>
              <a:ea typeface="Arial"/>
              <a:cs typeface="Calibri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The service IP is constant (a VIP), but the pods backing it can change.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2900" dirty="0">
              <a:solidFill>
                <a:schemeClr val="dk1"/>
              </a:solidFill>
              <a:latin typeface="Calibri"/>
              <a:ea typeface="Arial"/>
              <a:cs typeface="Calibri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900" dirty="0" smtClean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Service 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discovery by application happens either via DNS or via Environmental variables.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2900" dirty="0">
              <a:solidFill>
                <a:schemeClr val="dk1"/>
              </a:solidFill>
              <a:latin typeface="Calibri"/>
              <a:ea typeface="Arial"/>
              <a:cs typeface="Calibri"/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Arial"/>
              </a:rPr>
              <a:t>Each service has a set of endpoint objects (pods) that can be queried.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DA77A9B-D6FA-844D-BEDD-AB8A295DE7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OVN </a:t>
            </a:r>
            <a:r>
              <a:rPr lang="en-US" dirty="0" err="1" smtClean="0"/>
              <a:t>Kubernetes</a:t>
            </a:r>
            <a:r>
              <a:rPr lang="en-US" dirty="0" smtClean="0"/>
              <a:t> Watcher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Continuously watches K8s API server.</a:t>
            </a:r>
          </a:p>
          <a:p>
            <a:r>
              <a:rPr lang="en-US" dirty="0" smtClean="0"/>
              <a:t>Creates a logical port when a pod gets created.</a:t>
            </a:r>
          </a:p>
          <a:p>
            <a:r>
              <a:rPr lang="en-US" dirty="0" smtClean="0"/>
              <a:t>Creates load-balancer entries in OVN when services are created.</a:t>
            </a:r>
          </a:p>
          <a:p>
            <a:r>
              <a:rPr lang="en-US" dirty="0" smtClean="0"/>
              <a:t>Creates ACLs in OVN when </a:t>
            </a:r>
            <a:r>
              <a:rPr lang="en-US" dirty="0" err="1" smtClean="0"/>
              <a:t>kubernetes</a:t>
            </a:r>
            <a:r>
              <a:rPr lang="en-US" dirty="0" smtClean="0"/>
              <a:t> network policy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1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Multi-tenancy in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OVN and Network Virtualization shines.</a:t>
            </a:r>
          </a:p>
          <a:p>
            <a:r>
              <a:rPr lang="en-US" dirty="0" err="1" smtClean="0"/>
              <a:t>Kubernetes</a:t>
            </a:r>
            <a:r>
              <a:rPr lang="en-US" dirty="0" smtClean="0"/>
              <a:t> seen as an application deployment tool.</a:t>
            </a:r>
          </a:p>
          <a:p>
            <a:r>
              <a:rPr lang="en-US" dirty="0" smtClean="0"/>
              <a:t>Preference for multiple </a:t>
            </a:r>
            <a:r>
              <a:rPr lang="en-US" dirty="0" err="1" smtClean="0"/>
              <a:t>kubernetes</a:t>
            </a:r>
            <a:r>
              <a:rPr lang="en-US" dirty="0" smtClean="0"/>
              <a:t> clusters.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4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 in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pod has an Envoy container to act as a proxy</a:t>
            </a:r>
          </a:p>
          <a:p>
            <a:r>
              <a:rPr lang="en-US" dirty="0" err="1" smtClean="0"/>
              <a:t>iptables</a:t>
            </a:r>
            <a:r>
              <a:rPr lang="en-US" dirty="0" smtClean="0"/>
              <a:t> rules inside the pods</a:t>
            </a:r>
          </a:p>
          <a:p>
            <a:r>
              <a:rPr lang="en-US" dirty="0" smtClean="0"/>
              <a:t>Envoy can do the load-balancing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https://github.com/openvswitch/ovn-kubernetes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8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OVS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36309" y="1437367"/>
            <a:ext cx="1477793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br-int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2" y="1192555"/>
            <a:ext cx="34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ovs-vsctl</a:t>
            </a:r>
            <a:r>
              <a:rPr lang="en-US" dirty="0" smtClean="0"/>
              <a:t> add-</a:t>
            </a:r>
            <a:r>
              <a:rPr lang="en-US" dirty="0" err="1" smtClean="0"/>
              <a:t>br</a:t>
            </a:r>
            <a:r>
              <a:rPr lang="en-US" dirty="0" smtClean="0"/>
              <a:t> </a:t>
            </a:r>
            <a:r>
              <a:rPr lang="en-US" dirty="0" err="1" smtClean="0"/>
              <a:t>br-int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666737"/>
            <a:ext cx="24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netns</a:t>
            </a:r>
            <a:r>
              <a:rPr lang="en-US" dirty="0" smtClean="0"/>
              <a:t> add ns1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40202" y="2811717"/>
            <a:ext cx="1328098" cy="930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2" y="2085000"/>
            <a:ext cx="4352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link add </a:t>
            </a:r>
            <a:r>
              <a:rPr lang="en-US" dirty="0" smtClean="0"/>
              <a:t>p0_l </a:t>
            </a:r>
            <a:r>
              <a:rPr lang="en-US" dirty="0"/>
              <a:t>type </a:t>
            </a:r>
            <a:r>
              <a:rPr lang="en-US" dirty="0" err="1"/>
              <a:t>veth</a:t>
            </a:r>
            <a:r>
              <a:rPr lang="en-US" dirty="0"/>
              <a:t> peer name </a:t>
            </a:r>
            <a:r>
              <a:rPr lang="en-US" dirty="0" smtClean="0"/>
              <a:t>p0_c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ip</a:t>
            </a:r>
            <a:r>
              <a:rPr lang="en-US" dirty="0" smtClean="0"/>
              <a:t> link set p0_c </a:t>
            </a:r>
            <a:r>
              <a:rPr lang="en-US" dirty="0" err="1" smtClean="0"/>
              <a:t>netns</a:t>
            </a:r>
            <a:r>
              <a:rPr lang="en-US" dirty="0" smtClean="0"/>
              <a:t> ns1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netns</a:t>
            </a:r>
            <a:r>
              <a:rPr lang="en-US" dirty="0" smtClean="0"/>
              <a:t> exec p0_c </a:t>
            </a:r>
            <a:r>
              <a:rPr lang="en-US" dirty="0" err="1" smtClean="0"/>
              <a:t>ip</a:t>
            </a:r>
            <a:r>
              <a:rPr lang="en-US" dirty="0" smtClean="0"/>
              <a:t> link set </a:t>
            </a:r>
            <a:r>
              <a:rPr lang="en-US" dirty="0" err="1" smtClean="0"/>
              <a:t>dev</a:t>
            </a:r>
            <a:r>
              <a:rPr lang="en-US" dirty="0" smtClean="0"/>
              <a:t> p0_c name eth0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ovs-vsctl</a:t>
            </a:r>
            <a:r>
              <a:rPr lang="en-US" dirty="0" smtClean="0"/>
              <a:t> add-port </a:t>
            </a:r>
            <a:r>
              <a:rPr lang="en-US" dirty="0" err="1" smtClean="0"/>
              <a:t>br-int</a:t>
            </a:r>
            <a:r>
              <a:rPr lang="en-US" dirty="0" smtClean="0"/>
              <a:t> p0_l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3"/>
          </p:cNvCxnSpPr>
          <p:nvPr/>
        </p:nvCxnSpPr>
        <p:spPr>
          <a:xfrm flipH="1">
            <a:off x="6136307" y="2217857"/>
            <a:ext cx="216418" cy="98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9852" y="3034713"/>
            <a:ext cx="6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01810" y="2811717"/>
            <a:ext cx="1328098" cy="930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ns2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3409" y="3002447"/>
            <a:ext cx="6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29" name="Straight Connector 28"/>
          <p:cNvCxnSpPr>
            <a:stCxn id="11" idx="5"/>
          </p:cNvCxnSpPr>
          <p:nvPr/>
        </p:nvCxnSpPr>
        <p:spPr>
          <a:xfrm>
            <a:off x="7397682" y="2217857"/>
            <a:ext cx="338244" cy="98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18" grpId="0" animBg="1"/>
      <p:bldP spid="20" grpId="0" build="p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OVN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07384" y="1362177"/>
            <a:ext cx="1477793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br-int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9211" y="2724457"/>
            <a:ext cx="1328098" cy="930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6977" y="2850047"/>
            <a:ext cx="6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575" y="1076218"/>
            <a:ext cx="33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ovs-vsctl</a:t>
            </a:r>
            <a:r>
              <a:rPr lang="en-US" dirty="0"/>
              <a:t> add-port </a:t>
            </a:r>
            <a:r>
              <a:rPr lang="en-US" dirty="0" err="1"/>
              <a:t>br-int</a:t>
            </a:r>
            <a:r>
              <a:rPr lang="en-US" dirty="0"/>
              <a:t> </a:t>
            </a:r>
            <a:r>
              <a:rPr lang="en-US" b="1" dirty="0"/>
              <a:t>p0_l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3984" y="2163756"/>
            <a:ext cx="62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p0_l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434" y="1552977"/>
            <a:ext cx="414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ovs-vsctl</a:t>
            </a:r>
            <a:r>
              <a:rPr lang="en-US" dirty="0" smtClean="0"/>
              <a:t> set interface p0_l </a:t>
            </a:r>
            <a:r>
              <a:rPr lang="en-US" dirty="0" err="1" smtClean="0"/>
              <a:t>external-ids:iface-id</a:t>
            </a:r>
            <a:r>
              <a:rPr lang="en-US" dirty="0" smtClean="0"/>
              <a:t>=“</a:t>
            </a:r>
            <a:r>
              <a:rPr lang="en-US" b="1" dirty="0" smtClean="0"/>
              <a:t>port0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575" y="2217856"/>
            <a:ext cx="354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ovn-nbctl</a:t>
            </a:r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-add ls0</a:t>
            </a:r>
          </a:p>
          <a:p>
            <a:r>
              <a:rPr lang="en-US" dirty="0" err="1" smtClean="0"/>
              <a:t>ovn-nbctl</a:t>
            </a:r>
            <a:r>
              <a:rPr lang="en-US" dirty="0" smtClean="0"/>
              <a:t> </a:t>
            </a:r>
            <a:r>
              <a:rPr lang="en-US" dirty="0" err="1" smtClean="0"/>
              <a:t>lsp</a:t>
            </a:r>
            <a:r>
              <a:rPr lang="en-US" dirty="0" smtClean="0"/>
              <a:t>-add ls0 </a:t>
            </a:r>
            <a:r>
              <a:rPr lang="en-US" b="1" dirty="0" smtClean="0"/>
              <a:t>port0</a:t>
            </a:r>
            <a:r>
              <a:rPr lang="en-US" dirty="0" smtClean="0"/>
              <a:t> --</a:t>
            </a:r>
          </a:p>
          <a:p>
            <a:r>
              <a:rPr lang="en-US" dirty="0" err="1"/>
              <a:t>lsp</a:t>
            </a:r>
            <a:r>
              <a:rPr lang="en-US" dirty="0"/>
              <a:t>-set-</a:t>
            </a:r>
            <a:r>
              <a:rPr lang="en-US" dirty="0" smtClean="0"/>
              <a:t>addresses port0 “$MAC $IP”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00886" y="1202705"/>
            <a:ext cx="2321790" cy="29862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364494" y="2276577"/>
            <a:ext cx="0" cy="758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0530" y="3820056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90276" y="1231340"/>
            <a:ext cx="2321790" cy="29862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3984" y="1362177"/>
            <a:ext cx="1477793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br-int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7075" y="2724457"/>
            <a:ext cx="1328098" cy="930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ns2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853183" y="2276577"/>
            <a:ext cx="0" cy="758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31747" y="2850047"/>
            <a:ext cx="6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47075" y="2227014"/>
            <a:ext cx="62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p0_l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34158" y="3819606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1577" y="3332065"/>
            <a:ext cx="3723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ovs-vsctl</a:t>
            </a:r>
            <a:r>
              <a:rPr lang="en-US" dirty="0"/>
              <a:t> add-port </a:t>
            </a:r>
            <a:r>
              <a:rPr lang="en-US" dirty="0" err="1"/>
              <a:t>br-int</a:t>
            </a:r>
            <a:r>
              <a:rPr lang="en-US" dirty="0"/>
              <a:t> </a:t>
            </a:r>
            <a:r>
              <a:rPr lang="en-US" b="1" dirty="0" smtClean="0"/>
              <a:t>p0_l </a:t>
            </a:r>
            <a:r>
              <a:rPr lang="en-US" dirty="0" smtClean="0"/>
              <a:t>-- set interface p0_l </a:t>
            </a:r>
            <a:r>
              <a:rPr lang="en-US" dirty="0" err="1" smtClean="0"/>
              <a:t>external-ids:iface-id</a:t>
            </a:r>
            <a:r>
              <a:rPr lang="en-US" dirty="0" smtClean="0"/>
              <a:t>=“</a:t>
            </a:r>
            <a:r>
              <a:rPr lang="en-US" b="1" dirty="0" smtClean="0"/>
              <a:t>port1</a:t>
            </a:r>
            <a:r>
              <a:rPr lang="en-US" dirty="0" smtClean="0"/>
              <a:t>”</a:t>
            </a:r>
            <a:endParaRPr lang="en-US" b="1" dirty="0"/>
          </a:p>
          <a:p>
            <a:r>
              <a:rPr lang="en-US" dirty="0" err="1" smtClean="0"/>
              <a:t>ovn-nbctl</a:t>
            </a:r>
            <a:r>
              <a:rPr lang="en-US" dirty="0" smtClean="0"/>
              <a:t> </a:t>
            </a:r>
            <a:r>
              <a:rPr lang="en-US" dirty="0" err="1" smtClean="0"/>
              <a:t>lsp</a:t>
            </a:r>
            <a:r>
              <a:rPr lang="en-US" dirty="0" smtClean="0"/>
              <a:t>-add ls0 </a:t>
            </a:r>
            <a:r>
              <a:rPr lang="en-US" b="1" dirty="0" smtClean="0"/>
              <a:t>port1</a:t>
            </a:r>
            <a:r>
              <a:rPr lang="en-US" dirty="0" smtClean="0"/>
              <a:t> -- </a:t>
            </a:r>
            <a:r>
              <a:rPr lang="en-US" dirty="0" err="1" smtClean="0"/>
              <a:t>lsp</a:t>
            </a:r>
            <a:r>
              <a:rPr lang="en-US" dirty="0" smtClean="0"/>
              <a:t>-set-addresses port1 “$MAC $IP”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6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1" uiExpand="1" build="p"/>
      <p:bldP spid="20" grpId="0" animBg="1"/>
      <p:bldP spid="22" grpId="0" animBg="1"/>
      <p:bldP spid="24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container orchestrators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792850" y="1342601"/>
            <a:ext cx="1477793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br-int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3479" y="1231340"/>
            <a:ext cx="2321790" cy="29862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11670" y="2724457"/>
            <a:ext cx="1328098" cy="930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pod1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1745" y="2276577"/>
            <a:ext cx="0" cy="758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31747" y="2839901"/>
            <a:ext cx="6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47075" y="2227014"/>
            <a:ext cx="62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p0_l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60935" y="3819607"/>
            <a:ext cx="6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1576" y="1114991"/>
            <a:ext cx="46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create -f pod1.yaml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13540" y="3848240"/>
            <a:ext cx="9117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07430" y="3848240"/>
            <a:ext cx="8061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574" y="1580685"/>
            <a:ext cx="4661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ovs-vsctl</a:t>
            </a:r>
            <a:r>
              <a:rPr lang="en-US" dirty="0"/>
              <a:t> add-port </a:t>
            </a:r>
            <a:r>
              <a:rPr lang="en-US" dirty="0" err="1"/>
              <a:t>br-int</a:t>
            </a:r>
            <a:r>
              <a:rPr lang="en-US" dirty="0"/>
              <a:t> </a:t>
            </a:r>
            <a:r>
              <a:rPr lang="en-US" b="1" dirty="0" smtClean="0"/>
              <a:t>p0_l</a:t>
            </a:r>
          </a:p>
          <a:p>
            <a:endParaRPr lang="en-US" b="1" dirty="0"/>
          </a:p>
          <a:p>
            <a:r>
              <a:rPr lang="en-US" dirty="0" err="1"/>
              <a:t>ovs-vsctl</a:t>
            </a:r>
            <a:r>
              <a:rPr lang="en-US" dirty="0"/>
              <a:t> set interface p0_l </a:t>
            </a:r>
            <a:r>
              <a:rPr lang="en-US" dirty="0" err="1"/>
              <a:t>external-ids:iface-id</a:t>
            </a:r>
            <a:r>
              <a:rPr lang="en-US" dirty="0"/>
              <a:t>=“</a:t>
            </a:r>
            <a:r>
              <a:rPr lang="en-US" b="1" dirty="0"/>
              <a:t>port0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/>
              <a:t>ovn-nbctl</a:t>
            </a:r>
            <a:r>
              <a:rPr lang="en-US" dirty="0"/>
              <a:t> </a:t>
            </a:r>
            <a:r>
              <a:rPr lang="en-US" dirty="0" err="1"/>
              <a:t>lsp</a:t>
            </a:r>
            <a:r>
              <a:rPr lang="en-US" dirty="0"/>
              <a:t>-add ls0 </a:t>
            </a:r>
            <a:r>
              <a:rPr lang="en-US" b="1" dirty="0"/>
              <a:t>port0</a:t>
            </a:r>
            <a:r>
              <a:rPr lang="en-US" dirty="0"/>
              <a:t> --</a:t>
            </a:r>
          </a:p>
          <a:p>
            <a:r>
              <a:rPr lang="en-US" dirty="0" err="1"/>
              <a:t>lsp</a:t>
            </a:r>
            <a:r>
              <a:rPr lang="en-US" dirty="0"/>
              <a:t>-set-addresses port0 “$MAC $IP”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1623" y="3849142"/>
            <a:ext cx="46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delete -f pod1.yaml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1" animBg="1"/>
      <p:bldP spid="15" grpId="1"/>
      <p:bldP spid="16" grpId="1"/>
      <p:bldP spid="17" grpId="0"/>
      <p:bldP spid="18" grpId="0"/>
      <p:bldP spid="19" grpId="0" animBg="1"/>
      <p:bldP spid="20" grpId="0" animBg="1"/>
      <p:bldP spid="21" grpId="1" build="p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Switch Port</a:t>
            </a:r>
          </a:p>
          <a:p>
            <a:r>
              <a:rPr lang="en-US" dirty="0" smtClean="0"/>
              <a:t>Logical Switch</a:t>
            </a:r>
          </a:p>
          <a:p>
            <a:r>
              <a:rPr lang="en-US" dirty="0" smtClean="0"/>
              <a:t>Logical Router</a:t>
            </a:r>
          </a:p>
          <a:p>
            <a:r>
              <a:rPr lang="en-US" dirty="0" smtClean="0"/>
              <a:t>ACL</a:t>
            </a:r>
          </a:p>
          <a:p>
            <a:r>
              <a:rPr lang="en-US" dirty="0" smtClean="0"/>
              <a:t>Load-balancers</a:t>
            </a:r>
          </a:p>
          <a:p>
            <a:r>
              <a:rPr lang="en-US" dirty="0" smtClean="0"/>
              <a:t>DHCP and DNS</a:t>
            </a:r>
          </a:p>
          <a:p>
            <a:r>
              <a:rPr lang="en-US" dirty="0" smtClean="0"/>
              <a:t>Gateways and 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Orchestrators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err="1" smtClean="0"/>
              <a:t>Mesos</a:t>
            </a:r>
            <a:r>
              <a:rPr lang="en-US" dirty="0" smtClean="0"/>
              <a:t> and DC/OS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2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40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>
                <a:sym typeface="Arial"/>
              </a:rPr>
              <a:t>A pod is a group of containers that share the same network namespace</a:t>
            </a:r>
            <a:r>
              <a:rPr lang="en-US" sz="4500" dirty="0" smtClean="0">
                <a:sym typeface="Arial"/>
              </a:rPr>
              <a:t>.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endParaRPr lang="en-US" sz="4500" dirty="0"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>
                <a:sym typeface="Arial"/>
              </a:rPr>
              <a:t>Containers inside a pod speak via </a:t>
            </a:r>
            <a:r>
              <a:rPr lang="en-US" sz="4500" dirty="0" err="1">
                <a:sym typeface="Arial"/>
              </a:rPr>
              <a:t>localhost</a:t>
            </a:r>
            <a:r>
              <a:rPr lang="en-US" sz="4500" dirty="0">
                <a:sym typeface="Arial"/>
              </a:rPr>
              <a:t> with each other.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4500" dirty="0"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>
                <a:sym typeface="Arial"/>
              </a:rPr>
              <a:t>A host can have multiple pods.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4500" dirty="0"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 smtClean="0">
                <a:sym typeface="Arial"/>
              </a:rPr>
              <a:t>pods speak </a:t>
            </a:r>
            <a:r>
              <a:rPr lang="en-US" sz="4500" dirty="0">
                <a:sym typeface="Arial"/>
              </a:rPr>
              <a:t>to </a:t>
            </a:r>
            <a:r>
              <a:rPr lang="en-US" sz="4500" dirty="0" smtClean="0">
                <a:sym typeface="Arial"/>
              </a:rPr>
              <a:t>each other</a:t>
            </a:r>
            <a:r>
              <a:rPr lang="en-US" sz="4500" dirty="0" smtClean="0">
                <a:sym typeface="Arial"/>
              </a:rPr>
              <a:t> </a:t>
            </a:r>
            <a:r>
              <a:rPr lang="en-US" sz="4500" dirty="0">
                <a:sym typeface="Arial"/>
              </a:rPr>
              <a:t>via </a:t>
            </a:r>
            <a:r>
              <a:rPr lang="en-US" sz="4500" dirty="0" smtClean="0">
                <a:sym typeface="Arial"/>
              </a:rPr>
              <a:t>their </a:t>
            </a:r>
            <a:r>
              <a:rPr lang="en-US" sz="4500" dirty="0">
                <a:sym typeface="Arial"/>
              </a:rPr>
              <a:t>pod IP.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4500" dirty="0"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>
                <a:sym typeface="Arial"/>
              </a:rPr>
              <a:t>All pods in a cluster should be able to talk to each other via their own IP.</a:t>
            </a: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4500" dirty="0"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>
                <a:sym typeface="Arial"/>
              </a:rPr>
              <a:t>A pod should also be able to speak to </a:t>
            </a:r>
            <a:r>
              <a:rPr lang="en-US" sz="4500" dirty="0" err="1" smtClean="0">
                <a:sym typeface="Arial"/>
              </a:rPr>
              <a:t>Kubernetes</a:t>
            </a:r>
            <a:r>
              <a:rPr lang="en-US" sz="4500" dirty="0" smtClean="0">
                <a:sym typeface="Arial"/>
              </a:rPr>
              <a:t> central daemons.</a:t>
            </a:r>
            <a:endParaRPr lang="en-US" sz="4500" dirty="0">
              <a:sym typeface="Arial"/>
            </a:endParaRPr>
          </a:p>
          <a:p>
            <a:pPr marL="609600" lvl="0" indent="-457200">
              <a:lnSpc>
                <a:spcPct val="90000"/>
              </a:lnSpc>
              <a:spcBef>
                <a:spcPts val="0"/>
              </a:spcBef>
            </a:pPr>
            <a:endParaRPr lang="en-US" sz="4500" dirty="0">
              <a:sym typeface="Arial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-US" sz="4500" dirty="0">
                <a:sym typeface="Arial"/>
              </a:rPr>
              <a:t>Pods are fungible. They can be destroyed and re-created in a different host with a different 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8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OVN networking for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688" y="1095600"/>
            <a:ext cx="2241683" cy="30347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688" y="1540309"/>
            <a:ext cx="557463" cy="82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18151" y="2780631"/>
            <a:ext cx="822960" cy="8229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OVS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6" idx="1"/>
          </p:cNvCxnSpPr>
          <p:nvPr/>
        </p:nvCxnSpPr>
        <p:spPr>
          <a:xfrm>
            <a:off x="439420" y="2363269"/>
            <a:ext cx="399251" cy="537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7"/>
          </p:cNvCxnSpPr>
          <p:nvPr/>
        </p:nvCxnSpPr>
        <p:spPr>
          <a:xfrm flipH="1">
            <a:off x="1420591" y="2363269"/>
            <a:ext cx="351660" cy="537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1129631" y="2363269"/>
            <a:ext cx="0" cy="417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12909" y="1095599"/>
            <a:ext cx="3402644" cy="30347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master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kubernetes</a:t>
            </a:r>
            <a:r>
              <a:rPr lang="en-US" dirty="0" smtClean="0"/>
              <a:t> central daemons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2.   OVN database and daemons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4423" y="1063334"/>
            <a:ext cx="2415308" cy="30669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24859" y="2780631"/>
            <a:ext cx="822960" cy="8229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OVS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3467" y="2363269"/>
            <a:ext cx="399251" cy="537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51782" y="2386065"/>
            <a:ext cx="0" cy="4173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87999" y="2386065"/>
            <a:ext cx="351660" cy="5378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3128" y="1540309"/>
            <a:ext cx="557463" cy="82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41111" y="1540309"/>
            <a:ext cx="557463" cy="82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67396" y="1563105"/>
            <a:ext cx="557463" cy="82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95922" y="1563105"/>
            <a:ext cx="557463" cy="82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67470" y="1563105"/>
            <a:ext cx="557463" cy="82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7119" y="1095600"/>
            <a:ext cx="11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minion2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0688" y="1063334"/>
            <a:ext cx="11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minion1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9769" y="3732794"/>
            <a:ext cx="13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ovn</a:t>
            </a:r>
            <a:r>
              <a:rPr lang="en-US" sz="1400" dirty="0" smtClean="0"/>
              <a:t>-controller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49188" y="3822536"/>
            <a:ext cx="13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ovn</a:t>
            </a:r>
            <a:r>
              <a:rPr lang="en-US" sz="1400" dirty="0" smtClean="0"/>
              <a:t>-controller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772251" y="3732794"/>
            <a:ext cx="53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cni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57881" y="3822536"/>
            <a:ext cx="53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cni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762299" y="2923947"/>
            <a:ext cx="64007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health</a:t>
            </a:r>
          </a:p>
          <a:p>
            <a:r>
              <a:rPr lang="en-US" sz="1400" dirty="0" smtClean="0"/>
              <a:t>check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38827" y="2886999"/>
            <a:ext cx="640904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health</a:t>
            </a:r>
          </a:p>
          <a:p>
            <a:r>
              <a:rPr lang="en-US" sz="1400" dirty="0" smtClean="0"/>
              <a:t>check</a:t>
            </a:r>
            <a:endParaRPr lang="en-US" sz="1400" dirty="0"/>
          </a:p>
        </p:txBody>
      </p:sp>
      <p:cxnSp>
        <p:nvCxnSpPr>
          <p:cNvPr id="41" name="Straight Connector 40"/>
          <p:cNvCxnSpPr>
            <a:stCxn id="6" idx="6"/>
            <a:endCxn id="36" idx="1"/>
          </p:cNvCxnSpPr>
          <p:nvPr/>
        </p:nvCxnSpPr>
        <p:spPr>
          <a:xfrm flipV="1">
            <a:off x="1541111" y="3185557"/>
            <a:ext cx="221188" cy="6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>
            <a:off x="4167470" y="3148609"/>
            <a:ext cx="2713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4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OVN networking for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2391" y="1330832"/>
            <a:ext cx="649506" cy="2475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3677319" y="1559992"/>
            <a:ext cx="1165357" cy="1047122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818" y="1365090"/>
            <a:ext cx="546833" cy="6236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3829" y="2169048"/>
            <a:ext cx="516822" cy="6578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3088" y="3039460"/>
            <a:ext cx="487523" cy="6891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3322" y="1365090"/>
            <a:ext cx="557463" cy="6767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P4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93963" y="2230182"/>
            <a:ext cx="491425" cy="6767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3963" y="3163789"/>
            <a:ext cx="516822" cy="6767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4386" y="3005202"/>
            <a:ext cx="1191223" cy="801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567444" y="4124821"/>
            <a:ext cx="1385107" cy="6066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Master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9826" y="785754"/>
            <a:ext cx="221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400" dirty="0" smtClean="0"/>
              <a:t> </a:t>
            </a:r>
            <a:r>
              <a:rPr lang="en-US" sz="2400" dirty="0" smtClean="0"/>
              <a:t>Logical </a:t>
            </a:r>
            <a:r>
              <a:rPr lang="en-US" sz="2400" dirty="0" smtClean="0"/>
              <a:t>Space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391748" y="1365090"/>
            <a:ext cx="649506" cy="2475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cxnSp>
        <p:nvCxnSpPr>
          <p:cNvPr id="19" name="Straight Connector 18"/>
          <p:cNvCxnSpPr>
            <a:stCxn id="7" idx="4"/>
            <a:endCxn id="14" idx="0"/>
          </p:cNvCxnSpPr>
          <p:nvPr/>
        </p:nvCxnSpPr>
        <p:spPr>
          <a:xfrm>
            <a:off x="4259998" y="2607114"/>
            <a:ext cx="0" cy="398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15" idx="0"/>
          </p:cNvCxnSpPr>
          <p:nvPr/>
        </p:nvCxnSpPr>
        <p:spPr>
          <a:xfrm>
            <a:off x="4259998" y="3806241"/>
            <a:ext cx="0" cy="318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</p:cNvCxnSpPr>
          <p:nvPr/>
        </p:nvCxnSpPr>
        <p:spPr>
          <a:xfrm>
            <a:off x="4842676" y="2083553"/>
            <a:ext cx="469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2"/>
          </p:cNvCxnSpPr>
          <p:nvPr/>
        </p:nvCxnSpPr>
        <p:spPr>
          <a:xfrm>
            <a:off x="3054187" y="2071097"/>
            <a:ext cx="623132" cy="1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 flipV="1">
            <a:off x="1620651" y="1667638"/>
            <a:ext cx="771097" cy="9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3"/>
          </p:cNvCxnSpPr>
          <p:nvPr/>
        </p:nvCxnSpPr>
        <p:spPr>
          <a:xfrm>
            <a:off x="1620651" y="2497978"/>
            <a:ext cx="771097" cy="3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3"/>
          </p:cNvCxnSpPr>
          <p:nvPr/>
        </p:nvCxnSpPr>
        <p:spPr>
          <a:xfrm flipV="1">
            <a:off x="1610611" y="3383754"/>
            <a:ext cx="781137" cy="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1" idx="1"/>
          </p:cNvCxnSpPr>
          <p:nvPr/>
        </p:nvCxnSpPr>
        <p:spPr>
          <a:xfrm>
            <a:off x="5961897" y="1703445"/>
            <a:ext cx="4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02538" y="3490673"/>
            <a:ext cx="4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50380" y="4212021"/>
            <a:ext cx="873259" cy="3601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health</a:t>
            </a:r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67995" y="4212021"/>
            <a:ext cx="873259" cy="3601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health</a:t>
            </a:r>
            <a:endParaRPr lang="en-US" dirty="0" smtClean="0"/>
          </a:p>
          <a:p>
            <a:r>
              <a:rPr lang="en-US" dirty="0"/>
              <a:t> </a:t>
            </a:r>
          </a:p>
        </p:txBody>
      </p:sp>
      <p:cxnSp>
        <p:nvCxnSpPr>
          <p:cNvPr id="48" name="Straight Connector 47"/>
          <p:cNvCxnSpPr>
            <a:stCxn id="17" idx="2"/>
          </p:cNvCxnSpPr>
          <p:nvPr/>
        </p:nvCxnSpPr>
        <p:spPr>
          <a:xfrm>
            <a:off x="2716501" y="3840499"/>
            <a:ext cx="7553" cy="371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2"/>
          </p:cNvCxnSpPr>
          <p:nvPr/>
        </p:nvCxnSpPr>
        <p:spPr>
          <a:xfrm flipH="1">
            <a:off x="5632297" y="3806241"/>
            <a:ext cx="4847" cy="405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3"/>
            <a:endCxn id="12" idx="1"/>
          </p:cNvCxnSpPr>
          <p:nvPr/>
        </p:nvCxnSpPr>
        <p:spPr>
          <a:xfrm>
            <a:off x="5961897" y="2568537"/>
            <a:ext cx="532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0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710</Words>
  <Application>Microsoft Macintosh PowerPoint</Application>
  <PresentationFormat>On-screen Show (16:9)</PresentationFormat>
  <Paragraphs>197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OVN and Containers</vt:lpstr>
      <vt:lpstr>Integration with OVS</vt:lpstr>
      <vt:lpstr>Integration with OVN</vt:lpstr>
      <vt:lpstr>Integration with container orchestrators</vt:lpstr>
      <vt:lpstr>OVN objects</vt:lpstr>
      <vt:lpstr>Popular Orchestrators </vt:lpstr>
      <vt:lpstr>Kubernetes</vt:lpstr>
      <vt:lpstr>OVN networking for kubernetes</vt:lpstr>
      <vt:lpstr>OVN networking for kubernetes</vt:lpstr>
      <vt:lpstr>OVN Kubernetes north/south networking</vt:lpstr>
      <vt:lpstr>Kubernetes Services</vt:lpstr>
      <vt:lpstr>OVN Kubernetes Watcher</vt:lpstr>
      <vt:lpstr>Multi-tenancy in Kubernetes</vt:lpstr>
      <vt:lpstr>Service mesh in Kubernetes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Guru Shetty</cp:lastModifiedBy>
  <cp:revision>173</cp:revision>
  <dcterms:created xsi:type="dcterms:W3CDTF">2016-09-09T14:34:40Z</dcterms:created>
  <dcterms:modified xsi:type="dcterms:W3CDTF">2017-11-16T11:57:30Z</dcterms:modified>
</cp:coreProperties>
</file>