
<file path=[Content_Types].xml><?xml version="1.0" encoding="utf-8"?>
<Types xmlns="http://schemas.openxmlformats.org/package/2006/content-types">
  <Override PartName="/_rels/.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5.jpeg" ContentType="image/jpeg"/>
  <Override PartName="/ppt/media/image14.png" ContentType="image/png"/>
  <Override PartName="/ppt/media/image13.png" ContentType="image/png"/>
  <Override PartName="/ppt/media/image12.png" ContentType="image/png"/>
  <Override PartName="/ppt/media/image2.jpeg" ContentType="image/jpeg"/>
  <Override PartName="/ppt/media/image3.png" ContentType="image/png"/>
  <Override PartName="/ppt/media/image11.png" ContentType="image/png"/>
  <Override PartName="/ppt/media/image1.jpeg" ContentType="image/jpeg"/>
  <Override PartName="/ppt/media/image5.png" ContentType="image/png"/>
  <Override PartName="/ppt/media/image7.png" ContentType="image/png"/>
  <Override PartName="/ppt/media/image9.jpeg" ContentType="image/jpeg"/>
  <Override PartName="/ppt/media/image4.jpeg" ContentType="image/jpeg"/>
  <Override PartName="/ppt/media/image6.png" ContentType="image/png"/>
  <Override PartName="/ppt/media/image10.gif" ContentType="image/gif"/>
  <Override PartName="/ppt/media/image8.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457200" y="120348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5" name="PlaceHolder 5"/>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457200" y="120348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8" name="PlaceHolder 3"/>
          <p:cNvSpPr>
            <a:spLocks noGrp="1"/>
          </p:cNvSpPr>
          <p:nvPr>
            <p:ph type="body"/>
          </p:nvPr>
        </p:nvSpPr>
        <p:spPr>
          <a:xfrm>
            <a:off x="3239640" y="120348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9" name="PlaceHolder 4"/>
          <p:cNvSpPr>
            <a:spLocks noGrp="1"/>
          </p:cNvSpPr>
          <p:nvPr>
            <p:ph type="body"/>
          </p:nvPr>
        </p:nvSpPr>
        <p:spPr>
          <a:xfrm>
            <a:off x="6022080" y="120348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0" name="PlaceHolder 5"/>
          <p:cNvSpPr>
            <a:spLocks noGrp="1"/>
          </p:cNvSpPr>
          <p:nvPr>
            <p:ph type="body"/>
          </p:nvPr>
        </p:nvSpPr>
        <p:spPr>
          <a:xfrm>
            <a:off x="6022080" y="276192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1" name="PlaceHolder 6"/>
          <p:cNvSpPr>
            <a:spLocks noGrp="1"/>
          </p:cNvSpPr>
          <p:nvPr>
            <p:ph type="body"/>
          </p:nvPr>
        </p:nvSpPr>
        <p:spPr>
          <a:xfrm>
            <a:off x="3239640" y="276192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2" name="PlaceHolder 7"/>
          <p:cNvSpPr>
            <a:spLocks noGrp="1"/>
          </p:cNvSpPr>
          <p:nvPr>
            <p:ph type="body"/>
          </p:nvPr>
        </p:nvSpPr>
        <p:spPr>
          <a:xfrm>
            <a:off x="457200" y="276192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8"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457200" y="120348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457200" y="120348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3239640" y="120348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9" name="PlaceHolder 4"/>
          <p:cNvSpPr>
            <a:spLocks noGrp="1"/>
          </p:cNvSpPr>
          <p:nvPr>
            <p:ph type="body"/>
          </p:nvPr>
        </p:nvSpPr>
        <p:spPr>
          <a:xfrm>
            <a:off x="6022080" y="120348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0" name="PlaceHolder 5"/>
          <p:cNvSpPr>
            <a:spLocks noGrp="1"/>
          </p:cNvSpPr>
          <p:nvPr>
            <p:ph type="body"/>
          </p:nvPr>
        </p:nvSpPr>
        <p:spPr>
          <a:xfrm>
            <a:off x="6022080" y="276192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1" name="PlaceHolder 6"/>
          <p:cNvSpPr>
            <a:spLocks noGrp="1"/>
          </p:cNvSpPr>
          <p:nvPr>
            <p:ph type="body"/>
          </p:nvPr>
        </p:nvSpPr>
        <p:spPr>
          <a:xfrm>
            <a:off x="3239640" y="276192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2" name="PlaceHolder 7"/>
          <p:cNvSpPr>
            <a:spLocks noGrp="1"/>
          </p:cNvSpPr>
          <p:nvPr>
            <p:ph type="body"/>
          </p:nvPr>
        </p:nvSpPr>
        <p:spPr>
          <a:xfrm>
            <a:off x="457200" y="2761920"/>
            <a:ext cx="26496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7" name="PlaceHolder 4"/>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rcRect l="0" t="40567" r="0" b="45442"/>
          <a:stretch/>
        </p:blipFill>
        <p:spPr>
          <a:xfrm>
            <a:off x="0" y="0"/>
            <a:ext cx="9139680" cy="715680"/>
          </a:xfrm>
          <a:prstGeom prst="rect">
            <a:avLst/>
          </a:prstGeom>
          <a:ln>
            <a:noFill/>
          </a:ln>
        </p:spPr>
      </p:pic>
      <p:sp>
        <p:nvSpPr>
          <p:cNvPr id="1" name="CustomShape 1"/>
          <p:cNvSpPr/>
          <p:nvPr/>
        </p:nvSpPr>
        <p:spPr>
          <a:xfrm>
            <a:off x="0" y="4772520"/>
            <a:ext cx="9139680" cy="374760"/>
          </a:xfrm>
          <a:prstGeom prst="rect">
            <a:avLst/>
          </a:prstGeom>
          <a:solidFill>
            <a:schemeClr val="dk1"/>
          </a:solidFill>
          <a:ln>
            <a:noFill/>
          </a:ln>
        </p:spPr>
        <p:style>
          <a:lnRef idx="2">
            <a:schemeClr val="dk1">
              <a:shade val="50000"/>
            </a:schemeClr>
          </a:lnRef>
          <a:fillRef idx="1">
            <a:schemeClr val="dk1"/>
          </a:fillRef>
          <a:effectRef idx="0">
            <a:schemeClr val="dk1"/>
          </a:effectRef>
          <a:fontRef idx="minor"/>
        </p:style>
      </p:sp>
      <p:pic>
        <p:nvPicPr>
          <p:cNvPr id="2" name="Picture 6" descr=""/>
          <p:cNvPicPr/>
          <p:nvPr/>
        </p:nvPicPr>
        <p:blipFill>
          <a:blip r:embed="rId3"/>
          <a:stretch/>
        </p:blipFill>
        <p:spPr>
          <a:xfrm>
            <a:off x="0" y="0"/>
            <a:ext cx="9139680" cy="5139360"/>
          </a:xfrm>
          <a:prstGeom prst="rect">
            <a:avLst/>
          </a:prstGeom>
          <a:ln>
            <a:noFill/>
          </a:ln>
        </p:spPr>
      </p:pic>
      <p:sp>
        <p:nvSpPr>
          <p:cNvPr id="3" name="CustomShape 2"/>
          <p:cNvSpPr/>
          <p:nvPr/>
        </p:nvSpPr>
        <p:spPr>
          <a:xfrm>
            <a:off x="0" y="3305520"/>
            <a:ext cx="9139680" cy="1833840"/>
          </a:xfrm>
          <a:prstGeom prst="rect">
            <a:avLst/>
          </a:prstGeom>
          <a:solidFill>
            <a:schemeClr val="dk1">
              <a:alpha val="63000"/>
            </a:schemeClr>
          </a:solidFill>
          <a:ln>
            <a:noFill/>
          </a:ln>
        </p:spPr>
        <p:style>
          <a:lnRef idx="2">
            <a:schemeClr val="dk1">
              <a:shade val="50000"/>
            </a:schemeClr>
          </a:lnRef>
          <a:fillRef idx="1">
            <a:schemeClr val="dk1"/>
          </a:fillRef>
          <a:effectRef idx="0">
            <a:schemeClr val="dk1"/>
          </a:effectRef>
          <a:fontRef idx="minor"/>
        </p:style>
      </p:sp>
      <p:pic>
        <p:nvPicPr>
          <p:cNvPr id="4" name="Picture 7" descr=""/>
          <p:cNvPicPr/>
          <p:nvPr/>
        </p:nvPicPr>
        <p:blipFill>
          <a:blip r:embed="rId4"/>
          <a:stretch/>
        </p:blipFill>
        <p:spPr>
          <a:xfrm>
            <a:off x="3157200" y="954000"/>
            <a:ext cx="2647440" cy="1724400"/>
          </a:xfrm>
          <a:prstGeom prst="rect">
            <a:avLst/>
          </a:prstGeom>
          <a:ln>
            <a:noFill/>
          </a:ln>
        </p:spPr>
      </p:pic>
      <p:sp>
        <p:nvSpPr>
          <p:cNvPr id="5" name="PlaceHolder 3"/>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6" name="PlaceHolder 4"/>
          <p:cNvSpPr>
            <a:spLocks noGrp="1"/>
          </p:cNvSpPr>
          <p:nvPr>
            <p:ph type="body"/>
          </p:nvPr>
        </p:nvSpPr>
        <p:spPr>
          <a:xfrm>
            <a:off x="457200" y="1203480"/>
            <a:ext cx="8229240" cy="2982960"/>
          </a:xfrm>
          <a:prstGeom prst="rect">
            <a:avLst/>
          </a:prstGeom>
        </p:spPr>
        <p:txBody>
          <a:bodyPr lIns="0" rIns="0" tIns="0" bIns="0"/>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3" name="Picture 6" descr=""/>
          <p:cNvPicPr/>
          <p:nvPr/>
        </p:nvPicPr>
        <p:blipFill>
          <a:blip r:embed="rId2"/>
          <a:srcRect l="0" t="40567" r="0" b="45442"/>
          <a:stretch/>
        </p:blipFill>
        <p:spPr>
          <a:xfrm>
            <a:off x="0" y="0"/>
            <a:ext cx="9139680" cy="715680"/>
          </a:xfrm>
          <a:prstGeom prst="rect">
            <a:avLst/>
          </a:prstGeom>
          <a:ln>
            <a:noFill/>
          </a:ln>
        </p:spPr>
      </p:pic>
      <p:sp>
        <p:nvSpPr>
          <p:cNvPr id="44" name="CustomShape 1"/>
          <p:cNvSpPr/>
          <p:nvPr/>
        </p:nvSpPr>
        <p:spPr>
          <a:xfrm>
            <a:off x="0" y="4772520"/>
            <a:ext cx="9139680" cy="374760"/>
          </a:xfrm>
          <a:prstGeom prst="rect">
            <a:avLst/>
          </a:prstGeom>
          <a:solidFill>
            <a:schemeClr val="dk1"/>
          </a:solidFill>
          <a:ln>
            <a:noFill/>
          </a:ln>
        </p:spPr>
        <p:style>
          <a:lnRef idx="2">
            <a:schemeClr val="dk1">
              <a:shade val="50000"/>
            </a:schemeClr>
          </a:lnRef>
          <a:fillRef idx="1">
            <a:schemeClr val="dk1"/>
          </a:fillRef>
          <a:effectRef idx="0">
            <a:schemeClr val="dk1"/>
          </a:effectRef>
          <a:fontRef idx="minor"/>
        </p:style>
      </p:sp>
      <p:sp>
        <p:nvSpPr>
          <p:cNvPr id="45" name="PlaceHolder 2"/>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457200" y="1203480"/>
            <a:ext cx="8229240" cy="2982960"/>
          </a:xfrm>
          <a:prstGeom prst="rect">
            <a:avLst/>
          </a:prstGeom>
        </p:spPr>
        <p:txBody>
          <a:bodyPr lIns="0" rIns="0" tIns="0" bIns="0"/>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jpeg"/><Relationship Id="rId6" Type="http://schemas.openxmlformats.org/officeDocument/2006/relationships/image" Target="../media/image10.gif"/><Relationship Id="rId7" Type="http://schemas.openxmlformats.org/officeDocument/2006/relationships/image" Target="../media/image11.png"/><Relationship Id="rId8"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hyperlink" Target="https://github.com/gstanden/orabuntu-lxc" TargetMode="External"/><Relationship Id="rId2" Type="http://schemas.openxmlformats.org/officeDocument/2006/relationships/hyperlink" Target="https://sites.google.com/site/nandydandyoracle" TargetMode="External"/><Relationship Id="rId3" Type="http://schemas.openxmlformats.org/officeDocument/2006/relationships/hyperlink" Target="http://www.consultingcommandos.us/" TargetMode="External"/><Relationship Id="rId4" Type="http://schemas.openxmlformats.org/officeDocument/2006/relationships/hyperlink" Target="mailto:gilbert@orabuntu-lxc.com" TargetMode="External"/><Relationship Id="rId5" Type="http://schemas.openxmlformats.org/officeDocument/2006/relationships/image" Target="../media/image15.jpeg"/><Relationship Id="rId6"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0" y="3629880"/>
            <a:ext cx="9139680" cy="5738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500" spc="-1" strike="noStrike">
                <a:solidFill>
                  <a:srgbClr val="ffffff"/>
                </a:solidFill>
                <a:uFill>
                  <a:solidFill>
                    <a:srgbClr val="ffffff"/>
                  </a:solidFill>
                </a:uFill>
                <a:latin typeface="Arial"/>
                <a:ea typeface="DejaVu Sans"/>
              </a:rPr>
              <a:t>LXC Linux Containers over Open vSwitch</a:t>
            </a:r>
            <a:endParaRPr b="0" lang="en-US" sz="1800" spc="-1" strike="noStrike">
              <a:solidFill>
                <a:srgbClr val="000000"/>
              </a:solidFill>
              <a:uFill>
                <a:solidFill>
                  <a:srgbClr val="ffffff"/>
                </a:solidFill>
              </a:uFill>
              <a:latin typeface="Arial"/>
            </a:endParaRPr>
          </a:p>
        </p:txBody>
      </p:sp>
      <p:sp>
        <p:nvSpPr>
          <p:cNvPr id="84" name="CustomShape 2"/>
          <p:cNvSpPr/>
          <p:nvPr/>
        </p:nvSpPr>
        <p:spPr>
          <a:xfrm>
            <a:off x="0" y="4320720"/>
            <a:ext cx="9139680" cy="491400"/>
          </a:xfrm>
          <a:prstGeom prst="rect">
            <a:avLst/>
          </a:prstGeom>
          <a:noFill/>
          <a:ln>
            <a:noFill/>
          </a:ln>
        </p:spPr>
        <p:style>
          <a:lnRef idx="0"/>
          <a:fillRef idx="0"/>
          <a:effectRef idx="0"/>
          <a:fontRef idx="minor"/>
        </p:style>
        <p:txBody>
          <a:bodyPr lIns="90000" rIns="90000" tIns="45000" bIns="45000"/>
          <a:p>
            <a:pPr algn="ctr">
              <a:lnSpc>
                <a:spcPct val="100000"/>
              </a:lnSpc>
              <a:spcBef>
                <a:spcPts val="400"/>
              </a:spcBef>
            </a:pPr>
            <a:r>
              <a:rPr b="0" lang="en-US" sz="2000" spc="-1" strike="noStrike">
                <a:solidFill>
                  <a:srgbClr val="ffffff"/>
                </a:solidFill>
                <a:uFill>
                  <a:solidFill>
                    <a:srgbClr val="ffffff"/>
                  </a:solidFill>
                </a:uFill>
                <a:latin typeface="Arial"/>
                <a:ea typeface="DejaVu Sans"/>
              </a:rPr>
              <a:t>Gilbert Standen, Orabuntu-LXC Project, Principal Solution Architect</a:t>
            </a:r>
            <a:endParaRPr b="0" lang="en-US" sz="1800" spc="-1" strike="noStrike">
              <a:solidFill>
                <a:srgbClr val="000000"/>
              </a:solidFill>
              <a:uFill>
                <a:solidFill>
                  <a:srgbClr val="ffffff"/>
                </a:solidFill>
              </a:uFill>
              <a:latin typeface="Arial"/>
            </a:endParaRPr>
          </a:p>
          <a:p>
            <a:pPr algn="ctr">
              <a:lnSpc>
                <a:spcPct val="100000"/>
              </a:lnSpc>
              <a:spcBef>
                <a:spcPts val="400"/>
              </a:spcBef>
            </a:pPr>
            <a:endParaRPr b="0" lang="en-US" sz="1800" spc="-1" strike="noStrike">
              <a:solidFill>
                <a:srgbClr val="000000"/>
              </a:solidFill>
              <a:uFill>
                <a:solidFill>
                  <a:srgbClr val="ffffff"/>
                </a:solidFill>
              </a:uFill>
              <a:latin typeface="Arial"/>
            </a:endParaRPr>
          </a:p>
        </p:txBody>
      </p:sp>
      <p:sp>
        <p:nvSpPr>
          <p:cNvPr id="85" name="CustomShape 3"/>
          <p:cNvSpPr/>
          <p:nvPr/>
        </p:nvSpPr>
        <p:spPr>
          <a:xfrm>
            <a:off x="2444040" y="2734920"/>
            <a:ext cx="4251960" cy="3607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uFill>
                  <a:solidFill>
                    <a:srgbClr val="ffffff"/>
                  </a:solidFill>
                </a:uFill>
                <a:latin typeface="Arial"/>
                <a:ea typeface="Arial"/>
              </a:rPr>
              <a:t>November 16-17, 2017  | San Jose, CA</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457200" y="205920"/>
            <a:ext cx="8225280" cy="3560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2800" spc="-1" strike="noStrike">
                <a:solidFill>
                  <a:srgbClr val="ffffff"/>
                </a:solidFill>
                <a:uFill>
                  <a:solidFill>
                    <a:srgbClr val="ffffff"/>
                  </a:solidFill>
                </a:uFill>
                <a:latin typeface="Arial"/>
                <a:ea typeface="DejaVu Sans"/>
              </a:rPr>
              <a:t>OpenvSwitch as a systemd service on Linux </a:t>
            </a:r>
            <a:endParaRPr b="0" lang="en-US" sz="1800" spc="-1" strike="noStrike">
              <a:solidFill>
                <a:srgbClr val="000000"/>
              </a:solidFill>
              <a:uFill>
                <a:solidFill>
                  <a:srgbClr val="ffffff"/>
                </a:solidFill>
              </a:uFill>
              <a:latin typeface="Arial"/>
            </a:endParaRPr>
          </a:p>
        </p:txBody>
      </p:sp>
      <p:sp>
        <p:nvSpPr>
          <p:cNvPr id="123" name="CustomShape 2"/>
          <p:cNvSpPr/>
          <p:nvPr/>
        </p:nvSpPr>
        <p:spPr>
          <a:xfrm>
            <a:off x="457200" y="962640"/>
            <a:ext cx="8225280" cy="3627720"/>
          </a:xfrm>
          <a:prstGeom prst="rect">
            <a:avLst/>
          </a:prstGeom>
          <a:noFill/>
          <a:ln>
            <a:noFill/>
          </a:ln>
        </p:spPr>
        <p:style>
          <a:lnRef idx="0"/>
          <a:fillRef idx="0"/>
          <a:effectRef idx="0"/>
          <a:fontRef idx="minor"/>
        </p:style>
      </p:sp>
      <p:sp>
        <p:nvSpPr>
          <p:cNvPr id="124" name="CustomShape 3"/>
          <p:cNvSpPr/>
          <p:nvPr/>
        </p:nvSpPr>
        <p:spPr>
          <a:xfrm>
            <a:off x="457200" y="822960"/>
            <a:ext cx="7540920" cy="34020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25" name="CustomShape 4"/>
          <p:cNvSpPr/>
          <p:nvPr/>
        </p:nvSpPr>
        <p:spPr>
          <a:xfrm>
            <a:off x="457200" y="709560"/>
            <a:ext cx="8318520" cy="38840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DejaVu Sans"/>
              </a:rPr>
              <a:t>[Unit]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Description=sw1 Service</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Wants=network-online.target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After=network-online.target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[Service]</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Type=oneshot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User=root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RemainAfterExit=yes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ExecStart=/etc/network/openvswitch/crt_ovs_sw1.sh</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ExecStop=/usr/bin/ovs-vsctl del-br sw1</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[Install]</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WantedBy=multi-user.target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26" name="CustomShape 5"/>
          <p:cNvSpPr/>
          <p:nvPr/>
        </p:nvSpPr>
        <p:spPr>
          <a:xfrm>
            <a:off x="6142680" y="1066680"/>
            <a:ext cx="2740680" cy="638280"/>
          </a:xfrm>
          <a:prstGeom prst="rect">
            <a:avLst/>
          </a:prstGeom>
          <a:noFill/>
          <a:ln>
            <a:noFill/>
          </a:ln>
        </p:spPr>
        <p:style>
          <a:lnRef idx="0"/>
          <a:fillRef idx="0"/>
          <a:effectRef idx="0"/>
          <a:fontRef idx="minor"/>
        </p:style>
        <p:txBody>
          <a:bodyPr lIns="90000" rIns="90000" tIns="45000" bIns="45000"/>
          <a:p>
            <a:pPr algn="r">
              <a:lnSpc>
                <a:spcPct val="100000"/>
              </a:lnSpc>
            </a:pPr>
            <a:r>
              <a:rPr b="1" lang="en-US" sz="1800" spc="-1" strike="noStrike">
                <a:solidFill>
                  <a:srgbClr val="000000"/>
                </a:solidFill>
                <a:uFill>
                  <a:solidFill>
                    <a:srgbClr val="ffffff"/>
                  </a:solidFill>
                </a:uFill>
                <a:latin typeface="Arial"/>
                <a:ea typeface="DejaVu Sans"/>
              </a:rPr>
              <a:t>Ubuntu 16.04+</a:t>
            </a:r>
            <a:endParaRPr b="0" lang="en-US" sz="1800" spc="-1" strike="noStrike">
              <a:solidFill>
                <a:srgbClr val="000000"/>
              </a:solidFill>
              <a:uFill>
                <a:solidFill>
                  <a:srgbClr val="ffffff"/>
                </a:solidFill>
              </a:uFill>
              <a:latin typeface="Arial"/>
            </a:endParaRPr>
          </a:p>
          <a:p>
            <a:pPr algn="r">
              <a:lnSpc>
                <a:spcPct val="100000"/>
              </a:lnSpc>
            </a:pPr>
            <a:r>
              <a:rPr b="1" lang="en-US" sz="1800" spc="-1" strike="noStrike">
                <a:solidFill>
                  <a:srgbClr val="000000"/>
                </a:solidFill>
                <a:uFill>
                  <a:solidFill>
                    <a:srgbClr val="ffffff"/>
                  </a:solidFill>
                </a:uFill>
                <a:latin typeface="Arial"/>
                <a:ea typeface="DejaVu Sans"/>
              </a:rPr>
              <a:t>Oracle Linux 7.x+</a:t>
            </a:r>
            <a:endParaRPr b="0" lang="en-US" sz="1800" spc="-1" strike="noStrike">
              <a:solidFill>
                <a:srgbClr val="000000"/>
              </a:solidFill>
              <a:uFill>
                <a:solidFill>
                  <a:srgbClr val="ffffff"/>
                </a:solidFill>
              </a:uFill>
              <a:latin typeface="Arial"/>
            </a:endParaRPr>
          </a:p>
        </p:txBody>
      </p:sp>
      <p:sp>
        <p:nvSpPr>
          <p:cNvPr id="127" name="CustomShape 6"/>
          <p:cNvSpPr/>
          <p:nvPr/>
        </p:nvSpPr>
        <p:spPr>
          <a:xfrm>
            <a:off x="6142680" y="2076480"/>
            <a:ext cx="2740680" cy="912600"/>
          </a:xfrm>
          <a:prstGeom prst="rect">
            <a:avLst/>
          </a:prstGeom>
          <a:noFill/>
          <a:ln>
            <a:noFill/>
          </a:ln>
        </p:spPr>
        <p:style>
          <a:lnRef idx="0"/>
          <a:fillRef idx="0"/>
          <a:effectRef idx="0"/>
          <a:fontRef idx="minor"/>
        </p:style>
        <p:txBody>
          <a:bodyPr lIns="90000" rIns="90000" tIns="45000" bIns="45000"/>
          <a:p>
            <a:pPr algn="r">
              <a:lnSpc>
                <a:spcPct val="100000"/>
              </a:lnSpc>
            </a:pPr>
            <a:r>
              <a:rPr b="1" lang="en-US" sz="1800" spc="-1" strike="noStrike">
                <a:solidFill>
                  <a:srgbClr val="000000"/>
                </a:solidFill>
                <a:uFill>
                  <a:solidFill>
                    <a:srgbClr val="ffffff"/>
                  </a:solidFill>
                </a:uFill>
                <a:latin typeface="Arial"/>
                <a:ea typeface="DejaVu Sans"/>
              </a:rPr>
              <a:t>LXC Containers are </a:t>
            </a:r>
            <a:endParaRPr b="0" lang="en-US" sz="1800" spc="-1" strike="noStrike">
              <a:solidFill>
                <a:srgbClr val="000000"/>
              </a:solidFill>
              <a:uFill>
                <a:solidFill>
                  <a:srgbClr val="ffffff"/>
                </a:solidFill>
              </a:uFill>
              <a:latin typeface="Arial"/>
            </a:endParaRPr>
          </a:p>
          <a:p>
            <a:pPr algn="r">
              <a:lnSpc>
                <a:spcPct val="100000"/>
              </a:lnSpc>
            </a:pPr>
            <a:r>
              <a:rPr b="1" lang="en-US" sz="1800" spc="-1" strike="noStrike">
                <a:solidFill>
                  <a:srgbClr val="000000"/>
                </a:solidFill>
                <a:uFill>
                  <a:solidFill>
                    <a:srgbClr val="ffffff"/>
                  </a:solidFill>
                </a:uFill>
                <a:latin typeface="Arial"/>
                <a:ea typeface="DejaVu Sans"/>
              </a:rPr>
              <a:t>Also setup as systemd services</a:t>
            </a: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457200" y="205920"/>
            <a:ext cx="8225280" cy="3560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2800" spc="-1" strike="noStrike">
                <a:solidFill>
                  <a:srgbClr val="ffffff"/>
                </a:solidFill>
                <a:uFill>
                  <a:solidFill>
                    <a:srgbClr val="ffffff"/>
                  </a:solidFill>
                </a:uFill>
                <a:latin typeface="Arial"/>
                <a:ea typeface="DejaVu Sans"/>
              </a:rPr>
              <a:t>Orabuntu-LXC Open vSwitch sw1:  The "Brain" </a:t>
            </a:r>
            <a:endParaRPr b="0" lang="en-US" sz="1800" spc="-1" strike="noStrike">
              <a:solidFill>
                <a:srgbClr val="000000"/>
              </a:solidFill>
              <a:uFill>
                <a:solidFill>
                  <a:srgbClr val="ffffff"/>
                </a:solidFill>
              </a:uFill>
              <a:latin typeface="Arial"/>
            </a:endParaRPr>
          </a:p>
        </p:txBody>
      </p:sp>
      <p:sp>
        <p:nvSpPr>
          <p:cNvPr id="129" name="CustomShape 2"/>
          <p:cNvSpPr/>
          <p:nvPr/>
        </p:nvSpPr>
        <p:spPr>
          <a:xfrm>
            <a:off x="457200" y="822960"/>
            <a:ext cx="7540920" cy="34020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30" name="CustomShape 3"/>
          <p:cNvSpPr/>
          <p:nvPr/>
        </p:nvSpPr>
        <p:spPr>
          <a:xfrm>
            <a:off x="3278520" y="2048040"/>
            <a:ext cx="5522400" cy="594360"/>
          </a:xfrm>
          <a:prstGeom prst="rect">
            <a:avLst/>
          </a:prstGeom>
          <a:noFill/>
          <a:ln>
            <a:noFill/>
          </a:ln>
        </p:spPr>
        <p:style>
          <a:lnRef idx="0"/>
          <a:fillRef idx="0"/>
          <a:effectRef idx="0"/>
          <a:fontRef idx="minor"/>
        </p:style>
      </p:sp>
      <p:sp>
        <p:nvSpPr>
          <p:cNvPr id="131" name="CustomShape 4"/>
          <p:cNvSpPr/>
          <p:nvPr/>
        </p:nvSpPr>
        <p:spPr>
          <a:xfrm>
            <a:off x="0" y="876240"/>
            <a:ext cx="5004000" cy="39301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uFill>
                  <a:solidFill>
                    <a:srgbClr val="ffffff"/>
                  </a:solidFill>
                </a:uFill>
                <a:latin typeface="Arial"/>
                <a:ea typeface="DejaVu Sans"/>
              </a:rPr>
              <a:t>    </a:t>
            </a:r>
            <a:r>
              <a:rPr b="1" lang="en-US" sz="1800" spc="-1" strike="noStrike">
                <a:solidFill>
                  <a:srgbClr val="000000"/>
                </a:solidFill>
                <a:uFill>
                  <a:solidFill>
                    <a:srgbClr val="ffffff"/>
                  </a:solidFill>
                </a:uFill>
                <a:latin typeface="Arial"/>
                <a:ea typeface="DejaVu Sans"/>
              </a:rPr>
              <a:t>Bridge "sw1"</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Arial"/>
                <a:ea typeface="DejaVu Sans"/>
              </a:rPr>
              <a:t>        </a:t>
            </a:r>
            <a:r>
              <a:rPr b="1" lang="en-US" sz="1800" spc="-1" strike="noStrike">
                <a:solidFill>
                  <a:srgbClr val="000000"/>
                </a:solidFill>
                <a:uFill>
                  <a:solidFill>
                    <a:srgbClr val="ffffff"/>
                  </a:solidFill>
                </a:uFill>
                <a:latin typeface="Arial"/>
                <a:ea typeface="DejaVu Sans"/>
              </a:rPr>
              <a:t>Port "ora73c10"</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Arial"/>
                <a:ea typeface="DejaVu Sans"/>
              </a:rPr>
              <a:t>            </a:t>
            </a:r>
            <a:r>
              <a:rPr b="1" lang="en-US" sz="1800" spc="-1" strike="noStrike">
                <a:solidFill>
                  <a:srgbClr val="000000"/>
                </a:solidFill>
                <a:uFill>
                  <a:solidFill>
                    <a:srgbClr val="ffffff"/>
                  </a:solidFill>
                </a:uFill>
                <a:latin typeface="Arial"/>
                <a:ea typeface="DejaVu Sans"/>
              </a:rPr>
              <a:t>tag: 10</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Arial"/>
                <a:ea typeface="DejaVu Sans"/>
              </a:rPr>
              <a:t>            </a:t>
            </a:r>
            <a:r>
              <a:rPr b="1" lang="en-US" sz="1800" spc="-1" strike="noStrike">
                <a:solidFill>
                  <a:srgbClr val="000000"/>
                </a:solidFill>
                <a:uFill>
                  <a:solidFill>
                    <a:srgbClr val="ffffff"/>
                  </a:solidFill>
                </a:uFill>
                <a:latin typeface="Arial"/>
                <a:ea typeface="DejaVu Sans"/>
              </a:rPr>
              <a:t>Interface "ora73c10"</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Arial"/>
                <a:ea typeface="DejaVu Sans"/>
              </a:rPr>
              <a:t>        </a:t>
            </a:r>
            <a:r>
              <a:rPr b="1" lang="en-US" sz="1800" spc="-1" strike="noStrike">
                <a:solidFill>
                  <a:srgbClr val="000000"/>
                </a:solidFill>
                <a:uFill>
                  <a:solidFill>
                    <a:srgbClr val="ffffff"/>
                  </a:solidFill>
                </a:uFill>
                <a:latin typeface="Arial"/>
                <a:ea typeface="DejaVu Sans"/>
              </a:rPr>
              <a:t>Port olivew</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Arial"/>
                <a:ea typeface="DejaVu Sans"/>
              </a:rPr>
              <a:t>            </a:t>
            </a:r>
            <a:r>
              <a:rPr b="1" lang="en-US" sz="1800" spc="-1" strike="noStrike">
                <a:solidFill>
                  <a:srgbClr val="000000"/>
                </a:solidFill>
                <a:uFill>
                  <a:solidFill>
                    <a:srgbClr val="ffffff"/>
                  </a:solidFill>
                </a:uFill>
                <a:latin typeface="Arial"/>
                <a:ea typeface="DejaVu Sans"/>
              </a:rPr>
              <a:t>tag: 10</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Arial"/>
                <a:ea typeface="DejaVu Sans"/>
              </a:rPr>
              <a:t>            </a:t>
            </a:r>
            <a:r>
              <a:rPr b="1" lang="en-US" sz="1800" spc="-1" strike="noStrike">
                <a:solidFill>
                  <a:srgbClr val="000000"/>
                </a:solidFill>
                <a:uFill>
                  <a:solidFill>
                    <a:srgbClr val="ffffff"/>
                  </a:solidFill>
                </a:uFill>
                <a:latin typeface="Arial"/>
                <a:ea typeface="DejaVu Sans"/>
              </a:rPr>
              <a:t>Interface olivew</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Arial"/>
                <a:ea typeface="DejaVu Sans"/>
              </a:rPr>
              <a:t>        </a:t>
            </a:r>
            <a:r>
              <a:rPr b="1" lang="en-US" sz="1800" spc="-1" strike="noStrike">
                <a:solidFill>
                  <a:srgbClr val="000000"/>
                </a:solidFill>
                <a:uFill>
                  <a:solidFill>
                    <a:srgbClr val="ffffff"/>
                  </a:solidFill>
                </a:uFill>
                <a:latin typeface="Arial"/>
                <a:ea typeface="DejaVu Sans"/>
              </a:rPr>
              <a:t>Port "sw1"</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Arial"/>
                <a:ea typeface="DejaVu Sans"/>
              </a:rPr>
              <a:t>            </a:t>
            </a:r>
            <a:r>
              <a:rPr b="1" lang="en-US" sz="1800" spc="-1" strike="noStrike">
                <a:solidFill>
                  <a:srgbClr val="000000"/>
                </a:solidFill>
                <a:uFill>
                  <a:solidFill>
                    <a:srgbClr val="ffffff"/>
                  </a:solidFill>
                </a:uFill>
                <a:latin typeface="Arial"/>
                <a:ea typeface="DejaVu Sans"/>
              </a:rPr>
              <a:t>Interface "sw1"</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Arial"/>
                <a:ea typeface="DejaVu Sans"/>
              </a:rPr>
              <a:t>                </a:t>
            </a:r>
            <a:r>
              <a:rPr b="1" lang="en-US" sz="1800" spc="-1" strike="noStrike">
                <a:solidFill>
                  <a:srgbClr val="000000"/>
                </a:solidFill>
                <a:uFill>
                  <a:solidFill>
                    <a:srgbClr val="ffffff"/>
                  </a:solidFill>
                </a:uFill>
                <a:latin typeface="Arial"/>
                <a:ea typeface="DejaVu Sans"/>
              </a:rPr>
              <a:t>type: internal</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Arial"/>
                <a:ea typeface="DejaVu Sans"/>
              </a:rPr>
              <a:t>        </a:t>
            </a:r>
            <a:r>
              <a:rPr b="1" lang="en-US" sz="1800" spc="-1" strike="noStrike">
                <a:solidFill>
                  <a:srgbClr val="000000"/>
                </a:solidFill>
                <a:uFill>
                  <a:solidFill>
                    <a:srgbClr val="ffffff"/>
                  </a:solidFill>
                </a:uFill>
                <a:latin typeface="Arial"/>
                <a:ea typeface="DejaVu Sans"/>
              </a:rPr>
              <a:t>Port "ora73c11"</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Arial"/>
                <a:ea typeface="DejaVu Sans"/>
              </a:rPr>
              <a:t>            </a:t>
            </a:r>
            <a:r>
              <a:rPr b="1" lang="en-US" sz="1800" spc="-1" strike="noStrike">
                <a:solidFill>
                  <a:srgbClr val="000000"/>
                </a:solidFill>
                <a:uFill>
                  <a:solidFill>
                    <a:srgbClr val="ffffff"/>
                  </a:solidFill>
                </a:uFill>
                <a:latin typeface="Arial"/>
                <a:ea typeface="DejaVu Sans"/>
              </a:rPr>
              <a:t>tag: 10</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Arial"/>
                <a:ea typeface="DejaVu Sans"/>
              </a:rPr>
              <a:t>            </a:t>
            </a:r>
            <a:r>
              <a:rPr b="1" lang="en-US" sz="1800" spc="-1" strike="noStrike">
                <a:solidFill>
                  <a:srgbClr val="000000"/>
                </a:solidFill>
                <a:uFill>
                  <a:solidFill>
                    <a:srgbClr val="ffffff"/>
                  </a:solidFill>
                </a:uFill>
                <a:latin typeface="Arial"/>
                <a:ea typeface="DejaVu Sans"/>
              </a:rPr>
              <a:t>Interface "ora73c11"</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32" name="CustomShape 5"/>
          <p:cNvSpPr/>
          <p:nvPr/>
        </p:nvSpPr>
        <p:spPr>
          <a:xfrm>
            <a:off x="3204000" y="876240"/>
            <a:ext cx="2740680" cy="6382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c00000"/>
                </a:solidFill>
                <a:uFill>
                  <a:solidFill>
                    <a:srgbClr val="ffffff"/>
                  </a:solidFill>
                </a:uFill>
                <a:latin typeface="Arial"/>
                <a:ea typeface="DejaVu Sans"/>
              </a:rPr>
              <a:t>Detects Internet Connected Interface</a:t>
            </a:r>
            <a:r>
              <a:rPr b="0" lang="en-US" sz="18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sp>
        <p:nvSpPr>
          <p:cNvPr id="133" name="CustomShape 6"/>
          <p:cNvSpPr/>
          <p:nvPr/>
        </p:nvSpPr>
        <p:spPr>
          <a:xfrm>
            <a:off x="5499000" y="876240"/>
            <a:ext cx="2740680" cy="3639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4bacc6"/>
                </a:solidFill>
                <a:uFill>
                  <a:solidFill>
                    <a:srgbClr val="ffffff"/>
                  </a:solidFill>
                </a:uFill>
                <a:latin typeface="Arial"/>
                <a:ea typeface="DejaVu Sans"/>
              </a:rPr>
              <a:t>Detects IP Address</a:t>
            </a:r>
            <a:endParaRPr b="0" lang="en-US" sz="1800" spc="-1" strike="noStrike">
              <a:solidFill>
                <a:srgbClr val="000000"/>
              </a:solidFill>
              <a:uFill>
                <a:solidFill>
                  <a:srgbClr val="ffffff"/>
                </a:solidFill>
              </a:uFill>
              <a:latin typeface="Arial"/>
            </a:endParaRPr>
          </a:p>
        </p:txBody>
      </p:sp>
      <p:sp>
        <p:nvSpPr>
          <p:cNvPr id="134" name="CustomShape 7"/>
          <p:cNvSpPr/>
          <p:nvPr/>
        </p:nvSpPr>
        <p:spPr>
          <a:xfrm>
            <a:off x="3200760" y="1587240"/>
            <a:ext cx="2740680" cy="9126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4bacc6"/>
                </a:solidFill>
                <a:uFill>
                  <a:solidFill>
                    <a:srgbClr val="ffffff"/>
                  </a:solidFill>
                </a:uFill>
                <a:latin typeface="Arial"/>
                <a:ea typeface="DejaVu Sans"/>
              </a:rPr>
              <a:t>Checks if NetworkManager Installed</a:t>
            </a:r>
            <a:endParaRPr b="0" lang="en-US" sz="1800" spc="-1" strike="noStrike">
              <a:solidFill>
                <a:srgbClr val="000000"/>
              </a:solidFill>
              <a:uFill>
                <a:solidFill>
                  <a:srgbClr val="ffffff"/>
                </a:solidFill>
              </a:uFill>
              <a:latin typeface="Arial"/>
            </a:endParaRPr>
          </a:p>
        </p:txBody>
      </p:sp>
      <p:sp>
        <p:nvSpPr>
          <p:cNvPr id="135" name="CustomShape 8"/>
          <p:cNvSpPr/>
          <p:nvPr/>
        </p:nvSpPr>
        <p:spPr>
          <a:xfrm>
            <a:off x="5505480" y="1593720"/>
            <a:ext cx="2740680" cy="9126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c00000"/>
                </a:solidFill>
                <a:uFill>
                  <a:solidFill>
                    <a:srgbClr val="ffffff"/>
                  </a:solidFill>
                </a:uFill>
                <a:latin typeface="Arial"/>
                <a:ea typeface="DejaVu Sans"/>
              </a:rPr>
              <a:t>Checks if </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c00000"/>
                </a:solidFill>
                <a:uFill>
                  <a:solidFill>
                    <a:srgbClr val="ffffff"/>
                  </a:solidFill>
                </a:uFill>
                <a:latin typeface="Arial"/>
                <a:ea typeface="DejaVu Sans"/>
              </a:rPr>
              <a:t>Systemd-Resolved Installed</a:t>
            </a:r>
            <a:endParaRPr b="0" lang="en-US" sz="1800" spc="-1" strike="noStrike">
              <a:solidFill>
                <a:srgbClr val="000000"/>
              </a:solidFill>
              <a:uFill>
                <a:solidFill>
                  <a:srgbClr val="ffffff"/>
                </a:solidFill>
              </a:uFill>
              <a:latin typeface="Arial"/>
            </a:endParaRPr>
          </a:p>
        </p:txBody>
      </p:sp>
      <p:sp>
        <p:nvSpPr>
          <p:cNvPr id="136" name="CustomShape 9"/>
          <p:cNvSpPr/>
          <p:nvPr/>
        </p:nvSpPr>
        <p:spPr>
          <a:xfrm>
            <a:off x="3240360" y="2514960"/>
            <a:ext cx="2740680" cy="3639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c00000"/>
                </a:solidFill>
                <a:uFill>
                  <a:solidFill>
                    <a:srgbClr val="ffffff"/>
                  </a:solidFill>
                </a:uFill>
                <a:latin typeface="Arial"/>
                <a:ea typeface="DejaVu Sans"/>
              </a:rPr>
              <a:t>Detects Linux Flavor</a:t>
            </a:r>
            <a:endParaRPr b="0" lang="en-US" sz="1800" spc="-1" strike="noStrike">
              <a:solidFill>
                <a:srgbClr val="000000"/>
              </a:solidFill>
              <a:uFill>
                <a:solidFill>
                  <a:srgbClr val="ffffff"/>
                </a:solidFill>
              </a:uFill>
              <a:latin typeface="Arial"/>
            </a:endParaRPr>
          </a:p>
        </p:txBody>
      </p:sp>
      <p:sp>
        <p:nvSpPr>
          <p:cNvPr id="137" name="CustomShape 10"/>
          <p:cNvSpPr/>
          <p:nvPr/>
        </p:nvSpPr>
        <p:spPr>
          <a:xfrm>
            <a:off x="5505480" y="2514960"/>
            <a:ext cx="2740680" cy="6382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4bacc6"/>
                </a:solidFill>
                <a:uFill>
                  <a:solidFill>
                    <a:srgbClr val="ffffff"/>
                  </a:solidFill>
                </a:uFill>
                <a:latin typeface="Arial"/>
                <a:ea typeface="DejaVu Sans"/>
              </a:rPr>
              <a:t>Detects Wired or Wireless</a:t>
            </a:r>
            <a:endParaRPr b="0" lang="en-US" sz="1800" spc="-1" strike="noStrike">
              <a:solidFill>
                <a:srgbClr val="000000"/>
              </a:solidFill>
              <a:uFill>
                <a:solidFill>
                  <a:srgbClr val="ffffff"/>
                </a:solidFill>
              </a:uFill>
              <a:latin typeface="Arial"/>
            </a:endParaRPr>
          </a:p>
        </p:txBody>
      </p:sp>
      <p:sp>
        <p:nvSpPr>
          <p:cNvPr id="138" name="CustomShape 11"/>
          <p:cNvSpPr/>
          <p:nvPr/>
        </p:nvSpPr>
        <p:spPr>
          <a:xfrm>
            <a:off x="3210480" y="2933640"/>
            <a:ext cx="2740680" cy="9126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4bacc6"/>
                </a:solidFill>
                <a:uFill>
                  <a:solidFill>
                    <a:srgbClr val="ffffff"/>
                  </a:solidFill>
                </a:uFill>
                <a:latin typeface="Arial"/>
                <a:ea typeface="DejaVu Sans"/>
              </a:rPr>
              <a:t>Edits</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4bacc6"/>
                </a:solidFill>
                <a:uFill>
                  <a:solidFill>
                    <a:srgbClr val="ffffff"/>
                  </a:solidFill>
                </a:uFill>
                <a:latin typeface="Arial"/>
                <a:ea typeface="DejaVu Sans"/>
              </a:rPr>
              <a:t>Ifcfg-$ESSID ifcfg-$EXTIF</a:t>
            </a:r>
            <a:endParaRPr b="0" lang="en-US" sz="1800" spc="-1" strike="noStrike">
              <a:solidFill>
                <a:srgbClr val="000000"/>
              </a:solidFill>
              <a:uFill>
                <a:solidFill>
                  <a:srgbClr val="ffffff"/>
                </a:solidFill>
              </a:uFill>
              <a:latin typeface="Arial"/>
            </a:endParaRPr>
          </a:p>
        </p:txBody>
      </p:sp>
      <p:sp>
        <p:nvSpPr>
          <p:cNvPr id="139" name="CustomShape 12"/>
          <p:cNvSpPr/>
          <p:nvPr/>
        </p:nvSpPr>
        <p:spPr>
          <a:xfrm>
            <a:off x="5556240" y="3164040"/>
            <a:ext cx="2740680" cy="9126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c00000"/>
                </a:solidFill>
                <a:uFill>
                  <a:solidFill>
                    <a:srgbClr val="ffffff"/>
                  </a:solidFill>
                </a:uFill>
                <a:latin typeface="Arial"/>
                <a:ea typeface="DejaVu Sans"/>
              </a:rPr>
              <a:t>Sets iptables rules for sw1 internet</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c00000"/>
                </a:solidFill>
                <a:uFill>
                  <a:solidFill>
                    <a:srgbClr val="ffffff"/>
                  </a:solidFill>
                </a:uFill>
                <a:latin typeface="Arial"/>
                <a:ea typeface="DejaVu Sans"/>
              </a:rPr>
              <a:t>access</a:t>
            </a:r>
            <a:endParaRPr b="0" lang="en-US" sz="1800" spc="-1" strike="noStrike">
              <a:solidFill>
                <a:srgbClr val="000000"/>
              </a:solidFill>
              <a:uFill>
                <a:solidFill>
                  <a:srgbClr val="ffffff"/>
                </a:solidFill>
              </a:uFill>
              <a:latin typeface="Arial"/>
            </a:endParaRPr>
          </a:p>
        </p:txBody>
      </p:sp>
      <p:sp>
        <p:nvSpPr>
          <p:cNvPr id="140" name="CustomShape 13"/>
          <p:cNvSpPr/>
          <p:nvPr/>
        </p:nvSpPr>
        <p:spPr>
          <a:xfrm>
            <a:off x="5505480" y="1246320"/>
            <a:ext cx="2740680" cy="3639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uFill>
                  <a:solidFill>
                    <a:srgbClr val="ffffff"/>
                  </a:solidFill>
                </a:uFill>
                <a:latin typeface="Arial"/>
                <a:ea typeface="DejaVu Sans"/>
              </a:rPr>
              <a:t>Builds GRE tunnels</a:t>
            </a:r>
            <a:endParaRPr b="0" lang="en-US" sz="1800" spc="-1" strike="noStrike">
              <a:solidFill>
                <a:srgbClr val="000000"/>
              </a:solidFill>
              <a:uFill>
                <a:solidFill>
                  <a:srgbClr val="ffffff"/>
                </a:solidFill>
              </a:uFill>
              <a:latin typeface="Arial"/>
            </a:endParaRPr>
          </a:p>
        </p:txBody>
      </p:sp>
      <p:sp>
        <p:nvSpPr>
          <p:cNvPr id="141" name="CustomShape 14"/>
          <p:cNvSpPr/>
          <p:nvPr/>
        </p:nvSpPr>
        <p:spPr>
          <a:xfrm>
            <a:off x="3216960" y="3855240"/>
            <a:ext cx="2740680" cy="3639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uFill>
                  <a:solidFill>
                    <a:srgbClr val="ffffff"/>
                  </a:solidFill>
                </a:uFill>
                <a:latin typeface="Arial"/>
                <a:ea typeface="DejaVu Sans"/>
              </a:rPr>
              <a:t>Sets routes</a:t>
            </a:r>
            <a:endParaRPr b="0" lang="en-US" sz="1800" spc="-1" strike="noStrike">
              <a:solidFill>
                <a:srgbClr val="000000"/>
              </a:solidFill>
              <a:uFill>
                <a:solidFill>
                  <a:srgbClr val="ffffff"/>
                </a:solidFill>
              </a:uFill>
              <a:latin typeface="Arial"/>
            </a:endParaRPr>
          </a:p>
        </p:txBody>
      </p:sp>
      <p:sp>
        <p:nvSpPr>
          <p:cNvPr id="142" name="CustomShape 15"/>
          <p:cNvSpPr/>
          <p:nvPr/>
        </p:nvSpPr>
        <p:spPr>
          <a:xfrm>
            <a:off x="3200760" y="4225320"/>
            <a:ext cx="2740680" cy="3639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uFill>
                  <a:solidFill>
                    <a:srgbClr val="ffffff"/>
                  </a:solidFill>
                </a:uFill>
                <a:latin typeface="Arial"/>
                <a:ea typeface="DejaVu Sans"/>
              </a:rPr>
              <a:t>Sets MTU</a:t>
            </a:r>
            <a:endParaRPr b="0" lang="en-US" sz="1800" spc="-1" strike="noStrike">
              <a:solidFill>
                <a:srgbClr val="000000"/>
              </a:solidFill>
              <a:uFill>
                <a:solidFill>
                  <a:srgbClr val="ffffff"/>
                </a:solidFill>
              </a:uFill>
              <a:latin typeface="Arial"/>
            </a:endParaRPr>
          </a:p>
        </p:txBody>
      </p:sp>
      <p:sp>
        <p:nvSpPr>
          <p:cNvPr id="143" name="CustomShape 16"/>
          <p:cNvSpPr/>
          <p:nvPr/>
        </p:nvSpPr>
        <p:spPr>
          <a:xfrm>
            <a:off x="5556240" y="4092120"/>
            <a:ext cx="2740680" cy="3639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uFill>
                  <a:solidFill>
                    <a:srgbClr val="ffffff"/>
                  </a:solidFill>
                </a:uFill>
                <a:latin typeface="Arial"/>
                <a:ea typeface="DejaVu Sans"/>
              </a:rPr>
              <a:t>Cleans up iptables</a:t>
            </a: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457200" y="205920"/>
            <a:ext cx="8225280" cy="3560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2800" spc="-1" strike="noStrike">
                <a:solidFill>
                  <a:srgbClr val="ffffff"/>
                </a:solidFill>
                <a:uFill>
                  <a:solidFill>
                    <a:srgbClr val="ffffff"/>
                  </a:solidFill>
                </a:uFill>
                <a:latin typeface="Arial"/>
                <a:ea typeface="DejaVu Sans"/>
              </a:rPr>
              <a:t>Orabuntu-LXC 4.0:  Containerized DNS/DHCP</a:t>
            </a:r>
            <a:endParaRPr b="0" lang="en-US" sz="1800" spc="-1" strike="noStrike">
              <a:solidFill>
                <a:srgbClr val="000000"/>
              </a:solidFill>
              <a:uFill>
                <a:solidFill>
                  <a:srgbClr val="ffffff"/>
                </a:solidFill>
              </a:uFill>
              <a:latin typeface="Arial"/>
            </a:endParaRPr>
          </a:p>
        </p:txBody>
      </p:sp>
      <p:sp>
        <p:nvSpPr>
          <p:cNvPr id="145" name="CustomShape 2"/>
          <p:cNvSpPr/>
          <p:nvPr/>
        </p:nvSpPr>
        <p:spPr>
          <a:xfrm>
            <a:off x="-4183920" y="1562040"/>
            <a:ext cx="8225280" cy="3627720"/>
          </a:xfrm>
          <a:prstGeom prst="rect">
            <a:avLst/>
          </a:prstGeom>
          <a:noFill/>
          <a:ln>
            <a:noFill/>
          </a:ln>
        </p:spPr>
        <p:style>
          <a:lnRef idx="0"/>
          <a:fillRef idx="0"/>
          <a:effectRef idx="0"/>
          <a:fontRef idx="minor"/>
        </p:style>
      </p:sp>
      <p:sp>
        <p:nvSpPr>
          <p:cNvPr id="146" name="CustomShape 3"/>
          <p:cNvSpPr/>
          <p:nvPr/>
        </p:nvSpPr>
        <p:spPr>
          <a:xfrm>
            <a:off x="4187880" y="815040"/>
            <a:ext cx="1825920" cy="1094400"/>
          </a:xfrm>
          <a:prstGeom prst="rect">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90000" rIns="90000" tIns="91440" bIns="91440" anchor="ctr"/>
          <a:p>
            <a:pPr algn="ctr">
              <a:lnSpc>
                <a:spcPct val="90000"/>
              </a:lnSpc>
              <a:spcAft>
                <a:spcPts val="839"/>
              </a:spcAft>
            </a:pPr>
            <a:r>
              <a:rPr b="0" lang="en-US" sz="2400" spc="-1" strike="noStrike">
                <a:solidFill>
                  <a:srgbClr val="ffffff"/>
                </a:solidFill>
                <a:uFill>
                  <a:solidFill>
                    <a:srgbClr val="ffffff"/>
                  </a:solidFill>
                </a:uFill>
                <a:latin typeface="Arial"/>
                <a:ea typeface="DejaVu Sans"/>
              </a:rPr>
              <a:t>DNS/DHCP</a:t>
            </a:r>
            <a:endParaRPr b="0" lang="en-US" sz="1800" spc="-1" strike="noStrike">
              <a:solidFill>
                <a:srgbClr val="000000"/>
              </a:solidFill>
              <a:uFill>
                <a:solidFill>
                  <a:srgbClr val="ffffff"/>
                </a:solidFill>
              </a:uFill>
              <a:latin typeface="Arial"/>
            </a:endParaRPr>
          </a:p>
        </p:txBody>
      </p:sp>
      <p:sp>
        <p:nvSpPr>
          <p:cNvPr id="147" name="CustomShape 4"/>
          <p:cNvSpPr/>
          <p:nvPr/>
        </p:nvSpPr>
        <p:spPr>
          <a:xfrm>
            <a:off x="6199200" y="815040"/>
            <a:ext cx="1825920" cy="1094400"/>
          </a:xfrm>
          <a:prstGeom prst="rect">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90000" rIns="90000" tIns="91440" bIns="91440" anchor="ctr"/>
          <a:p>
            <a:pPr algn="ctr">
              <a:lnSpc>
                <a:spcPct val="90000"/>
              </a:lnSpc>
              <a:spcAft>
                <a:spcPts val="839"/>
              </a:spcAft>
            </a:pPr>
            <a:r>
              <a:rPr b="0" lang="en-US" sz="2400" spc="-1" strike="noStrike">
                <a:solidFill>
                  <a:srgbClr val="ffffff"/>
                </a:solidFill>
                <a:uFill>
                  <a:solidFill>
                    <a:srgbClr val="ffffff"/>
                  </a:solidFill>
                </a:uFill>
                <a:latin typeface="Arial"/>
                <a:ea typeface="DejaVu Sans"/>
              </a:rPr>
              <a:t>SW1</a:t>
            </a:r>
            <a:endParaRPr b="0" lang="en-US" sz="1800" spc="-1" strike="noStrike">
              <a:solidFill>
                <a:srgbClr val="000000"/>
              </a:solidFill>
              <a:uFill>
                <a:solidFill>
                  <a:srgbClr val="ffffff"/>
                </a:solidFill>
              </a:uFill>
              <a:latin typeface="Arial"/>
            </a:endParaRPr>
          </a:p>
        </p:txBody>
      </p:sp>
      <p:sp>
        <p:nvSpPr>
          <p:cNvPr id="148" name="CustomShape 5"/>
          <p:cNvSpPr/>
          <p:nvPr/>
        </p:nvSpPr>
        <p:spPr>
          <a:xfrm>
            <a:off x="4187880" y="2094840"/>
            <a:ext cx="1825920" cy="1094400"/>
          </a:xfrm>
          <a:prstGeom prst="rect">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90000" rIns="90000" tIns="91440" bIns="91440" anchor="ctr"/>
          <a:p>
            <a:pPr algn="ctr">
              <a:lnSpc>
                <a:spcPct val="90000"/>
              </a:lnSpc>
              <a:spcAft>
                <a:spcPts val="839"/>
              </a:spcAft>
            </a:pPr>
            <a:r>
              <a:rPr b="0" lang="en-US" sz="2400" spc="-1" strike="noStrike">
                <a:solidFill>
                  <a:srgbClr val="ffffff"/>
                </a:solidFill>
                <a:uFill>
                  <a:solidFill>
                    <a:srgbClr val="ffffff"/>
                  </a:solidFill>
                </a:uFill>
                <a:latin typeface="Arial"/>
                <a:ea typeface="DejaVu Sans"/>
              </a:rPr>
              <a:t>LXC Containers</a:t>
            </a:r>
            <a:endParaRPr b="0" lang="en-US" sz="1800" spc="-1" strike="noStrike">
              <a:solidFill>
                <a:srgbClr val="000000"/>
              </a:solidFill>
              <a:uFill>
                <a:solidFill>
                  <a:srgbClr val="ffffff"/>
                </a:solidFill>
              </a:uFill>
              <a:latin typeface="Arial"/>
            </a:endParaRPr>
          </a:p>
        </p:txBody>
      </p:sp>
      <p:sp>
        <p:nvSpPr>
          <p:cNvPr id="149" name="CustomShape 6"/>
          <p:cNvSpPr/>
          <p:nvPr/>
        </p:nvSpPr>
        <p:spPr>
          <a:xfrm>
            <a:off x="6199200" y="2094840"/>
            <a:ext cx="1825920" cy="1094400"/>
          </a:xfrm>
          <a:prstGeom prst="rect">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90000" rIns="90000" tIns="91440" bIns="91440" anchor="ctr"/>
          <a:p>
            <a:pPr algn="ctr">
              <a:lnSpc>
                <a:spcPct val="90000"/>
              </a:lnSpc>
              <a:spcAft>
                <a:spcPts val="839"/>
              </a:spcAft>
            </a:pPr>
            <a:r>
              <a:rPr b="0" lang="en-US" sz="2400" spc="-1" strike="noStrike">
                <a:solidFill>
                  <a:srgbClr val="ffffff"/>
                </a:solidFill>
                <a:uFill>
                  <a:solidFill>
                    <a:srgbClr val="ffffff"/>
                  </a:solidFill>
                </a:uFill>
                <a:latin typeface="Arial"/>
                <a:ea typeface="DejaVu Sans"/>
              </a:rPr>
              <a:t>WAN via iptables</a:t>
            </a:r>
            <a:endParaRPr b="0" lang="en-US" sz="1800" spc="-1" strike="noStrike">
              <a:solidFill>
                <a:srgbClr val="000000"/>
              </a:solidFill>
              <a:uFill>
                <a:solidFill>
                  <a:srgbClr val="ffffff"/>
                </a:solidFill>
              </a:uFill>
              <a:latin typeface="Arial"/>
            </a:endParaRPr>
          </a:p>
        </p:txBody>
      </p:sp>
      <p:sp>
        <p:nvSpPr>
          <p:cNvPr id="150" name="CustomShape 7"/>
          <p:cNvSpPr/>
          <p:nvPr/>
        </p:nvSpPr>
        <p:spPr>
          <a:xfrm>
            <a:off x="5193360" y="3374640"/>
            <a:ext cx="1825920" cy="1094400"/>
          </a:xfrm>
          <a:prstGeom prst="rect">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90000" rIns="90000" tIns="91440" bIns="91440" anchor="ctr"/>
          <a:p>
            <a:pPr algn="ctr">
              <a:lnSpc>
                <a:spcPct val="90000"/>
              </a:lnSpc>
              <a:spcAft>
                <a:spcPts val="839"/>
              </a:spcAft>
            </a:pPr>
            <a:r>
              <a:rPr b="0" lang="en-US" sz="2400" spc="-1" strike="noStrike">
                <a:solidFill>
                  <a:srgbClr val="ffffff"/>
                </a:solidFill>
                <a:uFill>
                  <a:solidFill>
                    <a:srgbClr val="ffffff"/>
                  </a:solidFill>
                </a:uFill>
                <a:latin typeface="Arial"/>
                <a:ea typeface="DejaVu Sans"/>
              </a:rPr>
              <a:t>VLAN tags</a:t>
            </a:r>
            <a:endParaRPr b="0" lang="en-US" sz="1800" spc="-1" strike="noStrike">
              <a:solidFill>
                <a:srgbClr val="000000"/>
              </a:solidFill>
              <a:uFill>
                <a:solidFill>
                  <a:srgbClr val="ffffff"/>
                </a:solidFill>
              </a:uFill>
              <a:latin typeface="Arial"/>
            </a:endParaRPr>
          </a:p>
        </p:txBody>
      </p:sp>
      <p:sp>
        <p:nvSpPr>
          <p:cNvPr id="151" name="CustomShape 8"/>
          <p:cNvSpPr/>
          <p:nvPr/>
        </p:nvSpPr>
        <p:spPr>
          <a:xfrm>
            <a:off x="514800" y="1257480"/>
            <a:ext cx="2740680" cy="31071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uFill>
                  <a:solidFill>
                    <a:srgbClr val="ffffff"/>
                  </a:solidFill>
                </a:uFill>
                <a:latin typeface="Arial"/>
                <a:ea typeface="DejaVu Sans"/>
              </a:rPr>
              <a:t>By standardizing</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000000"/>
                </a:solidFill>
                <a:uFill>
                  <a:solidFill>
                    <a:srgbClr val="ffffff"/>
                  </a:solidFill>
                </a:uFill>
                <a:latin typeface="Arial"/>
                <a:ea typeface="DejaVu Sans"/>
              </a:rPr>
              <a:t>DNS/DHCP by containerization for all deployments of Open vSwitch we have better control of the deployment and also only need to point customer environment to the containerized DNS/DHCP</a:t>
            </a:r>
            <a:endParaRPr b="0" lang="en-US"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457200" y="205920"/>
            <a:ext cx="8225280" cy="3560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2800" spc="-1" strike="noStrike">
                <a:solidFill>
                  <a:srgbClr val="ffffff"/>
                </a:solidFill>
                <a:uFill>
                  <a:solidFill>
                    <a:srgbClr val="ffffff"/>
                  </a:solidFill>
                </a:uFill>
                <a:latin typeface="Arial"/>
                <a:ea typeface="DejaVu Sans"/>
              </a:rPr>
              <a:t>OpenvSwitch Containerized DNS/DHCP </a:t>
            </a:r>
            <a:endParaRPr b="0" lang="en-US" sz="1800" spc="-1" strike="noStrike">
              <a:solidFill>
                <a:srgbClr val="000000"/>
              </a:solidFill>
              <a:uFill>
                <a:solidFill>
                  <a:srgbClr val="ffffff"/>
                </a:solidFill>
              </a:uFill>
              <a:latin typeface="Arial"/>
            </a:endParaRPr>
          </a:p>
        </p:txBody>
      </p:sp>
      <p:sp>
        <p:nvSpPr>
          <p:cNvPr id="153" name="CustomShape 2"/>
          <p:cNvSpPr/>
          <p:nvPr/>
        </p:nvSpPr>
        <p:spPr>
          <a:xfrm>
            <a:off x="457200" y="962640"/>
            <a:ext cx="8225280" cy="3627720"/>
          </a:xfrm>
          <a:prstGeom prst="rect">
            <a:avLst/>
          </a:prstGeom>
          <a:noFill/>
          <a:ln>
            <a:noFill/>
          </a:ln>
        </p:spPr>
        <p:style>
          <a:lnRef idx="0"/>
          <a:fillRef idx="0"/>
          <a:effectRef idx="0"/>
          <a:fontRef idx="minor"/>
        </p:style>
      </p:sp>
      <p:sp>
        <p:nvSpPr>
          <p:cNvPr id="154" name="CustomShape 3"/>
          <p:cNvSpPr/>
          <p:nvPr/>
        </p:nvSpPr>
        <p:spPr>
          <a:xfrm>
            <a:off x="4042800" y="828720"/>
            <a:ext cx="3655080" cy="3655080"/>
          </a:xfrm>
          <a:prstGeom prst="triangle">
            <a:avLst>
              <a:gd name="adj" fmla="val 50000"/>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sp>
      <p:sp>
        <p:nvSpPr>
          <p:cNvPr id="155" name="CustomShape 4"/>
          <p:cNvSpPr/>
          <p:nvPr/>
        </p:nvSpPr>
        <p:spPr>
          <a:xfrm>
            <a:off x="5871600" y="1196280"/>
            <a:ext cx="2374920" cy="863280"/>
          </a:xfrm>
          <a:prstGeom prst="roundRect">
            <a:avLst>
              <a:gd name="adj" fmla="val 16667"/>
            </a:avLst>
          </a:prstGeom>
          <a:solidFill>
            <a:schemeClr val="lt1">
              <a:alpha val="90000"/>
              <a:hueOff val="0"/>
              <a:satOff val="0"/>
              <a:lumOff val="0"/>
              <a:alphaOff val="0"/>
            </a:schemeClr>
          </a:solidFill>
          <a:ln>
            <a:solidFill>
              <a:schemeClr val="accent1">
                <a:hueOff val="0"/>
                <a:satOff val="0"/>
                <a:lumOff val="0"/>
                <a:alphaOff val="0"/>
              </a:schemeClr>
            </a:solidFill>
            <a:round/>
          </a:ln>
        </p:spPr>
        <p:style>
          <a:lnRef idx="2"/>
          <a:fillRef idx="0"/>
          <a:effectRef idx="0"/>
          <a:fontRef idx="minor"/>
        </p:style>
        <p:txBody>
          <a:bodyPr lIns="118440" rIns="76320" tIns="118440" bIns="118800" anchor="ctr"/>
          <a:p>
            <a:pPr algn="ctr">
              <a:lnSpc>
                <a:spcPct val="90000"/>
              </a:lnSpc>
              <a:spcAft>
                <a:spcPts val="700"/>
              </a:spcAft>
            </a:pPr>
            <a:r>
              <a:rPr b="0" lang="en-US" sz="2000" spc="-1" strike="noStrike">
                <a:solidFill>
                  <a:srgbClr val="000000"/>
                </a:solidFill>
                <a:uFill>
                  <a:solidFill>
                    <a:srgbClr val="ffffff"/>
                  </a:solidFill>
                </a:uFill>
                <a:latin typeface="Arial"/>
                <a:ea typeface="DejaVu Sans"/>
              </a:rPr>
              <a:t>NetworkManager</a:t>
            </a:r>
            <a:endParaRPr b="0" lang="en-US" sz="1800" spc="-1" strike="noStrike">
              <a:solidFill>
                <a:srgbClr val="000000"/>
              </a:solidFill>
              <a:uFill>
                <a:solidFill>
                  <a:srgbClr val="ffffff"/>
                </a:solidFill>
              </a:uFill>
              <a:latin typeface="Arial"/>
            </a:endParaRPr>
          </a:p>
        </p:txBody>
      </p:sp>
      <p:sp>
        <p:nvSpPr>
          <p:cNvPr id="156" name="CustomShape 5"/>
          <p:cNvSpPr/>
          <p:nvPr/>
        </p:nvSpPr>
        <p:spPr>
          <a:xfrm>
            <a:off x="5871600" y="2170440"/>
            <a:ext cx="2374920" cy="863280"/>
          </a:xfrm>
          <a:prstGeom prst="roundRect">
            <a:avLst>
              <a:gd name="adj" fmla="val 16667"/>
            </a:avLst>
          </a:prstGeom>
          <a:solidFill>
            <a:schemeClr val="lt1">
              <a:alpha val="90000"/>
              <a:hueOff val="0"/>
              <a:satOff val="0"/>
              <a:lumOff val="0"/>
              <a:alphaOff val="0"/>
            </a:schemeClr>
          </a:solidFill>
          <a:ln>
            <a:solidFill>
              <a:schemeClr val="accent1">
                <a:hueOff val="0"/>
                <a:satOff val="0"/>
                <a:lumOff val="0"/>
                <a:alphaOff val="0"/>
              </a:schemeClr>
            </a:solidFill>
            <a:round/>
          </a:ln>
        </p:spPr>
        <p:style>
          <a:lnRef idx="2"/>
          <a:fillRef idx="0"/>
          <a:effectRef idx="0"/>
          <a:fontRef idx="minor"/>
        </p:style>
        <p:txBody>
          <a:bodyPr lIns="118440" rIns="76320" tIns="118440" bIns="118800" anchor="ctr"/>
          <a:p>
            <a:pPr algn="ctr">
              <a:lnSpc>
                <a:spcPct val="90000"/>
              </a:lnSpc>
              <a:spcAft>
                <a:spcPts val="700"/>
              </a:spcAft>
            </a:pPr>
            <a:r>
              <a:rPr b="0" lang="en-US" sz="2000" spc="-1" strike="noStrike">
                <a:solidFill>
                  <a:srgbClr val="000000"/>
                </a:solidFill>
                <a:uFill>
                  <a:solidFill>
                    <a:srgbClr val="ffffff"/>
                  </a:solidFill>
                </a:uFill>
                <a:latin typeface="Arial"/>
                <a:ea typeface="DejaVu Sans"/>
              </a:rPr>
              <a:t>systemd-resolved</a:t>
            </a:r>
            <a:endParaRPr b="0" lang="en-US" sz="1800" spc="-1" strike="noStrike">
              <a:solidFill>
                <a:srgbClr val="000000"/>
              </a:solidFill>
              <a:uFill>
                <a:solidFill>
                  <a:srgbClr val="ffffff"/>
                </a:solidFill>
              </a:uFill>
              <a:latin typeface="Arial"/>
            </a:endParaRPr>
          </a:p>
        </p:txBody>
      </p:sp>
      <p:sp>
        <p:nvSpPr>
          <p:cNvPr id="157" name="CustomShape 6"/>
          <p:cNvSpPr/>
          <p:nvPr/>
        </p:nvSpPr>
        <p:spPr>
          <a:xfrm>
            <a:off x="5871600" y="3144600"/>
            <a:ext cx="2374920" cy="863280"/>
          </a:xfrm>
          <a:prstGeom prst="roundRect">
            <a:avLst>
              <a:gd name="adj" fmla="val 16667"/>
            </a:avLst>
          </a:prstGeom>
          <a:solidFill>
            <a:schemeClr val="lt1">
              <a:alpha val="90000"/>
              <a:hueOff val="0"/>
              <a:satOff val="0"/>
              <a:lumOff val="0"/>
              <a:alphaOff val="0"/>
            </a:schemeClr>
          </a:solidFill>
          <a:ln>
            <a:solidFill>
              <a:schemeClr val="accent1">
                <a:hueOff val="0"/>
                <a:satOff val="0"/>
                <a:lumOff val="0"/>
                <a:alphaOff val="0"/>
              </a:schemeClr>
            </a:solidFill>
            <a:round/>
          </a:ln>
        </p:spPr>
        <p:style>
          <a:lnRef idx="2"/>
          <a:fillRef idx="0"/>
          <a:effectRef idx="0"/>
          <a:fontRef idx="minor"/>
        </p:style>
        <p:txBody>
          <a:bodyPr lIns="118440" rIns="76320" tIns="118440" bIns="118800" anchor="ctr"/>
          <a:p>
            <a:pPr algn="ctr">
              <a:lnSpc>
                <a:spcPct val="90000"/>
              </a:lnSpc>
              <a:spcAft>
                <a:spcPts val="700"/>
              </a:spcAft>
            </a:pPr>
            <a:r>
              <a:rPr b="0" lang="en-US" sz="2000" spc="-1" strike="noStrike">
                <a:solidFill>
                  <a:srgbClr val="000000"/>
                </a:solidFill>
                <a:uFill>
                  <a:solidFill>
                    <a:srgbClr val="ffffff"/>
                  </a:solidFill>
                </a:uFill>
                <a:latin typeface="Arial"/>
                <a:ea typeface="DejaVu Sans"/>
              </a:rPr>
              <a:t>dnsmasq</a:t>
            </a:r>
            <a:endParaRPr b="0" lang="en-US" sz="1800" spc="-1" strike="noStrike">
              <a:solidFill>
                <a:srgbClr val="000000"/>
              </a:solidFill>
              <a:uFill>
                <a:solidFill>
                  <a:srgbClr val="ffffff"/>
                </a:solidFill>
              </a:uFill>
              <a:latin typeface="Arial"/>
            </a:endParaRPr>
          </a:p>
        </p:txBody>
      </p:sp>
      <p:sp>
        <p:nvSpPr>
          <p:cNvPr id="158" name="CustomShape 7"/>
          <p:cNvSpPr/>
          <p:nvPr/>
        </p:nvSpPr>
        <p:spPr>
          <a:xfrm>
            <a:off x="524160" y="1162080"/>
            <a:ext cx="5062680" cy="9126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uFill>
                  <a:solidFill>
                    <a:srgbClr val="ffffff"/>
                  </a:solidFill>
                </a:uFill>
                <a:latin typeface="Arial"/>
                <a:ea typeface="DejaVu Sans"/>
              </a:rPr>
              <a:t>NetworkManager</a:t>
            </a:r>
            <a:r>
              <a:rPr b="0" lang="en-US" sz="1800" spc="-1" strike="noStrike">
                <a:solidFill>
                  <a:srgbClr val="000000"/>
                </a:solidFill>
                <a:uFill>
                  <a:solidFill>
                    <a:srgbClr val="ffffff"/>
                  </a:solidFill>
                </a:uFill>
                <a:latin typeface="Arial"/>
                <a:ea typeface="DejaVu Sans"/>
              </a:rPr>
              <a:t> on desktops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Add "dns=dnsmasq" in NetworkManager.conf</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59" name="CustomShape 8"/>
          <p:cNvSpPr/>
          <p:nvPr/>
        </p:nvSpPr>
        <p:spPr>
          <a:xfrm>
            <a:off x="552600" y="1962360"/>
            <a:ext cx="4285800" cy="6382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uFill>
                  <a:solidFill>
                    <a:srgbClr val="ffffff"/>
                  </a:solidFill>
                </a:uFill>
                <a:latin typeface="Arial"/>
                <a:ea typeface="DejaVu Sans"/>
              </a:rPr>
              <a:t>Systemd-resolved</a:t>
            </a:r>
            <a:r>
              <a:rPr b="0" lang="en-US" sz="1800" spc="-1" strike="noStrike">
                <a:solidFill>
                  <a:srgbClr val="000000"/>
                </a:solidFill>
                <a:uFill>
                  <a:solidFill>
                    <a:srgbClr val="ffffff"/>
                  </a:solidFill>
                </a:uFill>
                <a:latin typeface="Arial"/>
                <a:ea typeface="DejaVu Sans"/>
              </a:rPr>
              <a:t> on server editions.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Add "</a:t>
            </a:r>
            <a:r>
              <a:rPr b="1" lang="en-US" sz="1600" spc="-1" strike="noStrike">
                <a:solidFill>
                  <a:srgbClr val="000000"/>
                </a:solidFill>
                <a:uFill>
                  <a:solidFill>
                    <a:srgbClr val="ffffff"/>
                  </a:solidFill>
                </a:uFill>
                <a:latin typeface="Arial"/>
                <a:ea typeface="DejaVu Sans"/>
              </a:rPr>
              <a:t>DNS=&lt;ip of DNS container on sw1&gt; </a:t>
            </a:r>
            <a:r>
              <a:rPr b="0" lang="en-US" sz="1600" spc="-1" strike="noStrike">
                <a:solidFill>
                  <a:srgbClr val="000000"/>
                </a:solidFill>
                <a:uFill>
                  <a:solidFill>
                    <a:srgbClr val="ffffff"/>
                  </a:solidFill>
                </a:uFill>
                <a:latin typeface="Arial"/>
                <a:ea typeface="DejaVu Sans"/>
              </a:rPr>
              <a:t>in /etc/systemd/resolved.conf</a:t>
            </a:r>
            <a:endParaRPr b="0" lang="en-US" sz="1800" spc="-1" strike="noStrike">
              <a:solidFill>
                <a:srgbClr val="000000"/>
              </a:solidFill>
              <a:uFill>
                <a:solidFill>
                  <a:srgbClr val="ffffff"/>
                </a:solidFill>
              </a:uFill>
              <a:latin typeface="Arial"/>
            </a:endParaRPr>
          </a:p>
        </p:txBody>
      </p:sp>
      <p:sp>
        <p:nvSpPr>
          <p:cNvPr id="160" name="CustomShape 9"/>
          <p:cNvSpPr/>
          <p:nvPr/>
        </p:nvSpPr>
        <p:spPr>
          <a:xfrm>
            <a:off x="552600" y="2967840"/>
            <a:ext cx="2714760" cy="6382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uFill>
                  <a:solidFill>
                    <a:srgbClr val="ffffff"/>
                  </a:solidFill>
                </a:uFill>
                <a:latin typeface="Arial"/>
                <a:ea typeface="DejaVu Sans"/>
              </a:rPr>
              <a:t>dnsmasq</a:t>
            </a:r>
            <a:r>
              <a:rPr b="0" lang="en-US" sz="1800" spc="-1" strike="noStrike">
                <a:solidFill>
                  <a:srgbClr val="000000"/>
                </a:solidFill>
                <a:uFill>
                  <a:solidFill>
                    <a:srgbClr val="ffffff"/>
                  </a:solidFill>
                </a:uFill>
                <a:latin typeface="Arial"/>
                <a:ea typeface="DejaVu Sans"/>
              </a:rPr>
              <a:t> used by LXC lxcbr0 default bridge. </a:t>
            </a:r>
            <a:endParaRPr b="0" lang="en-US" sz="1800" spc="-1" strike="noStrike">
              <a:solidFill>
                <a:srgbClr val="000000"/>
              </a:solidFill>
              <a:uFill>
                <a:solidFill>
                  <a:srgbClr val="ffffff"/>
                </a:solidFill>
              </a:uFill>
              <a:latin typeface="Arial"/>
            </a:endParaRPr>
          </a:p>
        </p:txBody>
      </p:sp>
      <p:sp>
        <p:nvSpPr>
          <p:cNvPr id="161" name="CustomShape 10"/>
          <p:cNvSpPr/>
          <p:nvPr/>
        </p:nvSpPr>
        <p:spPr>
          <a:xfrm>
            <a:off x="552600" y="3809880"/>
            <a:ext cx="3447360" cy="6382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uFill>
                  <a:solidFill>
                    <a:srgbClr val="ffffff"/>
                  </a:solidFill>
                </a:uFill>
                <a:latin typeface="Arial"/>
                <a:ea typeface="DejaVu Sans"/>
              </a:rPr>
              <a:t>Open vSwitch sw1</a:t>
            </a:r>
            <a:r>
              <a:rPr b="0" lang="en-US" sz="1800" spc="-1" strike="noStrike">
                <a:solidFill>
                  <a:srgbClr val="000000"/>
                </a:solidFill>
                <a:uFill>
                  <a:solidFill>
                    <a:srgbClr val="ffffff"/>
                  </a:solidFill>
                </a:uFill>
                <a:latin typeface="Arial"/>
                <a:ea typeface="DejaVu Sans"/>
              </a:rPr>
              <a:t> detects and helps with DNS setup</a:t>
            </a:r>
            <a:endParaRPr b="0" lang="en-U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457200" y="205920"/>
            <a:ext cx="8225280" cy="3560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2800" spc="-1" strike="noStrike">
                <a:solidFill>
                  <a:srgbClr val="ffffff"/>
                </a:solidFill>
                <a:uFill>
                  <a:solidFill>
                    <a:srgbClr val="ffffff"/>
                  </a:solidFill>
                </a:uFill>
                <a:latin typeface="Arial"/>
                <a:ea typeface="DejaVu Sans"/>
              </a:rPr>
              <a:t>OpenvSwitch DNS DHCP Implementations </a:t>
            </a:r>
            <a:endParaRPr b="0" lang="en-US" sz="1800" spc="-1" strike="noStrike">
              <a:solidFill>
                <a:srgbClr val="000000"/>
              </a:solidFill>
              <a:uFill>
                <a:solidFill>
                  <a:srgbClr val="ffffff"/>
                </a:solidFill>
              </a:uFill>
              <a:latin typeface="Arial"/>
            </a:endParaRPr>
          </a:p>
        </p:txBody>
      </p:sp>
      <p:sp>
        <p:nvSpPr>
          <p:cNvPr id="163" name="CustomShape 2"/>
          <p:cNvSpPr/>
          <p:nvPr/>
        </p:nvSpPr>
        <p:spPr>
          <a:xfrm>
            <a:off x="457200" y="962640"/>
            <a:ext cx="8225280" cy="3627720"/>
          </a:xfrm>
          <a:prstGeom prst="rect">
            <a:avLst/>
          </a:prstGeom>
          <a:noFill/>
          <a:ln>
            <a:noFill/>
          </a:ln>
        </p:spPr>
        <p:style>
          <a:lnRef idx="0"/>
          <a:fillRef idx="0"/>
          <a:effectRef idx="0"/>
          <a:fontRef idx="minor"/>
        </p:style>
      </p:sp>
      <p:sp>
        <p:nvSpPr>
          <p:cNvPr id="164" name="CustomShape 3"/>
          <p:cNvSpPr/>
          <p:nvPr/>
        </p:nvSpPr>
        <p:spPr>
          <a:xfrm>
            <a:off x="457200" y="822960"/>
            <a:ext cx="7540920" cy="34020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65" name="CustomShape 4"/>
          <p:cNvSpPr/>
          <p:nvPr/>
        </p:nvSpPr>
        <p:spPr>
          <a:xfrm>
            <a:off x="548640" y="822960"/>
            <a:ext cx="2258280" cy="594000"/>
          </a:xfrm>
          <a:prstGeom prst="rect">
            <a:avLst/>
          </a:prstGeom>
          <a:noFill/>
          <a:ln>
            <a:noFill/>
          </a:ln>
        </p:spPr>
        <p:style>
          <a:lnRef idx="0"/>
          <a:fillRef idx="0"/>
          <a:effectRef idx="0"/>
          <a:fontRef idx="minor"/>
        </p:style>
        <p:txBody>
          <a:bodyPr lIns="90000" rIns="90000" tIns="45000" bIns="45000"/>
          <a:p>
            <a:pPr marL="216000" indent="-21348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 </a:t>
            </a:r>
            <a:r>
              <a:rPr b="0" lang="en-US" sz="1800" spc="-1" strike="noStrike">
                <a:solidFill>
                  <a:srgbClr val="000000"/>
                </a:solidFill>
                <a:uFill>
                  <a:solidFill>
                    <a:srgbClr val="ffffff"/>
                  </a:solidFill>
                </a:uFill>
                <a:latin typeface="Arial"/>
                <a:ea typeface="DejaVu Sans"/>
              </a:rPr>
              <a:t>NetworkManager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66" name="CustomShape 5"/>
          <p:cNvSpPr/>
          <p:nvPr/>
        </p:nvSpPr>
        <p:spPr>
          <a:xfrm>
            <a:off x="640080" y="1419480"/>
            <a:ext cx="9111960" cy="28717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DejaVu Sans"/>
              </a:rPr>
              <a:t>root@athens:# cat /etc/NetworkManager/NetworkManager.conf</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[main]</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plugins=ifupdown,keyfile</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Arial"/>
                <a:ea typeface="DejaVu Sans"/>
              </a:rPr>
              <a:t>dns=dnsmasq</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[ifupdown]</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managed=false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[device]</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wifi.scan-rand-mac-address=no</a:t>
            </a:r>
            <a:endParaRPr b="0" lang="en-US"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457200" y="205920"/>
            <a:ext cx="8225280" cy="3560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2800" spc="-1" strike="noStrike">
                <a:solidFill>
                  <a:srgbClr val="ffffff"/>
                </a:solidFill>
                <a:uFill>
                  <a:solidFill>
                    <a:srgbClr val="ffffff"/>
                  </a:solidFill>
                </a:uFill>
                <a:latin typeface="Arial"/>
                <a:ea typeface="DejaVu Sans"/>
              </a:rPr>
              <a:t>OpenvSwitch DNS DHCP Implementations </a:t>
            </a:r>
            <a:endParaRPr b="0" lang="en-US" sz="1800" spc="-1" strike="noStrike">
              <a:solidFill>
                <a:srgbClr val="000000"/>
              </a:solidFill>
              <a:uFill>
                <a:solidFill>
                  <a:srgbClr val="ffffff"/>
                </a:solidFill>
              </a:uFill>
              <a:latin typeface="Arial"/>
            </a:endParaRPr>
          </a:p>
        </p:txBody>
      </p:sp>
      <p:sp>
        <p:nvSpPr>
          <p:cNvPr id="168" name="CustomShape 2"/>
          <p:cNvSpPr/>
          <p:nvPr/>
        </p:nvSpPr>
        <p:spPr>
          <a:xfrm>
            <a:off x="457200" y="962640"/>
            <a:ext cx="8225280" cy="3627720"/>
          </a:xfrm>
          <a:prstGeom prst="rect">
            <a:avLst/>
          </a:prstGeom>
          <a:noFill/>
          <a:ln>
            <a:noFill/>
          </a:ln>
        </p:spPr>
        <p:style>
          <a:lnRef idx="0"/>
          <a:fillRef idx="0"/>
          <a:effectRef idx="0"/>
          <a:fontRef idx="minor"/>
        </p:style>
      </p:sp>
      <p:sp>
        <p:nvSpPr>
          <p:cNvPr id="169" name="CustomShape 3"/>
          <p:cNvSpPr/>
          <p:nvPr/>
        </p:nvSpPr>
        <p:spPr>
          <a:xfrm>
            <a:off x="457200" y="822960"/>
            <a:ext cx="7540920" cy="34020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70" name="CustomShape 4"/>
          <p:cNvSpPr/>
          <p:nvPr/>
        </p:nvSpPr>
        <p:spPr>
          <a:xfrm>
            <a:off x="548640" y="822960"/>
            <a:ext cx="7396920" cy="1100160"/>
          </a:xfrm>
          <a:prstGeom prst="rect">
            <a:avLst/>
          </a:prstGeom>
          <a:noFill/>
          <a:ln>
            <a:noFill/>
          </a:ln>
        </p:spPr>
        <p:style>
          <a:lnRef idx="0"/>
          <a:fillRef idx="0"/>
          <a:effectRef idx="0"/>
          <a:fontRef idx="minor"/>
        </p:style>
        <p:txBody>
          <a:bodyPr lIns="90000" rIns="90000" tIns="45000" bIns="45000"/>
          <a:p>
            <a:pPr marL="216000" indent="-21348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NetworkManager</a:t>
            </a:r>
            <a:endParaRPr b="0" lang="en-US" sz="1800" spc="-1" strike="noStrike">
              <a:solidFill>
                <a:srgbClr val="000000"/>
              </a:solidFill>
              <a:uFill>
                <a:solidFill>
                  <a:srgbClr val="ffffff"/>
                </a:solidFill>
              </a:uFill>
              <a:latin typeface="Arial"/>
            </a:endParaRPr>
          </a:p>
          <a:p>
            <a:pPr marL="216000" indent="-21348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The “server” parameter is well-suited to container networks over OVS</a:t>
            </a:r>
            <a:endParaRPr b="0" lang="en-US" sz="1800" spc="-1" strike="noStrike">
              <a:solidFill>
                <a:srgbClr val="000000"/>
              </a:solidFill>
              <a:uFill>
                <a:solidFill>
                  <a:srgbClr val="ffffff"/>
                </a:solidFill>
              </a:uFill>
              <a:latin typeface="Arial"/>
            </a:endParaRPr>
          </a:p>
          <a:p>
            <a:pPr marL="216000" indent="-21348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Used with the </a:t>
            </a:r>
            <a:r>
              <a:rPr b="1" lang="en-US" sz="1800" spc="-1" strike="noStrike">
                <a:solidFill>
                  <a:srgbClr val="000000"/>
                </a:solidFill>
                <a:uFill>
                  <a:solidFill>
                    <a:srgbClr val="ffffff"/>
                  </a:solidFill>
                </a:uFill>
                <a:latin typeface="Arial"/>
                <a:ea typeface="DejaVu Sans"/>
              </a:rPr>
              <a:t>dns=dnsmasq</a:t>
            </a:r>
            <a:r>
              <a:rPr b="0" lang="en-US" sz="1800" spc="-1" strike="noStrike">
                <a:solidFill>
                  <a:srgbClr val="000000"/>
                </a:solidFill>
                <a:uFill>
                  <a:solidFill>
                    <a:srgbClr val="ffffff"/>
                  </a:solidFill>
                </a:uFill>
                <a:latin typeface="Arial"/>
                <a:ea typeface="DejaVu Sans"/>
              </a:rPr>
              <a:t> add-on to NetworkManager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71" name="CustomShape 5"/>
          <p:cNvSpPr/>
          <p:nvPr/>
        </p:nvSpPr>
        <p:spPr>
          <a:xfrm>
            <a:off x="301680" y="1925640"/>
            <a:ext cx="8630640" cy="18597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DejaVu Sans"/>
              </a:rPr>
              <a:t>root@athens:/etc/network/openvswitch# cat /etc/NetworkManager/dnsmasq.d/local</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Arial"/>
                <a:ea typeface="DejaVu Sans"/>
              </a:rPr>
              <a:t>server=/urdomain1.com/10.207.39.2</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Arial"/>
                <a:ea typeface="DejaVu Sans"/>
              </a:rPr>
              <a:t>server=/39.207.10.in-addr.arpa/10.207.39.2</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Arial"/>
                <a:ea typeface="DejaVu Sans"/>
              </a:rPr>
              <a:t>server=/urdomain2.com/10.207.29.2</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Arial"/>
                <a:ea typeface="DejaVu Sans"/>
              </a:rPr>
              <a:t>server=/29.207.10.in-addr.arpa/10.207.29.2</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Arial"/>
                <a:ea typeface="DejaVu Sans"/>
              </a:rPr>
              <a:t>server=/gns1.urdomain1.com/10.207.39.3</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Arial"/>
                <a:ea typeface="DejaVu Sans"/>
              </a:rPr>
              <a:t>A good way to handle large numbers of container networks over OvS.</a:t>
            </a:r>
            <a:endParaRPr b="0" lang="en-US"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457200" y="205920"/>
            <a:ext cx="8225280" cy="3560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2800" spc="-1" strike="noStrike">
                <a:solidFill>
                  <a:srgbClr val="ffffff"/>
                </a:solidFill>
                <a:uFill>
                  <a:solidFill>
                    <a:srgbClr val="ffffff"/>
                  </a:solidFill>
                </a:uFill>
                <a:latin typeface="Arial"/>
                <a:ea typeface="DejaVu Sans"/>
              </a:rPr>
              <a:t>OpenvSwitch DNS DHCP Implementations </a:t>
            </a:r>
            <a:endParaRPr b="0" lang="en-US" sz="1800" spc="-1" strike="noStrike">
              <a:solidFill>
                <a:srgbClr val="000000"/>
              </a:solidFill>
              <a:uFill>
                <a:solidFill>
                  <a:srgbClr val="ffffff"/>
                </a:solidFill>
              </a:uFill>
              <a:latin typeface="Arial"/>
            </a:endParaRPr>
          </a:p>
        </p:txBody>
      </p:sp>
      <p:sp>
        <p:nvSpPr>
          <p:cNvPr id="173" name="CustomShape 2"/>
          <p:cNvSpPr/>
          <p:nvPr/>
        </p:nvSpPr>
        <p:spPr>
          <a:xfrm>
            <a:off x="457200" y="1047600"/>
            <a:ext cx="8225280" cy="3627720"/>
          </a:xfrm>
          <a:prstGeom prst="rect">
            <a:avLst/>
          </a:prstGeom>
          <a:noFill/>
          <a:ln>
            <a:noFill/>
          </a:ln>
        </p:spPr>
        <p:style>
          <a:lnRef idx="0"/>
          <a:fillRef idx="0"/>
          <a:effectRef idx="0"/>
          <a:fontRef idx="minor"/>
        </p:style>
      </p:sp>
      <p:sp>
        <p:nvSpPr>
          <p:cNvPr id="174" name="CustomShape 3"/>
          <p:cNvSpPr/>
          <p:nvPr/>
        </p:nvSpPr>
        <p:spPr>
          <a:xfrm>
            <a:off x="457200" y="822960"/>
            <a:ext cx="7540920" cy="34020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75" name="CustomShape 4"/>
          <p:cNvSpPr/>
          <p:nvPr/>
        </p:nvSpPr>
        <p:spPr>
          <a:xfrm>
            <a:off x="548640" y="822960"/>
            <a:ext cx="7396920" cy="1353240"/>
          </a:xfrm>
          <a:prstGeom prst="rect">
            <a:avLst/>
          </a:prstGeom>
          <a:noFill/>
          <a:ln>
            <a:noFill/>
          </a:ln>
        </p:spPr>
        <p:style>
          <a:lnRef idx="0"/>
          <a:fillRef idx="0"/>
          <a:effectRef idx="0"/>
          <a:fontRef idx="minor"/>
        </p:style>
        <p:txBody>
          <a:bodyPr lIns="90000" rIns="90000" tIns="45000" bIns="45000"/>
          <a:p>
            <a:pPr marL="216000" indent="-21348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NetworkManager</a:t>
            </a:r>
            <a:endParaRPr b="0" lang="en-US" sz="1800" spc="-1" strike="noStrike">
              <a:solidFill>
                <a:srgbClr val="000000"/>
              </a:solidFill>
              <a:uFill>
                <a:solidFill>
                  <a:srgbClr val="ffffff"/>
                </a:solidFill>
              </a:uFill>
              <a:latin typeface="Arial"/>
            </a:endParaRPr>
          </a:p>
          <a:p>
            <a:pPr marL="216000" indent="-21348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The “server” parameter is well-suited to container networks over OVS</a:t>
            </a:r>
            <a:endParaRPr b="0" lang="en-US" sz="1800" spc="-1" strike="noStrike">
              <a:solidFill>
                <a:srgbClr val="000000"/>
              </a:solidFill>
              <a:uFill>
                <a:solidFill>
                  <a:srgbClr val="ffffff"/>
                </a:solidFill>
              </a:uFill>
              <a:latin typeface="Arial"/>
            </a:endParaRPr>
          </a:p>
          <a:p>
            <a:pPr marL="216000" indent="-21348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Used with the dns=dnsmasq add-on to NetworkManager</a:t>
            </a:r>
            <a:endParaRPr b="0" lang="en-US" sz="1800" spc="-1" strike="noStrike">
              <a:solidFill>
                <a:srgbClr val="000000"/>
              </a:solidFill>
              <a:uFill>
                <a:solidFill>
                  <a:srgbClr val="ffffff"/>
                </a:solidFill>
              </a:uFill>
              <a:latin typeface="Arial"/>
            </a:endParaRPr>
          </a:p>
          <a:p>
            <a:pPr marL="216000" indent="-21348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Explicit support of OpenvSwitch is in but not yet out in linux distros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76" name="CustomShape 5"/>
          <p:cNvSpPr/>
          <p:nvPr/>
        </p:nvSpPr>
        <p:spPr>
          <a:xfrm>
            <a:off x="457200" y="2194560"/>
            <a:ext cx="8540280" cy="28717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DejaVu Sans"/>
              </a:rPr>
              <a:t>Highlights of latest NetworkManager 1.10 include </a:t>
            </a:r>
            <a:r>
              <a:rPr b="1" lang="en-US" sz="1800" spc="-1" strike="noStrike">
                <a:solidFill>
                  <a:srgbClr val="000000"/>
                </a:solidFill>
                <a:uFill>
                  <a:solidFill>
                    <a:srgbClr val="ffffff"/>
                  </a:solidFill>
                </a:uFill>
                <a:latin typeface="Arial"/>
                <a:ea typeface="DejaVu Sans"/>
              </a:rPr>
              <a:t>OpenvSwitch support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457200" y="205920"/>
            <a:ext cx="8225280" cy="3560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2800" spc="-1" strike="noStrike">
                <a:solidFill>
                  <a:srgbClr val="ffffff"/>
                </a:solidFill>
                <a:uFill>
                  <a:solidFill>
                    <a:srgbClr val="ffffff"/>
                  </a:solidFill>
                </a:uFill>
                <a:latin typeface="Arial"/>
                <a:ea typeface="DejaVu Sans"/>
              </a:rPr>
              <a:t>OpenvSwitch DNS DHCP Implementations </a:t>
            </a:r>
            <a:endParaRPr b="0" lang="en-US" sz="1800" spc="-1" strike="noStrike">
              <a:solidFill>
                <a:srgbClr val="000000"/>
              </a:solidFill>
              <a:uFill>
                <a:solidFill>
                  <a:srgbClr val="ffffff"/>
                </a:solidFill>
              </a:uFill>
              <a:latin typeface="Arial"/>
            </a:endParaRPr>
          </a:p>
        </p:txBody>
      </p:sp>
      <p:sp>
        <p:nvSpPr>
          <p:cNvPr id="178" name="CustomShape 2"/>
          <p:cNvSpPr/>
          <p:nvPr/>
        </p:nvSpPr>
        <p:spPr>
          <a:xfrm>
            <a:off x="457200" y="962640"/>
            <a:ext cx="8225280" cy="3627720"/>
          </a:xfrm>
          <a:prstGeom prst="rect">
            <a:avLst/>
          </a:prstGeom>
          <a:noFill/>
          <a:ln>
            <a:noFill/>
          </a:ln>
        </p:spPr>
        <p:style>
          <a:lnRef idx="0"/>
          <a:fillRef idx="0"/>
          <a:effectRef idx="0"/>
          <a:fontRef idx="minor"/>
        </p:style>
      </p:sp>
      <p:sp>
        <p:nvSpPr>
          <p:cNvPr id="179" name="CustomShape 3"/>
          <p:cNvSpPr/>
          <p:nvPr/>
        </p:nvSpPr>
        <p:spPr>
          <a:xfrm>
            <a:off x="457200" y="822960"/>
            <a:ext cx="7540920" cy="34020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80" name="CustomShape 4"/>
          <p:cNvSpPr/>
          <p:nvPr/>
        </p:nvSpPr>
        <p:spPr>
          <a:xfrm>
            <a:off x="548640" y="822960"/>
            <a:ext cx="7087680" cy="1100160"/>
          </a:xfrm>
          <a:prstGeom prst="rect">
            <a:avLst/>
          </a:prstGeom>
          <a:noFill/>
          <a:ln>
            <a:noFill/>
          </a:ln>
        </p:spPr>
        <p:style>
          <a:lnRef idx="0"/>
          <a:fillRef idx="0"/>
          <a:effectRef idx="0"/>
          <a:fontRef idx="minor"/>
        </p:style>
        <p:txBody>
          <a:bodyPr lIns="90000" rIns="90000" tIns="45000" bIns="45000"/>
          <a:p>
            <a:pPr marL="216000" indent="-21348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Systemd-Resolved</a:t>
            </a:r>
            <a:endParaRPr b="0" lang="en-US" sz="1800" spc="-1" strike="noStrike">
              <a:solidFill>
                <a:srgbClr val="000000"/>
              </a:solidFill>
              <a:uFill>
                <a:solidFill>
                  <a:srgbClr val="ffffff"/>
                </a:solidFill>
              </a:uFill>
              <a:latin typeface="Arial"/>
            </a:endParaRPr>
          </a:p>
          <a:p>
            <a:pPr marL="216000" indent="-21348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Gaining widespread deployment, reception by community is mixed</a:t>
            </a:r>
            <a:endParaRPr b="0" lang="en-US" sz="1800" spc="-1" strike="noStrike">
              <a:solidFill>
                <a:srgbClr val="000000"/>
              </a:solidFill>
              <a:uFill>
                <a:solidFill>
                  <a:srgbClr val="ffffff"/>
                </a:solidFill>
              </a:uFill>
              <a:latin typeface="Arial"/>
            </a:endParaRPr>
          </a:p>
          <a:p>
            <a:pPr marL="216000" indent="-21348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For containers over OVS it’s actually well-suited.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81" name="CustomShape 5"/>
          <p:cNvSpPr/>
          <p:nvPr/>
        </p:nvSpPr>
        <p:spPr>
          <a:xfrm>
            <a:off x="822960" y="1920240"/>
            <a:ext cx="6816600" cy="26190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DejaVu Sans"/>
              </a:rPr>
              <a:t>[Resolve]</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Arial"/>
                <a:ea typeface="DejaVu Sans"/>
              </a:rPr>
              <a:t>DNS=10.207.39.2 10.207.29.2</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#FallbackDNS=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#Domains=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#LLMNR=yes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#MulticastDNS=yes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#DNSSEC=no</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#Cache=yes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#DNSStubListener=udp</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root@athens:/etc/network/openvswitch#</a:t>
            </a:r>
            <a:endParaRPr b="0" lang="en-US"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457200" y="205920"/>
            <a:ext cx="8225280" cy="3560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2800" spc="-1" strike="noStrike">
                <a:solidFill>
                  <a:srgbClr val="ffffff"/>
                </a:solidFill>
                <a:uFill>
                  <a:solidFill>
                    <a:srgbClr val="ffffff"/>
                  </a:solidFill>
                </a:uFill>
                <a:latin typeface="Arial"/>
                <a:ea typeface="DejaVu Sans"/>
              </a:rPr>
              <a:t>OpenvSwitch GRE endpoints VM-DHCP setups </a:t>
            </a:r>
            <a:endParaRPr b="0" lang="en-US" sz="1800" spc="-1" strike="noStrike">
              <a:solidFill>
                <a:srgbClr val="000000"/>
              </a:solidFill>
              <a:uFill>
                <a:solidFill>
                  <a:srgbClr val="ffffff"/>
                </a:solidFill>
              </a:uFill>
              <a:latin typeface="Arial"/>
            </a:endParaRPr>
          </a:p>
        </p:txBody>
      </p:sp>
      <p:sp>
        <p:nvSpPr>
          <p:cNvPr id="183" name="CustomShape 2"/>
          <p:cNvSpPr/>
          <p:nvPr/>
        </p:nvSpPr>
        <p:spPr>
          <a:xfrm>
            <a:off x="457200" y="962640"/>
            <a:ext cx="8225280" cy="3627720"/>
          </a:xfrm>
          <a:prstGeom prst="rect">
            <a:avLst/>
          </a:prstGeom>
          <a:noFill/>
          <a:ln>
            <a:noFill/>
          </a:ln>
        </p:spPr>
        <p:style>
          <a:lnRef idx="0"/>
          <a:fillRef idx="0"/>
          <a:effectRef idx="0"/>
          <a:fontRef idx="minor"/>
        </p:style>
      </p:sp>
      <p:sp>
        <p:nvSpPr>
          <p:cNvPr id="184" name="CustomShape 3"/>
          <p:cNvSpPr/>
          <p:nvPr/>
        </p:nvSpPr>
        <p:spPr>
          <a:xfrm>
            <a:off x="457200" y="822960"/>
            <a:ext cx="7540920" cy="34020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85" name="CustomShape 4"/>
          <p:cNvSpPr/>
          <p:nvPr/>
        </p:nvSpPr>
        <p:spPr>
          <a:xfrm>
            <a:off x="548640" y="822960"/>
            <a:ext cx="7029720" cy="1100160"/>
          </a:xfrm>
          <a:prstGeom prst="rect">
            <a:avLst/>
          </a:prstGeom>
          <a:noFill/>
          <a:ln>
            <a:noFill/>
          </a:ln>
        </p:spPr>
        <p:style>
          <a:lnRef idx="0"/>
          <a:fillRef idx="0"/>
          <a:effectRef idx="0"/>
          <a:fontRef idx="minor"/>
        </p:style>
        <p:txBody>
          <a:bodyPr lIns="90000" rIns="90000" tIns="45000" bIns="45000"/>
          <a:p>
            <a:pPr marL="216000" indent="-21348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Problem with VM snapshots they sometimes have DHCP “IP drift”</a:t>
            </a:r>
            <a:endParaRPr b="0" lang="en-US" sz="1800" spc="-1" strike="noStrike">
              <a:solidFill>
                <a:srgbClr val="000000"/>
              </a:solidFill>
              <a:uFill>
                <a:solidFill>
                  <a:srgbClr val="ffffff"/>
                </a:solidFill>
              </a:uFill>
              <a:latin typeface="Arial"/>
            </a:endParaRPr>
          </a:p>
          <a:p>
            <a:pPr marL="216000" indent="-21348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When using GRE tunnels to connect containers on OVS networks</a:t>
            </a:r>
            <a:endParaRPr b="0" lang="en-US" sz="1800" spc="-1" strike="noStrike">
              <a:solidFill>
                <a:srgbClr val="000000"/>
              </a:solidFill>
              <a:uFill>
                <a:solidFill>
                  <a:srgbClr val="ffffff"/>
                </a:solidFill>
              </a:uFill>
              <a:latin typeface="Arial"/>
            </a:endParaRPr>
          </a:p>
          <a:p>
            <a:pPr marL="216000" indent="-21348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If endpoints drift they must be reset somehow</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16000" indent="-21348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sp>
        <p:nvSpPr>
          <p:cNvPr id="186" name="CustomShape 5"/>
          <p:cNvSpPr/>
          <p:nvPr/>
        </p:nvSpPr>
        <p:spPr>
          <a:xfrm>
            <a:off x="822960" y="1920240"/>
            <a:ext cx="6816600" cy="261900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When snapshots are restored IP addresses sometimes drift after awhile, breaking GRE endpoint.  What is needed is some kind of daemon (?) or dynamic rebuild of the GRE port, but the problem is how to reset on the good end from the broken end. </a:t>
            </a:r>
            <a:endParaRPr b="0" lang="en-US"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457200" y="205920"/>
            <a:ext cx="8225280" cy="3560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2800" spc="-1" strike="noStrike">
                <a:solidFill>
                  <a:srgbClr val="ffffff"/>
                </a:solidFill>
                <a:uFill>
                  <a:solidFill>
                    <a:srgbClr val="ffffff"/>
                  </a:solidFill>
                </a:uFill>
                <a:latin typeface="Arial"/>
                <a:ea typeface="DejaVu Sans"/>
              </a:rPr>
              <a:t>OvS: Sending all switch traffic over 1 GRE tunnel </a:t>
            </a:r>
            <a:endParaRPr b="0" lang="en-US" sz="1800" spc="-1" strike="noStrike">
              <a:solidFill>
                <a:srgbClr val="000000"/>
              </a:solidFill>
              <a:uFill>
                <a:solidFill>
                  <a:srgbClr val="ffffff"/>
                </a:solidFill>
              </a:uFill>
              <a:latin typeface="Arial"/>
            </a:endParaRPr>
          </a:p>
        </p:txBody>
      </p:sp>
      <p:sp>
        <p:nvSpPr>
          <p:cNvPr id="188" name="CustomShape 2"/>
          <p:cNvSpPr/>
          <p:nvPr/>
        </p:nvSpPr>
        <p:spPr>
          <a:xfrm>
            <a:off x="457200" y="962640"/>
            <a:ext cx="8225280" cy="3627720"/>
          </a:xfrm>
          <a:prstGeom prst="rect">
            <a:avLst/>
          </a:prstGeom>
          <a:noFill/>
          <a:ln>
            <a:noFill/>
          </a:ln>
        </p:spPr>
        <p:style>
          <a:lnRef idx="0"/>
          <a:fillRef idx="0"/>
          <a:effectRef idx="0"/>
          <a:fontRef idx="minor"/>
        </p:style>
      </p:sp>
      <p:sp>
        <p:nvSpPr>
          <p:cNvPr id="189" name="CustomShape 3"/>
          <p:cNvSpPr/>
          <p:nvPr/>
        </p:nvSpPr>
        <p:spPr>
          <a:xfrm>
            <a:off x="457200" y="822960"/>
            <a:ext cx="7540920" cy="34020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90" name="CustomShape 4"/>
          <p:cNvSpPr/>
          <p:nvPr/>
        </p:nvSpPr>
        <p:spPr>
          <a:xfrm>
            <a:off x="822960" y="1920240"/>
            <a:ext cx="6816600" cy="261900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91" name="CustomShape 5"/>
          <p:cNvSpPr/>
          <p:nvPr/>
        </p:nvSpPr>
        <p:spPr>
          <a:xfrm>
            <a:off x="171360" y="1072800"/>
            <a:ext cx="4489920" cy="33807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DejaVu Sans"/>
              </a:rPr>
              <a:t>    </a:t>
            </a:r>
            <a:r>
              <a:rPr b="0" lang="en-US" sz="1800" spc="-1" strike="noStrike">
                <a:solidFill>
                  <a:srgbClr val="000000"/>
                </a:solidFill>
                <a:uFill>
                  <a:solidFill>
                    <a:srgbClr val="ffffff"/>
                  </a:solidFill>
                </a:uFill>
                <a:latin typeface="Arial"/>
                <a:ea typeface="DejaVu Sans"/>
              </a:rPr>
              <a:t>Bridge "sw1"  10.207.39.4</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        </a:t>
            </a:r>
            <a:r>
              <a:rPr b="0" lang="en-US" sz="1800" spc="-1" strike="noStrike">
                <a:solidFill>
                  <a:srgbClr val="000000"/>
                </a:solidFill>
                <a:uFill>
                  <a:solidFill>
                    <a:srgbClr val="ffffff"/>
                  </a:solidFill>
                </a:uFill>
                <a:latin typeface="Arial"/>
                <a:ea typeface="DejaVu Sans"/>
              </a:rPr>
              <a:t>Port "s1"</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            </a:t>
            </a:r>
            <a:r>
              <a:rPr b="0" lang="en-US" sz="1800" spc="-1" strike="noStrike">
                <a:solidFill>
                  <a:srgbClr val="000000"/>
                </a:solidFill>
                <a:uFill>
                  <a:solidFill>
                    <a:srgbClr val="ffffff"/>
                  </a:solidFill>
                </a:uFill>
                <a:latin typeface="Arial"/>
                <a:ea typeface="DejaVu Sans"/>
              </a:rPr>
              <a:t>tag: 11</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            </a:t>
            </a:r>
            <a:r>
              <a:rPr b="0" lang="en-US" sz="1800" spc="-1" strike="noStrike">
                <a:solidFill>
                  <a:srgbClr val="000000"/>
                </a:solidFill>
                <a:uFill>
                  <a:solidFill>
                    <a:srgbClr val="ffffff"/>
                  </a:solidFill>
                </a:uFill>
                <a:latin typeface="Arial"/>
                <a:ea typeface="DejaVu Sans"/>
              </a:rPr>
              <a:t>Interface "s1"</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                </a:t>
            </a:r>
            <a:r>
              <a:rPr b="0" lang="en-US" sz="1800" spc="-1" strike="noStrike">
                <a:solidFill>
                  <a:srgbClr val="000000"/>
                </a:solidFill>
                <a:uFill>
                  <a:solidFill>
                    <a:srgbClr val="ffffff"/>
                  </a:solidFill>
                </a:uFill>
                <a:latin typeface="Arial"/>
                <a:ea typeface="DejaVu Sans"/>
              </a:rPr>
              <a:t>type: </a:t>
            </a:r>
            <a:r>
              <a:rPr b="1" lang="en-US" sz="1800" spc="-1" strike="noStrike">
                <a:solidFill>
                  <a:srgbClr val="000000"/>
                </a:solidFill>
                <a:uFill>
                  <a:solidFill>
                    <a:srgbClr val="ffffff"/>
                  </a:solidFill>
                </a:uFill>
                <a:latin typeface="Arial"/>
                <a:ea typeface="DejaVu Sans"/>
              </a:rPr>
              <a:t>patch</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                </a:t>
            </a:r>
            <a:r>
              <a:rPr b="0" lang="en-US" sz="1800" spc="-1" strike="noStrike">
                <a:solidFill>
                  <a:srgbClr val="000000"/>
                </a:solidFill>
                <a:uFill>
                  <a:solidFill>
                    <a:srgbClr val="ffffff"/>
                  </a:solidFill>
                </a:uFill>
                <a:latin typeface="Arial"/>
                <a:ea typeface="DejaVu Sans"/>
              </a:rPr>
              <a:t>options: {peer="a1"}</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    </a:t>
            </a:r>
            <a:r>
              <a:rPr b="0" lang="en-US" sz="1800" spc="-1" strike="noStrike">
                <a:solidFill>
                  <a:srgbClr val="000000"/>
                </a:solidFill>
                <a:uFill>
                  <a:solidFill>
                    <a:srgbClr val="ffffff"/>
                  </a:solidFill>
                </a:uFill>
                <a:latin typeface="Arial"/>
                <a:ea typeface="DejaVu Sans"/>
              </a:rPr>
              <a:t>Bridge "sx1"  10.207.29.4</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        </a:t>
            </a:r>
            <a:r>
              <a:rPr b="0" lang="en-US" sz="1800" spc="-1" strike="noStrike">
                <a:solidFill>
                  <a:srgbClr val="000000"/>
                </a:solidFill>
                <a:uFill>
                  <a:solidFill>
                    <a:srgbClr val="ffffff"/>
                  </a:solidFill>
                </a:uFill>
                <a:latin typeface="Arial"/>
                <a:ea typeface="DejaVu Sans"/>
              </a:rPr>
              <a:t>Port "a1"</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            </a:t>
            </a:r>
            <a:r>
              <a:rPr b="0" lang="en-US" sz="1800" spc="-1" strike="noStrike">
                <a:solidFill>
                  <a:srgbClr val="000000"/>
                </a:solidFill>
                <a:uFill>
                  <a:solidFill>
                    <a:srgbClr val="ffffff"/>
                  </a:solidFill>
                </a:uFill>
                <a:latin typeface="Arial"/>
                <a:ea typeface="DejaVu Sans"/>
              </a:rPr>
              <a:t>tag: 11</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            </a:t>
            </a:r>
            <a:r>
              <a:rPr b="0" lang="en-US" sz="1800" spc="-1" strike="noStrike">
                <a:solidFill>
                  <a:srgbClr val="000000"/>
                </a:solidFill>
                <a:uFill>
                  <a:solidFill>
                    <a:srgbClr val="ffffff"/>
                  </a:solidFill>
                </a:uFill>
                <a:latin typeface="Arial"/>
                <a:ea typeface="DejaVu Sans"/>
              </a:rPr>
              <a:t>Interface "a1"</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                </a:t>
            </a:r>
            <a:r>
              <a:rPr b="0" lang="en-US" sz="1800" spc="-1" strike="noStrike">
                <a:solidFill>
                  <a:srgbClr val="000000"/>
                </a:solidFill>
                <a:uFill>
                  <a:solidFill>
                    <a:srgbClr val="ffffff"/>
                  </a:solidFill>
                </a:uFill>
                <a:latin typeface="Arial"/>
                <a:ea typeface="DejaVu Sans"/>
              </a:rPr>
              <a:t>type: </a:t>
            </a:r>
            <a:r>
              <a:rPr b="1" lang="en-US" sz="1800" spc="-1" strike="noStrike">
                <a:solidFill>
                  <a:srgbClr val="000000"/>
                </a:solidFill>
                <a:uFill>
                  <a:solidFill>
                    <a:srgbClr val="ffffff"/>
                  </a:solidFill>
                </a:uFill>
                <a:latin typeface="Arial"/>
                <a:ea typeface="DejaVu Sans"/>
              </a:rPr>
              <a:t>patch</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                </a:t>
            </a:r>
            <a:r>
              <a:rPr b="0" lang="en-US" sz="1800" spc="-1" strike="noStrike">
                <a:solidFill>
                  <a:srgbClr val="000000"/>
                </a:solidFill>
                <a:uFill>
                  <a:solidFill>
                    <a:srgbClr val="ffffff"/>
                  </a:solidFill>
                </a:uFill>
                <a:latin typeface="Arial"/>
                <a:ea typeface="DejaVu Sans"/>
              </a:rPr>
              <a:t>options: {peer="s1"}</a:t>
            </a:r>
            <a:endParaRPr b="0" lang="en-US" sz="1800" spc="-1" strike="noStrike">
              <a:solidFill>
                <a:srgbClr val="000000"/>
              </a:solidFill>
              <a:uFill>
                <a:solidFill>
                  <a:srgbClr val="ffffff"/>
                </a:solidFill>
              </a:uFill>
              <a:latin typeface="Arial"/>
            </a:endParaRPr>
          </a:p>
        </p:txBody>
      </p:sp>
      <p:sp>
        <p:nvSpPr>
          <p:cNvPr id="192" name="CustomShape 6"/>
          <p:cNvSpPr/>
          <p:nvPr/>
        </p:nvSpPr>
        <p:spPr>
          <a:xfrm>
            <a:off x="5120640" y="1097280"/>
            <a:ext cx="3472560" cy="33811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DejaVu Sans"/>
              </a:rPr>
              <a:t>Bridge "sw1"  10.207.39.1</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        </a:t>
            </a:r>
            <a:r>
              <a:rPr b="0" lang="en-US" sz="1800" spc="-1" strike="noStrike">
                <a:solidFill>
                  <a:srgbClr val="000000"/>
                </a:solidFill>
                <a:uFill>
                  <a:solidFill>
                    <a:srgbClr val="ffffff"/>
                  </a:solidFill>
                </a:uFill>
                <a:latin typeface="Arial"/>
                <a:ea typeface="DejaVu Sans"/>
              </a:rPr>
              <a:t>Port "s1"</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            </a:t>
            </a:r>
            <a:r>
              <a:rPr b="0" lang="en-US" sz="1800" spc="-1" strike="noStrike">
                <a:solidFill>
                  <a:srgbClr val="000000"/>
                </a:solidFill>
                <a:uFill>
                  <a:solidFill>
                    <a:srgbClr val="ffffff"/>
                  </a:solidFill>
                </a:uFill>
                <a:latin typeface="Arial"/>
                <a:ea typeface="DejaVu Sans"/>
              </a:rPr>
              <a:t>tag: 11</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            </a:t>
            </a:r>
            <a:r>
              <a:rPr b="0" lang="en-US" sz="1800" spc="-1" strike="noStrike">
                <a:solidFill>
                  <a:srgbClr val="000000"/>
                </a:solidFill>
                <a:uFill>
                  <a:solidFill>
                    <a:srgbClr val="ffffff"/>
                  </a:solidFill>
                </a:uFill>
                <a:latin typeface="Arial"/>
                <a:ea typeface="DejaVu Sans"/>
              </a:rPr>
              <a:t>Interface "s1"</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                </a:t>
            </a:r>
            <a:r>
              <a:rPr b="0" lang="en-US" sz="1800" spc="-1" strike="noStrike">
                <a:solidFill>
                  <a:srgbClr val="000000"/>
                </a:solidFill>
                <a:uFill>
                  <a:solidFill>
                    <a:srgbClr val="ffffff"/>
                  </a:solidFill>
                </a:uFill>
                <a:latin typeface="Arial"/>
                <a:ea typeface="DejaVu Sans"/>
              </a:rPr>
              <a:t>type: </a:t>
            </a:r>
            <a:r>
              <a:rPr b="1" lang="en-US" sz="1800" spc="-1" strike="noStrike">
                <a:solidFill>
                  <a:srgbClr val="000000"/>
                </a:solidFill>
                <a:uFill>
                  <a:solidFill>
                    <a:srgbClr val="ffffff"/>
                  </a:solidFill>
                </a:uFill>
                <a:latin typeface="Arial"/>
                <a:ea typeface="DejaVu Sans"/>
              </a:rPr>
              <a:t>patch</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                </a:t>
            </a:r>
            <a:r>
              <a:rPr b="0" lang="en-US" sz="1800" spc="-1" strike="noStrike">
                <a:solidFill>
                  <a:srgbClr val="000000"/>
                </a:solidFill>
                <a:uFill>
                  <a:solidFill>
                    <a:srgbClr val="ffffff"/>
                  </a:solidFill>
                </a:uFill>
                <a:latin typeface="Arial"/>
                <a:ea typeface="DejaVu Sans"/>
              </a:rPr>
              <a:t>options: {peer="a1"}</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    </a:t>
            </a:r>
            <a:r>
              <a:rPr b="0" lang="en-US" sz="1800" spc="-1" strike="noStrike">
                <a:solidFill>
                  <a:srgbClr val="000000"/>
                </a:solidFill>
                <a:uFill>
                  <a:solidFill>
                    <a:srgbClr val="ffffff"/>
                  </a:solidFill>
                </a:uFill>
                <a:latin typeface="Arial"/>
                <a:ea typeface="DejaVu Sans"/>
              </a:rPr>
              <a:t>Bridge "sx1"  10.207.29.1</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        </a:t>
            </a:r>
            <a:r>
              <a:rPr b="0" lang="en-US" sz="1800" spc="-1" strike="noStrike">
                <a:solidFill>
                  <a:srgbClr val="000000"/>
                </a:solidFill>
                <a:uFill>
                  <a:solidFill>
                    <a:srgbClr val="ffffff"/>
                  </a:solidFill>
                </a:uFill>
                <a:latin typeface="Arial"/>
                <a:ea typeface="DejaVu Sans"/>
              </a:rPr>
              <a:t>Port "a1"</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            </a:t>
            </a:r>
            <a:r>
              <a:rPr b="0" lang="en-US" sz="1800" spc="-1" strike="noStrike">
                <a:solidFill>
                  <a:srgbClr val="000000"/>
                </a:solidFill>
                <a:uFill>
                  <a:solidFill>
                    <a:srgbClr val="ffffff"/>
                  </a:solidFill>
                </a:uFill>
                <a:latin typeface="Arial"/>
                <a:ea typeface="DejaVu Sans"/>
              </a:rPr>
              <a:t>tag: 11</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            </a:t>
            </a:r>
            <a:r>
              <a:rPr b="0" lang="en-US" sz="1800" spc="-1" strike="noStrike">
                <a:solidFill>
                  <a:srgbClr val="000000"/>
                </a:solidFill>
                <a:uFill>
                  <a:solidFill>
                    <a:srgbClr val="ffffff"/>
                  </a:solidFill>
                </a:uFill>
                <a:latin typeface="Arial"/>
                <a:ea typeface="DejaVu Sans"/>
              </a:rPr>
              <a:t>Interface "a1"</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                </a:t>
            </a:r>
            <a:r>
              <a:rPr b="0" lang="en-US" sz="1800" spc="-1" strike="noStrike">
                <a:solidFill>
                  <a:srgbClr val="000000"/>
                </a:solidFill>
                <a:uFill>
                  <a:solidFill>
                    <a:srgbClr val="ffffff"/>
                  </a:solidFill>
                </a:uFill>
                <a:latin typeface="Arial"/>
                <a:ea typeface="DejaVu Sans"/>
              </a:rPr>
              <a:t>type: </a:t>
            </a:r>
            <a:r>
              <a:rPr b="1" lang="en-US" sz="1800" spc="-1" strike="noStrike">
                <a:solidFill>
                  <a:srgbClr val="000000"/>
                </a:solidFill>
                <a:uFill>
                  <a:solidFill>
                    <a:srgbClr val="ffffff"/>
                  </a:solidFill>
                </a:uFill>
                <a:latin typeface="Arial"/>
                <a:ea typeface="DejaVu Sans"/>
              </a:rPr>
              <a:t>patch</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                </a:t>
            </a:r>
            <a:r>
              <a:rPr b="0" lang="en-US" sz="1800" spc="-1" strike="noStrike">
                <a:solidFill>
                  <a:srgbClr val="000000"/>
                </a:solidFill>
                <a:uFill>
                  <a:solidFill>
                    <a:srgbClr val="ffffff"/>
                  </a:solidFill>
                </a:uFill>
                <a:latin typeface="Arial"/>
                <a:ea typeface="DejaVu Sans"/>
              </a:rPr>
              <a:t>options: {peer="s1"}</a:t>
            </a:r>
            <a:endParaRPr b="0" lang="en-US" sz="1800" spc="-1" strike="noStrike">
              <a:solidFill>
                <a:srgbClr val="000000"/>
              </a:solidFill>
              <a:uFill>
                <a:solidFill>
                  <a:srgbClr val="ffffff"/>
                </a:solidFill>
              </a:uFill>
              <a:latin typeface="Arial"/>
            </a:endParaRPr>
          </a:p>
        </p:txBody>
      </p:sp>
      <p:sp>
        <p:nvSpPr>
          <p:cNvPr id="193" name="CustomShape 7"/>
          <p:cNvSpPr/>
          <p:nvPr/>
        </p:nvSpPr>
        <p:spPr>
          <a:xfrm>
            <a:off x="3291840" y="1165320"/>
            <a:ext cx="1643760" cy="272160"/>
          </a:xfrm>
          <a:custGeom>
            <a:avLst/>
            <a:gdLst/>
            <a:ahLst/>
            <a:rect l="l" t="t" r="r" b="b"/>
            <a:pathLst>
              <a:path w="4574" h="764">
                <a:moveTo>
                  <a:pt x="0" y="381"/>
                </a:moveTo>
                <a:lnTo>
                  <a:pt x="910" y="0"/>
                </a:lnTo>
                <a:lnTo>
                  <a:pt x="910" y="190"/>
                </a:lnTo>
                <a:lnTo>
                  <a:pt x="3662" y="190"/>
                </a:lnTo>
                <a:lnTo>
                  <a:pt x="3662" y="0"/>
                </a:lnTo>
                <a:lnTo>
                  <a:pt x="4573" y="381"/>
                </a:lnTo>
                <a:lnTo>
                  <a:pt x="3662" y="763"/>
                </a:lnTo>
                <a:lnTo>
                  <a:pt x="3662" y="572"/>
                </a:lnTo>
                <a:lnTo>
                  <a:pt x="910" y="572"/>
                </a:lnTo>
                <a:lnTo>
                  <a:pt x="910" y="763"/>
                </a:lnTo>
                <a:lnTo>
                  <a:pt x="0" y="381"/>
                </a:lnTo>
              </a:path>
            </a:pathLst>
          </a:custGeom>
          <a:solidFill>
            <a:srgbClr val="729fcf"/>
          </a:solidFill>
          <a:ln>
            <a:solidFill>
              <a:srgbClr val="3465a4"/>
            </a:solidFill>
          </a:ln>
        </p:spPr>
        <p:style>
          <a:lnRef idx="0"/>
          <a:fillRef idx="0"/>
          <a:effectRef idx="0"/>
          <a:fontRef idx="minor"/>
        </p:style>
      </p:sp>
      <p:sp>
        <p:nvSpPr>
          <p:cNvPr id="194" name="CustomShape 8"/>
          <p:cNvSpPr/>
          <p:nvPr/>
        </p:nvSpPr>
        <p:spPr>
          <a:xfrm>
            <a:off x="3657600" y="1438200"/>
            <a:ext cx="855360" cy="5324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DejaVu Sans"/>
              </a:rPr>
              <a:t>GRE</a:t>
            </a:r>
            <a:endParaRPr b="0" lang="en-US" sz="1800" spc="-1" strike="noStrike">
              <a:solidFill>
                <a:srgbClr val="000000"/>
              </a:solidFill>
              <a:uFill>
                <a:solidFill>
                  <a:srgbClr val="ffffff"/>
                </a:solidFill>
              </a:uFill>
              <a:latin typeface="Arial"/>
            </a:endParaRPr>
          </a:p>
        </p:txBody>
      </p:sp>
      <p:sp>
        <p:nvSpPr>
          <p:cNvPr id="195" name="CustomShape 9"/>
          <p:cNvSpPr/>
          <p:nvPr/>
        </p:nvSpPr>
        <p:spPr>
          <a:xfrm>
            <a:off x="3434040" y="3200400"/>
            <a:ext cx="1867320" cy="5943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DejaVu Sans"/>
              </a:rPr>
              <a:t>Patch ports with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VLANs are used</a:t>
            </a:r>
            <a:endParaRPr b="0" lang="en-US"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457200" y="205920"/>
            <a:ext cx="8225280" cy="3560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2800" spc="-1" strike="noStrike">
                <a:solidFill>
                  <a:srgbClr val="ffffff"/>
                </a:solidFill>
                <a:uFill>
                  <a:solidFill>
                    <a:srgbClr val="ffffff"/>
                  </a:solidFill>
                </a:uFill>
                <a:latin typeface="Arial"/>
                <a:ea typeface="DejaVu Sans"/>
              </a:rPr>
              <a:t>Acknowledgements</a:t>
            </a:r>
            <a:endParaRPr b="0" lang="en-US" sz="1800" spc="-1" strike="noStrike">
              <a:solidFill>
                <a:srgbClr val="000000"/>
              </a:solidFill>
              <a:uFill>
                <a:solidFill>
                  <a:srgbClr val="ffffff"/>
                </a:solidFill>
              </a:uFill>
              <a:latin typeface="Arial"/>
            </a:endParaRPr>
          </a:p>
        </p:txBody>
      </p:sp>
      <p:sp>
        <p:nvSpPr>
          <p:cNvPr id="87" name="CustomShape 2"/>
          <p:cNvSpPr/>
          <p:nvPr/>
        </p:nvSpPr>
        <p:spPr>
          <a:xfrm>
            <a:off x="457200" y="962640"/>
            <a:ext cx="8225280" cy="3627720"/>
          </a:xfrm>
          <a:prstGeom prst="rect">
            <a:avLst/>
          </a:prstGeom>
          <a:noFill/>
          <a:ln>
            <a:noFill/>
          </a:ln>
        </p:spPr>
        <p:style>
          <a:lnRef idx="0"/>
          <a:fillRef idx="0"/>
          <a:effectRef idx="0"/>
          <a:fontRef idx="minor"/>
        </p:style>
      </p:sp>
      <p:sp>
        <p:nvSpPr>
          <p:cNvPr id="88" name="CustomShape 3"/>
          <p:cNvSpPr/>
          <p:nvPr/>
        </p:nvSpPr>
        <p:spPr>
          <a:xfrm>
            <a:off x="457200" y="822240"/>
            <a:ext cx="8412480" cy="846720"/>
          </a:xfrm>
          <a:prstGeom prst="rect">
            <a:avLst/>
          </a:prstGeom>
          <a:noFill/>
          <a:ln>
            <a:noFill/>
          </a:ln>
        </p:spPr>
        <p:style>
          <a:lnRef idx="0"/>
          <a:fillRef idx="0"/>
          <a:effectRef idx="0"/>
          <a:fontRef idx="minor"/>
        </p:style>
        <p:txBody>
          <a:bodyPr lIns="90000" rIns="90000" tIns="45000" bIns="45000"/>
          <a:p>
            <a:pPr marL="216000" indent="-212760">
              <a:lnSpc>
                <a:spcPct val="100000"/>
              </a:lnSpc>
              <a:buClr>
                <a:srgbClr val="000000"/>
              </a:buClr>
              <a:buSzPct val="45000"/>
              <a:buFont typeface="Wingdings" charset="2"/>
              <a:buChar char=""/>
            </a:pPr>
            <a:r>
              <a:rPr b="1" lang="en-US" sz="1800" spc="-1" strike="noStrike">
                <a:solidFill>
                  <a:srgbClr val="000000"/>
                </a:solidFill>
                <a:uFill>
                  <a:solidFill>
                    <a:srgbClr val="ffffff"/>
                  </a:solidFill>
                </a:uFill>
                <a:latin typeface="Arial"/>
                <a:ea typeface="DejaVu Sans"/>
              </a:rPr>
              <a:t>OVS</a:t>
            </a:r>
            <a:endParaRPr b="0" lang="en-US" sz="1800" spc="-1" strike="noStrike">
              <a:solidFill>
                <a:srgbClr val="000000"/>
              </a:solidFill>
              <a:uFill>
                <a:solidFill>
                  <a:srgbClr val="ffffff"/>
                </a:solidFill>
              </a:uFill>
              <a:latin typeface="Arial"/>
            </a:endParaRPr>
          </a:p>
          <a:p>
            <a:pPr marL="216000" indent="-21276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Ben Pfaff</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16000" indent="-212760">
              <a:lnSpc>
                <a:spcPct val="100000"/>
              </a:lnSpc>
              <a:buClr>
                <a:srgbClr val="000000"/>
              </a:buClr>
              <a:buSzPct val="45000"/>
              <a:buFont typeface="Wingdings" charset="2"/>
              <a:buChar char=""/>
            </a:pPr>
            <a:r>
              <a:rPr b="1" lang="en-US" sz="1800" spc="-1" strike="noStrike">
                <a:solidFill>
                  <a:srgbClr val="000000"/>
                </a:solidFill>
                <a:uFill>
                  <a:solidFill>
                    <a:srgbClr val="ffffff"/>
                  </a:solidFill>
                </a:uFill>
                <a:latin typeface="Arial"/>
                <a:ea typeface="DejaVu Sans"/>
              </a:rPr>
              <a:t>LXC</a:t>
            </a:r>
            <a:endParaRPr b="0" lang="en-US" sz="1800" spc="-1" strike="noStrike">
              <a:solidFill>
                <a:srgbClr val="000000"/>
              </a:solidFill>
              <a:uFill>
                <a:solidFill>
                  <a:srgbClr val="ffffff"/>
                </a:solidFill>
              </a:uFill>
              <a:latin typeface="Arial"/>
            </a:endParaRPr>
          </a:p>
          <a:p>
            <a:pPr marL="216000" indent="-21276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Stéphane Graber</a:t>
            </a:r>
            <a:endParaRPr b="0" lang="en-US" sz="1800" spc="-1" strike="noStrike">
              <a:solidFill>
                <a:srgbClr val="000000"/>
              </a:solidFill>
              <a:uFill>
                <a:solidFill>
                  <a:srgbClr val="ffffff"/>
                </a:solidFill>
              </a:uFill>
              <a:latin typeface="Arial"/>
            </a:endParaRPr>
          </a:p>
          <a:p>
            <a:pPr marL="216000" indent="-21276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Christian Brauner</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16000" indent="-212760">
              <a:lnSpc>
                <a:spcPct val="100000"/>
              </a:lnSpc>
              <a:buClr>
                <a:srgbClr val="000000"/>
              </a:buClr>
              <a:buSzPct val="45000"/>
              <a:buFont typeface="Wingdings" charset="2"/>
              <a:buChar char=""/>
            </a:pPr>
            <a:r>
              <a:rPr b="1" lang="en-US" sz="1800" spc="-1" strike="noStrike">
                <a:solidFill>
                  <a:srgbClr val="000000"/>
                </a:solidFill>
                <a:uFill>
                  <a:solidFill>
                    <a:srgbClr val="ffffff"/>
                  </a:solidFill>
                </a:uFill>
                <a:latin typeface="Arial"/>
                <a:ea typeface="DejaVu Sans"/>
              </a:rPr>
              <a:t>SCST</a:t>
            </a:r>
            <a:endParaRPr b="0" lang="en-US" sz="1800" spc="-1" strike="noStrike">
              <a:solidFill>
                <a:srgbClr val="000000"/>
              </a:solidFill>
              <a:uFill>
                <a:solidFill>
                  <a:srgbClr val="ffffff"/>
                </a:solidFill>
              </a:uFill>
              <a:latin typeface="Arial"/>
            </a:endParaRPr>
          </a:p>
          <a:p>
            <a:pPr marL="216000" indent="-21276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Vladislav Bolkhovitin</a:t>
            </a:r>
            <a:endParaRPr b="0" lang="en-US" sz="1800" spc="-1" strike="noStrike">
              <a:solidFill>
                <a:srgbClr val="000000"/>
              </a:solidFill>
              <a:uFill>
                <a:solidFill>
                  <a:srgbClr val="ffffff"/>
                </a:solidFill>
              </a:uFill>
              <a:latin typeface="Arial"/>
            </a:endParaRPr>
          </a:p>
          <a:p>
            <a:pPr marL="216000" indent="-21276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Bart Vanassche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16000" indent="-212760">
              <a:lnSpc>
                <a:spcPct val="100000"/>
              </a:lnSpc>
              <a:buClr>
                <a:srgbClr val="000000"/>
              </a:buClr>
              <a:buSzPct val="45000"/>
              <a:buFont typeface="Wingdings" charset="2"/>
              <a:buChar char=""/>
            </a:pPr>
            <a:r>
              <a:rPr b="1" lang="en-US" sz="1800" spc="-1" strike="noStrike">
                <a:solidFill>
                  <a:srgbClr val="000000"/>
                </a:solidFill>
                <a:uFill>
                  <a:solidFill>
                    <a:srgbClr val="ffffff"/>
                  </a:solidFill>
                </a:uFill>
                <a:latin typeface="Arial"/>
                <a:ea typeface="DejaVu Sans"/>
              </a:rPr>
              <a:t>AV SERVICES</a:t>
            </a:r>
            <a:endParaRPr b="0" lang="en-US" sz="1800" spc="-1" strike="noStrike">
              <a:solidFill>
                <a:srgbClr val="000000"/>
              </a:solidFill>
              <a:uFill>
                <a:solidFill>
                  <a:srgbClr val="ffffff"/>
                </a:solidFill>
              </a:uFill>
              <a:latin typeface="Arial"/>
            </a:endParaRPr>
          </a:p>
          <a:p>
            <a:pPr marL="216000" indent="-21276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Timothy Arthur</a:t>
            </a:r>
            <a:endParaRPr b="0" lang="en-US" sz="1800" spc="-1" strike="noStrike">
              <a:solidFill>
                <a:srgbClr val="000000"/>
              </a:solidFill>
              <a:uFill>
                <a:solidFill>
                  <a:srgbClr val="ffffff"/>
                </a:solidFill>
              </a:uFill>
              <a:latin typeface="Arial"/>
            </a:endParaRPr>
          </a:p>
          <a:p>
            <a:pPr marL="216000" indent="-21276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Ethan Hill</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89" name="Picture 88" descr=""/>
          <p:cNvPicPr/>
          <p:nvPr/>
        </p:nvPicPr>
        <p:blipFill>
          <a:blip r:embed="rId1"/>
          <a:stretch/>
        </p:blipFill>
        <p:spPr>
          <a:xfrm>
            <a:off x="4818600" y="731520"/>
            <a:ext cx="1489320" cy="912600"/>
          </a:xfrm>
          <a:prstGeom prst="rect">
            <a:avLst/>
          </a:prstGeom>
          <a:ln>
            <a:noFill/>
          </a:ln>
        </p:spPr>
      </p:pic>
      <p:pic>
        <p:nvPicPr>
          <p:cNvPr id="90" name="Picture 89" descr=""/>
          <p:cNvPicPr/>
          <p:nvPr/>
        </p:nvPicPr>
        <p:blipFill>
          <a:blip r:embed="rId2"/>
          <a:stretch/>
        </p:blipFill>
        <p:spPr>
          <a:xfrm>
            <a:off x="4846680" y="1828800"/>
            <a:ext cx="2832840" cy="639000"/>
          </a:xfrm>
          <a:prstGeom prst="rect">
            <a:avLst/>
          </a:prstGeom>
          <a:ln>
            <a:noFill/>
          </a:ln>
        </p:spPr>
      </p:pic>
      <p:pic>
        <p:nvPicPr>
          <p:cNvPr id="91" name="Picture 90" descr=""/>
          <p:cNvPicPr/>
          <p:nvPr/>
        </p:nvPicPr>
        <p:blipFill>
          <a:blip r:embed="rId3"/>
          <a:stretch/>
        </p:blipFill>
        <p:spPr>
          <a:xfrm>
            <a:off x="4847040" y="2926080"/>
            <a:ext cx="2009520" cy="546480"/>
          </a:xfrm>
          <a:prstGeom prst="rect">
            <a:avLst/>
          </a:prstGeom>
          <a:ln>
            <a:noFill/>
          </a:ln>
        </p:spPr>
      </p:pic>
      <p:pic>
        <p:nvPicPr>
          <p:cNvPr id="92" name="Picture 91" descr=""/>
          <p:cNvPicPr/>
          <p:nvPr/>
        </p:nvPicPr>
        <p:blipFill>
          <a:blip r:embed="rId4"/>
          <a:stretch/>
        </p:blipFill>
        <p:spPr>
          <a:xfrm>
            <a:off x="3474720" y="842040"/>
            <a:ext cx="1095840" cy="711000"/>
          </a:xfrm>
          <a:prstGeom prst="rect">
            <a:avLst/>
          </a:prstGeom>
          <a:ln>
            <a:noFill/>
          </a:ln>
        </p:spPr>
      </p:pic>
      <p:pic>
        <p:nvPicPr>
          <p:cNvPr id="93" name="Picture 92" descr=""/>
          <p:cNvPicPr/>
          <p:nvPr/>
        </p:nvPicPr>
        <p:blipFill>
          <a:blip r:embed="rId5"/>
          <a:stretch/>
        </p:blipFill>
        <p:spPr>
          <a:xfrm>
            <a:off x="3474720" y="3800880"/>
            <a:ext cx="952200" cy="952200"/>
          </a:xfrm>
          <a:prstGeom prst="rect">
            <a:avLst/>
          </a:prstGeom>
          <a:ln>
            <a:noFill/>
          </a:ln>
        </p:spPr>
      </p:pic>
      <p:pic>
        <p:nvPicPr>
          <p:cNvPr id="94" name="" descr=""/>
          <p:cNvPicPr/>
          <p:nvPr/>
        </p:nvPicPr>
        <p:blipFill>
          <a:blip r:embed="rId6"/>
          <a:stretch/>
        </p:blipFill>
        <p:spPr>
          <a:xfrm>
            <a:off x="3474720" y="2743200"/>
            <a:ext cx="1004400" cy="821520"/>
          </a:xfrm>
          <a:prstGeom prst="rect">
            <a:avLst/>
          </a:prstGeom>
          <a:ln>
            <a:noFill/>
          </a:ln>
        </p:spPr>
      </p:pic>
      <p:pic>
        <p:nvPicPr>
          <p:cNvPr id="95" name="" descr=""/>
          <p:cNvPicPr/>
          <p:nvPr/>
        </p:nvPicPr>
        <p:blipFill>
          <a:blip r:embed="rId7"/>
          <a:stretch/>
        </p:blipFill>
        <p:spPr>
          <a:xfrm>
            <a:off x="3291840" y="1751400"/>
            <a:ext cx="1498680" cy="80748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457200" y="205920"/>
            <a:ext cx="8225280" cy="3560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2800" spc="-1" strike="noStrike">
                <a:solidFill>
                  <a:srgbClr val="ffffff"/>
                </a:solidFill>
                <a:uFill>
                  <a:solidFill>
                    <a:srgbClr val="ffffff"/>
                  </a:solidFill>
                </a:uFill>
                <a:latin typeface="Arial"/>
                <a:ea typeface="DejaVu Sans"/>
              </a:rPr>
              <a:t>References and Contact Information </a:t>
            </a:r>
            <a:endParaRPr b="0" lang="en-US" sz="1800" spc="-1" strike="noStrike">
              <a:solidFill>
                <a:srgbClr val="000000"/>
              </a:solidFill>
              <a:uFill>
                <a:solidFill>
                  <a:srgbClr val="ffffff"/>
                </a:solidFill>
              </a:uFill>
              <a:latin typeface="Arial"/>
            </a:endParaRPr>
          </a:p>
        </p:txBody>
      </p:sp>
      <p:sp>
        <p:nvSpPr>
          <p:cNvPr id="197" name="CustomShape 2"/>
          <p:cNvSpPr/>
          <p:nvPr/>
        </p:nvSpPr>
        <p:spPr>
          <a:xfrm>
            <a:off x="457200" y="962640"/>
            <a:ext cx="8225280" cy="3627720"/>
          </a:xfrm>
          <a:prstGeom prst="rect">
            <a:avLst/>
          </a:prstGeom>
          <a:noFill/>
          <a:ln>
            <a:noFill/>
          </a:ln>
        </p:spPr>
        <p:style>
          <a:lnRef idx="0"/>
          <a:fillRef idx="0"/>
          <a:effectRef idx="0"/>
          <a:fontRef idx="minor"/>
        </p:style>
      </p:sp>
      <p:sp>
        <p:nvSpPr>
          <p:cNvPr id="198" name="CustomShape 3"/>
          <p:cNvSpPr/>
          <p:nvPr/>
        </p:nvSpPr>
        <p:spPr>
          <a:xfrm>
            <a:off x="457200" y="822960"/>
            <a:ext cx="7540920" cy="34020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99" name="CustomShape 4"/>
          <p:cNvSpPr/>
          <p:nvPr/>
        </p:nvSpPr>
        <p:spPr>
          <a:xfrm>
            <a:off x="548640" y="822960"/>
            <a:ext cx="7029720" cy="1100160"/>
          </a:xfrm>
          <a:prstGeom prst="rect">
            <a:avLst/>
          </a:prstGeom>
          <a:noFill/>
          <a:ln>
            <a:noFill/>
          </a:ln>
        </p:spPr>
        <p:style>
          <a:lnRef idx="0"/>
          <a:fillRef idx="0"/>
          <a:effectRef idx="0"/>
          <a:fontRef idx="minor"/>
        </p:style>
        <p:txBody>
          <a:bodyPr lIns="90000" rIns="90000" tIns="45000" bIns="45000"/>
          <a:p>
            <a:pPr marL="216000" indent="-21348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References, Contact Info, etc.</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16000" indent="-213480">
              <a:lnSpc>
                <a:spcPct val="100000"/>
              </a:lnSpc>
              <a:buClr>
                <a:srgbClr val="000000"/>
              </a:buClr>
              <a:buSzPct val="45000"/>
              <a:buFont typeface="Wingdings" charset="2"/>
              <a:buChar char=""/>
            </a:pPr>
            <a:r>
              <a:rPr b="0" lang="en-US" sz="1800" spc="-1" strike="noStrike" u="sng">
                <a:solidFill>
                  <a:srgbClr val="0000ff"/>
                </a:solidFill>
                <a:uFill>
                  <a:solidFill>
                    <a:srgbClr val="ffffff"/>
                  </a:solidFill>
                </a:uFill>
                <a:latin typeface="Arial"/>
                <a:ea typeface="DejaVu Sans"/>
                <a:hlinkClick r:id="rId1"/>
              </a:rPr>
              <a:t>https://github.com/gstanden/orabuntu-lxc</a:t>
            </a:r>
            <a:endParaRPr b="0" lang="en-US" sz="1800" spc="-1" strike="noStrike">
              <a:solidFill>
                <a:srgbClr val="000000"/>
              </a:solidFill>
              <a:uFill>
                <a:solidFill>
                  <a:srgbClr val="ffffff"/>
                </a:solidFill>
              </a:uFill>
              <a:latin typeface="Arial"/>
            </a:endParaRPr>
          </a:p>
          <a:p>
            <a:pPr marL="216000" indent="-213480">
              <a:lnSpc>
                <a:spcPct val="100000"/>
              </a:lnSpc>
              <a:buClr>
                <a:srgbClr val="000000"/>
              </a:buClr>
              <a:buSzPct val="45000"/>
              <a:buFont typeface="Wingdings" charset="2"/>
              <a:buChar char=""/>
            </a:pPr>
            <a:r>
              <a:rPr b="0" lang="en-US" sz="1800" spc="-1" strike="noStrike" u="sng">
                <a:solidFill>
                  <a:srgbClr val="0000ff"/>
                </a:solidFill>
                <a:uFill>
                  <a:solidFill>
                    <a:srgbClr val="ffffff"/>
                  </a:solidFill>
                </a:uFill>
                <a:latin typeface="Arial"/>
                <a:ea typeface="DejaVu Sans"/>
                <a:hlinkClick r:id="rId2"/>
              </a:rPr>
              <a:t>https://sites.google.com/site/nandydandyoracle</a:t>
            </a:r>
            <a:endParaRPr b="0" lang="en-US" sz="1800" spc="-1" strike="noStrike">
              <a:solidFill>
                <a:srgbClr val="000000"/>
              </a:solidFill>
              <a:uFill>
                <a:solidFill>
                  <a:srgbClr val="ffffff"/>
                </a:solidFill>
              </a:uFill>
              <a:latin typeface="Arial"/>
            </a:endParaRPr>
          </a:p>
          <a:p>
            <a:pPr marL="216000" indent="-213480">
              <a:lnSpc>
                <a:spcPct val="100000"/>
              </a:lnSpc>
              <a:buClr>
                <a:srgbClr val="000000"/>
              </a:buClr>
              <a:buSzPct val="45000"/>
              <a:buFont typeface="Wingdings" charset="2"/>
              <a:buChar char=""/>
            </a:pPr>
            <a:r>
              <a:rPr b="0" lang="en-US" sz="1800" spc="-1" strike="noStrike" u="sng">
                <a:solidFill>
                  <a:srgbClr val="0000ff"/>
                </a:solidFill>
                <a:uFill>
                  <a:solidFill>
                    <a:srgbClr val="ffffff"/>
                  </a:solidFill>
                </a:uFill>
                <a:latin typeface="Arial"/>
                <a:ea typeface="DejaVu Sans"/>
                <a:hlinkClick r:id="rId3"/>
              </a:rPr>
              <a:t>http://www.consultingcommandos.us</a:t>
            </a:r>
            <a:endParaRPr b="0" lang="en-US" sz="1800" spc="-1" strike="noStrike">
              <a:solidFill>
                <a:srgbClr val="000000"/>
              </a:solidFill>
              <a:uFill>
                <a:solidFill>
                  <a:srgbClr val="ffffff"/>
                </a:solidFill>
              </a:uFill>
              <a:latin typeface="Arial"/>
            </a:endParaRPr>
          </a:p>
          <a:p>
            <a:pPr marL="216000" indent="-213480">
              <a:lnSpc>
                <a:spcPct val="100000"/>
              </a:lnSpc>
              <a:buClr>
                <a:srgbClr val="000000"/>
              </a:buClr>
              <a:buSzPct val="45000"/>
              <a:buFont typeface="Wingdings" charset="2"/>
              <a:buChar char=""/>
            </a:pPr>
            <a:r>
              <a:rPr b="0" lang="en-US" sz="1800" spc="-1" strike="noStrike" u="sng">
                <a:solidFill>
                  <a:srgbClr val="0000ff"/>
                </a:solidFill>
                <a:uFill>
                  <a:solidFill>
                    <a:srgbClr val="ffffff"/>
                  </a:solidFill>
                </a:uFill>
                <a:latin typeface="Arial"/>
                <a:ea typeface="DejaVu Sans"/>
                <a:hlinkClick r:id="rId4"/>
              </a:rPr>
              <a:t>gilbert@orabuntu-lxc.com</a:t>
            </a:r>
            <a:endParaRPr b="0" lang="en-US" sz="1800" spc="-1" strike="noStrike">
              <a:solidFill>
                <a:srgbClr val="000000"/>
              </a:solidFill>
              <a:uFill>
                <a:solidFill>
                  <a:srgbClr val="ffffff"/>
                </a:solidFill>
              </a:uFill>
              <a:latin typeface="Arial"/>
            </a:endParaRPr>
          </a:p>
          <a:p>
            <a:pPr marL="216000" indent="-21348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youtube videos (search “orabuntu-lxc” at youtube)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16000" indent="-213480">
              <a:lnSpc>
                <a:spcPct val="100000"/>
              </a:lnSpc>
              <a:buClr>
                <a:srgbClr val="000000"/>
              </a:buClr>
              <a:buSzPct val="45000"/>
              <a:buFont typeface="Wingdings" charset="2"/>
              <a:buChar char=""/>
            </a:pPr>
            <a:r>
              <a:rPr b="1" lang="en-US" sz="1800" spc="-1" strike="noStrike">
                <a:solidFill>
                  <a:srgbClr val="000000"/>
                </a:solidFill>
                <a:uFill>
                  <a:solidFill>
                    <a:srgbClr val="ffffff"/>
                  </a:solidFill>
                </a:uFill>
                <a:latin typeface="Arial"/>
                <a:ea typeface="DejaVu Sans"/>
              </a:rPr>
              <a:t>PLEASE “WATCH” THE </a:t>
            </a:r>
            <a:endParaRPr b="0" lang="en-US" sz="1800" spc="-1" strike="noStrike">
              <a:solidFill>
                <a:srgbClr val="000000"/>
              </a:solidFill>
              <a:uFill>
                <a:solidFill>
                  <a:srgbClr val="ffffff"/>
                </a:solidFill>
              </a:uFill>
              <a:latin typeface="Arial"/>
            </a:endParaRPr>
          </a:p>
          <a:p>
            <a:pPr marL="216000" indent="-213480">
              <a:lnSpc>
                <a:spcPct val="100000"/>
              </a:lnSpc>
              <a:buClr>
                <a:srgbClr val="000000"/>
              </a:buClr>
              <a:buSzPct val="45000"/>
              <a:buFont typeface="Wingdings" charset="2"/>
              <a:buChar char=""/>
            </a:pPr>
            <a:r>
              <a:rPr b="1" lang="en-US" sz="1800" spc="-1" strike="noStrike">
                <a:solidFill>
                  <a:srgbClr val="000000"/>
                </a:solidFill>
                <a:uFill>
                  <a:solidFill>
                    <a:srgbClr val="ffffff"/>
                  </a:solidFill>
                </a:uFill>
                <a:latin typeface="Arial"/>
                <a:ea typeface="DejaVu Sans"/>
              </a:rPr>
              <a:t>ORABUNTU-LXC PROJECT AT GITHUB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16000" indent="-21348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Twitter</a:t>
            </a:r>
            <a:r>
              <a:rPr b="1" lang="en-US" sz="1800" spc="-1" strike="noStrike">
                <a:solidFill>
                  <a:srgbClr val="000000"/>
                </a:solidFill>
                <a:uFill>
                  <a:solidFill>
                    <a:srgbClr val="ffffff"/>
                  </a:solidFill>
                </a:uFill>
                <a:latin typeface="Arial"/>
                <a:ea typeface="DejaVu Sans"/>
              </a:rPr>
              <a:t>:  #LXC4Oracle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00" name="CustomShape 5"/>
          <p:cNvSpPr/>
          <p:nvPr/>
        </p:nvSpPr>
        <p:spPr>
          <a:xfrm>
            <a:off x="822960" y="1920240"/>
            <a:ext cx="6816600" cy="26190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pic>
        <p:nvPicPr>
          <p:cNvPr id="201" name="" descr=""/>
          <p:cNvPicPr/>
          <p:nvPr/>
        </p:nvPicPr>
        <p:blipFill>
          <a:blip r:embed="rId5"/>
          <a:stretch/>
        </p:blipFill>
        <p:spPr>
          <a:xfrm>
            <a:off x="6001560" y="1371600"/>
            <a:ext cx="2958480" cy="228492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457200" y="205920"/>
            <a:ext cx="8225280" cy="3560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2800" spc="-1" strike="noStrike">
                <a:solidFill>
                  <a:srgbClr val="ffffff"/>
                </a:solidFill>
                <a:uFill>
                  <a:solidFill>
                    <a:srgbClr val="ffffff"/>
                  </a:solidFill>
                </a:uFill>
                <a:latin typeface="Arial"/>
                <a:ea typeface="DejaVu Sans"/>
              </a:rPr>
              <a:t>Presenter Information</a:t>
            </a:r>
            <a:endParaRPr b="0" lang="en-US" sz="1800" spc="-1" strike="noStrike">
              <a:solidFill>
                <a:srgbClr val="000000"/>
              </a:solidFill>
              <a:uFill>
                <a:solidFill>
                  <a:srgbClr val="ffffff"/>
                </a:solidFill>
              </a:uFill>
              <a:latin typeface="Arial"/>
            </a:endParaRPr>
          </a:p>
        </p:txBody>
      </p:sp>
      <p:sp>
        <p:nvSpPr>
          <p:cNvPr id="97" name="CustomShape 2"/>
          <p:cNvSpPr/>
          <p:nvPr/>
        </p:nvSpPr>
        <p:spPr>
          <a:xfrm>
            <a:off x="457200" y="962640"/>
            <a:ext cx="8225280" cy="3627720"/>
          </a:xfrm>
          <a:prstGeom prst="rect">
            <a:avLst/>
          </a:prstGeom>
          <a:noFill/>
          <a:ln>
            <a:noFill/>
          </a:ln>
        </p:spPr>
        <p:style>
          <a:lnRef idx="0"/>
          <a:fillRef idx="0"/>
          <a:effectRef idx="0"/>
          <a:fontRef idx="minor"/>
        </p:style>
      </p:sp>
      <p:sp>
        <p:nvSpPr>
          <p:cNvPr id="98" name="CustomShape 3"/>
          <p:cNvSpPr/>
          <p:nvPr/>
        </p:nvSpPr>
        <p:spPr>
          <a:xfrm>
            <a:off x="457200" y="822240"/>
            <a:ext cx="8412480" cy="846720"/>
          </a:xfrm>
          <a:prstGeom prst="rect">
            <a:avLst/>
          </a:prstGeom>
          <a:noFill/>
          <a:ln>
            <a:noFill/>
          </a:ln>
        </p:spPr>
        <p:style>
          <a:lnRef idx="0"/>
          <a:fillRef idx="0"/>
          <a:effectRef idx="0"/>
          <a:fontRef idx="minor"/>
        </p:style>
        <p:txBody>
          <a:bodyPr lIns="90000" rIns="90000" tIns="45000" bIns="45000"/>
          <a:p>
            <a:pPr marL="216000" indent="-21276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Gilbert Standen</a:t>
            </a:r>
            <a:endParaRPr b="0" lang="en-US" sz="1800" spc="-1" strike="noStrike">
              <a:solidFill>
                <a:srgbClr val="000000"/>
              </a:solidFill>
              <a:uFill>
                <a:solidFill>
                  <a:srgbClr val="ffffff"/>
                </a:solidFill>
              </a:uFill>
              <a:latin typeface="Arial"/>
            </a:endParaRPr>
          </a:p>
          <a:p>
            <a:pPr marL="216000" indent="-21276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Presenter at AUSOUG, RMOUG, NYOUG, OOW many years</a:t>
            </a:r>
            <a:endParaRPr b="0" lang="en-US" sz="1800" spc="-1" strike="noStrike">
              <a:solidFill>
                <a:srgbClr val="000000"/>
              </a:solidFill>
              <a:uFill>
                <a:solidFill>
                  <a:srgbClr val="ffffff"/>
                </a:solidFill>
              </a:uFill>
              <a:latin typeface="Arial"/>
            </a:endParaRPr>
          </a:p>
          <a:p>
            <a:pPr marL="216000" indent="-21276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Author of nandydandyoracle blog</a:t>
            </a:r>
            <a:endParaRPr b="0" lang="en-US" sz="1800" spc="-1" strike="noStrike">
              <a:solidFill>
                <a:srgbClr val="000000"/>
              </a:solidFill>
              <a:uFill>
                <a:solidFill>
                  <a:srgbClr val="ffffff"/>
                </a:solidFill>
              </a:uFill>
              <a:latin typeface="Arial"/>
            </a:endParaRPr>
          </a:p>
          <a:p>
            <a:pPr marL="216000" indent="-21276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Creator of Orabuntu-LXC github project</a:t>
            </a:r>
            <a:endParaRPr b="0" lang="en-US" sz="1800" spc="-1" strike="noStrike">
              <a:solidFill>
                <a:srgbClr val="000000"/>
              </a:solidFill>
              <a:uFill>
                <a:solidFill>
                  <a:srgbClr val="ffffff"/>
                </a:solidFill>
              </a:uFill>
              <a:latin typeface="Arial"/>
            </a:endParaRPr>
          </a:p>
          <a:p>
            <a:pPr marL="216000" indent="-21276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20+ years hands-on build lead a number of major Oracle projects including:</a:t>
            </a:r>
            <a:endParaRPr b="0" lang="en-US" sz="1800" spc="-1" strike="noStrike">
              <a:solidFill>
                <a:srgbClr val="000000"/>
              </a:solidFill>
              <a:uFill>
                <a:solidFill>
                  <a:srgbClr val="ffffff"/>
                </a:solidFill>
              </a:uFill>
              <a:latin typeface="Arial"/>
            </a:endParaRPr>
          </a:p>
          <a:p>
            <a:pPr marL="216000" indent="-21276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Largest EPA superfund project in US history Oracle industrial-controls system</a:t>
            </a:r>
            <a:endParaRPr b="0" lang="en-US" sz="1800" spc="-1" strike="noStrike">
              <a:solidFill>
                <a:srgbClr val="000000"/>
              </a:solidFill>
              <a:uFill>
                <a:solidFill>
                  <a:srgbClr val="ffffff"/>
                </a:solidFill>
              </a:uFill>
              <a:latin typeface="Arial"/>
            </a:endParaRPr>
          </a:p>
          <a:p>
            <a:pPr marL="216000" indent="-21276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T-bill day trading and FX currency trading backend systems delivery</a:t>
            </a:r>
            <a:endParaRPr b="0" lang="en-US" sz="1800" spc="-1" strike="noStrike">
              <a:solidFill>
                <a:srgbClr val="000000"/>
              </a:solidFill>
              <a:uFill>
                <a:solidFill>
                  <a:srgbClr val="ffffff"/>
                </a:solidFill>
              </a:uFill>
              <a:latin typeface="Arial"/>
            </a:endParaRPr>
          </a:p>
          <a:p>
            <a:pPr marL="216000" indent="-21276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Massachusetts Health Insurance Exchange 4-node RAC (M-HIX)</a:t>
            </a:r>
            <a:endParaRPr b="0" lang="en-US" sz="1800" spc="-1" strike="noStrike">
              <a:solidFill>
                <a:srgbClr val="000000"/>
              </a:solidFill>
              <a:uFill>
                <a:solidFill>
                  <a:srgbClr val="ffffff"/>
                </a:solidFill>
              </a:uFill>
              <a:latin typeface="Arial"/>
            </a:endParaRPr>
          </a:p>
          <a:p>
            <a:pPr marL="216000" indent="-21276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Major projects for Pharmaceutical and Financial industry</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457200" y="205920"/>
            <a:ext cx="8225280" cy="3560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2800" spc="-1" strike="noStrike">
                <a:solidFill>
                  <a:srgbClr val="ffffff"/>
                </a:solidFill>
                <a:uFill>
                  <a:solidFill>
                    <a:srgbClr val="ffffff"/>
                  </a:solidFill>
                </a:uFill>
                <a:latin typeface="Arial"/>
                <a:ea typeface="DejaVu Sans"/>
              </a:rPr>
              <a:t>What is Orabuntu-LXC ?</a:t>
            </a:r>
            <a:endParaRPr b="0" lang="en-US" sz="1800" spc="-1" strike="noStrike">
              <a:solidFill>
                <a:srgbClr val="000000"/>
              </a:solidFill>
              <a:uFill>
                <a:solidFill>
                  <a:srgbClr val="ffffff"/>
                </a:solidFill>
              </a:uFill>
              <a:latin typeface="Arial"/>
            </a:endParaRPr>
          </a:p>
        </p:txBody>
      </p:sp>
      <p:sp>
        <p:nvSpPr>
          <p:cNvPr id="100" name="CustomShape 2"/>
          <p:cNvSpPr/>
          <p:nvPr/>
        </p:nvSpPr>
        <p:spPr>
          <a:xfrm>
            <a:off x="457200" y="962640"/>
            <a:ext cx="8225280" cy="3627720"/>
          </a:xfrm>
          <a:prstGeom prst="rect">
            <a:avLst/>
          </a:prstGeom>
          <a:noFill/>
          <a:ln>
            <a:noFill/>
          </a:ln>
        </p:spPr>
        <p:style>
          <a:lnRef idx="0"/>
          <a:fillRef idx="0"/>
          <a:effectRef idx="0"/>
          <a:fontRef idx="minor"/>
        </p:style>
      </p:sp>
      <p:sp>
        <p:nvSpPr>
          <p:cNvPr id="101" name="CustomShape 3"/>
          <p:cNvSpPr/>
          <p:nvPr/>
        </p:nvSpPr>
        <p:spPr>
          <a:xfrm>
            <a:off x="457200" y="822240"/>
            <a:ext cx="8412480" cy="846720"/>
          </a:xfrm>
          <a:prstGeom prst="rect">
            <a:avLst/>
          </a:prstGeom>
          <a:noFill/>
          <a:ln>
            <a:noFill/>
          </a:ln>
        </p:spPr>
        <p:style>
          <a:lnRef idx="0"/>
          <a:fillRef idx="0"/>
          <a:effectRef idx="0"/>
          <a:fontRef idx="minor"/>
        </p:style>
        <p:txBody>
          <a:bodyPr lIns="90000" rIns="90000" tIns="45000" bIns="45000"/>
          <a:p>
            <a:pPr marL="216000" indent="-21276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Purpose-built to run Oracle Enterprise software on any linux at physical speed </a:t>
            </a:r>
            <a:endParaRPr b="0" lang="en-US" sz="1800" spc="-1" strike="noStrike">
              <a:solidFill>
                <a:srgbClr val="000000"/>
              </a:solidFill>
              <a:uFill>
                <a:solidFill>
                  <a:srgbClr val="ffffff"/>
                </a:solidFill>
              </a:uFill>
              <a:latin typeface="Arial"/>
            </a:endParaRPr>
          </a:p>
          <a:p>
            <a:pPr marL="216000" indent="-21276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Deploys Oracle Linux 5, 6 and 7 LXC containers on OpenvSwitch</a:t>
            </a:r>
            <a:endParaRPr b="0" lang="en-US" sz="1800" spc="-1" strike="noStrike">
              <a:solidFill>
                <a:srgbClr val="000000"/>
              </a:solidFill>
              <a:uFill>
                <a:solidFill>
                  <a:srgbClr val="ffffff"/>
                </a:solidFill>
              </a:uFill>
              <a:latin typeface="Arial"/>
            </a:endParaRPr>
          </a:p>
          <a:p>
            <a:pPr marL="216000" indent="-21276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Built on a high-performance stack (LXC on OpenvSwitch), </a:t>
            </a:r>
            <a:r>
              <a:rPr b="1" lang="en-US" sz="1800" spc="-1" strike="noStrike" u="sng">
                <a:solidFill>
                  <a:srgbClr val="000000"/>
                </a:solidFill>
                <a:uFill>
                  <a:solidFill>
                    <a:srgbClr val="ffffff"/>
                  </a:solidFill>
                </a:uFill>
                <a:latin typeface="Arial"/>
                <a:ea typeface="DejaVu Sans"/>
              </a:rPr>
              <a:t>NO hypervisor</a:t>
            </a:r>
            <a:endParaRPr b="0" lang="en-US" sz="1800" spc="-1" strike="noStrike">
              <a:solidFill>
                <a:srgbClr val="000000"/>
              </a:solidFill>
              <a:uFill>
                <a:solidFill>
                  <a:srgbClr val="ffffff"/>
                </a:solidFill>
              </a:uFill>
              <a:latin typeface="Arial"/>
            </a:endParaRPr>
          </a:p>
          <a:p>
            <a:pPr marL="216000" indent="-212760">
              <a:lnSpc>
                <a:spcPct val="100000"/>
              </a:lnSpc>
              <a:buClr>
                <a:srgbClr val="000000"/>
              </a:buClr>
              <a:buSzPct val="45000"/>
              <a:buFont typeface="Wingdings" charset="2"/>
              <a:buChar char=""/>
            </a:pPr>
            <a:r>
              <a:rPr b="1" lang="en-US" sz="1800" spc="-1" strike="noStrike">
                <a:solidFill>
                  <a:srgbClr val="000000"/>
                </a:solidFill>
                <a:uFill>
                  <a:solidFill>
                    <a:srgbClr val="ffffff"/>
                  </a:solidFill>
                </a:uFill>
                <a:latin typeface="Arial"/>
                <a:ea typeface="DejaVu Sans"/>
              </a:rPr>
              <a:t>Builds and installs OpenvSwitch RPMs on Oracle Linux/RedHat Linux</a:t>
            </a:r>
            <a:endParaRPr b="0" lang="en-US" sz="1800" spc="-1" strike="noStrike">
              <a:solidFill>
                <a:srgbClr val="000000"/>
              </a:solidFill>
              <a:uFill>
                <a:solidFill>
                  <a:srgbClr val="ffffff"/>
                </a:solidFill>
              </a:uFill>
              <a:latin typeface="Arial"/>
            </a:endParaRPr>
          </a:p>
          <a:p>
            <a:pPr marL="216000" indent="-21276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Builds and installs LXC RPMs on Oracle Linux/RedHat Linux</a:t>
            </a:r>
            <a:endParaRPr b="0" lang="en-US" sz="1800" spc="-1" strike="noStrike">
              <a:solidFill>
                <a:srgbClr val="000000"/>
              </a:solidFill>
              <a:uFill>
                <a:solidFill>
                  <a:srgbClr val="ffffff"/>
                </a:solidFill>
              </a:uFill>
              <a:latin typeface="Arial"/>
            </a:endParaRPr>
          </a:p>
          <a:p>
            <a:pPr marL="216000" indent="-21276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Deploys containerized DNS/DHCP and optional Linux SAN </a:t>
            </a:r>
            <a:endParaRPr b="0" lang="en-US" sz="1800" spc="-1" strike="noStrike">
              <a:solidFill>
                <a:srgbClr val="000000"/>
              </a:solidFill>
              <a:uFill>
                <a:solidFill>
                  <a:srgbClr val="ffffff"/>
                </a:solidFill>
              </a:uFill>
              <a:latin typeface="Arial"/>
            </a:endParaRPr>
          </a:p>
          <a:p>
            <a:pPr marL="216000" indent="-212760">
              <a:lnSpc>
                <a:spcPct val="100000"/>
              </a:lnSpc>
              <a:buClr>
                <a:srgbClr val="000000"/>
              </a:buClr>
              <a:buSzPct val="45000"/>
              <a:buFont typeface="Wingdings" charset="2"/>
              <a:buChar char=""/>
            </a:pPr>
            <a:r>
              <a:rPr b="1" lang="en-US" sz="1800" spc="-1" strike="noStrike">
                <a:solidFill>
                  <a:srgbClr val="000000"/>
                </a:solidFill>
                <a:uFill>
                  <a:solidFill>
                    <a:srgbClr val="ffffff"/>
                  </a:solidFill>
                </a:uFill>
                <a:latin typeface="Arial"/>
                <a:ea typeface="DejaVu Sans"/>
              </a:rPr>
              <a:t>Can be used to build flexible OpenvSwitch development environment</a:t>
            </a:r>
            <a:endParaRPr b="0" lang="en-US" sz="1800" spc="-1" strike="noStrike">
              <a:solidFill>
                <a:srgbClr val="000000"/>
              </a:solidFill>
              <a:uFill>
                <a:solidFill>
                  <a:srgbClr val="ffffff"/>
                </a:solidFill>
              </a:uFill>
              <a:latin typeface="Arial"/>
            </a:endParaRPr>
          </a:p>
          <a:p>
            <a:pPr marL="216000" indent="-212760">
              <a:lnSpc>
                <a:spcPct val="100000"/>
              </a:lnSpc>
              <a:buClr>
                <a:srgbClr val="000000"/>
              </a:buClr>
              <a:buSzPct val="45000"/>
              <a:buFont typeface="Wingdings" charset="2"/>
              <a:buChar char=""/>
            </a:pPr>
            <a:r>
              <a:rPr b="1" lang="en-US" sz="1800" spc="-1" strike="noStrike">
                <a:solidFill>
                  <a:srgbClr val="000000"/>
                </a:solidFill>
                <a:uFill>
                  <a:solidFill>
                    <a:srgbClr val="ffffff"/>
                  </a:solidFill>
                </a:uFill>
                <a:latin typeface="Arial"/>
                <a:ea typeface="DejaVu Sans"/>
              </a:rPr>
              <a:t>Supports Oracle Linux, Ubuntu Linux, CentOS Linux, RedHat Linux</a:t>
            </a:r>
            <a:endParaRPr b="0" lang="en-US" sz="1800" spc="-1" strike="noStrike">
              <a:solidFill>
                <a:srgbClr val="000000"/>
              </a:solidFill>
              <a:uFill>
                <a:solidFill>
                  <a:srgbClr val="ffffff"/>
                </a:solidFill>
              </a:uFill>
              <a:latin typeface="Arial"/>
            </a:endParaRPr>
          </a:p>
          <a:p>
            <a:pPr marL="216000" indent="-21276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Provides standard VLAN tagging with OpenvSwitch</a:t>
            </a:r>
            <a:endParaRPr b="0" lang="en-US" sz="1800" spc="-1" strike="noStrike">
              <a:solidFill>
                <a:srgbClr val="000000"/>
              </a:solidFill>
              <a:uFill>
                <a:solidFill>
                  <a:srgbClr val="ffffff"/>
                </a:solidFill>
              </a:uFill>
              <a:latin typeface="Arial"/>
            </a:endParaRPr>
          </a:p>
          <a:p>
            <a:pPr marL="216000" indent="-21276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Installs with a single command from a simple configuration file in minutes</a:t>
            </a:r>
            <a:endParaRPr b="0" lang="en-US" sz="1800" spc="-1" strike="noStrike">
              <a:solidFill>
                <a:srgbClr val="000000"/>
              </a:solidFill>
              <a:uFill>
                <a:solidFill>
                  <a:srgbClr val="ffffff"/>
                </a:solidFill>
              </a:uFill>
              <a:latin typeface="Arial"/>
            </a:endParaRPr>
          </a:p>
          <a:p>
            <a:pPr marL="216000" indent="-21276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Used to install 6-node Oracle RAC on Ubuntu kernel using LXC containers</a:t>
            </a:r>
            <a:endParaRPr b="0" lang="en-US" sz="1800" spc="-1" strike="noStrike">
              <a:solidFill>
                <a:srgbClr val="000000"/>
              </a:solidFill>
              <a:uFill>
                <a:solidFill>
                  <a:srgbClr val="ffffff"/>
                </a:solidFill>
              </a:uFill>
              <a:latin typeface="Arial"/>
            </a:endParaRPr>
          </a:p>
          <a:p>
            <a:pPr marL="216000" indent="-21276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World-leader in running Oracle Enterprise products directly on Ubuntu kernels</a:t>
            </a:r>
            <a:endParaRPr b="0" lang="en-US" sz="1800" spc="-1" strike="noStrike">
              <a:solidFill>
                <a:srgbClr val="000000"/>
              </a:solidFill>
              <a:uFill>
                <a:solidFill>
                  <a:srgbClr val="ffffff"/>
                </a:solidFill>
              </a:uFill>
              <a:latin typeface="Arial"/>
            </a:endParaRPr>
          </a:p>
          <a:p>
            <a:pPr marL="216000" indent="-212760">
              <a:lnSpc>
                <a:spcPct val="100000"/>
              </a:lnSpc>
              <a:buClr>
                <a:srgbClr val="000000"/>
              </a:buClr>
              <a:buSzPct val="45000"/>
              <a:buFont typeface="Wingdings" charset="2"/>
              <a:buChar char=""/>
            </a:pPr>
            <a:r>
              <a:rPr b="1" lang="en-US" sz="1800" spc="-1" strike="noStrike">
                <a:solidFill>
                  <a:srgbClr val="000000"/>
                </a:solidFill>
                <a:uFill>
                  <a:solidFill>
                    <a:srgbClr val="ffffff"/>
                  </a:solidFill>
                </a:uFill>
                <a:latin typeface="Arial"/>
                <a:ea typeface="DejaVu Sans"/>
              </a:rPr>
              <a:t>The scst-files.tar #1 for building SCST DKMS-deb pkgs Ubuntu &amp; Debian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457200" y="205920"/>
            <a:ext cx="8225280" cy="3560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2800" spc="-1" strike="noStrike">
                <a:solidFill>
                  <a:srgbClr val="ffffff"/>
                </a:solidFill>
                <a:uFill>
                  <a:solidFill>
                    <a:srgbClr val="ffffff"/>
                  </a:solidFill>
                </a:uFill>
                <a:latin typeface="Arial"/>
                <a:ea typeface="DejaVu Sans"/>
              </a:rPr>
              <a:t>Using Orabuntu-LXC to Install OpenvSwitch (OVS)</a:t>
            </a:r>
            <a:endParaRPr b="0" lang="en-US" sz="1800" spc="-1" strike="noStrike">
              <a:solidFill>
                <a:srgbClr val="000000"/>
              </a:solidFill>
              <a:uFill>
                <a:solidFill>
                  <a:srgbClr val="ffffff"/>
                </a:solidFill>
              </a:uFill>
              <a:latin typeface="Arial"/>
            </a:endParaRPr>
          </a:p>
        </p:txBody>
      </p:sp>
      <p:sp>
        <p:nvSpPr>
          <p:cNvPr id="103" name="CustomShape 2"/>
          <p:cNvSpPr/>
          <p:nvPr/>
        </p:nvSpPr>
        <p:spPr>
          <a:xfrm>
            <a:off x="457200" y="962640"/>
            <a:ext cx="8225280" cy="3627720"/>
          </a:xfrm>
          <a:prstGeom prst="rect">
            <a:avLst/>
          </a:prstGeom>
          <a:noFill/>
          <a:ln>
            <a:noFill/>
          </a:ln>
        </p:spPr>
        <p:style>
          <a:lnRef idx="0"/>
          <a:fillRef idx="0"/>
          <a:effectRef idx="0"/>
          <a:fontRef idx="minor"/>
        </p:style>
      </p:sp>
      <p:sp>
        <p:nvSpPr>
          <p:cNvPr id="104" name="CustomShape 3"/>
          <p:cNvSpPr/>
          <p:nvPr/>
        </p:nvSpPr>
        <p:spPr>
          <a:xfrm>
            <a:off x="457200" y="822240"/>
            <a:ext cx="8412480" cy="846720"/>
          </a:xfrm>
          <a:prstGeom prst="rect">
            <a:avLst/>
          </a:prstGeom>
          <a:noFill/>
          <a:ln>
            <a:noFill/>
          </a:ln>
        </p:spPr>
        <p:style>
          <a:lnRef idx="0"/>
          <a:fillRef idx="0"/>
          <a:effectRef idx="0"/>
          <a:fontRef idx="minor"/>
        </p:style>
        <p:txBody>
          <a:bodyPr lIns="90000" rIns="90000" tIns="45000" bIns="45000"/>
          <a:p>
            <a:pPr marL="216000" indent="-21276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Orabuntu-LXC builds Open vSwitch RPM’s and installs any OVS version</a:t>
            </a:r>
            <a:endParaRPr b="0" lang="en-US" sz="1800" spc="-1" strike="noStrike">
              <a:solidFill>
                <a:srgbClr val="000000"/>
              </a:solidFill>
              <a:uFill>
                <a:solidFill>
                  <a:srgbClr val="ffffff"/>
                </a:solidFill>
              </a:uFill>
              <a:latin typeface="Arial"/>
            </a:endParaRPr>
          </a:p>
          <a:p>
            <a:pPr marL="216000" indent="-21276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This is available for RedHat-family linuxes. Oracle Linux is the dev platform </a:t>
            </a:r>
            <a:endParaRPr b="0" lang="en-US" sz="1800" spc="-1" strike="noStrike">
              <a:solidFill>
                <a:srgbClr val="000000"/>
              </a:solidFill>
              <a:uFill>
                <a:solidFill>
                  <a:srgbClr val="ffffff"/>
                </a:solidFill>
              </a:uFill>
              <a:latin typeface="Arial"/>
            </a:endParaRPr>
          </a:p>
          <a:p>
            <a:pPr marL="216000" indent="-21276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You configure that in anylinux-services.sh as shown below (ovs 2.5.3 shown)</a:t>
            </a:r>
            <a:endParaRPr b="0" lang="en-US" sz="1800" spc="-1" strike="noStrike">
              <a:solidFill>
                <a:srgbClr val="000000"/>
              </a:solidFill>
              <a:uFill>
                <a:solidFill>
                  <a:srgbClr val="ffffff"/>
                </a:solidFill>
              </a:uFill>
              <a:latin typeface="Arial"/>
            </a:endParaRPr>
          </a:p>
        </p:txBody>
      </p:sp>
      <p:pic>
        <p:nvPicPr>
          <p:cNvPr id="105" name="Picture 88" descr=""/>
          <p:cNvPicPr/>
          <p:nvPr/>
        </p:nvPicPr>
        <p:blipFill>
          <a:blip r:embed="rId1"/>
          <a:stretch/>
        </p:blipFill>
        <p:spPr>
          <a:xfrm>
            <a:off x="684720" y="1981080"/>
            <a:ext cx="7998480" cy="23065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457200" y="205920"/>
            <a:ext cx="8225280" cy="3560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2800" spc="-1" strike="noStrike">
                <a:solidFill>
                  <a:srgbClr val="ffffff"/>
                </a:solidFill>
                <a:uFill>
                  <a:solidFill>
                    <a:srgbClr val="ffffff"/>
                  </a:solidFill>
                </a:uFill>
                <a:latin typeface="Arial"/>
                <a:ea typeface="DejaVu Sans"/>
              </a:rPr>
              <a:t>LXC 2.1.0+ Adds Explicit OpenvSwitch Support </a:t>
            </a:r>
            <a:endParaRPr b="0" lang="en-US" sz="1800" spc="-1" strike="noStrike">
              <a:solidFill>
                <a:srgbClr val="000000"/>
              </a:solidFill>
              <a:uFill>
                <a:solidFill>
                  <a:srgbClr val="ffffff"/>
                </a:solidFill>
              </a:uFill>
              <a:latin typeface="Arial"/>
            </a:endParaRPr>
          </a:p>
        </p:txBody>
      </p:sp>
      <p:sp>
        <p:nvSpPr>
          <p:cNvPr id="107" name="CustomShape 2"/>
          <p:cNvSpPr/>
          <p:nvPr/>
        </p:nvSpPr>
        <p:spPr>
          <a:xfrm>
            <a:off x="457200" y="962640"/>
            <a:ext cx="8225280" cy="3627720"/>
          </a:xfrm>
          <a:prstGeom prst="rect">
            <a:avLst/>
          </a:prstGeom>
          <a:noFill/>
          <a:ln>
            <a:noFill/>
          </a:ln>
        </p:spPr>
        <p:style>
          <a:lnRef idx="0"/>
          <a:fillRef idx="0"/>
          <a:effectRef idx="0"/>
          <a:fontRef idx="minor"/>
        </p:style>
      </p:sp>
      <p:sp>
        <p:nvSpPr>
          <p:cNvPr id="108" name="CustomShape 3"/>
          <p:cNvSpPr/>
          <p:nvPr/>
        </p:nvSpPr>
        <p:spPr>
          <a:xfrm>
            <a:off x="457200" y="822240"/>
            <a:ext cx="8232840" cy="340560"/>
          </a:xfrm>
          <a:prstGeom prst="rect">
            <a:avLst/>
          </a:prstGeom>
          <a:noFill/>
          <a:ln>
            <a:noFill/>
          </a:ln>
        </p:spPr>
        <p:style>
          <a:lnRef idx="0"/>
          <a:fillRef idx="0"/>
          <a:effectRef idx="0"/>
          <a:fontRef idx="minor"/>
        </p:style>
        <p:txBody>
          <a:bodyPr lIns="90000" rIns="90000" tIns="45000" bIns="45000"/>
          <a:p>
            <a:pPr marL="216000" indent="-21276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LXC versions prior to 2.1.0+ also supported OpenvSwitch but indirectly.</a:t>
            </a:r>
            <a:endParaRPr b="0" lang="en-US" sz="1800" spc="-1" strike="noStrike">
              <a:solidFill>
                <a:srgbClr val="000000"/>
              </a:solidFill>
              <a:uFill>
                <a:solidFill>
                  <a:srgbClr val="ffffff"/>
                </a:solidFill>
              </a:uFill>
              <a:latin typeface="Arial"/>
            </a:endParaRPr>
          </a:p>
        </p:txBody>
      </p:sp>
      <p:pic>
        <p:nvPicPr>
          <p:cNvPr id="109" name="Picture 92" descr=""/>
          <p:cNvPicPr/>
          <p:nvPr/>
        </p:nvPicPr>
        <p:blipFill>
          <a:blip r:embed="rId1"/>
          <a:stretch/>
        </p:blipFill>
        <p:spPr>
          <a:xfrm>
            <a:off x="360360" y="1401120"/>
            <a:ext cx="7530840" cy="305388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457200" y="205920"/>
            <a:ext cx="8225280" cy="3560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2800" spc="-1" strike="noStrike">
                <a:solidFill>
                  <a:srgbClr val="ffffff"/>
                </a:solidFill>
                <a:uFill>
                  <a:solidFill>
                    <a:srgbClr val="ffffff"/>
                  </a:solidFill>
                </a:uFill>
                <a:latin typeface="Arial"/>
                <a:ea typeface="DejaVu Sans"/>
              </a:rPr>
              <a:t>LXC 2.1.0+ Adds Explicit OpenvSwitch Support </a:t>
            </a:r>
            <a:endParaRPr b="0" lang="en-US" sz="1800" spc="-1" strike="noStrike">
              <a:solidFill>
                <a:srgbClr val="000000"/>
              </a:solidFill>
              <a:uFill>
                <a:solidFill>
                  <a:srgbClr val="ffffff"/>
                </a:solidFill>
              </a:uFill>
              <a:latin typeface="Arial"/>
            </a:endParaRPr>
          </a:p>
        </p:txBody>
      </p:sp>
      <p:sp>
        <p:nvSpPr>
          <p:cNvPr id="111" name="CustomShape 2"/>
          <p:cNvSpPr/>
          <p:nvPr/>
        </p:nvSpPr>
        <p:spPr>
          <a:xfrm>
            <a:off x="457200" y="962640"/>
            <a:ext cx="8225280" cy="3627720"/>
          </a:xfrm>
          <a:prstGeom prst="rect">
            <a:avLst/>
          </a:prstGeom>
          <a:noFill/>
          <a:ln>
            <a:noFill/>
          </a:ln>
        </p:spPr>
        <p:style>
          <a:lnRef idx="0"/>
          <a:fillRef idx="0"/>
          <a:effectRef idx="0"/>
          <a:fontRef idx="minor"/>
        </p:style>
      </p:sp>
      <p:sp>
        <p:nvSpPr>
          <p:cNvPr id="112" name="CustomShape 3"/>
          <p:cNvSpPr/>
          <p:nvPr/>
        </p:nvSpPr>
        <p:spPr>
          <a:xfrm>
            <a:off x="457200" y="822960"/>
            <a:ext cx="7540920" cy="340200"/>
          </a:xfrm>
          <a:prstGeom prst="rect">
            <a:avLst/>
          </a:prstGeom>
          <a:noFill/>
          <a:ln>
            <a:noFill/>
          </a:ln>
        </p:spPr>
        <p:style>
          <a:lnRef idx="0"/>
          <a:fillRef idx="0"/>
          <a:effectRef idx="0"/>
          <a:fontRef idx="minor"/>
        </p:style>
        <p:txBody>
          <a:bodyPr lIns="90000" rIns="90000" tIns="45000" bIns="45000"/>
          <a:p>
            <a:pPr marL="216000" indent="-21276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You can do one-off config edits per container or reconfigure lxc</a:t>
            </a:r>
            <a:endParaRPr b="0" lang="en-US" sz="1800" spc="-1" strike="noStrike">
              <a:solidFill>
                <a:srgbClr val="000000"/>
              </a:solidFill>
              <a:uFill>
                <a:solidFill>
                  <a:srgbClr val="ffffff"/>
                </a:solidFill>
              </a:uFill>
              <a:latin typeface="Arial"/>
            </a:endParaRPr>
          </a:p>
          <a:p>
            <a:pPr marL="216000" indent="-21276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Set USE_LXC_BRIDGE="false" in file:  /etc/default/lxc-net</a:t>
            </a:r>
            <a:endParaRPr b="0" lang="en-US" sz="1800" spc="-1" strike="noStrike">
              <a:solidFill>
                <a:srgbClr val="000000"/>
              </a:solidFill>
              <a:uFill>
                <a:solidFill>
                  <a:srgbClr val="ffffff"/>
                </a:solidFill>
              </a:uFill>
              <a:latin typeface="Arial"/>
            </a:endParaRPr>
          </a:p>
          <a:p>
            <a:pPr marL="216000" indent="-21276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Change lxc.net.0.link in the /etc/lxc/default.conf file as shown below.</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13" name="CustomShape 4"/>
          <p:cNvSpPr/>
          <p:nvPr/>
        </p:nvSpPr>
        <p:spPr>
          <a:xfrm>
            <a:off x="666720" y="2011680"/>
            <a:ext cx="7011720" cy="21124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DejaVu Sans"/>
              </a:rPr>
              <a:t>ubuntu@athens:~$ cat /etc/lxc/default.conf</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lxc.net.0.type = veth</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Arial"/>
                <a:ea typeface="DejaVu Sans"/>
              </a:rPr>
              <a:t>lxc.net.0.link = ovsbr1  ←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lxc.net.0.flags = up</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lxc.net.0.hwaddr = 00:16:3e:xx:xx:xx</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ubuntu@athens:~$</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457200" y="205920"/>
            <a:ext cx="8225280" cy="3560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2800" spc="-1" strike="noStrike">
                <a:solidFill>
                  <a:srgbClr val="ffffff"/>
                </a:solidFill>
                <a:uFill>
                  <a:solidFill>
                    <a:srgbClr val="ffffff"/>
                  </a:solidFill>
                </a:uFill>
                <a:latin typeface="Arial"/>
                <a:ea typeface="DejaVu Sans"/>
              </a:rPr>
              <a:t>LXC 2.1.0+ Can Still Use lxc.network.script.up </a:t>
            </a:r>
            <a:endParaRPr b="0" lang="en-US" sz="1800" spc="-1" strike="noStrike">
              <a:solidFill>
                <a:srgbClr val="000000"/>
              </a:solidFill>
              <a:uFill>
                <a:solidFill>
                  <a:srgbClr val="ffffff"/>
                </a:solidFill>
              </a:uFill>
              <a:latin typeface="Arial"/>
            </a:endParaRPr>
          </a:p>
        </p:txBody>
      </p:sp>
      <p:sp>
        <p:nvSpPr>
          <p:cNvPr id="115" name="CustomShape 2"/>
          <p:cNvSpPr/>
          <p:nvPr/>
        </p:nvSpPr>
        <p:spPr>
          <a:xfrm>
            <a:off x="457200" y="962640"/>
            <a:ext cx="8225280" cy="3627720"/>
          </a:xfrm>
          <a:prstGeom prst="rect">
            <a:avLst/>
          </a:prstGeom>
          <a:noFill/>
          <a:ln>
            <a:noFill/>
          </a:ln>
        </p:spPr>
        <p:style>
          <a:lnRef idx="0"/>
          <a:fillRef idx="0"/>
          <a:effectRef idx="0"/>
          <a:fontRef idx="minor"/>
        </p:style>
      </p:sp>
      <p:pic>
        <p:nvPicPr>
          <p:cNvPr id="116" name="Picture 99" descr=""/>
          <p:cNvPicPr/>
          <p:nvPr/>
        </p:nvPicPr>
        <p:blipFill>
          <a:blip r:embed="rId1"/>
          <a:stretch/>
        </p:blipFill>
        <p:spPr>
          <a:xfrm>
            <a:off x="-182520" y="731520"/>
            <a:ext cx="9141120" cy="4020840"/>
          </a:xfrm>
          <a:prstGeom prst="rect">
            <a:avLst/>
          </a:prstGeom>
          <a:ln>
            <a:noFill/>
          </a:ln>
        </p:spPr>
      </p:pic>
      <p:sp>
        <p:nvSpPr>
          <p:cNvPr id="117" name="CustomShape 3"/>
          <p:cNvSpPr/>
          <p:nvPr/>
        </p:nvSpPr>
        <p:spPr>
          <a:xfrm>
            <a:off x="362160" y="819000"/>
            <a:ext cx="3671280" cy="5940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DejaVu Sans"/>
              </a:rPr>
              <a:t>But it’s been renamed to: </a:t>
            </a:r>
            <a:r>
              <a:rPr b="1" lang="en-US" sz="1800" spc="-1" strike="noStrike">
                <a:solidFill>
                  <a:srgbClr val="000000"/>
                </a:solidFill>
                <a:uFill>
                  <a:solidFill>
                    <a:srgbClr val="ffffff"/>
                  </a:solidFill>
                </a:uFill>
                <a:latin typeface="Arial"/>
                <a:ea typeface="DejaVu Sans"/>
              </a:rPr>
              <a:t>lxc.net.0.script.up</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Arial"/>
                <a:ea typeface="DejaVu Sans"/>
              </a:rPr>
              <a:t>lxc.net.0.script.down</a:t>
            </a: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457200" y="205920"/>
            <a:ext cx="8225280" cy="3560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2800" spc="-1" strike="noStrike">
                <a:solidFill>
                  <a:srgbClr val="ffffff"/>
                </a:solidFill>
                <a:uFill>
                  <a:solidFill>
                    <a:srgbClr val="ffffff"/>
                  </a:solidFill>
                </a:uFill>
                <a:latin typeface="Arial"/>
                <a:ea typeface="DejaVu Sans"/>
              </a:rPr>
              <a:t>LXC 2.1.0+ Adds Explicit OpenvSwitch Support </a:t>
            </a:r>
            <a:endParaRPr b="0" lang="en-US" sz="1800" spc="-1" strike="noStrike">
              <a:solidFill>
                <a:srgbClr val="000000"/>
              </a:solidFill>
              <a:uFill>
                <a:solidFill>
                  <a:srgbClr val="ffffff"/>
                </a:solidFill>
              </a:uFill>
              <a:latin typeface="Arial"/>
            </a:endParaRPr>
          </a:p>
        </p:txBody>
      </p:sp>
      <p:sp>
        <p:nvSpPr>
          <p:cNvPr id="119" name="CustomShape 2"/>
          <p:cNvSpPr/>
          <p:nvPr/>
        </p:nvSpPr>
        <p:spPr>
          <a:xfrm>
            <a:off x="457200" y="962640"/>
            <a:ext cx="8225280" cy="3627720"/>
          </a:xfrm>
          <a:prstGeom prst="rect">
            <a:avLst/>
          </a:prstGeom>
          <a:noFill/>
          <a:ln>
            <a:noFill/>
          </a:ln>
        </p:spPr>
        <p:style>
          <a:lnRef idx="0"/>
          <a:fillRef idx="0"/>
          <a:effectRef idx="0"/>
          <a:fontRef idx="minor"/>
        </p:style>
      </p:sp>
      <p:sp>
        <p:nvSpPr>
          <p:cNvPr id="120" name="CustomShape 3"/>
          <p:cNvSpPr/>
          <p:nvPr/>
        </p:nvSpPr>
        <p:spPr>
          <a:xfrm>
            <a:off x="457200" y="822960"/>
            <a:ext cx="7540920" cy="340200"/>
          </a:xfrm>
          <a:prstGeom prst="rect">
            <a:avLst/>
          </a:prstGeom>
          <a:noFill/>
          <a:ln>
            <a:noFill/>
          </a:ln>
        </p:spPr>
        <p:style>
          <a:lnRef idx="0"/>
          <a:fillRef idx="0"/>
          <a:effectRef idx="0"/>
          <a:fontRef idx="minor"/>
        </p:style>
        <p:txBody>
          <a:bodyPr lIns="90000" rIns="90000" tIns="45000" bIns="45000"/>
          <a:p>
            <a:pPr marL="216000" indent="-21276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Using lxc.net.0.link together with lxc.net.0.script.up is optional</a:t>
            </a:r>
            <a:endParaRPr b="0" lang="en-US" sz="1800" spc="-1" strike="noStrike">
              <a:solidFill>
                <a:srgbClr val="000000"/>
              </a:solidFill>
              <a:uFill>
                <a:solidFill>
                  <a:srgbClr val="ffffff"/>
                </a:solidFill>
              </a:uFill>
              <a:latin typeface="Arial"/>
            </a:endParaRPr>
          </a:p>
          <a:p>
            <a:pPr marL="216000" indent="-21276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You can still specify the OVS switch name in lxc.net.0.script.up</a:t>
            </a:r>
            <a:endParaRPr b="0" lang="en-US" sz="1800" spc="-1" strike="noStrike">
              <a:solidFill>
                <a:srgbClr val="000000"/>
              </a:solidFill>
              <a:uFill>
                <a:solidFill>
                  <a:srgbClr val="ffffff"/>
                </a:solidFill>
              </a:uFill>
              <a:latin typeface="Arial"/>
            </a:endParaRPr>
          </a:p>
          <a:p>
            <a:pPr marL="216000" indent="-21276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Connecting multiple OVS switches is done as shown below.</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21" name="CustomShape 4"/>
          <p:cNvSpPr/>
          <p:nvPr/>
        </p:nvSpPr>
        <p:spPr>
          <a:xfrm>
            <a:off x="549360" y="2011320"/>
            <a:ext cx="8479080" cy="21135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DejaVu Sans"/>
              </a:rPr>
              <a:t># OpenvSwitch Networking</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lxc.net.0.script.up = /etc/network/if-up.d/openvswitch/olive-pub-ifup-</a:t>
            </a:r>
            <a:r>
              <a:rPr b="1" lang="en-US" sz="1800" spc="-1" strike="noStrike">
                <a:solidFill>
                  <a:srgbClr val="000000"/>
                </a:solidFill>
                <a:uFill>
                  <a:solidFill>
                    <a:srgbClr val="ffffff"/>
                  </a:solidFill>
                </a:uFill>
                <a:latin typeface="Arial"/>
                <a:ea typeface="DejaVu Sans"/>
              </a:rPr>
              <a:t>sw1</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lxc.net.0.script.down = /etc/network/if-down.d/openvswitch/olive-pub-ifdown-</a:t>
            </a:r>
            <a:r>
              <a:rPr b="1" lang="en-US" sz="1800" spc="-1" strike="noStrike">
                <a:solidFill>
                  <a:srgbClr val="000000"/>
                </a:solidFill>
                <a:uFill>
                  <a:solidFill>
                    <a:srgbClr val="ffffff"/>
                  </a:solidFill>
                </a:uFill>
                <a:latin typeface="Arial"/>
                <a:ea typeface="DejaVu Sans"/>
              </a:rPr>
              <a:t>sw1</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lxc.net.0.veth.pair = </a:t>
            </a:r>
            <a:r>
              <a:rPr b="1" lang="en-US" sz="1800" spc="-1" strike="noStrike">
                <a:solidFill>
                  <a:srgbClr val="000000"/>
                </a:solidFill>
                <a:uFill>
                  <a:solidFill>
                    <a:srgbClr val="ffffff"/>
                  </a:solidFill>
                </a:uFill>
                <a:latin typeface="Arial"/>
                <a:ea typeface="DejaVu Sans"/>
              </a:rPr>
              <a:t>olivew</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lxc.net.1.script.up = /etc/network/if-up.d/openvswitch/olive-pub-ifup-</a:t>
            </a:r>
            <a:r>
              <a:rPr b="1" lang="en-US" sz="1800" spc="-1" strike="noStrike">
                <a:solidFill>
                  <a:srgbClr val="000000"/>
                </a:solidFill>
                <a:uFill>
                  <a:solidFill>
                    <a:srgbClr val="ffffff"/>
                  </a:solidFill>
                </a:uFill>
                <a:latin typeface="Arial"/>
                <a:ea typeface="DejaVu Sans"/>
              </a:rPr>
              <a:t>sx1</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lxc.net.1.script.down = /etc/network/if-down.d/openvswitch/olive-pub-ifdown-</a:t>
            </a:r>
            <a:r>
              <a:rPr b="1" lang="en-US" sz="1800" spc="-1" strike="noStrike">
                <a:solidFill>
                  <a:srgbClr val="000000"/>
                </a:solidFill>
                <a:uFill>
                  <a:solidFill>
                    <a:srgbClr val="ffffff"/>
                  </a:solidFill>
                </a:uFill>
                <a:latin typeface="Arial"/>
                <a:ea typeface="DejaVu Sans"/>
              </a:rPr>
              <a:t>sx1</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lxc.net.1.veth.pair = </a:t>
            </a:r>
            <a:r>
              <a:rPr b="1" lang="en-US" sz="1800" spc="-1" strike="noStrike">
                <a:solidFill>
                  <a:srgbClr val="000000"/>
                </a:solidFill>
                <a:uFill>
                  <a:solidFill>
                    <a:srgbClr val="ffffff"/>
                  </a:solidFill>
                </a:uFill>
                <a:latin typeface="Arial"/>
                <a:ea typeface="DejaVu Sans"/>
              </a:rPr>
              <a:t>olivex</a:t>
            </a: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239</TotalTime>
  <Application>LibreOffice/5.3.1.2$Linux_X86_64 LibreOffice_project/30m0$Build-2</Application>
  <Words>9</Words>
  <Paragraphs>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2016-09-09T14:34:40Z</dcterms:created>
  <dc:creator>Amanda Cohen</dc:creator>
  <dc:description/>
  <dc:language>en-US</dc:language>
  <cp:lastModifiedBy/>
  <dcterms:modified xsi:type="dcterms:W3CDTF">2017-11-17T07:51:40Z</dcterms:modified>
  <cp:revision>33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20</vt:i4>
  </property>
</Properties>
</file>