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60" r:id="rId4"/>
    <p:sldId id="262" r:id="rId5"/>
    <p:sldId id="263" r:id="rId6"/>
    <p:sldId id="261" r:id="rId7"/>
    <p:sldId id="264"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10"/>
    <p:restoredTop sz="94613"/>
  </p:normalViewPr>
  <p:slideViewPr>
    <p:cSldViewPr snapToGrid="0" snapToObjects="1">
      <p:cViewPr varScale="1">
        <p:scale>
          <a:sx n="118" d="100"/>
          <a:sy n="118" d="100"/>
        </p:scale>
        <p:origin x="1176"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08CDE-46D4-4A07-8F04-F8D8626A54A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F2DC924-80A9-4103-B8C1-F4EC3DACCDA5}">
      <dgm:prSet phldrT="[Text]"/>
      <dgm:spPr/>
      <dgm:t>
        <a:bodyPr/>
        <a:lstStyle/>
        <a:p>
          <a:r>
            <a:rPr lang="en-US" dirty="0" smtClean="0"/>
            <a:t>DPDK</a:t>
          </a:r>
        </a:p>
        <a:p>
          <a:r>
            <a:rPr lang="en-US" dirty="0" smtClean="0"/>
            <a:t> Merge</a:t>
          </a:r>
          <a:endParaRPr lang="en-US" dirty="0"/>
        </a:p>
      </dgm:t>
    </dgm:pt>
    <dgm:pt modelId="{4C1AB10F-12BB-4C5B-982B-28968BD4E6BD}" type="parTrans" cxnId="{3E005F1B-64B9-4242-946B-D98D55AF6CE3}">
      <dgm:prSet/>
      <dgm:spPr/>
      <dgm:t>
        <a:bodyPr/>
        <a:lstStyle/>
        <a:p>
          <a:endParaRPr lang="en-US"/>
        </a:p>
      </dgm:t>
    </dgm:pt>
    <dgm:pt modelId="{2F7607D2-3F38-4A9C-AD03-1F6716FAED2E}" type="sibTrans" cxnId="{3E005F1B-64B9-4242-946B-D98D55AF6CE3}">
      <dgm:prSet/>
      <dgm:spPr/>
      <dgm:t>
        <a:bodyPr/>
        <a:lstStyle/>
        <a:p>
          <a:endParaRPr lang="en-US"/>
        </a:p>
      </dgm:t>
    </dgm:pt>
    <dgm:pt modelId="{E154F6F2-15FD-49FA-A5C9-A2E06EA79BCE}">
      <dgm:prSet phldrT="[Text]"/>
      <dgm:spPr/>
      <dgm:t>
        <a:bodyPr/>
        <a:lstStyle/>
        <a:p>
          <a:r>
            <a:rPr lang="en-US" dirty="0" smtClean="0"/>
            <a:t>Branch specifically for OVS DPDK patches</a:t>
          </a:r>
          <a:endParaRPr lang="en-US" dirty="0"/>
        </a:p>
      </dgm:t>
    </dgm:pt>
    <dgm:pt modelId="{7AF9A135-6AEC-42CD-AADD-31BFD55844CC}" type="parTrans" cxnId="{4F09E897-3852-482B-A638-ABB352FED1D3}">
      <dgm:prSet/>
      <dgm:spPr/>
      <dgm:t>
        <a:bodyPr/>
        <a:lstStyle/>
        <a:p>
          <a:endParaRPr lang="en-US"/>
        </a:p>
      </dgm:t>
    </dgm:pt>
    <dgm:pt modelId="{D440274F-0E66-4972-B77D-A995525B29C6}" type="sibTrans" cxnId="{4F09E897-3852-482B-A638-ABB352FED1D3}">
      <dgm:prSet/>
      <dgm:spPr/>
      <dgm:t>
        <a:bodyPr/>
        <a:lstStyle/>
        <a:p>
          <a:endParaRPr lang="en-US"/>
        </a:p>
      </dgm:t>
    </dgm:pt>
    <dgm:pt modelId="{9E33883F-65E5-453A-A0CE-88473794A89F}" type="pres">
      <dgm:prSet presAssocID="{7C108CDE-46D4-4A07-8F04-F8D8626A54A0}" presName="linearFlow" presStyleCnt="0">
        <dgm:presLayoutVars>
          <dgm:dir/>
          <dgm:animLvl val="lvl"/>
          <dgm:resizeHandles val="exact"/>
        </dgm:presLayoutVars>
      </dgm:prSet>
      <dgm:spPr/>
      <dgm:t>
        <a:bodyPr/>
        <a:lstStyle/>
        <a:p>
          <a:endParaRPr lang="en-US"/>
        </a:p>
      </dgm:t>
    </dgm:pt>
    <dgm:pt modelId="{FECFD908-143C-4A2D-8F3D-BFC9484BB028}" type="pres">
      <dgm:prSet presAssocID="{CF2DC924-80A9-4103-B8C1-F4EC3DACCDA5}" presName="composite" presStyleCnt="0"/>
      <dgm:spPr/>
    </dgm:pt>
    <dgm:pt modelId="{6F64FB75-7357-49E8-907B-5D4F33EEB8FE}" type="pres">
      <dgm:prSet presAssocID="{CF2DC924-80A9-4103-B8C1-F4EC3DACCDA5}" presName="parentText" presStyleLbl="alignNode1" presStyleIdx="0" presStyleCnt="1" custLinFactNeighborX="0" custLinFactNeighborY="20695">
        <dgm:presLayoutVars>
          <dgm:chMax val="1"/>
          <dgm:bulletEnabled val="1"/>
        </dgm:presLayoutVars>
      </dgm:prSet>
      <dgm:spPr/>
      <dgm:t>
        <a:bodyPr/>
        <a:lstStyle/>
        <a:p>
          <a:endParaRPr lang="en-US"/>
        </a:p>
      </dgm:t>
    </dgm:pt>
    <dgm:pt modelId="{20E89EA3-368B-4FAB-8D14-0D1203E331CF}" type="pres">
      <dgm:prSet presAssocID="{CF2DC924-80A9-4103-B8C1-F4EC3DACCDA5}" presName="descendantText" presStyleLbl="alignAcc1" presStyleIdx="0" presStyleCnt="1">
        <dgm:presLayoutVars>
          <dgm:bulletEnabled val="1"/>
        </dgm:presLayoutVars>
      </dgm:prSet>
      <dgm:spPr/>
      <dgm:t>
        <a:bodyPr/>
        <a:lstStyle/>
        <a:p>
          <a:endParaRPr lang="en-US"/>
        </a:p>
      </dgm:t>
    </dgm:pt>
  </dgm:ptLst>
  <dgm:cxnLst>
    <dgm:cxn modelId="{4F09E897-3852-482B-A638-ABB352FED1D3}" srcId="{CF2DC924-80A9-4103-B8C1-F4EC3DACCDA5}" destId="{E154F6F2-15FD-49FA-A5C9-A2E06EA79BCE}" srcOrd="0" destOrd="0" parTransId="{7AF9A135-6AEC-42CD-AADD-31BFD55844CC}" sibTransId="{D440274F-0E66-4972-B77D-A995525B29C6}"/>
    <dgm:cxn modelId="{3E005F1B-64B9-4242-946B-D98D55AF6CE3}" srcId="{7C108CDE-46D4-4A07-8F04-F8D8626A54A0}" destId="{CF2DC924-80A9-4103-B8C1-F4EC3DACCDA5}" srcOrd="0" destOrd="0" parTransId="{4C1AB10F-12BB-4C5B-982B-28968BD4E6BD}" sibTransId="{2F7607D2-3F38-4A9C-AD03-1F6716FAED2E}"/>
    <dgm:cxn modelId="{84B1CBCB-806A-4EEC-A22D-A0DAA63A58D4}" type="presOf" srcId="{CF2DC924-80A9-4103-B8C1-F4EC3DACCDA5}" destId="{6F64FB75-7357-49E8-907B-5D4F33EEB8FE}" srcOrd="0" destOrd="0" presId="urn:microsoft.com/office/officeart/2005/8/layout/chevron2"/>
    <dgm:cxn modelId="{672E0CD1-9D96-4C04-AF77-653BBD4F246E}" type="presOf" srcId="{7C108CDE-46D4-4A07-8F04-F8D8626A54A0}" destId="{9E33883F-65E5-453A-A0CE-88473794A89F}" srcOrd="0" destOrd="0" presId="urn:microsoft.com/office/officeart/2005/8/layout/chevron2"/>
    <dgm:cxn modelId="{40E90914-A765-4E2A-ACA9-BCE72FA98BB6}" type="presOf" srcId="{E154F6F2-15FD-49FA-A5C9-A2E06EA79BCE}" destId="{20E89EA3-368B-4FAB-8D14-0D1203E331CF}" srcOrd="0" destOrd="0" presId="urn:microsoft.com/office/officeart/2005/8/layout/chevron2"/>
    <dgm:cxn modelId="{A755727E-1B29-46B1-9854-A645AE009C00}" type="presParOf" srcId="{9E33883F-65E5-453A-A0CE-88473794A89F}" destId="{FECFD908-143C-4A2D-8F3D-BFC9484BB028}" srcOrd="0" destOrd="0" presId="urn:microsoft.com/office/officeart/2005/8/layout/chevron2"/>
    <dgm:cxn modelId="{973F2389-D7BF-4992-AB5E-D7266398274A}" type="presParOf" srcId="{FECFD908-143C-4A2D-8F3D-BFC9484BB028}" destId="{6F64FB75-7357-49E8-907B-5D4F33EEB8FE}" srcOrd="0" destOrd="0" presId="urn:microsoft.com/office/officeart/2005/8/layout/chevron2"/>
    <dgm:cxn modelId="{CE8AFC4C-A7EF-444A-ABB8-6C690675F502}" type="presParOf" srcId="{FECFD908-143C-4A2D-8F3D-BFC9484BB028}" destId="{20E89EA3-368B-4FAB-8D14-0D1203E331C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8E5C2A-D6F5-40AA-A36C-A4DE9E71E63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471BFB-8D3E-4FAF-AABC-9CFDD278FDFE}">
      <dgm:prSet phldrT="[Text]"/>
      <dgm:spPr/>
      <dgm:t>
        <a:bodyPr/>
        <a:lstStyle/>
        <a:p>
          <a:r>
            <a:rPr lang="en-US" dirty="0" smtClean="0"/>
            <a:t>Validation</a:t>
          </a:r>
          <a:endParaRPr lang="en-US" dirty="0"/>
        </a:p>
      </dgm:t>
    </dgm:pt>
    <dgm:pt modelId="{10CAF6A3-1F05-4DB1-AA18-44EC853D7D0C}" type="parTrans" cxnId="{4CA6FED2-9056-447E-8794-552019C974F5}">
      <dgm:prSet/>
      <dgm:spPr/>
      <dgm:t>
        <a:bodyPr/>
        <a:lstStyle/>
        <a:p>
          <a:endParaRPr lang="en-US"/>
        </a:p>
      </dgm:t>
    </dgm:pt>
    <dgm:pt modelId="{3C6FED70-C09D-40E7-8A1F-2E88F7C1452D}" type="sibTrans" cxnId="{4CA6FED2-9056-447E-8794-552019C974F5}">
      <dgm:prSet/>
      <dgm:spPr/>
      <dgm:t>
        <a:bodyPr/>
        <a:lstStyle/>
        <a:p>
          <a:endParaRPr lang="en-US"/>
        </a:p>
      </dgm:t>
    </dgm:pt>
    <dgm:pt modelId="{365ECF87-4D3C-4DF9-B245-AB6BB28852C3}">
      <dgm:prSet phldrT="[Text]"/>
      <dgm:spPr/>
      <dgm:t>
        <a:bodyPr/>
        <a:lstStyle/>
        <a:p>
          <a:r>
            <a:rPr lang="en-US" dirty="0" smtClean="0"/>
            <a:t>Compilation (GCC, CLANG, Sparse)</a:t>
          </a:r>
          <a:endParaRPr lang="en-US" dirty="0"/>
        </a:p>
      </dgm:t>
    </dgm:pt>
    <dgm:pt modelId="{D6FFFF2F-7F7F-45C3-A665-332B160A5794}" type="parTrans" cxnId="{755A248C-81E5-4EF8-BFD8-AA93AF79309D}">
      <dgm:prSet/>
      <dgm:spPr/>
      <dgm:t>
        <a:bodyPr/>
        <a:lstStyle/>
        <a:p>
          <a:endParaRPr lang="en-US"/>
        </a:p>
      </dgm:t>
    </dgm:pt>
    <dgm:pt modelId="{A01A629A-DAA6-49C5-953E-23B0185B27C6}" type="sibTrans" cxnId="{755A248C-81E5-4EF8-BFD8-AA93AF79309D}">
      <dgm:prSet/>
      <dgm:spPr/>
      <dgm:t>
        <a:bodyPr/>
        <a:lstStyle/>
        <a:p>
          <a:endParaRPr lang="en-US"/>
        </a:p>
      </dgm:t>
    </dgm:pt>
    <dgm:pt modelId="{28AB794A-63C9-45D6-88E1-08DD7371F560}">
      <dgm:prSet phldrT="[Text]"/>
      <dgm:spPr/>
      <dgm:t>
        <a:bodyPr/>
        <a:lstStyle/>
        <a:p>
          <a:r>
            <a:rPr lang="en-US" dirty="0" smtClean="0"/>
            <a:t>OVS Unit Tests</a:t>
          </a:r>
          <a:endParaRPr lang="en-US" dirty="0"/>
        </a:p>
      </dgm:t>
    </dgm:pt>
    <dgm:pt modelId="{46E11263-ABCD-4C2F-89EB-1EB5B261FB2B}" type="parTrans" cxnId="{53F42C6A-DEFB-4BEE-94C2-136D09D4446A}">
      <dgm:prSet/>
      <dgm:spPr/>
      <dgm:t>
        <a:bodyPr/>
        <a:lstStyle/>
        <a:p>
          <a:endParaRPr lang="en-US"/>
        </a:p>
      </dgm:t>
    </dgm:pt>
    <dgm:pt modelId="{B99A18EB-CE3C-44B1-8C02-1212636790F3}" type="sibTrans" cxnId="{53F42C6A-DEFB-4BEE-94C2-136D09D4446A}">
      <dgm:prSet/>
      <dgm:spPr/>
      <dgm:t>
        <a:bodyPr/>
        <a:lstStyle/>
        <a:p>
          <a:endParaRPr lang="en-US"/>
        </a:p>
      </dgm:t>
    </dgm:pt>
    <dgm:pt modelId="{E8CB5489-81C8-44F2-978D-FCD76B85CEDE}">
      <dgm:prSet phldrT="[Text]"/>
      <dgm:spPr/>
      <dgm:t>
        <a:bodyPr/>
        <a:lstStyle/>
        <a:p>
          <a:r>
            <a:rPr lang="en-US" dirty="0" smtClean="0"/>
            <a:t>VSperf Performance Tests</a:t>
          </a:r>
          <a:endParaRPr lang="en-US" dirty="0"/>
        </a:p>
      </dgm:t>
    </dgm:pt>
    <dgm:pt modelId="{03A44B38-7FBD-45F0-AA85-3BA2855C2E5D}" type="parTrans" cxnId="{0562B7AE-AAE2-4FF3-9CCF-D2C71798C8D6}">
      <dgm:prSet/>
      <dgm:spPr/>
      <dgm:t>
        <a:bodyPr/>
        <a:lstStyle/>
        <a:p>
          <a:endParaRPr lang="en-US"/>
        </a:p>
      </dgm:t>
    </dgm:pt>
    <dgm:pt modelId="{AC10C411-2789-4B03-BB66-17BCF810778A}" type="sibTrans" cxnId="{0562B7AE-AAE2-4FF3-9CCF-D2C71798C8D6}">
      <dgm:prSet/>
      <dgm:spPr/>
      <dgm:t>
        <a:bodyPr/>
        <a:lstStyle/>
        <a:p>
          <a:endParaRPr lang="en-US"/>
        </a:p>
      </dgm:t>
    </dgm:pt>
    <dgm:pt modelId="{07FB7EA2-1E74-4CD1-9283-998442B39308}">
      <dgm:prSet phldrT="[Text]"/>
      <dgm:spPr/>
      <dgm:t>
        <a:bodyPr/>
        <a:lstStyle/>
        <a:p>
          <a:r>
            <a:rPr lang="en-US" dirty="0" smtClean="0"/>
            <a:t>VSperf Integration/functional tests</a:t>
          </a:r>
          <a:endParaRPr lang="en-US" dirty="0"/>
        </a:p>
      </dgm:t>
    </dgm:pt>
    <dgm:pt modelId="{57306D9C-EBF4-42BB-B69C-BC0EFCB27375}" type="parTrans" cxnId="{7C588C94-FDB5-417D-8500-2202585B2134}">
      <dgm:prSet/>
      <dgm:spPr/>
      <dgm:t>
        <a:bodyPr/>
        <a:lstStyle/>
        <a:p>
          <a:endParaRPr lang="en-US"/>
        </a:p>
      </dgm:t>
    </dgm:pt>
    <dgm:pt modelId="{D26350E8-D0B3-470B-944F-914974060532}" type="sibTrans" cxnId="{7C588C94-FDB5-417D-8500-2202585B2134}">
      <dgm:prSet/>
      <dgm:spPr/>
      <dgm:t>
        <a:bodyPr/>
        <a:lstStyle/>
        <a:p>
          <a:endParaRPr lang="en-US"/>
        </a:p>
      </dgm:t>
    </dgm:pt>
    <dgm:pt modelId="{C5FA1EB1-C8B2-4F10-A68D-F7A98523485E}" type="pres">
      <dgm:prSet presAssocID="{DF8E5C2A-D6F5-40AA-A36C-A4DE9E71E63F}" presName="Name0" presStyleCnt="0">
        <dgm:presLayoutVars>
          <dgm:dir/>
          <dgm:animLvl val="lvl"/>
          <dgm:resizeHandles val="exact"/>
        </dgm:presLayoutVars>
      </dgm:prSet>
      <dgm:spPr/>
      <dgm:t>
        <a:bodyPr/>
        <a:lstStyle/>
        <a:p>
          <a:endParaRPr lang="en-US"/>
        </a:p>
      </dgm:t>
    </dgm:pt>
    <dgm:pt modelId="{A913A0F3-C6AB-41C5-80D3-E0F4A1EE1054}" type="pres">
      <dgm:prSet presAssocID="{6B471BFB-8D3E-4FAF-AABC-9CFDD278FDFE}" presName="composite" presStyleCnt="0"/>
      <dgm:spPr/>
    </dgm:pt>
    <dgm:pt modelId="{396EBA68-44BD-4500-AFE7-CE4AEE0C5F8F}" type="pres">
      <dgm:prSet presAssocID="{6B471BFB-8D3E-4FAF-AABC-9CFDD278FDFE}" presName="parTx" presStyleLbl="alignNode1" presStyleIdx="0" presStyleCnt="1">
        <dgm:presLayoutVars>
          <dgm:chMax val="0"/>
          <dgm:chPref val="0"/>
          <dgm:bulletEnabled val="1"/>
        </dgm:presLayoutVars>
      </dgm:prSet>
      <dgm:spPr/>
      <dgm:t>
        <a:bodyPr/>
        <a:lstStyle/>
        <a:p>
          <a:endParaRPr lang="en-US"/>
        </a:p>
      </dgm:t>
    </dgm:pt>
    <dgm:pt modelId="{162BADFD-00E5-4783-94F2-ACB58E708F74}" type="pres">
      <dgm:prSet presAssocID="{6B471BFB-8D3E-4FAF-AABC-9CFDD278FDFE}" presName="desTx" presStyleLbl="alignAccFollowNode1" presStyleIdx="0" presStyleCnt="1">
        <dgm:presLayoutVars>
          <dgm:bulletEnabled val="1"/>
        </dgm:presLayoutVars>
      </dgm:prSet>
      <dgm:spPr/>
      <dgm:t>
        <a:bodyPr/>
        <a:lstStyle/>
        <a:p>
          <a:endParaRPr lang="en-US"/>
        </a:p>
      </dgm:t>
    </dgm:pt>
  </dgm:ptLst>
  <dgm:cxnLst>
    <dgm:cxn modelId="{651F0460-DDC4-430F-B4C2-56068AA88F3B}" type="presOf" srcId="{DF8E5C2A-D6F5-40AA-A36C-A4DE9E71E63F}" destId="{C5FA1EB1-C8B2-4F10-A68D-F7A98523485E}" srcOrd="0" destOrd="0" presId="urn:microsoft.com/office/officeart/2005/8/layout/hList1"/>
    <dgm:cxn modelId="{467B02B4-94F7-4653-88A9-31BB1E14FF0B}" type="presOf" srcId="{6B471BFB-8D3E-4FAF-AABC-9CFDD278FDFE}" destId="{396EBA68-44BD-4500-AFE7-CE4AEE0C5F8F}" srcOrd="0" destOrd="0" presId="urn:microsoft.com/office/officeart/2005/8/layout/hList1"/>
    <dgm:cxn modelId="{3584511A-3E48-45EB-A06C-8F127C0213EC}" type="presOf" srcId="{E8CB5489-81C8-44F2-978D-FCD76B85CEDE}" destId="{162BADFD-00E5-4783-94F2-ACB58E708F74}" srcOrd="0" destOrd="2" presId="urn:microsoft.com/office/officeart/2005/8/layout/hList1"/>
    <dgm:cxn modelId="{7C588C94-FDB5-417D-8500-2202585B2134}" srcId="{6B471BFB-8D3E-4FAF-AABC-9CFDD278FDFE}" destId="{07FB7EA2-1E74-4CD1-9283-998442B39308}" srcOrd="3" destOrd="0" parTransId="{57306D9C-EBF4-42BB-B69C-BC0EFCB27375}" sibTransId="{D26350E8-D0B3-470B-944F-914974060532}"/>
    <dgm:cxn modelId="{5CFD7FDF-64CF-46FD-B926-8FEA289A8E7F}" type="presOf" srcId="{28AB794A-63C9-45D6-88E1-08DD7371F560}" destId="{162BADFD-00E5-4783-94F2-ACB58E708F74}" srcOrd="0" destOrd="1" presId="urn:microsoft.com/office/officeart/2005/8/layout/hList1"/>
    <dgm:cxn modelId="{0562B7AE-AAE2-4FF3-9CCF-D2C71798C8D6}" srcId="{6B471BFB-8D3E-4FAF-AABC-9CFDD278FDFE}" destId="{E8CB5489-81C8-44F2-978D-FCD76B85CEDE}" srcOrd="2" destOrd="0" parTransId="{03A44B38-7FBD-45F0-AA85-3BA2855C2E5D}" sibTransId="{AC10C411-2789-4B03-BB66-17BCF810778A}"/>
    <dgm:cxn modelId="{53F42C6A-DEFB-4BEE-94C2-136D09D4446A}" srcId="{6B471BFB-8D3E-4FAF-AABC-9CFDD278FDFE}" destId="{28AB794A-63C9-45D6-88E1-08DD7371F560}" srcOrd="1" destOrd="0" parTransId="{46E11263-ABCD-4C2F-89EB-1EB5B261FB2B}" sibTransId="{B99A18EB-CE3C-44B1-8C02-1212636790F3}"/>
    <dgm:cxn modelId="{518B95FD-8092-45DF-80BA-D4C0203BED46}" type="presOf" srcId="{07FB7EA2-1E74-4CD1-9283-998442B39308}" destId="{162BADFD-00E5-4783-94F2-ACB58E708F74}" srcOrd="0" destOrd="3" presId="urn:microsoft.com/office/officeart/2005/8/layout/hList1"/>
    <dgm:cxn modelId="{CD63E013-B74E-46F7-9E35-71A48065F263}" type="presOf" srcId="{365ECF87-4D3C-4DF9-B245-AB6BB28852C3}" destId="{162BADFD-00E5-4783-94F2-ACB58E708F74}" srcOrd="0" destOrd="0" presId="urn:microsoft.com/office/officeart/2005/8/layout/hList1"/>
    <dgm:cxn modelId="{755A248C-81E5-4EF8-BFD8-AA93AF79309D}" srcId="{6B471BFB-8D3E-4FAF-AABC-9CFDD278FDFE}" destId="{365ECF87-4D3C-4DF9-B245-AB6BB28852C3}" srcOrd="0" destOrd="0" parTransId="{D6FFFF2F-7F7F-45C3-A665-332B160A5794}" sibTransId="{A01A629A-DAA6-49C5-953E-23B0185B27C6}"/>
    <dgm:cxn modelId="{4CA6FED2-9056-447E-8794-552019C974F5}" srcId="{DF8E5C2A-D6F5-40AA-A36C-A4DE9E71E63F}" destId="{6B471BFB-8D3E-4FAF-AABC-9CFDD278FDFE}" srcOrd="0" destOrd="0" parTransId="{10CAF6A3-1F05-4DB1-AA18-44EC853D7D0C}" sibTransId="{3C6FED70-C09D-40E7-8A1F-2E88F7C1452D}"/>
    <dgm:cxn modelId="{0F6C3BF1-6262-40E7-B5AF-933A5FD4B5E8}" type="presParOf" srcId="{C5FA1EB1-C8B2-4F10-A68D-F7A98523485E}" destId="{A913A0F3-C6AB-41C5-80D3-E0F4A1EE1054}" srcOrd="0" destOrd="0" presId="urn:microsoft.com/office/officeart/2005/8/layout/hList1"/>
    <dgm:cxn modelId="{AA6702DE-8D74-4CE6-8D01-21EC47D5FBE2}" type="presParOf" srcId="{A913A0F3-C6AB-41C5-80D3-E0F4A1EE1054}" destId="{396EBA68-44BD-4500-AFE7-CE4AEE0C5F8F}" srcOrd="0" destOrd="0" presId="urn:microsoft.com/office/officeart/2005/8/layout/hList1"/>
    <dgm:cxn modelId="{DDC16214-C698-4AA7-BED8-4521E1217ED3}" type="presParOf" srcId="{A913A0F3-C6AB-41C5-80D3-E0F4A1EE1054}" destId="{162BADFD-00E5-4783-94F2-ACB58E708F74}"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8E5C2A-D6F5-40AA-A36C-A4DE9E71E63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B471BFB-8D3E-4FAF-AABC-9CFDD278FDFE}">
      <dgm:prSet phldrT="[Text]"/>
      <dgm:spPr/>
      <dgm:t>
        <a:bodyPr/>
        <a:lstStyle/>
        <a:p>
          <a:r>
            <a:rPr lang="en-US" dirty="0" smtClean="0"/>
            <a:t>OVS 2.8</a:t>
          </a:r>
          <a:endParaRPr lang="en-US" dirty="0"/>
        </a:p>
      </dgm:t>
    </dgm:pt>
    <dgm:pt modelId="{10CAF6A3-1F05-4DB1-AA18-44EC853D7D0C}" type="parTrans" cxnId="{4CA6FED2-9056-447E-8794-552019C974F5}">
      <dgm:prSet/>
      <dgm:spPr/>
      <dgm:t>
        <a:bodyPr/>
        <a:lstStyle/>
        <a:p>
          <a:endParaRPr lang="en-US"/>
        </a:p>
      </dgm:t>
    </dgm:pt>
    <dgm:pt modelId="{3C6FED70-C09D-40E7-8A1F-2E88F7C1452D}" type="sibTrans" cxnId="{4CA6FED2-9056-447E-8794-552019C974F5}">
      <dgm:prSet/>
      <dgm:spPr/>
      <dgm:t>
        <a:bodyPr/>
        <a:lstStyle/>
        <a:p>
          <a:endParaRPr lang="en-US"/>
        </a:p>
      </dgm:t>
    </dgm:pt>
    <dgm:pt modelId="{365ECF87-4D3C-4DF9-B245-AB6BB28852C3}">
      <dgm:prSet phldrT="[Text]"/>
      <dgm:spPr/>
      <dgm:t>
        <a:bodyPr/>
        <a:lstStyle/>
        <a:p>
          <a:r>
            <a:rPr lang="en-US" dirty="0" smtClean="0"/>
            <a:t>5 organizations contributed.</a:t>
          </a:r>
          <a:endParaRPr lang="en-US" dirty="0"/>
        </a:p>
      </dgm:t>
    </dgm:pt>
    <dgm:pt modelId="{D6FFFF2F-7F7F-45C3-A665-332B160A5794}" type="parTrans" cxnId="{755A248C-81E5-4EF8-BFD8-AA93AF79309D}">
      <dgm:prSet/>
      <dgm:spPr/>
      <dgm:t>
        <a:bodyPr/>
        <a:lstStyle/>
        <a:p>
          <a:endParaRPr lang="en-US"/>
        </a:p>
      </dgm:t>
    </dgm:pt>
    <dgm:pt modelId="{A01A629A-DAA6-49C5-953E-23B0185B27C6}" type="sibTrans" cxnId="{755A248C-81E5-4EF8-BFD8-AA93AF79309D}">
      <dgm:prSet/>
      <dgm:spPr/>
      <dgm:t>
        <a:bodyPr/>
        <a:lstStyle/>
        <a:p>
          <a:endParaRPr lang="en-US"/>
        </a:p>
      </dgm:t>
    </dgm:pt>
    <dgm:pt modelId="{7EED6B9C-A16D-441D-A55E-658EAE04B42C}">
      <dgm:prSet phldrT="[Text]"/>
      <dgm:spPr/>
      <dgm:t>
        <a:bodyPr/>
        <a:lstStyle/>
        <a:p>
          <a:r>
            <a:rPr lang="en-US" dirty="0" smtClean="0"/>
            <a:t>44 proposed work items outlined.</a:t>
          </a:r>
          <a:endParaRPr lang="en-US" dirty="0"/>
        </a:p>
      </dgm:t>
    </dgm:pt>
    <dgm:pt modelId="{3B94ED50-4E25-488A-8349-0DF0EB31F23F}" type="parTrans" cxnId="{4C5B4390-3753-408D-92D8-F56F5540AAC7}">
      <dgm:prSet/>
      <dgm:spPr/>
      <dgm:t>
        <a:bodyPr/>
        <a:lstStyle/>
        <a:p>
          <a:endParaRPr lang="en-US"/>
        </a:p>
      </dgm:t>
    </dgm:pt>
    <dgm:pt modelId="{FE904FB3-A408-4027-AC13-F1C7E39252AE}" type="sibTrans" cxnId="{4C5B4390-3753-408D-92D8-F56F5540AAC7}">
      <dgm:prSet/>
      <dgm:spPr/>
      <dgm:t>
        <a:bodyPr/>
        <a:lstStyle/>
        <a:p>
          <a:endParaRPr lang="en-US"/>
        </a:p>
      </dgm:t>
    </dgm:pt>
    <dgm:pt modelId="{C5FA1EB1-C8B2-4F10-A68D-F7A98523485E}" type="pres">
      <dgm:prSet presAssocID="{DF8E5C2A-D6F5-40AA-A36C-A4DE9E71E63F}" presName="Name0" presStyleCnt="0">
        <dgm:presLayoutVars>
          <dgm:dir/>
          <dgm:animLvl val="lvl"/>
          <dgm:resizeHandles val="exact"/>
        </dgm:presLayoutVars>
      </dgm:prSet>
      <dgm:spPr/>
      <dgm:t>
        <a:bodyPr/>
        <a:lstStyle/>
        <a:p>
          <a:endParaRPr lang="en-US"/>
        </a:p>
      </dgm:t>
    </dgm:pt>
    <dgm:pt modelId="{A913A0F3-C6AB-41C5-80D3-E0F4A1EE1054}" type="pres">
      <dgm:prSet presAssocID="{6B471BFB-8D3E-4FAF-AABC-9CFDD278FDFE}" presName="composite" presStyleCnt="0"/>
      <dgm:spPr/>
    </dgm:pt>
    <dgm:pt modelId="{396EBA68-44BD-4500-AFE7-CE4AEE0C5F8F}" type="pres">
      <dgm:prSet presAssocID="{6B471BFB-8D3E-4FAF-AABC-9CFDD278FDFE}" presName="parTx" presStyleLbl="alignNode1" presStyleIdx="0" presStyleCnt="1">
        <dgm:presLayoutVars>
          <dgm:chMax val="0"/>
          <dgm:chPref val="0"/>
          <dgm:bulletEnabled val="1"/>
        </dgm:presLayoutVars>
      </dgm:prSet>
      <dgm:spPr/>
      <dgm:t>
        <a:bodyPr/>
        <a:lstStyle/>
        <a:p>
          <a:endParaRPr lang="en-US"/>
        </a:p>
      </dgm:t>
    </dgm:pt>
    <dgm:pt modelId="{162BADFD-00E5-4783-94F2-ACB58E708F74}" type="pres">
      <dgm:prSet presAssocID="{6B471BFB-8D3E-4FAF-AABC-9CFDD278FDFE}" presName="desTx" presStyleLbl="alignAccFollowNode1" presStyleIdx="0" presStyleCnt="1">
        <dgm:presLayoutVars>
          <dgm:bulletEnabled val="1"/>
        </dgm:presLayoutVars>
      </dgm:prSet>
      <dgm:spPr/>
      <dgm:t>
        <a:bodyPr/>
        <a:lstStyle/>
        <a:p>
          <a:endParaRPr lang="en-US"/>
        </a:p>
      </dgm:t>
    </dgm:pt>
  </dgm:ptLst>
  <dgm:cxnLst>
    <dgm:cxn modelId="{755A248C-81E5-4EF8-BFD8-AA93AF79309D}" srcId="{6B471BFB-8D3E-4FAF-AABC-9CFDD278FDFE}" destId="{365ECF87-4D3C-4DF9-B245-AB6BB28852C3}" srcOrd="0" destOrd="0" parTransId="{D6FFFF2F-7F7F-45C3-A665-332B160A5794}" sibTransId="{A01A629A-DAA6-49C5-953E-23B0185B27C6}"/>
    <dgm:cxn modelId="{1EE07AFE-9F52-4BFC-A0F4-F482F79BDA62}" type="presOf" srcId="{365ECF87-4D3C-4DF9-B245-AB6BB28852C3}" destId="{162BADFD-00E5-4783-94F2-ACB58E708F74}" srcOrd="0" destOrd="0" presId="urn:microsoft.com/office/officeart/2005/8/layout/hList1"/>
    <dgm:cxn modelId="{C918248D-7CF7-404E-920C-8E2218781D08}" type="presOf" srcId="{7EED6B9C-A16D-441D-A55E-658EAE04B42C}" destId="{162BADFD-00E5-4783-94F2-ACB58E708F74}" srcOrd="0" destOrd="1" presId="urn:microsoft.com/office/officeart/2005/8/layout/hList1"/>
    <dgm:cxn modelId="{E5FC8C21-04A7-4C26-A3F2-0AC685CF3942}" type="presOf" srcId="{DF8E5C2A-D6F5-40AA-A36C-A4DE9E71E63F}" destId="{C5FA1EB1-C8B2-4F10-A68D-F7A98523485E}" srcOrd="0" destOrd="0" presId="urn:microsoft.com/office/officeart/2005/8/layout/hList1"/>
    <dgm:cxn modelId="{4CA6FED2-9056-447E-8794-552019C974F5}" srcId="{DF8E5C2A-D6F5-40AA-A36C-A4DE9E71E63F}" destId="{6B471BFB-8D3E-4FAF-AABC-9CFDD278FDFE}" srcOrd="0" destOrd="0" parTransId="{10CAF6A3-1F05-4DB1-AA18-44EC853D7D0C}" sibTransId="{3C6FED70-C09D-40E7-8A1F-2E88F7C1452D}"/>
    <dgm:cxn modelId="{F6FEE817-EDFB-4957-AFC6-A23B9BD54E31}" type="presOf" srcId="{6B471BFB-8D3E-4FAF-AABC-9CFDD278FDFE}" destId="{396EBA68-44BD-4500-AFE7-CE4AEE0C5F8F}" srcOrd="0" destOrd="0" presId="urn:microsoft.com/office/officeart/2005/8/layout/hList1"/>
    <dgm:cxn modelId="{4C5B4390-3753-408D-92D8-F56F5540AAC7}" srcId="{6B471BFB-8D3E-4FAF-AABC-9CFDD278FDFE}" destId="{7EED6B9C-A16D-441D-A55E-658EAE04B42C}" srcOrd="1" destOrd="0" parTransId="{3B94ED50-4E25-488A-8349-0DF0EB31F23F}" sibTransId="{FE904FB3-A408-4027-AC13-F1C7E39252AE}"/>
    <dgm:cxn modelId="{606F6C04-041A-44F4-90B8-3DE81183DF26}" type="presParOf" srcId="{C5FA1EB1-C8B2-4F10-A68D-F7A98523485E}" destId="{A913A0F3-C6AB-41C5-80D3-E0F4A1EE1054}" srcOrd="0" destOrd="0" presId="urn:microsoft.com/office/officeart/2005/8/layout/hList1"/>
    <dgm:cxn modelId="{E3C9B6F2-B0B3-4880-9964-0875F5BA4269}" type="presParOf" srcId="{A913A0F3-C6AB-41C5-80D3-E0F4A1EE1054}" destId="{396EBA68-44BD-4500-AFE7-CE4AEE0C5F8F}" srcOrd="0" destOrd="0" presId="urn:microsoft.com/office/officeart/2005/8/layout/hList1"/>
    <dgm:cxn modelId="{E77AED15-FDF1-465C-BDE6-76E2D624ABBA}" type="presParOf" srcId="{A913A0F3-C6AB-41C5-80D3-E0F4A1EE1054}" destId="{162BADFD-00E5-4783-94F2-ACB58E708F74}"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20A13A-252F-4558-A866-D216D86CA69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E0FA784-48ED-43D4-A06B-878820917EE2}">
      <dgm:prSet phldrT="[Text]"/>
      <dgm:spPr/>
      <dgm:t>
        <a:bodyPr/>
        <a:lstStyle/>
        <a:p>
          <a:r>
            <a:rPr lang="en-US" dirty="0" smtClean="0"/>
            <a:t>What is it?</a:t>
          </a:r>
          <a:endParaRPr lang="en-US" dirty="0"/>
        </a:p>
      </dgm:t>
    </dgm:pt>
    <dgm:pt modelId="{656D1C60-D65B-4413-91B7-4D096B15C027}" type="parTrans" cxnId="{9C847E39-AB0D-41CC-9E3A-AE87DA770CBF}">
      <dgm:prSet/>
      <dgm:spPr/>
      <dgm:t>
        <a:bodyPr/>
        <a:lstStyle/>
        <a:p>
          <a:endParaRPr lang="en-US"/>
        </a:p>
      </dgm:t>
    </dgm:pt>
    <dgm:pt modelId="{2CA8D4DF-F797-42E7-AA03-0D54B13B198C}" type="sibTrans" cxnId="{9C847E39-AB0D-41CC-9E3A-AE87DA770CBF}">
      <dgm:prSet/>
      <dgm:spPr/>
      <dgm:t>
        <a:bodyPr/>
        <a:lstStyle/>
        <a:p>
          <a:endParaRPr lang="en-US"/>
        </a:p>
      </dgm:t>
    </dgm:pt>
    <dgm:pt modelId="{977B10FA-439A-4837-BB45-6FCEE058E8D5}">
      <dgm:prSet phldrT="[Text]"/>
      <dgm:spPr/>
      <dgm:t>
        <a:bodyPr/>
        <a:lstStyle/>
        <a:p>
          <a:r>
            <a:rPr lang="en-US" dirty="0" smtClean="0"/>
            <a:t>Biweekly meeting, occurring Wednesdays 5pm – 6pm (GMT+1).</a:t>
          </a:r>
          <a:endParaRPr lang="en-US" dirty="0"/>
        </a:p>
      </dgm:t>
    </dgm:pt>
    <dgm:pt modelId="{F64582E0-3E24-4A8E-96E7-C877AE2D339A}" type="parTrans" cxnId="{60511625-3306-47C9-895A-0C364626E310}">
      <dgm:prSet/>
      <dgm:spPr/>
      <dgm:t>
        <a:bodyPr/>
        <a:lstStyle/>
        <a:p>
          <a:endParaRPr lang="en-US"/>
        </a:p>
      </dgm:t>
    </dgm:pt>
    <dgm:pt modelId="{452AE61D-D2D3-4E2E-9A22-1F8E14B75416}" type="sibTrans" cxnId="{60511625-3306-47C9-895A-0C364626E310}">
      <dgm:prSet/>
      <dgm:spPr/>
      <dgm:t>
        <a:bodyPr/>
        <a:lstStyle/>
        <a:p>
          <a:endParaRPr lang="en-US"/>
        </a:p>
      </dgm:t>
    </dgm:pt>
    <dgm:pt modelId="{5D16D29A-1865-4D40-B9DA-E3E70A9F040E}" type="pres">
      <dgm:prSet presAssocID="{0B20A13A-252F-4558-A866-D216D86CA693}" presName="linearFlow" presStyleCnt="0">
        <dgm:presLayoutVars>
          <dgm:dir/>
          <dgm:animLvl val="lvl"/>
          <dgm:resizeHandles val="exact"/>
        </dgm:presLayoutVars>
      </dgm:prSet>
      <dgm:spPr/>
      <dgm:t>
        <a:bodyPr/>
        <a:lstStyle/>
        <a:p>
          <a:endParaRPr lang="en-US"/>
        </a:p>
      </dgm:t>
    </dgm:pt>
    <dgm:pt modelId="{8F123D7B-EF95-4FD9-BACE-F5A0186528DE}" type="pres">
      <dgm:prSet presAssocID="{BE0FA784-48ED-43D4-A06B-878820917EE2}" presName="composite" presStyleCnt="0"/>
      <dgm:spPr/>
    </dgm:pt>
    <dgm:pt modelId="{6D5027C2-EE24-4E73-BFB4-38528F7DF6ED}" type="pres">
      <dgm:prSet presAssocID="{BE0FA784-48ED-43D4-A06B-878820917EE2}" presName="parentText" presStyleLbl="alignNode1" presStyleIdx="0" presStyleCnt="1">
        <dgm:presLayoutVars>
          <dgm:chMax val="1"/>
          <dgm:bulletEnabled val="1"/>
        </dgm:presLayoutVars>
      </dgm:prSet>
      <dgm:spPr/>
      <dgm:t>
        <a:bodyPr/>
        <a:lstStyle/>
        <a:p>
          <a:endParaRPr lang="en-US"/>
        </a:p>
      </dgm:t>
    </dgm:pt>
    <dgm:pt modelId="{7C980F54-9A46-44BD-B980-700A9693D753}" type="pres">
      <dgm:prSet presAssocID="{BE0FA784-48ED-43D4-A06B-878820917EE2}" presName="descendantText" presStyleLbl="alignAcc1" presStyleIdx="0" presStyleCnt="1" custLinFactNeighborX="32175" custLinFactNeighborY="1950">
        <dgm:presLayoutVars>
          <dgm:bulletEnabled val="1"/>
        </dgm:presLayoutVars>
      </dgm:prSet>
      <dgm:spPr/>
      <dgm:t>
        <a:bodyPr/>
        <a:lstStyle/>
        <a:p>
          <a:endParaRPr lang="en-US"/>
        </a:p>
      </dgm:t>
    </dgm:pt>
  </dgm:ptLst>
  <dgm:cxnLst>
    <dgm:cxn modelId="{9C847E39-AB0D-41CC-9E3A-AE87DA770CBF}" srcId="{0B20A13A-252F-4558-A866-D216D86CA693}" destId="{BE0FA784-48ED-43D4-A06B-878820917EE2}" srcOrd="0" destOrd="0" parTransId="{656D1C60-D65B-4413-91B7-4D096B15C027}" sibTransId="{2CA8D4DF-F797-42E7-AA03-0D54B13B198C}"/>
    <dgm:cxn modelId="{15A733A4-C561-43C0-B9A8-EA87E29FEC44}" type="presOf" srcId="{0B20A13A-252F-4558-A866-D216D86CA693}" destId="{5D16D29A-1865-4D40-B9DA-E3E70A9F040E}" srcOrd="0" destOrd="0" presId="urn:microsoft.com/office/officeart/2005/8/layout/chevron2"/>
    <dgm:cxn modelId="{C660960D-6235-4ABE-8B45-627B73DE816F}" type="presOf" srcId="{BE0FA784-48ED-43D4-A06B-878820917EE2}" destId="{6D5027C2-EE24-4E73-BFB4-38528F7DF6ED}" srcOrd="0" destOrd="0" presId="urn:microsoft.com/office/officeart/2005/8/layout/chevron2"/>
    <dgm:cxn modelId="{60511625-3306-47C9-895A-0C364626E310}" srcId="{BE0FA784-48ED-43D4-A06B-878820917EE2}" destId="{977B10FA-439A-4837-BB45-6FCEE058E8D5}" srcOrd="0" destOrd="0" parTransId="{F64582E0-3E24-4A8E-96E7-C877AE2D339A}" sibTransId="{452AE61D-D2D3-4E2E-9A22-1F8E14B75416}"/>
    <dgm:cxn modelId="{9955528A-88A3-4260-B5FE-B4126FB4B8C6}" type="presOf" srcId="{977B10FA-439A-4837-BB45-6FCEE058E8D5}" destId="{7C980F54-9A46-44BD-B980-700A9693D753}" srcOrd="0" destOrd="0" presId="urn:microsoft.com/office/officeart/2005/8/layout/chevron2"/>
    <dgm:cxn modelId="{105BE2E3-2E9F-4DC0-B1DC-6C062155CDEF}" type="presParOf" srcId="{5D16D29A-1865-4D40-B9DA-E3E70A9F040E}" destId="{8F123D7B-EF95-4FD9-BACE-F5A0186528DE}" srcOrd="0" destOrd="0" presId="urn:microsoft.com/office/officeart/2005/8/layout/chevron2"/>
    <dgm:cxn modelId="{D21DD238-1A9A-4EC4-9171-E501EA78477F}" type="presParOf" srcId="{8F123D7B-EF95-4FD9-BACE-F5A0186528DE}" destId="{6D5027C2-EE24-4E73-BFB4-38528F7DF6ED}" srcOrd="0" destOrd="0" presId="urn:microsoft.com/office/officeart/2005/8/layout/chevron2"/>
    <dgm:cxn modelId="{72E931F2-30A2-467B-8E88-A5453281A428}" type="presParOf" srcId="{8F123D7B-EF95-4FD9-BACE-F5A0186528DE}" destId="{7C980F54-9A46-44BD-B980-700A9693D75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20A13A-252F-4558-A866-D216D86CA69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E0FA784-48ED-43D4-A06B-878820917EE2}">
      <dgm:prSet phldrT="[Text]"/>
      <dgm:spPr/>
      <dgm:t>
        <a:bodyPr/>
        <a:lstStyle/>
        <a:p>
          <a:r>
            <a:rPr lang="en-US" dirty="0" smtClean="0"/>
            <a:t>Examples to date</a:t>
          </a:r>
          <a:endParaRPr lang="en-US" dirty="0"/>
        </a:p>
      </dgm:t>
    </dgm:pt>
    <dgm:pt modelId="{656D1C60-D65B-4413-91B7-4D096B15C027}" type="parTrans" cxnId="{9C847E39-AB0D-41CC-9E3A-AE87DA770CBF}">
      <dgm:prSet/>
      <dgm:spPr/>
      <dgm:t>
        <a:bodyPr/>
        <a:lstStyle/>
        <a:p>
          <a:endParaRPr lang="en-US"/>
        </a:p>
      </dgm:t>
    </dgm:pt>
    <dgm:pt modelId="{2CA8D4DF-F797-42E7-AA03-0D54B13B198C}" type="sibTrans" cxnId="{9C847E39-AB0D-41CC-9E3A-AE87DA770CBF}">
      <dgm:prSet/>
      <dgm:spPr/>
      <dgm:t>
        <a:bodyPr/>
        <a:lstStyle/>
        <a:p>
          <a:endParaRPr lang="en-US"/>
        </a:p>
      </dgm:t>
    </dgm:pt>
    <dgm:pt modelId="{5D16D29A-1865-4D40-B9DA-E3E70A9F040E}" type="pres">
      <dgm:prSet presAssocID="{0B20A13A-252F-4558-A866-D216D86CA693}" presName="linearFlow" presStyleCnt="0">
        <dgm:presLayoutVars>
          <dgm:dir/>
          <dgm:animLvl val="lvl"/>
          <dgm:resizeHandles val="exact"/>
        </dgm:presLayoutVars>
      </dgm:prSet>
      <dgm:spPr/>
      <dgm:t>
        <a:bodyPr/>
        <a:lstStyle/>
        <a:p>
          <a:endParaRPr lang="en-US"/>
        </a:p>
      </dgm:t>
    </dgm:pt>
    <dgm:pt modelId="{8F123D7B-EF95-4FD9-BACE-F5A0186528DE}" type="pres">
      <dgm:prSet presAssocID="{BE0FA784-48ED-43D4-A06B-878820917EE2}" presName="composite" presStyleCnt="0"/>
      <dgm:spPr/>
    </dgm:pt>
    <dgm:pt modelId="{6D5027C2-EE24-4E73-BFB4-38528F7DF6ED}" type="pres">
      <dgm:prSet presAssocID="{BE0FA784-48ED-43D4-A06B-878820917EE2}" presName="parentText" presStyleLbl="alignNode1" presStyleIdx="0" presStyleCnt="1">
        <dgm:presLayoutVars>
          <dgm:chMax val="1"/>
          <dgm:bulletEnabled val="1"/>
        </dgm:presLayoutVars>
      </dgm:prSet>
      <dgm:spPr/>
      <dgm:t>
        <a:bodyPr/>
        <a:lstStyle/>
        <a:p>
          <a:endParaRPr lang="en-US"/>
        </a:p>
      </dgm:t>
    </dgm:pt>
    <dgm:pt modelId="{7C980F54-9A46-44BD-B980-700A9693D753}" type="pres">
      <dgm:prSet presAssocID="{BE0FA784-48ED-43D4-A06B-878820917EE2}" presName="descendantText" presStyleLbl="alignAcc1" presStyleIdx="0" presStyleCnt="1" custLinFactNeighborX="0" custLinFactNeighborY="-4258">
        <dgm:presLayoutVars>
          <dgm:bulletEnabled val="1"/>
        </dgm:presLayoutVars>
      </dgm:prSet>
      <dgm:spPr/>
      <dgm:t>
        <a:bodyPr/>
        <a:lstStyle/>
        <a:p>
          <a:endParaRPr lang="en-US"/>
        </a:p>
      </dgm:t>
    </dgm:pt>
  </dgm:ptLst>
  <dgm:cxnLst>
    <dgm:cxn modelId="{9C847E39-AB0D-41CC-9E3A-AE87DA770CBF}" srcId="{0B20A13A-252F-4558-A866-D216D86CA693}" destId="{BE0FA784-48ED-43D4-A06B-878820917EE2}" srcOrd="0" destOrd="0" parTransId="{656D1C60-D65B-4413-91B7-4D096B15C027}" sibTransId="{2CA8D4DF-F797-42E7-AA03-0D54B13B198C}"/>
    <dgm:cxn modelId="{F31C204E-9225-4BE1-9E1F-0FB7FB006AC9}" type="presOf" srcId="{0B20A13A-252F-4558-A866-D216D86CA693}" destId="{5D16D29A-1865-4D40-B9DA-E3E70A9F040E}" srcOrd="0" destOrd="0" presId="urn:microsoft.com/office/officeart/2005/8/layout/chevron2"/>
    <dgm:cxn modelId="{CEF42AC2-2DF9-4DCC-9633-A23599B3D536}" type="presOf" srcId="{BE0FA784-48ED-43D4-A06B-878820917EE2}" destId="{6D5027C2-EE24-4E73-BFB4-38528F7DF6ED}" srcOrd="0" destOrd="0" presId="urn:microsoft.com/office/officeart/2005/8/layout/chevron2"/>
    <dgm:cxn modelId="{3A51ABD6-54E4-4CBF-92FA-D844F7FA0AAB}" type="presParOf" srcId="{5D16D29A-1865-4D40-B9DA-E3E70A9F040E}" destId="{8F123D7B-EF95-4FD9-BACE-F5A0186528DE}" srcOrd="0" destOrd="0" presId="urn:microsoft.com/office/officeart/2005/8/layout/chevron2"/>
    <dgm:cxn modelId="{E1A5F0A9-CEC1-4734-A874-326647332506}" type="presParOf" srcId="{8F123D7B-EF95-4FD9-BACE-F5A0186528DE}" destId="{6D5027C2-EE24-4E73-BFB4-38528F7DF6ED}" srcOrd="0" destOrd="0" presId="urn:microsoft.com/office/officeart/2005/8/layout/chevron2"/>
    <dgm:cxn modelId="{1324F8EF-DA4B-428B-B9A9-F505DD1CA618}" type="presParOf" srcId="{8F123D7B-EF95-4FD9-BACE-F5A0186528DE}" destId="{7C980F54-9A46-44BD-B980-700A9693D753}" srcOrd="1" destOrd="0" presId="urn:microsoft.com/office/officeart/2005/8/layout/chevron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20A13A-252F-4558-A866-D216D86CA69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E0FA784-48ED-43D4-A06B-878820917EE2}">
      <dgm:prSet phldrT="[Text]"/>
      <dgm:spPr/>
      <dgm:t>
        <a:bodyPr/>
        <a:lstStyle/>
        <a:p>
          <a:r>
            <a:rPr lang="en-US" dirty="0" smtClean="0"/>
            <a:t>KUDOS!</a:t>
          </a:r>
          <a:endParaRPr lang="en-US" dirty="0"/>
        </a:p>
      </dgm:t>
    </dgm:pt>
    <dgm:pt modelId="{656D1C60-D65B-4413-91B7-4D096B15C027}" type="parTrans" cxnId="{9C847E39-AB0D-41CC-9E3A-AE87DA770CBF}">
      <dgm:prSet/>
      <dgm:spPr/>
      <dgm:t>
        <a:bodyPr/>
        <a:lstStyle/>
        <a:p>
          <a:endParaRPr lang="en-US"/>
        </a:p>
      </dgm:t>
    </dgm:pt>
    <dgm:pt modelId="{2CA8D4DF-F797-42E7-AA03-0D54B13B198C}" type="sibTrans" cxnId="{9C847E39-AB0D-41CC-9E3A-AE87DA770CBF}">
      <dgm:prSet/>
      <dgm:spPr/>
      <dgm:t>
        <a:bodyPr/>
        <a:lstStyle/>
        <a:p>
          <a:endParaRPr lang="en-US"/>
        </a:p>
      </dgm:t>
    </dgm:pt>
    <dgm:pt modelId="{977B10FA-439A-4837-BB45-6FCEE058E8D5}">
      <dgm:prSet phldrT="[Text]"/>
      <dgm:spPr/>
      <dgm:t>
        <a:bodyPr/>
        <a:lstStyle/>
        <a:p>
          <a:r>
            <a:rPr lang="en-US" dirty="0" smtClean="0"/>
            <a:t>Kevin Traynor (Red Hat) for organizing and driving the initiative. </a:t>
          </a:r>
          <a:endParaRPr lang="en-US" dirty="0"/>
        </a:p>
      </dgm:t>
    </dgm:pt>
    <dgm:pt modelId="{F64582E0-3E24-4A8E-96E7-C877AE2D339A}" type="parTrans" cxnId="{60511625-3306-47C9-895A-0C364626E310}">
      <dgm:prSet/>
      <dgm:spPr/>
      <dgm:t>
        <a:bodyPr/>
        <a:lstStyle/>
        <a:p>
          <a:endParaRPr lang="en-US"/>
        </a:p>
      </dgm:t>
    </dgm:pt>
    <dgm:pt modelId="{452AE61D-D2D3-4E2E-9A22-1F8E14B75416}" type="sibTrans" cxnId="{60511625-3306-47C9-895A-0C364626E310}">
      <dgm:prSet/>
      <dgm:spPr/>
      <dgm:t>
        <a:bodyPr/>
        <a:lstStyle/>
        <a:p>
          <a:endParaRPr lang="en-US"/>
        </a:p>
      </dgm:t>
    </dgm:pt>
    <dgm:pt modelId="{5D16D29A-1865-4D40-B9DA-E3E70A9F040E}" type="pres">
      <dgm:prSet presAssocID="{0B20A13A-252F-4558-A866-D216D86CA693}" presName="linearFlow" presStyleCnt="0">
        <dgm:presLayoutVars>
          <dgm:dir/>
          <dgm:animLvl val="lvl"/>
          <dgm:resizeHandles val="exact"/>
        </dgm:presLayoutVars>
      </dgm:prSet>
      <dgm:spPr/>
      <dgm:t>
        <a:bodyPr/>
        <a:lstStyle/>
        <a:p>
          <a:endParaRPr lang="en-US"/>
        </a:p>
      </dgm:t>
    </dgm:pt>
    <dgm:pt modelId="{8F123D7B-EF95-4FD9-BACE-F5A0186528DE}" type="pres">
      <dgm:prSet presAssocID="{BE0FA784-48ED-43D4-A06B-878820917EE2}" presName="composite" presStyleCnt="0"/>
      <dgm:spPr/>
    </dgm:pt>
    <dgm:pt modelId="{6D5027C2-EE24-4E73-BFB4-38528F7DF6ED}" type="pres">
      <dgm:prSet presAssocID="{BE0FA784-48ED-43D4-A06B-878820917EE2}" presName="parentText" presStyleLbl="alignNode1" presStyleIdx="0" presStyleCnt="1">
        <dgm:presLayoutVars>
          <dgm:chMax val="1"/>
          <dgm:bulletEnabled val="1"/>
        </dgm:presLayoutVars>
      </dgm:prSet>
      <dgm:spPr/>
      <dgm:t>
        <a:bodyPr/>
        <a:lstStyle/>
        <a:p>
          <a:endParaRPr lang="en-US"/>
        </a:p>
      </dgm:t>
    </dgm:pt>
    <dgm:pt modelId="{7C980F54-9A46-44BD-B980-700A9693D753}" type="pres">
      <dgm:prSet presAssocID="{BE0FA784-48ED-43D4-A06B-878820917EE2}" presName="descendantText" presStyleLbl="alignAcc1" presStyleIdx="0" presStyleCnt="1" custLinFactNeighborX="32175" custLinFactNeighborY="1950">
        <dgm:presLayoutVars>
          <dgm:bulletEnabled val="1"/>
        </dgm:presLayoutVars>
      </dgm:prSet>
      <dgm:spPr/>
      <dgm:t>
        <a:bodyPr/>
        <a:lstStyle/>
        <a:p>
          <a:endParaRPr lang="en-US"/>
        </a:p>
      </dgm:t>
    </dgm:pt>
  </dgm:ptLst>
  <dgm:cxnLst>
    <dgm:cxn modelId="{9C847E39-AB0D-41CC-9E3A-AE87DA770CBF}" srcId="{0B20A13A-252F-4558-A866-D216D86CA693}" destId="{BE0FA784-48ED-43D4-A06B-878820917EE2}" srcOrd="0" destOrd="0" parTransId="{656D1C60-D65B-4413-91B7-4D096B15C027}" sibTransId="{2CA8D4DF-F797-42E7-AA03-0D54B13B198C}"/>
    <dgm:cxn modelId="{22B0CFD8-0CD9-44D4-B086-3F29F6DDA2FD}" type="presOf" srcId="{0B20A13A-252F-4558-A866-D216D86CA693}" destId="{5D16D29A-1865-4D40-B9DA-E3E70A9F040E}" srcOrd="0" destOrd="0" presId="urn:microsoft.com/office/officeart/2005/8/layout/chevron2"/>
    <dgm:cxn modelId="{A459CA63-A4EE-4633-B27E-F903E7421BC8}" type="presOf" srcId="{977B10FA-439A-4837-BB45-6FCEE058E8D5}" destId="{7C980F54-9A46-44BD-B980-700A9693D753}" srcOrd="0" destOrd="0" presId="urn:microsoft.com/office/officeart/2005/8/layout/chevron2"/>
    <dgm:cxn modelId="{71C81897-EEBB-4036-89C0-A528A6B289F6}" type="presOf" srcId="{BE0FA784-48ED-43D4-A06B-878820917EE2}" destId="{6D5027C2-EE24-4E73-BFB4-38528F7DF6ED}" srcOrd="0" destOrd="0" presId="urn:microsoft.com/office/officeart/2005/8/layout/chevron2"/>
    <dgm:cxn modelId="{60511625-3306-47C9-895A-0C364626E310}" srcId="{BE0FA784-48ED-43D4-A06B-878820917EE2}" destId="{977B10FA-439A-4837-BB45-6FCEE058E8D5}" srcOrd="0" destOrd="0" parTransId="{F64582E0-3E24-4A8E-96E7-C877AE2D339A}" sibTransId="{452AE61D-D2D3-4E2E-9A22-1F8E14B75416}"/>
    <dgm:cxn modelId="{FF2987F1-F93E-41D5-8264-4E034E8EBC30}" type="presParOf" srcId="{5D16D29A-1865-4D40-B9DA-E3E70A9F040E}" destId="{8F123D7B-EF95-4FD9-BACE-F5A0186528DE}" srcOrd="0" destOrd="0" presId="urn:microsoft.com/office/officeart/2005/8/layout/chevron2"/>
    <dgm:cxn modelId="{1D25615B-F47F-4001-8B31-12B0AD7DA1CE}" type="presParOf" srcId="{8F123D7B-EF95-4FD9-BACE-F5A0186528DE}" destId="{6D5027C2-EE24-4E73-BFB4-38528F7DF6ED}" srcOrd="0" destOrd="0" presId="urn:microsoft.com/office/officeart/2005/8/layout/chevron2"/>
    <dgm:cxn modelId="{406AA779-EFDA-4737-8821-DDA8E9E5188B}" type="presParOf" srcId="{8F123D7B-EF95-4FD9-BACE-F5A0186528DE}" destId="{7C980F54-9A46-44BD-B980-700A9693D753}" srcOrd="1" destOrd="0" presId="urn:microsoft.com/office/officeart/2005/8/layout/chevron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349E2-3DD9-48B2-B951-597A3AE94D39}"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60766-AC64-4B49-AEC5-163E30633797}" type="slidenum">
              <a:rPr lang="en-US" smtClean="0"/>
              <a:t>‹#›</a:t>
            </a:fld>
            <a:endParaRPr lang="en-US"/>
          </a:p>
        </p:txBody>
      </p:sp>
    </p:spTree>
    <p:extLst>
      <p:ext uri="{BB962C8B-B14F-4D97-AF65-F5344CB8AC3E}">
        <p14:creationId xmlns:p14="http://schemas.microsoft.com/office/powerpoint/2010/main" val="343874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60766-AC64-4B49-AEC5-163E30633797}" type="slidenum">
              <a:rPr lang="en-US" smtClean="0"/>
              <a:t>4</a:t>
            </a:fld>
            <a:endParaRPr lang="en-US"/>
          </a:p>
        </p:txBody>
      </p:sp>
    </p:spTree>
    <p:extLst>
      <p:ext uri="{BB962C8B-B14F-4D97-AF65-F5344CB8AC3E}">
        <p14:creationId xmlns:p14="http://schemas.microsoft.com/office/powerpoint/2010/main" val="238000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Roadmap document hyperlink for address of external google doc.</a:t>
            </a:r>
            <a:endParaRPr lang="en-US" dirty="0"/>
          </a:p>
        </p:txBody>
      </p:sp>
      <p:sp>
        <p:nvSpPr>
          <p:cNvPr id="4" name="Slide Number Placeholder 3"/>
          <p:cNvSpPr>
            <a:spLocks noGrp="1"/>
          </p:cNvSpPr>
          <p:nvPr>
            <p:ph type="sldNum" sz="quarter" idx="10"/>
          </p:nvPr>
        </p:nvSpPr>
        <p:spPr/>
        <p:txBody>
          <a:bodyPr/>
          <a:lstStyle/>
          <a:p>
            <a:fld id="{DCC60766-AC64-4B49-AEC5-163E30633797}" type="slidenum">
              <a:rPr lang="en-US" smtClean="0"/>
              <a:t>5</a:t>
            </a:fld>
            <a:endParaRPr lang="en-US"/>
          </a:p>
        </p:txBody>
      </p:sp>
    </p:spTree>
    <p:extLst>
      <p:ext uri="{BB962C8B-B14F-4D97-AF65-F5344CB8AC3E}">
        <p14:creationId xmlns:p14="http://schemas.microsoft.com/office/powerpoint/2010/main" val="6713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60766-AC64-4B49-AEC5-163E30633797}" type="slidenum">
              <a:rPr lang="en-US" smtClean="0"/>
              <a:t>6</a:t>
            </a:fld>
            <a:endParaRPr lang="en-US"/>
          </a:p>
        </p:txBody>
      </p:sp>
    </p:spTree>
    <p:extLst>
      <p:ext uri="{BB962C8B-B14F-4D97-AF65-F5344CB8AC3E}">
        <p14:creationId xmlns:p14="http://schemas.microsoft.com/office/powerpoint/2010/main" val="1729869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0" y="3305408"/>
            <a:ext cx="9144000" cy="1838091"/>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3629845"/>
            <a:ext cx="9144000" cy="578029"/>
          </a:xfrm>
        </p:spPr>
        <p:txBody>
          <a:bodyPr/>
          <a:lstStyle>
            <a:lvl1pPr algn="ctr">
              <a:defRPr sz="3500">
                <a:solidFill>
                  <a:schemeClr val="bg1"/>
                </a:solidFill>
                <a:latin typeface="Arial"/>
                <a:cs typeface="Arial"/>
              </a:defRPr>
            </a:lvl1pPr>
          </a:lstStyle>
          <a:p>
            <a:r>
              <a:rPr lang="en-CA" dirty="0" smtClean="0"/>
              <a:t>Click to edit Master title style</a:t>
            </a:r>
            <a:endParaRPr lang="en-US" dirty="0"/>
          </a:p>
        </p:txBody>
      </p:sp>
      <p:sp>
        <p:nvSpPr>
          <p:cNvPr id="3" name="Subtitle 2"/>
          <p:cNvSpPr>
            <a:spLocks noGrp="1"/>
          </p:cNvSpPr>
          <p:nvPr>
            <p:ph type="subTitle" idx="1"/>
          </p:nvPr>
        </p:nvSpPr>
        <p:spPr>
          <a:xfrm>
            <a:off x="0" y="4320626"/>
            <a:ext cx="9143999" cy="495796"/>
          </a:xfrm>
        </p:spPr>
        <p:txBody>
          <a:bodyPr>
            <a:normAutofit/>
          </a:bodyPr>
          <a:lstStyle>
            <a:lvl1pPr marL="0" indent="0" algn="ctr">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176" y="954109"/>
            <a:ext cx="2651690" cy="1728563"/>
          </a:xfrm>
          <a:prstGeom prst="rect">
            <a:avLst/>
          </a:prstGeom>
        </p:spPr>
      </p:pic>
    </p:spTree>
    <p:extLst>
      <p:ext uri="{BB962C8B-B14F-4D97-AF65-F5344CB8AC3E}">
        <p14:creationId xmlns:p14="http://schemas.microsoft.com/office/powerpoint/2010/main" val="25675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0" y="1608823"/>
            <a:ext cx="9144000" cy="2181012"/>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816965" y="2142687"/>
            <a:ext cx="5317736" cy="699415"/>
          </a:xfrm>
        </p:spPr>
        <p:txBody>
          <a:bodyPr/>
          <a:lstStyle>
            <a:lvl1pPr algn="l">
              <a:defRPr>
                <a:solidFill>
                  <a:schemeClr val="bg1"/>
                </a:solidFill>
                <a:latin typeface="Arial"/>
                <a:cs typeface="Arial"/>
              </a:defRPr>
            </a:lvl1pPr>
          </a:lstStyle>
          <a:p>
            <a:r>
              <a:rPr lang="en-CA" dirty="0" smtClean="0"/>
              <a:t>Click to edit Master title style</a:t>
            </a:r>
            <a:endParaRPr lang="en-US" dirty="0"/>
          </a:p>
        </p:txBody>
      </p:sp>
      <p:sp>
        <p:nvSpPr>
          <p:cNvPr id="6" name="Subtitle 2"/>
          <p:cNvSpPr>
            <a:spLocks noGrp="1"/>
          </p:cNvSpPr>
          <p:nvPr>
            <p:ph type="subTitle" idx="1"/>
          </p:nvPr>
        </p:nvSpPr>
        <p:spPr>
          <a:xfrm>
            <a:off x="3848517" y="2842102"/>
            <a:ext cx="5317736" cy="439146"/>
          </a:xfrm>
        </p:spPr>
        <p:txBody>
          <a:bodyPr>
            <a:normAutofit/>
          </a:bodyPr>
          <a:lstStyle>
            <a:lvl1pPr marL="0" indent="0" algn="l">
              <a:buNone/>
              <a:defRPr sz="16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8726" y="2081851"/>
            <a:ext cx="1817730" cy="1184928"/>
          </a:xfrm>
          <a:prstGeom prst="rect">
            <a:avLst/>
          </a:prstGeom>
        </p:spPr>
      </p:pic>
    </p:spTree>
    <p:extLst>
      <p:ext uri="{BB962C8B-B14F-4D97-AF65-F5344CB8AC3E}">
        <p14:creationId xmlns:p14="http://schemas.microsoft.com/office/powerpoint/2010/main" val="129751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86975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62574"/>
            <a:ext cx="8229600" cy="3632049"/>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pic>
        <p:nvPicPr>
          <p:cNvPr id="7" name="Picture 6" descr="OVS_PPT_16-9_Background.jpg"/>
          <p:cNvPicPr>
            <a:picLocks noChangeAspect="1"/>
          </p:cNvPicPr>
          <p:nvPr userDrawn="1"/>
        </p:nvPicPr>
        <p:blipFill rotWithShape="1">
          <a:blip r:embed="rId5">
            <a:extLst>
              <a:ext uri="{28A0092B-C50C-407E-A947-70E740481C1C}">
                <a14:useLocalDpi xmlns:a14="http://schemas.microsoft.com/office/drawing/2010/main" val="0"/>
              </a:ext>
            </a:extLst>
          </a:blip>
          <a:srcRect t="40564" b="45440"/>
          <a:stretch/>
        </p:blipFill>
        <p:spPr>
          <a:xfrm>
            <a:off x="0" y="0"/>
            <a:ext cx="9144000" cy="719908"/>
          </a:xfrm>
          <a:prstGeom prst="rect">
            <a:avLst/>
          </a:prstGeom>
        </p:spPr>
      </p:pic>
      <p:sp>
        <p:nvSpPr>
          <p:cNvPr id="8" name="Rectangle 7"/>
          <p:cNvSpPr/>
          <p:nvPr userDrawn="1"/>
        </p:nvSpPr>
        <p:spPr>
          <a:xfrm>
            <a:off x="0" y="4772423"/>
            <a:ext cx="9144000" cy="379165"/>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5979"/>
            <a:ext cx="8229600" cy="360241"/>
          </a:xfrm>
          <a:prstGeom prst="rect">
            <a:avLst/>
          </a:prstGeom>
        </p:spPr>
        <p:txBody>
          <a:bodyPr vert="horz" lIns="91440" tIns="45720" rIns="91440" bIns="45720" rtlCol="0" anchor="ctr">
            <a:noAutofit/>
          </a:bodyPr>
          <a:lstStyle/>
          <a:p>
            <a:r>
              <a:rPr lang="en-CA" dirty="0" smtClean="0"/>
              <a:t>Click to edit Master title style</a:t>
            </a:r>
            <a:endParaRPr lang="en-US" dirty="0"/>
          </a:p>
        </p:txBody>
      </p:sp>
    </p:spTree>
    <p:extLst>
      <p:ext uri="{BB962C8B-B14F-4D97-AF65-F5344CB8AC3E}">
        <p14:creationId xmlns:p14="http://schemas.microsoft.com/office/powerpoint/2010/main" val="125530069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l" defTabSz="457200" rtl="0" eaLnBrk="1" latinLnBrk="0" hangingPunct="1">
        <a:spcBef>
          <a:spcPct val="0"/>
        </a:spcBef>
        <a:buNone/>
        <a:defRPr sz="28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emf"/><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hyperlink" Target="https://docs.google.com/spreadsheets/d/1FilGq46vQePFKoehADWWsDvDCZSNsMU7PrpPr3EM3lU/edit#gid=0" TargetMode="Externa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diagramQuickStyle" Target="../diagrams/quickStyle5.xml"/><Relationship Id="rId18" Type="http://schemas.openxmlformats.org/officeDocument/2006/relationships/diagramQuickStyle" Target="../diagrams/quickStyle6.xml"/><Relationship Id="rId3" Type="http://schemas.openxmlformats.org/officeDocument/2006/relationships/image" Target="../media/image5.emf"/><Relationship Id="rId7" Type="http://schemas.openxmlformats.org/officeDocument/2006/relationships/diagramColors" Target="../diagrams/colors4.xml"/><Relationship Id="rId12" Type="http://schemas.openxmlformats.org/officeDocument/2006/relationships/diagramLayout" Target="../diagrams/layout5.xml"/><Relationship Id="rId17" Type="http://schemas.openxmlformats.org/officeDocument/2006/relationships/diagramLayout" Target="../diagrams/layout6.xml"/><Relationship Id="rId2" Type="http://schemas.openxmlformats.org/officeDocument/2006/relationships/notesSlide" Target="../notesSlides/notesSlide3.xml"/><Relationship Id="rId16" Type="http://schemas.openxmlformats.org/officeDocument/2006/relationships/diagramData" Target="../diagrams/data6.xml"/><Relationship Id="rId20" Type="http://schemas.microsoft.com/office/2007/relationships/diagramDrawing" Target="../diagrams/drawing6.xml"/><Relationship Id="rId1" Type="http://schemas.openxmlformats.org/officeDocument/2006/relationships/slideLayout" Target="../slideLayouts/slideLayout3.xml"/><Relationship Id="rId6" Type="http://schemas.openxmlformats.org/officeDocument/2006/relationships/diagramQuickStyle" Target="../diagrams/quickStyle4.xml"/><Relationship Id="rId11" Type="http://schemas.openxmlformats.org/officeDocument/2006/relationships/diagramData" Target="../diagrams/data5.xml"/><Relationship Id="rId5" Type="http://schemas.openxmlformats.org/officeDocument/2006/relationships/diagramLayout" Target="../diagrams/layout4.xml"/><Relationship Id="rId15" Type="http://schemas.microsoft.com/office/2007/relationships/diagramDrawing" Target="../diagrams/drawing5.xml"/><Relationship Id="rId10" Type="http://schemas.openxmlformats.org/officeDocument/2006/relationships/hyperlink" Target="https://www.google.com/url?q=https://www.bluejeans.com/numbers&amp;sa=D&amp;ust=1510430305751000&amp;usg=AFQjCNFWMQMG_w_HJnpV1IyPLZ15T2b5Ug" TargetMode="External"/><Relationship Id="rId19" Type="http://schemas.openxmlformats.org/officeDocument/2006/relationships/diagramColors" Target="../diagrams/colors6.xml"/><Relationship Id="rId4" Type="http://schemas.openxmlformats.org/officeDocument/2006/relationships/diagramData" Target="../diagrams/data4.xml"/><Relationship Id="rId9" Type="http://schemas.openxmlformats.org/officeDocument/2006/relationships/hyperlink" Target="https://bluejeans.com/139318596" TargetMode="External"/><Relationship Id="rId14" Type="http://schemas.openxmlformats.org/officeDocument/2006/relationships/diagramColors" Target="../diagrams/colors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Community Practices for </a:t>
            </a:r>
            <a:r>
              <a:rPr lang="en-US" smtClean="0"/>
              <a:t>OVS with DPDK</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Ian Stokes</a:t>
            </a:r>
          </a:p>
          <a:p>
            <a:r>
              <a:rPr lang="en-US" dirty="0" smtClean="0"/>
              <a:t> Intel</a:t>
            </a:r>
            <a:endParaRPr lang="en-US" dirty="0"/>
          </a:p>
        </p:txBody>
      </p:sp>
      <p:sp>
        <p:nvSpPr>
          <p:cNvPr id="6" name="TextBox 5"/>
          <p:cNvSpPr txBox="1"/>
          <p:nvPr/>
        </p:nvSpPr>
        <p:spPr>
          <a:xfrm>
            <a:off x="2443942" y="2734887"/>
            <a:ext cx="4256116" cy="369332"/>
          </a:xfrm>
          <a:prstGeom prst="rect">
            <a:avLst/>
          </a:prstGeom>
          <a:noFill/>
        </p:spPr>
        <p:txBody>
          <a:bodyPr wrap="square" rtlCol="0">
            <a:spAutoFit/>
          </a:bodyPr>
          <a:lstStyle/>
          <a:p>
            <a:r>
              <a:rPr lang="en-US" dirty="0" smtClean="0">
                <a:solidFill>
                  <a:schemeClr val="bg1"/>
                </a:solidFill>
                <a:latin typeface="Arial" charset="0"/>
                <a:ea typeface="Arial" charset="0"/>
                <a:cs typeface="Arial" charset="0"/>
              </a:rPr>
              <a:t>November 16-17, 2017  | San Jose, CA</a:t>
            </a:r>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2292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Notices &amp; Disclaimers</a:t>
            </a:r>
          </a:p>
        </p:txBody>
      </p:sp>
      <p:sp>
        <p:nvSpPr>
          <p:cNvPr id="5" name="Content Placeholder 4"/>
          <p:cNvSpPr>
            <a:spLocks noGrp="1"/>
          </p:cNvSpPr>
          <p:nvPr>
            <p:ph idx="1"/>
          </p:nvPr>
        </p:nvSpPr>
        <p:spPr/>
        <p:txBody>
          <a:bodyPr>
            <a:normAutofit fontScale="32500" lnSpcReduction="20000"/>
          </a:bodyPr>
          <a:lstStyle/>
          <a:p>
            <a:pPr marL="0" lvl="0" indent="0">
              <a:spcBef>
                <a:spcPts val="0"/>
              </a:spcBef>
              <a:buNone/>
              <a:defRPr/>
            </a:pPr>
            <a:r>
              <a:rPr lang="en-US" dirty="0">
                <a:solidFill>
                  <a:srgbClr val="1F497D"/>
                </a:solidFill>
                <a:latin typeface="Intel Clear"/>
                <a:cs typeface="Intel Clear" panose="020B0604020203020204" pitchFamily="34" charset="0"/>
              </a:rPr>
              <a:t>Intel technologies’ features and benefits depend on system configuration and may require enabled hardware, software or service activation. Performance varies depending on system configuration. </a:t>
            </a:r>
            <a:r>
              <a:rPr lang="en-US" dirty="0">
                <a:solidFill>
                  <a:srgbClr val="1F497D"/>
                </a:solidFill>
                <a:latin typeface="Intel Clear"/>
              </a:rPr>
              <a:t>Check with your system manufacturer or retailer or learn more at intel.com. </a:t>
            </a:r>
          </a:p>
          <a:p>
            <a:pPr marL="0" lvl="0" indent="0">
              <a:spcBef>
                <a:spcPts val="1200"/>
              </a:spcBef>
              <a:buNone/>
              <a:defRPr/>
            </a:pPr>
            <a:r>
              <a:rPr lang="en-US" dirty="0">
                <a:solidFill>
                  <a:srgbClr val="1F497D"/>
                </a:solidFill>
                <a:latin typeface="Intel Clear"/>
                <a:cs typeface="Intel Clear" panose="020B0604020203020204" pitchFamily="34" charset="0"/>
              </a:rPr>
              <a:t>No computer system can be absolutely secure. </a:t>
            </a:r>
          </a:p>
          <a:p>
            <a:pPr marL="0" lvl="0" indent="0">
              <a:spcBef>
                <a:spcPts val="1200"/>
              </a:spcBef>
              <a:buNone/>
              <a:defRPr/>
            </a:pPr>
            <a:r>
              <a:rPr lang="en-US" dirty="0">
                <a:solidFill>
                  <a:srgbClr val="1F497D"/>
                </a:solidFill>
                <a:latin typeface="Intel Clear"/>
                <a:cs typeface="Intel Clear" panose="020B0604020203020204" pitchFamily="34" charset="0"/>
              </a:rPr>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dirty="0">
                <a:solidFill>
                  <a:srgbClr val="1F497D"/>
                </a:solidFill>
                <a:latin typeface="Intel Clear"/>
                <a:cs typeface="Intel Clear" panose="020B0604020203020204" pitchFamily="34" charset="0"/>
                <a:hlinkClick r:id="rId2"/>
              </a:rPr>
              <a:t>http://www.intel.com/benchmarks . </a:t>
            </a:r>
            <a:endParaRPr lang="en-US" dirty="0">
              <a:solidFill>
                <a:srgbClr val="1F497D"/>
              </a:solidFill>
              <a:latin typeface="Intel Clear"/>
              <a:cs typeface="Intel Clear" panose="020B0604020203020204" pitchFamily="34" charset="0"/>
            </a:endParaRPr>
          </a:p>
          <a:p>
            <a:pPr marL="0" lvl="0" indent="0">
              <a:spcBef>
                <a:spcPts val="1200"/>
              </a:spcBef>
              <a:buNone/>
              <a:defRPr/>
            </a:pPr>
            <a:endParaRPr lang="en-US" dirty="0">
              <a:solidFill>
                <a:srgbClr val="1F497D"/>
              </a:solidFill>
              <a:latin typeface="Intel Clear"/>
              <a:cs typeface="Intel Clear" panose="020B0604020203020204" pitchFamily="34" charset="0"/>
            </a:endParaRPr>
          </a:p>
          <a:p>
            <a:pPr marL="0" lvl="0" indent="0">
              <a:spcBef>
                <a:spcPts val="0"/>
              </a:spcBef>
              <a:buNone/>
              <a:defRPr/>
            </a:pPr>
            <a:r>
              <a:rPr lang="en-US" dirty="0">
                <a:solidFill>
                  <a:srgbClr val="1F497D"/>
                </a:solidFill>
                <a:latin typeface="Intel Clear"/>
                <a:cs typeface="Intel Clear" panose="020B0604020203020204" pitchFamily="34" charset="0"/>
              </a:rPr>
              <a:t>Software and workloads used in performance tests may have been optimized for performance only on Intel microprocessors. Performance tests, such as </a:t>
            </a:r>
            <a:r>
              <a:rPr lang="en-US" dirty="0" err="1">
                <a:solidFill>
                  <a:srgbClr val="1F497D"/>
                </a:solidFill>
                <a:latin typeface="Intel Clear"/>
                <a:cs typeface="Intel Clear" panose="020B0604020203020204" pitchFamily="34" charset="0"/>
              </a:rPr>
              <a:t>SYSmark</a:t>
            </a:r>
            <a:r>
              <a:rPr lang="en-US" dirty="0">
                <a:solidFill>
                  <a:srgbClr val="1F497D"/>
                </a:solidFill>
                <a:latin typeface="Intel Clear"/>
                <a:cs typeface="Intel Clear" panose="020B0604020203020204" pitchFamily="34" charset="0"/>
              </a:rPr>
              <a:t> and </a:t>
            </a:r>
            <a:r>
              <a:rPr lang="en-US" dirty="0" err="1">
                <a:solidFill>
                  <a:srgbClr val="1F497D"/>
                </a:solidFill>
                <a:latin typeface="Intel Clear"/>
                <a:cs typeface="Intel Clear" panose="020B0604020203020204" pitchFamily="34" charset="0"/>
              </a:rPr>
              <a:t>MobileMark</a:t>
            </a:r>
            <a:r>
              <a:rPr lang="en-US" dirty="0">
                <a:solidFill>
                  <a:srgbClr val="1F497D"/>
                </a:solidFill>
                <a:latin typeface="Intel Clear"/>
                <a:cs typeface="Intel Clear" panose="020B060402020302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dirty="0">
                <a:solidFill>
                  <a:srgbClr val="1F497D"/>
                </a:solidFill>
                <a:latin typeface="Intel Clear"/>
                <a:hlinkClick r:id="rId2"/>
              </a:rPr>
              <a:t>http://www.intel.com/benchmarks . </a:t>
            </a:r>
            <a:endParaRPr lang="en-US" dirty="0">
              <a:solidFill>
                <a:srgbClr val="1F497D"/>
              </a:solidFill>
              <a:latin typeface="Intel Clear"/>
            </a:endParaRPr>
          </a:p>
          <a:p>
            <a:pPr marL="0" lvl="0" indent="0">
              <a:spcBef>
                <a:spcPts val="0"/>
              </a:spcBef>
              <a:buNone/>
              <a:defRPr/>
            </a:pPr>
            <a:r>
              <a:rPr lang="en-US" dirty="0">
                <a:solidFill>
                  <a:srgbClr val="1F497D"/>
                </a:solidFill>
                <a:latin typeface="Calibri"/>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endParaRPr lang="en-US" dirty="0">
              <a:solidFill>
                <a:srgbClr val="1F497D"/>
              </a:solidFill>
              <a:latin typeface="Intel Clear"/>
            </a:endParaRPr>
          </a:p>
          <a:p>
            <a:pPr marL="0" lvl="0" indent="0">
              <a:spcBef>
                <a:spcPts val="1200"/>
              </a:spcBef>
              <a:buNone/>
              <a:defRPr/>
            </a:pPr>
            <a:r>
              <a:rPr lang="en-US" dirty="0">
                <a:solidFill>
                  <a:srgbClr val="1F497D"/>
                </a:solidFill>
                <a:latin typeface="Intel Clear"/>
                <a:cs typeface="Intel Clear" panose="020B0604020203020204" pitchFamily="34" charset="0"/>
              </a:rPr>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endParaRPr lang="en-US" sz="2000" b="1" dirty="0">
              <a:solidFill>
                <a:srgbClr val="1F497D"/>
              </a:solidFill>
              <a:latin typeface="Intel Clear"/>
              <a:cs typeface="Intel Clear" panose="020B0604020203020204" pitchFamily="34" charset="0"/>
            </a:endParaRPr>
          </a:p>
          <a:p>
            <a:pPr marL="0" lvl="0" indent="0">
              <a:spcBef>
                <a:spcPts val="0"/>
              </a:spcBef>
              <a:buNone/>
              <a:defRPr/>
            </a:pPr>
            <a:endParaRPr lang="en-US" dirty="0">
              <a:solidFill>
                <a:srgbClr val="1F497D"/>
              </a:solidFill>
              <a:latin typeface="Intel Clear"/>
              <a:cs typeface="Intel Clear" panose="020B0604020203020204" pitchFamily="34" charset="0"/>
            </a:endParaRPr>
          </a:p>
          <a:p>
            <a:pPr marL="0" lvl="0" indent="0">
              <a:spcBef>
                <a:spcPts val="0"/>
              </a:spcBef>
              <a:buNone/>
              <a:defRPr/>
            </a:pPr>
            <a:r>
              <a:rPr lang="en-US" dirty="0">
                <a:solidFill>
                  <a:srgbClr val="1F497D"/>
                </a:solidFill>
                <a:latin typeface="Intel Clear"/>
                <a:cs typeface="Intel Clear" panose="020B0604020203020204" pitchFamily="34" charset="0"/>
              </a:rPr>
              <a:t>Intel does not control or audit third-party benchmark data or the web sites referenced in this document. You should visit the referenced web site and confirm whether referenced data are accurate. </a:t>
            </a:r>
            <a:endParaRPr lang="en-US" sz="2000" b="1" dirty="0">
              <a:solidFill>
                <a:srgbClr val="1F497D"/>
              </a:solidFill>
              <a:latin typeface="Intel Clear"/>
              <a:cs typeface="Intel Clear" panose="020B0604020203020204" pitchFamily="34" charset="0"/>
            </a:endParaRPr>
          </a:p>
          <a:p>
            <a:pPr marL="0" lvl="0" indent="0">
              <a:spcBef>
                <a:spcPts val="0"/>
              </a:spcBef>
              <a:buNone/>
              <a:defRPr/>
            </a:pPr>
            <a:endParaRPr lang="en-US" dirty="0">
              <a:solidFill>
                <a:srgbClr val="1F497D"/>
              </a:solidFill>
              <a:latin typeface="Intel Clear"/>
              <a:cs typeface="Intel Clear" panose="020B0604020203020204" pitchFamily="34" charset="0"/>
            </a:endParaRPr>
          </a:p>
          <a:p>
            <a:pPr marL="0" lvl="0" indent="0">
              <a:spcBef>
                <a:spcPts val="0"/>
              </a:spcBef>
              <a:buNone/>
              <a:defRPr/>
            </a:pPr>
            <a:r>
              <a:rPr lang="en-US" dirty="0">
                <a:solidFill>
                  <a:srgbClr val="1F497D"/>
                </a:solidFill>
                <a:latin typeface="Intel Clear"/>
                <a:cs typeface="Intel Clear" panose="020B0604020203020204" pitchFamily="34" charset="0"/>
              </a:rPr>
              <a:t>© 2017 Intel Corporation. </a:t>
            </a:r>
          </a:p>
          <a:p>
            <a:pPr marL="0" lvl="0" indent="0">
              <a:spcBef>
                <a:spcPts val="0"/>
              </a:spcBef>
              <a:buNone/>
              <a:defRPr/>
            </a:pPr>
            <a:r>
              <a:rPr lang="en-US" dirty="0">
                <a:solidFill>
                  <a:srgbClr val="1F497D"/>
                </a:solidFill>
                <a:latin typeface="Intel Clear"/>
                <a:cs typeface="Intel Clear" panose="020B0604020203020204" pitchFamily="34" charset="0"/>
              </a:rPr>
              <a:t> Intel, the Intel logo, and Intel Xeon are trademarks of Intel Corporation in the U.S. and/or other countries. </a:t>
            </a:r>
          </a:p>
          <a:p>
            <a:pPr marL="0" lvl="0" indent="0">
              <a:spcBef>
                <a:spcPts val="0"/>
              </a:spcBef>
              <a:buNone/>
              <a:defRPr/>
            </a:pPr>
            <a:r>
              <a:rPr lang="en-US" dirty="0">
                <a:solidFill>
                  <a:srgbClr val="1F497D"/>
                </a:solidFill>
                <a:latin typeface="Intel Clear"/>
                <a:cs typeface="Intel Clear" panose="020B0604020203020204" pitchFamily="34" charset="0"/>
              </a:rPr>
              <a:t>*Other names and brands may be claimed as property of others.</a:t>
            </a:r>
          </a:p>
          <a:p>
            <a:pPr marL="0" indent="0">
              <a:buNone/>
              <a:defRPr/>
            </a:pPr>
            <a:endParaRPr lang="en-US" dirty="0">
              <a:solidFill>
                <a:schemeClr val="tx2"/>
              </a:solidFill>
              <a:latin typeface="Intel Clear"/>
              <a:cs typeface="Intel Clear" panose="020B0604020203020204" pitchFamily="34" charset="0"/>
            </a:endParaRPr>
          </a:p>
          <a:p>
            <a:pPr marL="0" indent="0">
              <a:buNone/>
            </a:pPr>
            <a:endParaRPr lang="en-US" dirty="0"/>
          </a:p>
        </p:txBody>
      </p:sp>
    </p:spTree>
    <p:extLst>
      <p:ext uri="{BB962C8B-B14F-4D97-AF65-F5344CB8AC3E}">
        <p14:creationId xmlns:p14="http://schemas.microsoft.com/office/powerpoint/2010/main" val="8321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Patch Batching &amp; OVS DPDK Intermediate Branch</a:t>
            </a:r>
          </a:p>
          <a:p>
            <a:r>
              <a:rPr lang="en-US" dirty="0" smtClean="0"/>
              <a:t>OVS DPDK Feature Roadmap</a:t>
            </a:r>
          </a:p>
          <a:p>
            <a:r>
              <a:rPr lang="en-US" dirty="0" smtClean="0"/>
              <a:t>OVS DPDK Community Sync Meeting</a:t>
            </a:r>
            <a:endParaRPr lang="en-US" dirty="0"/>
          </a:p>
        </p:txBody>
      </p:sp>
    </p:spTree>
    <p:extLst>
      <p:ext uri="{BB962C8B-B14F-4D97-AF65-F5344CB8AC3E}">
        <p14:creationId xmlns:p14="http://schemas.microsoft.com/office/powerpoint/2010/main" val="2761430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Magnetic Disk 12"/>
          <p:cNvSpPr/>
          <p:nvPr/>
        </p:nvSpPr>
        <p:spPr>
          <a:xfrm>
            <a:off x="1485085" y="863035"/>
            <a:ext cx="1116913" cy="160182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Patch Batching &amp; OVS DPDK Intermediate </a:t>
            </a:r>
            <a:r>
              <a:rPr lang="en-US" dirty="0" smtClean="0"/>
              <a:t>Branch</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880" y="1411758"/>
            <a:ext cx="776739" cy="504376"/>
          </a:xfrm>
          <a:prstGeom prst="rect">
            <a:avLst/>
          </a:prstGeom>
        </p:spPr>
      </p:pic>
      <p:sp>
        <p:nvSpPr>
          <p:cNvPr id="6" name="TextBox 5"/>
          <p:cNvSpPr txBox="1"/>
          <p:nvPr/>
        </p:nvSpPr>
        <p:spPr>
          <a:xfrm>
            <a:off x="1605796" y="1932131"/>
            <a:ext cx="875490" cy="369332"/>
          </a:xfrm>
          <a:prstGeom prst="rect">
            <a:avLst/>
          </a:prstGeom>
          <a:noFill/>
        </p:spPr>
        <p:txBody>
          <a:bodyPr wrap="square" rtlCol="0">
            <a:spAutoFit/>
          </a:bodyPr>
          <a:lstStyle/>
          <a:p>
            <a:r>
              <a:rPr lang="en-US" dirty="0" smtClean="0"/>
              <a:t>Master</a:t>
            </a:r>
            <a:endParaRPr lang="en-US" dirty="0"/>
          </a:p>
        </p:txBody>
      </p:sp>
      <p:sp>
        <p:nvSpPr>
          <p:cNvPr id="9" name="Right Arrow 8"/>
          <p:cNvSpPr/>
          <p:nvPr/>
        </p:nvSpPr>
        <p:spPr>
          <a:xfrm>
            <a:off x="2741282" y="1132901"/>
            <a:ext cx="1783554" cy="50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Fork</a:t>
            </a:r>
            <a:endParaRPr lang="en-US" dirty="0"/>
          </a:p>
        </p:txBody>
      </p:sp>
      <p:sp>
        <p:nvSpPr>
          <p:cNvPr id="10" name="Flowchart: Magnetic Disk 9"/>
          <p:cNvSpPr/>
          <p:nvPr/>
        </p:nvSpPr>
        <p:spPr>
          <a:xfrm>
            <a:off x="4586443" y="894947"/>
            <a:ext cx="1116913" cy="160182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726" y="1443669"/>
            <a:ext cx="776739" cy="504376"/>
          </a:xfrm>
          <a:prstGeom prst="rect">
            <a:avLst/>
          </a:prstGeom>
        </p:spPr>
      </p:pic>
      <p:sp>
        <p:nvSpPr>
          <p:cNvPr id="12" name="TextBox 11"/>
          <p:cNvSpPr txBox="1"/>
          <p:nvPr/>
        </p:nvSpPr>
        <p:spPr>
          <a:xfrm>
            <a:off x="4676350" y="1850437"/>
            <a:ext cx="875490" cy="646331"/>
          </a:xfrm>
          <a:prstGeom prst="rect">
            <a:avLst/>
          </a:prstGeom>
          <a:noFill/>
        </p:spPr>
        <p:txBody>
          <a:bodyPr wrap="square" rtlCol="0">
            <a:spAutoFit/>
          </a:bodyPr>
          <a:lstStyle/>
          <a:p>
            <a:pPr algn="ctr"/>
            <a:r>
              <a:rPr lang="en-US" dirty="0" smtClean="0"/>
              <a:t>DPDKMERGE</a:t>
            </a:r>
            <a:endParaRPr lang="en-US" dirty="0"/>
          </a:p>
        </p:txBody>
      </p:sp>
      <p:graphicFrame>
        <p:nvGraphicFramePr>
          <p:cNvPr id="15" name="Diagram 14"/>
          <p:cNvGraphicFramePr/>
          <p:nvPr>
            <p:extLst>
              <p:ext uri="{D42A27DB-BD31-4B8C-83A1-F6EECF244321}">
                <p14:modId xmlns:p14="http://schemas.microsoft.com/office/powerpoint/2010/main" val="4247084258"/>
              </p:ext>
            </p:extLst>
          </p:nvPr>
        </p:nvGraphicFramePr>
        <p:xfrm>
          <a:off x="6531975" y="894947"/>
          <a:ext cx="2548646" cy="14519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9" name="Straight Arrow Connector 18"/>
          <p:cNvCxnSpPr>
            <a:stCxn id="10" idx="4"/>
            <a:endCxn id="15" idx="1"/>
          </p:cNvCxnSpPr>
          <p:nvPr/>
        </p:nvCxnSpPr>
        <p:spPr>
          <a:xfrm flipV="1">
            <a:off x="5703356" y="1620941"/>
            <a:ext cx="828619" cy="749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ight Arrow 21"/>
          <p:cNvSpPr/>
          <p:nvPr/>
        </p:nvSpPr>
        <p:spPr>
          <a:xfrm flipH="1">
            <a:off x="2722709" y="1789677"/>
            <a:ext cx="1783554" cy="50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Pull Request</a:t>
            </a:r>
            <a:endParaRPr lang="en-US" dirty="0"/>
          </a:p>
        </p:txBody>
      </p:sp>
      <p:sp>
        <p:nvSpPr>
          <p:cNvPr id="24" name="Cloud Callout 23"/>
          <p:cNvSpPr/>
          <p:nvPr/>
        </p:nvSpPr>
        <p:spPr>
          <a:xfrm>
            <a:off x="2145059" y="2592768"/>
            <a:ext cx="2729449" cy="1889856"/>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OVS DEV</a:t>
            </a:r>
          </a:p>
          <a:p>
            <a:pPr algn="ctr"/>
            <a:endParaRPr lang="en-US" dirty="0"/>
          </a:p>
          <a:p>
            <a:pPr algn="ctr"/>
            <a:endParaRPr lang="en-US" dirty="0" smtClean="0"/>
          </a:p>
          <a:p>
            <a:pPr algn="ctr"/>
            <a:endParaRPr lang="en-US" dirty="0"/>
          </a:p>
        </p:txBody>
      </p:sp>
      <p:sp>
        <p:nvSpPr>
          <p:cNvPr id="25" name="Folded Corner 24"/>
          <p:cNvSpPr/>
          <p:nvPr/>
        </p:nvSpPr>
        <p:spPr>
          <a:xfrm>
            <a:off x="988865" y="3273879"/>
            <a:ext cx="728815" cy="901472"/>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Patch</a:t>
            </a:r>
            <a:endParaRPr lang="en-US" dirty="0"/>
          </a:p>
        </p:txBody>
      </p:sp>
      <p:sp>
        <p:nvSpPr>
          <p:cNvPr id="29" name="Freeform 28"/>
          <p:cNvSpPr/>
          <p:nvPr/>
        </p:nvSpPr>
        <p:spPr>
          <a:xfrm>
            <a:off x="2931066" y="3261096"/>
            <a:ext cx="877787" cy="871410"/>
          </a:xfrm>
          <a:custGeom>
            <a:avLst/>
            <a:gdLst>
              <a:gd name="connsiteX0" fmla="*/ 773459 w 1546918"/>
              <a:gd name="connsiteY0" fmla="*/ 165004 h 1546918"/>
              <a:gd name="connsiteX1" fmla="*/ 165004 w 1546918"/>
              <a:gd name="connsiteY1" fmla="*/ 773459 h 1546918"/>
              <a:gd name="connsiteX2" fmla="*/ 773459 w 1546918"/>
              <a:gd name="connsiteY2" fmla="*/ 1381914 h 1546918"/>
              <a:gd name="connsiteX3" fmla="*/ 1381914 w 1546918"/>
              <a:gd name="connsiteY3" fmla="*/ 773459 h 1546918"/>
              <a:gd name="connsiteX4" fmla="*/ 773459 w 1546918"/>
              <a:gd name="connsiteY4" fmla="*/ 165004 h 1546918"/>
              <a:gd name="connsiteX5" fmla="*/ 773459 w 1546918"/>
              <a:gd name="connsiteY5" fmla="*/ 0 h 1546918"/>
              <a:gd name="connsiteX6" fmla="*/ 1546918 w 1546918"/>
              <a:gd name="connsiteY6" fmla="*/ 773459 h 1546918"/>
              <a:gd name="connsiteX7" fmla="*/ 773459 w 1546918"/>
              <a:gd name="connsiteY7" fmla="*/ 1546918 h 1546918"/>
              <a:gd name="connsiteX8" fmla="*/ 0 w 1546918"/>
              <a:gd name="connsiteY8" fmla="*/ 773459 h 1546918"/>
              <a:gd name="connsiteX9" fmla="*/ 773459 w 1546918"/>
              <a:gd name="connsiteY9" fmla="*/ 0 h 154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6918" h="1546918">
                <a:moveTo>
                  <a:pt x="773459" y="165004"/>
                </a:moveTo>
                <a:cubicBezTo>
                  <a:pt x="437419" y="165004"/>
                  <a:pt x="165004" y="437419"/>
                  <a:pt x="165004" y="773459"/>
                </a:cubicBezTo>
                <a:cubicBezTo>
                  <a:pt x="165004" y="1109499"/>
                  <a:pt x="437419" y="1381914"/>
                  <a:pt x="773459" y="1381914"/>
                </a:cubicBezTo>
                <a:cubicBezTo>
                  <a:pt x="1109499" y="1381914"/>
                  <a:pt x="1381914" y="1109499"/>
                  <a:pt x="1381914" y="773459"/>
                </a:cubicBezTo>
                <a:cubicBezTo>
                  <a:pt x="1381914" y="437419"/>
                  <a:pt x="1109499" y="165004"/>
                  <a:pt x="773459" y="165004"/>
                </a:cubicBezTo>
                <a:close/>
                <a:moveTo>
                  <a:pt x="773459" y="0"/>
                </a:moveTo>
                <a:cubicBezTo>
                  <a:pt x="1200629" y="0"/>
                  <a:pt x="1546918" y="346289"/>
                  <a:pt x="1546918" y="773459"/>
                </a:cubicBezTo>
                <a:cubicBezTo>
                  <a:pt x="1546918" y="1200629"/>
                  <a:pt x="1200629" y="1546918"/>
                  <a:pt x="773459" y="1546918"/>
                </a:cubicBezTo>
                <a:cubicBezTo>
                  <a:pt x="346289" y="1546918"/>
                  <a:pt x="0" y="1200629"/>
                  <a:pt x="0" y="773459"/>
                </a:cubicBezTo>
                <a:cubicBezTo>
                  <a:pt x="0" y="346289"/>
                  <a:pt x="346289" y="0"/>
                  <a:pt x="773459" y="0"/>
                </a:cubicBezTo>
                <a:close/>
              </a:path>
            </a:pathLst>
          </a:cu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Isosceles Triangle 29"/>
          <p:cNvSpPr/>
          <p:nvPr/>
        </p:nvSpPr>
        <p:spPr>
          <a:xfrm>
            <a:off x="2825979" y="3578356"/>
            <a:ext cx="340503" cy="195640"/>
          </a:xfrm>
          <a:prstGeom prst="triangl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Isosceles Triangle 30"/>
          <p:cNvSpPr/>
          <p:nvPr/>
        </p:nvSpPr>
        <p:spPr>
          <a:xfrm flipV="1">
            <a:off x="3593861" y="3608394"/>
            <a:ext cx="340503" cy="195640"/>
          </a:xfrm>
          <a:prstGeom prst="triangl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3" name="Isosceles Triangle 32"/>
          <p:cNvSpPr/>
          <p:nvPr/>
        </p:nvSpPr>
        <p:spPr>
          <a:xfrm rot="16200000">
            <a:off x="3200945" y="3974705"/>
            <a:ext cx="338029" cy="197072"/>
          </a:xfrm>
          <a:prstGeom prst="triangl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Isosceles Triangle 33"/>
          <p:cNvSpPr/>
          <p:nvPr/>
        </p:nvSpPr>
        <p:spPr>
          <a:xfrm rot="5400000">
            <a:off x="3223395" y="3236076"/>
            <a:ext cx="338029" cy="197072"/>
          </a:xfrm>
          <a:prstGeom prst="triangl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37" name="Diagram 36"/>
          <p:cNvGraphicFramePr/>
          <p:nvPr>
            <p:extLst>
              <p:ext uri="{D42A27DB-BD31-4B8C-83A1-F6EECF244321}">
                <p14:modId xmlns:p14="http://schemas.microsoft.com/office/powerpoint/2010/main" val="3592773343"/>
              </p:ext>
            </p:extLst>
          </p:nvPr>
        </p:nvGraphicFramePr>
        <p:xfrm>
          <a:off x="5658338" y="2670685"/>
          <a:ext cx="3258256" cy="201098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39" name="Straight Arrow Connector 38"/>
          <p:cNvCxnSpPr>
            <a:stCxn id="10" idx="3"/>
          </p:cNvCxnSpPr>
          <p:nvPr/>
        </p:nvCxnSpPr>
        <p:spPr>
          <a:xfrm>
            <a:off x="5144900" y="2496768"/>
            <a:ext cx="513438" cy="323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14"/>
          <a:stretch>
            <a:fillRect/>
          </a:stretch>
        </p:blipFill>
        <p:spPr>
          <a:xfrm>
            <a:off x="259602" y="3323052"/>
            <a:ext cx="411356" cy="777200"/>
          </a:xfrm>
          <a:prstGeom prst="rect">
            <a:avLst/>
          </a:prstGeom>
        </p:spPr>
      </p:pic>
      <p:sp>
        <p:nvSpPr>
          <p:cNvPr id="41" name="TextBox 40"/>
          <p:cNvSpPr txBox="1"/>
          <p:nvPr/>
        </p:nvSpPr>
        <p:spPr>
          <a:xfrm>
            <a:off x="-48757" y="2953720"/>
            <a:ext cx="1219462" cy="369332"/>
          </a:xfrm>
          <a:prstGeom prst="rect">
            <a:avLst/>
          </a:prstGeom>
          <a:noFill/>
        </p:spPr>
        <p:txBody>
          <a:bodyPr wrap="square" rtlCol="0">
            <a:spAutoFit/>
          </a:bodyPr>
          <a:lstStyle/>
          <a:p>
            <a:r>
              <a:rPr lang="en-US" dirty="0" smtClean="0"/>
              <a:t>Developer</a:t>
            </a:r>
            <a:endParaRPr lang="en-US" dirty="0"/>
          </a:p>
        </p:txBody>
      </p:sp>
    </p:spTree>
    <p:extLst>
      <p:ext uri="{BB962C8B-B14F-4D97-AF65-F5344CB8AC3E}">
        <p14:creationId xmlns:p14="http://schemas.microsoft.com/office/powerpoint/2010/main" val="16239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0" nodeType="clickEffect">
                                  <p:stCondLst>
                                    <p:cond delay="0"/>
                                  </p:stCondLst>
                                  <p:childTnLst>
                                    <p:animMotion origin="layout" path="M -4.72222E-6 1.85185E-6 L 0.22239 -0.00092 " pathEditMode="relative" rAng="0" ptsTypes="AA">
                                      <p:cBhvr>
                                        <p:cTn id="42" dur="2000" fill="hold"/>
                                        <p:tgtEl>
                                          <p:spTgt spid="25"/>
                                        </p:tgtEl>
                                        <p:attrNameLst>
                                          <p:attrName>ppt_x</p:attrName>
                                          <p:attrName>ppt_y</p:attrName>
                                        </p:attrNameLst>
                                      </p:cBhvr>
                                      <p:rCtr x="11076" y="0"/>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grpId="2" nodeType="clickEffect">
                                  <p:stCondLst>
                                    <p:cond delay="0"/>
                                  </p:stCondLst>
                                  <p:childTnLst>
                                    <p:animRot by="21600000">
                                      <p:cBhvr>
                                        <p:cTn id="63" dur="2000" fill="hold"/>
                                        <p:tgtEl>
                                          <p:spTgt spid="31"/>
                                        </p:tgtEl>
                                        <p:attrNameLst>
                                          <p:attrName>r</p:attrName>
                                        </p:attrNameLst>
                                      </p:cBhvr>
                                    </p:animRot>
                                  </p:childTnLst>
                                </p:cTn>
                              </p:par>
                              <p:par>
                                <p:cTn id="64" presetID="8" presetClass="emph" presetSubtype="0" fill="hold" grpId="2" nodeType="withEffect">
                                  <p:stCondLst>
                                    <p:cond delay="0"/>
                                  </p:stCondLst>
                                  <p:childTnLst>
                                    <p:animRot by="21600000">
                                      <p:cBhvr>
                                        <p:cTn id="65" dur="2000" fill="hold"/>
                                        <p:tgtEl>
                                          <p:spTgt spid="33"/>
                                        </p:tgtEl>
                                        <p:attrNameLst>
                                          <p:attrName>r</p:attrName>
                                        </p:attrNameLst>
                                      </p:cBhvr>
                                    </p:animRot>
                                  </p:childTnLst>
                                </p:cTn>
                              </p:par>
                              <p:par>
                                <p:cTn id="66" presetID="8" presetClass="emph" presetSubtype="0" fill="hold" grpId="2" nodeType="withEffect">
                                  <p:stCondLst>
                                    <p:cond delay="0"/>
                                  </p:stCondLst>
                                  <p:childTnLst>
                                    <p:animRot by="21600000">
                                      <p:cBhvr>
                                        <p:cTn id="67" dur="2000" fill="hold"/>
                                        <p:tgtEl>
                                          <p:spTgt spid="30"/>
                                        </p:tgtEl>
                                        <p:attrNameLst>
                                          <p:attrName>r</p:attrName>
                                        </p:attrNameLst>
                                      </p:cBhvr>
                                    </p:animRot>
                                  </p:childTnLst>
                                </p:cTn>
                              </p:par>
                              <p:par>
                                <p:cTn id="68" presetID="8" presetClass="emph" presetSubtype="0" fill="hold" grpId="2" nodeType="withEffect">
                                  <p:stCondLst>
                                    <p:cond delay="0"/>
                                  </p:stCondLst>
                                  <p:childTnLst>
                                    <p:animRot by="21600000">
                                      <p:cBhvr>
                                        <p:cTn id="69" dur="2000" fill="hold"/>
                                        <p:tgtEl>
                                          <p:spTgt spid="34"/>
                                        </p:tgtEl>
                                        <p:attrNameLst>
                                          <p:attrName>r</p:attrName>
                                        </p:attrNameLst>
                                      </p:cBhvr>
                                    </p:animRot>
                                  </p:childTnLst>
                                </p:cTn>
                              </p:par>
                              <p:par>
                                <p:cTn id="70" presetID="8" presetClass="emph" presetSubtype="0" fill="hold" grpId="2" nodeType="withEffect">
                                  <p:stCondLst>
                                    <p:cond delay="0"/>
                                  </p:stCondLst>
                                  <p:childTnLst>
                                    <p:animRot by="21600000">
                                      <p:cBhvr>
                                        <p:cTn id="71" dur="2000" fill="hold"/>
                                        <p:tgtEl>
                                          <p:spTgt spid="29"/>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grpId="2" nodeType="clickEffect">
                                  <p:stCondLst>
                                    <p:cond delay="0"/>
                                  </p:stCondLst>
                                  <p:childTnLst>
                                    <p:animMotion origin="layout" path="M 0.22239 -0.00092 L 0.41475 -0.34537 " pathEditMode="relative" rAng="0" ptsTypes="AA">
                                      <p:cBhvr>
                                        <p:cTn id="75" dur="2000" fill="hold"/>
                                        <p:tgtEl>
                                          <p:spTgt spid="25"/>
                                        </p:tgtEl>
                                        <p:attrNameLst>
                                          <p:attrName>ppt_x</p:attrName>
                                          <p:attrName>ppt_y</p:attrName>
                                        </p:attrNameLst>
                                      </p:cBhvr>
                                      <p:rCtr x="9618" y="-17222"/>
                                    </p:animMotion>
                                  </p:childTnLst>
                                </p:cTn>
                              </p:par>
                              <p:par>
                                <p:cTn id="76" presetID="10" presetClass="exit" presetSubtype="0" fill="hold" grpId="1" nodeType="with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33"/>
                                        </p:tgtEl>
                                      </p:cBhvr>
                                    </p:animEffect>
                                    <p:set>
                                      <p:cBhvr>
                                        <p:cTn id="81" dur="1" fill="hold">
                                          <p:stCondLst>
                                            <p:cond delay="499"/>
                                          </p:stCondLst>
                                        </p:cTn>
                                        <p:tgtEl>
                                          <p:spTgt spid="3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30"/>
                                        </p:tgtEl>
                                      </p:cBhvr>
                                    </p:animEffect>
                                    <p:set>
                                      <p:cBhvr>
                                        <p:cTn id="84" dur="1" fill="hold">
                                          <p:stCondLst>
                                            <p:cond delay="499"/>
                                          </p:stCondLst>
                                        </p:cTn>
                                        <p:tgtEl>
                                          <p:spTgt spid="3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34"/>
                                        </p:tgtEl>
                                      </p:cBhvr>
                                    </p:animEffect>
                                    <p:set>
                                      <p:cBhvr>
                                        <p:cTn id="87" dur="1" fill="hold">
                                          <p:stCondLst>
                                            <p:cond delay="499"/>
                                          </p:stCondLst>
                                        </p:cTn>
                                        <p:tgtEl>
                                          <p:spTgt spid="34"/>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9"/>
                                        </p:tgtEl>
                                      </p:cBhvr>
                                    </p:animEffect>
                                    <p:set>
                                      <p:cBhvr>
                                        <p:cTn id="90" dur="1" fill="hold">
                                          <p:stCondLst>
                                            <p:cond delay="499"/>
                                          </p:stCondLst>
                                        </p:cTn>
                                        <p:tgtEl>
                                          <p:spTgt spid="2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3" nodeType="clickEffect">
                                  <p:stCondLst>
                                    <p:cond delay="0"/>
                                  </p:stCondLst>
                                  <p:childTnLst>
                                    <p:animEffect transition="out" filter="fade">
                                      <p:cBhvr>
                                        <p:cTn id="102" dur="500"/>
                                        <p:tgtEl>
                                          <p:spTgt spid="25"/>
                                        </p:tgtEl>
                                      </p:cBhvr>
                                    </p:animEffect>
                                    <p:set>
                                      <p:cBhvr>
                                        <p:cTn id="103" dur="1" fill="hold">
                                          <p:stCondLst>
                                            <p:cond delay="499"/>
                                          </p:stCondLst>
                                        </p:cTn>
                                        <p:tgtEl>
                                          <p:spTgt spid="2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Graphic spid="15" grpId="0">
        <p:bldAsOne/>
      </p:bldGraphic>
      <p:bldP spid="22" grpId="0" animBg="1"/>
      <p:bldP spid="24" grpId="0" animBg="1"/>
      <p:bldP spid="25" grpId="0" animBg="1"/>
      <p:bldP spid="25" grpId="1" animBg="1"/>
      <p:bldP spid="25" grpId="2" animBg="1"/>
      <p:bldP spid="25" grpId="3" animBg="1"/>
      <p:bldP spid="29" grpId="0" animBg="1"/>
      <p:bldP spid="29" grpId="1" animBg="1"/>
      <p:bldP spid="29" grpId="2" animBg="1"/>
      <p:bldP spid="30" grpId="0" animBg="1"/>
      <p:bldP spid="30" grpId="1" animBg="1"/>
      <p:bldP spid="30" grpId="2" animBg="1"/>
      <p:bldP spid="31" grpId="0" animBg="1"/>
      <p:bldP spid="31" grpId="1" animBg="1"/>
      <p:bldP spid="31" grpId="2" animBg="1"/>
      <p:bldP spid="33" grpId="0" animBg="1"/>
      <p:bldP spid="33" grpId="1" animBg="1"/>
      <p:bldP spid="33" grpId="2" animBg="1"/>
      <p:bldP spid="34" grpId="0" animBg="1"/>
      <p:bldP spid="34" grpId="1" animBg="1"/>
      <p:bldP spid="34" grpId="2" animBg="1"/>
      <p:bldGraphic spid="37" grpId="0">
        <p:bldAsOne/>
      </p:bldGraphic>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OVS DPDK Feature </a:t>
            </a:r>
            <a:r>
              <a:rPr lang="en-US" dirty="0" smtClean="0"/>
              <a:t>Roadmap</a:t>
            </a:r>
            <a:endParaRPr lang="en-US" dirty="0"/>
          </a:p>
        </p:txBody>
      </p:sp>
      <p:sp>
        <p:nvSpPr>
          <p:cNvPr id="3" name="Content Placeholder 2"/>
          <p:cNvSpPr>
            <a:spLocks noGrp="1"/>
          </p:cNvSpPr>
          <p:nvPr>
            <p:ph idx="1"/>
          </p:nvPr>
        </p:nvSpPr>
        <p:spPr>
          <a:xfrm>
            <a:off x="457200" y="962574"/>
            <a:ext cx="8229600" cy="1718749"/>
          </a:xfrm>
        </p:spPr>
        <p:txBody>
          <a:bodyPr/>
          <a:lstStyle/>
          <a:p>
            <a:r>
              <a:rPr lang="en-US" dirty="0"/>
              <a:t>Inspired by DPDK roadmap announcements, conducted for OVS 2.8 release.</a:t>
            </a:r>
          </a:p>
          <a:p>
            <a:r>
              <a:rPr lang="en-US" dirty="0"/>
              <a:t>Contributors share a snapshot of the work items they are targeting for the next OVS release (Title and description).</a:t>
            </a:r>
          </a:p>
          <a:p>
            <a:endParaRPr lang="en-US" dirty="0"/>
          </a:p>
        </p:txBody>
      </p:sp>
      <p:sp>
        <p:nvSpPr>
          <p:cNvPr id="4" name="Cloud Callout 3"/>
          <p:cNvSpPr/>
          <p:nvPr/>
        </p:nvSpPr>
        <p:spPr>
          <a:xfrm>
            <a:off x="3437859" y="2681323"/>
            <a:ext cx="1804163" cy="1220013"/>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a:p>
            <a:pPr algn="ctr"/>
            <a:r>
              <a:rPr lang="en-US" dirty="0" smtClean="0"/>
              <a:t>OVS DEV</a:t>
            </a:r>
            <a:endParaRPr lang="en-US" dirty="0"/>
          </a:p>
          <a:p>
            <a:pPr algn="ctr"/>
            <a:endParaRPr lang="en-US" dirty="0" smtClean="0"/>
          </a:p>
          <a:p>
            <a:pPr algn="ctr"/>
            <a:endParaRPr lang="en-US" dirty="0"/>
          </a:p>
        </p:txBody>
      </p:sp>
      <p:sp>
        <p:nvSpPr>
          <p:cNvPr id="5" name="Folded Corner 4"/>
          <p:cNvSpPr/>
          <p:nvPr/>
        </p:nvSpPr>
        <p:spPr>
          <a:xfrm>
            <a:off x="1268239" y="3408695"/>
            <a:ext cx="921488" cy="985284"/>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Feature summary</a:t>
            </a:r>
            <a:endParaRPr lang="en-US" sz="1400" dirty="0"/>
          </a:p>
        </p:txBody>
      </p:sp>
      <p:pic>
        <p:nvPicPr>
          <p:cNvPr id="6" name="Picture 5"/>
          <p:cNvPicPr>
            <a:picLocks noChangeAspect="1"/>
          </p:cNvPicPr>
          <p:nvPr/>
        </p:nvPicPr>
        <p:blipFill>
          <a:blip r:embed="rId3"/>
          <a:stretch>
            <a:fillRect/>
          </a:stretch>
        </p:blipFill>
        <p:spPr>
          <a:xfrm>
            <a:off x="415546" y="3453316"/>
            <a:ext cx="411356" cy="777200"/>
          </a:xfrm>
          <a:prstGeom prst="rect">
            <a:avLst/>
          </a:prstGeom>
        </p:spPr>
      </p:pic>
      <p:sp>
        <p:nvSpPr>
          <p:cNvPr id="7" name="TextBox 6"/>
          <p:cNvSpPr txBox="1"/>
          <p:nvPr/>
        </p:nvSpPr>
        <p:spPr>
          <a:xfrm>
            <a:off x="107187" y="3083984"/>
            <a:ext cx="1317576" cy="369332"/>
          </a:xfrm>
          <a:prstGeom prst="rect">
            <a:avLst/>
          </a:prstGeom>
          <a:noFill/>
        </p:spPr>
        <p:txBody>
          <a:bodyPr wrap="square" rtlCol="0">
            <a:spAutoFit/>
          </a:bodyPr>
          <a:lstStyle/>
          <a:p>
            <a:r>
              <a:rPr lang="en-US" dirty="0" smtClean="0"/>
              <a:t>Contributor</a:t>
            </a:r>
            <a:endParaRPr lang="en-US" dirty="0"/>
          </a:p>
        </p:txBody>
      </p:sp>
      <p:cxnSp>
        <p:nvCxnSpPr>
          <p:cNvPr id="9" name="Elbow Connector 8"/>
          <p:cNvCxnSpPr>
            <a:stCxn id="5" idx="2"/>
            <a:endCxn id="4" idx="1"/>
          </p:cNvCxnSpPr>
          <p:nvPr/>
        </p:nvCxnSpPr>
        <p:spPr>
          <a:xfrm rot="5400000" flipH="1" flipV="1">
            <a:off x="2787491" y="2841529"/>
            <a:ext cx="493942" cy="2610958"/>
          </a:xfrm>
          <a:prstGeom prst="bentConnector3">
            <a:avLst>
              <a:gd name="adj1" fmla="val -4628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Folded Corner 10"/>
          <p:cNvSpPr/>
          <p:nvPr/>
        </p:nvSpPr>
        <p:spPr>
          <a:xfrm>
            <a:off x="5532790" y="2814411"/>
            <a:ext cx="1036514" cy="1027505"/>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hlinkClick r:id="rId4"/>
              </a:rPr>
              <a:t>Roadmap Document</a:t>
            </a:r>
            <a:endParaRPr lang="en-US" sz="1400" dirty="0"/>
          </a:p>
        </p:txBody>
      </p:sp>
      <p:cxnSp>
        <p:nvCxnSpPr>
          <p:cNvPr id="13" name="Elbow Connector 12"/>
          <p:cNvCxnSpPr>
            <a:endCxn id="11" idx="2"/>
          </p:cNvCxnSpPr>
          <p:nvPr/>
        </p:nvCxnSpPr>
        <p:spPr>
          <a:xfrm flipV="1">
            <a:off x="4339940" y="3841916"/>
            <a:ext cx="1711107" cy="77534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8" name="Diagram 17"/>
          <p:cNvGraphicFramePr/>
          <p:nvPr>
            <p:extLst>
              <p:ext uri="{D42A27DB-BD31-4B8C-83A1-F6EECF244321}">
                <p14:modId xmlns:p14="http://schemas.microsoft.com/office/powerpoint/2010/main" val="2108161508"/>
              </p:ext>
            </p:extLst>
          </p:nvPr>
        </p:nvGraphicFramePr>
        <p:xfrm>
          <a:off x="6860072" y="2814411"/>
          <a:ext cx="2056522" cy="18672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425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1" grpId="0" animBg="1"/>
      <p:bldGraphic spid="1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OVS DPDK Community Sync </a:t>
            </a:r>
            <a:r>
              <a:rPr lang="en-US" dirty="0" smtClean="0"/>
              <a:t>Meeting</a:t>
            </a:r>
            <a:endParaRPr lang="en-US" dirty="0"/>
          </a:p>
        </p:txBody>
      </p:sp>
      <p:pic>
        <p:nvPicPr>
          <p:cNvPr id="4" name="Picture 3"/>
          <p:cNvPicPr>
            <a:picLocks noChangeAspect="1"/>
          </p:cNvPicPr>
          <p:nvPr/>
        </p:nvPicPr>
        <p:blipFill>
          <a:blip r:embed="rId3"/>
          <a:stretch>
            <a:fillRect/>
          </a:stretch>
        </p:blipFill>
        <p:spPr>
          <a:xfrm>
            <a:off x="542737" y="933268"/>
            <a:ext cx="1529550" cy="1525400"/>
          </a:xfrm>
          <a:prstGeom prst="rect">
            <a:avLst/>
          </a:prstGeom>
        </p:spPr>
      </p:pic>
      <p:graphicFrame>
        <p:nvGraphicFramePr>
          <p:cNvPr id="5" name="Diagram 4"/>
          <p:cNvGraphicFramePr/>
          <p:nvPr>
            <p:extLst>
              <p:ext uri="{D42A27DB-BD31-4B8C-83A1-F6EECF244321}">
                <p14:modId xmlns:p14="http://schemas.microsoft.com/office/powerpoint/2010/main" val="2665899528"/>
              </p:ext>
            </p:extLst>
          </p:nvPr>
        </p:nvGraphicFramePr>
        <p:xfrm>
          <a:off x="3434815" y="775596"/>
          <a:ext cx="5364939" cy="14953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p:cNvSpPr/>
          <p:nvPr/>
        </p:nvSpPr>
        <p:spPr>
          <a:xfrm>
            <a:off x="542737" y="2613465"/>
            <a:ext cx="4572000" cy="1954381"/>
          </a:xfrm>
          <a:prstGeom prst="rect">
            <a:avLst/>
          </a:prstGeom>
        </p:spPr>
        <p:txBody>
          <a:bodyPr>
            <a:spAutoFit/>
          </a:bodyPr>
          <a:lstStyle/>
          <a:p>
            <a:r>
              <a:rPr lang="en-IE" sz="1100" b="1" u="sng" dirty="0" smtClean="0"/>
              <a:t>Meeting Details</a:t>
            </a:r>
            <a:endParaRPr lang="en-IE" sz="1100" b="1" u="sng" dirty="0" smtClean="0">
              <a:hlinkClick r:id="rId9"/>
            </a:endParaRPr>
          </a:p>
          <a:p>
            <a:r>
              <a:rPr lang="en-IE" sz="1100" dirty="0" smtClean="0">
                <a:hlinkClick r:id="rId9"/>
              </a:rPr>
              <a:t>https</a:t>
            </a:r>
            <a:r>
              <a:rPr lang="en-IE" sz="1100" dirty="0">
                <a:hlinkClick r:id="rId9"/>
              </a:rPr>
              <a:t>://</a:t>
            </a:r>
            <a:r>
              <a:rPr lang="en-IE" sz="1100" dirty="0" smtClean="0">
                <a:hlinkClick r:id="rId9"/>
              </a:rPr>
              <a:t>bluejeans.com/139318596</a:t>
            </a:r>
            <a:endParaRPr lang="en-IE" sz="1100" dirty="0" smtClean="0"/>
          </a:p>
          <a:p>
            <a:endParaRPr lang="en-IE" sz="1100" dirty="0"/>
          </a:p>
          <a:p>
            <a:r>
              <a:rPr lang="en-IE" sz="1100" dirty="0"/>
              <a:t>US: +1.408.740.7256</a:t>
            </a:r>
            <a:br>
              <a:rPr lang="en-IE" sz="1100" dirty="0"/>
            </a:br>
            <a:r>
              <a:rPr lang="en-IE" sz="1100" dirty="0"/>
              <a:t>UK: +44.203.608.5256</a:t>
            </a:r>
            <a:br>
              <a:rPr lang="en-IE" sz="1100" dirty="0"/>
            </a:br>
            <a:r>
              <a:rPr lang="en-IE" sz="1100" dirty="0"/>
              <a:t>Germany: +49.32.221.091256</a:t>
            </a:r>
            <a:br>
              <a:rPr lang="en-IE" sz="1100" dirty="0"/>
            </a:br>
            <a:r>
              <a:rPr lang="en-IE" sz="1100" dirty="0"/>
              <a:t>Ireland: +353.1.697.1256</a:t>
            </a:r>
            <a:br>
              <a:rPr lang="en-IE" sz="1100" dirty="0"/>
            </a:br>
            <a:r>
              <a:rPr lang="en-IE" sz="1100" dirty="0"/>
              <a:t>Other numbers </a:t>
            </a:r>
            <a:r>
              <a:rPr lang="en-IE" sz="1100" dirty="0" smtClean="0"/>
              <a:t>at:</a:t>
            </a:r>
          </a:p>
          <a:p>
            <a:r>
              <a:rPr lang="en-IE" sz="1100" dirty="0" smtClean="0">
                <a:hlinkClick r:id="rId10"/>
              </a:rPr>
              <a:t>https</a:t>
            </a:r>
            <a:r>
              <a:rPr lang="en-IE" sz="1100" dirty="0">
                <a:hlinkClick r:id="rId10"/>
              </a:rPr>
              <a:t>://www.bluejeans.com/numbers</a:t>
            </a:r>
            <a:r>
              <a:rPr lang="en-IE" sz="1100" dirty="0"/>
              <a:t/>
            </a:r>
            <a:br>
              <a:rPr lang="en-IE" sz="1100" dirty="0"/>
            </a:br>
            <a:r>
              <a:rPr lang="en-IE" sz="1100" dirty="0"/>
              <a:t>Meeting ID: </a:t>
            </a:r>
            <a:r>
              <a:rPr lang="en-IE" sz="1100" dirty="0" smtClean="0"/>
              <a:t>139318596</a:t>
            </a:r>
          </a:p>
          <a:p>
            <a:endParaRPr lang="en-IE" sz="1100" dirty="0" smtClean="0"/>
          </a:p>
        </p:txBody>
      </p:sp>
      <p:graphicFrame>
        <p:nvGraphicFramePr>
          <p:cNvPr id="8" name="Diagram 7"/>
          <p:cNvGraphicFramePr/>
          <p:nvPr>
            <p:extLst>
              <p:ext uri="{D42A27DB-BD31-4B8C-83A1-F6EECF244321}">
                <p14:modId xmlns:p14="http://schemas.microsoft.com/office/powerpoint/2010/main" val="548480326"/>
              </p:ext>
            </p:extLst>
          </p:nvPr>
        </p:nvGraphicFramePr>
        <p:xfrm>
          <a:off x="3434814" y="1933809"/>
          <a:ext cx="5364939" cy="149530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9" name="TextBox 8"/>
          <p:cNvSpPr txBox="1"/>
          <p:nvPr/>
        </p:nvSpPr>
        <p:spPr>
          <a:xfrm>
            <a:off x="4519356" y="1864259"/>
            <a:ext cx="3231338" cy="3822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Sharing Validation Plans.</a:t>
            </a:r>
            <a:endParaRPr lang="en-US" dirty="0"/>
          </a:p>
        </p:txBody>
      </p:sp>
      <p:sp>
        <p:nvSpPr>
          <p:cNvPr id="10" name="TextBox 9"/>
          <p:cNvSpPr txBox="1"/>
          <p:nvPr/>
        </p:nvSpPr>
        <p:spPr>
          <a:xfrm>
            <a:off x="4519356" y="2074382"/>
            <a:ext cx="377562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Coordinate DPDK version support.</a:t>
            </a:r>
            <a:endParaRPr lang="en-US" dirty="0"/>
          </a:p>
        </p:txBody>
      </p:sp>
      <p:sp>
        <p:nvSpPr>
          <p:cNvPr id="11" name="TextBox 10"/>
          <p:cNvSpPr txBox="1"/>
          <p:nvPr/>
        </p:nvSpPr>
        <p:spPr>
          <a:xfrm>
            <a:off x="4519356" y="2302799"/>
            <a:ext cx="4078135" cy="369332"/>
          </a:xfrm>
          <a:prstGeom prst="rect">
            <a:avLst/>
          </a:prstGeom>
          <a:noFill/>
        </p:spPr>
        <p:txBody>
          <a:bodyPr wrap="square" rtlCol="0">
            <a:spAutoFit/>
          </a:bodyPr>
          <a:lstStyle/>
          <a:p>
            <a:pPr marL="285750" lvl="0" indent="-285750">
              <a:buFont typeface="Arial" panose="020B0604020202020204" pitchFamily="34" charset="0"/>
              <a:buChar char="•"/>
            </a:pPr>
            <a:r>
              <a:rPr lang="en-US" dirty="0"/>
              <a:t>Prioritizing patches towards release.</a:t>
            </a:r>
          </a:p>
        </p:txBody>
      </p:sp>
      <p:sp>
        <p:nvSpPr>
          <p:cNvPr id="12" name="TextBox 11"/>
          <p:cNvSpPr txBox="1"/>
          <p:nvPr/>
        </p:nvSpPr>
        <p:spPr>
          <a:xfrm>
            <a:off x="4526943" y="2531216"/>
            <a:ext cx="4838418" cy="369332"/>
          </a:xfrm>
          <a:prstGeom prst="rect">
            <a:avLst/>
          </a:prstGeom>
          <a:noFill/>
        </p:spPr>
        <p:txBody>
          <a:bodyPr wrap="square" rtlCol="0">
            <a:spAutoFit/>
          </a:bodyPr>
          <a:lstStyle/>
          <a:p>
            <a:pPr marL="285750" lvl="0" indent="-285750">
              <a:buFont typeface="Arial" panose="020B0604020202020204" pitchFamily="34" charset="0"/>
              <a:buChar char="•"/>
            </a:pPr>
            <a:r>
              <a:rPr lang="en-US" dirty="0" smtClean="0"/>
              <a:t>Flag critical bugs and ongoing work.</a:t>
            </a:r>
            <a:endParaRPr lang="en-US" dirty="0"/>
          </a:p>
        </p:txBody>
      </p:sp>
      <p:graphicFrame>
        <p:nvGraphicFramePr>
          <p:cNvPr id="13" name="Diagram 12"/>
          <p:cNvGraphicFramePr/>
          <p:nvPr>
            <p:extLst>
              <p:ext uri="{D42A27DB-BD31-4B8C-83A1-F6EECF244321}">
                <p14:modId xmlns:p14="http://schemas.microsoft.com/office/powerpoint/2010/main" val="198969676"/>
              </p:ext>
            </p:extLst>
          </p:nvPr>
        </p:nvGraphicFramePr>
        <p:xfrm>
          <a:off x="3434813" y="3082889"/>
          <a:ext cx="5364939" cy="1495306"/>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184919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Graphic spid="8" grpId="0">
        <p:bldAsOne/>
      </p:bldGraphic>
      <p:bldP spid="9" grpId="0"/>
      <p:bldP spid="10" grpId="0"/>
      <p:bldP spid="11" grpId="0"/>
      <p:bldP spid="12" grpId="0"/>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Contact Info</a:t>
            </a:r>
            <a:endParaRPr lang="en-US" dirty="0"/>
          </a:p>
        </p:txBody>
      </p:sp>
      <p:sp>
        <p:nvSpPr>
          <p:cNvPr id="3" name="Content Placeholder 2"/>
          <p:cNvSpPr>
            <a:spLocks noGrp="1"/>
          </p:cNvSpPr>
          <p:nvPr>
            <p:ph idx="1"/>
          </p:nvPr>
        </p:nvSpPr>
        <p:spPr/>
        <p:txBody>
          <a:bodyPr/>
          <a:lstStyle/>
          <a:p>
            <a:r>
              <a:rPr lang="en-US" dirty="0" smtClean="0"/>
              <a:t>Email: ian.stokes@intel.com</a:t>
            </a:r>
            <a:endParaRPr lang="en-US" dirty="0"/>
          </a:p>
        </p:txBody>
      </p:sp>
    </p:spTree>
    <p:extLst>
      <p:ext uri="{BB962C8B-B14F-4D97-AF65-F5344CB8AC3E}">
        <p14:creationId xmlns:p14="http://schemas.microsoft.com/office/powerpoint/2010/main" val="4101879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332</Words>
  <Application>Microsoft Office PowerPoint</Application>
  <PresentationFormat>On-screen Show (16:9)</PresentationFormat>
  <Paragraphs>72</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Intel Clear</vt:lpstr>
      <vt:lpstr>Office Theme</vt:lpstr>
      <vt:lpstr>Community Practices for OVS with DPDK</vt:lpstr>
      <vt:lpstr>Notices &amp; Disclaimers</vt:lpstr>
      <vt:lpstr>Content</vt:lpstr>
      <vt:lpstr>Patch Batching &amp; OVS DPDK Intermediate Branch</vt:lpstr>
      <vt:lpstr>OVS DPDK Feature Roadmap</vt:lpstr>
      <vt:lpstr>OVS DPDK Community Sync Meeting</vt:lpstr>
      <vt:lpstr>Questions &amp; Contact Info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Cohen</dc:creator>
  <cp:keywords>CTPClassification=CTP_PUBLIC:VisualMarkings=</cp:keywords>
  <cp:lastModifiedBy>Stokes, Ian</cp:lastModifiedBy>
  <cp:revision>60</cp:revision>
  <dcterms:created xsi:type="dcterms:W3CDTF">2016-09-09T14:34:40Z</dcterms:created>
  <dcterms:modified xsi:type="dcterms:W3CDTF">2017-11-12T14:31:04Z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f971a757-3cef-4f81-9c56-12335f3d7e20</vt:lpwstr>
  </property>
  <property fmtid="{D5CDD505-2E9C-101B-9397-08002B2CF9AE}" pid="3" name="CTP_TimeStamp">
    <vt:lpwstr>2017-11-12 14:31:02Z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