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68" r:id="rId3"/>
    <p:sldId id="259" r:id="rId4"/>
    <p:sldId id="260" r:id="rId5"/>
    <p:sldId id="269" r:id="rId6"/>
    <p:sldId id="270" r:id="rId7"/>
    <p:sldId id="265" r:id="rId8"/>
    <p:sldId id="272" r:id="rId9"/>
    <p:sldId id="264" r:id="rId10"/>
    <p:sldId id="273" r:id="rId11"/>
    <p:sldId id="271" r:id="rId12"/>
    <p:sldId id="262" r:id="rId13"/>
    <p:sldId id="274" r:id="rId14"/>
    <p:sldId id="275" r:id="rId15"/>
    <p:sldId id="277" r:id="rId16"/>
    <p:sldId id="266" r:id="rId17"/>
    <p:sldId id="267"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1" d="100"/>
          <a:sy n="111" d="100"/>
        </p:scale>
        <p:origin x="77" y="8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baseline="0" dirty="0" err="1" smtClean="0">
                <a:effectLst/>
              </a:rPr>
              <a:t>Encap</a:t>
            </a:r>
            <a:r>
              <a:rPr lang="en-US" sz="1800" b="0" i="0" baseline="0" dirty="0" smtClean="0">
                <a:effectLst/>
              </a:rPr>
              <a:t> – 1 PMD - </a:t>
            </a:r>
            <a:r>
              <a:rPr lang="en-US" sz="1800" b="0" i="0" baseline="0" dirty="0" err="1" smtClean="0">
                <a:effectLst/>
              </a:rPr>
              <a:t>Vdev</a:t>
            </a:r>
            <a:r>
              <a:rPr lang="en-US" sz="1800" b="0" i="0" baseline="0" dirty="0" smtClean="0">
                <a:effectLst/>
              </a:rPr>
              <a:t> (AES-CBC &amp; HMAC-SHA1-96)</a:t>
            </a:r>
            <a:endParaRPr lang="en-US" dirty="0">
              <a:effectLst/>
            </a:endParaRP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Test TX Rate (Line Rate)</c:v>
                </c:pt>
              </c:strCache>
            </c:strRef>
          </c:tx>
          <c:spPr>
            <a:solidFill>
              <a:schemeClr val="accent1"/>
            </a:solidFill>
            <a:ln>
              <a:noFill/>
            </a:ln>
            <a:effectLst/>
            <a:sp3d/>
          </c:spPr>
          <c:invertIfNegative val="0"/>
          <c:cat>
            <c:strRef>
              <c:f>Sheet1!$A$2:$A$5</c:f>
              <c:strCache>
                <c:ptCount val="4"/>
                <c:pt idx="0">
                  <c:v>64 byte</c:v>
                </c:pt>
                <c:pt idx="1">
                  <c:v>256 byte</c:v>
                </c:pt>
                <c:pt idx="2">
                  <c:v>512 byte</c:v>
                </c:pt>
                <c:pt idx="3">
                  <c:v>1024 byte</c:v>
                </c:pt>
              </c:strCache>
            </c:strRef>
          </c:cat>
          <c:val>
            <c:numRef>
              <c:f>Sheet1!$B$2:$B$5</c:f>
              <c:numCache>
                <c:formatCode>#,##0</c:formatCode>
                <c:ptCount val="4"/>
                <c:pt idx="0">
                  <c:v>14880593</c:v>
                </c:pt>
                <c:pt idx="1">
                  <c:v>4528986</c:v>
                </c:pt>
                <c:pt idx="2">
                  <c:v>2349623</c:v>
                </c:pt>
                <c:pt idx="3">
                  <c:v>1197318</c:v>
                </c:pt>
              </c:numCache>
            </c:numRef>
          </c:val>
        </c:ser>
        <c:ser>
          <c:idx val="1"/>
          <c:order val="1"/>
          <c:tx>
            <c:strRef>
              <c:f>Sheet1!$C$1</c:f>
              <c:strCache>
                <c:ptCount val="1"/>
                <c:pt idx="0">
                  <c:v>Encap Rate</c:v>
                </c:pt>
              </c:strCache>
            </c:strRef>
          </c:tx>
          <c:spPr>
            <a:solidFill>
              <a:schemeClr val="accent2"/>
            </a:solidFill>
            <a:ln>
              <a:noFill/>
            </a:ln>
            <a:effectLst/>
            <a:sp3d/>
          </c:spPr>
          <c:invertIfNegative val="0"/>
          <c:cat>
            <c:strRef>
              <c:f>Sheet1!$A$2:$A$5</c:f>
              <c:strCache>
                <c:ptCount val="4"/>
                <c:pt idx="0">
                  <c:v>64 byte</c:v>
                </c:pt>
                <c:pt idx="1">
                  <c:v>256 byte</c:v>
                </c:pt>
                <c:pt idx="2">
                  <c:v>512 byte</c:v>
                </c:pt>
                <c:pt idx="3">
                  <c:v>1024 byte</c:v>
                </c:pt>
              </c:strCache>
            </c:strRef>
          </c:cat>
          <c:val>
            <c:numRef>
              <c:f>Sheet1!$C$2:$C$5</c:f>
              <c:numCache>
                <c:formatCode>#,##0</c:formatCode>
                <c:ptCount val="4"/>
                <c:pt idx="0">
                  <c:v>2186647</c:v>
                </c:pt>
                <c:pt idx="1">
                  <c:v>1578189</c:v>
                </c:pt>
                <c:pt idx="2">
                  <c:v>1189399</c:v>
                </c:pt>
                <c:pt idx="3">
                  <c:v>799646</c:v>
                </c:pt>
              </c:numCache>
            </c:numRef>
          </c:val>
        </c:ser>
        <c:dLbls>
          <c:showLegendKey val="0"/>
          <c:showVal val="0"/>
          <c:showCatName val="0"/>
          <c:showSerName val="0"/>
          <c:showPercent val="0"/>
          <c:showBubbleSize val="0"/>
        </c:dLbls>
        <c:gapWidth val="150"/>
        <c:shape val="box"/>
        <c:axId val="550739064"/>
        <c:axId val="550739456"/>
        <c:axId val="0"/>
      </c:bar3DChart>
      <c:catAx>
        <c:axId val="5507390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Test </a:t>
                </a:r>
                <a:r>
                  <a:rPr lang="en-US" dirty="0" err="1" smtClean="0"/>
                  <a:t>Tx</a:t>
                </a:r>
                <a:r>
                  <a:rPr lang="en-US" dirty="0" smtClean="0"/>
                  <a:t> rate VS </a:t>
                </a:r>
                <a:r>
                  <a:rPr lang="en-US" dirty="0" err="1" smtClean="0"/>
                  <a:t>Encap</a:t>
                </a:r>
                <a:r>
                  <a:rPr lang="en-US" dirty="0" smtClean="0"/>
                  <a:t> Rate</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0739456"/>
        <c:crosses val="autoZero"/>
        <c:auto val="1"/>
        <c:lblAlgn val="ctr"/>
        <c:lblOffset val="100"/>
        <c:noMultiLvlLbl val="0"/>
      </c:catAx>
      <c:valAx>
        <c:axId val="550739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0" i="0" baseline="0" dirty="0" smtClean="0">
                    <a:effectLst/>
                  </a:rPr>
                  <a:t>Frames per second</a:t>
                </a:r>
                <a:endParaRPr lang="en-US" dirty="0">
                  <a:effectLst/>
                </a:endParaRPr>
              </a:p>
            </c:rich>
          </c:tx>
          <c:layout>
            <c:manualLayout>
              <c:xMode val="edge"/>
              <c:yMode val="edge"/>
              <c:x val="0.12164734616506273"/>
              <c:y val="9.9353277573884707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073906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FA1B2-586B-4669-BB51-F53B56BCC24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9D9BEA9-8442-432F-B736-54615D3C158A}">
      <dgm:prSet phldrT="[Text]" custT="1">
        <dgm:style>
          <a:lnRef idx="2">
            <a:schemeClr val="accent3"/>
          </a:lnRef>
          <a:fillRef idx="1">
            <a:schemeClr val="lt1"/>
          </a:fillRef>
          <a:effectRef idx="0">
            <a:schemeClr val="accent3"/>
          </a:effectRef>
          <a:fontRef idx="minor">
            <a:schemeClr val="dk1"/>
          </a:fontRef>
        </dgm:style>
      </dgm:prSet>
      <dgm:spPr>
        <a:solidFill>
          <a:schemeClr val="accent3">
            <a:lumMod val="60000"/>
            <a:lumOff val="40000"/>
          </a:schemeClr>
        </a:solidFill>
      </dgm:spPr>
      <dgm:t>
        <a:bodyPr/>
        <a:lstStyle/>
        <a:p>
          <a:r>
            <a:rPr lang="en-US" sz="1400" b="1" dirty="0" smtClean="0"/>
            <a:t>IPsec</a:t>
          </a:r>
          <a:endParaRPr lang="en-US" sz="1400" b="1" dirty="0"/>
        </a:p>
      </dgm:t>
    </dgm:pt>
    <dgm:pt modelId="{692DE289-C1F3-4AC8-9528-BBECDB334EDA}" type="parTrans" cxnId="{8607523C-0198-47E0-8492-38F0B9F27BA1}">
      <dgm:prSet/>
      <dgm:spPr/>
      <dgm:t>
        <a:bodyPr/>
        <a:lstStyle/>
        <a:p>
          <a:endParaRPr lang="en-US"/>
        </a:p>
      </dgm:t>
    </dgm:pt>
    <dgm:pt modelId="{5220D820-4A6C-43B1-AB97-39B9DC499937}" type="sibTrans" cxnId="{8607523C-0198-47E0-8492-38F0B9F27BA1}">
      <dgm:prSet/>
      <dgm:spPr/>
      <dgm:t>
        <a:bodyPr/>
        <a:lstStyle/>
        <a:p>
          <a:endParaRPr lang="en-US"/>
        </a:p>
      </dgm:t>
    </dgm:pt>
    <dgm:pt modelId="{A6B5C920-08FD-47D6-9A76-5F8F60A3C01E}">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smtClean="0"/>
            <a:t>Protocol</a:t>
          </a:r>
          <a:r>
            <a:rPr lang="en-US" smtClean="0"/>
            <a:t>: </a:t>
          </a:r>
          <a:r>
            <a:rPr lang="en-US" b="1" smtClean="0"/>
            <a:t>ESP</a:t>
          </a:r>
          <a:r>
            <a:rPr lang="en-US" smtClean="0"/>
            <a:t> (Encapsulating Security Protocol)</a:t>
          </a:r>
          <a:endParaRPr lang="en-US" dirty="0"/>
        </a:p>
      </dgm:t>
    </dgm:pt>
    <dgm:pt modelId="{0F99BFF9-9A1F-4530-9640-54A02F583AC8}" type="parTrans" cxnId="{2549D71B-9647-4DDD-8C8E-24ECF6EF5B0D}">
      <dgm:prSet/>
      <dgm:spPr/>
      <dgm:t>
        <a:bodyPr/>
        <a:lstStyle/>
        <a:p>
          <a:endParaRPr lang="en-US"/>
        </a:p>
      </dgm:t>
    </dgm:pt>
    <dgm:pt modelId="{BE451A1B-11A9-4F2F-B9D3-E6315E922753}" type="sibTrans" cxnId="{2549D71B-9647-4DDD-8C8E-24ECF6EF5B0D}">
      <dgm:prSet/>
      <dgm:spPr/>
      <dgm:t>
        <a:bodyPr/>
        <a:lstStyle/>
        <a:p>
          <a:endParaRPr lang="en-US"/>
        </a:p>
      </dgm:t>
    </dgm:pt>
    <dgm:pt modelId="{76C00EB0-AB61-43BA-8D6D-D7B2F6A3743F}">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smtClean="0"/>
            <a:t>Mode: </a:t>
          </a:r>
          <a:r>
            <a:rPr lang="en-US" b="1" dirty="0" smtClean="0"/>
            <a:t>Transport</a:t>
          </a:r>
          <a:endParaRPr lang="en-US" b="1" dirty="0"/>
        </a:p>
      </dgm:t>
    </dgm:pt>
    <dgm:pt modelId="{FF0236A0-63E9-4469-84B1-E4C97CAE4FDE}" type="parTrans" cxnId="{C51606A8-76C3-4D06-8C02-50D6D0483E0E}">
      <dgm:prSet/>
      <dgm:spPr/>
      <dgm:t>
        <a:bodyPr/>
        <a:lstStyle/>
        <a:p>
          <a:endParaRPr lang="en-US"/>
        </a:p>
      </dgm:t>
    </dgm:pt>
    <dgm:pt modelId="{040DB05D-96CD-43F3-A15E-E67C5FE86A1B}" type="sibTrans" cxnId="{C51606A8-76C3-4D06-8C02-50D6D0483E0E}">
      <dgm:prSet/>
      <dgm:spPr/>
      <dgm:t>
        <a:bodyPr/>
        <a:lstStyle/>
        <a:p>
          <a:endParaRPr lang="en-US"/>
        </a:p>
      </dgm:t>
    </dgm:pt>
    <dgm:pt modelId="{ACC90C35-C107-4E1B-9A1A-F0D42907EE0E}" type="pres">
      <dgm:prSet presAssocID="{337FA1B2-586B-4669-BB51-F53B56BCC247}" presName="linearFlow" presStyleCnt="0">
        <dgm:presLayoutVars>
          <dgm:dir/>
          <dgm:animLvl val="lvl"/>
          <dgm:resizeHandles val="exact"/>
        </dgm:presLayoutVars>
      </dgm:prSet>
      <dgm:spPr/>
      <dgm:t>
        <a:bodyPr/>
        <a:lstStyle/>
        <a:p>
          <a:endParaRPr lang="en-US"/>
        </a:p>
      </dgm:t>
    </dgm:pt>
    <dgm:pt modelId="{B8D101C3-6EF4-4ABB-8648-AACA882114FE}" type="pres">
      <dgm:prSet presAssocID="{49D9BEA9-8442-432F-B736-54615D3C158A}" presName="composite" presStyleCnt="0"/>
      <dgm:spPr/>
    </dgm:pt>
    <dgm:pt modelId="{FB43D89C-CB93-4821-BBC5-DE24E7A7A663}" type="pres">
      <dgm:prSet presAssocID="{49D9BEA9-8442-432F-B736-54615D3C158A}" presName="parentText" presStyleLbl="alignNode1" presStyleIdx="0" presStyleCnt="1">
        <dgm:presLayoutVars>
          <dgm:chMax val="1"/>
          <dgm:bulletEnabled val="1"/>
        </dgm:presLayoutVars>
      </dgm:prSet>
      <dgm:spPr/>
      <dgm:t>
        <a:bodyPr/>
        <a:lstStyle/>
        <a:p>
          <a:endParaRPr lang="en-US"/>
        </a:p>
      </dgm:t>
    </dgm:pt>
    <dgm:pt modelId="{F4264DDE-3741-4E1A-9748-4F4E7C33C7B8}" type="pres">
      <dgm:prSet presAssocID="{49D9BEA9-8442-432F-B736-54615D3C158A}" presName="descendantText" presStyleLbl="alignAcc1" presStyleIdx="0" presStyleCnt="1">
        <dgm:presLayoutVars>
          <dgm:bulletEnabled val="1"/>
        </dgm:presLayoutVars>
      </dgm:prSet>
      <dgm:spPr/>
      <dgm:t>
        <a:bodyPr/>
        <a:lstStyle/>
        <a:p>
          <a:endParaRPr lang="en-US"/>
        </a:p>
      </dgm:t>
    </dgm:pt>
  </dgm:ptLst>
  <dgm:cxnLst>
    <dgm:cxn modelId="{0ED73ED5-49DE-48AC-9DB3-C54C5EFDC10B}" type="presOf" srcId="{A6B5C920-08FD-47D6-9A76-5F8F60A3C01E}" destId="{F4264DDE-3741-4E1A-9748-4F4E7C33C7B8}" srcOrd="0" destOrd="0" presId="urn:microsoft.com/office/officeart/2005/8/layout/chevron2"/>
    <dgm:cxn modelId="{1F4BBCE2-19E5-4CEF-A714-4BB34685B8E7}" type="presOf" srcId="{49D9BEA9-8442-432F-B736-54615D3C158A}" destId="{FB43D89C-CB93-4821-BBC5-DE24E7A7A663}" srcOrd="0" destOrd="0" presId="urn:microsoft.com/office/officeart/2005/8/layout/chevron2"/>
    <dgm:cxn modelId="{8607523C-0198-47E0-8492-38F0B9F27BA1}" srcId="{337FA1B2-586B-4669-BB51-F53B56BCC247}" destId="{49D9BEA9-8442-432F-B736-54615D3C158A}" srcOrd="0" destOrd="0" parTransId="{692DE289-C1F3-4AC8-9528-BBECDB334EDA}" sibTransId="{5220D820-4A6C-43B1-AB97-39B9DC499937}"/>
    <dgm:cxn modelId="{1750B4E5-ADE9-40E1-B9B6-D0CAC3BA5237}" type="presOf" srcId="{337FA1B2-586B-4669-BB51-F53B56BCC247}" destId="{ACC90C35-C107-4E1B-9A1A-F0D42907EE0E}" srcOrd="0" destOrd="0" presId="urn:microsoft.com/office/officeart/2005/8/layout/chevron2"/>
    <dgm:cxn modelId="{0785182B-9258-4B58-BE17-376CC2561099}" type="presOf" srcId="{76C00EB0-AB61-43BA-8D6D-D7B2F6A3743F}" destId="{F4264DDE-3741-4E1A-9748-4F4E7C33C7B8}" srcOrd="0" destOrd="1" presId="urn:microsoft.com/office/officeart/2005/8/layout/chevron2"/>
    <dgm:cxn modelId="{C51606A8-76C3-4D06-8C02-50D6D0483E0E}" srcId="{49D9BEA9-8442-432F-B736-54615D3C158A}" destId="{76C00EB0-AB61-43BA-8D6D-D7B2F6A3743F}" srcOrd="1" destOrd="0" parTransId="{FF0236A0-63E9-4469-84B1-E4C97CAE4FDE}" sibTransId="{040DB05D-96CD-43F3-A15E-E67C5FE86A1B}"/>
    <dgm:cxn modelId="{2549D71B-9647-4DDD-8C8E-24ECF6EF5B0D}" srcId="{49D9BEA9-8442-432F-B736-54615D3C158A}" destId="{A6B5C920-08FD-47D6-9A76-5F8F60A3C01E}" srcOrd="0" destOrd="0" parTransId="{0F99BFF9-9A1F-4530-9640-54A02F583AC8}" sibTransId="{BE451A1B-11A9-4F2F-B9D3-E6315E922753}"/>
    <dgm:cxn modelId="{3AC12AE5-B823-45A8-B201-E4B205B1258D}" type="presParOf" srcId="{ACC90C35-C107-4E1B-9A1A-F0D42907EE0E}" destId="{B8D101C3-6EF4-4ABB-8648-AACA882114FE}" srcOrd="0" destOrd="0" presId="urn:microsoft.com/office/officeart/2005/8/layout/chevron2"/>
    <dgm:cxn modelId="{FAF0385A-FC41-4A87-A14C-89A5B94E75A4}" type="presParOf" srcId="{B8D101C3-6EF4-4ABB-8648-AACA882114FE}" destId="{FB43D89C-CB93-4821-BBC5-DE24E7A7A663}" srcOrd="0" destOrd="0" presId="urn:microsoft.com/office/officeart/2005/8/layout/chevron2"/>
    <dgm:cxn modelId="{22E18205-DCD8-4388-95BC-C3B3C53AE690}" type="presParOf" srcId="{B8D101C3-6EF4-4ABB-8648-AACA882114FE}" destId="{F4264DDE-3741-4E1A-9748-4F4E7C33C7B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7FA1B2-586B-4669-BB51-F53B56BCC24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9D9BEA9-8442-432F-B736-54615D3C158A}">
      <dgm:prSet phldrT="[Text]" custT="1">
        <dgm:style>
          <a:lnRef idx="2">
            <a:schemeClr val="accent6"/>
          </a:lnRef>
          <a:fillRef idx="1">
            <a:schemeClr val="lt1"/>
          </a:fillRef>
          <a:effectRef idx="0">
            <a:schemeClr val="accent6"/>
          </a:effectRef>
          <a:fontRef idx="minor">
            <a:schemeClr val="dk1"/>
          </a:fontRef>
        </dgm:style>
      </dgm:prSet>
      <dgm:spPr>
        <a:solidFill>
          <a:schemeClr val="accent6"/>
        </a:solidFill>
      </dgm:spPr>
      <dgm:t>
        <a:bodyPr/>
        <a:lstStyle/>
        <a:p>
          <a:r>
            <a:rPr lang="en-US" sz="1400" b="1" dirty="0" smtClean="0"/>
            <a:t>Encrypted</a:t>
          </a:r>
          <a:endParaRPr lang="en-US" sz="1400" b="1" dirty="0"/>
        </a:p>
      </dgm:t>
    </dgm:pt>
    <dgm:pt modelId="{692DE289-C1F3-4AC8-9528-BBECDB334EDA}" type="parTrans" cxnId="{8607523C-0198-47E0-8492-38F0B9F27BA1}">
      <dgm:prSet/>
      <dgm:spPr/>
      <dgm:t>
        <a:bodyPr/>
        <a:lstStyle/>
        <a:p>
          <a:endParaRPr lang="en-US"/>
        </a:p>
      </dgm:t>
    </dgm:pt>
    <dgm:pt modelId="{5220D820-4A6C-43B1-AB97-39B9DC499937}" type="sibTrans" cxnId="{8607523C-0198-47E0-8492-38F0B9F27BA1}">
      <dgm:prSet/>
      <dgm:spPr/>
      <dgm:t>
        <a:bodyPr/>
        <a:lstStyle/>
        <a:p>
          <a:endParaRPr lang="en-US"/>
        </a:p>
      </dgm:t>
    </dgm:pt>
    <dgm:pt modelId="{A6B5C920-08FD-47D6-9A76-5F8F60A3C01E}">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smtClean="0"/>
            <a:t>Encryption Ciphers</a:t>
          </a:r>
          <a:endParaRPr lang="en-US" dirty="0"/>
        </a:p>
      </dgm:t>
    </dgm:pt>
    <dgm:pt modelId="{0F99BFF9-9A1F-4530-9640-54A02F583AC8}" type="parTrans" cxnId="{2549D71B-9647-4DDD-8C8E-24ECF6EF5B0D}">
      <dgm:prSet/>
      <dgm:spPr/>
      <dgm:t>
        <a:bodyPr/>
        <a:lstStyle/>
        <a:p>
          <a:endParaRPr lang="en-US"/>
        </a:p>
      </dgm:t>
    </dgm:pt>
    <dgm:pt modelId="{BE451A1B-11A9-4F2F-B9D3-E6315E922753}" type="sibTrans" cxnId="{2549D71B-9647-4DDD-8C8E-24ECF6EF5B0D}">
      <dgm:prSet/>
      <dgm:spPr/>
      <dgm:t>
        <a:bodyPr/>
        <a:lstStyle/>
        <a:p>
          <a:endParaRPr lang="en-US"/>
        </a:p>
      </dgm:t>
    </dgm:pt>
    <dgm:pt modelId="{FC76C987-77B8-40FB-B5E3-66AD89FDB2A2}">
      <dgm:prSet/>
      <dgm:spPr/>
      <dgm:t>
        <a:bodyPr/>
        <a:lstStyle/>
        <a:p>
          <a:r>
            <a:rPr lang="en-IE" dirty="0"/>
            <a:t>AES-GCM with 16 octet ICV (Combined)</a:t>
          </a:r>
          <a:endParaRPr lang="en-US" dirty="0"/>
        </a:p>
      </dgm:t>
    </dgm:pt>
    <dgm:pt modelId="{72F6A9F0-E33A-4862-A8D7-5D20FAA31126}" type="parTrans" cxnId="{198D1E78-3D27-40F6-BFD7-555EA7AC5FE8}">
      <dgm:prSet/>
      <dgm:spPr/>
      <dgm:t>
        <a:bodyPr/>
        <a:lstStyle/>
        <a:p>
          <a:endParaRPr lang="en-US"/>
        </a:p>
      </dgm:t>
    </dgm:pt>
    <dgm:pt modelId="{2ACE28E9-B5F6-4597-B40A-CB130D24153F}" type="sibTrans" cxnId="{198D1E78-3D27-40F6-BFD7-555EA7AC5FE8}">
      <dgm:prSet/>
      <dgm:spPr/>
      <dgm:t>
        <a:bodyPr/>
        <a:lstStyle/>
        <a:p>
          <a:endParaRPr lang="en-US"/>
        </a:p>
      </dgm:t>
    </dgm:pt>
    <dgm:pt modelId="{A982619C-BB1D-46E8-88D3-E123823E6994}">
      <dgm:prSet phldrT="[Text]">
        <dgm:style>
          <a:lnRef idx="2">
            <a:schemeClr val="accent6"/>
          </a:lnRef>
          <a:fillRef idx="1">
            <a:schemeClr val="lt1"/>
          </a:fillRef>
          <a:effectRef idx="0">
            <a:schemeClr val="accent6"/>
          </a:effectRef>
          <a:fontRef idx="minor">
            <a:schemeClr val="dk1"/>
          </a:fontRef>
        </dgm:style>
      </dgm:prSet>
      <dgm:spPr/>
      <dgm:t>
        <a:bodyPr/>
        <a:lstStyle/>
        <a:p>
          <a:r>
            <a:rPr lang="en-US" dirty="0" smtClean="0"/>
            <a:t>AES-CBC</a:t>
          </a:r>
          <a:endParaRPr lang="en-US" dirty="0"/>
        </a:p>
      </dgm:t>
    </dgm:pt>
    <dgm:pt modelId="{3E670225-DFB5-4CB0-8933-8573FDDF40D8}" type="parTrans" cxnId="{FEE08569-EB5D-42D0-BC3E-F830509B0945}">
      <dgm:prSet/>
      <dgm:spPr/>
      <dgm:t>
        <a:bodyPr/>
        <a:lstStyle/>
        <a:p>
          <a:endParaRPr lang="en-US"/>
        </a:p>
      </dgm:t>
    </dgm:pt>
    <dgm:pt modelId="{D65C9132-917A-4318-896A-5522965694A6}" type="sibTrans" cxnId="{FEE08569-EB5D-42D0-BC3E-F830509B0945}">
      <dgm:prSet/>
      <dgm:spPr/>
      <dgm:t>
        <a:bodyPr/>
        <a:lstStyle/>
        <a:p>
          <a:endParaRPr lang="en-US"/>
        </a:p>
      </dgm:t>
    </dgm:pt>
    <dgm:pt modelId="{ACC90C35-C107-4E1B-9A1A-F0D42907EE0E}" type="pres">
      <dgm:prSet presAssocID="{337FA1B2-586B-4669-BB51-F53B56BCC247}" presName="linearFlow" presStyleCnt="0">
        <dgm:presLayoutVars>
          <dgm:dir/>
          <dgm:animLvl val="lvl"/>
          <dgm:resizeHandles val="exact"/>
        </dgm:presLayoutVars>
      </dgm:prSet>
      <dgm:spPr/>
      <dgm:t>
        <a:bodyPr/>
        <a:lstStyle/>
        <a:p>
          <a:endParaRPr lang="en-US"/>
        </a:p>
      </dgm:t>
    </dgm:pt>
    <dgm:pt modelId="{B8D101C3-6EF4-4ABB-8648-AACA882114FE}" type="pres">
      <dgm:prSet presAssocID="{49D9BEA9-8442-432F-B736-54615D3C158A}" presName="composite" presStyleCnt="0"/>
      <dgm:spPr/>
    </dgm:pt>
    <dgm:pt modelId="{FB43D89C-CB93-4821-BBC5-DE24E7A7A663}" type="pres">
      <dgm:prSet presAssocID="{49D9BEA9-8442-432F-B736-54615D3C158A}" presName="parentText" presStyleLbl="alignNode1" presStyleIdx="0" presStyleCnt="1">
        <dgm:presLayoutVars>
          <dgm:chMax val="1"/>
          <dgm:bulletEnabled val="1"/>
        </dgm:presLayoutVars>
      </dgm:prSet>
      <dgm:spPr/>
      <dgm:t>
        <a:bodyPr/>
        <a:lstStyle/>
        <a:p>
          <a:endParaRPr lang="en-US"/>
        </a:p>
      </dgm:t>
    </dgm:pt>
    <dgm:pt modelId="{F4264DDE-3741-4E1A-9748-4F4E7C33C7B8}" type="pres">
      <dgm:prSet presAssocID="{49D9BEA9-8442-432F-B736-54615D3C158A}" presName="descendantText" presStyleLbl="alignAcc1" presStyleIdx="0" presStyleCnt="1">
        <dgm:presLayoutVars>
          <dgm:bulletEnabled val="1"/>
        </dgm:presLayoutVars>
      </dgm:prSet>
      <dgm:spPr/>
      <dgm:t>
        <a:bodyPr/>
        <a:lstStyle/>
        <a:p>
          <a:endParaRPr lang="en-US"/>
        </a:p>
      </dgm:t>
    </dgm:pt>
  </dgm:ptLst>
  <dgm:cxnLst>
    <dgm:cxn modelId="{39A99A6D-BCBE-4311-913F-446B497372EF}" type="presOf" srcId="{337FA1B2-586B-4669-BB51-F53B56BCC247}" destId="{ACC90C35-C107-4E1B-9A1A-F0D42907EE0E}" srcOrd="0" destOrd="0" presId="urn:microsoft.com/office/officeart/2005/8/layout/chevron2"/>
    <dgm:cxn modelId="{3BED99DD-2C86-4B1A-B3C4-4FB22C127511}" type="presOf" srcId="{A982619C-BB1D-46E8-88D3-E123823E6994}" destId="{F4264DDE-3741-4E1A-9748-4F4E7C33C7B8}" srcOrd="0" destOrd="1" presId="urn:microsoft.com/office/officeart/2005/8/layout/chevron2"/>
    <dgm:cxn modelId="{2549D71B-9647-4DDD-8C8E-24ECF6EF5B0D}" srcId="{49D9BEA9-8442-432F-B736-54615D3C158A}" destId="{A6B5C920-08FD-47D6-9A76-5F8F60A3C01E}" srcOrd="0" destOrd="0" parTransId="{0F99BFF9-9A1F-4530-9640-54A02F583AC8}" sibTransId="{BE451A1B-11A9-4F2F-B9D3-E6315E922753}"/>
    <dgm:cxn modelId="{F07E63B6-C46E-4A4A-A2DB-CBA08B1C07DA}" type="presOf" srcId="{FC76C987-77B8-40FB-B5E3-66AD89FDB2A2}" destId="{F4264DDE-3741-4E1A-9748-4F4E7C33C7B8}" srcOrd="0" destOrd="2" presId="urn:microsoft.com/office/officeart/2005/8/layout/chevron2"/>
    <dgm:cxn modelId="{8607523C-0198-47E0-8492-38F0B9F27BA1}" srcId="{337FA1B2-586B-4669-BB51-F53B56BCC247}" destId="{49D9BEA9-8442-432F-B736-54615D3C158A}" srcOrd="0" destOrd="0" parTransId="{692DE289-C1F3-4AC8-9528-BBECDB334EDA}" sibTransId="{5220D820-4A6C-43B1-AB97-39B9DC499937}"/>
    <dgm:cxn modelId="{C590754D-B0E0-44C5-A517-3EEF19B97584}" type="presOf" srcId="{49D9BEA9-8442-432F-B736-54615D3C158A}" destId="{FB43D89C-CB93-4821-BBC5-DE24E7A7A663}" srcOrd="0" destOrd="0" presId="urn:microsoft.com/office/officeart/2005/8/layout/chevron2"/>
    <dgm:cxn modelId="{A059CBBD-E08D-4186-9A92-BB6E09B3999D}" type="presOf" srcId="{A6B5C920-08FD-47D6-9A76-5F8F60A3C01E}" destId="{F4264DDE-3741-4E1A-9748-4F4E7C33C7B8}" srcOrd="0" destOrd="0" presId="urn:microsoft.com/office/officeart/2005/8/layout/chevron2"/>
    <dgm:cxn modelId="{198D1E78-3D27-40F6-BFD7-555EA7AC5FE8}" srcId="{A6B5C920-08FD-47D6-9A76-5F8F60A3C01E}" destId="{FC76C987-77B8-40FB-B5E3-66AD89FDB2A2}" srcOrd="1" destOrd="0" parTransId="{72F6A9F0-E33A-4862-A8D7-5D20FAA31126}" sibTransId="{2ACE28E9-B5F6-4597-B40A-CB130D24153F}"/>
    <dgm:cxn modelId="{FEE08569-EB5D-42D0-BC3E-F830509B0945}" srcId="{A6B5C920-08FD-47D6-9A76-5F8F60A3C01E}" destId="{A982619C-BB1D-46E8-88D3-E123823E6994}" srcOrd="0" destOrd="0" parTransId="{3E670225-DFB5-4CB0-8933-8573FDDF40D8}" sibTransId="{D65C9132-917A-4318-896A-5522965694A6}"/>
    <dgm:cxn modelId="{DC82C09B-9C8F-40A5-8A56-5AE09234DEEE}" type="presParOf" srcId="{ACC90C35-C107-4E1B-9A1A-F0D42907EE0E}" destId="{B8D101C3-6EF4-4ABB-8648-AACA882114FE}" srcOrd="0" destOrd="0" presId="urn:microsoft.com/office/officeart/2005/8/layout/chevron2"/>
    <dgm:cxn modelId="{5A234722-0A2F-4102-A3FA-1F6259604829}" type="presParOf" srcId="{B8D101C3-6EF4-4ABB-8648-AACA882114FE}" destId="{FB43D89C-CB93-4821-BBC5-DE24E7A7A663}" srcOrd="0" destOrd="0" presId="urn:microsoft.com/office/officeart/2005/8/layout/chevron2"/>
    <dgm:cxn modelId="{D8506950-D752-442C-BEE1-AAC5F9E029AF}" type="presParOf" srcId="{B8D101C3-6EF4-4ABB-8648-AACA882114FE}" destId="{F4264DDE-3741-4E1A-9748-4F4E7C33C7B8}"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7FA1B2-586B-4669-BB51-F53B56BCC24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49D9BEA9-8442-432F-B736-54615D3C158A}">
      <dgm:prSet phldrT="[Text]" custT="1">
        <dgm:style>
          <a:lnRef idx="2">
            <a:schemeClr val="accent4"/>
          </a:lnRef>
          <a:fillRef idx="1">
            <a:schemeClr val="lt1"/>
          </a:fillRef>
          <a:effectRef idx="0">
            <a:schemeClr val="accent4"/>
          </a:effectRef>
          <a:fontRef idx="minor">
            <a:schemeClr val="dk1"/>
          </a:fontRef>
        </dgm:style>
      </dgm:prSet>
      <dgm:spPr>
        <a:solidFill>
          <a:srgbClr val="7030A0"/>
        </a:solidFill>
      </dgm:spPr>
      <dgm:t>
        <a:bodyPr/>
        <a:lstStyle/>
        <a:p>
          <a:r>
            <a:rPr lang="en-US" sz="1200" b="1" dirty="0" smtClean="0">
              <a:solidFill>
                <a:schemeClr val="bg1"/>
              </a:solidFill>
            </a:rPr>
            <a:t>Authenticated</a:t>
          </a:r>
          <a:endParaRPr lang="en-US" sz="1200" b="1" dirty="0">
            <a:solidFill>
              <a:schemeClr val="bg1"/>
            </a:solidFill>
          </a:endParaRPr>
        </a:p>
      </dgm:t>
    </dgm:pt>
    <dgm:pt modelId="{692DE289-C1F3-4AC8-9528-BBECDB334EDA}" type="parTrans" cxnId="{8607523C-0198-47E0-8492-38F0B9F27BA1}">
      <dgm:prSet/>
      <dgm:spPr/>
      <dgm:t>
        <a:bodyPr/>
        <a:lstStyle/>
        <a:p>
          <a:endParaRPr lang="en-US"/>
        </a:p>
      </dgm:t>
    </dgm:pt>
    <dgm:pt modelId="{5220D820-4A6C-43B1-AB97-39B9DC499937}" type="sibTrans" cxnId="{8607523C-0198-47E0-8492-38F0B9F27BA1}">
      <dgm:prSet/>
      <dgm:spPr/>
      <dgm:t>
        <a:bodyPr/>
        <a:lstStyle/>
        <a:p>
          <a:endParaRPr lang="en-US"/>
        </a:p>
      </dgm:t>
    </dgm:pt>
    <dgm:pt modelId="{A6B5C920-08FD-47D6-9A76-5F8F60A3C01E}">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smtClean="0"/>
            <a:t>Authentication Cipher</a:t>
          </a:r>
          <a:endParaRPr lang="en-US" dirty="0"/>
        </a:p>
      </dgm:t>
    </dgm:pt>
    <dgm:pt modelId="{0F99BFF9-9A1F-4530-9640-54A02F583AC8}" type="parTrans" cxnId="{2549D71B-9647-4DDD-8C8E-24ECF6EF5B0D}">
      <dgm:prSet/>
      <dgm:spPr/>
      <dgm:t>
        <a:bodyPr/>
        <a:lstStyle/>
        <a:p>
          <a:endParaRPr lang="en-US"/>
        </a:p>
      </dgm:t>
    </dgm:pt>
    <dgm:pt modelId="{BE451A1B-11A9-4F2F-B9D3-E6315E922753}" type="sibTrans" cxnId="{2549D71B-9647-4DDD-8C8E-24ECF6EF5B0D}">
      <dgm:prSet/>
      <dgm:spPr/>
      <dgm:t>
        <a:bodyPr/>
        <a:lstStyle/>
        <a:p>
          <a:endParaRPr lang="en-US"/>
        </a:p>
      </dgm:t>
    </dgm:pt>
    <dgm:pt modelId="{A982619C-BB1D-46E8-88D3-E123823E699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smtClean="0"/>
            <a:t>HMAC-SHA1-96</a:t>
          </a:r>
          <a:endParaRPr lang="en-US" dirty="0"/>
        </a:p>
      </dgm:t>
    </dgm:pt>
    <dgm:pt modelId="{3E670225-DFB5-4CB0-8933-8573FDDF40D8}" type="parTrans" cxnId="{FEE08569-EB5D-42D0-BC3E-F830509B0945}">
      <dgm:prSet/>
      <dgm:spPr/>
      <dgm:t>
        <a:bodyPr/>
        <a:lstStyle/>
        <a:p>
          <a:endParaRPr lang="en-US"/>
        </a:p>
      </dgm:t>
    </dgm:pt>
    <dgm:pt modelId="{D65C9132-917A-4318-896A-5522965694A6}" type="sibTrans" cxnId="{FEE08569-EB5D-42D0-BC3E-F830509B0945}">
      <dgm:prSet/>
      <dgm:spPr/>
      <dgm:t>
        <a:bodyPr/>
        <a:lstStyle/>
        <a:p>
          <a:endParaRPr lang="en-US"/>
        </a:p>
      </dgm:t>
    </dgm:pt>
    <dgm:pt modelId="{ACC90C35-C107-4E1B-9A1A-F0D42907EE0E}" type="pres">
      <dgm:prSet presAssocID="{337FA1B2-586B-4669-BB51-F53B56BCC247}" presName="linearFlow" presStyleCnt="0">
        <dgm:presLayoutVars>
          <dgm:dir/>
          <dgm:animLvl val="lvl"/>
          <dgm:resizeHandles val="exact"/>
        </dgm:presLayoutVars>
      </dgm:prSet>
      <dgm:spPr/>
      <dgm:t>
        <a:bodyPr/>
        <a:lstStyle/>
        <a:p>
          <a:endParaRPr lang="en-US"/>
        </a:p>
      </dgm:t>
    </dgm:pt>
    <dgm:pt modelId="{B8D101C3-6EF4-4ABB-8648-AACA882114FE}" type="pres">
      <dgm:prSet presAssocID="{49D9BEA9-8442-432F-B736-54615D3C158A}" presName="composite" presStyleCnt="0"/>
      <dgm:spPr/>
    </dgm:pt>
    <dgm:pt modelId="{FB43D89C-CB93-4821-BBC5-DE24E7A7A663}" type="pres">
      <dgm:prSet presAssocID="{49D9BEA9-8442-432F-B736-54615D3C158A}" presName="parentText" presStyleLbl="alignNode1" presStyleIdx="0" presStyleCnt="1">
        <dgm:presLayoutVars>
          <dgm:chMax val="1"/>
          <dgm:bulletEnabled val="1"/>
        </dgm:presLayoutVars>
      </dgm:prSet>
      <dgm:spPr/>
      <dgm:t>
        <a:bodyPr/>
        <a:lstStyle/>
        <a:p>
          <a:endParaRPr lang="en-US"/>
        </a:p>
      </dgm:t>
    </dgm:pt>
    <dgm:pt modelId="{F4264DDE-3741-4E1A-9748-4F4E7C33C7B8}" type="pres">
      <dgm:prSet presAssocID="{49D9BEA9-8442-432F-B736-54615D3C158A}" presName="descendantText" presStyleLbl="alignAcc1" presStyleIdx="0" presStyleCnt="1">
        <dgm:presLayoutVars>
          <dgm:bulletEnabled val="1"/>
        </dgm:presLayoutVars>
      </dgm:prSet>
      <dgm:spPr/>
      <dgm:t>
        <a:bodyPr/>
        <a:lstStyle/>
        <a:p>
          <a:endParaRPr lang="en-US"/>
        </a:p>
      </dgm:t>
    </dgm:pt>
  </dgm:ptLst>
  <dgm:cxnLst>
    <dgm:cxn modelId="{35732702-218E-4956-96A2-9D6168326ECB}" type="presOf" srcId="{337FA1B2-586B-4669-BB51-F53B56BCC247}" destId="{ACC90C35-C107-4E1B-9A1A-F0D42907EE0E}" srcOrd="0" destOrd="0" presId="urn:microsoft.com/office/officeart/2005/8/layout/chevron2"/>
    <dgm:cxn modelId="{50744937-9286-418E-BE39-E5E82D5D9D42}" type="presOf" srcId="{49D9BEA9-8442-432F-B736-54615D3C158A}" destId="{FB43D89C-CB93-4821-BBC5-DE24E7A7A663}" srcOrd="0" destOrd="0" presId="urn:microsoft.com/office/officeart/2005/8/layout/chevron2"/>
    <dgm:cxn modelId="{FEE08569-EB5D-42D0-BC3E-F830509B0945}" srcId="{A6B5C920-08FD-47D6-9A76-5F8F60A3C01E}" destId="{A982619C-BB1D-46E8-88D3-E123823E6994}" srcOrd="0" destOrd="0" parTransId="{3E670225-DFB5-4CB0-8933-8573FDDF40D8}" sibTransId="{D65C9132-917A-4318-896A-5522965694A6}"/>
    <dgm:cxn modelId="{90A562F9-6520-4099-819C-482A1B0735F9}" type="presOf" srcId="{A982619C-BB1D-46E8-88D3-E123823E6994}" destId="{F4264DDE-3741-4E1A-9748-4F4E7C33C7B8}" srcOrd="0" destOrd="1" presId="urn:microsoft.com/office/officeart/2005/8/layout/chevron2"/>
    <dgm:cxn modelId="{46C3314B-21EA-4C02-A464-019083B9704F}" type="presOf" srcId="{A6B5C920-08FD-47D6-9A76-5F8F60A3C01E}" destId="{F4264DDE-3741-4E1A-9748-4F4E7C33C7B8}" srcOrd="0" destOrd="0" presId="urn:microsoft.com/office/officeart/2005/8/layout/chevron2"/>
    <dgm:cxn modelId="{8607523C-0198-47E0-8492-38F0B9F27BA1}" srcId="{337FA1B2-586B-4669-BB51-F53B56BCC247}" destId="{49D9BEA9-8442-432F-B736-54615D3C158A}" srcOrd="0" destOrd="0" parTransId="{692DE289-C1F3-4AC8-9528-BBECDB334EDA}" sibTransId="{5220D820-4A6C-43B1-AB97-39B9DC499937}"/>
    <dgm:cxn modelId="{2549D71B-9647-4DDD-8C8E-24ECF6EF5B0D}" srcId="{49D9BEA9-8442-432F-B736-54615D3C158A}" destId="{A6B5C920-08FD-47D6-9A76-5F8F60A3C01E}" srcOrd="0" destOrd="0" parTransId="{0F99BFF9-9A1F-4530-9640-54A02F583AC8}" sibTransId="{BE451A1B-11A9-4F2F-B9D3-E6315E922753}"/>
    <dgm:cxn modelId="{B23B1FED-B92D-436F-B4BB-459C3B5C5C70}" type="presParOf" srcId="{ACC90C35-C107-4E1B-9A1A-F0D42907EE0E}" destId="{B8D101C3-6EF4-4ABB-8648-AACA882114FE}" srcOrd="0" destOrd="0" presId="urn:microsoft.com/office/officeart/2005/8/layout/chevron2"/>
    <dgm:cxn modelId="{A503A5A2-C8BD-4C90-8B9A-76D1050564A3}" type="presParOf" srcId="{B8D101C3-6EF4-4ABB-8648-AACA882114FE}" destId="{FB43D89C-CB93-4821-BBC5-DE24E7A7A663}" srcOrd="0" destOrd="0" presId="urn:microsoft.com/office/officeart/2005/8/layout/chevron2"/>
    <dgm:cxn modelId="{59D171F1-023D-46AF-B9C2-F20E3857AC56}" type="presParOf" srcId="{B8D101C3-6EF4-4ABB-8648-AACA882114FE}" destId="{F4264DDE-3741-4E1A-9748-4F4E7C33C7B8}"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EAFCC7-BF62-4751-AD36-07BD3A1D11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F87F8D-3C8D-44B3-99E7-6520CE55DBEB}">
      <dgm:prSet phldrT="[Text]"/>
      <dgm:spPr/>
      <dgm:t>
        <a:bodyPr/>
        <a:lstStyle/>
        <a:p>
          <a:pPr algn="ctr"/>
          <a:r>
            <a:rPr lang="en-US" dirty="0" smtClean="0"/>
            <a:t>Crypto Dev Creation</a:t>
          </a:r>
          <a:endParaRPr lang="en-US" dirty="0"/>
        </a:p>
      </dgm:t>
    </dgm:pt>
    <dgm:pt modelId="{36BF210A-7BF7-4AA8-8A01-2B1F2A087BB6}" type="parTrans" cxnId="{4FD15FFE-306E-449D-95F1-B4F20818E9B6}">
      <dgm:prSet/>
      <dgm:spPr/>
      <dgm:t>
        <a:bodyPr/>
        <a:lstStyle/>
        <a:p>
          <a:endParaRPr lang="en-US"/>
        </a:p>
      </dgm:t>
    </dgm:pt>
    <dgm:pt modelId="{ED9E128F-05FD-438D-8DB8-6BB76825474E}" type="sibTrans" cxnId="{4FD15FFE-306E-449D-95F1-B4F20818E9B6}">
      <dgm:prSet/>
      <dgm:spPr/>
      <dgm:t>
        <a:bodyPr/>
        <a:lstStyle/>
        <a:p>
          <a:endParaRPr lang="en-US"/>
        </a:p>
      </dgm:t>
    </dgm:pt>
    <dgm:pt modelId="{5414A930-5A72-45C1-AA34-9C9E8313991B}" type="pres">
      <dgm:prSet presAssocID="{BDEAFCC7-BF62-4751-AD36-07BD3A1D11EE}" presName="linear" presStyleCnt="0">
        <dgm:presLayoutVars>
          <dgm:animLvl val="lvl"/>
          <dgm:resizeHandles val="exact"/>
        </dgm:presLayoutVars>
      </dgm:prSet>
      <dgm:spPr/>
      <dgm:t>
        <a:bodyPr/>
        <a:lstStyle/>
        <a:p>
          <a:endParaRPr lang="en-US"/>
        </a:p>
      </dgm:t>
    </dgm:pt>
    <dgm:pt modelId="{3725D465-CAB5-4D75-B16E-0D3F41E7B39D}" type="pres">
      <dgm:prSet presAssocID="{49F87F8D-3C8D-44B3-99E7-6520CE55DBEB}" presName="parentText" presStyleLbl="node1" presStyleIdx="0" presStyleCnt="1" custLinFactNeighborY="-93489">
        <dgm:presLayoutVars>
          <dgm:chMax val="0"/>
          <dgm:bulletEnabled val="1"/>
        </dgm:presLayoutVars>
      </dgm:prSet>
      <dgm:spPr/>
      <dgm:t>
        <a:bodyPr/>
        <a:lstStyle/>
        <a:p>
          <a:endParaRPr lang="en-US"/>
        </a:p>
      </dgm:t>
    </dgm:pt>
  </dgm:ptLst>
  <dgm:cxnLst>
    <dgm:cxn modelId="{FF3868B8-4A91-45DD-9F4A-78AD9646DD45}" type="presOf" srcId="{BDEAFCC7-BF62-4751-AD36-07BD3A1D11EE}" destId="{5414A930-5A72-45C1-AA34-9C9E8313991B}" srcOrd="0" destOrd="0" presId="urn:microsoft.com/office/officeart/2005/8/layout/vList2"/>
    <dgm:cxn modelId="{0C20AD7A-8FD5-4512-8EDF-A2FC3843FF1D}" type="presOf" srcId="{49F87F8D-3C8D-44B3-99E7-6520CE55DBEB}" destId="{3725D465-CAB5-4D75-B16E-0D3F41E7B39D}" srcOrd="0" destOrd="0" presId="urn:microsoft.com/office/officeart/2005/8/layout/vList2"/>
    <dgm:cxn modelId="{4FD15FFE-306E-449D-95F1-B4F20818E9B6}" srcId="{BDEAFCC7-BF62-4751-AD36-07BD3A1D11EE}" destId="{49F87F8D-3C8D-44B3-99E7-6520CE55DBEB}" srcOrd="0" destOrd="0" parTransId="{36BF210A-7BF7-4AA8-8A01-2B1F2A087BB6}" sibTransId="{ED9E128F-05FD-438D-8DB8-6BB76825474E}"/>
    <dgm:cxn modelId="{0FB487BD-C80F-42D8-9B63-7FF49DB7856A}" type="presParOf" srcId="{5414A930-5A72-45C1-AA34-9C9E8313991B}" destId="{3725D465-CAB5-4D75-B16E-0D3F41E7B3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EAFCC7-BF62-4751-AD36-07BD3A1D11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F87F8D-3C8D-44B3-99E7-6520CE55DBEB}">
      <dgm:prSet phldrT="[Text]"/>
      <dgm:spPr/>
      <dgm:t>
        <a:bodyPr/>
        <a:lstStyle/>
        <a:p>
          <a:pPr algn="ctr"/>
          <a:r>
            <a:rPr lang="en-US" dirty="0" smtClean="0"/>
            <a:t>Asynchronous Operations</a:t>
          </a:r>
          <a:endParaRPr lang="en-US" dirty="0"/>
        </a:p>
      </dgm:t>
    </dgm:pt>
    <dgm:pt modelId="{36BF210A-7BF7-4AA8-8A01-2B1F2A087BB6}" type="parTrans" cxnId="{4FD15FFE-306E-449D-95F1-B4F20818E9B6}">
      <dgm:prSet/>
      <dgm:spPr/>
      <dgm:t>
        <a:bodyPr/>
        <a:lstStyle/>
        <a:p>
          <a:endParaRPr lang="en-US"/>
        </a:p>
      </dgm:t>
    </dgm:pt>
    <dgm:pt modelId="{ED9E128F-05FD-438D-8DB8-6BB76825474E}" type="sibTrans" cxnId="{4FD15FFE-306E-449D-95F1-B4F20818E9B6}">
      <dgm:prSet/>
      <dgm:spPr/>
      <dgm:t>
        <a:bodyPr/>
        <a:lstStyle/>
        <a:p>
          <a:endParaRPr lang="en-US"/>
        </a:p>
      </dgm:t>
    </dgm:pt>
    <dgm:pt modelId="{5414A930-5A72-45C1-AA34-9C9E8313991B}" type="pres">
      <dgm:prSet presAssocID="{BDEAFCC7-BF62-4751-AD36-07BD3A1D11EE}" presName="linear" presStyleCnt="0">
        <dgm:presLayoutVars>
          <dgm:animLvl val="lvl"/>
          <dgm:resizeHandles val="exact"/>
        </dgm:presLayoutVars>
      </dgm:prSet>
      <dgm:spPr/>
      <dgm:t>
        <a:bodyPr/>
        <a:lstStyle/>
        <a:p>
          <a:endParaRPr lang="en-US"/>
        </a:p>
      </dgm:t>
    </dgm:pt>
    <dgm:pt modelId="{3725D465-CAB5-4D75-B16E-0D3F41E7B39D}" type="pres">
      <dgm:prSet presAssocID="{49F87F8D-3C8D-44B3-99E7-6520CE55DBEB}" presName="parentText" presStyleLbl="node1" presStyleIdx="0" presStyleCnt="1" custLinFactNeighborX="-6377" custLinFactNeighborY="-54946">
        <dgm:presLayoutVars>
          <dgm:chMax val="0"/>
          <dgm:bulletEnabled val="1"/>
        </dgm:presLayoutVars>
      </dgm:prSet>
      <dgm:spPr/>
      <dgm:t>
        <a:bodyPr/>
        <a:lstStyle/>
        <a:p>
          <a:endParaRPr lang="en-US"/>
        </a:p>
      </dgm:t>
    </dgm:pt>
  </dgm:ptLst>
  <dgm:cxnLst>
    <dgm:cxn modelId="{DF401C01-8EF4-4BE4-BABA-4504249F473E}" type="presOf" srcId="{49F87F8D-3C8D-44B3-99E7-6520CE55DBEB}" destId="{3725D465-CAB5-4D75-B16E-0D3F41E7B39D}" srcOrd="0" destOrd="0" presId="urn:microsoft.com/office/officeart/2005/8/layout/vList2"/>
    <dgm:cxn modelId="{4FD15FFE-306E-449D-95F1-B4F20818E9B6}" srcId="{BDEAFCC7-BF62-4751-AD36-07BD3A1D11EE}" destId="{49F87F8D-3C8D-44B3-99E7-6520CE55DBEB}" srcOrd="0" destOrd="0" parTransId="{36BF210A-7BF7-4AA8-8A01-2B1F2A087BB6}" sibTransId="{ED9E128F-05FD-438D-8DB8-6BB76825474E}"/>
    <dgm:cxn modelId="{054D18A2-C968-4589-A304-628736F9DED6}" type="presOf" srcId="{BDEAFCC7-BF62-4751-AD36-07BD3A1D11EE}" destId="{5414A930-5A72-45C1-AA34-9C9E8313991B}" srcOrd="0" destOrd="0" presId="urn:microsoft.com/office/officeart/2005/8/layout/vList2"/>
    <dgm:cxn modelId="{C704D99E-8BA3-4F9E-A749-D268493D979F}" type="presParOf" srcId="{5414A930-5A72-45C1-AA34-9C9E8313991B}" destId="{3725D465-CAB5-4D75-B16E-0D3F41E7B3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EAFCC7-BF62-4751-AD36-07BD3A1D11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F87F8D-3C8D-44B3-99E7-6520CE55DBEB}">
      <dgm:prSet phldrT="[Text]"/>
      <dgm:spPr/>
      <dgm:t>
        <a:bodyPr/>
        <a:lstStyle/>
        <a:p>
          <a:pPr algn="ctr"/>
          <a:r>
            <a:rPr lang="en-US" dirty="0" smtClean="0"/>
            <a:t>Security Association Establishment</a:t>
          </a:r>
          <a:endParaRPr lang="en-US" dirty="0"/>
        </a:p>
      </dgm:t>
    </dgm:pt>
    <dgm:pt modelId="{36BF210A-7BF7-4AA8-8A01-2B1F2A087BB6}" type="parTrans" cxnId="{4FD15FFE-306E-449D-95F1-B4F20818E9B6}">
      <dgm:prSet/>
      <dgm:spPr/>
      <dgm:t>
        <a:bodyPr/>
        <a:lstStyle/>
        <a:p>
          <a:endParaRPr lang="en-US"/>
        </a:p>
      </dgm:t>
    </dgm:pt>
    <dgm:pt modelId="{ED9E128F-05FD-438D-8DB8-6BB76825474E}" type="sibTrans" cxnId="{4FD15FFE-306E-449D-95F1-B4F20818E9B6}">
      <dgm:prSet/>
      <dgm:spPr/>
      <dgm:t>
        <a:bodyPr/>
        <a:lstStyle/>
        <a:p>
          <a:endParaRPr lang="en-US"/>
        </a:p>
      </dgm:t>
    </dgm:pt>
    <dgm:pt modelId="{5414A930-5A72-45C1-AA34-9C9E8313991B}" type="pres">
      <dgm:prSet presAssocID="{BDEAFCC7-BF62-4751-AD36-07BD3A1D11EE}" presName="linear" presStyleCnt="0">
        <dgm:presLayoutVars>
          <dgm:animLvl val="lvl"/>
          <dgm:resizeHandles val="exact"/>
        </dgm:presLayoutVars>
      </dgm:prSet>
      <dgm:spPr/>
      <dgm:t>
        <a:bodyPr/>
        <a:lstStyle/>
        <a:p>
          <a:endParaRPr lang="en-US"/>
        </a:p>
      </dgm:t>
    </dgm:pt>
    <dgm:pt modelId="{3725D465-CAB5-4D75-B16E-0D3F41E7B39D}" type="pres">
      <dgm:prSet presAssocID="{49F87F8D-3C8D-44B3-99E7-6520CE55DBEB}" presName="parentText" presStyleLbl="node1" presStyleIdx="0" presStyleCnt="1" custLinFactNeighborX="-6377" custLinFactNeighborY="-54946">
        <dgm:presLayoutVars>
          <dgm:chMax val="0"/>
          <dgm:bulletEnabled val="1"/>
        </dgm:presLayoutVars>
      </dgm:prSet>
      <dgm:spPr/>
      <dgm:t>
        <a:bodyPr/>
        <a:lstStyle/>
        <a:p>
          <a:endParaRPr lang="en-US"/>
        </a:p>
      </dgm:t>
    </dgm:pt>
  </dgm:ptLst>
  <dgm:cxnLst>
    <dgm:cxn modelId="{6E007908-241E-4E2C-AC3D-AEF7332C886C}" type="presOf" srcId="{BDEAFCC7-BF62-4751-AD36-07BD3A1D11EE}" destId="{5414A930-5A72-45C1-AA34-9C9E8313991B}" srcOrd="0" destOrd="0" presId="urn:microsoft.com/office/officeart/2005/8/layout/vList2"/>
    <dgm:cxn modelId="{4FD15FFE-306E-449D-95F1-B4F20818E9B6}" srcId="{BDEAFCC7-BF62-4751-AD36-07BD3A1D11EE}" destId="{49F87F8D-3C8D-44B3-99E7-6520CE55DBEB}" srcOrd="0" destOrd="0" parTransId="{36BF210A-7BF7-4AA8-8A01-2B1F2A087BB6}" sibTransId="{ED9E128F-05FD-438D-8DB8-6BB76825474E}"/>
    <dgm:cxn modelId="{6DEC15A0-6E68-499F-B579-36EFA32BDBBA}" type="presOf" srcId="{49F87F8D-3C8D-44B3-99E7-6520CE55DBEB}" destId="{3725D465-CAB5-4D75-B16E-0D3F41E7B39D}" srcOrd="0" destOrd="0" presId="urn:microsoft.com/office/officeart/2005/8/layout/vList2"/>
    <dgm:cxn modelId="{62F6664D-3A64-49A1-A6BD-8CB865AD5F16}" type="presParOf" srcId="{5414A930-5A72-45C1-AA34-9C9E8313991B}" destId="{3725D465-CAB5-4D75-B16E-0D3F41E7B3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B2EB3E-5C2A-4D8C-988D-6A37F472083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3DE9B10-9B1A-434D-A520-D8337DD5B15E}">
      <dgm:prSet phldrT="[Text]"/>
      <dgm:spPr/>
      <dgm:t>
        <a:bodyPr/>
        <a:lstStyle/>
        <a:p>
          <a:r>
            <a:rPr lang="en-US" dirty="0" smtClean="0"/>
            <a:t>Security Association</a:t>
          </a:r>
          <a:endParaRPr lang="en-US" dirty="0"/>
        </a:p>
      </dgm:t>
    </dgm:pt>
    <dgm:pt modelId="{61B11871-8902-4061-B69D-00D80510FE9A}" type="parTrans" cxnId="{A731DFB5-C834-4CA8-BBA4-141E67EDAED3}">
      <dgm:prSet/>
      <dgm:spPr/>
      <dgm:t>
        <a:bodyPr/>
        <a:lstStyle/>
        <a:p>
          <a:endParaRPr lang="en-US"/>
        </a:p>
      </dgm:t>
    </dgm:pt>
    <dgm:pt modelId="{4A59273D-A478-4CF0-B78E-5A8DB339D9CC}" type="sibTrans" cxnId="{A731DFB5-C834-4CA8-BBA4-141E67EDAED3}">
      <dgm:prSet/>
      <dgm:spPr/>
      <dgm:t>
        <a:bodyPr/>
        <a:lstStyle/>
        <a:p>
          <a:endParaRPr lang="en-US"/>
        </a:p>
      </dgm:t>
    </dgm:pt>
    <dgm:pt modelId="{23812D9D-2788-436E-8687-CE4DF4F447A5}">
      <dgm:prSet phldrT="[Text]"/>
      <dgm:spPr/>
      <dgm:t>
        <a:bodyPr/>
        <a:lstStyle/>
        <a:p>
          <a:r>
            <a:rPr lang="en-US" dirty="0" smtClean="0"/>
            <a:t>Cipher Key </a:t>
          </a:r>
          <a:endParaRPr lang="en-US" dirty="0"/>
        </a:p>
      </dgm:t>
    </dgm:pt>
    <dgm:pt modelId="{2D5FCBFA-6834-414F-8EBE-7E3C853FB5A1}" type="parTrans" cxnId="{C6FEDA02-EF59-4D7F-925D-00B921633B45}">
      <dgm:prSet/>
      <dgm:spPr/>
      <dgm:t>
        <a:bodyPr/>
        <a:lstStyle/>
        <a:p>
          <a:endParaRPr lang="en-US"/>
        </a:p>
      </dgm:t>
    </dgm:pt>
    <dgm:pt modelId="{3013AB97-41A9-4BF5-8D69-63D493BE433B}" type="sibTrans" cxnId="{C6FEDA02-EF59-4D7F-925D-00B921633B45}">
      <dgm:prSet/>
      <dgm:spPr/>
      <dgm:t>
        <a:bodyPr/>
        <a:lstStyle/>
        <a:p>
          <a:endParaRPr lang="en-US"/>
        </a:p>
      </dgm:t>
    </dgm:pt>
    <dgm:pt modelId="{A80EE849-70CF-4F62-B9BD-AE702DBFF50B}">
      <dgm:prSet phldrT="[Text]"/>
      <dgm:spPr/>
      <dgm:t>
        <a:bodyPr/>
        <a:lstStyle/>
        <a:p>
          <a:r>
            <a:rPr lang="en-US" dirty="0" smtClean="0"/>
            <a:t>Authentication Key</a:t>
          </a:r>
          <a:endParaRPr lang="en-US" dirty="0"/>
        </a:p>
      </dgm:t>
    </dgm:pt>
    <dgm:pt modelId="{CD65376C-4D20-4694-86FE-22BB2149C940}" type="parTrans" cxnId="{A895529C-51F5-473B-A7C5-004618827BBE}">
      <dgm:prSet/>
      <dgm:spPr/>
      <dgm:t>
        <a:bodyPr/>
        <a:lstStyle/>
        <a:p>
          <a:endParaRPr lang="en-US"/>
        </a:p>
      </dgm:t>
    </dgm:pt>
    <dgm:pt modelId="{A58B3CBB-295D-44BF-A2DC-4E82811ED9EF}" type="sibTrans" cxnId="{A895529C-51F5-473B-A7C5-004618827BBE}">
      <dgm:prSet/>
      <dgm:spPr/>
      <dgm:t>
        <a:bodyPr/>
        <a:lstStyle/>
        <a:p>
          <a:endParaRPr lang="en-US"/>
        </a:p>
      </dgm:t>
    </dgm:pt>
    <dgm:pt modelId="{00BB64CE-6CFD-4206-A0E6-17E9058B2FF4}">
      <dgm:prSet phldrT="[Text]"/>
      <dgm:spPr/>
      <dgm:t>
        <a:bodyPr/>
        <a:lstStyle/>
        <a:p>
          <a:r>
            <a:rPr lang="en-US" dirty="0" smtClean="0"/>
            <a:t>Crypto transform</a:t>
          </a:r>
          <a:endParaRPr lang="en-US" dirty="0"/>
        </a:p>
      </dgm:t>
    </dgm:pt>
    <dgm:pt modelId="{C46A5611-AAC5-4E65-86F2-5D4376F2596B}" type="parTrans" cxnId="{43151974-7894-4396-AF30-FBAF9FF75573}">
      <dgm:prSet/>
      <dgm:spPr/>
      <dgm:t>
        <a:bodyPr/>
        <a:lstStyle/>
        <a:p>
          <a:endParaRPr lang="en-US"/>
        </a:p>
      </dgm:t>
    </dgm:pt>
    <dgm:pt modelId="{C68D6F2D-E731-48B0-8BD3-A9B212801D1C}" type="sibTrans" cxnId="{43151974-7894-4396-AF30-FBAF9FF75573}">
      <dgm:prSet/>
      <dgm:spPr/>
      <dgm:t>
        <a:bodyPr/>
        <a:lstStyle/>
        <a:p>
          <a:endParaRPr lang="en-US"/>
        </a:p>
      </dgm:t>
    </dgm:pt>
    <dgm:pt modelId="{4C890E96-FEBC-4E24-8DA8-2341571C60AD}" type="pres">
      <dgm:prSet presAssocID="{30B2EB3E-5C2A-4D8C-988D-6A37F4720832}" presName="Name0" presStyleCnt="0">
        <dgm:presLayoutVars>
          <dgm:dir/>
          <dgm:animLvl val="lvl"/>
          <dgm:resizeHandles val="exact"/>
        </dgm:presLayoutVars>
      </dgm:prSet>
      <dgm:spPr/>
      <dgm:t>
        <a:bodyPr/>
        <a:lstStyle/>
        <a:p>
          <a:endParaRPr lang="en-US"/>
        </a:p>
      </dgm:t>
    </dgm:pt>
    <dgm:pt modelId="{EDF0784C-2113-4EDB-A037-C70811CE7AFD}" type="pres">
      <dgm:prSet presAssocID="{33DE9B10-9B1A-434D-A520-D8337DD5B15E}" presName="composite" presStyleCnt="0"/>
      <dgm:spPr/>
    </dgm:pt>
    <dgm:pt modelId="{6F336F42-EA7D-4DFF-A878-CB57C20FB07B}" type="pres">
      <dgm:prSet presAssocID="{33DE9B10-9B1A-434D-A520-D8337DD5B15E}" presName="parTx" presStyleLbl="alignNode1" presStyleIdx="0" presStyleCnt="1">
        <dgm:presLayoutVars>
          <dgm:chMax val="0"/>
          <dgm:chPref val="0"/>
          <dgm:bulletEnabled val="1"/>
        </dgm:presLayoutVars>
      </dgm:prSet>
      <dgm:spPr/>
      <dgm:t>
        <a:bodyPr/>
        <a:lstStyle/>
        <a:p>
          <a:endParaRPr lang="en-US"/>
        </a:p>
      </dgm:t>
    </dgm:pt>
    <dgm:pt modelId="{4620AB39-599E-489C-821F-B2EF8962266F}" type="pres">
      <dgm:prSet presAssocID="{33DE9B10-9B1A-434D-A520-D8337DD5B15E}" presName="desTx" presStyleLbl="alignAccFollowNode1" presStyleIdx="0" presStyleCnt="1">
        <dgm:presLayoutVars>
          <dgm:bulletEnabled val="1"/>
        </dgm:presLayoutVars>
      </dgm:prSet>
      <dgm:spPr/>
      <dgm:t>
        <a:bodyPr/>
        <a:lstStyle/>
        <a:p>
          <a:endParaRPr lang="en-US"/>
        </a:p>
      </dgm:t>
    </dgm:pt>
  </dgm:ptLst>
  <dgm:cxnLst>
    <dgm:cxn modelId="{43151974-7894-4396-AF30-FBAF9FF75573}" srcId="{33DE9B10-9B1A-434D-A520-D8337DD5B15E}" destId="{00BB64CE-6CFD-4206-A0E6-17E9058B2FF4}" srcOrd="0" destOrd="0" parTransId="{C46A5611-AAC5-4E65-86F2-5D4376F2596B}" sibTransId="{C68D6F2D-E731-48B0-8BD3-A9B212801D1C}"/>
    <dgm:cxn modelId="{C6FEDA02-EF59-4D7F-925D-00B921633B45}" srcId="{33DE9B10-9B1A-434D-A520-D8337DD5B15E}" destId="{23812D9D-2788-436E-8687-CE4DF4F447A5}" srcOrd="1" destOrd="0" parTransId="{2D5FCBFA-6834-414F-8EBE-7E3C853FB5A1}" sibTransId="{3013AB97-41A9-4BF5-8D69-63D493BE433B}"/>
    <dgm:cxn modelId="{1E2A4BB1-5F96-41CA-AEEE-3F1E58D54E34}" type="presOf" srcId="{00BB64CE-6CFD-4206-A0E6-17E9058B2FF4}" destId="{4620AB39-599E-489C-821F-B2EF8962266F}" srcOrd="0" destOrd="0" presId="urn:microsoft.com/office/officeart/2005/8/layout/hList1"/>
    <dgm:cxn modelId="{A731DFB5-C834-4CA8-BBA4-141E67EDAED3}" srcId="{30B2EB3E-5C2A-4D8C-988D-6A37F4720832}" destId="{33DE9B10-9B1A-434D-A520-D8337DD5B15E}" srcOrd="0" destOrd="0" parTransId="{61B11871-8902-4061-B69D-00D80510FE9A}" sibTransId="{4A59273D-A478-4CF0-B78E-5A8DB339D9CC}"/>
    <dgm:cxn modelId="{1E952B89-77EB-4E2C-9AD2-14706A4EB3CC}" type="presOf" srcId="{23812D9D-2788-436E-8687-CE4DF4F447A5}" destId="{4620AB39-599E-489C-821F-B2EF8962266F}" srcOrd="0" destOrd="1" presId="urn:microsoft.com/office/officeart/2005/8/layout/hList1"/>
    <dgm:cxn modelId="{A895529C-51F5-473B-A7C5-004618827BBE}" srcId="{33DE9B10-9B1A-434D-A520-D8337DD5B15E}" destId="{A80EE849-70CF-4F62-B9BD-AE702DBFF50B}" srcOrd="2" destOrd="0" parTransId="{CD65376C-4D20-4694-86FE-22BB2149C940}" sibTransId="{A58B3CBB-295D-44BF-A2DC-4E82811ED9EF}"/>
    <dgm:cxn modelId="{9BF2FE76-F624-4058-982F-FCAC81F1057A}" type="presOf" srcId="{30B2EB3E-5C2A-4D8C-988D-6A37F4720832}" destId="{4C890E96-FEBC-4E24-8DA8-2341571C60AD}" srcOrd="0" destOrd="0" presId="urn:microsoft.com/office/officeart/2005/8/layout/hList1"/>
    <dgm:cxn modelId="{49C88F6C-FC38-4357-A4E4-08A77D852DDD}" type="presOf" srcId="{33DE9B10-9B1A-434D-A520-D8337DD5B15E}" destId="{6F336F42-EA7D-4DFF-A878-CB57C20FB07B}" srcOrd="0" destOrd="0" presId="urn:microsoft.com/office/officeart/2005/8/layout/hList1"/>
    <dgm:cxn modelId="{15F8701A-2777-4DB3-B65E-69980505E748}" type="presOf" srcId="{A80EE849-70CF-4F62-B9BD-AE702DBFF50B}" destId="{4620AB39-599E-489C-821F-B2EF8962266F}" srcOrd="0" destOrd="2" presId="urn:microsoft.com/office/officeart/2005/8/layout/hList1"/>
    <dgm:cxn modelId="{1ACC2B14-F9C6-4BBD-9E90-139B4608C023}" type="presParOf" srcId="{4C890E96-FEBC-4E24-8DA8-2341571C60AD}" destId="{EDF0784C-2113-4EDB-A037-C70811CE7AFD}" srcOrd="0" destOrd="0" presId="urn:microsoft.com/office/officeart/2005/8/layout/hList1"/>
    <dgm:cxn modelId="{5D4795D7-1675-4909-A52B-E37C20BC90FE}" type="presParOf" srcId="{EDF0784C-2113-4EDB-A037-C70811CE7AFD}" destId="{6F336F42-EA7D-4DFF-A878-CB57C20FB07B}" srcOrd="0" destOrd="0" presId="urn:microsoft.com/office/officeart/2005/8/layout/hList1"/>
    <dgm:cxn modelId="{90DBDFCD-4BE2-49FF-BBDB-5272403DAEDF}" type="presParOf" srcId="{EDF0784C-2113-4EDB-A037-C70811CE7AFD}" destId="{4620AB39-599E-489C-821F-B2EF8962266F}"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3D89C-CB93-4821-BBC5-DE24E7A7A663}">
      <dsp:nvSpPr>
        <dsp:cNvPr id="0" name=""/>
        <dsp:cNvSpPr/>
      </dsp:nvSpPr>
      <dsp:spPr>
        <a:xfrm rot="5400000">
          <a:off x="-141220" y="141220"/>
          <a:ext cx="941468" cy="659027"/>
        </a:xfrm>
        <a:prstGeom prst="chevron">
          <a:avLst/>
        </a:prstGeom>
        <a:solidFill>
          <a:schemeClr val="accent3">
            <a:lumMod val="60000"/>
            <a:lumOff val="40000"/>
          </a:schemeClr>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IPsec</a:t>
          </a:r>
          <a:endParaRPr lang="en-US" sz="1400" b="1" kern="1200" dirty="0"/>
        </a:p>
      </dsp:txBody>
      <dsp:txXfrm rot="-5400000">
        <a:off x="1" y="329514"/>
        <a:ext cx="659027" cy="282441"/>
      </dsp:txXfrm>
    </dsp:sp>
    <dsp:sp modelId="{F4264DDE-3741-4E1A-9748-4F4E7C33C7B8}">
      <dsp:nvSpPr>
        <dsp:cNvPr id="0" name=""/>
        <dsp:cNvSpPr/>
      </dsp:nvSpPr>
      <dsp:spPr>
        <a:xfrm rot="5400000">
          <a:off x="1292096" y="-633069"/>
          <a:ext cx="611954" cy="1878092"/>
        </a:xfrm>
        <a:prstGeom prst="round2SameRect">
          <a:avLst/>
        </a:prstGeom>
        <a:solidFill>
          <a:schemeClr val="lt1"/>
        </a:solidFill>
        <a:ln w="25400" cap="flat" cmpd="sng" algn="ctr">
          <a:solidFill>
            <a:schemeClr val="accent3"/>
          </a:solidFill>
          <a:prstDash val="solid"/>
        </a:ln>
        <a:effectLst/>
      </dsp:spPr>
      <dsp:style>
        <a:lnRef idx="2">
          <a:schemeClr val="accent3"/>
        </a:lnRef>
        <a:fillRef idx="1">
          <a:schemeClr val="lt1"/>
        </a:fillRef>
        <a:effectRef idx="0">
          <a:schemeClr val="accent3"/>
        </a:effectRef>
        <a:fontRef idx="minor">
          <a:schemeClr val="dk1"/>
        </a:fontRef>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Protocol</a:t>
          </a:r>
          <a:r>
            <a:rPr lang="en-US" sz="1100" kern="1200" smtClean="0"/>
            <a:t>: </a:t>
          </a:r>
          <a:r>
            <a:rPr lang="en-US" sz="1100" b="1" kern="1200" smtClean="0"/>
            <a:t>ESP</a:t>
          </a:r>
          <a:r>
            <a:rPr lang="en-US" sz="1100" kern="1200" smtClean="0"/>
            <a:t> (Encapsulating Security Protocol)</a:t>
          </a:r>
          <a:endParaRPr lang="en-US" sz="1100" kern="1200" dirty="0"/>
        </a:p>
        <a:p>
          <a:pPr marL="57150" lvl="1" indent="-57150" algn="l" defTabSz="488950">
            <a:lnSpc>
              <a:spcPct val="90000"/>
            </a:lnSpc>
            <a:spcBef>
              <a:spcPct val="0"/>
            </a:spcBef>
            <a:spcAft>
              <a:spcPct val="15000"/>
            </a:spcAft>
            <a:buChar char="••"/>
          </a:pPr>
          <a:r>
            <a:rPr lang="en-US" sz="1100" kern="1200" dirty="0" smtClean="0"/>
            <a:t>Mode: </a:t>
          </a:r>
          <a:r>
            <a:rPr lang="en-US" sz="1100" b="1" kern="1200" dirty="0" smtClean="0"/>
            <a:t>Transport</a:t>
          </a:r>
          <a:endParaRPr lang="en-US" sz="1100" b="1" kern="1200" dirty="0"/>
        </a:p>
      </dsp:txBody>
      <dsp:txXfrm rot="-5400000">
        <a:off x="659028" y="29872"/>
        <a:ext cx="1848219" cy="552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3D89C-CB93-4821-BBC5-DE24E7A7A663}">
      <dsp:nvSpPr>
        <dsp:cNvPr id="0" name=""/>
        <dsp:cNvSpPr/>
      </dsp:nvSpPr>
      <dsp:spPr>
        <a:xfrm rot="5400000">
          <a:off x="-210373" y="210373"/>
          <a:ext cx="1402489" cy="981742"/>
        </a:xfrm>
        <a:prstGeom prst="chevron">
          <a:avLst/>
        </a:prstGeom>
        <a:solidFill>
          <a:schemeClr val="accent6"/>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1" kern="1200" dirty="0" smtClean="0"/>
            <a:t>Encrypted</a:t>
          </a:r>
          <a:endParaRPr lang="en-US" sz="1400" b="1" kern="1200" dirty="0"/>
        </a:p>
      </dsp:txBody>
      <dsp:txXfrm rot="-5400000">
        <a:off x="1" y="490870"/>
        <a:ext cx="981742" cy="420747"/>
      </dsp:txXfrm>
    </dsp:sp>
    <dsp:sp modelId="{F4264DDE-3741-4E1A-9748-4F4E7C33C7B8}">
      <dsp:nvSpPr>
        <dsp:cNvPr id="0" name=""/>
        <dsp:cNvSpPr/>
      </dsp:nvSpPr>
      <dsp:spPr>
        <a:xfrm rot="5400000">
          <a:off x="1595755" y="-614012"/>
          <a:ext cx="911617" cy="2139643"/>
        </a:xfrm>
        <a:prstGeom prst="round2SameRect">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Encryption Ciphers</a:t>
          </a:r>
          <a:endParaRPr lang="en-US" sz="1300" kern="1200" dirty="0"/>
        </a:p>
        <a:p>
          <a:pPr marL="228600" lvl="2" indent="-114300" algn="l" defTabSz="577850">
            <a:lnSpc>
              <a:spcPct val="90000"/>
            </a:lnSpc>
            <a:spcBef>
              <a:spcPct val="0"/>
            </a:spcBef>
            <a:spcAft>
              <a:spcPct val="15000"/>
            </a:spcAft>
            <a:buChar char="••"/>
          </a:pPr>
          <a:r>
            <a:rPr lang="en-US" sz="1300" kern="1200" dirty="0" smtClean="0"/>
            <a:t>AES-CBC</a:t>
          </a:r>
          <a:endParaRPr lang="en-US" sz="1300" kern="1200" dirty="0"/>
        </a:p>
        <a:p>
          <a:pPr marL="228600" lvl="2" indent="-114300" algn="l" defTabSz="577850">
            <a:lnSpc>
              <a:spcPct val="90000"/>
            </a:lnSpc>
            <a:spcBef>
              <a:spcPct val="0"/>
            </a:spcBef>
            <a:spcAft>
              <a:spcPct val="15000"/>
            </a:spcAft>
            <a:buChar char="••"/>
          </a:pPr>
          <a:r>
            <a:rPr lang="en-IE" sz="1300" kern="1200" dirty="0"/>
            <a:t>AES-GCM with 16 octet ICV (Combined)</a:t>
          </a:r>
          <a:endParaRPr lang="en-US" sz="1300" kern="1200" dirty="0"/>
        </a:p>
      </dsp:txBody>
      <dsp:txXfrm rot="-5400000">
        <a:off x="981743" y="44501"/>
        <a:ext cx="2095142" cy="8226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3D89C-CB93-4821-BBC5-DE24E7A7A663}">
      <dsp:nvSpPr>
        <dsp:cNvPr id="0" name=""/>
        <dsp:cNvSpPr/>
      </dsp:nvSpPr>
      <dsp:spPr>
        <a:xfrm rot="5400000">
          <a:off x="-200632" y="200632"/>
          <a:ext cx="1337549" cy="936284"/>
        </a:xfrm>
        <a:prstGeom prst="chevron">
          <a:avLst/>
        </a:prstGeom>
        <a:solidFill>
          <a:srgbClr val="7030A0"/>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solidFill>
                <a:schemeClr val="bg1"/>
              </a:solidFill>
            </a:rPr>
            <a:t>Authenticated</a:t>
          </a:r>
          <a:endParaRPr lang="en-US" sz="1200" b="1" kern="1200" dirty="0">
            <a:solidFill>
              <a:schemeClr val="bg1"/>
            </a:solidFill>
          </a:endParaRPr>
        </a:p>
      </dsp:txBody>
      <dsp:txXfrm rot="-5400000">
        <a:off x="1" y="468141"/>
        <a:ext cx="936284" cy="401265"/>
      </dsp:txXfrm>
    </dsp:sp>
    <dsp:sp modelId="{F4264DDE-3741-4E1A-9748-4F4E7C33C7B8}">
      <dsp:nvSpPr>
        <dsp:cNvPr id="0" name=""/>
        <dsp:cNvSpPr/>
      </dsp:nvSpPr>
      <dsp:spPr>
        <a:xfrm rot="5400000">
          <a:off x="1692182" y="-755898"/>
          <a:ext cx="869406" cy="2381203"/>
        </a:xfrm>
        <a:prstGeom prst="round2SameRect">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Authentication Cipher</a:t>
          </a:r>
          <a:endParaRPr lang="en-US" sz="1700" kern="1200" dirty="0"/>
        </a:p>
        <a:p>
          <a:pPr marL="342900" lvl="2" indent="-171450" algn="l" defTabSz="755650">
            <a:lnSpc>
              <a:spcPct val="90000"/>
            </a:lnSpc>
            <a:spcBef>
              <a:spcPct val="0"/>
            </a:spcBef>
            <a:spcAft>
              <a:spcPct val="15000"/>
            </a:spcAft>
            <a:buChar char="••"/>
          </a:pPr>
          <a:r>
            <a:rPr lang="en-US" sz="1700" kern="1200" dirty="0" smtClean="0"/>
            <a:t>HMAC-SHA1-96</a:t>
          </a:r>
          <a:endParaRPr lang="en-US" sz="1700" kern="1200" dirty="0"/>
        </a:p>
      </dsp:txBody>
      <dsp:txXfrm rot="-5400000">
        <a:off x="936284" y="42441"/>
        <a:ext cx="2338762" cy="7845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5D465-CAB5-4D75-B16E-0D3F41E7B39D}">
      <dsp:nvSpPr>
        <dsp:cNvPr id="0" name=""/>
        <dsp:cNvSpPr/>
      </dsp:nvSpPr>
      <dsp:spPr>
        <a:xfrm>
          <a:off x="0" y="0"/>
          <a:ext cx="3667913"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Crypto Dev Creation</a:t>
          </a:r>
          <a:endParaRPr lang="en-US" sz="2300" kern="1200" dirty="0"/>
        </a:p>
      </dsp:txBody>
      <dsp:txXfrm>
        <a:off x="26930" y="26930"/>
        <a:ext cx="3614053" cy="497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5D465-CAB5-4D75-B16E-0D3F41E7B39D}">
      <dsp:nvSpPr>
        <dsp:cNvPr id="0" name=""/>
        <dsp:cNvSpPr/>
      </dsp:nvSpPr>
      <dsp:spPr>
        <a:xfrm>
          <a:off x="0" y="0"/>
          <a:ext cx="3667913"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Asynchronous Operations</a:t>
          </a:r>
          <a:endParaRPr lang="en-US" sz="2300" kern="1200" dirty="0"/>
        </a:p>
      </dsp:txBody>
      <dsp:txXfrm>
        <a:off x="26930" y="26930"/>
        <a:ext cx="3614053" cy="4977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5D465-CAB5-4D75-B16E-0D3F41E7B39D}">
      <dsp:nvSpPr>
        <dsp:cNvPr id="0" name=""/>
        <dsp:cNvSpPr/>
      </dsp:nvSpPr>
      <dsp:spPr>
        <a:xfrm>
          <a:off x="0" y="0"/>
          <a:ext cx="4024104"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Security Association Establishment</a:t>
          </a:r>
          <a:endParaRPr lang="en-US" sz="2100" kern="1200" dirty="0"/>
        </a:p>
      </dsp:txBody>
      <dsp:txXfrm>
        <a:off x="24588" y="24588"/>
        <a:ext cx="3974928" cy="4545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36F42-EA7D-4DFF-A878-CB57C20FB07B}">
      <dsp:nvSpPr>
        <dsp:cNvPr id="0" name=""/>
        <dsp:cNvSpPr/>
      </dsp:nvSpPr>
      <dsp:spPr>
        <a:xfrm>
          <a:off x="0" y="36227"/>
          <a:ext cx="4090616" cy="835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lvl="0" algn="ctr" defTabSz="1289050">
            <a:lnSpc>
              <a:spcPct val="90000"/>
            </a:lnSpc>
            <a:spcBef>
              <a:spcPct val="0"/>
            </a:spcBef>
            <a:spcAft>
              <a:spcPct val="35000"/>
            </a:spcAft>
          </a:pPr>
          <a:r>
            <a:rPr lang="en-US" sz="2900" kern="1200" dirty="0" smtClean="0"/>
            <a:t>Security Association</a:t>
          </a:r>
          <a:endParaRPr lang="en-US" sz="2900" kern="1200" dirty="0"/>
        </a:p>
      </dsp:txBody>
      <dsp:txXfrm>
        <a:off x="0" y="36227"/>
        <a:ext cx="4090616" cy="835200"/>
      </dsp:txXfrm>
    </dsp:sp>
    <dsp:sp modelId="{4620AB39-599E-489C-821F-B2EF8962266F}">
      <dsp:nvSpPr>
        <dsp:cNvPr id="0" name=""/>
        <dsp:cNvSpPr/>
      </dsp:nvSpPr>
      <dsp:spPr>
        <a:xfrm>
          <a:off x="0" y="871427"/>
          <a:ext cx="4090616" cy="175131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kern="1200" dirty="0" smtClean="0"/>
            <a:t>Crypto transform</a:t>
          </a:r>
          <a:endParaRPr lang="en-US" sz="2900" kern="1200" dirty="0"/>
        </a:p>
        <a:p>
          <a:pPr marL="285750" lvl="1" indent="-285750" algn="l" defTabSz="1289050">
            <a:lnSpc>
              <a:spcPct val="90000"/>
            </a:lnSpc>
            <a:spcBef>
              <a:spcPct val="0"/>
            </a:spcBef>
            <a:spcAft>
              <a:spcPct val="15000"/>
            </a:spcAft>
            <a:buChar char="••"/>
          </a:pPr>
          <a:r>
            <a:rPr lang="en-US" sz="2900" kern="1200" dirty="0" smtClean="0"/>
            <a:t>Cipher Key </a:t>
          </a:r>
          <a:endParaRPr lang="en-US" sz="2900" kern="1200" dirty="0"/>
        </a:p>
        <a:p>
          <a:pPr marL="285750" lvl="1" indent="-285750" algn="l" defTabSz="1289050">
            <a:lnSpc>
              <a:spcPct val="90000"/>
            </a:lnSpc>
            <a:spcBef>
              <a:spcPct val="0"/>
            </a:spcBef>
            <a:spcAft>
              <a:spcPct val="15000"/>
            </a:spcAft>
            <a:buChar char="••"/>
          </a:pPr>
          <a:r>
            <a:rPr lang="en-US" sz="2900" kern="1200" dirty="0" smtClean="0"/>
            <a:t>Authentication Key</a:t>
          </a:r>
          <a:endParaRPr lang="en-US" sz="2900" kern="1200" dirty="0"/>
        </a:p>
      </dsp:txBody>
      <dsp:txXfrm>
        <a:off x="0" y="871427"/>
        <a:ext cx="4090616" cy="17513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47FAE-6F9D-4E76-A4CD-D1601EC72239}" type="datetimeFigureOut">
              <a:rPr lang="en-US" smtClean="0"/>
              <a:t>11/12/2017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EAF7D-CD67-47B2-96F6-67DE245A6CCA}" type="slidenum">
              <a:rPr lang="en-US" smtClean="0"/>
              <a:t>‹#›</a:t>
            </a:fld>
            <a:endParaRPr lang="en-US"/>
          </a:p>
        </p:txBody>
      </p:sp>
    </p:spTree>
    <p:extLst>
      <p:ext uri="{BB962C8B-B14F-4D97-AF65-F5344CB8AC3E}">
        <p14:creationId xmlns:p14="http://schemas.microsoft.com/office/powerpoint/2010/main" val="38585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EAF7D-CD67-47B2-96F6-67DE245A6CCA}" type="slidenum">
              <a:rPr lang="en-US" smtClean="0"/>
              <a:t>4</a:t>
            </a:fld>
            <a:endParaRPr lang="en-US" dirty="0"/>
          </a:p>
        </p:txBody>
      </p:sp>
    </p:spTree>
    <p:extLst>
      <p:ext uri="{BB962C8B-B14F-4D97-AF65-F5344CB8AC3E}">
        <p14:creationId xmlns:p14="http://schemas.microsoft.com/office/powerpoint/2010/main" val="26680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EAF7D-CD67-47B2-96F6-67DE245A6CCA}" type="slidenum">
              <a:rPr lang="en-US" smtClean="0"/>
              <a:t>5</a:t>
            </a:fld>
            <a:endParaRPr lang="en-US" dirty="0"/>
          </a:p>
        </p:txBody>
      </p:sp>
    </p:spTree>
    <p:extLst>
      <p:ext uri="{BB962C8B-B14F-4D97-AF65-F5344CB8AC3E}">
        <p14:creationId xmlns:p14="http://schemas.microsoft.com/office/powerpoint/2010/main" val="129908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EAF7D-CD67-47B2-96F6-67DE245A6CCA}" type="slidenum">
              <a:rPr lang="en-US" smtClean="0"/>
              <a:t>6</a:t>
            </a:fld>
            <a:endParaRPr lang="en-US" dirty="0"/>
          </a:p>
        </p:txBody>
      </p:sp>
    </p:spTree>
    <p:extLst>
      <p:ext uri="{BB962C8B-B14F-4D97-AF65-F5344CB8AC3E}">
        <p14:creationId xmlns:p14="http://schemas.microsoft.com/office/powerpoint/2010/main" val="229921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7EAF7D-CD67-47B2-96F6-67DE245A6CCA}" type="slidenum">
              <a:rPr lang="en-US" smtClean="0"/>
              <a:t>7</a:t>
            </a:fld>
            <a:endParaRPr lang="en-US"/>
          </a:p>
        </p:txBody>
      </p:sp>
    </p:spTree>
    <p:extLst>
      <p:ext uri="{BB962C8B-B14F-4D97-AF65-F5344CB8AC3E}">
        <p14:creationId xmlns:p14="http://schemas.microsoft.com/office/powerpoint/2010/main" val="2556446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EAF7D-CD67-47B2-96F6-67DE245A6CCA}" type="slidenum">
              <a:rPr lang="en-US" smtClean="0"/>
              <a:t>8</a:t>
            </a:fld>
            <a:endParaRPr lang="en-US"/>
          </a:p>
        </p:txBody>
      </p:sp>
    </p:spTree>
    <p:extLst>
      <p:ext uri="{BB962C8B-B14F-4D97-AF65-F5344CB8AC3E}">
        <p14:creationId xmlns:p14="http://schemas.microsoft.com/office/powerpoint/2010/main" val="3644368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7EAF7D-CD67-47B2-96F6-67DE245A6CCA}" type="slidenum">
              <a:rPr lang="en-US" smtClean="0"/>
              <a:t>12</a:t>
            </a:fld>
            <a:endParaRPr lang="en-US"/>
          </a:p>
        </p:txBody>
      </p:sp>
    </p:spTree>
    <p:extLst>
      <p:ext uri="{BB962C8B-B14F-4D97-AF65-F5344CB8AC3E}">
        <p14:creationId xmlns:p14="http://schemas.microsoft.com/office/powerpoint/2010/main" val="2956283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7EAF7D-CD67-47B2-96F6-67DE245A6CCA}" type="slidenum">
              <a:rPr lang="en-US" smtClean="0"/>
              <a:t>13</a:t>
            </a:fld>
            <a:endParaRPr lang="en-US"/>
          </a:p>
        </p:txBody>
      </p:sp>
    </p:spTree>
    <p:extLst>
      <p:ext uri="{BB962C8B-B14F-4D97-AF65-F5344CB8AC3E}">
        <p14:creationId xmlns:p14="http://schemas.microsoft.com/office/powerpoint/2010/main" val="202657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7EAF7D-CD67-47B2-96F6-67DE245A6CCA}" type="slidenum">
              <a:rPr lang="en-US" smtClean="0"/>
              <a:t>14</a:t>
            </a:fld>
            <a:endParaRPr lang="en-US"/>
          </a:p>
        </p:txBody>
      </p:sp>
    </p:spTree>
    <p:extLst>
      <p:ext uri="{BB962C8B-B14F-4D97-AF65-F5344CB8AC3E}">
        <p14:creationId xmlns:p14="http://schemas.microsoft.com/office/powerpoint/2010/main" val="111133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0" y="3305408"/>
            <a:ext cx="9144000" cy="1838091"/>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3629845"/>
            <a:ext cx="9144000" cy="578029"/>
          </a:xfrm>
        </p:spPr>
        <p:txBody>
          <a:bodyPr/>
          <a:lstStyle>
            <a:lvl1pPr algn="ctr">
              <a:defRPr sz="3500">
                <a:solidFill>
                  <a:schemeClr val="bg1"/>
                </a:solidFill>
                <a:latin typeface="Arial"/>
                <a:cs typeface="Arial"/>
              </a:defRPr>
            </a:lvl1pPr>
          </a:lstStyle>
          <a:p>
            <a:r>
              <a:rPr lang="en-CA" dirty="0" smtClean="0"/>
              <a:t>Click to edit Master title style</a:t>
            </a:r>
            <a:endParaRPr lang="en-US" dirty="0"/>
          </a:p>
        </p:txBody>
      </p:sp>
      <p:sp>
        <p:nvSpPr>
          <p:cNvPr id="3" name="Subtitle 2"/>
          <p:cNvSpPr>
            <a:spLocks noGrp="1"/>
          </p:cNvSpPr>
          <p:nvPr>
            <p:ph type="subTitle" idx="1"/>
          </p:nvPr>
        </p:nvSpPr>
        <p:spPr>
          <a:xfrm>
            <a:off x="0" y="4320626"/>
            <a:ext cx="9143999" cy="495796"/>
          </a:xfrm>
        </p:spPr>
        <p:txBody>
          <a:bodyPr>
            <a:normAutofit/>
          </a:bodyPr>
          <a:lstStyle>
            <a:lvl1pPr marL="0" indent="0" algn="ctr">
              <a:buNone/>
              <a:defRPr sz="20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57176" y="954109"/>
            <a:ext cx="2651690" cy="1728563"/>
          </a:xfrm>
          <a:prstGeom prst="rect">
            <a:avLst/>
          </a:prstGeom>
        </p:spPr>
      </p:pic>
    </p:spTree>
    <p:extLst>
      <p:ext uri="{BB962C8B-B14F-4D97-AF65-F5344CB8AC3E}">
        <p14:creationId xmlns:p14="http://schemas.microsoft.com/office/powerpoint/2010/main" val="25675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OVS_PPT_16-9_Background.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0" y="1608823"/>
            <a:ext cx="9144000" cy="2181012"/>
          </a:xfrm>
          <a:prstGeom prst="rect">
            <a:avLst/>
          </a:prstGeom>
          <a:solidFill>
            <a:schemeClr val="dk1">
              <a:alpha val="63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itle 1"/>
          <p:cNvSpPr>
            <a:spLocks noGrp="1"/>
          </p:cNvSpPr>
          <p:nvPr>
            <p:ph type="ctrTitle"/>
          </p:nvPr>
        </p:nvSpPr>
        <p:spPr>
          <a:xfrm>
            <a:off x="3816965" y="2142687"/>
            <a:ext cx="5317736" cy="699415"/>
          </a:xfrm>
        </p:spPr>
        <p:txBody>
          <a:bodyPr/>
          <a:lstStyle>
            <a:lvl1pPr algn="l">
              <a:defRPr>
                <a:solidFill>
                  <a:schemeClr val="bg1"/>
                </a:solidFill>
                <a:latin typeface="Arial"/>
                <a:cs typeface="Arial"/>
              </a:defRPr>
            </a:lvl1pPr>
          </a:lstStyle>
          <a:p>
            <a:r>
              <a:rPr lang="en-CA" dirty="0" smtClean="0"/>
              <a:t>Click to edit Master title style</a:t>
            </a:r>
            <a:endParaRPr lang="en-US" dirty="0"/>
          </a:p>
        </p:txBody>
      </p:sp>
      <p:sp>
        <p:nvSpPr>
          <p:cNvPr id="6" name="Subtitle 2"/>
          <p:cNvSpPr>
            <a:spLocks noGrp="1"/>
          </p:cNvSpPr>
          <p:nvPr>
            <p:ph type="subTitle" idx="1"/>
          </p:nvPr>
        </p:nvSpPr>
        <p:spPr>
          <a:xfrm>
            <a:off x="3848517" y="2842102"/>
            <a:ext cx="5317736" cy="439146"/>
          </a:xfrm>
        </p:spPr>
        <p:txBody>
          <a:bodyPr>
            <a:normAutofit/>
          </a:bodyPr>
          <a:lstStyle>
            <a:lvl1pPr marL="0" indent="0" algn="l">
              <a:buNone/>
              <a:defRPr sz="1600">
                <a:solidFill>
                  <a:srgbClr val="FFFFFF"/>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smtClean="0"/>
              <a:t>Click to edit Master subtitle style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8726" y="2081851"/>
            <a:ext cx="1817730" cy="1184928"/>
          </a:xfrm>
          <a:prstGeom prst="rect">
            <a:avLst/>
          </a:prstGeom>
        </p:spPr>
      </p:pic>
    </p:spTree>
    <p:extLst>
      <p:ext uri="{BB962C8B-B14F-4D97-AF65-F5344CB8AC3E}">
        <p14:creationId xmlns:p14="http://schemas.microsoft.com/office/powerpoint/2010/main" val="129751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8697549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62574"/>
            <a:ext cx="8229600" cy="3632049"/>
          </a:xfrm>
          <a:prstGeom prst="rect">
            <a:avLst/>
          </a:prstGeom>
        </p:spPr>
        <p:txBody>
          <a:bodyPr vert="horz" lIns="91440" tIns="45720" rIns="91440" bIns="45720" rtlCol="0">
            <a:normAutofit/>
          </a:bodyPr>
          <a:lstStyle/>
          <a:p>
            <a:pPr lvl="0"/>
            <a:r>
              <a:rPr lang="en-CA" dirty="0" smtClean="0"/>
              <a:t>Click to edit Master text styles</a:t>
            </a:r>
          </a:p>
          <a:p>
            <a:pPr lvl="1"/>
            <a:r>
              <a:rPr lang="en-CA" dirty="0" smtClean="0"/>
              <a:t>Second level</a:t>
            </a:r>
          </a:p>
          <a:p>
            <a:pPr lvl="2"/>
            <a:r>
              <a:rPr lang="en-CA" dirty="0" smtClean="0"/>
              <a:t>Third level</a:t>
            </a:r>
          </a:p>
          <a:p>
            <a:pPr lvl="3"/>
            <a:r>
              <a:rPr lang="en-CA" dirty="0" smtClean="0"/>
              <a:t>Fourth level</a:t>
            </a:r>
          </a:p>
          <a:p>
            <a:pPr lvl="4"/>
            <a:r>
              <a:rPr lang="en-CA" dirty="0" smtClean="0"/>
              <a:t>Fifth level</a:t>
            </a:r>
            <a:endParaRPr lang="en-US" dirty="0"/>
          </a:p>
        </p:txBody>
      </p:sp>
      <p:pic>
        <p:nvPicPr>
          <p:cNvPr id="7" name="Picture 6" descr="OVS_PPT_16-9_Background.jpg"/>
          <p:cNvPicPr>
            <a:picLocks noChangeAspect="1"/>
          </p:cNvPicPr>
          <p:nvPr userDrawn="1"/>
        </p:nvPicPr>
        <p:blipFill rotWithShape="1">
          <a:blip r:embed="rId5">
            <a:extLst>
              <a:ext uri="{28A0092B-C50C-407E-A947-70E740481C1C}">
                <a14:useLocalDpi xmlns:a14="http://schemas.microsoft.com/office/drawing/2010/main" val="0"/>
              </a:ext>
            </a:extLst>
          </a:blip>
          <a:srcRect t="40564" b="45440"/>
          <a:stretch/>
        </p:blipFill>
        <p:spPr>
          <a:xfrm>
            <a:off x="0" y="0"/>
            <a:ext cx="9144000" cy="719908"/>
          </a:xfrm>
          <a:prstGeom prst="rect">
            <a:avLst/>
          </a:prstGeom>
        </p:spPr>
      </p:pic>
      <p:sp>
        <p:nvSpPr>
          <p:cNvPr id="8" name="Rectangle 7"/>
          <p:cNvSpPr/>
          <p:nvPr userDrawn="1"/>
        </p:nvSpPr>
        <p:spPr>
          <a:xfrm>
            <a:off x="0" y="4772423"/>
            <a:ext cx="9144000" cy="379165"/>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5979"/>
            <a:ext cx="8229600" cy="360241"/>
          </a:xfrm>
          <a:prstGeom prst="rect">
            <a:avLst/>
          </a:prstGeom>
        </p:spPr>
        <p:txBody>
          <a:bodyPr vert="horz" lIns="91440" tIns="45720" rIns="91440" bIns="45720" rtlCol="0" anchor="ctr">
            <a:noAutofit/>
          </a:bodyPr>
          <a:lstStyle/>
          <a:p>
            <a:r>
              <a:rPr lang="en-CA" dirty="0" smtClean="0"/>
              <a:t>Click to edit Master title style</a:t>
            </a:r>
            <a:endParaRPr lang="en-US" dirty="0"/>
          </a:p>
        </p:txBody>
      </p:sp>
    </p:spTree>
    <p:extLst>
      <p:ext uri="{BB962C8B-B14F-4D97-AF65-F5344CB8AC3E}">
        <p14:creationId xmlns:p14="http://schemas.microsoft.com/office/powerpoint/2010/main" val="125530069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txStyles>
    <p:titleStyle>
      <a:lvl1pPr algn="l" defTabSz="457200" rtl="0" eaLnBrk="1" latinLnBrk="0" hangingPunct="1">
        <a:spcBef>
          <a:spcPct val="0"/>
        </a:spcBef>
        <a:buNone/>
        <a:defRPr sz="28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www.inte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4.xml"/><Relationship Id="rId16" Type="http://schemas.openxmlformats.org/officeDocument/2006/relationships/diagramColors" Target="../diagrams/colors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Ian Stokes</a:t>
            </a:r>
            <a:endParaRPr lang="en-US" dirty="0"/>
          </a:p>
        </p:txBody>
      </p:sp>
      <p:sp>
        <p:nvSpPr>
          <p:cNvPr id="3" name="Subtitle 2"/>
          <p:cNvSpPr>
            <a:spLocks noGrp="1"/>
          </p:cNvSpPr>
          <p:nvPr>
            <p:ph type="subTitle" idx="1"/>
          </p:nvPr>
        </p:nvSpPr>
        <p:spPr>
          <a:xfrm>
            <a:off x="3860360" y="2731305"/>
            <a:ext cx="5317736" cy="955145"/>
          </a:xfrm>
        </p:spPr>
        <p:txBody>
          <a:bodyPr>
            <a:normAutofit/>
          </a:bodyPr>
          <a:lstStyle/>
          <a:p>
            <a:r>
              <a:rPr lang="en-US" dirty="0" smtClean="0"/>
              <a:t>Intel</a:t>
            </a:r>
          </a:p>
          <a:p>
            <a:endParaRPr lang="en-US" dirty="0"/>
          </a:p>
          <a:p>
            <a:r>
              <a:rPr lang="en-US" dirty="0" smtClean="0"/>
              <a:t>IPsec and OVS DPDK</a:t>
            </a:r>
            <a:endParaRPr lang="en-US" dirty="0"/>
          </a:p>
        </p:txBody>
      </p:sp>
    </p:spTree>
    <p:extLst>
      <p:ext uri="{BB962C8B-B14F-4D97-AF65-F5344CB8AC3E}">
        <p14:creationId xmlns:p14="http://schemas.microsoft.com/office/powerpoint/2010/main" val="2110459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144" y="997527"/>
            <a:ext cx="2999510" cy="31449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ounded Rectangle 19"/>
          <p:cNvSpPr/>
          <p:nvPr/>
        </p:nvSpPr>
        <p:spPr>
          <a:xfrm>
            <a:off x="240392" y="2098206"/>
            <a:ext cx="2781014" cy="14868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endParaRPr lang="en-US" dirty="0" smtClean="0"/>
          </a:p>
          <a:p>
            <a:endParaRPr lang="en-US" dirty="0"/>
          </a:p>
          <a:p>
            <a:r>
              <a:rPr lang="en-US" dirty="0" smtClean="0"/>
              <a:t>                 </a:t>
            </a:r>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83" y="2965879"/>
            <a:ext cx="870120" cy="565013"/>
          </a:xfrm>
          <a:prstGeom prst="rect">
            <a:avLst/>
          </a:prstGeom>
        </p:spPr>
      </p:pic>
      <p:sp>
        <p:nvSpPr>
          <p:cNvPr id="2" name="Title 1"/>
          <p:cNvSpPr>
            <a:spLocks noGrp="1"/>
          </p:cNvSpPr>
          <p:nvPr>
            <p:ph type="title"/>
          </p:nvPr>
        </p:nvSpPr>
        <p:spPr/>
        <p:txBody>
          <a:bodyPr/>
          <a:lstStyle/>
          <a:p>
            <a:r>
              <a:rPr lang="en-US" dirty="0"/>
              <a:t>Proposed IPsec </a:t>
            </a:r>
            <a:r>
              <a:rPr lang="en-US" dirty="0" smtClean="0"/>
              <a:t>functionality: Vxlanipsec </a:t>
            </a:r>
            <a:r>
              <a:rPr lang="en-US" dirty="0" err="1" smtClean="0"/>
              <a:t>Encap</a:t>
            </a:r>
            <a:endParaRPr lang="en-US" dirty="0"/>
          </a:p>
        </p:txBody>
      </p:sp>
      <p:sp>
        <p:nvSpPr>
          <p:cNvPr id="5" name="TextBox 4"/>
          <p:cNvSpPr txBox="1"/>
          <p:nvPr/>
        </p:nvSpPr>
        <p:spPr>
          <a:xfrm>
            <a:off x="240392" y="987927"/>
            <a:ext cx="1609745" cy="369332"/>
          </a:xfrm>
          <a:prstGeom prst="rect">
            <a:avLst/>
          </a:prstGeom>
          <a:noFill/>
        </p:spPr>
        <p:txBody>
          <a:bodyPr wrap="square" rtlCol="0">
            <a:spAutoFit/>
          </a:bodyPr>
          <a:lstStyle/>
          <a:p>
            <a:r>
              <a:rPr lang="en-US" dirty="0" smtClean="0"/>
              <a:t>Hypervisor 1</a:t>
            </a:r>
            <a:endParaRPr lang="en-US" dirty="0"/>
          </a:p>
        </p:txBody>
      </p:sp>
      <p:sp>
        <p:nvSpPr>
          <p:cNvPr id="6" name="Rectangle 5"/>
          <p:cNvSpPr/>
          <p:nvPr/>
        </p:nvSpPr>
        <p:spPr>
          <a:xfrm>
            <a:off x="1964884" y="1051194"/>
            <a:ext cx="824345" cy="5472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VM 1</a:t>
            </a:r>
            <a:endParaRPr lang="en-US" dirty="0"/>
          </a:p>
        </p:txBody>
      </p:sp>
      <p:sp>
        <p:nvSpPr>
          <p:cNvPr id="7" name="Rectangle 6"/>
          <p:cNvSpPr/>
          <p:nvPr/>
        </p:nvSpPr>
        <p:spPr>
          <a:xfrm>
            <a:off x="2088627" y="2483019"/>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a:t>
            </a:r>
            <a:r>
              <a:rPr lang="en-US" dirty="0" err="1" smtClean="0"/>
              <a:t>int</a:t>
            </a:r>
            <a:endParaRPr lang="en-US" dirty="0"/>
          </a:p>
        </p:txBody>
      </p:sp>
      <p:sp>
        <p:nvSpPr>
          <p:cNvPr id="8" name="Rectangle 7"/>
          <p:cNvSpPr/>
          <p:nvPr/>
        </p:nvSpPr>
        <p:spPr>
          <a:xfrm>
            <a:off x="2088627" y="3041504"/>
            <a:ext cx="557423" cy="48938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Vxlanipsec0</a:t>
            </a:r>
            <a:endParaRPr lang="en-US" sz="1200" dirty="0"/>
          </a:p>
        </p:txBody>
      </p:sp>
      <p:sp>
        <p:nvSpPr>
          <p:cNvPr id="9" name="Rectangle 8"/>
          <p:cNvSpPr/>
          <p:nvPr/>
        </p:nvSpPr>
        <p:spPr>
          <a:xfrm>
            <a:off x="414323" y="2407394"/>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Br0</a:t>
            </a:r>
            <a:endParaRPr lang="en-US" dirty="0"/>
          </a:p>
        </p:txBody>
      </p:sp>
      <p:sp>
        <p:nvSpPr>
          <p:cNvPr id="10" name="Rectangle 9"/>
          <p:cNvSpPr/>
          <p:nvPr/>
        </p:nvSpPr>
        <p:spPr>
          <a:xfrm>
            <a:off x="414323" y="3577919"/>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dpdk0</a:t>
            </a:r>
            <a:endParaRPr lang="en-US" dirty="0"/>
          </a:p>
        </p:txBody>
      </p:sp>
      <p:cxnSp>
        <p:nvCxnSpPr>
          <p:cNvPr id="19" name="Straight Arrow Connector 18"/>
          <p:cNvCxnSpPr>
            <a:stCxn id="6" idx="2"/>
            <a:endCxn id="29" idx="0"/>
          </p:cNvCxnSpPr>
          <p:nvPr/>
        </p:nvCxnSpPr>
        <p:spPr>
          <a:xfrm flipH="1">
            <a:off x="2376941" y="1598449"/>
            <a:ext cx="116" cy="5753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9" idx="2"/>
            <a:endCxn id="10" idx="0"/>
          </p:cNvCxnSpPr>
          <p:nvPr/>
        </p:nvCxnSpPr>
        <p:spPr>
          <a:xfrm>
            <a:off x="826496" y="2954649"/>
            <a:ext cx="0" cy="623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373757" y="845127"/>
            <a:ext cx="34636" cy="3622964"/>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083889" y="2173831"/>
            <a:ext cx="586104" cy="2989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Vhu-0</a:t>
            </a:r>
            <a:endParaRPr lang="en-US" sz="1200" dirty="0"/>
          </a:p>
        </p:txBody>
      </p:sp>
      <p:sp>
        <p:nvSpPr>
          <p:cNvPr id="3" name="Oval 2"/>
          <p:cNvSpPr/>
          <p:nvPr/>
        </p:nvSpPr>
        <p:spPr>
          <a:xfrm>
            <a:off x="2297992" y="1434412"/>
            <a:ext cx="158130" cy="1477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Rounded Rectangle 30"/>
          <p:cNvSpPr/>
          <p:nvPr/>
        </p:nvSpPr>
        <p:spPr>
          <a:xfrm>
            <a:off x="7555011" y="1228497"/>
            <a:ext cx="1079405" cy="80439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Payload</a:t>
            </a:r>
            <a:endParaRPr lang="en-US" dirty="0"/>
          </a:p>
        </p:txBody>
      </p:sp>
      <p:sp>
        <p:nvSpPr>
          <p:cNvPr id="33" name="Rounded Rectangle 32"/>
          <p:cNvSpPr/>
          <p:nvPr/>
        </p:nvSpPr>
        <p:spPr>
          <a:xfrm>
            <a:off x="6475606" y="1228496"/>
            <a:ext cx="1079405" cy="80439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L4 Header</a:t>
            </a:r>
            <a:endParaRPr lang="en-US" dirty="0"/>
          </a:p>
        </p:txBody>
      </p:sp>
      <p:sp>
        <p:nvSpPr>
          <p:cNvPr id="34" name="Rounded Rectangle 33"/>
          <p:cNvSpPr/>
          <p:nvPr/>
        </p:nvSpPr>
        <p:spPr>
          <a:xfrm>
            <a:off x="5396201" y="1228497"/>
            <a:ext cx="1079405" cy="80439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IP Header</a:t>
            </a:r>
            <a:endParaRPr lang="en-US" dirty="0"/>
          </a:p>
        </p:txBody>
      </p:sp>
      <p:sp>
        <p:nvSpPr>
          <p:cNvPr id="35" name="Rounded Rectangle 34"/>
          <p:cNvSpPr/>
          <p:nvPr/>
        </p:nvSpPr>
        <p:spPr>
          <a:xfrm>
            <a:off x="4316796" y="1228495"/>
            <a:ext cx="1079405" cy="80439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Ethernet Header</a:t>
            </a:r>
            <a:endParaRPr lang="en-US" dirty="0"/>
          </a:p>
        </p:txBody>
      </p:sp>
      <p:sp>
        <p:nvSpPr>
          <p:cNvPr id="18" name="TextBox 17"/>
          <p:cNvSpPr txBox="1"/>
          <p:nvPr/>
        </p:nvSpPr>
        <p:spPr>
          <a:xfrm>
            <a:off x="4427270" y="858694"/>
            <a:ext cx="425953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Packet Arrives at ‘vhu-0’ as follows</a:t>
            </a:r>
            <a:endParaRPr lang="en-US" dirty="0"/>
          </a:p>
        </p:txBody>
      </p:sp>
      <p:sp>
        <p:nvSpPr>
          <p:cNvPr id="36" name="TextBox 35"/>
          <p:cNvSpPr txBox="1"/>
          <p:nvPr/>
        </p:nvSpPr>
        <p:spPr>
          <a:xfrm>
            <a:off x="4149531" y="711416"/>
            <a:ext cx="4259530"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Packet arrives at ‘vxlan-ipsec0’</a:t>
            </a:r>
          </a:p>
        </p:txBody>
      </p:sp>
      <p:sp>
        <p:nvSpPr>
          <p:cNvPr id="47" name="Rounded Rectangle 46"/>
          <p:cNvSpPr/>
          <p:nvPr/>
        </p:nvSpPr>
        <p:spPr>
          <a:xfrm>
            <a:off x="4765014" y="1982030"/>
            <a:ext cx="651451" cy="5299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Outer</a:t>
            </a:r>
          </a:p>
          <a:p>
            <a:pPr algn="ctr"/>
            <a:r>
              <a:rPr lang="en-US" sz="1000" dirty="0" smtClean="0"/>
              <a:t>IP Header</a:t>
            </a:r>
            <a:endParaRPr lang="en-US" sz="1000" dirty="0"/>
          </a:p>
        </p:txBody>
      </p:sp>
      <p:sp>
        <p:nvSpPr>
          <p:cNvPr id="48" name="Rounded Rectangle 47"/>
          <p:cNvSpPr/>
          <p:nvPr/>
        </p:nvSpPr>
        <p:spPr>
          <a:xfrm>
            <a:off x="4105793" y="1982030"/>
            <a:ext cx="651451" cy="5299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Outer Ethernet Header</a:t>
            </a:r>
            <a:endParaRPr lang="en-US" sz="900" dirty="0"/>
          </a:p>
        </p:txBody>
      </p:sp>
      <p:sp>
        <p:nvSpPr>
          <p:cNvPr id="49" name="Rounded Rectangle 48"/>
          <p:cNvSpPr/>
          <p:nvPr/>
        </p:nvSpPr>
        <p:spPr>
          <a:xfrm>
            <a:off x="5426154" y="1982029"/>
            <a:ext cx="651451" cy="52994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ESP Header</a:t>
            </a:r>
            <a:endParaRPr lang="en-US" sz="1000" dirty="0">
              <a:solidFill>
                <a:schemeClr val="tx1"/>
              </a:solidFill>
            </a:endParaRPr>
          </a:p>
        </p:txBody>
      </p:sp>
      <p:sp>
        <p:nvSpPr>
          <p:cNvPr id="53" name="Rounded Rectangle 52"/>
          <p:cNvSpPr/>
          <p:nvPr/>
        </p:nvSpPr>
        <p:spPr>
          <a:xfrm>
            <a:off x="6085375" y="1982028"/>
            <a:ext cx="651451" cy="52994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IV</a:t>
            </a:r>
            <a:endParaRPr lang="en-US" sz="1000" dirty="0">
              <a:solidFill>
                <a:schemeClr val="tx1"/>
              </a:solidFill>
            </a:endParaRPr>
          </a:p>
        </p:txBody>
      </p:sp>
      <p:sp>
        <p:nvSpPr>
          <p:cNvPr id="54" name="Rounded Rectangle 53"/>
          <p:cNvSpPr/>
          <p:nvPr/>
        </p:nvSpPr>
        <p:spPr>
          <a:xfrm>
            <a:off x="6744596" y="1982030"/>
            <a:ext cx="651451" cy="5299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UDP Header</a:t>
            </a:r>
            <a:endParaRPr lang="en-US" sz="1000" dirty="0"/>
          </a:p>
        </p:txBody>
      </p:sp>
      <p:sp>
        <p:nvSpPr>
          <p:cNvPr id="57" name="Rounded Rectangle 56"/>
          <p:cNvSpPr/>
          <p:nvPr/>
        </p:nvSpPr>
        <p:spPr>
          <a:xfrm>
            <a:off x="7398035" y="1982030"/>
            <a:ext cx="651451" cy="5299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VXLAN Header</a:t>
            </a:r>
            <a:endParaRPr lang="en-US" sz="1000" dirty="0"/>
          </a:p>
        </p:txBody>
      </p:sp>
      <p:sp>
        <p:nvSpPr>
          <p:cNvPr id="24" name="Right Brace 23"/>
          <p:cNvSpPr/>
          <p:nvPr/>
        </p:nvSpPr>
        <p:spPr>
          <a:xfrm rot="16200000" flipV="1">
            <a:off x="4599299" y="1202200"/>
            <a:ext cx="333349" cy="132036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Right Brace 58"/>
          <p:cNvSpPr/>
          <p:nvPr/>
        </p:nvSpPr>
        <p:spPr>
          <a:xfrm rot="5400000">
            <a:off x="5929069" y="1964301"/>
            <a:ext cx="333349" cy="1320361"/>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60" name="Right Brace 59"/>
          <p:cNvSpPr/>
          <p:nvPr/>
        </p:nvSpPr>
        <p:spPr>
          <a:xfrm rot="16200000" flipV="1">
            <a:off x="7222631" y="1201782"/>
            <a:ext cx="333349" cy="132036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1" name="TextBox 60"/>
          <p:cNvSpPr txBox="1"/>
          <p:nvPr/>
        </p:nvSpPr>
        <p:spPr>
          <a:xfrm>
            <a:off x="3917198" y="1292753"/>
            <a:ext cx="1665768" cy="369332"/>
          </a:xfrm>
          <a:prstGeom prst="rect">
            <a:avLst/>
          </a:prstGeom>
          <a:noFill/>
        </p:spPr>
        <p:txBody>
          <a:bodyPr wrap="square" rtlCol="0">
            <a:spAutoFit/>
          </a:bodyPr>
          <a:lstStyle/>
          <a:p>
            <a:r>
              <a:rPr lang="en-US" dirty="0" smtClean="0"/>
              <a:t>VXLAN ETH/IP</a:t>
            </a:r>
            <a:endParaRPr lang="en-US" dirty="0"/>
          </a:p>
        </p:txBody>
      </p:sp>
      <p:sp>
        <p:nvSpPr>
          <p:cNvPr id="62" name="TextBox 61"/>
          <p:cNvSpPr txBox="1"/>
          <p:nvPr/>
        </p:nvSpPr>
        <p:spPr>
          <a:xfrm>
            <a:off x="6411100" y="1318277"/>
            <a:ext cx="2141992" cy="369332"/>
          </a:xfrm>
          <a:prstGeom prst="rect">
            <a:avLst/>
          </a:prstGeom>
          <a:noFill/>
        </p:spPr>
        <p:txBody>
          <a:bodyPr wrap="square" rtlCol="0">
            <a:spAutoFit/>
          </a:bodyPr>
          <a:lstStyle/>
          <a:p>
            <a:r>
              <a:rPr lang="en-US" dirty="0" smtClean="0"/>
              <a:t>UDP/VXLAN Headers</a:t>
            </a:r>
            <a:endParaRPr lang="en-US" dirty="0"/>
          </a:p>
        </p:txBody>
      </p:sp>
      <p:sp>
        <p:nvSpPr>
          <p:cNvPr id="63" name="TextBox 62"/>
          <p:cNvSpPr txBox="1"/>
          <p:nvPr/>
        </p:nvSpPr>
        <p:spPr>
          <a:xfrm>
            <a:off x="4545026" y="2791156"/>
            <a:ext cx="3864035" cy="369332"/>
          </a:xfrm>
          <a:prstGeom prst="rect">
            <a:avLst/>
          </a:prstGeom>
          <a:noFill/>
        </p:spPr>
        <p:txBody>
          <a:bodyPr wrap="square" rtlCol="0">
            <a:spAutoFit/>
          </a:bodyPr>
          <a:lstStyle/>
          <a:p>
            <a:r>
              <a:rPr lang="en-US" dirty="0" smtClean="0"/>
              <a:t>ESP Header/Initialization Vector</a:t>
            </a:r>
            <a:endParaRPr lang="en-US" dirty="0"/>
          </a:p>
        </p:txBody>
      </p:sp>
      <p:sp>
        <p:nvSpPr>
          <p:cNvPr id="65" name="Rounded Rectangle 64"/>
          <p:cNvSpPr/>
          <p:nvPr/>
        </p:nvSpPr>
        <p:spPr>
          <a:xfrm>
            <a:off x="8057256" y="1982027"/>
            <a:ext cx="651451" cy="52994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Original packet</a:t>
            </a:r>
            <a:endParaRPr lang="en-US" sz="1000" dirty="0"/>
          </a:p>
        </p:txBody>
      </p:sp>
      <p:sp>
        <p:nvSpPr>
          <p:cNvPr id="66" name="TextBox 65"/>
          <p:cNvSpPr txBox="1"/>
          <p:nvPr/>
        </p:nvSpPr>
        <p:spPr>
          <a:xfrm>
            <a:off x="4105793" y="3159523"/>
            <a:ext cx="4259530"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Encap</a:t>
            </a:r>
            <a:r>
              <a:rPr lang="en-US" dirty="0" smtClean="0"/>
              <a:t> packet trailer built as follows</a:t>
            </a:r>
            <a:endParaRPr lang="en-US" dirty="0"/>
          </a:p>
        </p:txBody>
      </p:sp>
      <p:sp>
        <p:nvSpPr>
          <p:cNvPr id="73" name="Rounded Rectangle 72"/>
          <p:cNvSpPr/>
          <p:nvPr/>
        </p:nvSpPr>
        <p:spPr>
          <a:xfrm>
            <a:off x="4821749" y="3672917"/>
            <a:ext cx="651451" cy="52994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Original packet</a:t>
            </a:r>
            <a:endParaRPr lang="en-US" sz="1000" dirty="0"/>
          </a:p>
        </p:txBody>
      </p:sp>
      <p:sp>
        <p:nvSpPr>
          <p:cNvPr id="74" name="Rounded Rectangle 73"/>
          <p:cNvSpPr/>
          <p:nvPr/>
        </p:nvSpPr>
        <p:spPr>
          <a:xfrm>
            <a:off x="5490659" y="3672916"/>
            <a:ext cx="651451" cy="52994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Cipher Padding</a:t>
            </a:r>
            <a:endParaRPr lang="en-US" sz="1000" dirty="0">
              <a:solidFill>
                <a:schemeClr val="tx1"/>
              </a:solidFill>
            </a:endParaRPr>
          </a:p>
        </p:txBody>
      </p:sp>
      <p:sp>
        <p:nvSpPr>
          <p:cNvPr id="75" name="Rounded Rectangle 74"/>
          <p:cNvSpPr/>
          <p:nvPr/>
        </p:nvSpPr>
        <p:spPr>
          <a:xfrm>
            <a:off x="6149880" y="3672920"/>
            <a:ext cx="651451" cy="52994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ESP Trailer</a:t>
            </a:r>
            <a:endParaRPr lang="en-US" sz="1000" dirty="0">
              <a:solidFill>
                <a:schemeClr val="tx1"/>
              </a:solidFill>
            </a:endParaRPr>
          </a:p>
        </p:txBody>
      </p:sp>
      <p:sp>
        <p:nvSpPr>
          <p:cNvPr id="76" name="Rounded Rectangle 75"/>
          <p:cNvSpPr/>
          <p:nvPr/>
        </p:nvSpPr>
        <p:spPr>
          <a:xfrm>
            <a:off x="6811702" y="3672920"/>
            <a:ext cx="651451" cy="52994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ESP Digest</a:t>
            </a:r>
            <a:endParaRPr lang="en-US" sz="1000" dirty="0">
              <a:solidFill>
                <a:schemeClr val="tx1"/>
              </a:solidFill>
            </a:endParaRPr>
          </a:p>
        </p:txBody>
      </p:sp>
      <p:sp>
        <p:nvSpPr>
          <p:cNvPr id="77" name="TextBox 76"/>
          <p:cNvSpPr txBox="1"/>
          <p:nvPr/>
        </p:nvSpPr>
        <p:spPr>
          <a:xfrm>
            <a:off x="4136100" y="1073660"/>
            <a:ext cx="4012019"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Encap</a:t>
            </a:r>
            <a:r>
              <a:rPr lang="en-US" dirty="0"/>
              <a:t> packet header built as follows</a:t>
            </a:r>
          </a:p>
          <a:p>
            <a:endParaRPr lang="en-US" dirty="0"/>
          </a:p>
        </p:txBody>
      </p:sp>
      <p:sp>
        <p:nvSpPr>
          <p:cNvPr id="78" name="Right Brace 77"/>
          <p:cNvSpPr/>
          <p:nvPr/>
        </p:nvSpPr>
        <p:spPr>
          <a:xfrm rot="5400000">
            <a:off x="6326407" y="3301775"/>
            <a:ext cx="333349" cy="2068856"/>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79" name="TextBox 78"/>
          <p:cNvSpPr txBox="1"/>
          <p:nvPr/>
        </p:nvSpPr>
        <p:spPr>
          <a:xfrm>
            <a:off x="5205409" y="4419965"/>
            <a:ext cx="3864035" cy="369332"/>
          </a:xfrm>
          <a:prstGeom prst="rect">
            <a:avLst/>
          </a:prstGeom>
          <a:noFill/>
        </p:spPr>
        <p:txBody>
          <a:bodyPr wrap="square" rtlCol="0">
            <a:spAutoFit/>
          </a:bodyPr>
          <a:lstStyle/>
          <a:p>
            <a:r>
              <a:rPr lang="en-US" dirty="0" smtClean="0"/>
              <a:t>Padding/ESP trailer/Digest</a:t>
            </a:r>
            <a:endParaRPr lang="en-US" dirty="0"/>
          </a:p>
        </p:txBody>
      </p:sp>
    </p:spTree>
    <p:extLst>
      <p:ext uri="{BB962C8B-B14F-4D97-AF65-F5344CB8AC3E}">
        <p14:creationId xmlns:p14="http://schemas.microsoft.com/office/powerpoint/2010/main" val="286540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4" nodeType="clickEffect">
                                  <p:stCondLst>
                                    <p:cond delay="0"/>
                                  </p:stCondLst>
                                  <p:childTnLst>
                                    <p:animMotion origin="layout" path="M 4.16667E-6 1.23457E-7 L 4.16667E-6 0.15833 " pathEditMode="relative" rAng="0" ptsTypes="AA">
                                      <p:cBhvr>
                                        <p:cTn id="14" dur="2000" fill="hold"/>
                                        <p:tgtEl>
                                          <p:spTgt spid="3"/>
                                        </p:tgtEl>
                                        <p:attrNameLst>
                                          <p:attrName>ppt_x</p:attrName>
                                          <p:attrName>ppt_y</p:attrName>
                                        </p:attrNameLst>
                                      </p:cBhvr>
                                      <p:rCtr x="0" y="7901"/>
                                    </p:animMotion>
                                  </p:childTnLst>
                                </p:cTn>
                              </p:par>
                              <p:par>
                                <p:cTn id="15" presetID="10" presetClass="entr" presetSubtype="0" fill="hold" grpId="1"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4.16667E-6 0.15833 L 4.16667E-6 0.34167 " pathEditMode="relative" rAng="0" ptsTypes="AA">
                                      <p:cBhvr>
                                        <p:cTn id="33" dur="2000" fill="hold"/>
                                        <p:tgtEl>
                                          <p:spTgt spid="3"/>
                                        </p:tgtEl>
                                        <p:attrNameLst>
                                          <p:attrName>ppt_x</p:attrName>
                                          <p:attrName>ppt_y</p:attrName>
                                        </p:attrNameLst>
                                      </p:cBhvr>
                                      <p:rCtr x="0" y="9167"/>
                                    </p:animMotion>
                                  </p:childTnLst>
                                </p:cTn>
                              </p:par>
                              <p:par>
                                <p:cTn id="34" presetID="10" presetClass="exit" presetSubtype="0" fill="hold" grpId="0" nodeType="withEffect">
                                  <p:stCondLst>
                                    <p:cond delay="0"/>
                                  </p:stCondLst>
                                  <p:childTnLst>
                                    <p:animEffect transition="out" filter="fade">
                                      <p:cBhvr>
                                        <p:cTn id="35" dur="500"/>
                                        <p:tgtEl>
                                          <p:spTgt spid="31"/>
                                        </p:tgtEl>
                                      </p:cBhvr>
                                    </p:animEffect>
                                    <p:set>
                                      <p:cBhvr>
                                        <p:cTn id="36" dur="1" fill="hold">
                                          <p:stCondLst>
                                            <p:cond delay="499"/>
                                          </p:stCondLst>
                                        </p:cTn>
                                        <p:tgtEl>
                                          <p:spTgt spid="31"/>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33"/>
                                        </p:tgtEl>
                                      </p:cBhvr>
                                    </p:animEffect>
                                    <p:set>
                                      <p:cBhvr>
                                        <p:cTn id="39" dur="1" fill="hold">
                                          <p:stCondLst>
                                            <p:cond delay="499"/>
                                          </p:stCondLst>
                                        </p:cTn>
                                        <p:tgtEl>
                                          <p:spTgt spid="33"/>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34"/>
                                        </p:tgtEl>
                                      </p:cBhvr>
                                    </p:animEffect>
                                    <p:set>
                                      <p:cBhvr>
                                        <p:cTn id="42" dur="1" fill="hold">
                                          <p:stCondLst>
                                            <p:cond delay="499"/>
                                          </p:stCondLst>
                                        </p:cTn>
                                        <p:tgtEl>
                                          <p:spTgt spid="34"/>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35"/>
                                        </p:tgtEl>
                                      </p:cBhvr>
                                    </p:animEffect>
                                    <p:set>
                                      <p:cBhvr>
                                        <p:cTn id="45" dur="1" fill="hold">
                                          <p:stCondLst>
                                            <p:cond delay="499"/>
                                          </p:stCondLst>
                                        </p:cTn>
                                        <p:tgtEl>
                                          <p:spTgt spid="35"/>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fade">
                                      <p:cBhvr>
                                        <p:cTn id="56" dur="500"/>
                                        <p:tgtEl>
                                          <p:spTgt spid="7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animEffect transition="in" filter="fade">
                                      <p:cBhvr>
                                        <p:cTn id="71" dur="500"/>
                                        <p:tgtEl>
                                          <p:spTgt spid="5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fade">
                                      <p:cBhvr>
                                        <p:cTn id="80" dur="500"/>
                                        <p:tgtEl>
                                          <p:spTgt spid="5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fade">
                                      <p:cBhvr>
                                        <p:cTn id="86" dur="500"/>
                                        <p:tgtEl>
                                          <p:spTgt spid="6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fade">
                                      <p:cBhvr>
                                        <p:cTn id="89" dur="500"/>
                                        <p:tgtEl>
                                          <p:spTgt spid="6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fade">
                                      <p:cBhvr>
                                        <p:cTn id="95" dur="500"/>
                                        <p:tgtEl>
                                          <p:spTgt spid="65"/>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66"/>
                                        </p:tgtEl>
                                        <p:attrNameLst>
                                          <p:attrName>style.visibility</p:attrName>
                                        </p:attrNameLst>
                                      </p:cBhvr>
                                      <p:to>
                                        <p:strVal val="visible"/>
                                      </p:to>
                                    </p:set>
                                    <p:animEffect transition="in" filter="fade">
                                      <p:cBhvr>
                                        <p:cTn id="100" dur="500"/>
                                        <p:tgtEl>
                                          <p:spTgt spid="6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fade">
                                      <p:cBhvr>
                                        <p:cTn id="103" dur="500"/>
                                        <p:tgtEl>
                                          <p:spTgt spid="7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fade">
                                      <p:cBhvr>
                                        <p:cTn id="106" dur="500"/>
                                        <p:tgtEl>
                                          <p:spTgt spid="7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75"/>
                                        </p:tgtEl>
                                        <p:attrNameLst>
                                          <p:attrName>style.visibility</p:attrName>
                                        </p:attrNameLst>
                                      </p:cBhvr>
                                      <p:to>
                                        <p:strVal val="visible"/>
                                      </p:to>
                                    </p:set>
                                    <p:animEffect transition="in" filter="fade">
                                      <p:cBhvr>
                                        <p:cTn id="109" dur="500"/>
                                        <p:tgtEl>
                                          <p:spTgt spid="7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6"/>
                                        </p:tgtEl>
                                        <p:attrNameLst>
                                          <p:attrName>style.visibility</p:attrName>
                                        </p:attrNameLst>
                                      </p:cBhvr>
                                      <p:to>
                                        <p:strVal val="visible"/>
                                      </p:to>
                                    </p:set>
                                    <p:animEffect transition="in" filter="fade">
                                      <p:cBhvr>
                                        <p:cTn id="112" dur="500"/>
                                        <p:tgtEl>
                                          <p:spTgt spid="7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8"/>
                                        </p:tgtEl>
                                        <p:attrNameLst>
                                          <p:attrName>style.visibility</p:attrName>
                                        </p:attrNameLst>
                                      </p:cBhvr>
                                      <p:to>
                                        <p:strVal val="visible"/>
                                      </p:to>
                                    </p:set>
                                    <p:animEffect transition="in" filter="fade">
                                      <p:cBhvr>
                                        <p:cTn id="115" dur="500"/>
                                        <p:tgtEl>
                                          <p:spTgt spid="7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79"/>
                                        </p:tgtEl>
                                        <p:attrNameLst>
                                          <p:attrName>style.visibility</p:attrName>
                                        </p:attrNameLst>
                                      </p:cBhvr>
                                      <p:to>
                                        <p:strVal val="visible"/>
                                      </p:to>
                                    </p:set>
                                    <p:animEffect transition="in" filter="fade">
                                      <p:cBhvr>
                                        <p:cTn id="118" dur="500"/>
                                        <p:tgtEl>
                                          <p:spTgt spid="79"/>
                                        </p:tgtEl>
                                      </p:cBhvr>
                                    </p:animEffect>
                                  </p:childTnLst>
                                </p:cTn>
                              </p:par>
                            </p:childTnLst>
                          </p:cTn>
                        </p:par>
                      </p:childTnLst>
                    </p:cTn>
                  </p:par>
                  <p:par>
                    <p:cTn id="119" fill="hold">
                      <p:stCondLst>
                        <p:cond delay="indefinite"/>
                      </p:stCondLst>
                      <p:childTnLst>
                        <p:par>
                          <p:cTn id="120" fill="hold">
                            <p:stCondLst>
                              <p:cond delay="0"/>
                            </p:stCondLst>
                            <p:childTnLst>
                              <p:par>
                                <p:cTn id="121" presetID="56" presetClass="path" presetSubtype="0" accel="50000" decel="50000" fill="hold" grpId="2" nodeType="clickEffect">
                                  <p:stCondLst>
                                    <p:cond delay="0"/>
                                  </p:stCondLst>
                                  <p:childTnLst>
                                    <p:animMotion origin="layout" path="M 4.16667E-6 0.34167 L -0.16962 0.22654 " pathEditMode="relative" rAng="0" ptsTypes="AA">
                                      <p:cBhvr>
                                        <p:cTn id="122" dur="2000" fill="hold"/>
                                        <p:tgtEl>
                                          <p:spTgt spid="3"/>
                                        </p:tgtEl>
                                        <p:attrNameLst>
                                          <p:attrName>ppt_x</p:attrName>
                                          <p:attrName>ppt_y</p:attrName>
                                        </p:attrNameLst>
                                      </p:cBhvr>
                                      <p:rCtr x="-8490" y="-5772"/>
                                    </p:animMotion>
                                  </p:childTnLst>
                                </p:cTn>
                              </p:par>
                            </p:childTnLst>
                          </p:cTn>
                        </p:par>
                        <p:par>
                          <p:cTn id="123" fill="hold">
                            <p:stCondLst>
                              <p:cond delay="2000"/>
                            </p:stCondLst>
                            <p:childTnLst>
                              <p:par>
                                <p:cTn id="124" presetID="36" presetClass="path" presetSubtype="0" accel="50000" decel="50000" fill="hold" grpId="3" nodeType="afterEffect">
                                  <p:stCondLst>
                                    <p:cond delay="0"/>
                                  </p:stCondLst>
                                  <p:childTnLst>
                                    <p:animMotion origin="layout" path="M -0.16962 0.22654 L -0.16962 0.41111 C -0.16962 0.49043 -0.08351 0.59599 -0.01337 0.59599 L 0.14305 0.59599 " pathEditMode="relative" rAng="0" ptsTypes="AAAA">
                                      <p:cBhvr>
                                        <p:cTn id="125" dur="2000" fill="hold"/>
                                        <p:tgtEl>
                                          <p:spTgt spid="3"/>
                                        </p:tgtEl>
                                        <p:attrNameLst>
                                          <p:attrName>ppt_x</p:attrName>
                                          <p:attrName>ppt_y</p:attrName>
                                        </p:attrNameLst>
                                      </p:cBhvr>
                                      <p:rCtr x="15625" y="18457"/>
                                    </p:animMotion>
                                  </p:childTnLst>
                                </p:cTn>
                              </p:par>
                            </p:childTnLst>
                          </p:cTn>
                        </p:par>
                        <p:par>
                          <p:cTn id="126" fill="hold">
                            <p:stCondLst>
                              <p:cond delay="4000"/>
                            </p:stCondLst>
                            <p:childTnLst>
                              <p:par>
                                <p:cTn id="127" presetID="31" presetClass="exit" presetSubtype="0" fill="hold" grpId="5" nodeType="afterEffect">
                                  <p:stCondLst>
                                    <p:cond delay="0"/>
                                  </p:stCondLst>
                                  <p:childTnLst>
                                    <p:anim calcmode="lin" valueType="num">
                                      <p:cBhvr>
                                        <p:cTn id="128" dur="1000"/>
                                        <p:tgtEl>
                                          <p:spTgt spid="3"/>
                                        </p:tgtEl>
                                        <p:attrNameLst>
                                          <p:attrName>ppt_w</p:attrName>
                                        </p:attrNameLst>
                                      </p:cBhvr>
                                      <p:tavLst>
                                        <p:tav tm="0">
                                          <p:val>
                                            <p:strVal val="ppt_w"/>
                                          </p:val>
                                        </p:tav>
                                        <p:tav tm="100000">
                                          <p:val>
                                            <p:fltVal val="0"/>
                                          </p:val>
                                        </p:tav>
                                      </p:tavLst>
                                    </p:anim>
                                    <p:anim calcmode="lin" valueType="num">
                                      <p:cBhvr>
                                        <p:cTn id="129" dur="1000"/>
                                        <p:tgtEl>
                                          <p:spTgt spid="3"/>
                                        </p:tgtEl>
                                        <p:attrNameLst>
                                          <p:attrName>ppt_h</p:attrName>
                                        </p:attrNameLst>
                                      </p:cBhvr>
                                      <p:tavLst>
                                        <p:tav tm="0">
                                          <p:val>
                                            <p:strVal val="ppt_h"/>
                                          </p:val>
                                        </p:tav>
                                        <p:tav tm="100000">
                                          <p:val>
                                            <p:fltVal val="0"/>
                                          </p:val>
                                        </p:tav>
                                      </p:tavLst>
                                    </p:anim>
                                    <p:anim calcmode="lin" valueType="num">
                                      <p:cBhvr>
                                        <p:cTn id="130" dur="1000"/>
                                        <p:tgtEl>
                                          <p:spTgt spid="3"/>
                                        </p:tgtEl>
                                        <p:attrNameLst>
                                          <p:attrName>style.rotation</p:attrName>
                                        </p:attrNameLst>
                                      </p:cBhvr>
                                      <p:tavLst>
                                        <p:tav tm="0">
                                          <p:val>
                                            <p:fltVal val="0"/>
                                          </p:val>
                                        </p:tav>
                                        <p:tav tm="100000">
                                          <p:val>
                                            <p:fltVal val="90"/>
                                          </p:val>
                                        </p:tav>
                                      </p:tavLst>
                                    </p:anim>
                                    <p:animEffect transition="out" filter="fade">
                                      <p:cBhvr>
                                        <p:cTn id="131" dur="1000"/>
                                        <p:tgtEl>
                                          <p:spTgt spid="3"/>
                                        </p:tgtEl>
                                      </p:cBhvr>
                                    </p:animEffect>
                                    <p:set>
                                      <p:cBhvr>
                                        <p:cTn id="132"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3" grpId="5" animBg="1"/>
      <p:bldP spid="31" grpId="0" animBg="1"/>
      <p:bldP spid="31" grpId="1" animBg="1"/>
      <p:bldP spid="33" grpId="0" animBg="1"/>
      <p:bldP spid="33" grpId="1" animBg="1"/>
      <p:bldP spid="34" grpId="0" animBg="1"/>
      <p:bldP spid="34" grpId="1" animBg="1"/>
      <p:bldP spid="35" grpId="0" animBg="1"/>
      <p:bldP spid="35" grpId="1" animBg="1"/>
      <p:bldP spid="18" grpId="0"/>
      <p:bldP spid="18" grpId="1"/>
      <p:bldP spid="36" grpId="0"/>
      <p:bldP spid="47" grpId="0" animBg="1"/>
      <p:bldP spid="48" grpId="0" animBg="1"/>
      <p:bldP spid="49" grpId="0" animBg="1"/>
      <p:bldP spid="53" grpId="0" animBg="1"/>
      <p:bldP spid="54" grpId="0" animBg="1"/>
      <p:bldP spid="57" grpId="0" animBg="1"/>
      <p:bldP spid="24" grpId="0" animBg="1"/>
      <p:bldP spid="59" grpId="0" animBg="1"/>
      <p:bldP spid="60" grpId="0" animBg="1"/>
      <p:bldP spid="61" grpId="0"/>
      <p:bldP spid="62" grpId="0"/>
      <p:bldP spid="63" grpId="0"/>
      <p:bldP spid="65" grpId="0" animBg="1"/>
      <p:bldP spid="66" grpId="0"/>
      <p:bldP spid="73" grpId="0" animBg="1"/>
      <p:bldP spid="74" grpId="0" animBg="1"/>
      <p:bldP spid="75" grpId="0" animBg="1"/>
      <p:bldP spid="76" grpId="0" animBg="1"/>
      <p:bldP spid="77" grpId="0"/>
      <p:bldP spid="78" grpId="0" animBg="1"/>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IPsec </a:t>
            </a:r>
            <a:r>
              <a:rPr lang="en-US" dirty="0" smtClean="0"/>
              <a:t>functionality: Vxlanipsec </a:t>
            </a:r>
            <a:r>
              <a:rPr lang="en-US" dirty="0" err="1" smtClean="0"/>
              <a:t>Decap</a:t>
            </a:r>
            <a:endParaRPr lang="en-US" dirty="0"/>
          </a:p>
        </p:txBody>
      </p:sp>
      <p:sp>
        <p:nvSpPr>
          <p:cNvPr id="22" name="Rectangle 21"/>
          <p:cNvSpPr/>
          <p:nvPr/>
        </p:nvSpPr>
        <p:spPr>
          <a:xfrm flipH="1">
            <a:off x="5965687" y="959338"/>
            <a:ext cx="2999510" cy="32001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ounded Rectangle 22"/>
          <p:cNvSpPr/>
          <p:nvPr/>
        </p:nvSpPr>
        <p:spPr>
          <a:xfrm>
            <a:off x="6098897" y="2016104"/>
            <a:ext cx="2781014" cy="14868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endParaRPr lang="en-US" dirty="0" smtClean="0"/>
          </a:p>
          <a:p>
            <a:endParaRPr lang="en-US" dirty="0"/>
          </a:p>
          <a:p>
            <a:r>
              <a:rPr lang="en-US" dirty="0" smtClean="0"/>
              <a:t>                 </a:t>
            </a:r>
            <a:endParaRPr lang="en-US" dirty="0"/>
          </a:p>
        </p:txBody>
      </p:sp>
      <p:sp>
        <p:nvSpPr>
          <p:cNvPr id="24" name="TextBox 23"/>
          <p:cNvSpPr txBox="1"/>
          <p:nvPr/>
        </p:nvSpPr>
        <p:spPr>
          <a:xfrm flipH="1">
            <a:off x="6098897" y="971284"/>
            <a:ext cx="1609745" cy="369332"/>
          </a:xfrm>
          <a:prstGeom prst="rect">
            <a:avLst/>
          </a:prstGeom>
          <a:noFill/>
        </p:spPr>
        <p:txBody>
          <a:bodyPr wrap="square" rtlCol="0">
            <a:spAutoFit/>
          </a:bodyPr>
          <a:lstStyle/>
          <a:p>
            <a:r>
              <a:rPr lang="en-US" dirty="0" smtClean="0"/>
              <a:t>Hypervisor 2</a:t>
            </a:r>
            <a:endParaRPr lang="en-US" dirty="0"/>
          </a:p>
        </p:txBody>
      </p:sp>
      <p:sp>
        <p:nvSpPr>
          <p:cNvPr id="26" name="Rectangle 25"/>
          <p:cNvSpPr/>
          <p:nvPr/>
        </p:nvSpPr>
        <p:spPr>
          <a:xfrm flipH="1">
            <a:off x="7813168" y="1016599"/>
            <a:ext cx="824345" cy="5472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VM 2</a:t>
            </a:r>
            <a:endParaRPr lang="en-US" dirty="0"/>
          </a:p>
        </p:txBody>
      </p:sp>
      <p:sp>
        <p:nvSpPr>
          <p:cNvPr id="28" name="Rectangle 27"/>
          <p:cNvSpPr/>
          <p:nvPr/>
        </p:nvSpPr>
        <p:spPr>
          <a:xfrm flipH="1">
            <a:off x="7943805" y="2431080"/>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a:t>
            </a:r>
            <a:r>
              <a:rPr lang="en-US" dirty="0" err="1" smtClean="0"/>
              <a:t>int</a:t>
            </a:r>
            <a:endParaRPr lang="en-US" dirty="0"/>
          </a:p>
        </p:txBody>
      </p:sp>
      <p:sp>
        <p:nvSpPr>
          <p:cNvPr id="29" name="Rectangle 28"/>
          <p:cNvSpPr/>
          <p:nvPr/>
        </p:nvSpPr>
        <p:spPr>
          <a:xfrm flipH="1">
            <a:off x="7943805" y="2989565"/>
            <a:ext cx="554888" cy="4918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Vxlanipsec1</a:t>
            </a:r>
            <a:endParaRPr lang="en-US" sz="1200" dirty="0"/>
          </a:p>
        </p:txBody>
      </p:sp>
      <p:sp>
        <p:nvSpPr>
          <p:cNvPr id="30" name="Rectangle 29"/>
          <p:cNvSpPr/>
          <p:nvPr/>
        </p:nvSpPr>
        <p:spPr>
          <a:xfrm flipH="1">
            <a:off x="6248866" y="2369205"/>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Br1</a:t>
            </a:r>
            <a:endParaRPr lang="en-US" dirty="0"/>
          </a:p>
        </p:txBody>
      </p:sp>
      <p:sp>
        <p:nvSpPr>
          <p:cNvPr id="31" name="Rectangle 30"/>
          <p:cNvSpPr/>
          <p:nvPr/>
        </p:nvSpPr>
        <p:spPr>
          <a:xfrm flipH="1">
            <a:off x="6248866" y="3557064"/>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dpdk1</a:t>
            </a:r>
            <a:endParaRPr lang="en-US" dirty="0"/>
          </a:p>
        </p:txBody>
      </p:sp>
      <p:cxnSp>
        <p:nvCxnSpPr>
          <p:cNvPr id="32" name="Straight Connector 31"/>
          <p:cNvCxnSpPr/>
          <p:nvPr/>
        </p:nvCxnSpPr>
        <p:spPr>
          <a:xfrm>
            <a:off x="5652507" y="831350"/>
            <a:ext cx="34636" cy="3622964"/>
          </a:xfrm>
          <a:prstGeom prst="line">
            <a:avLst/>
          </a:prstGeom>
        </p:spPr>
        <p:style>
          <a:lnRef idx="2">
            <a:schemeClr val="accent1"/>
          </a:lnRef>
          <a:fillRef idx="0">
            <a:schemeClr val="accent1"/>
          </a:fillRef>
          <a:effectRef idx="1">
            <a:schemeClr val="accent1"/>
          </a:effectRef>
          <a:fontRef idx="minor">
            <a:schemeClr val="tx1"/>
          </a:fontRef>
        </p:style>
      </p:cxn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488" y="2883777"/>
            <a:ext cx="870120" cy="565013"/>
          </a:xfrm>
          <a:prstGeom prst="rect">
            <a:avLst/>
          </a:prstGeom>
        </p:spPr>
      </p:pic>
      <p:cxnSp>
        <p:nvCxnSpPr>
          <p:cNvPr id="34" name="Straight Arrow Connector 33"/>
          <p:cNvCxnSpPr/>
          <p:nvPr/>
        </p:nvCxnSpPr>
        <p:spPr>
          <a:xfrm flipV="1">
            <a:off x="6655985" y="2903983"/>
            <a:ext cx="0" cy="6406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6" idx="0"/>
            <a:endCxn id="26" idx="2"/>
          </p:cNvCxnSpPr>
          <p:nvPr/>
        </p:nvCxnSpPr>
        <p:spPr>
          <a:xfrm flipH="1" flipV="1">
            <a:off x="8225340" y="1563854"/>
            <a:ext cx="11517" cy="56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7943805" y="2125673"/>
            <a:ext cx="586104" cy="2989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Vhu-1</a:t>
            </a:r>
            <a:endParaRPr lang="en-US" sz="1200" dirty="0"/>
          </a:p>
        </p:txBody>
      </p:sp>
      <p:sp>
        <p:nvSpPr>
          <p:cNvPr id="37" name="Oval 36"/>
          <p:cNvSpPr/>
          <p:nvPr/>
        </p:nvSpPr>
        <p:spPr>
          <a:xfrm>
            <a:off x="221686" y="4454314"/>
            <a:ext cx="158130" cy="14778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p:cNvSpPr txBox="1"/>
          <p:nvPr/>
        </p:nvSpPr>
        <p:spPr>
          <a:xfrm>
            <a:off x="221686" y="959338"/>
            <a:ext cx="4776576"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Packet arrives at dpdk1 as follows:</a:t>
            </a:r>
          </a:p>
        </p:txBody>
      </p:sp>
      <p:sp>
        <p:nvSpPr>
          <p:cNvPr id="38" name="Rounded Rectangle 37"/>
          <p:cNvSpPr/>
          <p:nvPr/>
        </p:nvSpPr>
        <p:spPr>
          <a:xfrm>
            <a:off x="1689561" y="1310336"/>
            <a:ext cx="651451" cy="5299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ESP Header</a:t>
            </a:r>
            <a:endParaRPr lang="en-US" sz="1000" dirty="0">
              <a:solidFill>
                <a:schemeClr val="tx1"/>
              </a:solidFill>
            </a:endParaRPr>
          </a:p>
        </p:txBody>
      </p:sp>
      <p:sp>
        <p:nvSpPr>
          <p:cNvPr id="39" name="Rounded Rectangle 38"/>
          <p:cNvSpPr/>
          <p:nvPr/>
        </p:nvSpPr>
        <p:spPr>
          <a:xfrm>
            <a:off x="2348782" y="1310335"/>
            <a:ext cx="1463280" cy="5299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Encrypted Payload</a:t>
            </a:r>
            <a:endParaRPr lang="en-US" sz="1000" dirty="0">
              <a:solidFill>
                <a:schemeClr val="tx1"/>
              </a:solidFill>
            </a:endParaRPr>
          </a:p>
        </p:txBody>
      </p:sp>
      <p:sp>
        <p:nvSpPr>
          <p:cNvPr id="45" name="Rounded Rectangle 44"/>
          <p:cNvSpPr/>
          <p:nvPr/>
        </p:nvSpPr>
        <p:spPr>
          <a:xfrm>
            <a:off x="3823717" y="1310341"/>
            <a:ext cx="651451" cy="529952"/>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ESP Digest</a:t>
            </a:r>
            <a:endParaRPr lang="en-US" sz="1000" dirty="0">
              <a:solidFill>
                <a:schemeClr val="tx1"/>
              </a:solidFill>
            </a:endParaRPr>
          </a:p>
        </p:txBody>
      </p:sp>
      <p:sp>
        <p:nvSpPr>
          <p:cNvPr id="46" name="Rounded Rectangle 45"/>
          <p:cNvSpPr/>
          <p:nvPr/>
        </p:nvSpPr>
        <p:spPr>
          <a:xfrm>
            <a:off x="1034225" y="1310337"/>
            <a:ext cx="651451" cy="529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Outer</a:t>
            </a:r>
          </a:p>
          <a:p>
            <a:pPr algn="ctr"/>
            <a:r>
              <a:rPr lang="en-US" sz="1000" dirty="0" smtClean="0"/>
              <a:t>IP Header</a:t>
            </a:r>
            <a:endParaRPr lang="en-US" sz="1000" dirty="0"/>
          </a:p>
        </p:txBody>
      </p:sp>
      <p:sp>
        <p:nvSpPr>
          <p:cNvPr id="47" name="Rounded Rectangle 46"/>
          <p:cNvSpPr/>
          <p:nvPr/>
        </p:nvSpPr>
        <p:spPr>
          <a:xfrm>
            <a:off x="375004" y="1310337"/>
            <a:ext cx="651451" cy="529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Outer Ethernet Header</a:t>
            </a:r>
            <a:endParaRPr lang="en-US" sz="900" dirty="0"/>
          </a:p>
        </p:txBody>
      </p:sp>
      <p:sp>
        <p:nvSpPr>
          <p:cNvPr id="20" name="Right Arrow 19"/>
          <p:cNvSpPr/>
          <p:nvPr/>
        </p:nvSpPr>
        <p:spPr>
          <a:xfrm rot="8949939">
            <a:off x="523246" y="2346618"/>
            <a:ext cx="2320440" cy="45376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Rounded Rectangle 47"/>
          <p:cNvSpPr/>
          <p:nvPr/>
        </p:nvSpPr>
        <p:spPr>
          <a:xfrm>
            <a:off x="341462" y="3259824"/>
            <a:ext cx="651451" cy="52994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IV</a:t>
            </a:r>
            <a:endParaRPr lang="en-US" sz="1000" dirty="0">
              <a:solidFill>
                <a:schemeClr val="tx1"/>
              </a:solidFill>
            </a:endParaRPr>
          </a:p>
        </p:txBody>
      </p:sp>
      <p:sp>
        <p:nvSpPr>
          <p:cNvPr id="49" name="Rounded Rectangle 48"/>
          <p:cNvSpPr/>
          <p:nvPr/>
        </p:nvSpPr>
        <p:spPr>
          <a:xfrm>
            <a:off x="1000683" y="3259826"/>
            <a:ext cx="651451" cy="5299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UDP Header</a:t>
            </a:r>
            <a:endParaRPr lang="en-US" sz="1000" dirty="0"/>
          </a:p>
        </p:txBody>
      </p:sp>
      <p:sp>
        <p:nvSpPr>
          <p:cNvPr id="50" name="Rounded Rectangle 49"/>
          <p:cNvSpPr/>
          <p:nvPr/>
        </p:nvSpPr>
        <p:spPr>
          <a:xfrm>
            <a:off x="1654122" y="3259826"/>
            <a:ext cx="651451" cy="52994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VXLAN Header</a:t>
            </a:r>
            <a:endParaRPr lang="en-US" sz="1000" dirty="0"/>
          </a:p>
        </p:txBody>
      </p:sp>
      <p:sp>
        <p:nvSpPr>
          <p:cNvPr id="51" name="Rounded Rectangle 50"/>
          <p:cNvSpPr/>
          <p:nvPr/>
        </p:nvSpPr>
        <p:spPr>
          <a:xfrm>
            <a:off x="2313343" y="3259823"/>
            <a:ext cx="651451" cy="52994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Original packet</a:t>
            </a:r>
            <a:endParaRPr lang="en-US" sz="1000" dirty="0"/>
          </a:p>
        </p:txBody>
      </p:sp>
      <p:sp>
        <p:nvSpPr>
          <p:cNvPr id="52" name="Rounded Rectangle 51"/>
          <p:cNvSpPr/>
          <p:nvPr/>
        </p:nvSpPr>
        <p:spPr>
          <a:xfrm>
            <a:off x="2980802" y="3259819"/>
            <a:ext cx="651451" cy="52994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Cipher Padding</a:t>
            </a:r>
            <a:endParaRPr lang="en-US" sz="1000" dirty="0">
              <a:solidFill>
                <a:schemeClr val="tx1"/>
              </a:solidFill>
            </a:endParaRPr>
          </a:p>
        </p:txBody>
      </p:sp>
      <p:sp>
        <p:nvSpPr>
          <p:cNvPr id="53" name="Rounded Rectangle 52"/>
          <p:cNvSpPr/>
          <p:nvPr/>
        </p:nvSpPr>
        <p:spPr>
          <a:xfrm>
            <a:off x="3640023" y="3259823"/>
            <a:ext cx="651451" cy="529945"/>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00" dirty="0" smtClean="0">
                <a:solidFill>
                  <a:schemeClr val="tx1"/>
                </a:solidFill>
              </a:rPr>
              <a:t>ESP Trailer</a:t>
            </a:r>
            <a:endParaRPr lang="en-US" sz="1000" dirty="0">
              <a:solidFill>
                <a:schemeClr val="tx1"/>
              </a:solidFill>
            </a:endParaRPr>
          </a:p>
        </p:txBody>
      </p:sp>
      <p:sp>
        <p:nvSpPr>
          <p:cNvPr id="54" name="Rectangle 53"/>
          <p:cNvSpPr/>
          <p:nvPr/>
        </p:nvSpPr>
        <p:spPr>
          <a:xfrm>
            <a:off x="1270798" y="2833039"/>
            <a:ext cx="3304046" cy="369332"/>
          </a:xfrm>
          <a:prstGeom prst="rect">
            <a:avLst/>
          </a:prstGeom>
        </p:spPr>
        <p:txBody>
          <a:bodyPr wrap="none">
            <a:spAutoFit/>
          </a:bodyPr>
          <a:lstStyle/>
          <a:p>
            <a:pPr marL="285750" indent="-285750">
              <a:buFont typeface="Arial" panose="020B0604020202020204" pitchFamily="34" charset="0"/>
              <a:buChar char="•"/>
            </a:pPr>
            <a:r>
              <a:rPr lang="en-US" dirty="0" smtClean="0"/>
              <a:t>Encrypted Payload consists of:</a:t>
            </a:r>
            <a:endParaRPr lang="en-US" dirty="0"/>
          </a:p>
        </p:txBody>
      </p:sp>
      <p:sp>
        <p:nvSpPr>
          <p:cNvPr id="55" name="TextBox 54"/>
          <p:cNvSpPr txBox="1"/>
          <p:nvPr/>
        </p:nvSpPr>
        <p:spPr>
          <a:xfrm>
            <a:off x="221686" y="699810"/>
            <a:ext cx="4776576"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Packet routed to ‘vxlanipsec1’ for </a:t>
            </a:r>
            <a:r>
              <a:rPr lang="en-US" dirty="0" err="1" smtClean="0"/>
              <a:t>decap</a:t>
            </a:r>
            <a:endParaRPr lang="en-US" dirty="0" smtClean="0"/>
          </a:p>
        </p:txBody>
      </p:sp>
      <p:sp>
        <p:nvSpPr>
          <p:cNvPr id="56" name="Right Brace 55"/>
          <p:cNvSpPr/>
          <p:nvPr/>
        </p:nvSpPr>
        <p:spPr>
          <a:xfrm rot="5400000">
            <a:off x="2607617" y="910477"/>
            <a:ext cx="291134" cy="2124260"/>
          </a:xfrm>
          <a:prstGeom prst="righ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57" name="TextBox 56"/>
          <p:cNvSpPr txBox="1"/>
          <p:nvPr/>
        </p:nvSpPr>
        <p:spPr>
          <a:xfrm>
            <a:off x="367232" y="2148680"/>
            <a:ext cx="278160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Use crypto dev to:</a:t>
            </a:r>
            <a:endParaRPr lang="en-US" dirty="0"/>
          </a:p>
        </p:txBody>
      </p:sp>
      <p:sp>
        <p:nvSpPr>
          <p:cNvPr id="58" name="Rounded Rectangle 57"/>
          <p:cNvSpPr/>
          <p:nvPr/>
        </p:nvSpPr>
        <p:spPr>
          <a:xfrm>
            <a:off x="3684542" y="3886730"/>
            <a:ext cx="1079405" cy="80439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Payload</a:t>
            </a:r>
            <a:endParaRPr lang="en-US" dirty="0"/>
          </a:p>
        </p:txBody>
      </p:sp>
      <p:sp>
        <p:nvSpPr>
          <p:cNvPr id="59" name="Rounded Rectangle 58"/>
          <p:cNvSpPr/>
          <p:nvPr/>
        </p:nvSpPr>
        <p:spPr>
          <a:xfrm>
            <a:off x="2605137" y="3886729"/>
            <a:ext cx="1079405" cy="80439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L4 Header</a:t>
            </a:r>
            <a:endParaRPr lang="en-US" dirty="0"/>
          </a:p>
        </p:txBody>
      </p:sp>
      <p:sp>
        <p:nvSpPr>
          <p:cNvPr id="60" name="Rounded Rectangle 59"/>
          <p:cNvSpPr/>
          <p:nvPr/>
        </p:nvSpPr>
        <p:spPr>
          <a:xfrm>
            <a:off x="1525732" y="3886730"/>
            <a:ext cx="1079405" cy="80439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IP Header</a:t>
            </a:r>
            <a:endParaRPr lang="en-US" dirty="0"/>
          </a:p>
        </p:txBody>
      </p:sp>
      <p:sp>
        <p:nvSpPr>
          <p:cNvPr id="61" name="Rounded Rectangle 60"/>
          <p:cNvSpPr/>
          <p:nvPr/>
        </p:nvSpPr>
        <p:spPr>
          <a:xfrm>
            <a:off x="446327" y="3886728"/>
            <a:ext cx="1079405" cy="804395"/>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Ethernet Header</a:t>
            </a:r>
            <a:endParaRPr lang="en-US" dirty="0"/>
          </a:p>
        </p:txBody>
      </p:sp>
      <p:sp>
        <p:nvSpPr>
          <p:cNvPr id="62" name="TextBox 61"/>
          <p:cNvSpPr txBox="1"/>
          <p:nvPr/>
        </p:nvSpPr>
        <p:spPr>
          <a:xfrm>
            <a:off x="789252" y="2419942"/>
            <a:ext cx="278160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Validate Digest </a:t>
            </a:r>
            <a:r>
              <a:rPr lang="en-US" dirty="0" smtClean="0">
                <a:solidFill>
                  <a:srgbClr val="00B050"/>
                </a:solidFill>
                <a:sym typeface="Wingdings" panose="05000000000000000000" pitchFamily="2" charset="2"/>
              </a:rPr>
              <a:t></a:t>
            </a:r>
            <a:r>
              <a:rPr lang="en-US" dirty="0" smtClean="0"/>
              <a:t> </a:t>
            </a:r>
            <a:endParaRPr lang="en-US" dirty="0"/>
          </a:p>
        </p:txBody>
      </p:sp>
      <p:sp>
        <p:nvSpPr>
          <p:cNvPr id="63" name="TextBox 62"/>
          <p:cNvSpPr txBox="1"/>
          <p:nvPr/>
        </p:nvSpPr>
        <p:spPr>
          <a:xfrm>
            <a:off x="789251" y="2719317"/>
            <a:ext cx="278160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Decrypt payload </a:t>
            </a:r>
            <a:r>
              <a:rPr lang="en-US" dirty="0" smtClean="0">
                <a:solidFill>
                  <a:srgbClr val="00B050"/>
                </a:solidFill>
                <a:sym typeface="Wingdings" panose="05000000000000000000" pitchFamily="2" charset="2"/>
              </a:rPr>
              <a:t></a:t>
            </a:r>
            <a:r>
              <a:rPr lang="en-US" dirty="0" smtClean="0"/>
              <a:t> </a:t>
            </a:r>
            <a:endParaRPr lang="en-US" dirty="0"/>
          </a:p>
        </p:txBody>
      </p:sp>
      <p:sp>
        <p:nvSpPr>
          <p:cNvPr id="64" name="Right Brace 63"/>
          <p:cNvSpPr/>
          <p:nvPr/>
        </p:nvSpPr>
        <p:spPr>
          <a:xfrm rot="5400000">
            <a:off x="2938739" y="1232626"/>
            <a:ext cx="291134" cy="1471050"/>
          </a:xfrm>
          <a:prstGeom prst="rightBrace">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65" name="TextBox 64"/>
          <p:cNvSpPr txBox="1"/>
          <p:nvPr/>
        </p:nvSpPr>
        <p:spPr>
          <a:xfrm>
            <a:off x="772291" y="3048211"/>
            <a:ext cx="2781603"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Extract tunnel metadata.</a:t>
            </a:r>
          </a:p>
        </p:txBody>
      </p:sp>
      <p:sp>
        <p:nvSpPr>
          <p:cNvPr id="66" name="TextBox 65"/>
          <p:cNvSpPr txBox="1"/>
          <p:nvPr/>
        </p:nvSpPr>
        <p:spPr>
          <a:xfrm>
            <a:off x="772289" y="3322553"/>
            <a:ext cx="4122305"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Pop vxlan/ESP headers and trailers for recirculation.</a:t>
            </a:r>
          </a:p>
        </p:txBody>
      </p:sp>
    </p:spTree>
    <p:extLst>
      <p:ext uri="{BB962C8B-B14F-4D97-AF65-F5344CB8AC3E}">
        <p14:creationId xmlns:p14="http://schemas.microsoft.com/office/powerpoint/2010/main" val="362036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80">
                                          <p:stCondLst>
                                            <p:cond delay="0"/>
                                          </p:stCondLst>
                                        </p:cTn>
                                        <p:tgtEl>
                                          <p:spTgt spid="37"/>
                                        </p:tgtEl>
                                      </p:cBhvr>
                                    </p:animEffect>
                                    <p:anim calcmode="lin" valueType="num">
                                      <p:cBhvr>
                                        <p:cTn id="8"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13" dur="26">
                                          <p:stCondLst>
                                            <p:cond delay="650"/>
                                          </p:stCondLst>
                                        </p:cTn>
                                        <p:tgtEl>
                                          <p:spTgt spid="37"/>
                                        </p:tgtEl>
                                      </p:cBhvr>
                                      <p:to x="100000" y="60000"/>
                                    </p:animScale>
                                    <p:animScale>
                                      <p:cBhvr>
                                        <p:cTn id="14" dur="166" decel="50000">
                                          <p:stCondLst>
                                            <p:cond delay="676"/>
                                          </p:stCondLst>
                                        </p:cTn>
                                        <p:tgtEl>
                                          <p:spTgt spid="37"/>
                                        </p:tgtEl>
                                      </p:cBhvr>
                                      <p:to x="100000" y="100000"/>
                                    </p:animScale>
                                    <p:animScale>
                                      <p:cBhvr>
                                        <p:cTn id="15" dur="26">
                                          <p:stCondLst>
                                            <p:cond delay="1312"/>
                                          </p:stCondLst>
                                        </p:cTn>
                                        <p:tgtEl>
                                          <p:spTgt spid="37"/>
                                        </p:tgtEl>
                                      </p:cBhvr>
                                      <p:to x="100000" y="80000"/>
                                    </p:animScale>
                                    <p:animScale>
                                      <p:cBhvr>
                                        <p:cTn id="16" dur="166" decel="50000">
                                          <p:stCondLst>
                                            <p:cond delay="1338"/>
                                          </p:stCondLst>
                                        </p:cTn>
                                        <p:tgtEl>
                                          <p:spTgt spid="37"/>
                                        </p:tgtEl>
                                      </p:cBhvr>
                                      <p:to x="100000" y="100000"/>
                                    </p:animScale>
                                    <p:animScale>
                                      <p:cBhvr>
                                        <p:cTn id="17" dur="26">
                                          <p:stCondLst>
                                            <p:cond delay="1642"/>
                                          </p:stCondLst>
                                        </p:cTn>
                                        <p:tgtEl>
                                          <p:spTgt spid="37"/>
                                        </p:tgtEl>
                                      </p:cBhvr>
                                      <p:to x="100000" y="90000"/>
                                    </p:animScale>
                                    <p:animScale>
                                      <p:cBhvr>
                                        <p:cTn id="18" dur="166" decel="50000">
                                          <p:stCondLst>
                                            <p:cond delay="1668"/>
                                          </p:stCondLst>
                                        </p:cTn>
                                        <p:tgtEl>
                                          <p:spTgt spid="37"/>
                                        </p:tgtEl>
                                      </p:cBhvr>
                                      <p:to x="100000" y="100000"/>
                                    </p:animScale>
                                    <p:animScale>
                                      <p:cBhvr>
                                        <p:cTn id="19" dur="26">
                                          <p:stCondLst>
                                            <p:cond delay="1808"/>
                                          </p:stCondLst>
                                        </p:cTn>
                                        <p:tgtEl>
                                          <p:spTgt spid="37"/>
                                        </p:tgtEl>
                                      </p:cBhvr>
                                      <p:to x="100000" y="95000"/>
                                    </p:animScale>
                                    <p:animScale>
                                      <p:cBhvr>
                                        <p:cTn id="20" dur="166" decel="50000">
                                          <p:stCondLst>
                                            <p:cond delay="1834"/>
                                          </p:stCondLst>
                                        </p:cTn>
                                        <p:tgtEl>
                                          <p:spTgt spid="37"/>
                                        </p:tgtEl>
                                      </p:cBhvr>
                                      <p:to x="100000" y="100000"/>
                                    </p:animScale>
                                  </p:childTnLst>
                                </p:cTn>
                              </p:par>
                            </p:childTnLst>
                          </p:cTn>
                        </p:par>
                        <p:par>
                          <p:cTn id="21" fill="hold">
                            <p:stCondLst>
                              <p:cond delay="2000"/>
                            </p:stCondLst>
                            <p:childTnLst>
                              <p:par>
                                <p:cTn id="22" presetID="43" presetClass="path" presetSubtype="0" accel="50000" decel="50000" fill="hold" grpId="1" nodeType="afterEffect">
                                  <p:stCondLst>
                                    <p:cond delay="0"/>
                                  </p:stCondLst>
                                  <p:childTnLst>
                                    <p:animMotion origin="layout" path="M -2.5E-6 3.08642E-6 L 0.34757 3.08642E-6 C 0.50347 3.08642E-6 0.69514 -0.02655 0.69514 -0.04784 L 0.69514 -0.09537 " pathEditMode="relative" rAng="0" ptsTypes="AAAA">
                                      <p:cBhvr>
                                        <p:cTn id="23" dur="2000" fill="hold"/>
                                        <p:tgtEl>
                                          <p:spTgt spid="37"/>
                                        </p:tgtEl>
                                        <p:attrNameLst>
                                          <p:attrName>ppt_x</p:attrName>
                                          <p:attrName>ppt_y</p:attrName>
                                        </p:attrNameLst>
                                      </p:cBhvr>
                                      <p:rCtr x="34757" y="-4784"/>
                                    </p:animMotion>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fade">
                                      <p:cBhvr>
                                        <p:cTn id="50" dur="500"/>
                                        <p:tgtEl>
                                          <p:spTgt spid="5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fade">
                                      <p:cBhvr>
                                        <p:cTn id="59" dur="500"/>
                                        <p:tgtEl>
                                          <p:spTgt spid="4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64" presetClass="path" presetSubtype="0" accel="50000" decel="50000" fill="hold" grpId="2" nodeType="clickEffect">
                                  <p:stCondLst>
                                    <p:cond delay="0"/>
                                  </p:stCondLst>
                                  <p:childTnLst>
                                    <p:animMotion origin="layout" path="M 0.69514 -0.09537 L 0.69514 -0.33611 " pathEditMode="relative" rAng="0" ptsTypes="AA">
                                      <p:cBhvr>
                                        <p:cTn id="72" dur="2000" fill="hold"/>
                                        <p:tgtEl>
                                          <p:spTgt spid="37"/>
                                        </p:tgtEl>
                                        <p:attrNameLst>
                                          <p:attrName>ppt_x</p:attrName>
                                          <p:attrName>ppt_y</p:attrName>
                                        </p:attrNameLst>
                                      </p:cBhvr>
                                      <p:rCtr x="0" y="-12037"/>
                                    </p:animMotion>
                                  </p:childTnLst>
                                </p:cTn>
                              </p:par>
                            </p:childTnLst>
                          </p:cTn>
                        </p:par>
                        <p:par>
                          <p:cTn id="73" fill="hold">
                            <p:stCondLst>
                              <p:cond delay="2000"/>
                            </p:stCondLst>
                            <p:childTnLst>
                              <p:par>
                                <p:cTn id="74" presetID="49" presetClass="path" presetSubtype="0" accel="50000" decel="50000" fill="hold" grpId="3" nodeType="afterEffect">
                                  <p:stCondLst>
                                    <p:cond delay="0"/>
                                  </p:stCondLst>
                                  <p:childTnLst>
                                    <p:animMotion origin="layout" path="M 0.69514 -0.33611 L 0.8816 -0.22037 " pathEditMode="relative" rAng="0" ptsTypes="AA">
                                      <p:cBhvr>
                                        <p:cTn id="75" dur="2000" fill="hold"/>
                                        <p:tgtEl>
                                          <p:spTgt spid="37"/>
                                        </p:tgtEl>
                                        <p:attrNameLst>
                                          <p:attrName>ppt_x</p:attrName>
                                          <p:attrName>ppt_y</p:attrName>
                                        </p:attrNameLst>
                                      </p:cBhvr>
                                      <p:rCtr x="9323" y="5772"/>
                                    </p:animMotion>
                                  </p:childTnLst>
                                </p:cTn>
                              </p:par>
                              <p:par>
                                <p:cTn id="76" presetID="10" presetClass="exit" presetSubtype="0" fill="hold" grpId="1" nodeType="withEffect">
                                  <p:stCondLst>
                                    <p:cond delay="0"/>
                                  </p:stCondLst>
                                  <p:childTnLst>
                                    <p:animEffect transition="out" filter="fade">
                                      <p:cBhvr>
                                        <p:cTn id="77" dur="500"/>
                                        <p:tgtEl>
                                          <p:spTgt spid="3"/>
                                        </p:tgtEl>
                                      </p:cBhvr>
                                    </p:animEffect>
                                    <p:set>
                                      <p:cBhvr>
                                        <p:cTn id="78" dur="1" fill="hold">
                                          <p:stCondLst>
                                            <p:cond delay="499"/>
                                          </p:stCondLst>
                                        </p:cTn>
                                        <p:tgtEl>
                                          <p:spTgt spid="3"/>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52"/>
                                        </p:tgtEl>
                                      </p:cBhvr>
                                    </p:animEffect>
                                    <p:set>
                                      <p:cBhvr>
                                        <p:cTn id="81" dur="1" fill="hold">
                                          <p:stCondLst>
                                            <p:cond delay="499"/>
                                          </p:stCondLst>
                                        </p:cTn>
                                        <p:tgtEl>
                                          <p:spTgt spid="5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53"/>
                                        </p:tgtEl>
                                      </p:cBhvr>
                                    </p:animEffect>
                                    <p:set>
                                      <p:cBhvr>
                                        <p:cTn id="84" dur="1" fill="hold">
                                          <p:stCondLst>
                                            <p:cond delay="499"/>
                                          </p:stCondLst>
                                        </p:cTn>
                                        <p:tgtEl>
                                          <p:spTgt spid="53"/>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0"/>
                                        </p:tgtEl>
                                      </p:cBhvr>
                                    </p:animEffect>
                                    <p:set>
                                      <p:cBhvr>
                                        <p:cTn id="87" dur="1" fill="hold">
                                          <p:stCondLst>
                                            <p:cond delay="499"/>
                                          </p:stCondLst>
                                        </p:cTn>
                                        <p:tgtEl>
                                          <p:spTgt spid="20"/>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54"/>
                                        </p:tgtEl>
                                      </p:cBhvr>
                                    </p:animEffect>
                                    <p:set>
                                      <p:cBhvr>
                                        <p:cTn id="90" dur="1" fill="hold">
                                          <p:stCondLst>
                                            <p:cond delay="499"/>
                                          </p:stCondLst>
                                        </p:cTn>
                                        <p:tgtEl>
                                          <p:spTgt spid="54"/>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48"/>
                                        </p:tgtEl>
                                      </p:cBhvr>
                                    </p:animEffect>
                                    <p:set>
                                      <p:cBhvr>
                                        <p:cTn id="93" dur="1" fill="hold">
                                          <p:stCondLst>
                                            <p:cond delay="499"/>
                                          </p:stCondLst>
                                        </p:cTn>
                                        <p:tgtEl>
                                          <p:spTgt spid="48"/>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49"/>
                                        </p:tgtEl>
                                      </p:cBhvr>
                                    </p:animEffect>
                                    <p:set>
                                      <p:cBhvr>
                                        <p:cTn id="96" dur="1" fill="hold">
                                          <p:stCondLst>
                                            <p:cond delay="499"/>
                                          </p:stCondLst>
                                        </p:cTn>
                                        <p:tgtEl>
                                          <p:spTgt spid="49"/>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50"/>
                                        </p:tgtEl>
                                      </p:cBhvr>
                                    </p:animEffect>
                                    <p:set>
                                      <p:cBhvr>
                                        <p:cTn id="99" dur="1" fill="hold">
                                          <p:stCondLst>
                                            <p:cond delay="499"/>
                                          </p:stCondLst>
                                        </p:cTn>
                                        <p:tgtEl>
                                          <p:spTgt spid="5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51"/>
                                        </p:tgtEl>
                                      </p:cBhvr>
                                    </p:animEffect>
                                    <p:set>
                                      <p:cBhvr>
                                        <p:cTn id="102" dur="1" fill="hold">
                                          <p:stCondLst>
                                            <p:cond delay="499"/>
                                          </p:stCondLst>
                                        </p:cTn>
                                        <p:tgtEl>
                                          <p:spTgt spid="51"/>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55"/>
                                        </p:tgtEl>
                                        <p:attrNameLst>
                                          <p:attrName>style.visibility</p:attrName>
                                        </p:attrNameLst>
                                      </p:cBhvr>
                                      <p:to>
                                        <p:strVal val="visible"/>
                                      </p:to>
                                    </p:set>
                                    <p:animEffect transition="in" filter="fade">
                                      <p:cBhvr>
                                        <p:cTn id="105" dur="500"/>
                                        <p:tgtEl>
                                          <p:spTgt spid="55"/>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fade">
                                      <p:cBhvr>
                                        <p:cTn id="114" dur="500"/>
                                        <p:tgtEl>
                                          <p:spTgt spid="5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fade">
                                      <p:cBhvr>
                                        <p:cTn id="117" dur="500"/>
                                        <p:tgtEl>
                                          <p:spTgt spid="62"/>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fade">
                                      <p:cBhvr>
                                        <p:cTn id="122" dur="500"/>
                                        <p:tgtEl>
                                          <p:spTgt spid="63"/>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4"/>
                                        </p:tgtEl>
                                        <p:attrNameLst>
                                          <p:attrName>style.visibility</p:attrName>
                                        </p:attrNameLst>
                                      </p:cBhvr>
                                      <p:to>
                                        <p:strVal val="visible"/>
                                      </p:to>
                                    </p:set>
                                    <p:animEffect transition="in" filter="fade">
                                      <p:cBhvr>
                                        <p:cTn id="125" dur="500"/>
                                        <p:tgtEl>
                                          <p:spTgt spid="64"/>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65"/>
                                        </p:tgtEl>
                                        <p:attrNameLst>
                                          <p:attrName>style.visibility</p:attrName>
                                        </p:attrNameLst>
                                      </p:cBhvr>
                                      <p:to>
                                        <p:strVal val="visible"/>
                                      </p:to>
                                    </p:set>
                                    <p:animEffect transition="in" filter="fade">
                                      <p:cBhvr>
                                        <p:cTn id="130" dur="500"/>
                                        <p:tgtEl>
                                          <p:spTgt spid="65"/>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66"/>
                                        </p:tgtEl>
                                        <p:attrNameLst>
                                          <p:attrName>style.visibility</p:attrName>
                                        </p:attrNameLst>
                                      </p:cBhvr>
                                      <p:to>
                                        <p:strVal val="visible"/>
                                      </p:to>
                                    </p:set>
                                    <p:animEffect transition="in" filter="fade">
                                      <p:cBhvr>
                                        <p:cTn id="135" dur="500"/>
                                        <p:tgtEl>
                                          <p:spTgt spid="6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8"/>
                                        </p:tgtEl>
                                        <p:attrNameLst>
                                          <p:attrName>style.visibility</p:attrName>
                                        </p:attrNameLst>
                                      </p:cBhvr>
                                      <p:to>
                                        <p:strVal val="visible"/>
                                      </p:to>
                                    </p:set>
                                    <p:animEffect transition="in" filter="fade">
                                      <p:cBhvr>
                                        <p:cTn id="138" dur="500"/>
                                        <p:tgtEl>
                                          <p:spTgt spid="58"/>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fade">
                                      <p:cBhvr>
                                        <p:cTn id="141" dur="500"/>
                                        <p:tgtEl>
                                          <p:spTgt spid="59"/>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gtEl>
                                        <p:attrNameLst>
                                          <p:attrName>style.visibility</p:attrName>
                                        </p:attrNameLst>
                                      </p:cBhvr>
                                      <p:to>
                                        <p:strVal val="visible"/>
                                      </p:to>
                                    </p:set>
                                    <p:animEffect transition="in" filter="fade">
                                      <p:cBhvr>
                                        <p:cTn id="144" dur="500"/>
                                        <p:tgtEl>
                                          <p:spTgt spid="6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fade">
                                      <p:cBhvr>
                                        <p:cTn id="147" dur="500"/>
                                        <p:tgtEl>
                                          <p:spTgt spid="61"/>
                                        </p:tgtEl>
                                      </p:cBhvr>
                                    </p:animEffect>
                                  </p:childTnLst>
                                </p:cTn>
                              </p:par>
                            </p:childTnLst>
                          </p:cTn>
                        </p:par>
                      </p:childTnLst>
                    </p:cTn>
                  </p:par>
                  <p:par>
                    <p:cTn id="148" fill="hold">
                      <p:stCondLst>
                        <p:cond delay="indefinite"/>
                      </p:stCondLst>
                      <p:childTnLst>
                        <p:par>
                          <p:cTn id="149" fill="hold">
                            <p:stCondLst>
                              <p:cond delay="0"/>
                            </p:stCondLst>
                            <p:childTnLst>
                              <p:par>
                                <p:cTn id="150" presetID="64" presetClass="path" presetSubtype="0" accel="50000" decel="50000" fill="hold" grpId="4" nodeType="clickEffect">
                                  <p:stCondLst>
                                    <p:cond delay="0"/>
                                  </p:stCondLst>
                                  <p:childTnLst>
                                    <p:animMotion origin="layout" path="M 0.8816 -0.22037 L 0.8816 -0.44476 " pathEditMode="relative" rAng="0" ptsTypes="AA">
                                      <p:cBhvr>
                                        <p:cTn id="151" dur="2000" fill="hold"/>
                                        <p:tgtEl>
                                          <p:spTgt spid="37"/>
                                        </p:tgtEl>
                                        <p:attrNameLst>
                                          <p:attrName>ppt_x</p:attrName>
                                          <p:attrName>ppt_y</p:attrName>
                                        </p:attrNameLst>
                                      </p:cBhvr>
                                      <p:rCtr x="0" y="-11235"/>
                                    </p:animMotion>
                                  </p:childTnLst>
                                </p:cTn>
                              </p:par>
                            </p:childTnLst>
                          </p:cTn>
                        </p:par>
                        <p:par>
                          <p:cTn id="152" fill="hold">
                            <p:stCondLst>
                              <p:cond delay="2000"/>
                            </p:stCondLst>
                            <p:childTnLst>
                              <p:par>
                                <p:cTn id="153" presetID="64" presetClass="path" presetSubtype="0" accel="50000" decel="50000" fill="hold" grpId="5" nodeType="afterEffect">
                                  <p:stCondLst>
                                    <p:cond delay="0"/>
                                  </p:stCondLst>
                                  <p:childTnLst>
                                    <p:animMotion origin="layout" path="M 0.8816 -0.44476 L 0.88247 -0.59476 " pathEditMode="relative" rAng="0" ptsTypes="AA">
                                      <p:cBhvr>
                                        <p:cTn id="154" dur="2000" fill="hold"/>
                                        <p:tgtEl>
                                          <p:spTgt spid="37"/>
                                        </p:tgtEl>
                                        <p:attrNameLst>
                                          <p:attrName>ppt_x</p:attrName>
                                          <p:attrName>ppt_y</p:attrName>
                                        </p:attrNameLst>
                                      </p:cBhvr>
                                      <p:rCtr x="35" y="-7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7" grpId="2" animBg="1"/>
      <p:bldP spid="37" grpId="3" animBg="1"/>
      <p:bldP spid="37" grpId="4" animBg="1"/>
      <p:bldP spid="37" grpId="5" animBg="1"/>
      <p:bldP spid="3" grpId="0"/>
      <p:bldP spid="3" grpId="1"/>
      <p:bldP spid="38" grpId="0" animBg="1"/>
      <p:bldP spid="39" grpId="0" animBg="1"/>
      <p:bldP spid="45" grpId="0" animBg="1"/>
      <p:bldP spid="46" grpId="0" animBg="1"/>
      <p:bldP spid="47" grpId="0" animBg="1"/>
      <p:bldP spid="20" grpId="0" animBg="1"/>
      <p:bldP spid="20"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p:bldP spid="54" grpId="1"/>
      <p:bldP spid="55" grpId="0"/>
      <p:bldP spid="56" grpId="0" animBg="1"/>
      <p:bldP spid="57" grpId="0"/>
      <p:bldP spid="58" grpId="0" animBg="1"/>
      <p:bldP spid="59" grpId="0" animBg="1"/>
      <p:bldP spid="60" grpId="0" animBg="1"/>
      <p:bldP spid="61" grpId="0" animBg="1"/>
      <p:bldP spid="62" grpId="0"/>
      <p:bldP spid="63" grpId="0"/>
      <p:bldP spid="64" grpId="0" animBg="1"/>
      <p:bldP spid="65" grpId="0"/>
      <p:bldP spid="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Considerations</a:t>
            </a:r>
            <a:endParaRPr lang="en-US" dirty="0"/>
          </a:p>
        </p:txBody>
      </p:sp>
      <p:sp>
        <p:nvSpPr>
          <p:cNvPr id="3" name="Content Placeholder 2"/>
          <p:cNvSpPr>
            <a:spLocks noGrp="1"/>
          </p:cNvSpPr>
          <p:nvPr>
            <p:ph idx="1"/>
          </p:nvPr>
        </p:nvSpPr>
        <p:spPr>
          <a:xfrm>
            <a:off x="262270" y="840061"/>
            <a:ext cx="1644502" cy="556843"/>
          </a:xfrm>
        </p:spPr>
        <p:txBody>
          <a:bodyPr>
            <a:normAutofit fontScale="92500"/>
          </a:bodyPr>
          <a:lstStyle/>
          <a:p>
            <a:pPr marL="0" indent="0">
              <a:buNone/>
            </a:pPr>
            <a:r>
              <a:rPr lang="en-US" u="sng" dirty="0" smtClean="0"/>
              <a:t>Intel ® QAT</a:t>
            </a:r>
            <a:endParaRPr lang="en-US" u="sng" dirty="0"/>
          </a:p>
        </p:txBody>
      </p:sp>
      <p:sp>
        <p:nvSpPr>
          <p:cNvPr id="4" name="Content Placeholder 2"/>
          <p:cNvSpPr txBox="1">
            <a:spLocks/>
          </p:cNvSpPr>
          <p:nvPr/>
        </p:nvSpPr>
        <p:spPr>
          <a:xfrm>
            <a:off x="6054749" y="840061"/>
            <a:ext cx="2777363" cy="5568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u="sng" dirty="0" smtClean="0"/>
              <a:t>VDEV Crypto PMD</a:t>
            </a:r>
            <a:endParaRPr lang="en-US" u="sng" dirty="0"/>
          </a:p>
        </p:txBody>
      </p:sp>
      <p:graphicFrame>
        <p:nvGraphicFramePr>
          <p:cNvPr id="5" name="Diagram 4"/>
          <p:cNvGraphicFramePr/>
          <p:nvPr>
            <p:extLst>
              <p:ext uri="{D42A27DB-BD31-4B8C-83A1-F6EECF244321}">
                <p14:modId xmlns:p14="http://schemas.microsoft.com/office/powerpoint/2010/main" val="2811207086"/>
              </p:ext>
            </p:extLst>
          </p:nvPr>
        </p:nvGraphicFramePr>
        <p:xfrm>
          <a:off x="2114694" y="886026"/>
          <a:ext cx="3667913" cy="569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0" y="1422255"/>
            <a:ext cx="2838893" cy="1200329"/>
          </a:xfrm>
          <a:prstGeom prst="rect">
            <a:avLst/>
          </a:prstGeom>
        </p:spPr>
        <p:txBody>
          <a:bodyPr wrap="square">
            <a:spAutoFit/>
          </a:bodyPr>
          <a:lstStyle/>
          <a:p>
            <a:pPr marL="285750" lvl="0" indent="-285750">
              <a:buFont typeface="Arial" panose="020B0604020202020204" pitchFamily="34" charset="0"/>
              <a:buChar char="•"/>
            </a:pPr>
            <a:r>
              <a:rPr lang="en-US" dirty="0"/>
              <a:t>Virtual Function attached by user to </a:t>
            </a:r>
            <a:r>
              <a:rPr lang="en-US" dirty="0" smtClean="0"/>
              <a:t>userspace driver prior </a:t>
            </a:r>
            <a:r>
              <a:rPr lang="en-US" dirty="0"/>
              <a:t>to Open vSwitch launch. </a:t>
            </a:r>
          </a:p>
        </p:txBody>
      </p:sp>
      <p:sp>
        <p:nvSpPr>
          <p:cNvPr id="11" name="Rectangle 10"/>
          <p:cNvSpPr/>
          <p:nvPr/>
        </p:nvSpPr>
        <p:spPr>
          <a:xfrm>
            <a:off x="5730949" y="1403527"/>
            <a:ext cx="2838893" cy="646331"/>
          </a:xfrm>
          <a:prstGeom prst="rect">
            <a:avLst/>
          </a:prstGeom>
        </p:spPr>
        <p:txBody>
          <a:bodyPr wrap="square">
            <a:spAutoFit/>
          </a:bodyPr>
          <a:lstStyle/>
          <a:p>
            <a:pPr marL="285750" lvl="0" indent="-285750">
              <a:buFont typeface="Arial" panose="020B0604020202020204" pitchFamily="34" charset="0"/>
              <a:buChar char="•"/>
            </a:pPr>
            <a:r>
              <a:rPr lang="en-US" dirty="0" smtClean="0"/>
              <a:t>Created at runtime via VDEV </a:t>
            </a:r>
            <a:r>
              <a:rPr lang="en-US" dirty="0" err="1" smtClean="0"/>
              <a:t>init</a:t>
            </a:r>
            <a:r>
              <a:rPr lang="en-US" dirty="0" smtClean="0"/>
              <a:t> API.</a:t>
            </a:r>
            <a:endParaRPr lang="en-US" dirty="0"/>
          </a:p>
        </p:txBody>
      </p:sp>
      <p:grpSp>
        <p:nvGrpSpPr>
          <p:cNvPr id="12" name="Group 11"/>
          <p:cNvGrpSpPr/>
          <p:nvPr/>
        </p:nvGrpSpPr>
        <p:grpSpPr>
          <a:xfrm>
            <a:off x="2089966" y="2310259"/>
            <a:ext cx="3692641" cy="551655"/>
            <a:chOff x="26930" y="0"/>
            <a:chExt cx="3692641" cy="551655"/>
          </a:xfrm>
        </p:grpSpPr>
        <p:sp>
          <p:nvSpPr>
            <p:cNvPr id="13" name="Rounded Rectangle 12"/>
            <p:cNvSpPr/>
            <p:nvPr/>
          </p:nvSpPr>
          <p:spPr>
            <a:xfrm>
              <a:off x="51658" y="0"/>
              <a:ext cx="3667913" cy="55165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4" name="Rounded Rectangle 4"/>
            <p:cNvSpPr/>
            <p:nvPr/>
          </p:nvSpPr>
          <p:spPr>
            <a:xfrm>
              <a:off x="26930" y="26930"/>
              <a:ext cx="3614053" cy="4977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RX Queue Pair Capabilities</a:t>
              </a:r>
              <a:endParaRPr lang="en-US" sz="2300" kern="1200" dirty="0"/>
            </a:p>
          </p:txBody>
        </p:sp>
      </p:grpSp>
      <p:sp>
        <p:nvSpPr>
          <p:cNvPr id="15" name="Rectangle 14"/>
          <p:cNvSpPr/>
          <p:nvPr/>
        </p:nvSpPr>
        <p:spPr>
          <a:xfrm>
            <a:off x="-1" y="2904057"/>
            <a:ext cx="3040913" cy="369332"/>
          </a:xfrm>
          <a:prstGeom prst="rect">
            <a:avLst/>
          </a:prstGeom>
        </p:spPr>
        <p:txBody>
          <a:bodyPr wrap="square">
            <a:spAutoFit/>
          </a:bodyPr>
          <a:lstStyle/>
          <a:p>
            <a:pPr marL="285750" lvl="0" indent="-285750">
              <a:buFont typeface="Arial" panose="020B0604020202020204" pitchFamily="34" charset="0"/>
              <a:buChar char="•"/>
            </a:pPr>
            <a:r>
              <a:rPr lang="en-US" dirty="0" smtClean="0"/>
              <a:t>2 queue pairs max per VF.</a:t>
            </a:r>
            <a:endParaRPr lang="en-US" dirty="0"/>
          </a:p>
        </p:txBody>
      </p:sp>
      <p:sp>
        <p:nvSpPr>
          <p:cNvPr id="16" name="Rectangle 15"/>
          <p:cNvSpPr/>
          <p:nvPr/>
        </p:nvSpPr>
        <p:spPr>
          <a:xfrm>
            <a:off x="5730949" y="2904057"/>
            <a:ext cx="3269244" cy="369332"/>
          </a:xfrm>
          <a:prstGeom prst="rect">
            <a:avLst/>
          </a:prstGeom>
        </p:spPr>
        <p:txBody>
          <a:bodyPr wrap="square">
            <a:spAutoFit/>
          </a:bodyPr>
          <a:lstStyle/>
          <a:p>
            <a:pPr marL="285750" lvl="0" indent="-285750">
              <a:buFont typeface="Arial" panose="020B0604020202020204" pitchFamily="34" charset="0"/>
              <a:buChar char="•"/>
            </a:pPr>
            <a:r>
              <a:rPr lang="en-US" dirty="0" smtClean="0"/>
              <a:t>8 queue pairs max by default</a:t>
            </a:r>
            <a:endParaRPr lang="en-US" dirty="0"/>
          </a:p>
        </p:txBody>
      </p:sp>
      <p:grpSp>
        <p:nvGrpSpPr>
          <p:cNvPr id="17" name="Group 16"/>
          <p:cNvGrpSpPr/>
          <p:nvPr/>
        </p:nvGrpSpPr>
        <p:grpSpPr>
          <a:xfrm>
            <a:off x="2089966" y="3342462"/>
            <a:ext cx="3692641" cy="551655"/>
            <a:chOff x="26930" y="26930"/>
            <a:chExt cx="3692641" cy="551655"/>
          </a:xfrm>
        </p:grpSpPr>
        <p:sp>
          <p:nvSpPr>
            <p:cNvPr id="18" name="Rounded Rectangle 17"/>
            <p:cNvSpPr/>
            <p:nvPr/>
          </p:nvSpPr>
          <p:spPr>
            <a:xfrm>
              <a:off x="51658" y="26930"/>
              <a:ext cx="3667913" cy="55165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9" name="Rounded Rectangle 4"/>
            <p:cNvSpPr/>
            <p:nvPr/>
          </p:nvSpPr>
          <p:spPr>
            <a:xfrm>
              <a:off x="26930" y="26930"/>
              <a:ext cx="3614053" cy="4977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DPDK PMD requirements</a:t>
              </a:r>
              <a:endParaRPr lang="en-US" sz="2300" kern="1200" dirty="0"/>
            </a:p>
          </p:txBody>
        </p:sp>
      </p:grpSp>
      <p:sp>
        <p:nvSpPr>
          <p:cNvPr id="20" name="Rectangle 19"/>
          <p:cNvSpPr/>
          <p:nvPr/>
        </p:nvSpPr>
        <p:spPr>
          <a:xfrm>
            <a:off x="-2" y="3937297"/>
            <a:ext cx="4423146" cy="646331"/>
          </a:xfrm>
          <a:prstGeom prst="rect">
            <a:avLst/>
          </a:prstGeom>
        </p:spPr>
        <p:txBody>
          <a:bodyPr wrap="square">
            <a:spAutoFit/>
          </a:bodyPr>
          <a:lstStyle/>
          <a:p>
            <a:pPr marL="285750" lvl="0" indent="-285750">
              <a:buFont typeface="Arial" panose="020B0604020202020204" pitchFamily="34" charset="0"/>
              <a:buChar char="•"/>
            </a:pPr>
            <a:r>
              <a:rPr lang="en-US" dirty="0" smtClean="0"/>
              <a:t>Intel ® QAT device.</a:t>
            </a:r>
          </a:p>
          <a:p>
            <a:pPr marL="285750" lvl="0" indent="-285750">
              <a:buFont typeface="Arial" panose="020B0604020202020204" pitchFamily="34" charset="0"/>
              <a:buChar char="•"/>
            </a:pPr>
            <a:r>
              <a:rPr lang="en-US" dirty="0" smtClean="0"/>
              <a:t>CONFIG_RTE_LIBRTE_PMD_QAT</a:t>
            </a:r>
            <a:endParaRPr lang="en-US" dirty="0"/>
          </a:p>
        </p:txBody>
      </p:sp>
      <p:sp>
        <p:nvSpPr>
          <p:cNvPr id="21" name="Rectangle 20"/>
          <p:cNvSpPr/>
          <p:nvPr/>
        </p:nvSpPr>
        <p:spPr>
          <a:xfrm>
            <a:off x="4720854" y="3908944"/>
            <a:ext cx="4423146" cy="923330"/>
          </a:xfrm>
          <a:prstGeom prst="rect">
            <a:avLst/>
          </a:prstGeom>
        </p:spPr>
        <p:txBody>
          <a:bodyPr wrap="square">
            <a:spAutoFit/>
          </a:bodyPr>
          <a:lstStyle/>
          <a:p>
            <a:pPr marL="285750" lvl="0" indent="-285750">
              <a:buFont typeface="Arial" panose="020B0604020202020204" pitchFamily="34" charset="0"/>
              <a:buChar char="•"/>
            </a:pPr>
            <a:r>
              <a:rPr lang="en-US" dirty="0" smtClean="0"/>
              <a:t>Intel ® </a:t>
            </a:r>
            <a:r>
              <a:rPr lang="en-US" dirty="0"/>
              <a:t>Multi-Buffer Crypto for </a:t>
            </a:r>
            <a:r>
              <a:rPr lang="en-US" dirty="0" err="1"/>
              <a:t>IPSec</a:t>
            </a:r>
            <a:r>
              <a:rPr lang="en-US" dirty="0" smtClean="0"/>
              <a:t>.</a:t>
            </a:r>
          </a:p>
          <a:p>
            <a:pPr marL="285750" lvl="0" indent="-285750">
              <a:buFont typeface="Arial" panose="020B0604020202020204" pitchFamily="34" charset="0"/>
              <a:buChar char="•"/>
            </a:pPr>
            <a:r>
              <a:rPr lang="en-US" dirty="0" smtClean="0"/>
              <a:t>CONFIG_RTE_LIBRTE_PMD_AESNI_MB</a:t>
            </a:r>
          </a:p>
          <a:p>
            <a:pPr marL="285750" lvl="0" indent="-285750">
              <a:buFont typeface="Arial" panose="020B0604020202020204" pitchFamily="34" charset="0"/>
              <a:buChar char="•"/>
            </a:pPr>
            <a:r>
              <a:rPr lang="en-US" dirty="0"/>
              <a:t>CONFIG_RTE_LIBRTE_PMD_AESNI_GCM</a:t>
            </a:r>
          </a:p>
        </p:txBody>
      </p:sp>
    </p:spTree>
    <p:extLst>
      <p:ext uri="{BB962C8B-B14F-4D97-AF65-F5344CB8AC3E}">
        <p14:creationId xmlns:p14="http://schemas.microsoft.com/office/powerpoint/2010/main" val="12114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Graphic spid="5" grpId="0">
        <p:bldAsOne/>
      </p:bldGraphic>
      <p:bldP spid="10" grpId="0"/>
      <p:bldP spid="11" grpId="0"/>
      <p:bldP spid="15" grpId="0"/>
      <p:bldP spid="16"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Considerations cont.</a:t>
            </a:r>
            <a:endParaRPr lang="en-US" dirty="0"/>
          </a:p>
        </p:txBody>
      </p:sp>
      <p:graphicFrame>
        <p:nvGraphicFramePr>
          <p:cNvPr id="5" name="Diagram 4"/>
          <p:cNvGraphicFramePr/>
          <p:nvPr>
            <p:extLst>
              <p:ext uri="{D42A27DB-BD31-4B8C-83A1-F6EECF244321}">
                <p14:modId xmlns:p14="http://schemas.microsoft.com/office/powerpoint/2010/main" val="791506227"/>
              </p:ext>
            </p:extLst>
          </p:nvPr>
        </p:nvGraphicFramePr>
        <p:xfrm>
          <a:off x="165124" y="833651"/>
          <a:ext cx="3667913" cy="569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1" y="1422255"/>
            <a:ext cx="7485322" cy="369332"/>
          </a:xfrm>
          <a:prstGeom prst="rect">
            <a:avLst/>
          </a:prstGeom>
        </p:spPr>
        <p:txBody>
          <a:bodyPr wrap="square">
            <a:spAutoFit/>
          </a:bodyPr>
          <a:lstStyle/>
          <a:p>
            <a:pPr marL="285750" lvl="0" indent="-285750">
              <a:buFont typeface="Arial" panose="020B0604020202020204" pitchFamily="34" charset="0"/>
              <a:buChar char="•"/>
            </a:pPr>
            <a:r>
              <a:rPr lang="en-US" dirty="0" smtClean="0"/>
              <a:t>Cryptodev Operations are asynchronous regardless of HW/SW device i.e.</a:t>
            </a:r>
            <a:endParaRPr lang="en-US" dirty="0"/>
          </a:p>
        </p:txBody>
      </p:sp>
      <p:sp>
        <p:nvSpPr>
          <p:cNvPr id="11" name="Rectangle 10"/>
          <p:cNvSpPr/>
          <p:nvPr/>
        </p:nvSpPr>
        <p:spPr>
          <a:xfrm>
            <a:off x="5730949" y="1403527"/>
            <a:ext cx="2838893" cy="369332"/>
          </a:xfrm>
          <a:prstGeom prst="rect">
            <a:avLst/>
          </a:prstGeom>
        </p:spPr>
        <p:txBody>
          <a:bodyPr wrap="square">
            <a:spAutoFit/>
          </a:bodyPr>
          <a:lstStyle/>
          <a:p>
            <a:pPr marL="285750" lvl="0" indent="-285750">
              <a:buFont typeface="Arial" panose="020B0604020202020204" pitchFamily="34" charset="0"/>
              <a:buChar char="•"/>
            </a:pPr>
            <a:endParaRPr lang="en-US" dirty="0"/>
          </a:p>
        </p:txBody>
      </p:sp>
      <p:sp>
        <p:nvSpPr>
          <p:cNvPr id="24" name="Rounded Rectangle 23"/>
          <p:cNvSpPr/>
          <p:nvPr/>
        </p:nvSpPr>
        <p:spPr>
          <a:xfrm>
            <a:off x="2248186" y="2851430"/>
            <a:ext cx="3973859" cy="8409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DPDK Cryptodev</a:t>
            </a:r>
          </a:p>
          <a:p>
            <a:pPr algn="ctr"/>
            <a:endParaRPr lang="en-US" dirty="0"/>
          </a:p>
          <a:p>
            <a:pPr algn="ctr"/>
            <a:endParaRPr lang="en-US" dirty="0"/>
          </a:p>
        </p:txBody>
      </p:sp>
      <p:sp>
        <p:nvSpPr>
          <p:cNvPr id="27" name="Rectangle 26"/>
          <p:cNvSpPr/>
          <p:nvPr/>
        </p:nvSpPr>
        <p:spPr>
          <a:xfrm>
            <a:off x="0" y="1810315"/>
            <a:ext cx="7485322" cy="369332"/>
          </a:xfrm>
          <a:prstGeom prst="rect">
            <a:avLst/>
          </a:prstGeom>
        </p:spPr>
        <p:txBody>
          <a:bodyPr wrap="square">
            <a:spAutoFit/>
          </a:bodyPr>
          <a:lstStyle/>
          <a:p>
            <a:pPr marL="285750" lvl="0" indent="-285750">
              <a:buFont typeface="Arial" panose="020B0604020202020204" pitchFamily="34" charset="0"/>
              <a:buChar char="•"/>
            </a:pPr>
            <a:r>
              <a:rPr lang="en-US" dirty="0" smtClean="0"/>
              <a:t>User configures 6 crypto ops and </a:t>
            </a:r>
            <a:r>
              <a:rPr lang="en-US" dirty="0" err="1" smtClean="0"/>
              <a:t>enqueues</a:t>
            </a:r>
            <a:r>
              <a:rPr lang="en-US" dirty="0" smtClean="0"/>
              <a:t> them to crypto device</a:t>
            </a:r>
            <a:endParaRPr lang="en-US" dirty="0"/>
          </a:p>
        </p:txBody>
      </p:sp>
      <p:sp>
        <p:nvSpPr>
          <p:cNvPr id="28" name="Oval 27"/>
          <p:cNvSpPr/>
          <p:nvPr/>
        </p:nvSpPr>
        <p:spPr>
          <a:xfrm>
            <a:off x="457199" y="3271898"/>
            <a:ext cx="333447" cy="32806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Rectangle 35"/>
          <p:cNvSpPr/>
          <p:nvPr/>
        </p:nvSpPr>
        <p:spPr>
          <a:xfrm>
            <a:off x="120314" y="3881408"/>
            <a:ext cx="6648307" cy="369332"/>
          </a:xfrm>
          <a:prstGeom prst="rect">
            <a:avLst/>
          </a:prstGeom>
        </p:spPr>
        <p:txBody>
          <a:bodyPr wrap="square">
            <a:spAutoFit/>
          </a:bodyPr>
          <a:lstStyle/>
          <a:p>
            <a:pPr marL="285750" lvl="0" indent="-285750">
              <a:buFont typeface="Arial" panose="020B0604020202020204" pitchFamily="34" charset="0"/>
              <a:buChar char="•"/>
            </a:pPr>
            <a:r>
              <a:rPr lang="en-US" dirty="0" smtClean="0"/>
              <a:t>User requests to dequeue the 6 crypto ops from the crypto device</a:t>
            </a:r>
          </a:p>
        </p:txBody>
      </p:sp>
      <p:sp>
        <p:nvSpPr>
          <p:cNvPr id="19" name="Oval 18"/>
          <p:cNvSpPr/>
          <p:nvPr/>
        </p:nvSpPr>
        <p:spPr>
          <a:xfrm>
            <a:off x="790646" y="3273897"/>
            <a:ext cx="333447" cy="32806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Oval 19"/>
          <p:cNvSpPr/>
          <p:nvPr/>
        </p:nvSpPr>
        <p:spPr>
          <a:xfrm>
            <a:off x="1117217" y="3273897"/>
            <a:ext cx="333447" cy="32806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1" name="Oval 20"/>
          <p:cNvSpPr/>
          <p:nvPr/>
        </p:nvSpPr>
        <p:spPr>
          <a:xfrm>
            <a:off x="1457540" y="3274812"/>
            <a:ext cx="333447" cy="32806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Oval 21"/>
          <p:cNvSpPr/>
          <p:nvPr/>
        </p:nvSpPr>
        <p:spPr>
          <a:xfrm>
            <a:off x="1797863" y="3279689"/>
            <a:ext cx="333447" cy="32806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Oval 22"/>
          <p:cNvSpPr/>
          <p:nvPr/>
        </p:nvSpPr>
        <p:spPr>
          <a:xfrm>
            <a:off x="120314" y="3273897"/>
            <a:ext cx="333447" cy="32806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5" name="Rectangle 34"/>
          <p:cNvSpPr/>
          <p:nvPr/>
        </p:nvSpPr>
        <p:spPr>
          <a:xfrm>
            <a:off x="457198" y="4265447"/>
            <a:ext cx="4731489" cy="369332"/>
          </a:xfrm>
          <a:prstGeom prst="rect">
            <a:avLst/>
          </a:prstGeom>
        </p:spPr>
        <p:txBody>
          <a:bodyPr wrap="square">
            <a:spAutoFit/>
          </a:bodyPr>
          <a:lstStyle/>
          <a:p>
            <a:pPr marL="285750" lvl="0" indent="-285750">
              <a:buFont typeface="Arial" panose="020B0604020202020204" pitchFamily="34" charset="0"/>
              <a:buChar char="•"/>
            </a:pPr>
            <a:r>
              <a:rPr lang="en-US" dirty="0" smtClean="0"/>
              <a:t>May not receive 6 crypto ops on dequeue.</a:t>
            </a:r>
          </a:p>
        </p:txBody>
      </p:sp>
      <p:sp>
        <p:nvSpPr>
          <p:cNvPr id="3" name="Right Arrow 2"/>
          <p:cNvSpPr/>
          <p:nvPr/>
        </p:nvSpPr>
        <p:spPr>
          <a:xfrm>
            <a:off x="120313" y="2157831"/>
            <a:ext cx="3712723" cy="6669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rte_cryptodev_enqueue_burst</a:t>
            </a:r>
            <a:r>
              <a:rPr lang="en-US" dirty="0" smtClean="0"/>
              <a:t>()</a:t>
            </a:r>
            <a:endParaRPr lang="en-US" dirty="0"/>
          </a:p>
        </p:txBody>
      </p:sp>
      <p:sp>
        <p:nvSpPr>
          <p:cNvPr id="37" name="Right Arrow 36"/>
          <p:cNvSpPr/>
          <p:nvPr/>
        </p:nvSpPr>
        <p:spPr>
          <a:xfrm>
            <a:off x="4235115" y="2127593"/>
            <a:ext cx="3712723" cy="6669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rte_cryptodev_dequeue_burst</a:t>
            </a:r>
            <a:r>
              <a:rPr lang="en-US" dirty="0" smtClean="0"/>
              <a:t>()</a:t>
            </a:r>
            <a:endParaRPr lang="en-US" dirty="0"/>
          </a:p>
        </p:txBody>
      </p:sp>
    </p:spTree>
    <p:extLst>
      <p:ext uri="{BB962C8B-B14F-4D97-AF65-F5344CB8AC3E}">
        <p14:creationId xmlns:p14="http://schemas.microsoft.com/office/powerpoint/2010/main" val="19513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63" presetClass="path" presetSubtype="0" accel="50000" decel="50000" fill="hold" grpId="0" nodeType="withEffect">
                                  <p:stCondLst>
                                    <p:cond delay="0"/>
                                  </p:stCondLst>
                                  <p:childTnLst>
                                    <p:animMotion origin="layout" path="M -5.55556E-7 -4.44444E-6 L 0.25 -4.44444E-6 " pathEditMode="relative" rAng="0" ptsTypes="AA">
                                      <p:cBhvr>
                                        <p:cTn id="47" dur="2000" fill="hold"/>
                                        <p:tgtEl>
                                          <p:spTgt spid="22"/>
                                        </p:tgtEl>
                                        <p:attrNameLst>
                                          <p:attrName>ppt_x</p:attrName>
                                          <p:attrName>ppt_y</p:attrName>
                                        </p:attrNameLst>
                                      </p:cBhvr>
                                      <p:rCtr x="12500" y="0"/>
                                    </p:animMotion>
                                  </p:childTnLst>
                                </p:cTn>
                              </p:par>
                              <p:par>
                                <p:cTn id="48" presetID="63" presetClass="path" presetSubtype="0" accel="50000" decel="50000" fill="hold" grpId="0" nodeType="withEffect">
                                  <p:stCondLst>
                                    <p:cond delay="0"/>
                                  </p:stCondLst>
                                  <p:childTnLst>
                                    <p:animMotion origin="layout" path="M -4.16667E-6 1.48148E-6 L 0.25 1.48148E-6 " pathEditMode="relative" rAng="0" ptsTypes="AA">
                                      <p:cBhvr>
                                        <p:cTn id="49" dur="2000" fill="hold"/>
                                        <p:tgtEl>
                                          <p:spTgt spid="21"/>
                                        </p:tgtEl>
                                        <p:attrNameLst>
                                          <p:attrName>ppt_x</p:attrName>
                                          <p:attrName>ppt_y</p:attrName>
                                        </p:attrNameLst>
                                      </p:cBhvr>
                                      <p:rCtr x="12500" y="0"/>
                                    </p:animMotion>
                                  </p:childTnLst>
                                </p:cTn>
                              </p:par>
                              <p:par>
                                <p:cTn id="50" presetID="63" presetClass="path" presetSubtype="0" accel="50000" decel="50000" fill="hold" grpId="0" nodeType="withEffect">
                                  <p:stCondLst>
                                    <p:cond delay="0"/>
                                  </p:stCondLst>
                                  <p:childTnLst>
                                    <p:animMotion origin="layout" path="M -1.38889E-6 1.23457E-7 L 0.25 1.23457E-7 " pathEditMode="relative" rAng="0" ptsTypes="AA">
                                      <p:cBhvr>
                                        <p:cTn id="51" dur="2000" fill="hold"/>
                                        <p:tgtEl>
                                          <p:spTgt spid="20"/>
                                        </p:tgtEl>
                                        <p:attrNameLst>
                                          <p:attrName>ppt_x</p:attrName>
                                          <p:attrName>ppt_y</p:attrName>
                                        </p:attrNameLst>
                                      </p:cBhvr>
                                      <p:rCtr x="12500" y="0"/>
                                    </p:animMotion>
                                  </p:childTnLst>
                                </p:cTn>
                              </p:par>
                              <p:par>
                                <p:cTn id="52" presetID="63" presetClass="path" presetSubtype="0" accel="50000" decel="50000" fill="hold" grpId="0" nodeType="withEffect">
                                  <p:stCondLst>
                                    <p:cond delay="0"/>
                                  </p:stCondLst>
                                  <p:childTnLst>
                                    <p:animMotion origin="layout" path="M 2.5E-6 1.23457E-7 L 0.25 1.23457E-7 " pathEditMode="relative" rAng="0" ptsTypes="AA">
                                      <p:cBhvr>
                                        <p:cTn id="53" dur="2000" fill="hold"/>
                                        <p:tgtEl>
                                          <p:spTgt spid="19"/>
                                        </p:tgtEl>
                                        <p:attrNameLst>
                                          <p:attrName>ppt_x</p:attrName>
                                          <p:attrName>ppt_y</p:attrName>
                                        </p:attrNameLst>
                                      </p:cBhvr>
                                      <p:rCtr x="12500" y="0"/>
                                    </p:animMotion>
                                  </p:childTnLst>
                                </p:cTn>
                              </p:par>
                              <p:par>
                                <p:cTn id="54" presetID="63" presetClass="path" presetSubtype="0" accel="50000" decel="50000" fill="hold" grpId="0" nodeType="withEffect">
                                  <p:stCondLst>
                                    <p:cond delay="0"/>
                                  </p:stCondLst>
                                  <p:childTnLst>
                                    <p:animMotion origin="layout" path="M 8.33333E-7 -1.23457E-6 L 0.25 -1.23457E-6 " pathEditMode="relative" rAng="0" ptsTypes="AA">
                                      <p:cBhvr>
                                        <p:cTn id="55" dur="2000" fill="hold"/>
                                        <p:tgtEl>
                                          <p:spTgt spid="28"/>
                                        </p:tgtEl>
                                        <p:attrNameLst>
                                          <p:attrName>ppt_x</p:attrName>
                                          <p:attrName>ppt_y</p:attrName>
                                        </p:attrNameLst>
                                      </p:cBhvr>
                                      <p:rCtr x="12500" y="0"/>
                                    </p:animMotion>
                                  </p:childTnLst>
                                </p:cTn>
                              </p:par>
                              <p:par>
                                <p:cTn id="56" presetID="63" presetClass="path" presetSubtype="0" accel="50000" decel="50000" fill="hold" grpId="0" nodeType="withEffect">
                                  <p:stCondLst>
                                    <p:cond delay="0"/>
                                  </p:stCondLst>
                                  <p:childTnLst>
                                    <p:animMotion origin="layout" path="M -3.61111E-6 1.23457E-7 L 0.25 1.23457E-7 " pathEditMode="relative" rAng="0" ptsTypes="AA">
                                      <p:cBhvr>
                                        <p:cTn id="57" dur="2000" fill="hold"/>
                                        <p:tgtEl>
                                          <p:spTgt spid="23"/>
                                        </p:tgtEl>
                                        <p:attrNameLst>
                                          <p:attrName>ppt_x</p:attrName>
                                          <p:attrName>ppt_y</p:attrName>
                                        </p:attrNameLst>
                                      </p:cBhvr>
                                      <p:rCtr x="12500" y="0"/>
                                    </p:animMotion>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childTnLst>
                          </p:cTn>
                        </p:par>
                        <p:par>
                          <p:cTn id="68" fill="hold">
                            <p:stCondLst>
                              <p:cond delay="500"/>
                            </p:stCondLst>
                            <p:childTnLst>
                              <p:par>
                                <p:cTn id="69" presetID="42" presetClass="path" presetSubtype="0" accel="50000" decel="50000" fill="hold" grpId="1" nodeType="afterEffect">
                                  <p:stCondLst>
                                    <p:cond delay="0"/>
                                  </p:stCondLst>
                                  <p:childTnLst>
                                    <p:animMotion origin="layout" path="M 0.25 -4.44444E-6 L 0.67986 -0.00987 " pathEditMode="relative" rAng="0" ptsTypes="AA">
                                      <p:cBhvr>
                                        <p:cTn id="70" dur="2000" fill="hold"/>
                                        <p:tgtEl>
                                          <p:spTgt spid="22"/>
                                        </p:tgtEl>
                                        <p:attrNameLst>
                                          <p:attrName>ppt_x</p:attrName>
                                          <p:attrName>ppt_y</p:attrName>
                                        </p:attrNameLst>
                                      </p:cBhvr>
                                      <p:rCtr x="21493" y="-494"/>
                                    </p:animMotion>
                                  </p:childTnLst>
                                </p:cTn>
                              </p:par>
                              <p:par>
                                <p:cTn id="71" presetID="42" presetClass="path" presetSubtype="0" accel="50000" decel="50000" fill="hold" grpId="1" nodeType="withEffect">
                                  <p:stCondLst>
                                    <p:cond delay="0"/>
                                  </p:stCondLst>
                                  <p:childTnLst>
                                    <p:animMotion origin="layout" path="M 0.25 1.48148E-6 L 0.67952 -0.00864 " pathEditMode="relative" rAng="0" ptsTypes="AA">
                                      <p:cBhvr>
                                        <p:cTn id="72" dur="2000" fill="hold"/>
                                        <p:tgtEl>
                                          <p:spTgt spid="21"/>
                                        </p:tgtEl>
                                        <p:attrNameLst>
                                          <p:attrName>ppt_x</p:attrName>
                                          <p:attrName>ppt_y</p:attrName>
                                        </p:attrNameLst>
                                      </p:cBhvr>
                                      <p:rCtr x="21476" y="-432"/>
                                    </p:animMotion>
                                  </p:childTnLst>
                                </p:cTn>
                              </p:par>
                              <p:par>
                                <p:cTn id="73" presetID="42" presetClass="path" presetSubtype="0" accel="50000" decel="50000" fill="hold" grpId="1" nodeType="withEffect">
                                  <p:stCondLst>
                                    <p:cond delay="0"/>
                                  </p:stCondLst>
                                  <p:childTnLst>
                                    <p:animMotion origin="layout" path="M 0.25 1.23457E-7 L 0.67813 -0.00463 " pathEditMode="relative" rAng="0" ptsTypes="AA">
                                      <p:cBhvr>
                                        <p:cTn id="74" dur="2000" fill="hold"/>
                                        <p:tgtEl>
                                          <p:spTgt spid="20"/>
                                        </p:tgtEl>
                                        <p:attrNameLst>
                                          <p:attrName>ppt_x</p:attrName>
                                          <p:attrName>ppt_y</p:attrName>
                                        </p:attrNameLst>
                                      </p:cBhvr>
                                      <p:rCtr x="21406" y="-247"/>
                                    </p:animMotion>
                                  </p:childTnLst>
                                </p:cTn>
                              </p:par>
                              <p:par>
                                <p:cTn id="75" presetID="10"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4" grpId="0" animBg="1"/>
      <p:bldP spid="27" grpId="0"/>
      <p:bldP spid="28" grpId="0" animBg="1"/>
      <p:bldP spid="28" grpId="1" animBg="1"/>
      <p:bldP spid="36" grpId="0"/>
      <p:bldP spid="19" grpId="0" animBg="1"/>
      <p:bldP spid="19" grpId="1"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35" grpId="0"/>
      <p:bldP spid="3"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Considerations cont.</a:t>
            </a:r>
            <a:endParaRPr lang="en-US" dirty="0"/>
          </a:p>
        </p:txBody>
      </p:sp>
      <p:graphicFrame>
        <p:nvGraphicFramePr>
          <p:cNvPr id="5" name="Diagram 4"/>
          <p:cNvGraphicFramePr/>
          <p:nvPr>
            <p:extLst>
              <p:ext uri="{D42A27DB-BD31-4B8C-83A1-F6EECF244321}">
                <p14:modId xmlns:p14="http://schemas.microsoft.com/office/powerpoint/2010/main" val="420490434"/>
              </p:ext>
            </p:extLst>
          </p:nvPr>
        </p:nvGraphicFramePr>
        <p:xfrm>
          <a:off x="165124" y="833651"/>
          <a:ext cx="4024104" cy="789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2133510678"/>
              </p:ext>
            </p:extLst>
          </p:nvPr>
        </p:nvGraphicFramePr>
        <p:xfrm>
          <a:off x="165125" y="1457539"/>
          <a:ext cx="4090616" cy="26589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TextBox 6"/>
          <p:cNvSpPr txBox="1"/>
          <p:nvPr/>
        </p:nvSpPr>
        <p:spPr>
          <a:xfrm>
            <a:off x="4572000" y="1457539"/>
            <a:ext cx="4235116" cy="1477328"/>
          </a:xfrm>
          <a:prstGeom prst="rect">
            <a:avLst/>
          </a:prstGeom>
          <a:noFill/>
        </p:spPr>
        <p:txBody>
          <a:bodyPr wrap="square" rtlCol="0">
            <a:spAutoFit/>
          </a:bodyPr>
          <a:lstStyle/>
          <a:p>
            <a:r>
              <a:rPr lang="en-US" dirty="0" smtClean="0"/>
              <a:t>Security Consideration</a:t>
            </a:r>
          </a:p>
          <a:p>
            <a:pPr marL="285750" indent="-285750">
              <a:buFont typeface="Arial" panose="020B0604020202020204" pitchFamily="34" charset="0"/>
              <a:buChar char="•"/>
            </a:pPr>
            <a:r>
              <a:rPr lang="en-US" dirty="0" smtClean="0"/>
              <a:t>Where should Cipher/Authentication keys be stored?</a:t>
            </a:r>
          </a:p>
          <a:p>
            <a:pPr marL="742950" lvl="1" indent="-285750">
              <a:buFont typeface="Arial" panose="020B0604020202020204" pitchFamily="34" charset="0"/>
              <a:buChar char="•"/>
            </a:pPr>
            <a:r>
              <a:rPr lang="en-US" dirty="0" smtClean="0"/>
              <a:t>OVSDB?</a:t>
            </a:r>
          </a:p>
          <a:p>
            <a:pPr marL="742950" lvl="1" indent="-285750">
              <a:buFont typeface="Arial" panose="020B0604020202020204" pitchFamily="34" charset="0"/>
              <a:buChar char="•"/>
            </a:pPr>
            <a:r>
              <a:rPr lang="en-US" dirty="0" smtClean="0"/>
              <a:t>User owned file?</a:t>
            </a:r>
            <a:endParaRPr lang="en-US" dirty="0"/>
          </a:p>
        </p:txBody>
      </p:sp>
    </p:spTree>
    <p:extLst>
      <p:ext uri="{BB962C8B-B14F-4D97-AF65-F5344CB8AC3E}">
        <p14:creationId xmlns:p14="http://schemas.microsoft.com/office/powerpoint/2010/main" val="177886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Metrics</a:t>
            </a:r>
            <a:endParaRPr lang="en-US" dirty="0"/>
          </a:p>
        </p:txBody>
      </p:sp>
      <p:sp>
        <p:nvSpPr>
          <p:cNvPr id="5" name="TextBox 4"/>
          <p:cNvSpPr txBox="1"/>
          <p:nvPr/>
        </p:nvSpPr>
        <p:spPr>
          <a:xfrm>
            <a:off x="391886" y="4449147"/>
            <a:ext cx="8294914" cy="369332"/>
          </a:xfrm>
          <a:prstGeom prst="rect">
            <a:avLst/>
          </a:prstGeom>
          <a:noFill/>
        </p:spPr>
        <p:txBody>
          <a:bodyPr wrap="square" rtlCol="0">
            <a:spAutoFit/>
          </a:bodyPr>
          <a:lstStyle/>
          <a:p>
            <a:r>
              <a:rPr lang="en-US" sz="900" dirty="0" smtClean="0">
                <a:solidFill>
                  <a:srgbClr val="003C71"/>
                </a:solidFill>
              </a:rPr>
              <a:t>* </a:t>
            </a:r>
            <a:r>
              <a:rPr lang="en-IE" sz="900" dirty="0"/>
              <a:t>Test and System Configurations: Estimates are based on internal Intel analysis using</a:t>
            </a:r>
            <a:r>
              <a:rPr lang="en-US" sz="900" dirty="0">
                <a:solidFill>
                  <a:srgbClr val="003C71"/>
                </a:solidFill>
              </a:rPr>
              <a:t> </a:t>
            </a:r>
            <a:r>
              <a:rPr lang="en-US" sz="900" dirty="0"/>
              <a:t>Intel® Server Board S2600WT, </a:t>
            </a:r>
            <a:r>
              <a:rPr lang="en-US" sz="900" dirty="0" smtClean="0"/>
              <a:t>Intel® Xeon® </a:t>
            </a:r>
            <a:r>
              <a:rPr lang="en-US" sz="900" dirty="0"/>
              <a:t>CPU E5-2695 v3 @ 2.30GHz, </a:t>
            </a:r>
            <a:r>
              <a:rPr lang="en-IE" sz="900" dirty="0"/>
              <a:t>Intel</a:t>
            </a:r>
            <a:r>
              <a:rPr lang="en-IE" sz="900" dirty="0" smtClean="0"/>
              <a:t>®,  </a:t>
            </a:r>
            <a:r>
              <a:rPr lang="en-IE" sz="900" dirty="0"/>
              <a:t>Ethernet Converged Network Adapter </a:t>
            </a:r>
            <a:r>
              <a:rPr lang="en-IE" sz="900" dirty="0" smtClean="0"/>
              <a:t>X710-DA4, AESNI_MB_PMD.</a:t>
            </a:r>
            <a:endParaRPr lang="en-IE" sz="9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976857527"/>
              </p:ext>
            </p:extLst>
          </p:nvPr>
        </p:nvGraphicFramePr>
        <p:xfrm>
          <a:off x="457200" y="962025"/>
          <a:ext cx="8229600" cy="348712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3570514" y="2063274"/>
            <a:ext cx="587828" cy="369332"/>
          </a:xfrm>
          <a:prstGeom prst="rect">
            <a:avLst/>
          </a:prstGeom>
          <a:noFill/>
        </p:spPr>
        <p:txBody>
          <a:bodyPr wrap="square" rtlCol="0">
            <a:spAutoFit/>
          </a:bodyPr>
          <a:lstStyle/>
          <a:p>
            <a:r>
              <a:rPr lang="en-US" dirty="0" smtClean="0"/>
              <a:t>14%</a:t>
            </a:r>
            <a:endParaRPr lang="en-US" dirty="0"/>
          </a:p>
        </p:txBody>
      </p:sp>
      <p:sp>
        <p:nvSpPr>
          <p:cNvPr id="6" name="TextBox 5"/>
          <p:cNvSpPr txBox="1"/>
          <p:nvPr/>
        </p:nvSpPr>
        <p:spPr>
          <a:xfrm>
            <a:off x="4539343" y="2057757"/>
            <a:ext cx="587828" cy="369332"/>
          </a:xfrm>
          <a:prstGeom prst="rect">
            <a:avLst/>
          </a:prstGeom>
          <a:noFill/>
        </p:spPr>
        <p:txBody>
          <a:bodyPr wrap="square" rtlCol="0">
            <a:spAutoFit/>
          </a:bodyPr>
          <a:lstStyle/>
          <a:p>
            <a:r>
              <a:rPr lang="en-US" dirty="0" smtClean="0"/>
              <a:t>35%</a:t>
            </a:r>
            <a:endParaRPr lang="en-US" dirty="0"/>
          </a:p>
        </p:txBody>
      </p:sp>
      <p:sp>
        <p:nvSpPr>
          <p:cNvPr id="7" name="TextBox 6"/>
          <p:cNvSpPr txBox="1"/>
          <p:nvPr/>
        </p:nvSpPr>
        <p:spPr>
          <a:xfrm>
            <a:off x="5834743" y="2063274"/>
            <a:ext cx="587828" cy="369332"/>
          </a:xfrm>
          <a:prstGeom prst="rect">
            <a:avLst/>
          </a:prstGeom>
          <a:noFill/>
        </p:spPr>
        <p:txBody>
          <a:bodyPr wrap="square" rtlCol="0">
            <a:spAutoFit/>
          </a:bodyPr>
          <a:lstStyle/>
          <a:p>
            <a:r>
              <a:rPr lang="en-US" dirty="0" smtClean="0"/>
              <a:t>51%</a:t>
            </a:r>
            <a:endParaRPr lang="en-US" dirty="0"/>
          </a:p>
        </p:txBody>
      </p:sp>
      <p:sp>
        <p:nvSpPr>
          <p:cNvPr id="8" name="TextBox 7"/>
          <p:cNvSpPr txBox="1"/>
          <p:nvPr/>
        </p:nvSpPr>
        <p:spPr>
          <a:xfrm>
            <a:off x="7130143" y="2063274"/>
            <a:ext cx="587828" cy="369332"/>
          </a:xfrm>
          <a:prstGeom prst="rect">
            <a:avLst/>
          </a:prstGeom>
          <a:noFill/>
        </p:spPr>
        <p:txBody>
          <a:bodyPr wrap="square" rtlCol="0">
            <a:spAutoFit/>
          </a:bodyPr>
          <a:lstStyle/>
          <a:p>
            <a:r>
              <a:rPr lang="en-US" dirty="0" smtClean="0"/>
              <a:t>67%</a:t>
            </a:r>
            <a:endParaRPr lang="en-US" dirty="0"/>
          </a:p>
        </p:txBody>
      </p:sp>
    </p:spTree>
    <p:extLst>
      <p:ext uri="{BB962C8B-B14F-4D97-AF65-F5344CB8AC3E}">
        <p14:creationId xmlns:p14="http://schemas.microsoft.com/office/powerpoint/2010/main" val="149948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a:t>
            </a:r>
            <a:r>
              <a:rPr lang="en-US" dirty="0" smtClean="0"/>
              <a:t>Work</a:t>
            </a:r>
            <a:endParaRPr lang="en-US" dirty="0"/>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dirty="0" smtClean="0"/>
              <a:t>Add GCM combined mode support.</a:t>
            </a:r>
          </a:p>
          <a:p>
            <a:pPr marL="285750" indent="-285750">
              <a:buFont typeface="Arial" panose="020B0604020202020204" pitchFamily="34" charset="0"/>
              <a:buChar char="•"/>
            </a:pPr>
            <a:r>
              <a:rPr lang="en-US" dirty="0" smtClean="0"/>
              <a:t>IKEv2</a:t>
            </a:r>
            <a:r>
              <a:rPr lang="en-US" dirty="0"/>
              <a:t>: Support for dynamic re-keying</a:t>
            </a:r>
          </a:p>
          <a:p>
            <a:pPr marL="511175" lvl="1">
              <a:buFont typeface="Arial" panose="020B0604020202020204" pitchFamily="34" charset="0"/>
              <a:buChar char="•"/>
            </a:pPr>
            <a:r>
              <a:rPr lang="en-US" dirty="0"/>
              <a:t>Integrating with </a:t>
            </a:r>
            <a:r>
              <a:rPr lang="en-US" dirty="0" err="1"/>
              <a:t>StrongSwan</a:t>
            </a:r>
            <a:r>
              <a:rPr lang="en-US" dirty="0"/>
              <a:t> userspace plugin</a:t>
            </a:r>
          </a:p>
          <a:p>
            <a:pPr marL="511175" lvl="1">
              <a:buFont typeface="Arial" panose="020B0604020202020204" pitchFamily="34" charset="0"/>
              <a:buChar char="•"/>
            </a:pPr>
            <a:r>
              <a:rPr lang="en-US" dirty="0"/>
              <a:t>Community opinion on 3</a:t>
            </a:r>
            <a:r>
              <a:rPr lang="en-US" baseline="30000" dirty="0"/>
              <a:t>rd</a:t>
            </a:r>
            <a:r>
              <a:rPr lang="en-US" dirty="0"/>
              <a:t> party support for feature</a:t>
            </a:r>
            <a:r>
              <a:rPr lang="en-US" dirty="0" smtClean="0"/>
              <a:t>.</a:t>
            </a:r>
            <a:endParaRPr lang="en-US" dirty="0"/>
          </a:p>
          <a:p>
            <a:pPr marL="285750" indent="-285750">
              <a:buFont typeface="Arial" panose="020B0604020202020204" pitchFamily="34" charset="0"/>
              <a:buChar char="•"/>
            </a:pPr>
            <a:r>
              <a:rPr lang="en-US" dirty="0"/>
              <a:t>OVS architecture changes</a:t>
            </a:r>
          </a:p>
          <a:p>
            <a:pPr marL="457200" lvl="1">
              <a:buFont typeface="Arial" panose="020B0604020202020204" pitchFamily="34" charset="0"/>
              <a:buChar char="•"/>
            </a:pPr>
            <a:r>
              <a:rPr lang="en-US" dirty="0" smtClean="0"/>
              <a:t>Packet batching with </a:t>
            </a:r>
            <a:r>
              <a:rPr lang="en-US" dirty="0"/>
              <a:t>tunnels </a:t>
            </a:r>
            <a:r>
              <a:rPr lang="en-US" dirty="0" smtClean="0"/>
              <a:t>to replace single </a:t>
            </a:r>
            <a:r>
              <a:rPr lang="en-US" dirty="0" err="1" smtClean="0"/>
              <a:t>encap</a:t>
            </a:r>
            <a:r>
              <a:rPr lang="en-US" dirty="0" smtClean="0"/>
              <a:t>/</a:t>
            </a:r>
            <a:r>
              <a:rPr lang="en-US" dirty="0" err="1" smtClean="0"/>
              <a:t>decap</a:t>
            </a:r>
            <a:r>
              <a:rPr lang="en-US" dirty="0" smtClean="0"/>
              <a:t>.</a:t>
            </a:r>
            <a:endParaRPr lang="en-US" dirty="0"/>
          </a:p>
          <a:p>
            <a:pPr marL="285750" indent="-285750">
              <a:buFont typeface="Arial" panose="020B0604020202020204" pitchFamily="34" charset="0"/>
              <a:buChar char="•"/>
            </a:pPr>
            <a:r>
              <a:rPr lang="en-US" dirty="0"/>
              <a:t>Integration with </a:t>
            </a:r>
            <a:r>
              <a:rPr lang="en-US" dirty="0" err="1"/>
              <a:t>RTE_Security</a:t>
            </a:r>
            <a:endParaRPr lang="en-US" dirty="0"/>
          </a:p>
          <a:p>
            <a:pPr marL="511175" lvl="1">
              <a:buFont typeface="Arial" panose="020B0604020202020204" pitchFamily="34" charset="0"/>
              <a:buChar char="•"/>
            </a:pPr>
            <a:r>
              <a:rPr lang="en-US" dirty="0"/>
              <a:t>Enables HW acceleration for inline crypto.</a:t>
            </a:r>
          </a:p>
          <a:p>
            <a:endParaRPr lang="en-US" dirty="0"/>
          </a:p>
        </p:txBody>
      </p:sp>
    </p:spTree>
    <p:extLst>
      <p:ext uri="{BB962C8B-B14F-4D97-AF65-F5344CB8AC3E}">
        <p14:creationId xmlns:p14="http://schemas.microsoft.com/office/powerpoint/2010/main" val="162098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Contact Info</a:t>
            </a:r>
            <a:endParaRPr lang="en-US" dirty="0"/>
          </a:p>
        </p:txBody>
      </p:sp>
      <p:sp>
        <p:nvSpPr>
          <p:cNvPr id="3" name="Content Placeholder 2"/>
          <p:cNvSpPr>
            <a:spLocks noGrp="1"/>
          </p:cNvSpPr>
          <p:nvPr>
            <p:ph idx="1"/>
          </p:nvPr>
        </p:nvSpPr>
        <p:spPr/>
        <p:txBody>
          <a:bodyPr/>
          <a:lstStyle/>
          <a:p>
            <a:r>
              <a:rPr lang="en-US" dirty="0" smtClean="0"/>
              <a:t>Contact info</a:t>
            </a:r>
          </a:p>
          <a:p>
            <a:pPr lvl="1"/>
            <a:r>
              <a:rPr lang="en-US" dirty="0" smtClean="0"/>
              <a:t>Email: ian.stokes@intel.com</a:t>
            </a:r>
            <a:endParaRPr lang="en-US" dirty="0"/>
          </a:p>
        </p:txBody>
      </p:sp>
    </p:spTree>
    <p:extLst>
      <p:ext uri="{BB962C8B-B14F-4D97-AF65-F5344CB8AC3E}">
        <p14:creationId xmlns:p14="http://schemas.microsoft.com/office/powerpoint/2010/main" val="820472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Notices &amp; Disclaimers</a:t>
            </a:r>
          </a:p>
        </p:txBody>
      </p:sp>
      <p:sp>
        <p:nvSpPr>
          <p:cNvPr id="3" name="Content Placeholder 2"/>
          <p:cNvSpPr>
            <a:spLocks noGrp="1"/>
          </p:cNvSpPr>
          <p:nvPr>
            <p:ph idx="1"/>
          </p:nvPr>
        </p:nvSpPr>
        <p:spPr/>
        <p:txBody>
          <a:bodyPr>
            <a:normAutofit fontScale="92500"/>
          </a:bodyPr>
          <a:lstStyle/>
          <a:p>
            <a:pPr marL="0" lvl="0" indent="0">
              <a:spcBef>
                <a:spcPts val="0"/>
              </a:spcBef>
              <a:buNone/>
              <a:defRPr/>
            </a:pPr>
            <a:r>
              <a:rPr lang="en-US" sz="900" dirty="0">
                <a:solidFill>
                  <a:srgbClr val="1F497D"/>
                </a:solidFill>
                <a:latin typeface="Intel Clear"/>
                <a:cs typeface="Intel Clear" panose="020B0604020203020204" pitchFamily="34" charset="0"/>
              </a:rPr>
              <a:t>Intel technologies’ features and benefits depend on system configuration and may require enabled hardware, software or service activation. Performance varies depending on system configuration. </a:t>
            </a:r>
            <a:r>
              <a:rPr lang="en-US" sz="900" dirty="0">
                <a:solidFill>
                  <a:srgbClr val="1F497D"/>
                </a:solidFill>
                <a:latin typeface="Intel Clear"/>
                <a:cs typeface="+mn-cs"/>
              </a:rPr>
              <a:t>Check with your system manufacturer or retailer or learn more at intel.com. </a:t>
            </a:r>
          </a:p>
          <a:p>
            <a:pPr marL="0" lvl="0" indent="0">
              <a:spcBef>
                <a:spcPts val="1200"/>
              </a:spcBef>
              <a:buNone/>
              <a:defRPr/>
            </a:pPr>
            <a:r>
              <a:rPr lang="en-US" sz="900" dirty="0">
                <a:solidFill>
                  <a:srgbClr val="1F497D"/>
                </a:solidFill>
                <a:latin typeface="Intel Clear"/>
                <a:cs typeface="Intel Clear" panose="020B0604020203020204" pitchFamily="34" charset="0"/>
              </a:rPr>
              <a:t>No computer system can be absolutely secure. </a:t>
            </a:r>
          </a:p>
          <a:p>
            <a:pPr marL="0" lvl="0" indent="0">
              <a:spcBef>
                <a:spcPts val="1200"/>
              </a:spcBef>
              <a:buNone/>
              <a:defRPr/>
            </a:pPr>
            <a:r>
              <a:rPr lang="en-US" sz="900" dirty="0">
                <a:solidFill>
                  <a:srgbClr val="1F497D"/>
                </a:solidFill>
                <a:latin typeface="Intel Clear"/>
                <a:cs typeface="Intel Clear" panose="020B0604020203020204" pitchFamily="34" charset="0"/>
              </a:rPr>
              <a:t>Tests document performance of components on a particular test, in specific systems. Differences in hardware, software, or configuration will affect actual performance. Consult other sources of information to evaluate performance as you consider your purchase. For more complete information about performance and benchmark results, visit </a:t>
            </a:r>
            <a:r>
              <a:rPr lang="en-US" sz="900" dirty="0">
                <a:solidFill>
                  <a:srgbClr val="1F497D"/>
                </a:solidFill>
                <a:latin typeface="Intel Clear"/>
                <a:cs typeface="Intel Clear" panose="020B0604020203020204" pitchFamily="34" charset="0"/>
                <a:hlinkClick r:id="rId2"/>
              </a:rPr>
              <a:t>http://www.intel.com/benchmarks . </a:t>
            </a:r>
            <a:endParaRPr lang="en-US" sz="900" dirty="0" smtClean="0">
              <a:solidFill>
                <a:srgbClr val="1F497D"/>
              </a:solidFill>
              <a:latin typeface="Intel Clear"/>
              <a:cs typeface="Intel Clear" panose="020B0604020203020204" pitchFamily="34" charset="0"/>
            </a:endParaRPr>
          </a:p>
          <a:p>
            <a:pPr marL="0" lvl="0" indent="0">
              <a:spcBef>
                <a:spcPts val="1200"/>
              </a:spcBef>
              <a:buNone/>
              <a:defRPr/>
            </a:pPr>
            <a:endParaRPr lang="en-US" sz="900" dirty="0">
              <a:solidFill>
                <a:srgbClr val="1F497D"/>
              </a:solidFill>
              <a:latin typeface="Intel Clear"/>
              <a:cs typeface="Intel Clear" panose="020B0604020203020204" pitchFamily="34" charset="0"/>
            </a:endParaRPr>
          </a:p>
          <a:p>
            <a:pPr marL="0" lvl="0" indent="0">
              <a:spcBef>
                <a:spcPts val="0"/>
              </a:spcBef>
              <a:buNone/>
              <a:defRPr/>
            </a:pPr>
            <a:r>
              <a:rPr lang="en-US" sz="900" dirty="0">
                <a:solidFill>
                  <a:srgbClr val="1F497D"/>
                </a:solidFill>
                <a:latin typeface="Intel Clear"/>
                <a:cs typeface="Intel Clear" panose="020B0604020203020204" pitchFamily="34" charset="0"/>
              </a:rPr>
              <a:t>Software and workloads used in performance tests may have been optimized for performance only on Intel microprocessors. Performance tests, such as </a:t>
            </a:r>
            <a:r>
              <a:rPr lang="en-US" sz="900" dirty="0" err="1">
                <a:solidFill>
                  <a:srgbClr val="1F497D"/>
                </a:solidFill>
                <a:latin typeface="Intel Clear"/>
                <a:cs typeface="Intel Clear" panose="020B0604020203020204" pitchFamily="34" charset="0"/>
              </a:rPr>
              <a:t>SYSmark</a:t>
            </a:r>
            <a:r>
              <a:rPr lang="en-US" sz="900" dirty="0">
                <a:solidFill>
                  <a:srgbClr val="1F497D"/>
                </a:solidFill>
                <a:latin typeface="Intel Clear"/>
                <a:cs typeface="Intel Clear" panose="020B0604020203020204" pitchFamily="34" charset="0"/>
              </a:rPr>
              <a:t> and </a:t>
            </a:r>
            <a:r>
              <a:rPr lang="en-US" sz="900" dirty="0" err="1">
                <a:solidFill>
                  <a:srgbClr val="1F497D"/>
                </a:solidFill>
                <a:latin typeface="Intel Clear"/>
                <a:cs typeface="Intel Clear" panose="020B0604020203020204" pitchFamily="34" charset="0"/>
              </a:rPr>
              <a:t>MobileMark</a:t>
            </a:r>
            <a:r>
              <a:rPr lang="en-US" sz="900" dirty="0">
                <a:solidFill>
                  <a:srgbClr val="1F497D"/>
                </a:solidFill>
                <a:latin typeface="Intel Clear"/>
                <a:cs typeface="Intel Clear" panose="020B0604020203020204" pitchFamily="34" charset="0"/>
              </a:rPr>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900" dirty="0">
                <a:solidFill>
                  <a:srgbClr val="1F497D"/>
                </a:solidFill>
                <a:latin typeface="Intel Clear"/>
                <a:cs typeface="+mn-cs"/>
                <a:hlinkClick r:id="rId2"/>
              </a:rPr>
              <a:t>http://www.intel.com/benchmarks . </a:t>
            </a:r>
            <a:endParaRPr lang="en-US" sz="900" dirty="0">
              <a:solidFill>
                <a:srgbClr val="1F497D"/>
              </a:solidFill>
              <a:latin typeface="Intel Clear"/>
              <a:cs typeface="+mn-cs"/>
            </a:endParaRPr>
          </a:p>
          <a:p>
            <a:pPr marL="0" lvl="0" indent="0">
              <a:spcBef>
                <a:spcPts val="0"/>
              </a:spcBef>
              <a:buNone/>
              <a:defRPr/>
            </a:pPr>
            <a:r>
              <a:rPr lang="en-US" sz="900" dirty="0">
                <a:solidFill>
                  <a:srgbClr val="1F497D"/>
                </a:solidFill>
                <a:latin typeface="Calibri"/>
                <a:cs typeface="+mn-cs"/>
              </a:rPr>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a:t>
            </a:r>
            <a:endParaRPr lang="en-US" sz="900" dirty="0">
              <a:solidFill>
                <a:srgbClr val="1F497D"/>
              </a:solidFill>
              <a:latin typeface="Intel Clear"/>
              <a:cs typeface="+mn-cs"/>
            </a:endParaRPr>
          </a:p>
          <a:p>
            <a:pPr marL="0" lvl="0" indent="0">
              <a:spcBef>
                <a:spcPts val="1200"/>
              </a:spcBef>
              <a:buNone/>
              <a:defRPr/>
            </a:pPr>
            <a:r>
              <a:rPr lang="en-US" sz="900" dirty="0">
                <a:solidFill>
                  <a:srgbClr val="1F497D"/>
                </a:solidFill>
                <a:latin typeface="Intel Clear"/>
                <a:cs typeface="Intel Clear" panose="020B0604020203020204" pitchFamily="34" charset="0"/>
              </a:rPr>
              <a:t>Cost reduction scenarios described are intended as examples of how a given Intel-based product, in the specified circumstances and configurations, may affect future costs and provide cost savings.  Circumstances will vary.  Intel does not guarantee any costs or cost reduction. </a:t>
            </a:r>
            <a:endParaRPr lang="en-US" sz="800" b="1" dirty="0">
              <a:solidFill>
                <a:srgbClr val="1F497D"/>
              </a:solidFill>
              <a:latin typeface="Intel Clear"/>
              <a:cs typeface="Intel Clear" panose="020B0604020203020204" pitchFamily="34" charset="0"/>
            </a:endParaRPr>
          </a:p>
          <a:p>
            <a:pPr marL="0" lvl="0" indent="0">
              <a:spcBef>
                <a:spcPts val="0"/>
              </a:spcBef>
              <a:buNone/>
              <a:defRPr/>
            </a:pPr>
            <a:endParaRPr lang="en-US" sz="900" dirty="0">
              <a:solidFill>
                <a:srgbClr val="1F497D"/>
              </a:solidFill>
              <a:latin typeface="Intel Clear"/>
              <a:cs typeface="Intel Clear" panose="020B0604020203020204" pitchFamily="34" charset="0"/>
            </a:endParaRPr>
          </a:p>
          <a:p>
            <a:pPr marL="0" lvl="0" indent="0">
              <a:spcBef>
                <a:spcPts val="0"/>
              </a:spcBef>
              <a:buNone/>
              <a:defRPr/>
            </a:pPr>
            <a:r>
              <a:rPr lang="en-US" sz="900" dirty="0">
                <a:solidFill>
                  <a:srgbClr val="1F497D"/>
                </a:solidFill>
                <a:latin typeface="Intel Clear"/>
                <a:cs typeface="Intel Clear" panose="020B0604020203020204" pitchFamily="34" charset="0"/>
              </a:rPr>
              <a:t>Intel does not control or audit third-party benchmark data or the web sites referenced in this document. You should visit the referenced web site and confirm whether referenced data are accurate. </a:t>
            </a:r>
            <a:endParaRPr lang="en-US" sz="800" b="1" dirty="0">
              <a:solidFill>
                <a:srgbClr val="1F497D"/>
              </a:solidFill>
              <a:latin typeface="Intel Clear"/>
              <a:cs typeface="Intel Clear" panose="020B0604020203020204" pitchFamily="34" charset="0"/>
            </a:endParaRPr>
          </a:p>
          <a:p>
            <a:pPr marL="0" lvl="0" indent="0">
              <a:spcBef>
                <a:spcPts val="0"/>
              </a:spcBef>
              <a:buNone/>
              <a:defRPr/>
            </a:pPr>
            <a:endParaRPr lang="en-US" sz="900" dirty="0">
              <a:solidFill>
                <a:srgbClr val="1F497D"/>
              </a:solidFill>
              <a:latin typeface="Intel Clear"/>
              <a:cs typeface="Intel Clear" panose="020B0604020203020204" pitchFamily="34" charset="0"/>
            </a:endParaRPr>
          </a:p>
          <a:p>
            <a:pPr marL="0" lvl="0" indent="0">
              <a:spcBef>
                <a:spcPts val="0"/>
              </a:spcBef>
              <a:buNone/>
              <a:defRPr/>
            </a:pPr>
            <a:r>
              <a:rPr lang="en-US" sz="900" dirty="0">
                <a:solidFill>
                  <a:srgbClr val="1F497D"/>
                </a:solidFill>
                <a:latin typeface="Intel Clear"/>
                <a:cs typeface="Intel Clear" panose="020B0604020203020204" pitchFamily="34" charset="0"/>
              </a:rPr>
              <a:t>© 2017 Intel Corporation. </a:t>
            </a:r>
          </a:p>
          <a:p>
            <a:pPr marL="0" lvl="0" indent="0">
              <a:spcBef>
                <a:spcPts val="0"/>
              </a:spcBef>
              <a:buNone/>
              <a:defRPr/>
            </a:pPr>
            <a:r>
              <a:rPr lang="en-US" sz="900" dirty="0">
                <a:solidFill>
                  <a:srgbClr val="1F497D"/>
                </a:solidFill>
                <a:latin typeface="Intel Clear"/>
                <a:cs typeface="Intel Clear" panose="020B0604020203020204" pitchFamily="34" charset="0"/>
              </a:rPr>
              <a:t> Intel, the Intel logo, and Intel Xeon are trademarks of Intel Corporation in the U.S. and/or other countries. </a:t>
            </a:r>
          </a:p>
          <a:p>
            <a:pPr marL="0" lvl="0" indent="0">
              <a:spcBef>
                <a:spcPts val="0"/>
              </a:spcBef>
              <a:buNone/>
              <a:defRPr/>
            </a:pPr>
            <a:r>
              <a:rPr lang="en-US" sz="900" dirty="0">
                <a:solidFill>
                  <a:srgbClr val="1F497D"/>
                </a:solidFill>
                <a:latin typeface="Intel Clear"/>
                <a:cs typeface="Intel Clear" panose="020B0604020203020204" pitchFamily="34" charset="0"/>
              </a:rPr>
              <a:t>*Other names and brands may be claimed as property of others.</a:t>
            </a:r>
          </a:p>
          <a:p>
            <a:pPr marL="0" indent="0">
              <a:buNone/>
              <a:defRPr/>
            </a:pPr>
            <a:endParaRPr lang="en-US" dirty="0">
              <a:solidFill>
                <a:schemeClr val="tx2"/>
              </a:solidFill>
              <a:latin typeface="Intel Clear"/>
              <a:cs typeface="Intel Clear" panose="020B0604020203020204" pitchFamily="34" charset="0"/>
            </a:endParaRPr>
          </a:p>
        </p:txBody>
      </p:sp>
    </p:spTree>
    <p:extLst>
      <p:ext uri="{BB962C8B-B14F-4D97-AF65-F5344CB8AC3E}">
        <p14:creationId xmlns:p14="http://schemas.microsoft.com/office/powerpoint/2010/main" val="27947172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a:t>Use Case Overview</a:t>
            </a:r>
          </a:p>
          <a:p>
            <a:r>
              <a:rPr lang="en-US" dirty="0"/>
              <a:t>Proposed IPsec functionality</a:t>
            </a:r>
          </a:p>
          <a:p>
            <a:r>
              <a:rPr lang="en-US" dirty="0"/>
              <a:t>Design Considerations</a:t>
            </a:r>
          </a:p>
          <a:p>
            <a:r>
              <a:rPr lang="en-US" dirty="0"/>
              <a:t>Performance Metrics</a:t>
            </a:r>
          </a:p>
          <a:p>
            <a:r>
              <a:rPr lang="en-US" dirty="0"/>
              <a:t>Future Work</a:t>
            </a:r>
          </a:p>
          <a:p>
            <a:endParaRPr lang="en-US" dirty="0"/>
          </a:p>
        </p:txBody>
      </p:sp>
    </p:spTree>
    <p:extLst>
      <p:ext uri="{BB962C8B-B14F-4D97-AF65-F5344CB8AC3E}">
        <p14:creationId xmlns:p14="http://schemas.microsoft.com/office/powerpoint/2010/main" val="83215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139203" y="780654"/>
            <a:ext cx="6865594" cy="3967201"/>
          </a:xfrm>
          <a:prstGeom prst="rect">
            <a:avLst/>
          </a:prstGeom>
        </p:spPr>
      </p:pic>
      <p:sp>
        <p:nvSpPr>
          <p:cNvPr id="2" name="Title 1"/>
          <p:cNvSpPr>
            <a:spLocks noGrp="1"/>
          </p:cNvSpPr>
          <p:nvPr>
            <p:ph type="title"/>
          </p:nvPr>
        </p:nvSpPr>
        <p:spPr/>
        <p:txBody>
          <a:bodyPr/>
          <a:lstStyle/>
          <a:p>
            <a:r>
              <a:rPr lang="en-US" dirty="0"/>
              <a:t>Use Case </a:t>
            </a:r>
            <a:r>
              <a:rPr lang="en-US" dirty="0" smtClean="0"/>
              <a:t>Overview</a:t>
            </a:r>
            <a:endParaRPr lang="en-US" dirty="0"/>
          </a:p>
        </p:txBody>
      </p:sp>
      <p:sp>
        <p:nvSpPr>
          <p:cNvPr id="3" name="Content Placeholder 2"/>
          <p:cNvSpPr>
            <a:spLocks noGrp="1"/>
          </p:cNvSpPr>
          <p:nvPr>
            <p:ph idx="1"/>
          </p:nvPr>
        </p:nvSpPr>
        <p:spPr>
          <a:xfrm>
            <a:off x="3661584" y="713972"/>
            <a:ext cx="2657260" cy="515591"/>
          </a:xfrm>
        </p:spPr>
        <p:txBody>
          <a:bodyPr/>
          <a:lstStyle/>
          <a:p>
            <a:pPr marL="0" indent="0">
              <a:buNone/>
            </a:pPr>
            <a:r>
              <a:rPr lang="en-US" dirty="0" smtClean="0"/>
              <a:t>Datacenter</a:t>
            </a:r>
            <a:endParaRPr lang="en-US" dirty="0"/>
          </a:p>
        </p:txBody>
      </p:sp>
      <p:sp>
        <p:nvSpPr>
          <p:cNvPr id="10" name="Rectangle 9"/>
          <p:cNvSpPr/>
          <p:nvPr/>
        </p:nvSpPr>
        <p:spPr>
          <a:xfrm>
            <a:off x="1801299" y="1863020"/>
            <a:ext cx="598142" cy="5637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VM1-1</a:t>
            </a:r>
            <a:endParaRPr lang="en-US" dirty="0"/>
          </a:p>
        </p:txBody>
      </p:sp>
      <p:sp>
        <p:nvSpPr>
          <p:cNvPr id="11" name="Rectangle 10"/>
          <p:cNvSpPr/>
          <p:nvPr/>
        </p:nvSpPr>
        <p:spPr>
          <a:xfrm>
            <a:off x="1801299" y="2576146"/>
            <a:ext cx="598142" cy="5637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VM1-2</a:t>
            </a:r>
            <a:endParaRPr lang="en-US" dirty="0"/>
          </a:p>
        </p:txBody>
      </p:sp>
      <p:sp>
        <p:nvSpPr>
          <p:cNvPr id="12" name="Rectangle 11"/>
          <p:cNvSpPr/>
          <p:nvPr/>
        </p:nvSpPr>
        <p:spPr>
          <a:xfrm>
            <a:off x="1801299" y="3319063"/>
            <a:ext cx="598142" cy="5637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VM1-3</a:t>
            </a:r>
            <a:endParaRPr lang="en-US" dirty="0"/>
          </a:p>
        </p:txBody>
      </p:sp>
      <p:sp>
        <p:nvSpPr>
          <p:cNvPr id="13" name="Rectangle 12"/>
          <p:cNvSpPr/>
          <p:nvPr/>
        </p:nvSpPr>
        <p:spPr>
          <a:xfrm>
            <a:off x="1801299" y="4031867"/>
            <a:ext cx="598142" cy="5637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VM1-4</a:t>
            </a:r>
            <a:endParaRPr lang="en-US" dirty="0"/>
          </a:p>
        </p:txBody>
      </p:sp>
      <p:sp>
        <p:nvSpPr>
          <p:cNvPr id="14" name="Rectangle 13"/>
          <p:cNvSpPr/>
          <p:nvPr/>
        </p:nvSpPr>
        <p:spPr>
          <a:xfrm>
            <a:off x="6725079" y="1863020"/>
            <a:ext cx="598142" cy="5637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VM2-1</a:t>
            </a:r>
            <a:endParaRPr lang="en-US" dirty="0"/>
          </a:p>
        </p:txBody>
      </p:sp>
      <p:sp>
        <p:nvSpPr>
          <p:cNvPr id="15" name="Rectangle 14"/>
          <p:cNvSpPr/>
          <p:nvPr/>
        </p:nvSpPr>
        <p:spPr>
          <a:xfrm>
            <a:off x="6725079" y="2576146"/>
            <a:ext cx="598142" cy="5637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VM2-2</a:t>
            </a:r>
            <a:endParaRPr lang="en-US" dirty="0"/>
          </a:p>
        </p:txBody>
      </p:sp>
      <p:sp>
        <p:nvSpPr>
          <p:cNvPr id="16" name="Rectangle 15"/>
          <p:cNvSpPr/>
          <p:nvPr/>
        </p:nvSpPr>
        <p:spPr>
          <a:xfrm>
            <a:off x="6725079" y="3319063"/>
            <a:ext cx="598142" cy="5637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VM2-3</a:t>
            </a:r>
            <a:endParaRPr lang="en-US" dirty="0"/>
          </a:p>
        </p:txBody>
      </p:sp>
      <p:sp>
        <p:nvSpPr>
          <p:cNvPr id="17" name="Rectangle 16"/>
          <p:cNvSpPr/>
          <p:nvPr/>
        </p:nvSpPr>
        <p:spPr>
          <a:xfrm>
            <a:off x="6725079" y="4031867"/>
            <a:ext cx="598142" cy="5637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VM2-4</a:t>
            </a:r>
            <a:endParaRPr lang="en-US" dirty="0"/>
          </a:p>
        </p:txBody>
      </p:sp>
      <p:cxnSp>
        <p:nvCxnSpPr>
          <p:cNvPr id="19" name="Straight Arrow Connector 18"/>
          <p:cNvCxnSpPr>
            <a:stCxn id="10" idx="3"/>
            <a:endCxn id="14" idx="1"/>
          </p:cNvCxnSpPr>
          <p:nvPr/>
        </p:nvCxnSpPr>
        <p:spPr>
          <a:xfrm>
            <a:off x="2399441" y="2144903"/>
            <a:ext cx="4325638" cy="0"/>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2399441" y="2874819"/>
            <a:ext cx="4325638" cy="0"/>
          </a:xfrm>
          <a:prstGeom prst="straightConnector1">
            <a:avLst/>
          </a:prstGeom>
          <a:ln w="762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a:off x="2399441" y="3618485"/>
            <a:ext cx="4325638" cy="0"/>
          </a:xfrm>
          <a:prstGeom prst="straightConnector1">
            <a:avLst/>
          </a:prstGeom>
          <a:ln w="762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p:cNvCxnSpPr/>
          <p:nvPr/>
        </p:nvCxnSpPr>
        <p:spPr>
          <a:xfrm>
            <a:off x="2399441" y="4314025"/>
            <a:ext cx="4325638" cy="0"/>
          </a:xfrm>
          <a:prstGeom prst="straightConnector1">
            <a:avLst/>
          </a:prstGeom>
          <a:ln w="762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a:endCxn id="15" idx="1"/>
          </p:cNvCxnSpPr>
          <p:nvPr/>
        </p:nvCxnSpPr>
        <p:spPr>
          <a:xfrm>
            <a:off x="2399441" y="2144903"/>
            <a:ext cx="4325638" cy="713126"/>
          </a:xfrm>
          <a:prstGeom prst="straightConnector1">
            <a:avLst/>
          </a:prstGeom>
          <a:ln w="762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3"/>
          </p:cNvCxnSpPr>
          <p:nvPr/>
        </p:nvCxnSpPr>
        <p:spPr>
          <a:xfrm flipV="1">
            <a:off x="2399441" y="2858029"/>
            <a:ext cx="4325638" cy="742917"/>
          </a:xfrm>
          <a:prstGeom prst="straightConnector1">
            <a:avLst/>
          </a:prstGeom>
          <a:ln w="762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8" name="Straight Arrow Connector 27"/>
          <p:cNvCxnSpPr>
            <a:endCxn id="14" idx="1"/>
          </p:cNvCxnSpPr>
          <p:nvPr/>
        </p:nvCxnSpPr>
        <p:spPr>
          <a:xfrm flipV="1">
            <a:off x="2399441" y="2144903"/>
            <a:ext cx="4325638" cy="1456043"/>
          </a:xfrm>
          <a:prstGeom prst="straightConnector1">
            <a:avLst/>
          </a:prstGeom>
          <a:ln w="7620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p:cNvCxnSpPr/>
          <p:nvPr/>
        </p:nvCxnSpPr>
        <p:spPr>
          <a:xfrm>
            <a:off x="2399441" y="2858029"/>
            <a:ext cx="4325638" cy="1455996"/>
          </a:xfrm>
          <a:prstGeom prst="straightConnector1">
            <a:avLst/>
          </a:prstGeom>
          <a:ln w="76200">
            <a:headEnd type="triangle"/>
            <a:tailEnd type="triangle"/>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2997583" y="2165623"/>
            <a:ext cx="4325638" cy="2031325"/>
          </a:xfrm>
          <a:prstGeom prst="rect">
            <a:avLst/>
          </a:prstGeom>
          <a:noFill/>
        </p:spPr>
        <p:txBody>
          <a:bodyPr wrap="square" rtlCol="0">
            <a:spAutoFit/>
          </a:bodyPr>
          <a:lstStyle/>
          <a:p>
            <a:pPr marL="285750" indent="-285750">
              <a:buFont typeface="Arial" panose="020B0604020202020204" pitchFamily="34" charset="0"/>
              <a:buChar char="•"/>
            </a:pPr>
            <a:r>
              <a:rPr lang="en-US" u="sng" dirty="0" smtClean="0"/>
              <a:t>Traffic is </a:t>
            </a:r>
            <a:r>
              <a:rPr lang="en-US" b="1" u="sng" dirty="0" smtClean="0"/>
              <a:t>not</a:t>
            </a:r>
            <a:r>
              <a:rPr lang="en-US" u="sng" dirty="0" smtClean="0"/>
              <a:t> ISOLATED.</a:t>
            </a:r>
            <a:r>
              <a:rPr lang="en-US" dirty="0" smtClean="0"/>
              <a:t> </a:t>
            </a:r>
            <a:r>
              <a:rPr lang="en-US" dirty="0" smtClean="0">
                <a:solidFill>
                  <a:srgbClr val="FF0000"/>
                </a:solidFill>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u="sng" dirty="0" smtClean="0"/>
              <a:t>Traffic is </a:t>
            </a:r>
            <a:r>
              <a:rPr lang="en-US" b="1" u="sng" dirty="0" smtClean="0"/>
              <a:t>not</a:t>
            </a:r>
            <a:r>
              <a:rPr lang="en-US" u="sng" dirty="0" smtClean="0"/>
              <a:t> CONFIDENTIAL.</a:t>
            </a:r>
            <a:r>
              <a:rPr lang="en-US" dirty="0" smtClean="0"/>
              <a:t> </a:t>
            </a:r>
            <a:r>
              <a:rPr lang="en-US" dirty="0" smtClean="0">
                <a:solidFill>
                  <a:srgbClr val="FF0000"/>
                </a:solidFill>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u="sng" dirty="0" smtClean="0"/>
              <a:t>Traffic integrity is </a:t>
            </a:r>
            <a:r>
              <a:rPr lang="en-US" b="1" u="sng" dirty="0" smtClean="0"/>
              <a:t>not</a:t>
            </a:r>
            <a:r>
              <a:rPr lang="en-US" u="sng" dirty="0" smtClean="0"/>
              <a:t> PROTECTED.</a:t>
            </a:r>
            <a:r>
              <a:rPr lang="en-US" dirty="0" smtClean="0"/>
              <a:t> </a:t>
            </a:r>
            <a:r>
              <a:rPr lang="en-US" dirty="0" smtClean="0">
                <a:solidFill>
                  <a:srgbClr val="FF0000"/>
                </a:solidFill>
              </a:rPr>
              <a:t>!</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r>
              <a:rPr lang="en-US" u="sng" dirty="0" smtClean="0"/>
              <a:t>Traffic is </a:t>
            </a:r>
            <a:r>
              <a:rPr lang="en-US" b="1" u="sng" dirty="0" smtClean="0"/>
              <a:t>not</a:t>
            </a:r>
            <a:r>
              <a:rPr lang="en-US" u="sng" dirty="0" smtClean="0"/>
              <a:t> AUTHENTICATED. </a:t>
            </a:r>
            <a:r>
              <a:rPr lang="en-US" dirty="0" smtClean="0">
                <a:solidFill>
                  <a:srgbClr val="FF0000"/>
                </a:solidFill>
              </a:rPr>
              <a:t>!</a:t>
            </a:r>
            <a:endParaRPr lang="en-US" u="sng" dirty="0"/>
          </a:p>
        </p:txBody>
      </p:sp>
      <p:sp>
        <p:nvSpPr>
          <p:cNvPr id="4" name="TextBox 3"/>
          <p:cNvSpPr txBox="1"/>
          <p:nvPr/>
        </p:nvSpPr>
        <p:spPr>
          <a:xfrm>
            <a:off x="3548741" y="2531379"/>
            <a:ext cx="1918178" cy="646331"/>
          </a:xfrm>
          <a:prstGeom prst="rect">
            <a:avLst/>
          </a:prstGeom>
          <a:noFill/>
        </p:spPr>
        <p:txBody>
          <a:bodyPr wrap="square" rtlCol="0">
            <a:spAutoFit/>
          </a:bodyPr>
          <a:lstStyle/>
          <a:p>
            <a:pPr algn="ctr"/>
            <a:r>
              <a:rPr lang="en-US" b="1" dirty="0" smtClean="0"/>
              <a:t>Do you trust the network?</a:t>
            </a:r>
            <a:endParaRPr lang="en-US" b="1" dirty="0"/>
          </a:p>
        </p:txBody>
      </p:sp>
    </p:spTree>
    <p:extLst>
      <p:ext uri="{BB962C8B-B14F-4D97-AF65-F5344CB8AC3E}">
        <p14:creationId xmlns:p14="http://schemas.microsoft.com/office/powerpoint/2010/main" val="35021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2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0" end="0"/>
                                            </p:txEl>
                                          </p:spTgt>
                                        </p:tgtEl>
                                        <p:attrNameLst>
                                          <p:attrName>style.visibility</p:attrName>
                                        </p:attrNameLst>
                                      </p:cBhvr>
                                      <p:to>
                                        <p:strVal val="visible"/>
                                      </p:to>
                                    </p:set>
                                    <p:animEffect transition="in" filter="fade">
                                      <p:cBhvr>
                                        <p:cTn id="65" dur="500"/>
                                        <p:tgtEl>
                                          <p:spTgt spid="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0" nodeType="clickEffect">
                                  <p:stCondLst>
                                    <p:cond delay="0"/>
                                  </p:stCondLst>
                                  <p:childTnLst>
                                    <p:animEffect transition="out" filter="fade">
                                      <p:cBhvr>
                                        <p:cTn id="69" dur="500"/>
                                        <p:tgtEl>
                                          <p:spTgt spid="4">
                                            <p:txEl>
                                              <p:pRg st="0" end="0"/>
                                            </p:txEl>
                                          </p:spTgt>
                                        </p:tgtEl>
                                      </p:cBhvr>
                                    </p:animEffect>
                                    <p:set>
                                      <p:cBhvr>
                                        <p:cTn id="70"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par>
                                <p:cTn id="79" presetID="10" presetClass="entr" presetSubtype="0" fill="hold"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par>
                                <p:cTn id="82" presetID="10" presetClass="entr" presetSubtype="0" fill="hold"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mph" presetSubtype="0" nodeType="clickEffect">
                                  <p:stCondLst>
                                    <p:cond delay="0"/>
                                  </p:stCondLst>
                                  <p:childTnLst>
                                    <p:set>
                                      <p:cBhvr rctx="PPT">
                                        <p:cTn id="88" dur="indefinite"/>
                                        <p:tgtEl>
                                          <p:spTgt spid="9"/>
                                        </p:tgtEl>
                                        <p:attrNameLst>
                                          <p:attrName>style.opacity</p:attrName>
                                        </p:attrNameLst>
                                      </p:cBhvr>
                                      <p:to>
                                        <p:strVal val="0.25"/>
                                      </p:to>
                                    </p:set>
                                    <p:animEffect filter="image" prLst="opacity: 0.25">
                                      <p:cBhvr rctx="IE">
                                        <p:cTn id="89" dur="indefinite"/>
                                        <p:tgtEl>
                                          <p:spTgt spid="9"/>
                                        </p:tgtEl>
                                      </p:cBhvr>
                                    </p:animEffect>
                                  </p:childTnLst>
                                </p:cTn>
                              </p:par>
                              <p:par>
                                <p:cTn id="90" presetID="9" presetClass="emph" presetSubtype="0" grpId="1" nodeType="withEffect">
                                  <p:stCondLst>
                                    <p:cond delay="0"/>
                                  </p:stCondLst>
                                  <p:childTnLst>
                                    <p:set>
                                      <p:cBhvr rctx="PPT">
                                        <p:cTn id="91" dur="indefinite"/>
                                        <p:tgtEl>
                                          <p:spTgt spid="10"/>
                                        </p:tgtEl>
                                        <p:attrNameLst>
                                          <p:attrName>style.opacity</p:attrName>
                                        </p:attrNameLst>
                                      </p:cBhvr>
                                      <p:to>
                                        <p:strVal val="0.25"/>
                                      </p:to>
                                    </p:set>
                                    <p:animEffect filter="image" prLst="opacity: 0.25">
                                      <p:cBhvr rctx="IE">
                                        <p:cTn id="92" dur="indefinite"/>
                                        <p:tgtEl>
                                          <p:spTgt spid="10"/>
                                        </p:tgtEl>
                                      </p:cBhvr>
                                    </p:animEffect>
                                  </p:childTnLst>
                                </p:cTn>
                              </p:par>
                              <p:par>
                                <p:cTn id="93" presetID="9" presetClass="emph" presetSubtype="0" grpId="1" nodeType="withEffect">
                                  <p:stCondLst>
                                    <p:cond delay="0"/>
                                  </p:stCondLst>
                                  <p:childTnLst>
                                    <p:set>
                                      <p:cBhvr rctx="PPT">
                                        <p:cTn id="94" dur="indefinite"/>
                                        <p:tgtEl>
                                          <p:spTgt spid="11"/>
                                        </p:tgtEl>
                                        <p:attrNameLst>
                                          <p:attrName>style.opacity</p:attrName>
                                        </p:attrNameLst>
                                      </p:cBhvr>
                                      <p:to>
                                        <p:strVal val="0.25"/>
                                      </p:to>
                                    </p:set>
                                    <p:animEffect filter="image" prLst="opacity: 0.25">
                                      <p:cBhvr rctx="IE">
                                        <p:cTn id="95" dur="indefinite"/>
                                        <p:tgtEl>
                                          <p:spTgt spid="11"/>
                                        </p:tgtEl>
                                      </p:cBhvr>
                                    </p:animEffect>
                                  </p:childTnLst>
                                </p:cTn>
                              </p:par>
                              <p:par>
                                <p:cTn id="96" presetID="9" presetClass="emph" presetSubtype="0" grpId="1" nodeType="withEffect">
                                  <p:stCondLst>
                                    <p:cond delay="0"/>
                                  </p:stCondLst>
                                  <p:childTnLst>
                                    <p:set>
                                      <p:cBhvr rctx="PPT">
                                        <p:cTn id="97" dur="indefinite"/>
                                        <p:tgtEl>
                                          <p:spTgt spid="12"/>
                                        </p:tgtEl>
                                        <p:attrNameLst>
                                          <p:attrName>style.opacity</p:attrName>
                                        </p:attrNameLst>
                                      </p:cBhvr>
                                      <p:to>
                                        <p:strVal val="0.25"/>
                                      </p:to>
                                    </p:set>
                                    <p:animEffect filter="image" prLst="opacity: 0.25">
                                      <p:cBhvr rctx="IE">
                                        <p:cTn id="98" dur="indefinite"/>
                                        <p:tgtEl>
                                          <p:spTgt spid="12"/>
                                        </p:tgtEl>
                                      </p:cBhvr>
                                    </p:animEffect>
                                  </p:childTnLst>
                                </p:cTn>
                              </p:par>
                              <p:par>
                                <p:cTn id="99" presetID="9" presetClass="emph" presetSubtype="0" grpId="1" nodeType="withEffect">
                                  <p:stCondLst>
                                    <p:cond delay="0"/>
                                  </p:stCondLst>
                                  <p:childTnLst>
                                    <p:set>
                                      <p:cBhvr rctx="PPT">
                                        <p:cTn id="100" dur="indefinite"/>
                                        <p:tgtEl>
                                          <p:spTgt spid="13"/>
                                        </p:tgtEl>
                                        <p:attrNameLst>
                                          <p:attrName>style.opacity</p:attrName>
                                        </p:attrNameLst>
                                      </p:cBhvr>
                                      <p:to>
                                        <p:strVal val="0.25"/>
                                      </p:to>
                                    </p:set>
                                    <p:animEffect filter="image" prLst="opacity: 0.25">
                                      <p:cBhvr rctx="IE">
                                        <p:cTn id="101" dur="indefinite"/>
                                        <p:tgtEl>
                                          <p:spTgt spid="13"/>
                                        </p:tgtEl>
                                      </p:cBhvr>
                                    </p:animEffect>
                                  </p:childTnLst>
                                </p:cTn>
                              </p:par>
                              <p:par>
                                <p:cTn id="102" presetID="9" presetClass="emph" presetSubtype="0" grpId="1" nodeType="withEffect">
                                  <p:stCondLst>
                                    <p:cond delay="0"/>
                                  </p:stCondLst>
                                  <p:childTnLst>
                                    <p:set>
                                      <p:cBhvr rctx="PPT">
                                        <p:cTn id="103" dur="indefinite"/>
                                        <p:tgtEl>
                                          <p:spTgt spid="17"/>
                                        </p:tgtEl>
                                        <p:attrNameLst>
                                          <p:attrName>style.opacity</p:attrName>
                                        </p:attrNameLst>
                                      </p:cBhvr>
                                      <p:to>
                                        <p:strVal val="0.25"/>
                                      </p:to>
                                    </p:set>
                                    <p:animEffect filter="image" prLst="opacity: 0.25">
                                      <p:cBhvr rctx="IE">
                                        <p:cTn id="104" dur="indefinite"/>
                                        <p:tgtEl>
                                          <p:spTgt spid="17"/>
                                        </p:tgtEl>
                                      </p:cBhvr>
                                    </p:animEffect>
                                  </p:childTnLst>
                                </p:cTn>
                              </p:par>
                              <p:par>
                                <p:cTn id="105" presetID="9" presetClass="emph" presetSubtype="0" grpId="1" nodeType="withEffect">
                                  <p:stCondLst>
                                    <p:cond delay="0"/>
                                  </p:stCondLst>
                                  <p:childTnLst>
                                    <p:set>
                                      <p:cBhvr rctx="PPT">
                                        <p:cTn id="106" dur="indefinite"/>
                                        <p:tgtEl>
                                          <p:spTgt spid="16"/>
                                        </p:tgtEl>
                                        <p:attrNameLst>
                                          <p:attrName>style.opacity</p:attrName>
                                        </p:attrNameLst>
                                      </p:cBhvr>
                                      <p:to>
                                        <p:strVal val="0.25"/>
                                      </p:to>
                                    </p:set>
                                    <p:animEffect filter="image" prLst="opacity: 0.25">
                                      <p:cBhvr rctx="IE">
                                        <p:cTn id="107" dur="indefinite"/>
                                        <p:tgtEl>
                                          <p:spTgt spid="16"/>
                                        </p:tgtEl>
                                      </p:cBhvr>
                                    </p:animEffect>
                                  </p:childTnLst>
                                </p:cTn>
                              </p:par>
                              <p:par>
                                <p:cTn id="108" presetID="9" presetClass="emph" presetSubtype="0" grpId="1" nodeType="withEffect">
                                  <p:stCondLst>
                                    <p:cond delay="0"/>
                                  </p:stCondLst>
                                  <p:childTnLst>
                                    <p:set>
                                      <p:cBhvr rctx="PPT">
                                        <p:cTn id="109" dur="indefinite"/>
                                        <p:tgtEl>
                                          <p:spTgt spid="15"/>
                                        </p:tgtEl>
                                        <p:attrNameLst>
                                          <p:attrName>style.opacity</p:attrName>
                                        </p:attrNameLst>
                                      </p:cBhvr>
                                      <p:to>
                                        <p:strVal val="0.25"/>
                                      </p:to>
                                    </p:set>
                                    <p:animEffect filter="image" prLst="opacity: 0.25">
                                      <p:cBhvr rctx="IE">
                                        <p:cTn id="110" dur="indefinite"/>
                                        <p:tgtEl>
                                          <p:spTgt spid="15"/>
                                        </p:tgtEl>
                                      </p:cBhvr>
                                    </p:animEffect>
                                  </p:childTnLst>
                                </p:cTn>
                              </p:par>
                              <p:par>
                                <p:cTn id="111" presetID="9" presetClass="emph" presetSubtype="0" grpId="1" nodeType="withEffect">
                                  <p:stCondLst>
                                    <p:cond delay="0"/>
                                  </p:stCondLst>
                                  <p:childTnLst>
                                    <p:set>
                                      <p:cBhvr rctx="PPT">
                                        <p:cTn id="112" dur="indefinite"/>
                                        <p:tgtEl>
                                          <p:spTgt spid="14"/>
                                        </p:tgtEl>
                                        <p:attrNameLst>
                                          <p:attrName>style.opacity</p:attrName>
                                        </p:attrNameLst>
                                      </p:cBhvr>
                                      <p:to>
                                        <p:strVal val="0.25"/>
                                      </p:to>
                                    </p:set>
                                    <p:animEffect filter="image" prLst="opacity: 0.25">
                                      <p:cBhvr rctx="IE">
                                        <p:cTn id="113" dur="indefinite"/>
                                        <p:tgtEl>
                                          <p:spTgt spid="14"/>
                                        </p:tgtEl>
                                      </p:cBhvr>
                                    </p:animEffect>
                                  </p:childTnLst>
                                </p:cTn>
                              </p:par>
                              <p:par>
                                <p:cTn id="114" presetID="9" presetClass="emph" presetSubtype="0" nodeType="withEffect">
                                  <p:stCondLst>
                                    <p:cond delay="0"/>
                                  </p:stCondLst>
                                  <p:childTnLst>
                                    <p:set>
                                      <p:cBhvr rctx="PPT">
                                        <p:cTn id="115" dur="indefinite"/>
                                        <p:tgtEl>
                                          <p:spTgt spid="19"/>
                                        </p:tgtEl>
                                        <p:attrNameLst>
                                          <p:attrName>style.opacity</p:attrName>
                                        </p:attrNameLst>
                                      </p:cBhvr>
                                      <p:to>
                                        <p:strVal val="0.25"/>
                                      </p:to>
                                    </p:set>
                                    <p:animEffect filter="image" prLst="opacity: 0.25">
                                      <p:cBhvr rctx="IE">
                                        <p:cTn id="116" dur="indefinite"/>
                                        <p:tgtEl>
                                          <p:spTgt spid="19"/>
                                        </p:tgtEl>
                                      </p:cBhvr>
                                    </p:animEffect>
                                  </p:childTnLst>
                                </p:cTn>
                              </p:par>
                              <p:par>
                                <p:cTn id="117" presetID="9" presetClass="emph" presetSubtype="0" nodeType="withEffect">
                                  <p:stCondLst>
                                    <p:cond delay="0"/>
                                  </p:stCondLst>
                                  <p:childTnLst>
                                    <p:set>
                                      <p:cBhvr rctx="PPT">
                                        <p:cTn id="118" dur="indefinite"/>
                                        <p:tgtEl>
                                          <p:spTgt spid="20"/>
                                        </p:tgtEl>
                                        <p:attrNameLst>
                                          <p:attrName>style.opacity</p:attrName>
                                        </p:attrNameLst>
                                      </p:cBhvr>
                                      <p:to>
                                        <p:strVal val="0.25"/>
                                      </p:to>
                                    </p:set>
                                    <p:animEffect filter="image" prLst="opacity: 0.25">
                                      <p:cBhvr rctx="IE">
                                        <p:cTn id="119" dur="indefinite"/>
                                        <p:tgtEl>
                                          <p:spTgt spid="20"/>
                                        </p:tgtEl>
                                      </p:cBhvr>
                                    </p:animEffect>
                                  </p:childTnLst>
                                </p:cTn>
                              </p:par>
                              <p:par>
                                <p:cTn id="120" presetID="9" presetClass="emph" presetSubtype="0" nodeType="withEffect">
                                  <p:stCondLst>
                                    <p:cond delay="0"/>
                                  </p:stCondLst>
                                  <p:childTnLst>
                                    <p:set>
                                      <p:cBhvr rctx="PPT">
                                        <p:cTn id="121" dur="indefinite"/>
                                        <p:tgtEl>
                                          <p:spTgt spid="21"/>
                                        </p:tgtEl>
                                        <p:attrNameLst>
                                          <p:attrName>style.opacity</p:attrName>
                                        </p:attrNameLst>
                                      </p:cBhvr>
                                      <p:to>
                                        <p:strVal val="0.25"/>
                                      </p:to>
                                    </p:set>
                                    <p:animEffect filter="image" prLst="opacity: 0.25">
                                      <p:cBhvr rctx="IE">
                                        <p:cTn id="122" dur="indefinite"/>
                                        <p:tgtEl>
                                          <p:spTgt spid="21"/>
                                        </p:tgtEl>
                                      </p:cBhvr>
                                    </p:animEffect>
                                  </p:childTnLst>
                                </p:cTn>
                              </p:par>
                              <p:par>
                                <p:cTn id="123" presetID="9" presetClass="emph" presetSubtype="0" nodeType="withEffect">
                                  <p:stCondLst>
                                    <p:cond delay="0"/>
                                  </p:stCondLst>
                                  <p:childTnLst>
                                    <p:set>
                                      <p:cBhvr rctx="PPT">
                                        <p:cTn id="124" dur="indefinite"/>
                                        <p:tgtEl>
                                          <p:spTgt spid="22"/>
                                        </p:tgtEl>
                                        <p:attrNameLst>
                                          <p:attrName>style.opacity</p:attrName>
                                        </p:attrNameLst>
                                      </p:cBhvr>
                                      <p:to>
                                        <p:strVal val="0.25"/>
                                      </p:to>
                                    </p:set>
                                    <p:animEffect filter="image" prLst="opacity: 0.25">
                                      <p:cBhvr rctx="IE">
                                        <p:cTn id="125" dur="indefinite"/>
                                        <p:tgtEl>
                                          <p:spTgt spid="22"/>
                                        </p:tgtEl>
                                      </p:cBhvr>
                                    </p:animEffect>
                                  </p:childTnLst>
                                </p:cTn>
                              </p:par>
                              <p:par>
                                <p:cTn id="126" presetID="9" presetClass="emph" presetSubtype="0" nodeType="withEffect">
                                  <p:stCondLst>
                                    <p:cond delay="0"/>
                                  </p:stCondLst>
                                  <p:childTnLst>
                                    <p:set>
                                      <p:cBhvr rctx="PPT">
                                        <p:cTn id="127" dur="indefinite"/>
                                        <p:tgtEl>
                                          <p:spTgt spid="23"/>
                                        </p:tgtEl>
                                        <p:attrNameLst>
                                          <p:attrName>style.opacity</p:attrName>
                                        </p:attrNameLst>
                                      </p:cBhvr>
                                      <p:to>
                                        <p:strVal val="0.25"/>
                                      </p:to>
                                    </p:set>
                                    <p:animEffect filter="image" prLst="opacity: 0.25">
                                      <p:cBhvr rctx="IE">
                                        <p:cTn id="128" dur="indefinite"/>
                                        <p:tgtEl>
                                          <p:spTgt spid="23"/>
                                        </p:tgtEl>
                                      </p:cBhvr>
                                    </p:animEffect>
                                  </p:childTnLst>
                                </p:cTn>
                              </p:par>
                              <p:par>
                                <p:cTn id="129" presetID="9" presetClass="emph" presetSubtype="0" nodeType="withEffect">
                                  <p:stCondLst>
                                    <p:cond delay="0"/>
                                  </p:stCondLst>
                                  <p:childTnLst>
                                    <p:set>
                                      <p:cBhvr rctx="PPT">
                                        <p:cTn id="130" dur="indefinite"/>
                                        <p:tgtEl>
                                          <p:spTgt spid="26"/>
                                        </p:tgtEl>
                                        <p:attrNameLst>
                                          <p:attrName>style.opacity</p:attrName>
                                        </p:attrNameLst>
                                      </p:cBhvr>
                                      <p:to>
                                        <p:strVal val="0.25"/>
                                      </p:to>
                                    </p:set>
                                    <p:animEffect filter="image" prLst="opacity: 0.25">
                                      <p:cBhvr rctx="IE">
                                        <p:cTn id="131" dur="indefinite"/>
                                        <p:tgtEl>
                                          <p:spTgt spid="26"/>
                                        </p:tgtEl>
                                      </p:cBhvr>
                                    </p:animEffect>
                                  </p:childTnLst>
                                </p:cTn>
                              </p:par>
                              <p:par>
                                <p:cTn id="132" presetID="9" presetClass="emph" presetSubtype="0" nodeType="withEffect">
                                  <p:stCondLst>
                                    <p:cond delay="0"/>
                                  </p:stCondLst>
                                  <p:childTnLst>
                                    <p:set>
                                      <p:cBhvr rctx="PPT">
                                        <p:cTn id="133" dur="indefinite"/>
                                        <p:tgtEl>
                                          <p:spTgt spid="28"/>
                                        </p:tgtEl>
                                        <p:attrNameLst>
                                          <p:attrName>style.opacity</p:attrName>
                                        </p:attrNameLst>
                                      </p:cBhvr>
                                      <p:to>
                                        <p:strVal val="0.25"/>
                                      </p:to>
                                    </p:set>
                                    <p:animEffect filter="image" prLst="opacity: 0.25">
                                      <p:cBhvr rctx="IE">
                                        <p:cTn id="134" dur="indefinite"/>
                                        <p:tgtEl>
                                          <p:spTgt spid="28"/>
                                        </p:tgtEl>
                                      </p:cBhvr>
                                    </p:animEffect>
                                  </p:childTnLst>
                                </p:cTn>
                              </p:par>
                              <p:par>
                                <p:cTn id="135" presetID="9" presetClass="emph" presetSubtype="0" nodeType="withEffect">
                                  <p:stCondLst>
                                    <p:cond delay="0"/>
                                  </p:stCondLst>
                                  <p:childTnLst>
                                    <p:set>
                                      <p:cBhvr rctx="PPT">
                                        <p:cTn id="136" dur="indefinite"/>
                                        <p:tgtEl>
                                          <p:spTgt spid="30"/>
                                        </p:tgtEl>
                                        <p:attrNameLst>
                                          <p:attrName>style.opacity</p:attrName>
                                        </p:attrNameLst>
                                      </p:cBhvr>
                                      <p:to>
                                        <p:strVal val="0.25"/>
                                      </p:to>
                                    </p:set>
                                    <p:animEffect filter="image" prLst="opacity: 0.25">
                                      <p:cBhvr rctx="IE">
                                        <p:cTn id="137" dur="indefinite"/>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37">
                                            <p:txEl>
                                              <p:pRg st="0" end="0"/>
                                            </p:txEl>
                                          </p:spTgt>
                                        </p:tgtEl>
                                        <p:attrNameLst>
                                          <p:attrName>style.visibility</p:attrName>
                                        </p:attrNameLst>
                                      </p:cBhvr>
                                      <p:to>
                                        <p:strVal val="visible"/>
                                      </p:to>
                                    </p:set>
                                    <p:animEffect transition="in" filter="fade">
                                      <p:cBhvr>
                                        <p:cTn id="142" dur="500"/>
                                        <p:tgtEl>
                                          <p:spTgt spid="37">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37">
                                            <p:txEl>
                                              <p:pRg st="2" end="2"/>
                                            </p:txEl>
                                          </p:spTgt>
                                        </p:tgtEl>
                                        <p:attrNameLst>
                                          <p:attrName>style.visibility</p:attrName>
                                        </p:attrNameLst>
                                      </p:cBhvr>
                                      <p:to>
                                        <p:strVal val="visible"/>
                                      </p:to>
                                    </p:set>
                                    <p:animEffect transition="in" filter="fade">
                                      <p:cBhvr>
                                        <p:cTn id="147" dur="500"/>
                                        <p:tgtEl>
                                          <p:spTgt spid="37">
                                            <p:txEl>
                                              <p:pRg st="2" end="2"/>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37">
                                            <p:txEl>
                                              <p:pRg st="4" end="4"/>
                                            </p:txEl>
                                          </p:spTgt>
                                        </p:tgtEl>
                                        <p:attrNameLst>
                                          <p:attrName>style.visibility</p:attrName>
                                        </p:attrNameLst>
                                      </p:cBhvr>
                                      <p:to>
                                        <p:strVal val="visible"/>
                                      </p:to>
                                    </p:set>
                                    <p:animEffect transition="in" filter="fade">
                                      <p:cBhvr>
                                        <p:cTn id="152" dur="500"/>
                                        <p:tgtEl>
                                          <p:spTgt spid="37">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37">
                                            <p:txEl>
                                              <p:pRg st="6" end="6"/>
                                            </p:txEl>
                                          </p:spTgt>
                                        </p:tgtEl>
                                        <p:attrNameLst>
                                          <p:attrName>style.visibility</p:attrName>
                                        </p:attrNameLst>
                                      </p:cBhvr>
                                      <p:to>
                                        <p:strVal val="visible"/>
                                      </p:to>
                                    </p:set>
                                    <p:animEffect transition="in" filter="fade">
                                      <p:cBhvr>
                                        <p:cTn id="157" dur="500"/>
                                        <p:tgtEl>
                                          <p:spTgt spid="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723251"/>
            <a:ext cx="8290857" cy="3967201"/>
          </a:xfrm>
          <a:prstGeom prst="rect">
            <a:avLst/>
          </a:prstGeom>
        </p:spPr>
      </p:pic>
      <p:sp>
        <p:nvSpPr>
          <p:cNvPr id="2" name="Title 1"/>
          <p:cNvSpPr>
            <a:spLocks noGrp="1"/>
          </p:cNvSpPr>
          <p:nvPr>
            <p:ph type="title"/>
          </p:nvPr>
        </p:nvSpPr>
        <p:spPr/>
        <p:txBody>
          <a:bodyPr/>
          <a:lstStyle/>
          <a:p>
            <a:r>
              <a:rPr lang="en-US" dirty="0"/>
              <a:t>Use Case </a:t>
            </a:r>
            <a:r>
              <a:rPr lang="en-US" dirty="0" smtClean="0"/>
              <a:t>Overview cont.</a:t>
            </a:r>
            <a:endParaRPr lang="en-US" dirty="0"/>
          </a:p>
        </p:txBody>
      </p:sp>
      <p:sp>
        <p:nvSpPr>
          <p:cNvPr id="3" name="Content Placeholder 2"/>
          <p:cNvSpPr>
            <a:spLocks noGrp="1"/>
          </p:cNvSpPr>
          <p:nvPr>
            <p:ph idx="1"/>
          </p:nvPr>
        </p:nvSpPr>
        <p:spPr>
          <a:xfrm>
            <a:off x="3243370" y="722037"/>
            <a:ext cx="3006176" cy="515591"/>
          </a:xfrm>
        </p:spPr>
        <p:txBody>
          <a:bodyPr>
            <a:normAutofit/>
          </a:bodyPr>
          <a:lstStyle/>
          <a:p>
            <a:pPr marL="0" indent="0">
              <a:buNone/>
            </a:pPr>
            <a:r>
              <a:rPr lang="en-US" dirty="0" smtClean="0"/>
              <a:t>Datacenter : VXLAN</a:t>
            </a:r>
            <a:endParaRPr lang="en-US" dirty="0"/>
          </a:p>
        </p:txBody>
      </p:sp>
      <p:sp>
        <p:nvSpPr>
          <p:cNvPr id="10" name="Rectangle 9"/>
          <p:cNvSpPr/>
          <p:nvPr/>
        </p:nvSpPr>
        <p:spPr>
          <a:xfrm>
            <a:off x="605034" y="1759895"/>
            <a:ext cx="598142" cy="5637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VM1-1</a:t>
            </a:r>
          </a:p>
          <a:p>
            <a:pPr algn="ctr"/>
            <a:r>
              <a:rPr lang="en-US" sz="1100" dirty="0" smtClean="0"/>
              <a:t>VNI 12</a:t>
            </a:r>
            <a:endParaRPr lang="en-US" sz="1100" dirty="0"/>
          </a:p>
        </p:txBody>
      </p:sp>
      <p:sp>
        <p:nvSpPr>
          <p:cNvPr id="11" name="Rectangle 10"/>
          <p:cNvSpPr/>
          <p:nvPr/>
        </p:nvSpPr>
        <p:spPr>
          <a:xfrm>
            <a:off x="605034" y="2473021"/>
            <a:ext cx="598142" cy="5637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t>VM1-2</a:t>
            </a:r>
          </a:p>
          <a:p>
            <a:pPr algn="ctr"/>
            <a:r>
              <a:rPr lang="en-US" sz="1100" dirty="0" smtClean="0"/>
              <a:t>VNI 22</a:t>
            </a:r>
            <a:endParaRPr lang="en-US" sz="1100" dirty="0"/>
          </a:p>
        </p:txBody>
      </p:sp>
      <p:sp>
        <p:nvSpPr>
          <p:cNvPr id="12" name="Rectangle 11"/>
          <p:cNvSpPr/>
          <p:nvPr/>
        </p:nvSpPr>
        <p:spPr>
          <a:xfrm>
            <a:off x="605034" y="3215938"/>
            <a:ext cx="598142" cy="5637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t>VM1-3</a:t>
            </a:r>
          </a:p>
          <a:p>
            <a:pPr algn="ctr"/>
            <a:r>
              <a:rPr lang="en-US" sz="1100" dirty="0" smtClean="0"/>
              <a:t>VNI 32</a:t>
            </a:r>
            <a:endParaRPr lang="en-US" sz="1100" dirty="0"/>
          </a:p>
        </p:txBody>
      </p:sp>
      <p:sp>
        <p:nvSpPr>
          <p:cNvPr id="13" name="Rectangle 12"/>
          <p:cNvSpPr/>
          <p:nvPr/>
        </p:nvSpPr>
        <p:spPr>
          <a:xfrm>
            <a:off x="605034" y="3928742"/>
            <a:ext cx="598142" cy="5637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VM1-4</a:t>
            </a:r>
          </a:p>
          <a:p>
            <a:pPr algn="ctr"/>
            <a:r>
              <a:rPr lang="en-US" sz="1100" dirty="0" smtClean="0"/>
              <a:t>VNI 42</a:t>
            </a:r>
            <a:endParaRPr lang="en-US" sz="1100" dirty="0"/>
          </a:p>
        </p:txBody>
      </p:sp>
      <p:sp>
        <p:nvSpPr>
          <p:cNvPr id="14" name="Rectangle 13"/>
          <p:cNvSpPr/>
          <p:nvPr/>
        </p:nvSpPr>
        <p:spPr>
          <a:xfrm>
            <a:off x="8010719" y="1801145"/>
            <a:ext cx="598142" cy="5637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VM2-1</a:t>
            </a:r>
          </a:p>
          <a:p>
            <a:pPr algn="ctr"/>
            <a:r>
              <a:rPr lang="en-US" sz="1100" dirty="0" smtClean="0"/>
              <a:t>VNI 12</a:t>
            </a:r>
            <a:endParaRPr lang="en-US" sz="1100" dirty="0"/>
          </a:p>
        </p:txBody>
      </p:sp>
      <p:sp>
        <p:nvSpPr>
          <p:cNvPr id="15" name="Rectangle 14"/>
          <p:cNvSpPr/>
          <p:nvPr/>
        </p:nvSpPr>
        <p:spPr>
          <a:xfrm>
            <a:off x="8010719" y="2514271"/>
            <a:ext cx="598142" cy="5637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t>VM2-2</a:t>
            </a:r>
          </a:p>
          <a:p>
            <a:pPr algn="ctr"/>
            <a:r>
              <a:rPr lang="en-US" sz="1100" dirty="0" smtClean="0"/>
              <a:t>VNI 22</a:t>
            </a:r>
            <a:endParaRPr lang="en-US" sz="1100" dirty="0"/>
          </a:p>
        </p:txBody>
      </p:sp>
      <p:sp>
        <p:nvSpPr>
          <p:cNvPr id="16" name="Rectangle 15"/>
          <p:cNvSpPr/>
          <p:nvPr/>
        </p:nvSpPr>
        <p:spPr>
          <a:xfrm>
            <a:off x="8010719" y="3264063"/>
            <a:ext cx="598142" cy="5637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t>VM2-3</a:t>
            </a:r>
          </a:p>
          <a:p>
            <a:pPr algn="ctr"/>
            <a:r>
              <a:rPr lang="en-US" sz="1100" dirty="0" smtClean="0"/>
              <a:t>VNI 32</a:t>
            </a:r>
            <a:endParaRPr lang="en-US" sz="1100" dirty="0"/>
          </a:p>
        </p:txBody>
      </p:sp>
      <p:sp>
        <p:nvSpPr>
          <p:cNvPr id="17" name="Rectangle 16"/>
          <p:cNvSpPr/>
          <p:nvPr/>
        </p:nvSpPr>
        <p:spPr>
          <a:xfrm>
            <a:off x="8010719" y="3976867"/>
            <a:ext cx="598142" cy="5637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VM2-4</a:t>
            </a:r>
          </a:p>
          <a:p>
            <a:pPr algn="ctr"/>
            <a:r>
              <a:rPr lang="en-US" sz="1100" dirty="0" smtClean="0"/>
              <a:t>VNI 42</a:t>
            </a:r>
            <a:endParaRPr lang="en-US" sz="1100" dirty="0"/>
          </a:p>
        </p:txBody>
      </p:sp>
      <p:sp>
        <p:nvSpPr>
          <p:cNvPr id="24" name="Rectangle 23"/>
          <p:cNvSpPr/>
          <p:nvPr/>
        </p:nvSpPr>
        <p:spPr>
          <a:xfrm>
            <a:off x="1590272" y="1890601"/>
            <a:ext cx="317417" cy="3023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BD</a:t>
            </a:r>
            <a:endParaRPr lang="en-US" sz="900" dirty="0"/>
          </a:p>
        </p:txBody>
      </p:sp>
      <p:sp>
        <p:nvSpPr>
          <p:cNvPr id="25" name="Rectangle 24"/>
          <p:cNvSpPr/>
          <p:nvPr/>
        </p:nvSpPr>
        <p:spPr>
          <a:xfrm>
            <a:off x="1590272" y="2603727"/>
            <a:ext cx="317417" cy="30235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900" dirty="0" smtClean="0"/>
              <a:t>BD</a:t>
            </a:r>
            <a:endParaRPr lang="en-US" sz="900" dirty="0"/>
          </a:p>
        </p:txBody>
      </p:sp>
      <p:sp>
        <p:nvSpPr>
          <p:cNvPr id="27" name="Rectangle 26"/>
          <p:cNvSpPr/>
          <p:nvPr/>
        </p:nvSpPr>
        <p:spPr>
          <a:xfrm>
            <a:off x="1577655" y="3350588"/>
            <a:ext cx="317417" cy="30235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BD</a:t>
            </a:r>
            <a:endParaRPr lang="en-US" sz="900" dirty="0"/>
          </a:p>
        </p:txBody>
      </p:sp>
      <p:sp>
        <p:nvSpPr>
          <p:cNvPr id="29" name="Rectangle 28"/>
          <p:cNvSpPr/>
          <p:nvPr/>
        </p:nvSpPr>
        <p:spPr>
          <a:xfrm>
            <a:off x="1573084" y="4059721"/>
            <a:ext cx="317417" cy="3023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smtClean="0"/>
              <a:t>BD</a:t>
            </a:r>
            <a:endParaRPr lang="en-US" sz="900" dirty="0"/>
          </a:p>
        </p:txBody>
      </p:sp>
      <p:sp>
        <p:nvSpPr>
          <p:cNvPr id="31" name="Rectangle 30"/>
          <p:cNvSpPr/>
          <p:nvPr/>
        </p:nvSpPr>
        <p:spPr>
          <a:xfrm>
            <a:off x="7288854" y="1931851"/>
            <a:ext cx="317417" cy="3023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BD</a:t>
            </a:r>
            <a:endParaRPr lang="en-US" sz="900" dirty="0"/>
          </a:p>
        </p:txBody>
      </p:sp>
      <p:sp>
        <p:nvSpPr>
          <p:cNvPr id="32" name="Rectangle 31"/>
          <p:cNvSpPr/>
          <p:nvPr/>
        </p:nvSpPr>
        <p:spPr>
          <a:xfrm>
            <a:off x="7288854" y="2644977"/>
            <a:ext cx="317417" cy="30235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900" dirty="0" smtClean="0"/>
              <a:t>BD</a:t>
            </a:r>
            <a:endParaRPr lang="en-US" sz="900" dirty="0"/>
          </a:p>
        </p:txBody>
      </p:sp>
      <p:sp>
        <p:nvSpPr>
          <p:cNvPr id="33" name="Rectangle 32"/>
          <p:cNvSpPr/>
          <p:nvPr/>
        </p:nvSpPr>
        <p:spPr>
          <a:xfrm>
            <a:off x="7276237" y="3398713"/>
            <a:ext cx="317417" cy="30235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BD</a:t>
            </a:r>
            <a:endParaRPr lang="en-US" sz="900" dirty="0"/>
          </a:p>
        </p:txBody>
      </p:sp>
      <p:sp>
        <p:nvSpPr>
          <p:cNvPr id="34" name="Rectangle 33"/>
          <p:cNvSpPr/>
          <p:nvPr/>
        </p:nvSpPr>
        <p:spPr>
          <a:xfrm>
            <a:off x="7271666" y="4114721"/>
            <a:ext cx="317417" cy="3023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smtClean="0"/>
              <a:t>BD</a:t>
            </a:r>
            <a:endParaRPr lang="en-US" sz="900" dirty="0"/>
          </a:p>
        </p:txBody>
      </p:sp>
      <p:sp>
        <p:nvSpPr>
          <p:cNvPr id="4" name="Rectangle 3"/>
          <p:cNvSpPr/>
          <p:nvPr/>
        </p:nvSpPr>
        <p:spPr>
          <a:xfrm>
            <a:off x="2413191" y="2791329"/>
            <a:ext cx="625642" cy="7218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VTEP</a:t>
            </a:r>
            <a:endParaRPr lang="en-US" sz="1600" dirty="0"/>
          </a:p>
        </p:txBody>
      </p:sp>
      <p:sp>
        <p:nvSpPr>
          <p:cNvPr id="35" name="Rectangle 34"/>
          <p:cNvSpPr/>
          <p:nvPr/>
        </p:nvSpPr>
        <p:spPr>
          <a:xfrm>
            <a:off x="6175062" y="2786743"/>
            <a:ext cx="625642" cy="7218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VTEP</a:t>
            </a:r>
            <a:endParaRPr lang="en-US" sz="1600" dirty="0"/>
          </a:p>
        </p:txBody>
      </p:sp>
      <p:sp>
        <p:nvSpPr>
          <p:cNvPr id="8" name="Flowchart: Terminator 7"/>
          <p:cNvSpPr/>
          <p:nvPr/>
        </p:nvSpPr>
        <p:spPr>
          <a:xfrm>
            <a:off x="3141961" y="2131308"/>
            <a:ext cx="2915080" cy="341713"/>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VXLAN 12</a:t>
            </a:r>
            <a:endParaRPr lang="en-US" dirty="0"/>
          </a:p>
        </p:txBody>
      </p:sp>
      <p:sp>
        <p:nvSpPr>
          <p:cNvPr id="18" name="Oval 17"/>
          <p:cNvSpPr/>
          <p:nvPr/>
        </p:nvSpPr>
        <p:spPr>
          <a:xfrm>
            <a:off x="3148835" y="2139799"/>
            <a:ext cx="533781" cy="32473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Flowchart: Terminator 35"/>
          <p:cNvSpPr/>
          <p:nvPr/>
        </p:nvSpPr>
        <p:spPr>
          <a:xfrm>
            <a:off x="3148835" y="2701954"/>
            <a:ext cx="2915080" cy="341713"/>
          </a:xfrm>
          <a:prstGeom prst="flowChartTermina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VXLAN 22</a:t>
            </a:r>
            <a:endParaRPr lang="en-US" dirty="0"/>
          </a:p>
        </p:txBody>
      </p:sp>
      <p:sp>
        <p:nvSpPr>
          <p:cNvPr id="37" name="Oval 36"/>
          <p:cNvSpPr/>
          <p:nvPr/>
        </p:nvSpPr>
        <p:spPr>
          <a:xfrm>
            <a:off x="3141961" y="2703153"/>
            <a:ext cx="533781" cy="32473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8" name="Flowchart: Terminator 37"/>
          <p:cNvSpPr/>
          <p:nvPr/>
        </p:nvSpPr>
        <p:spPr>
          <a:xfrm>
            <a:off x="3163747" y="3343725"/>
            <a:ext cx="2915080" cy="341713"/>
          </a:xfrm>
          <a:prstGeom prst="flowChartTermina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VXLAN 32</a:t>
            </a:r>
            <a:endParaRPr lang="en-US" dirty="0"/>
          </a:p>
        </p:txBody>
      </p:sp>
      <p:sp>
        <p:nvSpPr>
          <p:cNvPr id="39" name="Oval 38"/>
          <p:cNvSpPr/>
          <p:nvPr/>
        </p:nvSpPr>
        <p:spPr>
          <a:xfrm>
            <a:off x="3168326" y="3343725"/>
            <a:ext cx="533781" cy="32473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0" name="Flowchart: Terminator 39"/>
          <p:cNvSpPr/>
          <p:nvPr/>
        </p:nvSpPr>
        <p:spPr>
          <a:xfrm>
            <a:off x="3156873" y="3956596"/>
            <a:ext cx="2915080" cy="341713"/>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VXLAN 42</a:t>
            </a:r>
            <a:endParaRPr lang="en-US" dirty="0"/>
          </a:p>
        </p:txBody>
      </p:sp>
      <p:sp>
        <p:nvSpPr>
          <p:cNvPr id="41" name="Oval 40"/>
          <p:cNvSpPr/>
          <p:nvPr/>
        </p:nvSpPr>
        <p:spPr>
          <a:xfrm>
            <a:off x="3163747" y="3965087"/>
            <a:ext cx="533781" cy="3247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43" name="Straight Arrow Connector 42"/>
          <p:cNvCxnSpPr>
            <a:stCxn id="10" idx="3"/>
            <a:endCxn id="24" idx="1"/>
          </p:cNvCxnSpPr>
          <p:nvPr/>
        </p:nvCxnSpPr>
        <p:spPr>
          <a:xfrm flipV="1">
            <a:off x="1203176" y="2041777"/>
            <a:ext cx="387096" cy="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p:cNvCxnSpPr>
            <a:endCxn id="4" idx="0"/>
          </p:cNvCxnSpPr>
          <p:nvPr/>
        </p:nvCxnSpPr>
        <p:spPr>
          <a:xfrm>
            <a:off x="1907689" y="2041778"/>
            <a:ext cx="818323" cy="749551"/>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5" idx="1"/>
            <a:endCxn id="11" idx="3"/>
          </p:cNvCxnSpPr>
          <p:nvPr/>
        </p:nvCxnSpPr>
        <p:spPr>
          <a:xfrm flipH="1">
            <a:off x="1203176" y="2754903"/>
            <a:ext cx="387096" cy="1"/>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a:stCxn id="27" idx="1"/>
            <a:endCxn id="12" idx="3"/>
          </p:cNvCxnSpPr>
          <p:nvPr/>
        </p:nvCxnSpPr>
        <p:spPr>
          <a:xfrm flipH="1" flipV="1">
            <a:off x="1203176" y="3497821"/>
            <a:ext cx="374479" cy="3943"/>
          </a:xfrm>
          <a:prstGeom prst="straightConnector1">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51" name="Straight Arrow Connector 50"/>
          <p:cNvCxnSpPr>
            <a:stCxn id="29" idx="1"/>
            <a:endCxn id="13" idx="3"/>
          </p:cNvCxnSpPr>
          <p:nvPr/>
        </p:nvCxnSpPr>
        <p:spPr>
          <a:xfrm flipH="1" flipV="1">
            <a:off x="1203176" y="4210625"/>
            <a:ext cx="369908" cy="27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53" name="Elbow Connector 52"/>
          <p:cNvCxnSpPr>
            <a:stCxn id="29" idx="3"/>
            <a:endCxn id="4" idx="2"/>
          </p:cNvCxnSpPr>
          <p:nvPr/>
        </p:nvCxnSpPr>
        <p:spPr>
          <a:xfrm flipV="1">
            <a:off x="1890501" y="3513224"/>
            <a:ext cx="835511" cy="697673"/>
          </a:xfrm>
          <a:prstGeom prst="bentConnector2">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55" name="Elbow Connector 54"/>
          <p:cNvCxnSpPr>
            <a:stCxn id="25" idx="3"/>
            <a:endCxn id="4" idx="1"/>
          </p:cNvCxnSpPr>
          <p:nvPr/>
        </p:nvCxnSpPr>
        <p:spPr>
          <a:xfrm>
            <a:off x="1907689" y="2754903"/>
            <a:ext cx="505502" cy="397374"/>
          </a:xfrm>
          <a:prstGeom prst="bentConnector3">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57" name="Elbow Connector 56"/>
          <p:cNvCxnSpPr>
            <a:stCxn id="27" idx="3"/>
            <a:endCxn id="4" idx="1"/>
          </p:cNvCxnSpPr>
          <p:nvPr/>
        </p:nvCxnSpPr>
        <p:spPr>
          <a:xfrm flipV="1">
            <a:off x="1895072" y="3152277"/>
            <a:ext cx="518119" cy="349487"/>
          </a:xfrm>
          <a:prstGeom prst="bentConnector3">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60" name="Elbow Connector 59"/>
          <p:cNvCxnSpPr>
            <a:stCxn id="31" idx="1"/>
            <a:endCxn id="35" idx="0"/>
          </p:cNvCxnSpPr>
          <p:nvPr/>
        </p:nvCxnSpPr>
        <p:spPr>
          <a:xfrm rot="10800000" flipV="1">
            <a:off x="6487884" y="2083027"/>
            <a:ext cx="800971" cy="703716"/>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2" name="Elbow Connector 61"/>
          <p:cNvCxnSpPr>
            <a:stCxn id="34" idx="1"/>
            <a:endCxn id="35" idx="2"/>
          </p:cNvCxnSpPr>
          <p:nvPr/>
        </p:nvCxnSpPr>
        <p:spPr>
          <a:xfrm rot="10800000">
            <a:off x="6487884" y="3508639"/>
            <a:ext cx="783783" cy="757259"/>
          </a:xfrm>
          <a:prstGeom prst="bentConnector2">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4" name="Elbow Connector 63"/>
          <p:cNvCxnSpPr>
            <a:stCxn id="33" idx="1"/>
            <a:endCxn id="35" idx="3"/>
          </p:cNvCxnSpPr>
          <p:nvPr/>
        </p:nvCxnSpPr>
        <p:spPr>
          <a:xfrm rot="10800000">
            <a:off x="6800705" y="3147691"/>
            <a:ext cx="475533" cy="402198"/>
          </a:xfrm>
          <a:prstGeom prst="bentConnector3">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66" name="Elbow Connector 65"/>
          <p:cNvCxnSpPr>
            <a:stCxn id="32" idx="1"/>
          </p:cNvCxnSpPr>
          <p:nvPr/>
        </p:nvCxnSpPr>
        <p:spPr>
          <a:xfrm rot="10800000" flipV="1">
            <a:off x="6800706" y="2796153"/>
            <a:ext cx="488149" cy="351538"/>
          </a:xfrm>
          <a:prstGeom prst="bentConnector3">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68" name="Straight Arrow Connector 67"/>
          <p:cNvCxnSpPr>
            <a:stCxn id="31" idx="3"/>
            <a:endCxn id="14" idx="1"/>
          </p:cNvCxnSpPr>
          <p:nvPr/>
        </p:nvCxnSpPr>
        <p:spPr>
          <a:xfrm>
            <a:off x="7606271" y="2083027"/>
            <a:ext cx="404448" cy="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32" idx="3"/>
            <a:endCxn id="15" idx="1"/>
          </p:cNvCxnSpPr>
          <p:nvPr/>
        </p:nvCxnSpPr>
        <p:spPr>
          <a:xfrm>
            <a:off x="7606271" y="2796153"/>
            <a:ext cx="404448" cy="1"/>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72" name="Straight Arrow Connector 71"/>
          <p:cNvCxnSpPr>
            <a:stCxn id="33" idx="3"/>
            <a:endCxn id="16" idx="1"/>
          </p:cNvCxnSpPr>
          <p:nvPr/>
        </p:nvCxnSpPr>
        <p:spPr>
          <a:xfrm flipV="1">
            <a:off x="7593654" y="3545946"/>
            <a:ext cx="417065" cy="3943"/>
          </a:xfrm>
          <a:prstGeom prst="straightConnector1">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74" name="Straight Arrow Connector 73"/>
          <p:cNvCxnSpPr>
            <a:stCxn id="34" idx="3"/>
            <a:endCxn id="17" idx="1"/>
          </p:cNvCxnSpPr>
          <p:nvPr/>
        </p:nvCxnSpPr>
        <p:spPr>
          <a:xfrm flipV="1">
            <a:off x="7589083" y="4258750"/>
            <a:ext cx="421636" cy="7147"/>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3072101" y="1827451"/>
            <a:ext cx="4325638" cy="2308324"/>
          </a:xfrm>
          <a:prstGeom prst="rect">
            <a:avLst/>
          </a:prstGeom>
          <a:noFill/>
        </p:spPr>
        <p:txBody>
          <a:bodyPr wrap="square" rtlCol="0">
            <a:spAutoFit/>
          </a:bodyPr>
          <a:lstStyle/>
          <a:p>
            <a:pPr marL="285750" indent="-285750">
              <a:buFont typeface="Arial" panose="020B0604020202020204" pitchFamily="34" charset="0"/>
              <a:buChar char="•"/>
            </a:pPr>
            <a:r>
              <a:rPr lang="en-US" u="sng" dirty="0" smtClean="0"/>
              <a:t>Traffic is isolated.</a:t>
            </a:r>
            <a:r>
              <a:rPr lang="en-US" dirty="0" smtClean="0"/>
              <a:t> </a:t>
            </a:r>
            <a:r>
              <a:rPr lang="en-US" dirty="0" smtClean="0">
                <a:solidFill>
                  <a:srgbClr val="00B050"/>
                </a:solidFill>
                <a:sym typeface="Wingdings" panose="05000000000000000000" pitchFamily="2" charset="2"/>
              </a:rPr>
              <a:t></a:t>
            </a:r>
            <a:endParaRPr lang="en-US" dirty="0" smtClean="0">
              <a:solidFill>
                <a:srgbClr val="00B050"/>
              </a:solidFill>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u="sng" dirty="0" smtClean="0"/>
              <a:t>Traffic is not confidential.</a:t>
            </a:r>
            <a:r>
              <a:rPr lang="en-US" dirty="0" smtClean="0"/>
              <a:t> </a:t>
            </a:r>
            <a:r>
              <a:rPr lang="en-US" dirty="0" smtClean="0">
                <a:solidFill>
                  <a:srgbClr val="FF0000"/>
                </a:solidFill>
              </a:rPr>
              <a:t>X</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u="sng" dirty="0" smtClean="0"/>
              <a:t>Traffic integrity is not protected.</a:t>
            </a:r>
            <a:r>
              <a:rPr lang="en-US" dirty="0" smtClean="0"/>
              <a:t> </a:t>
            </a:r>
            <a:r>
              <a:rPr lang="en-US" dirty="0" smtClean="0">
                <a:solidFill>
                  <a:srgbClr val="FF0000"/>
                </a:solidFill>
              </a:rPr>
              <a:t>X</a:t>
            </a:r>
          </a:p>
          <a:p>
            <a:pPr marL="285750" indent="-285750">
              <a:buFont typeface="Arial" panose="020B0604020202020204" pitchFamily="34" charset="0"/>
              <a:buChar char="•"/>
            </a:pPr>
            <a:endParaRPr lang="en-US" dirty="0">
              <a:solidFill>
                <a:srgbClr val="FF0000"/>
              </a:solidFill>
            </a:endParaRPr>
          </a:p>
          <a:p>
            <a:pPr marL="285750" indent="-285750">
              <a:buFont typeface="Arial" panose="020B0604020202020204" pitchFamily="34" charset="0"/>
              <a:buChar char="•"/>
            </a:pPr>
            <a:r>
              <a:rPr lang="en-US" u="sng" dirty="0"/>
              <a:t>Traffic is not authenticated. </a:t>
            </a:r>
            <a:r>
              <a:rPr lang="en-US" dirty="0">
                <a:solidFill>
                  <a:srgbClr val="FF0000"/>
                </a:solidFill>
              </a:rPr>
              <a:t>X</a:t>
            </a:r>
            <a:endParaRPr lang="en-US" u="sng" dirty="0"/>
          </a:p>
          <a:p>
            <a:pPr marL="285750" indent="-28575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202624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nodeType="with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10"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Effect transition="in" filter="fade">
                                      <p:cBhvr>
                                        <p:cTn id="79" dur="500"/>
                                        <p:tgtEl>
                                          <p:spTgt spid="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par>
                                <p:cTn id="83" presetID="10" presetClass="entr" presetSubtype="0" fill="hold"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fade">
                                      <p:cBhvr>
                                        <p:cTn id="85" dur="500"/>
                                        <p:tgtEl>
                                          <p:spTgt spid="60"/>
                                        </p:tgtEl>
                                      </p:cBhvr>
                                    </p:animEffect>
                                  </p:childTnLst>
                                </p:cTn>
                              </p:par>
                              <p:par>
                                <p:cTn id="86" presetID="10" presetClass="entr" presetSubtype="0" fill="hold"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childTnLst>
                                </p:cTn>
                              </p:par>
                              <p:par>
                                <p:cTn id="89" presetID="10"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fade">
                                      <p:cBhvr>
                                        <p:cTn id="91" dur="500"/>
                                        <p:tgtEl>
                                          <p:spTgt spid="66"/>
                                        </p:tgtEl>
                                      </p:cBhvr>
                                    </p:animEffect>
                                  </p:childTnLst>
                                </p:cTn>
                              </p:par>
                              <p:par>
                                <p:cTn id="92" presetID="10" presetClass="entr" presetSubtype="0" fill="hold" nodeType="with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500"/>
                                        <p:tgtEl>
                                          <p:spTgt spid="6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4"/>
                                        </p:tgtEl>
                                        <p:attrNameLst>
                                          <p:attrName>style.visibility</p:attrName>
                                        </p:attrNameLst>
                                      </p:cBhvr>
                                      <p:to>
                                        <p:strVal val="visible"/>
                                      </p:to>
                                    </p:set>
                                    <p:animEffect transition="in" filter="fade">
                                      <p:cBhvr>
                                        <p:cTn id="106" dur="500"/>
                                        <p:tgtEl>
                                          <p:spTgt spid="1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5"/>
                                        </p:tgtEl>
                                        <p:attrNameLst>
                                          <p:attrName>style.visibility</p:attrName>
                                        </p:attrNameLst>
                                      </p:cBhvr>
                                      <p:to>
                                        <p:strVal val="visible"/>
                                      </p:to>
                                    </p:set>
                                    <p:animEffect transition="in" filter="fade">
                                      <p:cBhvr>
                                        <p:cTn id="109" dur="500"/>
                                        <p:tgtEl>
                                          <p:spTgt spid="15"/>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fade">
                                      <p:cBhvr>
                                        <p:cTn id="112" dur="500"/>
                                        <p:tgtEl>
                                          <p:spTgt spid="1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fade">
                                      <p:cBhvr>
                                        <p:cTn id="115" dur="500"/>
                                        <p:tgtEl>
                                          <p:spTgt spid="17"/>
                                        </p:tgtEl>
                                      </p:cBhvr>
                                    </p:animEffect>
                                  </p:childTnLst>
                                </p:cTn>
                              </p:par>
                              <p:par>
                                <p:cTn id="116" presetID="10" presetClass="entr" presetSubtype="0" fill="hold" nodeType="withEffect">
                                  <p:stCondLst>
                                    <p:cond delay="0"/>
                                  </p:stCondLst>
                                  <p:childTnLst>
                                    <p:set>
                                      <p:cBhvr>
                                        <p:cTn id="117" dur="1" fill="hold">
                                          <p:stCondLst>
                                            <p:cond delay="0"/>
                                          </p:stCondLst>
                                        </p:cTn>
                                        <p:tgtEl>
                                          <p:spTgt spid="74"/>
                                        </p:tgtEl>
                                        <p:attrNameLst>
                                          <p:attrName>style.visibility</p:attrName>
                                        </p:attrNameLst>
                                      </p:cBhvr>
                                      <p:to>
                                        <p:strVal val="visible"/>
                                      </p:to>
                                    </p:set>
                                    <p:animEffect transition="in" filter="fade">
                                      <p:cBhvr>
                                        <p:cTn id="118" dur="500"/>
                                        <p:tgtEl>
                                          <p:spTgt spid="74"/>
                                        </p:tgtEl>
                                      </p:cBhvr>
                                    </p:animEffect>
                                  </p:childTnLst>
                                </p:cTn>
                              </p:par>
                              <p:par>
                                <p:cTn id="119" presetID="10" presetClass="entr" presetSubtype="0" fill="hold" nodeType="withEffect">
                                  <p:stCondLst>
                                    <p:cond delay="0"/>
                                  </p:stCondLst>
                                  <p:childTnLst>
                                    <p:set>
                                      <p:cBhvr>
                                        <p:cTn id="120" dur="1" fill="hold">
                                          <p:stCondLst>
                                            <p:cond delay="0"/>
                                          </p:stCondLst>
                                        </p:cTn>
                                        <p:tgtEl>
                                          <p:spTgt spid="72"/>
                                        </p:tgtEl>
                                        <p:attrNameLst>
                                          <p:attrName>style.visibility</p:attrName>
                                        </p:attrNameLst>
                                      </p:cBhvr>
                                      <p:to>
                                        <p:strVal val="visible"/>
                                      </p:to>
                                    </p:set>
                                    <p:animEffect transition="in" filter="fade">
                                      <p:cBhvr>
                                        <p:cTn id="121" dur="500"/>
                                        <p:tgtEl>
                                          <p:spTgt spid="72"/>
                                        </p:tgtEl>
                                      </p:cBhvr>
                                    </p:animEffect>
                                  </p:childTnLst>
                                </p:cTn>
                              </p:par>
                              <p:par>
                                <p:cTn id="122" presetID="10" presetClass="entr" presetSubtype="0" fill="hold"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par>
                                <p:cTn id="125" presetID="10" presetClass="entr" presetSubtype="0" fill="hold" nodeType="withEffect">
                                  <p:stCondLst>
                                    <p:cond delay="0"/>
                                  </p:stCondLst>
                                  <p:childTnLst>
                                    <p:set>
                                      <p:cBhvr>
                                        <p:cTn id="126" dur="1" fill="hold">
                                          <p:stCondLst>
                                            <p:cond delay="0"/>
                                          </p:stCondLst>
                                        </p:cTn>
                                        <p:tgtEl>
                                          <p:spTgt spid="68"/>
                                        </p:tgtEl>
                                        <p:attrNameLst>
                                          <p:attrName>style.visibility</p:attrName>
                                        </p:attrNameLst>
                                      </p:cBhvr>
                                      <p:to>
                                        <p:strVal val="visible"/>
                                      </p:to>
                                    </p:set>
                                    <p:animEffect transition="in" filter="fade">
                                      <p:cBhvr>
                                        <p:cTn id="127" dur="500"/>
                                        <p:tgtEl>
                                          <p:spTgt spid="6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4"/>
                                        </p:tgtEl>
                                        <p:attrNameLst>
                                          <p:attrName>style.visibility</p:attrName>
                                        </p:attrNameLst>
                                      </p:cBhvr>
                                      <p:to>
                                        <p:strVal val="visible"/>
                                      </p:to>
                                    </p:set>
                                    <p:animEffect transition="in" filter="fade">
                                      <p:cBhvr>
                                        <p:cTn id="130" dur="500"/>
                                        <p:tgtEl>
                                          <p:spTgt spid="34"/>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mph" presetSubtype="0" grpId="1" nodeType="clickEffect">
                                  <p:stCondLst>
                                    <p:cond delay="0"/>
                                  </p:stCondLst>
                                  <p:childTnLst>
                                    <p:set>
                                      <p:cBhvr rctx="PPT">
                                        <p:cTn id="134" dur="indefinite"/>
                                        <p:tgtEl>
                                          <p:spTgt spid="10"/>
                                        </p:tgtEl>
                                        <p:attrNameLst>
                                          <p:attrName>style.opacity</p:attrName>
                                        </p:attrNameLst>
                                      </p:cBhvr>
                                      <p:to>
                                        <p:strVal val="0.25"/>
                                      </p:to>
                                    </p:set>
                                    <p:animEffect filter="image" prLst="opacity: 0.25">
                                      <p:cBhvr rctx="IE">
                                        <p:cTn id="135" dur="indefinite"/>
                                        <p:tgtEl>
                                          <p:spTgt spid="10"/>
                                        </p:tgtEl>
                                      </p:cBhvr>
                                    </p:animEffect>
                                  </p:childTnLst>
                                </p:cTn>
                              </p:par>
                              <p:par>
                                <p:cTn id="136" presetID="9" presetClass="emph" presetSubtype="0" grpId="1" nodeType="withEffect">
                                  <p:stCondLst>
                                    <p:cond delay="0"/>
                                  </p:stCondLst>
                                  <p:childTnLst>
                                    <p:set>
                                      <p:cBhvr rctx="PPT">
                                        <p:cTn id="137" dur="indefinite"/>
                                        <p:tgtEl>
                                          <p:spTgt spid="11"/>
                                        </p:tgtEl>
                                        <p:attrNameLst>
                                          <p:attrName>style.opacity</p:attrName>
                                        </p:attrNameLst>
                                      </p:cBhvr>
                                      <p:to>
                                        <p:strVal val="0.25"/>
                                      </p:to>
                                    </p:set>
                                    <p:animEffect filter="image" prLst="opacity: 0.25">
                                      <p:cBhvr rctx="IE">
                                        <p:cTn id="138" dur="indefinite"/>
                                        <p:tgtEl>
                                          <p:spTgt spid="11"/>
                                        </p:tgtEl>
                                      </p:cBhvr>
                                    </p:animEffect>
                                  </p:childTnLst>
                                </p:cTn>
                              </p:par>
                              <p:par>
                                <p:cTn id="139" presetID="9" presetClass="emph" presetSubtype="0" grpId="1" nodeType="withEffect">
                                  <p:stCondLst>
                                    <p:cond delay="0"/>
                                  </p:stCondLst>
                                  <p:childTnLst>
                                    <p:set>
                                      <p:cBhvr rctx="PPT">
                                        <p:cTn id="140" dur="indefinite"/>
                                        <p:tgtEl>
                                          <p:spTgt spid="12"/>
                                        </p:tgtEl>
                                        <p:attrNameLst>
                                          <p:attrName>style.opacity</p:attrName>
                                        </p:attrNameLst>
                                      </p:cBhvr>
                                      <p:to>
                                        <p:strVal val="0.25"/>
                                      </p:to>
                                    </p:set>
                                    <p:animEffect filter="image" prLst="opacity: 0.25">
                                      <p:cBhvr rctx="IE">
                                        <p:cTn id="141" dur="indefinite"/>
                                        <p:tgtEl>
                                          <p:spTgt spid="12"/>
                                        </p:tgtEl>
                                      </p:cBhvr>
                                    </p:animEffect>
                                  </p:childTnLst>
                                </p:cTn>
                              </p:par>
                              <p:par>
                                <p:cTn id="142" presetID="9" presetClass="emph" presetSubtype="0" grpId="1" nodeType="withEffect">
                                  <p:stCondLst>
                                    <p:cond delay="0"/>
                                  </p:stCondLst>
                                  <p:childTnLst>
                                    <p:set>
                                      <p:cBhvr rctx="PPT">
                                        <p:cTn id="143" dur="indefinite"/>
                                        <p:tgtEl>
                                          <p:spTgt spid="13"/>
                                        </p:tgtEl>
                                        <p:attrNameLst>
                                          <p:attrName>style.opacity</p:attrName>
                                        </p:attrNameLst>
                                      </p:cBhvr>
                                      <p:to>
                                        <p:strVal val="0.25"/>
                                      </p:to>
                                    </p:set>
                                    <p:animEffect filter="image" prLst="opacity: 0.25">
                                      <p:cBhvr rctx="IE">
                                        <p:cTn id="144" dur="indefinite"/>
                                        <p:tgtEl>
                                          <p:spTgt spid="13"/>
                                        </p:tgtEl>
                                      </p:cBhvr>
                                    </p:animEffect>
                                  </p:childTnLst>
                                </p:cTn>
                              </p:par>
                              <p:par>
                                <p:cTn id="145" presetID="9" presetClass="emph" presetSubtype="0" grpId="1" nodeType="withEffect">
                                  <p:stCondLst>
                                    <p:cond delay="0"/>
                                  </p:stCondLst>
                                  <p:childTnLst>
                                    <p:set>
                                      <p:cBhvr rctx="PPT">
                                        <p:cTn id="146" dur="indefinite"/>
                                        <p:tgtEl>
                                          <p:spTgt spid="29"/>
                                        </p:tgtEl>
                                        <p:attrNameLst>
                                          <p:attrName>style.opacity</p:attrName>
                                        </p:attrNameLst>
                                      </p:cBhvr>
                                      <p:to>
                                        <p:strVal val="0.25"/>
                                      </p:to>
                                    </p:set>
                                    <p:animEffect filter="image" prLst="opacity: 0.25">
                                      <p:cBhvr rctx="IE">
                                        <p:cTn id="147" dur="indefinite"/>
                                        <p:tgtEl>
                                          <p:spTgt spid="29"/>
                                        </p:tgtEl>
                                      </p:cBhvr>
                                    </p:animEffect>
                                  </p:childTnLst>
                                </p:cTn>
                              </p:par>
                              <p:par>
                                <p:cTn id="148" presetID="9" presetClass="emph" presetSubtype="0" grpId="1" nodeType="withEffect">
                                  <p:stCondLst>
                                    <p:cond delay="0"/>
                                  </p:stCondLst>
                                  <p:childTnLst>
                                    <p:set>
                                      <p:cBhvr rctx="PPT">
                                        <p:cTn id="149" dur="indefinite"/>
                                        <p:tgtEl>
                                          <p:spTgt spid="27"/>
                                        </p:tgtEl>
                                        <p:attrNameLst>
                                          <p:attrName>style.opacity</p:attrName>
                                        </p:attrNameLst>
                                      </p:cBhvr>
                                      <p:to>
                                        <p:strVal val="0.25"/>
                                      </p:to>
                                    </p:set>
                                    <p:animEffect filter="image" prLst="opacity: 0.25">
                                      <p:cBhvr rctx="IE">
                                        <p:cTn id="150" dur="indefinite"/>
                                        <p:tgtEl>
                                          <p:spTgt spid="27"/>
                                        </p:tgtEl>
                                      </p:cBhvr>
                                    </p:animEffect>
                                  </p:childTnLst>
                                </p:cTn>
                              </p:par>
                              <p:par>
                                <p:cTn id="151" presetID="9" presetClass="emph" presetSubtype="0" grpId="1" nodeType="withEffect">
                                  <p:stCondLst>
                                    <p:cond delay="0"/>
                                  </p:stCondLst>
                                  <p:childTnLst>
                                    <p:set>
                                      <p:cBhvr rctx="PPT">
                                        <p:cTn id="152" dur="indefinite"/>
                                        <p:tgtEl>
                                          <p:spTgt spid="25"/>
                                        </p:tgtEl>
                                        <p:attrNameLst>
                                          <p:attrName>style.opacity</p:attrName>
                                        </p:attrNameLst>
                                      </p:cBhvr>
                                      <p:to>
                                        <p:strVal val="0.25"/>
                                      </p:to>
                                    </p:set>
                                    <p:animEffect filter="image" prLst="opacity: 0.25">
                                      <p:cBhvr rctx="IE">
                                        <p:cTn id="153" dur="indefinite"/>
                                        <p:tgtEl>
                                          <p:spTgt spid="25"/>
                                        </p:tgtEl>
                                      </p:cBhvr>
                                    </p:animEffect>
                                  </p:childTnLst>
                                </p:cTn>
                              </p:par>
                              <p:par>
                                <p:cTn id="154" presetID="9" presetClass="emph" presetSubtype="0" grpId="1" nodeType="withEffect">
                                  <p:stCondLst>
                                    <p:cond delay="0"/>
                                  </p:stCondLst>
                                  <p:childTnLst>
                                    <p:set>
                                      <p:cBhvr rctx="PPT">
                                        <p:cTn id="155" dur="indefinite"/>
                                        <p:tgtEl>
                                          <p:spTgt spid="24"/>
                                        </p:tgtEl>
                                        <p:attrNameLst>
                                          <p:attrName>style.opacity</p:attrName>
                                        </p:attrNameLst>
                                      </p:cBhvr>
                                      <p:to>
                                        <p:strVal val="0.25"/>
                                      </p:to>
                                    </p:set>
                                    <p:animEffect filter="image" prLst="opacity: 0.25">
                                      <p:cBhvr rctx="IE">
                                        <p:cTn id="156" dur="indefinite"/>
                                        <p:tgtEl>
                                          <p:spTgt spid="24"/>
                                        </p:tgtEl>
                                      </p:cBhvr>
                                    </p:animEffect>
                                  </p:childTnLst>
                                </p:cTn>
                              </p:par>
                              <p:par>
                                <p:cTn id="157" presetID="9" presetClass="emph" presetSubtype="0" grpId="1" nodeType="withEffect">
                                  <p:stCondLst>
                                    <p:cond delay="0"/>
                                  </p:stCondLst>
                                  <p:childTnLst>
                                    <p:set>
                                      <p:cBhvr rctx="PPT">
                                        <p:cTn id="158" dur="indefinite"/>
                                        <p:tgtEl>
                                          <p:spTgt spid="4"/>
                                        </p:tgtEl>
                                        <p:attrNameLst>
                                          <p:attrName>style.opacity</p:attrName>
                                        </p:attrNameLst>
                                      </p:cBhvr>
                                      <p:to>
                                        <p:strVal val="0.25"/>
                                      </p:to>
                                    </p:set>
                                    <p:animEffect filter="image" prLst="opacity: 0.25">
                                      <p:cBhvr rctx="IE">
                                        <p:cTn id="159" dur="indefinite"/>
                                        <p:tgtEl>
                                          <p:spTgt spid="4"/>
                                        </p:tgtEl>
                                      </p:cBhvr>
                                    </p:animEffect>
                                  </p:childTnLst>
                                </p:cTn>
                              </p:par>
                              <p:par>
                                <p:cTn id="160" presetID="9" presetClass="emph" presetSubtype="0" nodeType="withEffect">
                                  <p:stCondLst>
                                    <p:cond delay="0"/>
                                  </p:stCondLst>
                                  <p:childTnLst>
                                    <p:set>
                                      <p:cBhvr rctx="PPT">
                                        <p:cTn id="161" dur="indefinite"/>
                                        <p:tgtEl>
                                          <p:spTgt spid="55"/>
                                        </p:tgtEl>
                                        <p:attrNameLst>
                                          <p:attrName>style.opacity</p:attrName>
                                        </p:attrNameLst>
                                      </p:cBhvr>
                                      <p:to>
                                        <p:strVal val="0.25"/>
                                      </p:to>
                                    </p:set>
                                    <p:animEffect filter="image" prLst="opacity: 0.25">
                                      <p:cBhvr rctx="IE">
                                        <p:cTn id="162" dur="indefinite"/>
                                        <p:tgtEl>
                                          <p:spTgt spid="55"/>
                                        </p:tgtEl>
                                      </p:cBhvr>
                                    </p:animEffect>
                                  </p:childTnLst>
                                </p:cTn>
                              </p:par>
                              <p:par>
                                <p:cTn id="163" presetID="9" presetClass="emph" presetSubtype="0" nodeType="withEffect">
                                  <p:stCondLst>
                                    <p:cond delay="0"/>
                                  </p:stCondLst>
                                  <p:childTnLst>
                                    <p:set>
                                      <p:cBhvr rctx="PPT">
                                        <p:cTn id="164" dur="indefinite"/>
                                        <p:tgtEl>
                                          <p:spTgt spid="47"/>
                                        </p:tgtEl>
                                        <p:attrNameLst>
                                          <p:attrName>style.opacity</p:attrName>
                                        </p:attrNameLst>
                                      </p:cBhvr>
                                      <p:to>
                                        <p:strVal val="0.25"/>
                                      </p:to>
                                    </p:set>
                                    <p:animEffect filter="image" prLst="opacity: 0.25">
                                      <p:cBhvr rctx="IE">
                                        <p:cTn id="165" dur="indefinite"/>
                                        <p:tgtEl>
                                          <p:spTgt spid="47"/>
                                        </p:tgtEl>
                                      </p:cBhvr>
                                    </p:animEffect>
                                  </p:childTnLst>
                                </p:cTn>
                              </p:par>
                              <p:par>
                                <p:cTn id="166" presetID="9" presetClass="emph" presetSubtype="0" nodeType="withEffect">
                                  <p:stCondLst>
                                    <p:cond delay="0"/>
                                  </p:stCondLst>
                                  <p:childTnLst>
                                    <p:set>
                                      <p:cBhvr rctx="PPT">
                                        <p:cTn id="167" dur="indefinite"/>
                                        <p:tgtEl>
                                          <p:spTgt spid="49"/>
                                        </p:tgtEl>
                                        <p:attrNameLst>
                                          <p:attrName>style.opacity</p:attrName>
                                        </p:attrNameLst>
                                      </p:cBhvr>
                                      <p:to>
                                        <p:strVal val="0.25"/>
                                      </p:to>
                                    </p:set>
                                    <p:animEffect filter="image" prLst="opacity: 0.25">
                                      <p:cBhvr rctx="IE">
                                        <p:cTn id="168" dur="indefinite"/>
                                        <p:tgtEl>
                                          <p:spTgt spid="49"/>
                                        </p:tgtEl>
                                      </p:cBhvr>
                                    </p:animEffect>
                                  </p:childTnLst>
                                </p:cTn>
                              </p:par>
                              <p:par>
                                <p:cTn id="169" presetID="9" presetClass="emph" presetSubtype="0" nodeType="withEffect">
                                  <p:stCondLst>
                                    <p:cond delay="0"/>
                                  </p:stCondLst>
                                  <p:childTnLst>
                                    <p:set>
                                      <p:cBhvr rctx="PPT">
                                        <p:cTn id="170" dur="indefinite"/>
                                        <p:tgtEl>
                                          <p:spTgt spid="57"/>
                                        </p:tgtEl>
                                        <p:attrNameLst>
                                          <p:attrName>style.opacity</p:attrName>
                                        </p:attrNameLst>
                                      </p:cBhvr>
                                      <p:to>
                                        <p:strVal val="0.25"/>
                                      </p:to>
                                    </p:set>
                                    <p:animEffect filter="image" prLst="opacity: 0.25">
                                      <p:cBhvr rctx="IE">
                                        <p:cTn id="171" dur="indefinite"/>
                                        <p:tgtEl>
                                          <p:spTgt spid="57"/>
                                        </p:tgtEl>
                                      </p:cBhvr>
                                    </p:animEffect>
                                  </p:childTnLst>
                                </p:cTn>
                              </p:par>
                              <p:par>
                                <p:cTn id="172" presetID="9" presetClass="emph" presetSubtype="0" nodeType="withEffect">
                                  <p:stCondLst>
                                    <p:cond delay="0"/>
                                  </p:stCondLst>
                                  <p:childTnLst>
                                    <p:set>
                                      <p:cBhvr rctx="PPT">
                                        <p:cTn id="173" dur="indefinite"/>
                                        <p:tgtEl>
                                          <p:spTgt spid="45"/>
                                        </p:tgtEl>
                                        <p:attrNameLst>
                                          <p:attrName>style.opacity</p:attrName>
                                        </p:attrNameLst>
                                      </p:cBhvr>
                                      <p:to>
                                        <p:strVal val="0.25"/>
                                      </p:to>
                                    </p:set>
                                    <p:animEffect filter="image" prLst="opacity: 0.25">
                                      <p:cBhvr rctx="IE">
                                        <p:cTn id="174" dur="indefinite"/>
                                        <p:tgtEl>
                                          <p:spTgt spid="45"/>
                                        </p:tgtEl>
                                      </p:cBhvr>
                                    </p:animEffect>
                                  </p:childTnLst>
                                </p:cTn>
                              </p:par>
                              <p:par>
                                <p:cTn id="175" presetID="9" presetClass="emph" presetSubtype="0" nodeType="withEffect">
                                  <p:stCondLst>
                                    <p:cond delay="0"/>
                                  </p:stCondLst>
                                  <p:childTnLst>
                                    <p:set>
                                      <p:cBhvr rctx="PPT">
                                        <p:cTn id="176" dur="indefinite"/>
                                        <p:tgtEl>
                                          <p:spTgt spid="43"/>
                                        </p:tgtEl>
                                        <p:attrNameLst>
                                          <p:attrName>style.opacity</p:attrName>
                                        </p:attrNameLst>
                                      </p:cBhvr>
                                      <p:to>
                                        <p:strVal val="0.25"/>
                                      </p:to>
                                    </p:set>
                                    <p:animEffect filter="image" prLst="opacity: 0.25">
                                      <p:cBhvr rctx="IE">
                                        <p:cTn id="177" dur="indefinite"/>
                                        <p:tgtEl>
                                          <p:spTgt spid="43"/>
                                        </p:tgtEl>
                                      </p:cBhvr>
                                    </p:animEffect>
                                  </p:childTnLst>
                                </p:cTn>
                              </p:par>
                              <p:par>
                                <p:cTn id="178" presetID="9" presetClass="emph" presetSubtype="0" nodeType="withEffect">
                                  <p:stCondLst>
                                    <p:cond delay="0"/>
                                  </p:stCondLst>
                                  <p:childTnLst>
                                    <p:set>
                                      <p:cBhvr rctx="PPT">
                                        <p:cTn id="179" dur="indefinite"/>
                                        <p:tgtEl>
                                          <p:spTgt spid="51"/>
                                        </p:tgtEl>
                                        <p:attrNameLst>
                                          <p:attrName>style.opacity</p:attrName>
                                        </p:attrNameLst>
                                      </p:cBhvr>
                                      <p:to>
                                        <p:strVal val="0.25"/>
                                      </p:to>
                                    </p:set>
                                    <p:animEffect filter="image" prLst="opacity: 0.25">
                                      <p:cBhvr rctx="IE">
                                        <p:cTn id="180" dur="indefinite"/>
                                        <p:tgtEl>
                                          <p:spTgt spid="51"/>
                                        </p:tgtEl>
                                      </p:cBhvr>
                                    </p:animEffect>
                                  </p:childTnLst>
                                </p:cTn>
                              </p:par>
                              <p:par>
                                <p:cTn id="181" presetID="9" presetClass="emph" presetSubtype="0" nodeType="withEffect">
                                  <p:stCondLst>
                                    <p:cond delay="0"/>
                                  </p:stCondLst>
                                  <p:childTnLst>
                                    <p:set>
                                      <p:cBhvr rctx="PPT">
                                        <p:cTn id="182" dur="indefinite"/>
                                        <p:tgtEl>
                                          <p:spTgt spid="53"/>
                                        </p:tgtEl>
                                        <p:attrNameLst>
                                          <p:attrName>style.opacity</p:attrName>
                                        </p:attrNameLst>
                                      </p:cBhvr>
                                      <p:to>
                                        <p:strVal val="0.25"/>
                                      </p:to>
                                    </p:set>
                                    <p:animEffect filter="image" prLst="opacity: 0.25">
                                      <p:cBhvr rctx="IE">
                                        <p:cTn id="183" dur="indefinite"/>
                                        <p:tgtEl>
                                          <p:spTgt spid="53"/>
                                        </p:tgtEl>
                                      </p:cBhvr>
                                    </p:animEffect>
                                  </p:childTnLst>
                                </p:cTn>
                              </p:par>
                              <p:par>
                                <p:cTn id="184" presetID="9" presetClass="emph" presetSubtype="0" grpId="1" nodeType="withEffect">
                                  <p:stCondLst>
                                    <p:cond delay="0"/>
                                  </p:stCondLst>
                                  <p:childTnLst>
                                    <p:set>
                                      <p:cBhvr rctx="PPT">
                                        <p:cTn id="185" dur="indefinite"/>
                                        <p:tgtEl>
                                          <p:spTgt spid="40"/>
                                        </p:tgtEl>
                                        <p:attrNameLst>
                                          <p:attrName>style.opacity</p:attrName>
                                        </p:attrNameLst>
                                      </p:cBhvr>
                                      <p:to>
                                        <p:strVal val="0.25"/>
                                      </p:to>
                                    </p:set>
                                    <p:animEffect filter="image" prLst="opacity: 0.25">
                                      <p:cBhvr rctx="IE">
                                        <p:cTn id="186" dur="indefinite"/>
                                        <p:tgtEl>
                                          <p:spTgt spid="40"/>
                                        </p:tgtEl>
                                      </p:cBhvr>
                                    </p:animEffect>
                                  </p:childTnLst>
                                </p:cTn>
                              </p:par>
                              <p:par>
                                <p:cTn id="187" presetID="9" presetClass="emph" presetSubtype="0" grpId="1" nodeType="withEffect">
                                  <p:stCondLst>
                                    <p:cond delay="0"/>
                                  </p:stCondLst>
                                  <p:childTnLst>
                                    <p:set>
                                      <p:cBhvr rctx="PPT">
                                        <p:cTn id="188" dur="indefinite"/>
                                        <p:tgtEl>
                                          <p:spTgt spid="41"/>
                                        </p:tgtEl>
                                        <p:attrNameLst>
                                          <p:attrName>style.opacity</p:attrName>
                                        </p:attrNameLst>
                                      </p:cBhvr>
                                      <p:to>
                                        <p:strVal val="0.25"/>
                                      </p:to>
                                    </p:set>
                                    <p:animEffect filter="image" prLst="opacity: 0.25">
                                      <p:cBhvr rctx="IE">
                                        <p:cTn id="189" dur="indefinite"/>
                                        <p:tgtEl>
                                          <p:spTgt spid="41"/>
                                        </p:tgtEl>
                                      </p:cBhvr>
                                    </p:animEffect>
                                  </p:childTnLst>
                                </p:cTn>
                              </p:par>
                              <p:par>
                                <p:cTn id="190" presetID="9" presetClass="emph" presetSubtype="0" grpId="1" nodeType="withEffect">
                                  <p:stCondLst>
                                    <p:cond delay="0"/>
                                  </p:stCondLst>
                                  <p:childTnLst>
                                    <p:set>
                                      <p:cBhvr rctx="PPT">
                                        <p:cTn id="191" dur="indefinite"/>
                                        <p:tgtEl>
                                          <p:spTgt spid="39"/>
                                        </p:tgtEl>
                                        <p:attrNameLst>
                                          <p:attrName>style.opacity</p:attrName>
                                        </p:attrNameLst>
                                      </p:cBhvr>
                                      <p:to>
                                        <p:strVal val="0.25"/>
                                      </p:to>
                                    </p:set>
                                    <p:animEffect filter="image" prLst="opacity: 0.25">
                                      <p:cBhvr rctx="IE">
                                        <p:cTn id="192" dur="indefinite"/>
                                        <p:tgtEl>
                                          <p:spTgt spid="39"/>
                                        </p:tgtEl>
                                      </p:cBhvr>
                                    </p:animEffect>
                                  </p:childTnLst>
                                </p:cTn>
                              </p:par>
                              <p:par>
                                <p:cTn id="193" presetID="9" presetClass="emph" presetSubtype="0" grpId="1" nodeType="withEffect">
                                  <p:stCondLst>
                                    <p:cond delay="0"/>
                                  </p:stCondLst>
                                  <p:childTnLst>
                                    <p:set>
                                      <p:cBhvr rctx="PPT">
                                        <p:cTn id="194" dur="indefinite"/>
                                        <p:tgtEl>
                                          <p:spTgt spid="38"/>
                                        </p:tgtEl>
                                        <p:attrNameLst>
                                          <p:attrName>style.opacity</p:attrName>
                                        </p:attrNameLst>
                                      </p:cBhvr>
                                      <p:to>
                                        <p:strVal val="0.25"/>
                                      </p:to>
                                    </p:set>
                                    <p:animEffect filter="image" prLst="opacity: 0.25">
                                      <p:cBhvr rctx="IE">
                                        <p:cTn id="195" dur="indefinite"/>
                                        <p:tgtEl>
                                          <p:spTgt spid="38"/>
                                        </p:tgtEl>
                                      </p:cBhvr>
                                    </p:animEffect>
                                  </p:childTnLst>
                                </p:cTn>
                              </p:par>
                              <p:par>
                                <p:cTn id="196" presetID="9" presetClass="emph" presetSubtype="0" grpId="1" nodeType="withEffect">
                                  <p:stCondLst>
                                    <p:cond delay="0"/>
                                  </p:stCondLst>
                                  <p:childTnLst>
                                    <p:set>
                                      <p:cBhvr rctx="PPT">
                                        <p:cTn id="197" dur="indefinite"/>
                                        <p:tgtEl>
                                          <p:spTgt spid="37"/>
                                        </p:tgtEl>
                                        <p:attrNameLst>
                                          <p:attrName>style.opacity</p:attrName>
                                        </p:attrNameLst>
                                      </p:cBhvr>
                                      <p:to>
                                        <p:strVal val="0.25"/>
                                      </p:to>
                                    </p:set>
                                    <p:animEffect filter="image" prLst="opacity: 0.25">
                                      <p:cBhvr rctx="IE">
                                        <p:cTn id="198" dur="indefinite"/>
                                        <p:tgtEl>
                                          <p:spTgt spid="37"/>
                                        </p:tgtEl>
                                      </p:cBhvr>
                                    </p:animEffect>
                                  </p:childTnLst>
                                </p:cTn>
                              </p:par>
                              <p:par>
                                <p:cTn id="199" presetID="9" presetClass="emph" presetSubtype="0" grpId="1" nodeType="withEffect">
                                  <p:stCondLst>
                                    <p:cond delay="0"/>
                                  </p:stCondLst>
                                  <p:childTnLst>
                                    <p:set>
                                      <p:cBhvr rctx="PPT">
                                        <p:cTn id="200" dur="indefinite"/>
                                        <p:tgtEl>
                                          <p:spTgt spid="36"/>
                                        </p:tgtEl>
                                        <p:attrNameLst>
                                          <p:attrName>style.opacity</p:attrName>
                                        </p:attrNameLst>
                                      </p:cBhvr>
                                      <p:to>
                                        <p:strVal val="0.25"/>
                                      </p:to>
                                    </p:set>
                                    <p:animEffect filter="image" prLst="opacity: 0.25">
                                      <p:cBhvr rctx="IE">
                                        <p:cTn id="201" dur="indefinite"/>
                                        <p:tgtEl>
                                          <p:spTgt spid="36"/>
                                        </p:tgtEl>
                                      </p:cBhvr>
                                    </p:animEffect>
                                  </p:childTnLst>
                                </p:cTn>
                              </p:par>
                              <p:par>
                                <p:cTn id="202" presetID="9" presetClass="emph" presetSubtype="0" grpId="1" nodeType="withEffect">
                                  <p:stCondLst>
                                    <p:cond delay="0"/>
                                  </p:stCondLst>
                                  <p:childTnLst>
                                    <p:set>
                                      <p:cBhvr rctx="PPT">
                                        <p:cTn id="203" dur="indefinite"/>
                                        <p:tgtEl>
                                          <p:spTgt spid="18"/>
                                        </p:tgtEl>
                                        <p:attrNameLst>
                                          <p:attrName>style.opacity</p:attrName>
                                        </p:attrNameLst>
                                      </p:cBhvr>
                                      <p:to>
                                        <p:strVal val="0.25"/>
                                      </p:to>
                                    </p:set>
                                    <p:animEffect filter="image" prLst="opacity: 0.25">
                                      <p:cBhvr rctx="IE">
                                        <p:cTn id="204" dur="indefinite"/>
                                        <p:tgtEl>
                                          <p:spTgt spid="18"/>
                                        </p:tgtEl>
                                      </p:cBhvr>
                                    </p:animEffect>
                                  </p:childTnLst>
                                </p:cTn>
                              </p:par>
                              <p:par>
                                <p:cTn id="205" presetID="9" presetClass="emph" presetSubtype="0" grpId="1" nodeType="withEffect">
                                  <p:stCondLst>
                                    <p:cond delay="0"/>
                                  </p:stCondLst>
                                  <p:childTnLst>
                                    <p:set>
                                      <p:cBhvr rctx="PPT">
                                        <p:cTn id="206" dur="indefinite"/>
                                        <p:tgtEl>
                                          <p:spTgt spid="8"/>
                                        </p:tgtEl>
                                        <p:attrNameLst>
                                          <p:attrName>style.opacity</p:attrName>
                                        </p:attrNameLst>
                                      </p:cBhvr>
                                      <p:to>
                                        <p:strVal val="0.25"/>
                                      </p:to>
                                    </p:set>
                                    <p:animEffect filter="image" prLst="opacity: 0.25">
                                      <p:cBhvr rctx="IE">
                                        <p:cTn id="207" dur="indefinite"/>
                                        <p:tgtEl>
                                          <p:spTgt spid="8"/>
                                        </p:tgtEl>
                                      </p:cBhvr>
                                    </p:animEffect>
                                  </p:childTnLst>
                                </p:cTn>
                              </p:par>
                              <p:par>
                                <p:cTn id="208" presetID="9" presetClass="emph" presetSubtype="0" grpId="1" nodeType="withEffect">
                                  <p:stCondLst>
                                    <p:cond delay="0"/>
                                  </p:stCondLst>
                                  <p:childTnLst>
                                    <p:set>
                                      <p:cBhvr rctx="PPT">
                                        <p:cTn id="209" dur="indefinite"/>
                                        <p:tgtEl>
                                          <p:spTgt spid="35"/>
                                        </p:tgtEl>
                                        <p:attrNameLst>
                                          <p:attrName>style.opacity</p:attrName>
                                        </p:attrNameLst>
                                      </p:cBhvr>
                                      <p:to>
                                        <p:strVal val="0.25"/>
                                      </p:to>
                                    </p:set>
                                    <p:animEffect filter="image" prLst="opacity: 0.25">
                                      <p:cBhvr rctx="IE">
                                        <p:cTn id="210" dur="indefinite"/>
                                        <p:tgtEl>
                                          <p:spTgt spid="35"/>
                                        </p:tgtEl>
                                      </p:cBhvr>
                                    </p:animEffect>
                                  </p:childTnLst>
                                </p:cTn>
                              </p:par>
                              <p:par>
                                <p:cTn id="211" presetID="9" presetClass="emph" presetSubtype="0" nodeType="withEffect">
                                  <p:stCondLst>
                                    <p:cond delay="0"/>
                                  </p:stCondLst>
                                  <p:childTnLst>
                                    <p:set>
                                      <p:cBhvr rctx="PPT">
                                        <p:cTn id="212" dur="indefinite"/>
                                        <p:tgtEl>
                                          <p:spTgt spid="60"/>
                                        </p:tgtEl>
                                        <p:attrNameLst>
                                          <p:attrName>style.opacity</p:attrName>
                                        </p:attrNameLst>
                                      </p:cBhvr>
                                      <p:to>
                                        <p:strVal val="0.25"/>
                                      </p:to>
                                    </p:set>
                                    <p:animEffect filter="image" prLst="opacity: 0.25">
                                      <p:cBhvr rctx="IE">
                                        <p:cTn id="213" dur="indefinite"/>
                                        <p:tgtEl>
                                          <p:spTgt spid="60"/>
                                        </p:tgtEl>
                                      </p:cBhvr>
                                    </p:animEffect>
                                  </p:childTnLst>
                                </p:cTn>
                              </p:par>
                              <p:par>
                                <p:cTn id="214" presetID="9" presetClass="emph" presetSubtype="0" nodeType="withEffect">
                                  <p:stCondLst>
                                    <p:cond delay="0"/>
                                  </p:stCondLst>
                                  <p:childTnLst>
                                    <p:set>
                                      <p:cBhvr rctx="PPT">
                                        <p:cTn id="215" dur="indefinite"/>
                                        <p:tgtEl>
                                          <p:spTgt spid="62"/>
                                        </p:tgtEl>
                                        <p:attrNameLst>
                                          <p:attrName>style.opacity</p:attrName>
                                        </p:attrNameLst>
                                      </p:cBhvr>
                                      <p:to>
                                        <p:strVal val="0.25"/>
                                      </p:to>
                                    </p:set>
                                    <p:animEffect filter="image" prLst="opacity: 0.25">
                                      <p:cBhvr rctx="IE">
                                        <p:cTn id="216" dur="indefinite"/>
                                        <p:tgtEl>
                                          <p:spTgt spid="62"/>
                                        </p:tgtEl>
                                      </p:cBhvr>
                                    </p:animEffect>
                                  </p:childTnLst>
                                </p:cTn>
                              </p:par>
                              <p:par>
                                <p:cTn id="217" presetID="9" presetClass="emph" presetSubtype="0" nodeType="withEffect">
                                  <p:stCondLst>
                                    <p:cond delay="0"/>
                                  </p:stCondLst>
                                  <p:childTnLst>
                                    <p:set>
                                      <p:cBhvr rctx="PPT">
                                        <p:cTn id="218" dur="indefinite"/>
                                        <p:tgtEl>
                                          <p:spTgt spid="66"/>
                                        </p:tgtEl>
                                        <p:attrNameLst>
                                          <p:attrName>style.opacity</p:attrName>
                                        </p:attrNameLst>
                                      </p:cBhvr>
                                      <p:to>
                                        <p:strVal val="0.25"/>
                                      </p:to>
                                    </p:set>
                                    <p:animEffect filter="image" prLst="opacity: 0.25">
                                      <p:cBhvr rctx="IE">
                                        <p:cTn id="219" dur="indefinite"/>
                                        <p:tgtEl>
                                          <p:spTgt spid="66"/>
                                        </p:tgtEl>
                                      </p:cBhvr>
                                    </p:animEffect>
                                  </p:childTnLst>
                                </p:cTn>
                              </p:par>
                              <p:par>
                                <p:cTn id="220" presetID="9" presetClass="emph" presetSubtype="0" nodeType="withEffect">
                                  <p:stCondLst>
                                    <p:cond delay="0"/>
                                  </p:stCondLst>
                                  <p:childTnLst>
                                    <p:set>
                                      <p:cBhvr rctx="PPT">
                                        <p:cTn id="221" dur="indefinite"/>
                                        <p:tgtEl>
                                          <p:spTgt spid="64"/>
                                        </p:tgtEl>
                                        <p:attrNameLst>
                                          <p:attrName>style.opacity</p:attrName>
                                        </p:attrNameLst>
                                      </p:cBhvr>
                                      <p:to>
                                        <p:strVal val="0.25"/>
                                      </p:to>
                                    </p:set>
                                    <p:animEffect filter="image" prLst="opacity: 0.25">
                                      <p:cBhvr rctx="IE">
                                        <p:cTn id="222" dur="indefinite"/>
                                        <p:tgtEl>
                                          <p:spTgt spid="64"/>
                                        </p:tgtEl>
                                      </p:cBhvr>
                                    </p:animEffect>
                                  </p:childTnLst>
                                </p:cTn>
                              </p:par>
                              <p:par>
                                <p:cTn id="223" presetID="9" presetClass="emph" presetSubtype="0" grpId="1" nodeType="withEffect">
                                  <p:stCondLst>
                                    <p:cond delay="0"/>
                                  </p:stCondLst>
                                  <p:childTnLst>
                                    <p:set>
                                      <p:cBhvr rctx="PPT">
                                        <p:cTn id="224" dur="indefinite"/>
                                        <p:tgtEl>
                                          <p:spTgt spid="33"/>
                                        </p:tgtEl>
                                        <p:attrNameLst>
                                          <p:attrName>style.opacity</p:attrName>
                                        </p:attrNameLst>
                                      </p:cBhvr>
                                      <p:to>
                                        <p:strVal val="0.25"/>
                                      </p:to>
                                    </p:set>
                                    <p:animEffect filter="image" prLst="opacity: 0.25">
                                      <p:cBhvr rctx="IE">
                                        <p:cTn id="225" dur="indefinite"/>
                                        <p:tgtEl>
                                          <p:spTgt spid="33"/>
                                        </p:tgtEl>
                                      </p:cBhvr>
                                    </p:animEffect>
                                  </p:childTnLst>
                                </p:cTn>
                              </p:par>
                              <p:par>
                                <p:cTn id="226" presetID="9" presetClass="emph" presetSubtype="0" grpId="1" nodeType="withEffect">
                                  <p:stCondLst>
                                    <p:cond delay="0"/>
                                  </p:stCondLst>
                                  <p:childTnLst>
                                    <p:set>
                                      <p:cBhvr rctx="PPT">
                                        <p:cTn id="227" dur="indefinite"/>
                                        <p:tgtEl>
                                          <p:spTgt spid="32"/>
                                        </p:tgtEl>
                                        <p:attrNameLst>
                                          <p:attrName>style.opacity</p:attrName>
                                        </p:attrNameLst>
                                      </p:cBhvr>
                                      <p:to>
                                        <p:strVal val="0.25"/>
                                      </p:to>
                                    </p:set>
                                    <p:animEffect filter="image" prLst="opacity: 0.25">
                                      <p:cBhvr rctx="IE">
                                        <p:cTn id="228" dur="indefinite"/>
                                        <p:tgtEl>
                                          <p:spTgt spid="32"/>
                                        </p:tgtEl>
                                      </p:cBhvr>
                                    </p:animEffect>
                                  </p:childTnLst>
                                </p:cTn>
                              </p:par>
                              <p:par>
                                <p:cTn id="229" presetID="9" presetClass="emph" presetSubtype="0" grpId="1" nodeType="withEffect">
                                  <p:stCondLst>
                                    <p:cond delay="0"/>
                                  </p:stCondLst>
                                  <p:childTnLst>
                                    <p:set>
                                      <p:cBhvr rctx="PPT">
                                        <p:cTn id="230" dur="indefinite"/>
                                        <p:tgtEl>
                                          <p:spTgt spid="31"/>
                                        </p:tgtEl>
                                        <p:attrNameLst>
                                          <p:attrName>style.opacity</p:attrName>
                                        </p:attrNameLst>
                                      </p:cBhvr>
                                      <p:to>
                                        <p:strVal val="0.25"/>
                                      </p:to>
                                    </p:set>
                                    <p:animEffect filter="image" prLst="opacity: 0.25">
                                      <p:cBhvr rctx="IE">
                                        <p:cTn id="231" dur="indefinite"/>
                                        <p:tgtEl>
                                          <p:spTgt spid="31"/>
                                        </p:tgtEl>
                                      </p:cBhvr>
                                    </p:animEffect>
                                  </p:childTnLst>
                                </p:cTn>
                              </p:par>
                              <p:par>
                                <p:cTn id="232" presetID="9" presetClass="emph" presetSubtype="0" grpId="1" nodeType="withEffect">
                                  <p:stCondLst>
                                    <p:cond delay="0"/>
                                  </p:stCondLst>
                                  <p:childTnLst>
                                    <p:set>
                                      <p:cBhvr rctx="PPT">
                                        <p:cTn id="233" dur="indefinite"/>
                                        <p:tgtEl>
                                          <p:spTgt spid="14"/>
                                        </p:tgtEl>
                                        <p:attrNameLst>
                                          <p:attrName>style.opacity</p:attrName>
                                        </p:attrNameLst>
                                      </p:cBhvr>
                                      <p:to>
                                        <p:strVal val="0.25"/>
                                      </p:to>
                                    </p:set>
                                    <p:animEffect filter="image" prLst="opacity: 0.25">
                                      <p:cBhvr rctx="IE">
                                        <p:cTn id="234" dur="indefinite"/>
                                        <p:tgtEl>
                                          <p:spTgt spid="14"/>
                                        </p:tgtEl>
                                      </p:cBhvr>
                                    </p:animEffect>
                                  </p:childTnLst>
                                </p:cTn>
                              </p:par>
                              <p:par>
                                <p:cTn id="235" presetID="9" presetClass="emph" presetSubtype="0" grpId="1" nodeType="withEffect">
                                  <p:stCondLst>
                                    <p:cond delay="0"/>
                                  </p:stCondLst>
                                  <p:childTnLst>
                                    <p:set>
                                      <p:cBhvr rctx="PPT">
                                        <p:cTn id="236" dur="indefinite"/>
                                        <p:tgtEl>
                                          <p:spTgt spid="15"/>
                                        </p:tgtEl>
                                        <p:attrNameLst>
                                          <p:attrName>style.opacity</p:attrName>
                                        </p:attrNameLst>
                                      </p:cBhvr>
                                      <p:to>
                                        <p:strVal val="0.25"/>
                                      </p:to>
                                    </p:set>
                                    <p:animEffect filter="image" prLst="opacity: 0.25">
                                      <p:cBhvr rctx="IE">
                                        <p:cTn id="237" dur="indefinite"/>
                                        <p:tgtEl>
                                          <p:spTgt spid="15"/>
                                        </p:tgtEl>
                                      </p:cBhvr>
                                    </p:animEffect>
                                  </p:childTnLst>
                                </p:cTn>
                              </p:par>
                              <p:par>
                                <p:cTn id="238" presetID="9" presetClass="emph" presetSubtype="0" grpId="1" nodeType="withEffect">
                                  <p:stCondLst>
                                    <p:cond delay="0"/>
                                  </p:stCondLst>
                                  <p:childTnLst>
                                    <p:set>
                                      <p:cBhvr rctx="PPT">
                                        <p:cTn id="239" dur="indefinite"/>
                                        <p:tgtEl>
                                          <p:spTgt spid="16"/>
                                        </p:tgtEl>
                                        <p:attrNameLst>
                                          <p:attrName>style.opacity</p:attrName>
                                        </p:attrNameLst>
                                      </p:cBhvr>
                                      <p:to>
                                        <p:strVal val="0.25"/>
                                      </p:to>
                                    </p:set>
                                    <p:animEffect filter="image" prLst="opacity: 0.25">
                                      <p:cBhvr rctx="IE">
                                        <p:cTn id="240" dur="indefinite"/>
                                        <p:tgtEl>
                                          <p:spTgt spid="16"/>
                                        </p:tgtEl>
                                      </p:cBhvr>
                                    </p:animEffect>
                                  </p:childTnLst>
                                </p:cTn>
                              </p:par>
                              <p:par>
                                <p:cTn id="241" presetID="9" presetClass="emph" presetSubtype="0" grpId="1" nodeType="withEffect">
                                  <p:stCondLst>
                                    <p:cond delay="0"/>
                                  </p:stCondLst>
                                  <p:childTnLst>
                                    <p:set>
                                      <p:cBhvr rctx="PPT">
                                        <p:cTn id="242" dur="indefinite"/>
                                        <p:tgtEl>
                                          <p:spTgt spid="17"/>
                                        </p:tgtEl>
                                        <p:attrNameLst>
                                          <p:attrName>style.opacity</p:attrName>
                                        </p:attrNameLst>
                                      </p:cBhvr>
                                      <p:to>
                                        <p:strVal val="0.25"/>
                                      </p:to>
                                    </p:set>
                                    <p:animEffect filter="image" prLst="opacity: 0.25">
                                      <p:cBhvr rctx="IE">
                                        <p:cTn id="243" dur="indefinite"/>
                                        <p:tgtEl>
                                          <p:spTgt spid="17"/>
                                        </p:tgtEl>
                                      </p:cBhvr>
                                    </p:animEffect>
                                  </p:childTnLst>
                                </p:cTn>
                              </p:par>
                              <p:par>
                                <p:cTn id="244" presetID="9" presetClass="emph" presetSubtype="0" nodeType="withEffect">
                                  <p:stCondLst>
                                    <p:cond delay="0"/>
                                  </p:stCondLst>
                                  <p:childTnLst>
                                    <p:set>
                                      <p:cBhvr rctx="PPT">
                                        <p:cTn id="245" dur="indefinite"/>
                                        <p:tgtEl>
                                          <p:spTgt spid="74"/>
                                        </p:tgtEl>
                                        <p:attrNameLst>
                                          <p:attrName>style.opacity</p:attrName>
                                        </p:attrNameLst>
                                      </p:cBhvr>
                                      <p:to>
                                        <p:strVal val="0.25"/>
                                      </p:to>
                                    </p:set>
                                    <p:animEffect filter="image" prLst="opacity: 0.25">
                                      <p:cBhvr rctx="IE">
                                        <p:cTn id="246" dur="indefinite"/>
                                        <p:tgtEl>
                                          <p:spTgt spid="74"/>
                                        </p:tgtEl>
                                      </p:cBhvr>
                                    </p:animEffect>
                                  </p:childTnLst>
                                </p:cTn>
                              </p:par>
                              <p:par>
                                <p:cTn id="247" presetID="9" presetClass="emph" presetSubtype="0" nodeType="withEffect">
                                  <p:stCondLst>
                                    <p:cond delay="0"/>
                                  </p:stCondLst>
                                  <p:childTnLst>
                                    <p:set>
                                      <p:cBhvr rctx="PPT">
                                        <p:cTn id="248" dur="indefinite"/>
                                        <p:tgtEl>
                                          <p:spTgt spid="72"/>
                                        </p:tgtEl>
                                        <p:attrNameLst>
                                          <p:attrName>style.opacity</p:attrName>
                                        </p:attrNameLst>
                                      </p:cBhvr>
                                      <p:to>
                                        <p:strVal val="0.25"/>
                                      </p:to>
                                    </p:set>
                                    <p:animEffect filter="image" prLst="opacity: 0.25">
                                      <p:cBhvr rctx="IE">
                                        <p:cTn id="249" dur="indefinite"/>
                                        <p:tgtEl>
                                          <p:spTgt spid="72"/>
                                        </p:tgtEl>
                                      </p:cBhvr>
                                    </p:animEffect>
                                  </p:childTnLst>
                                </p:cTn>
                              </p:par>
                              <p:par>
                                <p:cTn id="250" presetID="9" presetClass="emph" presetSubtype="0" nodeType="withEffect">
                                  <p:stCondLst>
                                    <p:cond delay="0"/>
                                  </p:stCondLst>
                                  <p:childTnLst>
                                    <p:set>
                                      <p:cBhvr rctx="PPT">
                                        <p:cTn id="251" dur="indefinite"/>
                                        <p:tgtEl>
                                          <p:spTgt spid="70"/>
                                        </p:tgtEl>
                                        <p:attrNameLst>
                                          <p:attrName>style.opacity</p:attrName>
                                        </p:attrNameLst>
                                      </p:cBhvr>
                                      <p:to>
                                        <p:strVal val="0.25"/>
                                      </p:to>
                                    </p:set>
                                    <p:animEffect filter="image" prLst="opacity: 0.25">
                                      <p:cBhvr rctx="IE">
                                        <p:cTn id="252" dur="indefinite"/>
                                        <p:tgtEl>
                                          <p:spTgt spid="70"/>
                                        </p:tgtEl>
                                      </p:cBhvr>
                                    </p:animEffect>
                                  </p:childTnLst>
                                </p:cTn>
                              </p:par>
                              <p:par>
                                <p:cTn id="253" presetID="9" presetClass="emph" presetSubtype="0" nodeType="withEffect">
                                  <p:stCondLst>
                                    <p:cond delay="0"/>
                                  </p:stCondLst>
                                  <p:childTnLst>
                                    <p:set>
                                      <p:cBhvr rctx="PPT">
                                        <p:cTn id="254" dur="indefinite"/>
                                        <p:tgtEl>
                                          <p:spTgt spid="68"/>
                                        </p:tgtEl>
                                        <p:attrNameLst>
                                          <p:attrName>style.opacity</p:attrName>
                                        </p:attrNameLst>
                                      </p:cBhvr>
                                      <p:to>
                                        <p:strVal val="0.25"/>
                                      </p:to>
                                    </p:set>
                                    <p:animEffect filter="image" prLst="opacity: 0.25">
                                      <p:cBhvr rctx="IE">
                                        <p:cTn id="255" dur="indefinite"/>
                                        <p:tgtEl>
                                          <p:spTgt spid="68"/>
                                        </p:tgtEl>
                                      </p:cBhvr>
                                    </p:animEffect>
                                  </p:childTnLst>
                                </p:cTn>
                              </p:par>
                              <p:par>
                                <p:cTn id="256" presetID="9" presetClass="emph" presetSubtype="0" grpId="1" nodeType="withEffect">
                                  <p:stCondLst>
                                    <p:cond delay="0"/>
                                  </p:stCondLst>
                                  <p:childTnLst>
                                    <p:set>
                                      <p:cBhvr rctx="PPT">
                                        <p:cTn id="257" dur="indefinite"/>
                                        <p:tgtEl>
                                          <p:spTgt spid="34"/>
                                        </p:tgtEl>
                                        <p:attrNameLst>
                                          <p:attrName>style.opacity</p:attrName>
                                        </p:attrNameLst>
                                      </p:cBhvr>
                                      <p:to>
                                        <p:strVal val="0.25"/>
                                      </p:to>
                                    </p:set>
                                    <p:animEffect filter="image" prLst="opacity: 0.25">
                                      <p:cBhvr rctx="IE">
                                        <p:cTn id="258" dur="indefinite"/>
                                        <p:tgtEl>
                                          <p:spTgt spid="34"/>
                                        </p:tgtEl>
                                      </p:cBhvr>
                                    </p:animEffect>
                                  </p:childTnLst>
                                </p:cTn>
                              </p:par>
                              <p:par>
                                <p:cTn id="259" presetID="9" presetClass="emph" presetSubtype="0" nodeType="withEffect">
                                  <p:stCondLst>
                                    <p:cond delay="0"/>
                                  </p:stCondLst>
                                  <p:childTnLst>
                                    <p:set>
                                      <p:cBhvr rctx="PPT">
                                        <p:cTn id="260" dur="indefinite"/>
                                        <p:tgtEl>
                                          <p:spTgt spid="5"/>
                                        </p:tgtEl>
                                        <p:attrNameLst>
                                          <p:attrName>style.opacity</p:attrName>
                                        </p:attrNameLst>
                                      </p:cBhvr>
                                      <p:to>
                                        <p:strVal val="0.25"/>
                                      </p:to>
                                    </p:set>
                                    <p:animEffect filter="image" prLst="opacity: 0.25">
                                      <p:cBhvr rctx="IE">
                                        <p:cTn id="261" dur="indefinite"/>
                                        <p:tgtEl>
                                          <p:spTgt spid="5"/>
                                        </p:tgtEl>
                                      </p:cBhvr>
                                    </p:animEffect>
                                  </p:childTnLst>
                                </p:cTn>
                              </p:par>
                            </p:childTnLst>
                          </p:cTn>
                        </p:par>
                      </p:childTnLst>
                    </p:cTn>
                  </p:par>
                  <p:par>
                    <p:cTn id="262" fill="hold">
                      <p:stCondLst>
                        <p:cond delay="indefinite"/>
                      </p:stCondLst>
                      <p:childTnLst>
                        <p:par>
                          <p:cTn id="263" fill="hold">
                            <p:stCondLst>
                              <p:cond delay="0"/>
                            </p:stCondLst>
                            <p:childTnLst>
                              <p:par>
                                <p:cTn id="264" presetID="10" presetClass="entr" presetSubtype="0" fill="hold" nodeType="clickEffect">
                                  <p:stCondLst>
                                    <p:cond delay="0"/>
                                  </p:stCondLst>
                                  <p:childTnLst>
                                    <p:set>
                                      <p:cBhvr>
                                        <p:cTn id="265" dur="1" fill="hold">
                                          <p:stCondLst>
                                            <p:cond delay="0"/>
                                          </p:stCondLst>
                                        </p:cTn>
                                        <p:tgtEl>
                                          <p:spTgt spid="75">
                                            <p:txEl>
                                              <p:pRg st="0" end="0"/>
                                            </p:txEl>
                                          </p:spTgt>
                                        </p:tgtEl>
                                        <p:attrNameLst>
                                          <p:attrName>style.visibility</p:attrName>
                                        </p:attrNameLst>
                                      </p:cBhvr>
                                      <p:to>
                                        <p:strVal val="visible"/>
                                      </p:to>
                                    </p:set>
                                    <p:animEffect transition="in" filter="fade">
                                      <p:cBhvr>
                                        <p:cTn id="266" dur="500"/>
                                        <p:tgtEl>
                                          <p:spTgt spid="75">
                                            <p:txEl>
                                              <p:pRg st="0" end="0"/>
                                            </p:txEl>
                                          </p:spTgt>
                                        </p:tgtEl>
                                      </p:cBhvr>
                                    </p:animEffec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nodeType="clickEffect">
                                  <p:stCondLst>
                                    <p:cond delay="0"/>
                                  </p:stCondLst>
                                  <p:childTnLst>
                                    <p:set>
                                      <p:cBhvr>
                                        <p:cTn id="270" dur="1" fill="hold">
                                          <p:stCondLst>
                                            <p:cond delay="0"/>
                                          </p:stCondLst>
                                        </p:cTn>
                                        <p:tgtEl>
                                          <p:spTgt spid="75">
                                            <p:txEl>
                                              <p:pRg st="2" end="2"/>
                                            </p:txEl>
                                          </p:spTgt>
                                        </p:tgtEl>
                                        <p:attrNameLst>
                                          <p:attrName>style.visibility</p:attrName>
                                        </p:attrNameLst>
                                      </p:cBhvr>
                                      <p:to>
                                        <p:strVal val="visible"/>
                                      </p:to>
                                    </p:set>
                                    <p:animEffect transition="in" filter="fade">
                                      <p:cBhvr>
                                        <p:cTn id="271" dur="500"/>
                                        <p:tgtEl>
                                          <p:spTgt spid="75">
                                            <p:txEl>
                                              <p:pRg st="2" end="2"/>
                                            </p:txEl>
                                          </p:spTgt>
                                        </p:tgtEl>
                                      </p:cBhvr>
                                    </p:animEffect>
                                  </p:childTnLst>
                                </p:cTn>
                              </p:par>
                            </p:childTnLst>
                          </p:cTn>
                        </p:par>
                      </p:childTnLst>
                    </p:cTn>
                  </p:par>
                  <p:par>
                    <p:cTn id="272" fill="hold">
                      <p:stCondLst>
                        <p:cond delay="indefinite"/>
                      </p:stCondLst>
                      <p:childTnLst>
                        <p:par>
                          <p:cTn id="273" fill="hold">
                            <p:stCondLst>
                              <p:cond delay="0"/>
                            </p:stCondLst>
                            <p:childTnLst>
                              <p:par>
                                <p:cTn id="274" presetID="10" presetClass="entr" presetSubtype="0" fill="hold" nodeType="clickEffect">
                                  <p:stCondLst>
                                    <p:cond delay="0"/>
                                  </p:stCondLst>
                                  <p:childTnLst>
                                    <p:set>
                                      <p:cBhvr>
                                        <p:cTn id="275" dur="1" fill="hold">
                                          <p:stCondLst>
                                            <p:cond delay="0"/>
                                          </p:stCondLst>
                                        </p:cTn>
                                        <p:tgtEl>
                                          <p:spTgt spid="75">
                                            <p:txEl>
                                              <p:pRg st="4" end="4"/>
                                            </p:txEl>
                                          </p:spTgt>
                                        </p:tgtEl>
                                        <p:attrNameLst>
                                          <p:attrName>style.visibility</p:attrName>
                                        </p:attrNameLst>
                                      </p:cBhvr>
                                      <p:to>
                                        <p:strVal val="visible"/>
                                      </p:to>
                                    </p:set>
                                    <p:animEffect transition="in" filter="fade">
                                      <p:cBhvr>
                                        <p:cTn id="276" dur="500"/>
                                        <p:tgtEl>
                                          <p:spTgt spid="75">
                                            <p:txEl>
                                              <p:pRg st="4" end="4"/>
                                            </p:txEl>
                                          </p:spTgt>
                                        </p:tgtEl>
                                      </p:cBhvr>
                                    </p:animEffect>
                                  </p:childTnLst>
                                </p:cTn>
                              </p:par>
                            </p:childTnLst>
                          </p:cTn>
                        </p:par>
                      </p:childTnLst>
                    </p:cTn>
                  </p:par>
                  <p:par>
                    <p:cTn id="277" fill="hold">
                      <p:stCondLst>
                        <p:cond delay="indefinite"/>
                      </p:stCondLst>
                      <p:childTnLst>
                        <p:par>
                          <p:cTn id="278" fill="hold">
                            <p:stCondLst>
                              <p:cond delay="0"/>
                            </p:stCondLst>
                            <p:childTnLst>
                              <p:par>
                                <p:cTn id="279" presetID="10" presetClass="entr" presetSubtype="0" fill="hold" nodeType="clickEffect">
                                  <p:stCondLst>
                                    <p:cond delay="0"/>
                                  </p:stCondLst>
                                  <p:childTnLst>
                                    <p:set>
                                      <p:cBhvr>
                                        <p:cTn id="280" dur="1" fill="hold">
                                          <p:stCondLst>
                                            <p:cond delay="0"/>
                                          </p:stCondLst>
                                        </p:cTn>
                                        <p:tgtEl>
                                          <p:spTgt spid="75">
                                            <p:txEl>
                                              <p:pRg st="6" end="6"/>
                                            </p:txEl>
                                          </p:spTgt>
                                        </p:tgtEl>
                                        <p:attrNameLst>
                                          <p:attrName>style.visibility</p:attrName>
                                        </p:attrNameLst>
                                      </p:cBhvr>
                                      <p:to>
                                        <p:strVal val="visible"/>
                                      </p:to>
                                    </p:set>
                                    <p:animEffect transition="in" filter="fade">
                                      <p:cBhvr>
                                        <p:cTn id="281" dur="500"/>
                                        <p:tgtEl>
                                          <p:spTgt spid="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24" grpId="0" animBg="1"/>
      <p:bldP spid="24" grpId="1" animBg="1"/>
      <p:bldP spid="25" grpId="0" animBg="1"/>
      <p:bldP spid="25" grpId="1" animBg="1"/>
      <p:bldP spid="27" grpId="0" animBg="1"/>
      <p:bldP spid="27" grpId="1" animBg="1"/>
      <p:bldP spid="29" grpId="0" animBg="1"/>
      <p:bldP spid="29" grpId="1" animBg="1"/>
      <p:bldP spid="31" grpId="0" animBg="1"/>
      <p:bldP spid="31" grpId="1" animBg="1"/>
      <p:bldP spid="32" grpId="0" animBg="1"/>
      <p:bldP spid="32" grpId="1" animBg="1"/>
      <p:bldP spid="33" grpId="0" animBg="1"/>
      <p:bldP spid="33" grpId="1" animBg="1"/>
      <p:bldP spid="34" grpId="0" animBg="1"/>
      <p:bldP spid="34" grpId="1" animBg="1"/>
      <p:bldP spid="4" grpId="0" animBg="1"/>
      <p:bldP spid="4" grpId="1" animBg="1"/>
      <p:bldP spid="35" grpId="0" animBg="1"/>
      <p:bldP spid="35" grpId="1" animBg="1"/>
      <p:bldP spid="8" grpId="0" animBg="1"/>
      <p:bldP spid="8" grpId="1" animBg="1"/>
      <p:bldP spid="18" grpId="0" animBg="1"/>
      <p:bldP spid="18"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a:blip r:embed="rId3"/>
          <a:stretch>
            <a:fillRect/>
          </a:stretch>
        </p:blipFill>
        <p:spPr>
          <a:xfrm>
            <a:off x="0" y="892545"/>
            <a:ext cx="9144000" cy="3724714"/>
          </a:xfrm>
          <a:prstGeom prst="rect">
            <a:avLst/>
          </a:prstGeom>
        </p:spPr>
      </p:pic>
      <p:sp>
        <p:nvSpPr>
          <p:cNvPr id="2" name="Title 1"/>
          <p:cNvSpPr>
            <a:spLocks noGrp="1"/>
          </p:cNvSpPr>
          <p:nvPr>
            <p:ph type="title"/>
          </p:nvPr>
        </p:nvSpPr>
        <p:spPr/>
        <p:txBody>
          <a:bodyPr/>
          <a:lstStyle/>
          <a:p>
            <a:r>
              <a:rPr lang="en-US" dirty="0"/>
              <a:t>Use Case </a:t>
            </a:r>
            <a:r>
              <a:rPr lang="en-US" dirty="0" smtClean="0"/>
              <a:t>Overview cont.</a:t>
            </a:r>
            <a:endParaRPr lang="en-US" dirty="0"/>
          </a:p>
        </p:txBody>
      </p:sp>
      <p:sp>
        <p:nvSpPr>
          <p:cNvPr id="3" name="Content Placeholder 2"/>
          <p:cNvSpPr>
            <a:spLocks noGrp="1"/>
          </p:cNvSpPr>
          <p:nvPr>
            <p:ph idx="1"/>
          </p:nvPr>
        </p:nvSpPr>
        <p:spPr>
          <a:xfrm>
            <a:off x="2770707" y="722037"/>
            <a:ext cx="3809999" cy="515591"/>
          </a:xfrm>
        </p:spPr>
        <p:txBody>
          <a:bodyPr>
            <a:normAutofit fontScale="92500"/>
          </a:bodyPr>
          <a:lstStyle/>
          <a:p>
            <a:pPr marL="0" indent="0">
              <a:buNone/>
            </a:pPr>
            <a:r>
              <a:rPr lang="en-US" dirty="0" smtClean="0"/>
              <a:t>Datacenter : VXLAN + IPsec</a:t>
            </a:r>
            <a:endParaRPr lang="en-US" dirty="0"/>
          </a:p>
        </p:txBody>
      </p:sp>
      <p:sp>
        <p:nvSpPr>
          <p:cNvPr id="10" name="Rectangle 9"/>
          <p:cNvSpPr/>
          <p:nvPr/>
        </p:nvSpPr>
        <p:spPr>
          <a:xfrm>
            <a:off x="137525" y="1759895"/>
            <a:ext cx="598142" cy="5637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VM1-1</a:t>
            </a:r>
          </a:p>
          <a:p>
            <a:pPr algn="ctr"/>
            <a:r>
              <a:rPr lang="en-US" sz="1100" dirty="0" smtClean="0"/>
              <a:t>VNI 12</a:t>
            </a:r>
            <a:endParaRPr lang="en-US" sz="1100" dirty="0"/>
          </a:p>
        </p:txBody>
      </p:sp>
      <p:sp>
        <p:nvSpPr>
          <p:cNvPr id="11" name="Rectangle 10"/>
          <p:cNvSpPr/>
          <p:nvPr/>
        </p:nvSpPr>
        <p:spPr>
          <a:xfrm>
            <a:off x="137525" y="2473021"/>
            <a:ext cx="598142" cy="5637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t>VM1-2</a:t>
            </a:r>
          </a:p>
          <a:p>
            <a:pPr algn="ctr"/>
            <a:r>
              <a:rPr lang="en-US" sz="1100" dirty="0" smtClean="0"/>
              <a:t>VNI 22</a:t>
            </a:r>
            <a:endParaRPr lang="en-US" sz="1100" dirty="0"/>
          </a:p>
        </p:txBody>
      </p:sp>
      <p:sp>
        <p:nvSpPr>
          <p:cNvPr id="12" name="Rectangle 11"/>
          <p:cNvSpPr/>
          <p:nvPr/>
        </p:nvSpPr>
        <p:spPr>
          <a:xfrm>
            <a:off x="137525" y="3215938"/>
            <a:ext cx="598142" cy="5637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t>VM1-3</a:t>
            </a:r>
          </a:p>
          <a:p>
            <a:pPr algn="ctr"/>
            <a:r>
              <a:rPr lang="en-US" sz="1100" dirty="0" smtClean="0"/>
              <a:t>VNI 32</a:t>
            </a:r>
            <a:endParaRPr lang="en-US" sz="1100" dirty="0"/>
          </a:p>
        </p:txBody>
      </p:sp>
      <p:sp>
        <p:nvSpPr>
          <p:cNvPr id="13" name="Rectangle 12"/>
          <p:cNvSpPr/>
          <p:nvPr/>
        </p:nvSpPr>
        <p:spPr>
          <a:xfrm>
            <a:off x="137525" y="3928742"/>
            <a:ext cx="598142" cy="5637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VM1-4</a:t>
            </a:r>
          </a:p>
          <a:p>
            <a:pPr algn="ctr"/>
            <a:r>
              <a:rPr lang="en-US" sz="1100" dirty="0" smtClean="0"/>
              <a:t>VNI 42</a:t>
            </a:r>
            <a:endParaRPr lang="en-US" sz="1100" dirty="0"/>
          </a:p>
        </p:txBody>
      </p:sp>
      <p:sp>
        <p:nvSpPr>
          <p:cNvPr id="14" name="Rectangle 13"/>
          <p:cNvSpPr/>
          <p:nvPr/>
        </p:nvSpPr>
        <p:spPr>
          <a:xfrm>
            <a:off x="8478228" y="1801145"/>
            <a:ext cx="598142" cy="5637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VM2-1</a:t>
            </a:r>
          </a:p>
          <a:p>
            <a:pPr algn="ctr"/>
            <a:r>
              <a:rPr lang="en-US" sz="1100" dirty="0" smtClean="0"/>
              <a:t>VNI 12</a:t>
            </a:r>
            <a:endParaRPr lang="en-US" sz="1100" dirty="0"/>
          </a:p>
        </p:txBody>
      </p:sp>
      <p:sp>
        <p:nvSpPr>
          <p:cNvPr id="15" name="Rectangle 14"/>
          <p:cNvSpPr/>
          <p:nvPr/>
        </p:nvSpPr>
        <p:spPr>
          <a:xfrm>
            <a:off x="8478228" y="2514271"/>
            <a:ext cx="598142" cy="56376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t>VM2-2</a:t>
            </a:r>
          </a:p>
          <a:p>
            <a:pPr algn="ctr"/>
            <a:r>
              <a:rPr lang="en-US" sz="1100" dirty="0" smtClean="0"/>
              <a:t>VNI 22</a:t>
            </a:r>
            <a:endParaRPr lang="en-US" sz="1100" dirty="0"/>
          </a:p>
        </p:txBody>
      </p:sp>
      <p:sp>
        <p:nvSpPr>
          <p:cNvPr id="16" name="Rectangle 15"/>
          <p:cNvSpPr/>
          <p:nvPr/>
        </p:nvSpPr>
        <p:spPr>
          <a:xfrm>
            <a:off x="8478228" y="3264063"/>
            <a:ext cx="598142" cy="56376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100" dirty="0" smtClean="0"/>
              <a:t>VM2-3</a:t>
            </a:r>
          </a:p>
          <a:p>
            <a:pPr algn="ctr"/>
            <a:r>
              <a:rPr lang="en-US" sz="1100" dirty="0" smtClean="0"/>
              <a:t>VNI 32</a:t>
            </a:r>
            <a:endParaRPr lang="en-US" sz="1100" dirty="0"/>
          </a:p>
        </p:txBody>
      </p:sp>
      <p:sp>
        <p:nvSpPr>
          <p:cNvPr id="17" name="Rectangle 16"/>
          <p:cNvSpPr/>
          <p:nvPr/>
        </p:nvSpPr>
        <p:spPr>
          <a:xfrm>
            <a:off x="8478228" y="3976867"/>
            <a:ext cx="598142" cy="5637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t>VM2-4</a:t>
            </a:r>
          </a:p>
          <a:p>
            <a:pPr algn="ctr"/>
            <a:r>
              <a:rPr lang="en-US" sz="1100" dirty="0" smtClean="0"/>
              <a:t>VNI 42</a:t>
            </a:r>
            <a:endParaRPr lang="en-US" sz="1100" dirty="0"/>
          </a:p>
        </p:txBody>
      </p:sp>
      <p:sp>
        <p:nvSpPr>
          <p:cNvPr id="24" name="Rectangle 23"/>
          <p:cNvSpPr/>
          <p:nvPr/>
        </p:nvSpPr>
        <p:spPr>
          <a:xfrm>
            <a:off x="992138" y="1890601"/>
            <a:ext cx="317417" cy="3023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BD</a:t>
            </a:r>
            <a:endParaRPr lang="en-US" sz="900" dirty="0"/>
          </a:p>
        </p:txBody>
      </p:sp>
      <p:sp>
        <p:nvSpPr>
          <p:cNvPr id="25" name="Rectangle 24"/>
          <p:cNvSpPr/>
          <p:nvPr/>
        </p:nvSpPr>
        <p:spPr>
          <a:xfrm>
            <a:off x="992138" y="2603727"/>
            <a:ext cx="317417" cy="30235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900" dirty="0" smtClean="0"/>
              <a:t>BD</a:t>
            </a:r>
            <a:endParaRPr lang="en-US" sz="900" dirty="0"/>
          </a:p>
        </p:txBody>
      </p:sp>
      <p:sp>
        <p:nvSpPr>
          <p:cNvPr id="27" name="Rectangle 26"/>
          <p:cNvSpPr/>
          <p:nvPr/>
        </p:nvSpPr>
        <p:spPr>
          <a:xfrm>
            <a:off x="979521" y="3350588"/>
            <a:ext cx="317417" cy="30235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BD</a:t>
            </a:r>
            <a:endParaRPr lang="en-US" sz="900" dirty="0"/>
          </a:p>
        </p:txBody>
      </p:sp>
      <p:sp>
        <p:nvSpPr>
          <p:cNvPr id="29" name="Rectangle 28"/>
          <p:cNvSpPr/>
          <p:nvPr/>
        </p:nvSpPr>
        <p:spPr>
          <a:xfrm>
            <a:off x="974950" y="4059721"/>
            <a:ext cx="317417" cy="3023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smtClean="0"/>
              <a:t>BD</a:t>
            </a:r>
            <a:endParaRPr lang="en-US" sz="900" dirty="0"/>
          </a:p>
        </p:txBody>
      </p:sp>
      <p:sp>
        <p:nvSpPr>
          <p:cNvPr id="31" name="Rectangle 30"/>
          <p:cNvSpPr/>
          <p:nvPr/>
        </p:nvSpPr>
        <p:spPr>
          <a:xfrm>
            <a:off x="7926475" y="1931851"/>
            <a:ext cx="317417" cy="30235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BD</a:t>
            </a:r>
            <a:endParaRPr lang="en-US" sz="900" dirty="0"/>
          </a:p>
        </p:txBody>
      </p:sp>
      <p:sp>
        <p:nvSpPr>
          <p:cNvPr id="32" name="Rectangle 31"/>
          <p:cNvSpPr/>
          <p:nvPr/>
        </p:nvSpPr>
        <p:spPr>
          <a:xfrm>
            <a:off x="7926475" y="2644977"/>
            <a:ext cx="317417" cy="30235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900" dirty="0" smtClean="0"/>
              <a:t>BD</a:t>
            </a:r>
            <a:endParaRPr lang="en-US" sz="900" dirty="0"/>
          </a:p>
        </p:txBody>
      </p:sp>
      <p:sp>
        <p:nvSpPr>
          <p:cNvPr id="33" name="Rectangle 32"/>
          <p:cNvSpPr/>
          <p:nvPr/>
        </p:nvSpPr>
        <p:spPr>
          <a:xfrm>
            <a:off x="7913858" y="3398713"/>
            <a:ext cx="317417" cy="30235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900" dirty="0" smtClean="0"/>
              <a:t>BD</a:t>
            </a:r>
            <a:endParaRPr lang="en-US" sz="900" dirty="0"/>
          </a:p>
        </p:txBody>
      </p:sp>
      <p:sp>
        <p:nvSpPr>
          <p:cNvPr id="34" name="Rectangle 33"/>
          <p:cNvSpPr/>
          <p:nvPr/>
        </p:nvSpPr>
        <p:spPr>
          <a:xfrm>
            <a:off x="7909287" y="4114721"/>
            <a:ext cx="317417" cy="30235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900" dirty="0" smtClean="0"/>
              <a:t>BD</a:t>
            </a:r>
            <a:endParaRPr lang="en-US" sz="900" dirty="0"/>
          </a:p>
        </p:txBody>
      </p:sp>
      <p:sp>
        <p:nvSpPr>
          <p:cNvPr id="4" name="Rectangle 3"/>
          <p:cNvSpPr/>
          <p:nvPr/>
        </p:nvSpPr>
        <p:spPr>
          <a:xfrm>
            <a:off x="1540050" y="2791329"/>
            <a:ext cx="625642" cy="7218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VTEP</a:t>
            </a:r>
            <a:endParaRPr lang="en-US" sz="1600" dirty="0"/>
          </a:p>
        </p:txBody>
      </p:sp>
      <p:sp>
        <p:nvSpPr>
          <p:cNvPr id="35" name="Rectangle 34"/>
          <p:cNvSpPr/>
          <p:nvPr/>
        </p:nvSpPr>
        <p:spPr>
          <a:xfrm>
            <a:off x="7131649" y="2786743"/>
            <a:ext cx="625642" cy="721895"/>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600" dirty="0" smtClean="0"/>
              <a:t>VTEP</a:t>
            </a:r>
            <a:endParaRPr lang="en-US" sz="1600" dirty="0"/>
          </a:p>
        </p:txBody>
      </p:sp>
      <p:sp>
        <p:nvSpPr>
          <p:cNvPr id="8" name="Flowchart: Terminator 7"/>
          <p:cNvSpPr/>
          <p:nvPr/>
        </p:nvSpPr>
        <p:spPr>
          <a:xfrm>
            <a:off x="3239385" y="2131308"/>
            <a:ext cx="2736113" cy="341713"/>
          </a:xfrm>
          <a:prstGeom prst="flowChartTerminato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VXLAN 12</a:t>
            </a:r>
            <a:endParaRPr lang="en-US" dirty="0"/>
          </a:p>
        </p:txBody>
      </p:sp>
      <p:sp>
        <p:nvSpPr>
          <p:cNvPr id="18" name="Oval 17"/>
          <p:cNvSpPr/>
          <p:nvPr/>
        </p:nvSpPr>
        <p:spPr>
          <a:xfrm>
            <a:off x="3239386" y="2139799"/>
            <a:ext cx="443230" cy="32473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Flowchart: Terminator 35"/>
          <p:cNvSpPr/>
          <p:nvPr/>
        </p:nvSpPr>
        <p:spPr>
          <a:xfrm>
            <a:off x="3239385" y="2701954"/>
            <a:ext cx="2736113" cy="341713"/>
          </a:xfrm>
          <a:prstGeom prst="flowChartTerminator">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VXLAN 22</a:t>
            </a:r>
            <a:endParaRPr lang="en-US" dirty="0"/>
          </a:p>
        </p:txBody>
      </p:sp>
      <p:sp>
        <p:nvSpPr>
          <p:cNvPr id="37" name="Oval 36"/>
          <p:cNvSpPr/>
          <p:nvPr/>
        </p:nvSpPr>
        <p:spPr>
          <a:xfrm>
            <a:off x="3239386" y="2703153"/>
            <a:ext cx="436356" cy="32473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38" name="Flowchart: Terminator 37"/>
          <p:cNvSpPr/>
          <p:nvPr/>
        </p:nvSpPr>
        <p:spPr>
          <a:xfrm>
            <a:off x="3239385" y="3343725"/>
            <a:ext cx="2736113" cy="341713"/>
          </a:xfrm>
          <a:prstGeom prst="flowChartTerminator">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VXLAN 32</a:t>
            </a:r>
            <a:endParaRPr lang="en-US" dirty="0"/>
          </a:p>
        </p:txBody>
      </p:sp>
      <p:sp>
        <p:nvSpPr>
          <p:cNvPr id="39" name="Oval 38"/>
          <p:cNvSpPr/>
          <p:nvPr/>
        </p:nvSpPr>
        <p:spPr>
          <a:xfrm>
            <a:off x="3239386" y="3343725"/>
            <a:ext cx="462721" cy="324730"/>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0" name="Flowchart: Terminator 39"/>
          <p:cNvSpPr/>
          <p:nvPr/>
        </p:nvSpPr>
        <p:spPr>
          <a:xfrm>
            <a:off x="3239385" y="3956596"/>
            <a:ext cx="2736113" cy="341713"/>
          </a:xfrm>
          <a:prstGeom prst="flowChartTerminator">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VXLAN 42</a:t>
            </a:r>
            <a:endParaRPr lang="en-US" dirty="0"/>
          </a:p>
        </p:txBody>
      </p:sp>
      <p:sp>
        <p:nvSpPr>
          <p:cNvPr id="41" name="Oval 40"/>
          <p:cNvSpPr/>
          <p:nvPr/>
        </p:nvSpPr>
        <p:spPr>
          <a:xfrm>
            <a:off x="3239385" y="3965087"/>
            <a:ext cx="458143" cy="3247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cxnSp>
        <p:nvCxnSpPr>
          <p:cNvPr id="43" name="Straight Arrow Connector 42"/>
          <p:cNvCxnSpPr>
            <a:stCxn id="10" idx="3"/>
            <a:endCxn id="24" idx="1"/>
          </p:cNvCxnSpPr>
          <p:nvPr/>
        </p:nvCxnSpPr>
        <p:spPr>
          <a:xfrm flipV="1">
            <a:off x="735667" y="2041777"/>
            <a:ext cx="256471" cy="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24" idx="3"/>
            <a:endCxn id="4" idx="0"/>
          </p:cNvCxnSpPr>
          <p:nvPr/>
        </p:nvCxnSpPr>
        <p:spPr>
          <a:xfrm>
            <a:off x="1309555" y="2041777"/>
            <a:ext cx="543316" cy="749552"/>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25" idx="1"/>
            <a:endCxn id="11" idx="3"/>
          </p:cNvCxnSpPr>
          <p:nvPr/>
        </p:nvCxnSpPr>
        <p:spPr>
          <a:xfrm flipH="1">
            <a:off x="735667" y="2754903"/>
            <a:ext cx="256471" cy="1"/>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p:cNvCxnSpPr>
            <a:stCxn id="27" idx="1"/>
            <a:endCxn id="12" idx="3"/>
          </p:cNvCxnSpPr>
          <p:nvPr/>
        </p:nvCxnSpPr>
        <p:spPr>
          <a:xfrm flipH="1" flipV="1">
            <a:off x="735667" y="3497821"/>
            <a:ext cx="243854" cy="3943"/>
          </a:xfrm>
          <a:prstGeom prst="straightConnector1">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51" name="Straight Arrow Connector 50"/>
          <p:cNvCxnSpPr>
            <a:stCxn id="29" idx="1"/>
            <a:endCxn id="13" idx="3"/>
          </p:cNvCxnSpPr>
          <p:nvPr/>
        </p:nvCxnSpPr>
        <p:spPr>
          <a:xfrm flipH="1" flipV="1">
            <a:off x="735667" y="4210625"/>
            <a:ext cx="239283" cy="272"/>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53" name="Elbow Connector 52"/>
          <p:cNvCxnSpPr>
            <a:stCxn id="29" idx="3"/>
            <a:endCxn id="4" idx="2"/>
          </p:cNvCxnSpPr>
          <p:nvPr/>
        </p:nvCxnSpPr>
        <p:spPr>
          <a:xfrm flipV="1">
            <a:off x="1292367" y="3513224"/>
            <a:ext cx="560504" cy="697673"/>
          </a:xfrm>
          <a:prstGeom prst="bentConnector2">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55" name="Elbow Connector 54"/>
          <p:cNvCxnSpPr>
            <a:stCxn id="25" idx="3"/>
            <a:endCxn id="4" idx="1"/>
          </p:cNvCxnSpPr>
          <p:nvPr/>
        </p:nvCxnSpPr>
        <p:spPr>
          <a:xfrm>
            <a:off x="1309555" y="2754903"/>
            <a:ext cx="230495" cy="397374"/>
          </a:xfrm>
          <a:prstGeom prst="bentConnector3">
            <a:avLst>
              <a:gd name="adj1" fmla="val 50000"/>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57" name="Elbow Connector 56"/>
          <p:cNvCxnSpPr>
            <a:stCxn id="27" idx="3"/>
            <a:endCxn id="4" idx="1"/>
          </p:cNvCxnSpPr>
          <p:nvPr/>
        </p:nvCxnSpPr>
        <p:spPr>
          <a:xfrm flipV="1">
            <a:off x="1296938" y="3152277"/>
            <a:ext cx="243112" cy="349487"/>
          </a:xfrm>
          <a:prstGeom prst="bentConnector3">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60" name="Elbow Connector 59"/>
          <p:cNvCxnSpPr>
            <a:stCxn id="31" idx="1"/>
            <a:endCxn id="35" idx="0"/>
          </p:cNvCxnSpPr>
          <p:nvPr/>
        </p:nvCxnSpPr>
        <p:spPr>
          <a:xfrm rot="10800000" flipV="1">
            <a:off x="7444471" y="2083027"/>
            <a:ext cx="482005" cy="703716"/>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2" name="Elbow Connector 61"/>
          <p:cNvCxnSpPr>
            <a:stCxn id="34" idx="1"/>
            <a:endCxn id="35" idx="2"/>
          </p:cNvCxnSpPr>
          <p:nvPr/>
        </p:nvCxnSpPr>
        <p:spPr>
          <a:xfrm rot="10800000">
            <a:off x="7444471" y="3508639"/>
            <a:ext cx="464817" cy="757259"/>
          </a:xfrm>
          <a:prstGeom prst="bentConnector2">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64" name="Elbow Connector 63"/>
          <p:cNvCxnSpPr>
            <a:stCxn id="33" idx="1"/>
            <a:endCxn id="35" idx="3"/>
          </p:cNvCxnSpPr>
          <p:nvPr/>
        </p:nvCxnSpPr>
        <p:spPr>
          <a:xfrm rot="10800000">
            <a:off x="7757292" y="3147691"/>
            <a:ext cx="156567" cy="402198"/>
          </a:xfrm>
          <a:prstGeom prst="bentConnector3">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66" name="Elbow Connector 65"/>
          <p:cNvCxnSpPr>
            <a:stCxn id="32" idx="1"/>
            <a:endCxn id="35" idx="3"/>
          </p:cNvCxnSpPr>
          <p:nvPr/>
        </p:nvCxnSpPr>
        <p:spPr>
          <a:xfrm rot="10800000" flipV="1">
            <a:off x="7757291" y="2796153"/>
            <a:ext cx="169184" cy="351538"/>
          </a:xfrm>
          <a:prstGeom prst="bentConnector3">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68" name="Straight Arrow Connector 67"/>
          <p:cNvCxnSpPr>
            <a:stCxn id="31" idx="3"/>
            <a:endCxn id="14" idx="1"/>
          </p:cNvCxnSpPr>
          <p:nvPr/>
        </p:nvCxnSpPr>
        <p:spPr>
          <a:xfrm>
            <a:off x="8243892" y="2083027"/>
            <a:ext cx="234336" cy="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32" idx="3"/>
            <a:endCxn id="15" idx="1"/>
          </p:cNvCxnSpPr>
          <p:nvPr/>
        </p:nvCxnSpPr>
        <p:spPr>
          <a:xfrm>
            <a:off x="8243892" y="2796153"/>
            <a:ext cx="234336" cy="1"/>
          </a:xfrm>
          <a:prstGeom prst="straightConnector1">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72" name="Straight Arrow Connector 71"/>
          <p:cNvCxnSpPr>
            <a:stCxn id="33" idx="3"/>
            <a:endCxn id="16" idx="1"/>
          </p:cNvCxnSpPr>
          <p:nvPr/>
        </p:nvCxnSpPr>
        <p:spPr>
          <a:xfrm flipV="1">
            <a:off x="8231275" y="3545946"/>
            <a:ext cx="246953" cy="3943"/>
          </a:xfrm>
          <a:prstGeom prst="straightConnector1">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74" name="Straight Arrow Connector 73"/>
          <p:cNvCxnSpPr>
            <a:stCxn id="34" idx="3"/>
            <a:endCxn id="17" idx="1"/>
          </p:cNvCxnSpPr>
          <p:nvPr/>
        </p:nvCxnSpPr>
        <p:spPr>
          <a:xfrm flipV="1">
            <a:off x="8226704" y="4258750"/>
            <a:ext cx="251524" cy="7147"/>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7" name="Rectangle 66"/>
          <p:cNvSpPr/>
          <p:nvPr/>
        </p:nvSpPr>
        <p:spPr>
          <a:xfrm>
            <a:off x="2356507" y="2786744"/>
            <a:ext cx="836512" cy="7218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tx1"/>
                </a:solidFill>
              </a:rPr>
              <a:t>IPsec termination point</a:t>
            </a:r>
            <a:endParaRPr lang="en-US" sz="1000" b="1" dirty="0">
              <a:solidFill>
                <a:schemeClr val="tx1"/>
              </a:solidFill>
            </a:endParaRPr>
          </a:p>
        </p:txBody>
      </p:sp>
      <p:sp>
        <p:nvSpPr>
          <p:cNvPr id="69" name="Rectangle 68"/>
          <p:cNvSpPr/>
          <p:nvPr/>
        </p:nvSpPr>
        <p:spPr>
          <a:xfrm>
            <a:off x="6092274" y="2775926"/>
            <a:ext cx="900865" cy="72189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000" b="1" dirty="0" smtClean="0">
                <a:solidFill>
                  <a:schemeClr val="tx1"/>
                </a:solidFill>
              </a:rPr>
              <a:t>IPsec termination point</a:t>
            </a:r>
            <a:endParaRPr lang="en-US" sz="1000" b="1" dirty="0">
              <a:solidFill>
                <a:schemeClr val="tx1"/>
              </a:solidFill>
            </a:endParaRPr>
          </a:p>
        </p:txBody>
      </p:sp>
      <p:cxnSp>
        <p:nvCxnSpPr>
          <p:cNvPr id="71" name="Straight Arrow Connector 70"/>
          <p:cNvCxnSpPr>
            <a:endCxn id="67" idx="1"/>
          </p:cNvCxnSpPr>
          <p:nvPr/>
        </p:nvCxnSpPr>
        <p:spPr>
          <a:xfrm flipV="1">
            <a:off x="2192940" y="3147692"/>
            <a:ext cx="163567" cy="72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V="1">
            <a:off x="6993161" y="3129641"/>
            <a:ext cx="163567" cy="72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3333594" y="1907184"/>
            <a:ext cx="4325638" cy="2585323"/>
          </a:xfrm>
          <a:prstGeom prst="rect">
            <a:avLst/>
          </a:prstGeom>
          <a:noFill/>
        </p:spPr>
        <p:txBody>
          <a:bodyPr wrap="square" rtlCol="0">
            <a:spAutoFit/>
          </a:bodyPr>
          <a:lstStyle/>
          <a:p>
            <a:pPr marL="285750" indent="-285750">
              <a:buFont typeface="Arial" panose="020B0604020202020204" pitchFamily="34" charset="0"/>
              <a:buChar char="•"/>
            </a:pPr>
            <a:r>
              <a:rPr lang="en-US" u="sng" dirty="0" smtClean="0"/>
              <a:t>Traffic is isolated.</a:t>
            </a:r>
            <a:r>
              <a:rPr lang="en-US" dirty="0" smtClean="0"/>
              <a:t> </a:t>
            </a:r>
            <a:r>
              <a:rPr lang="en-US" dirty="0">
                <a:solidFill>
                  <a:srgbClr val="00B050"/>
                </a:solidFill>
                <a:sym typeface="Wingdings" panose="05000000000000000000" pitchFamily="2" charset="2"/>
              </a:rPr>
              <a:t></a:t>
            </a:r>
            <a:endParaRPr lang="en-US" dirty="0" smtClean="0">
              <a:solidFill>
                <a:srgbClr val="00B050"/>
              </a:solidFill>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u="sng" dirty="0" smtClean="0"/>
              <a:t>Traffic is confidential.</a:t>
            </a:r>
            <a:r>
              <a:rPr lang="en-US" dirty="0" smtClean="0"/>
              <a:t> </a:t>
            </a:r>
            <a:r>
              <a:rPr lang="en-US" dirty="0">
                <a:solidFill>
                  <a:srgbClr val="00B050"/>
                </a:solidFill>
                <a:sym typeface="Wingdings" panose="05000000000000000000" pitchFamily="2" charset="2"/>
              </a:rPr>
              <a:t></a:t>
            </a:r>
            <a:endParaRPr lang="en-US" dirty="0">
              <a:solidFill>
                <a:srgbClr val="00B050"/>
              </a:solidFill>
            </a:endParaRPr>
          </a:p>
          <a:p>
            <a:endParaRPr lang="en-US" dirty="0" smtClean="0"/>
          </a:p>
          <a:p>
            <a:pPr marL="285750" indent="-285750">
              <a:buFont typeface="Arial" panose="020B0604020202020204" pitchFamily="34" charset="0"/>
              <a:buChar char="•"/>
            </a:pPr>
            <a:r>
              <a:rPr lang="en-US" u="sng" dirty="0" smtClean="0"/>
              <a:t>Traffic integrity is protected.</a:t>
            </a:r>
            <a:r>
              <a:rPr lang="en-US" dirty="0" smtClean="0"/>
              <a:t> </a:t>
            </a:r>
            <a:r>
              <a:rPr lang="en-US" dirty="0">
                <a:solidFill>
                  <a:srgbClr val="00B050"/>
                </a:solidFill>
                <a:sym typeface="Wingdings" panose="05000000000000000000" pitchFamily="2" charset="2"/>
              </a:rPr>
              <a:t></a:t>
            </a:r>
            <a:endParaRPr lang="en-US" dirty="0">
              <a:solidFill>
                <a:srgbClr val="00B050"/>
              </a:solidFill>
            </a:endParaRPr>
          </a:p>
          <a:p>
            <a:endParaRPr lang="en-US" dirty="0">
              <a:solidFill>
                <a:srgbClr val="FF0000"/>
              </a:solidFill>
            </a:endParaRPr>
          </a:p>
          <a:p>
            <a:pPr marL="285750" indent="-285750">
              <a:buFont typeface="Arial" panose="020B0604020202020204" pitchFamily="34" charset="0"/>
              <a:buChar char="•"/>
            </a:pPr>
            <a:r>
              <a:rPr lang="en-US" u="sng" dirty="0"/>
              <a:t>Traffic is </a:t>
            </a:r>
            <a:r>
              <a:rPr lang="en-US" u="sng" dirty="0" smtClean="0"/>
              <a:t>authenticated</a:t>
            </a:r>
            <a:r>
              <a:rPr lang="en-US" u="sng" dirty="0"/>
              <a:t>. </a:t>
            </a:r>
            <a:r>
              <a:rPr lang="en-US" dirty="0">
                <a:solidFill>
                  <a:srgbClr val="00B050"/>
                </a:solidFill>
                <a:sym typeface="Wingdings" panose="05000000000000000000" pitchFamily="2" charset="2"/>
              </a:rPr>
              <a:t></a:t>
            </a:r>
            <a:endParaRPr lang="en-US" dirty="0">
              <a:solidFill>
                <a:srgbClr val="00B050"/>
              </a:solidFill>
            </a:endParaRPr>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endParaRPr lang="en-US" dirty="0">
              <a:solidFill>
                <a:srgbClr val="FF0000"/>
              </a:solidFill>
            </a:endParaRPr>
          </a:p>
        </p:txBody>
      </p:sp>
    </p:spTree>
    <p:extLst>
      <p:ext uri="{BB962C8B-B14F-4D97-AF65-F5344CB8AC3E}">
        <p14:creationId xmlns:p14="http://schemas.microsoft.com/office/powerpoint/2010/main" val="278399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grpId="1"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1"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1"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1"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1"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1"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500"/>
                                        <p:tgtEl>
                                          <p:spTgt spid="8"/>
                                        </p:tgtEl>
                                      </p:cBhvr>
                                    </p:animEffect>
                                  </p:childTnLst>
                                </p:cTn>
                              </p:par>
                              <p:par>
                                <p:cTn id="62" presetID="10" presetClass="entr" presetSubtype="0" fill="hold" grpId="1"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1"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par>
                                <p:cTn id="77" presetID="10" presetClass="entr" presetSubtype="0" fill="hold" grpId="1"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1"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par>
                                <p:cTn id="83" presetID="10" presetClass="entr" presetSubtype="0"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fade">
                                      <p:cBhvr>
                                        <p:cTn id="85" dur="500"/>
                                        <p:tgtEl>
                                          <p:spTgt spid="43"/>
                                        </p:tgtEl>
                                      </p:cBhvr>
                                    </p:animEffect>
                                  </p:childTnLst>
                                </p:cTn>
                              </p:par>
                              <p:par>
                                <p:cTn id="86" presetID="10" presetClass="entr" presetSubtype="0" fill="hold"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par>
                                <p:cTn id="89" presetID="10"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nodeType="withEffect">
                                  <p:stCondLst>
                                    <p:cond delay="0"/>
                                  </p:stCondLst>
                                  <p:childTnLst>
                                    <p:set>
                                      <p:cBhvr>
                                        <p:cTn id="93" dur="1" fill="hold">
                                          <p:stCondLst>
                                            <p:cond delay="0"/>
                                          </p:stCondLst>
                                        </p:cTn>
                                        <p:tgtEl>
                                          <p:spTgt spid="49"/>
                                        </p:tgtEl>
                                        <p:attrNameLst>
                                          <p:attrName>style.visibility</p:attrName>
                                        </p:attrNameLst>
                                      </p:cBhvr>
                                      <p:to>
                                        <p:strVal val="visible"/>
                                      </p:to>
                                    </p:set>
                                    <p:animEffect transition="in" filter="fade">
                                      <p:cBhvr>
                                        <p:cTn id="94" dur="500"/>
                                        <p:tgtEl>
                                          <p:spTgt spid="49"/>
                                        </p:tgtEl>
                                      </p:cBhvr>
                                    </p:animEffect>
                                  </p:childTnLst>
                                </p:cTn>
                              </p:par>
                              <p:par>
                                <p:cTn id="95" presetID="10" presetClass="entr" presetSubtype="0" fill="hold"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fade">
                                      <p:cBhvr>
                                        <p:cTn id="97" dur="500"/>
                                        <p:tgtEl>
                                          <p:spTgt spid="51"/>
                                        </p:tgtEl>
                                      </p:cBhvr>
                                    </p:animEffect>
                                  </p:childTnLst>
                                </p:cTn>
                              </p:par>
                              <p:par>
                                <p:cTn id="98" presetID="10" presetClass="entr" presetSubtype="0" fill="hold"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10" presetClass="entr" presetSubtype="0" fill="hold"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fade">
                                      <p:cBhvr>
                                        <p:cTn id="103" dur="500"/>
                                        <p:tgtEl>
                                          <p:spTgt spid="55"/>
                                        </p:tgtEl>
                                      </p:cBhvr>
                                    </p:animEffect>
                                  </p:childTnLst>
                                </p:cTn>
                              </p:par>
                              <p:par>
                                <p:cTn id="104" presetID="10" presetClass="entr" presetSubtype="0" fill="hold"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fade">
                                      <p:cBhvr>
                                        <p:cTn id="106" dur="500"/>
                                        <p:tgtEl>
                                          <p:spTgt spid="57"/>
                                        </p:tgtEl>
                                      </p:cBhvr>
                                    </p:animEffect>
                                  </p:childTnLst>
                                </p:cTn>
                              </p:par>
                              <p:par>
                                <p:cTn id="107" presetID="10" presetClass="entr" presetSubtype="0"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fade">
                                      <p:cBhvr>
                                        <p:cTn id="109" dur="500"/>
                                        <p:tgtEl>
                                          <p:spTgt spid="60"/>
                                        </p:tgtEl>
                                      </p:cBhvr>
                                    </p:animEffect>
                                  </p:childTnLst>
                                </p:cTn>
                              </p:par>
                              <p:par>
                                <p:cTn id="110" presetID="10" presetClass="entr" presetSubtype="0" fill="hold" nodeType="with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par>
                                <p:cTn id="113" presetID="10" presetClass="entr" presetSubtype="0" fill="hold" nodeType="withEffect">
                                  <p:stCondLst>
                                    <p:cond delay="0"/>
                                  </p:stCondLst>
                                  <p:childTnLst>
                                    <p:set>
                                      <p:cBhvr>
                                        <p:cTn id="114" dur="1" fill="hold">
                                          <p:stCondLst>
                                            <p:cond delay="0"/>
                                          </p:stCondLst>
                                        </p:cTn>
                                        <p:tgtEl>
                                          <p:spTgt spid="64"/>
                                        </p:tgtEl>
                                        <p:attrNameLst>
                                          <p:attrName>style.visibility</p:attrName>
                                        </p:attrNameLst>
                                      </p:cBhvr>
                                      <p:to>
                                        <p:strVal val="visible"/>
                                      </p:to>
                                    </p:set>
                                    <p:animEffect transition="in" filter="fade">
                                      <p:cBhvr>
                                        <p:cTn id="115" dur="500"/>
                                        <p:tgtEl>
                                          <p:spTgt spid="64"/>
                                        </p:tgtEl>
                                      </p:cBhvr>
                                    </p:animEffect>
                                  </p:childTnLst>
                                </p:cTn>
                              </p:par>
                              <p:par>
                                <p:cTn id="116" presetID="10" presetClass="entr" presetSubtype="0" fill="hold" nodeType="withEffect">
                                  <p:stCondLst>
                                    <p:cond delay="0"/>
                                  </p:stCondLst>
                                  <p:childTnLst>
                                    <p:set>
                                      <p:cBhvr>
                                        <p:cTn id="117" dur="1" fill="hold">
                                          <p:stCondLst>
                                            <p:cond delay="0"/>
                                          </p:stCondLst>
                                        </p:cTn>
                                        <p:tgtEl>
                                          <p:spTgt spid="66"/>
                                        </p:tgtEl>
                                        <p:attrNameLst>
                                          <p:attrName>style.visibility</p:attrName>
                                        </p:attrNameLst>
                                      </p:cBhvr>
                                      <p:to>
                                        <p:strVal val="visible"/>
                                      </p:to>
                                    </p:set>
                                    <p:animEffect transition="in" filter="fade">
                                      <p:cBhvr>
                                        <p:cTn id="118" dur="500"/>
                                        <p:tgtEl>
                                          <p:spTgt spid="66"/>
                                        </p:tgtEl>
                                      </p:cBhvr>
                                    </p:animEffect>
                                  </p:childTnLst>
                                </p:cTn>
                              </p:par>
                              <p:par>
                                <p:cTn id="119" presetID="10" presetClass="entr" presetSubtype="0" fill="hold"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fade">
                                      <p:cBhvr>
                                        <p:cTn id="121" dur="500"/>
                                        <p:tgtEl>
                                          <p:spTgt spid="68"/>
                                        </p:tgtEl>
                                      </p:cBhvr>
                                    </p:animEffect>
                                  </p:childTnLst>
                                </p:cTn>
                              </p:par>
                              <p:par>
                                <p:cTn id="122" presetID="10" presetClass="entr" presetSubtype="0" fill="hold"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500"/>
                                        <p:tgtEl>
                                          <p:spTgt spid="70"/>
                                        </p:tgtEl>
                                      </p:cBhvr>
                                    </p:animEffect>
                                  </p:childTnLst>
                                </p:cTn>
                              </p:par>
                              <p:par>
                                <p:cTn id="125" presetID="10" presetClass="entr" presetSubtype="0" fill="hold" nodeType="withEffect">
                                  <p:stCondLst>
                                    <p:cond delay="0"/>
                                  </p:stCondLst>
                                  <p:childTnLst>
                                    <p:set>
                                      <p:cBhvr>
                                        <p:cTn id="126" dur="1" fill="hold">
                                          <p:stCondLst>
                                            <p:cond delay="0"/>
                                          </p:stCondLst>
                                        </p:cTn>
                                        <p:tgtEl>
                                          <p:spTgt spid="72"/>
                                        </p:tgtEl>
                                        <p:attrNameLst>
                                          <p:attrName>style.visibility</p:attrName>
                                        </p:attrNameLst>
                                      </p:cBhvr>
                                      <p:to>
                                        <p:strVal val="visible"/>
                                      </p:to>
                                    </p:set>
                                    <p:animEffect transition="in" filter="fade">
                                      <p:cBhvr>
                                        <p:cTn id="127" dur="500"/>
                                        <p:tgtEl>
                                          <p:spTgt spid="72"/>
                                        </p:tgtEl>
                                      </p:cBhvr>
                                    </p:animEffect>
                                  </p:childTnLst>
                                </p:cTn>
                              </p:par>
                              <p:par>
                                <p:cTn id="128" presetID="10" presetClass="entr" presetSubtype="0" fill="hold" nodeType="withEffect">
                                  <p:stCondLst>
                                    <p:cond delay="0"/>
                                  </p:stCondLst>
                                  <p:childTnLst>
                                    <p:set>
                                      <p:cBhvr>
                                        <p:cTn id="129" dur="1" fill="hold">
                                          <p:stCondLst>
                                            <p:cond delay="0"/>
                                          </p:stCondLst>
                                        </p:cTn>
                                        <p:tgtEl>
                                          <p:spTgt spid="74"/>
                                        </p:tgtEl>
                                        <p:attrNameLst>
                                          <p:attrName>style.visibility</p:attrName>
                                        </p:attrNameLst>
                                      </p:cBhvr>
                                      <p:to>
                                        <p:strVal val="visible"/>
                                      </p:to>
                                    </p:set>
                                    <p:animEffect transition="in" filter="fade">
                                      <p:cBhvr>
                                        <p:cTn id="130" dur="500"/>
                                        <p:tgtEl>
                                          <p:spTgt spid="74"/>
                                        </p:tgtEl>
                                      </p:cBhvr>
                                    </p:animEffect>
                                  </p:childTnLst>
                                </p:cTn>
                              </p:par>
                              <p:par>
                                <p:cTn id="131" presetID="10" presetClass="entr" presetSubtype="0" fill="hold" grpId="1" nodeType="withEffect">
                                  <p:stCondLst>
                                    <p:cond delay="0"/>
                                  </p:stCondLst>
                                  <p:childTnLst>
                                    <p:set>
                                      <p:cBhvr>
                                        <p:cTn id="132" dur="1" fill="hold">
                                          <p:stCondLst>
                                            <p:cond delay="0"/>
                                          </p:stCondLst>
                                        </p:cTn>
                                        <p:tgtEl>
                                          <p:spTgt spid="67"/>
                                        </p:tgtEl>
                                        <p:attrNameLst>
                                          <p:attrName>style.visibility</p:attrName>
                                        </p:attrNameLst>
                                      </p:cBhvr>
                                      <p:to>
                                        <p:strVal val="visible"/>
                                      </p:to>
                                    </p:set>
                                    <p:animEffect transition="in" filter="fade">
                                      <p:cBhvr>
                                        <p:cTn id="133" dur="500"/>
                                        <p:tgtEl>
                                          <p:spTgt spid="67"/>
                                        </p:tgtEl>
                                      </p:cBhvr>
                                    </p:animEffect>
                                  </p:childTnLst>
                                </p:cTn>
                              </p:par>
                              <p:par>
                                <p:cTn id="134" presetID="10" presetClass="entr" presetSubtype="0" fill="hold" grpId="1" nodeType="with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fade">
                                      <p:cBhvr>
                                        <p:cTn id="136" dur="500"/>
                                        <p:tgtEl>
                                          <p:spTgt spid="69"/>
                                        </p:tgtEl>
                                      </p:cBhvr>
                                    </p:animEffect>
                                  </p:childTnLst>
                                </p:cTn>
                              </p:par>
                              <p:par>
                                <p:cTn id="137" presetID="10" presetClass="entr" presetSubtype="0" fill="hold" nodeType="with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fade">
                                      <p:cBhvr>
                                        <p:cTn id="139" dur="500"/>
                                        <p:tgtEl>
                                          <p:spTgt spid="71"/>
                                        </p:tgtEl>
                                      </p:cBhvr>
                                    </p:animEffect>
                                  </p:childTnLst>
                                </p:cTn>
                              </p:par>
                              <p:par>
                                <p:cTn id="140" presetID="10" presetClass="entr" presetSubtype="0" fill="hold" nodeType="withEffect">
                                  <p:stCondLst>
                                    <p:cond delay="0"/>
                                  </p:stCondLst>
                                  <p:childTnLst>
                                    <p:set>
                                      <p:cBhvr>
                                        <p:cTn id="141" dur="1" fill="hold">
                                          <p:stCondLst>
                                            <p:cond delay="0"/>
                                          </p:stCondLst>
                                        </p:cTn>
                                        <p:tgtEl>
                                          <p:spTgt spid="73"/>
                                        </p:tgtEl>
                                        <p:attrNameLst>
                                          <p:attrName>style.visibility</p:attrName>
                                        </p:attrNameLst>
                                      </p:cBhvr>
                                      <p:to>
                                        <p:strVal val="visible"/>
                                      </p:to>
                                    </p:set>
                                    <p:animEffect transition="in" filter="fade">
                                      <p:cBhvr>
                                        <p:cTn id="142" dur="500"/>
                                        <p:tgtEl>
                                          <p:spTgt spid="73"/>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mph" presetSubtype="0" nodeType="clickEffect">
                                  <p:stCondLst>
                                    <p:cond delay="0"/>
                                  </p:stCondLst>
                                  <p:childTnLst>
                                    <p:set>
                                      <p:cBhvr rctx="PPT">
                                        <p:cTn id="146" dur="indefinite"/>
                                        <p:tgtEl>
                                          <p:spTgt spid="50"/>
                                        </p:tgtEl>
                                        <p:attrNameLst>
                                          <p:attrName>style.opacity</p:attrName>
                                        </p:attrNameLst>
                                      </p:cBhvr>
                                      <p:to>
                                        <p:strVal val="0.25"/>
                                      </p:to>
                                    </p:set>
                                    <p:animEffect filter="image" prLst="opacity: 0.25">
                                      <p:cBhvr rctx="IE">
                                        <p:cTn id="147" dur="indefinite"/>
                                        <p:tgtEl>
                                          <p:spTgt spid="50"/>
                                        </p:tgtEl>
                                      </p:cBhvr>
                                    </p:animEffect>
                                  </p:childTnLst>
                                </p:cTn>
                              </p:par>
                              <p:par>
                                <p:cTn id="148" presetID="9" presetClass="emph" presetSubtype="0" grpId="0" nodeType="withEffect">
                                  <p:stCondLst>
                                    <p:cond delay="0"/>
                                  </p:stCondLst>
                                  <p:childTnLst>
                                    <p:set>
                                      <p:cBhvr rctx="PPT">
                                        <p:cTn id="149" dur="indefinite"/>
                                        <p:tgtEl>
                                          <p:spTgt spid="3">
                                            <p:txEl>
                                              <p:pRg st="0" end="0"/>
                                            </p:txEl>
                                          </p:spTgt>
                                        </p:tgtEl>
                                        <p:attrNameLst>
                                          <p:attrName>style.opacity</p:attrName>
                                        </p:attrNameLst>
                                      </p:cBhvr>
                                      <p:to>
                                        <p:strVal val="0.25"/>
                                      </p:to>
                                    </p:set>
                                    <p:animEffect filter="image" prLst="opacity: 0.25">
                                      <p:cBhvr rctx="IE">
                                        <p:cTn id="150" dur="indefinite"/>
                                        <p:tgtEl>
                                          <p:spTgt spid="3">
                                            <p:txEl>
                                              <p:pRg st="0" end="0"/>
                                            </p:txEl>
                                          </p:spTgt>
                                        </p:tgtEl>
                                      </p:cBhvr>
                                    </p:animEffect>
                                  </p:childTnLst>
                                </p:cTn>
                              </p:par>
                              <p:par>
                                <p:cTn id="151" presetID="9" presetClass="emph" presetSubtype="0" grpId="0" nodeType="withEffect">
                                  <p:stCondLst>
                                    <p:cond delay="0"/>
                                  </p:stCondLst>
                                  <p:childTnLst>
                                    <p:set>
                                      <p:cBhvr rctx="PPT">
                                        <p:cTn id="152" dur="indefinite"/>
                                        <p:tgtEl>
                                          <p:spTgt spid="10"/>
                                        </p:tgtEl>
                                        <p:attrNameLst>
                                          <p:attrName>style.opacity</p:attrName>
                                        </p:attrNameLst>
                                      </p:cBhvr>
                                      <p:to>
                                        <p:strVal val="0.25"/>
                                      </p:to>
                                    </p:set>
                                    <p:animEffect filter="image" prLst="opacity: 0.25">
                                      <p:cBhvr rctx="IE">
                                        <p:cTn id="153" dur="indefinite"/>
                                        <p:tgtEl>
                                          <p:spTgt spid="10"/>
                                        </p:tgtEl>
                                      </p:cBhvr>
                                    </p:animEffect>
                                  </p:childTnLst>
                                </p:cTn>
                              </p:par>
                              <p:par>
                                <p:cTn id="154" presetID="9" presetClass="emph" presetSubtype="0" grpId="0" nodeType="withEffect">
                                  <p:stCondLst>
                                    <p:cond delay="0"/>
                                  </p:stCondLst>
                                  <p:childTnLst>
                                    <p:set>
                                      <p:cBhvr rctx="PPT">
                                        <p:cTn id="155" dur="indefinite"/>
                                        <p:tgtEl>
                                          <p:spTgt spid="11"/>
                                        </p:tgtEl>
                                        <p:attrNameLst>
                                          <p:attrName>style.opacity</p:attrName>
                                        </p:attrNameLst>
                                      </p:cBhvr>
                                      <p:to>
                                        <p:strVal val="0.25"/>
                                      </p:to>
                                    </p:set>
                                    <p:animEffect filter="image" prLst="opacity: 0.25">
                                      <p:cBhvr rctx="IE">
                                        <p:cTn id="156" dur="indefinite"/>
                                        <p:tgtEl>
                                          <p:spTgt spid="11"/>
                                        </p:tgtEl>
                                      </p:cBhvr>
                                    </p:animEffect>
                                  </p:childTnLst>
                                </p:cTn>
                              </p:par>
                              <p:par>
                                <p:cTn id="157" presetID="9" presetClass="emph" presetSubtype="0" grpId="0" nodeType="withEffect">
                                  <p:stCondLst>
                                    <p:cond delay="0"/>
                                  </p:stCondLst>
                                  <p:childTnLst>
                                    <p:set>
                                      <p:cBhvr rctx="PPT">
                                        <p:cTn id="158" dur="indefinite"/>
                                        <p:tgtEl>
                                          <p:spTgt spid="12"/>
                                        </p:tgtEl>
                                        <p:attrNameLst>
                                          <p:attrName>style.opacity</p:attrName>
                                        </p:attrNameLst>
                                      </p:cBhvr>
                                      <p:to>
                                        <p:strVal val="0.25"/>
                                      </p:to>
                                    </p:set>
                                    <p:animEffect filter="image" prLst="opacity: 0.25">
                                      <p:cBhvr rctx="IE">
                                        <p:cTn id="159" dur="indefinite"/>
                                        <p:tgtEl>
                                          <p:spTgt spid="12"/>
                                        </p:tgtEl>
                                      </p:cBhvr>
                                    </p:animEffect>
                                  </p:childTnLst>
                                </p:cTn>
                              </p:par>
                              <p:par>
                                <p:cTn id="160" presetID="9" presetClass="emph" presetSubtype="0" grpId="0" nodeType="withEffect">
                                  <p:stCondLst>
                                    <p:cond delay="0"/>
                                  </p:stCondLst>
                                  <p:childTnLst>
                                    <p:set>
                                      <p:cBhvr rctx="PPT">
                                        <p:cTn id="161" dur="indefinite"/>
                                        <p:tgtEl>
                                          <p:spTgt spid="13"/>
                                        </p:tgtEl>
                                        <p:attrNameLst>
                                          <p:attrName>style.opacity</p:attrName>
                                        </p:attrNameLst>
                                      </p:cBhvr>
                                      <p:to>
                                        <p:strVal val="0.25"/>
                                      </p:to>
                                    </p:set>
                                    <p:animEffect filter="image" prLst="opacity: 0.25">
                                      <p:cBhvr rctx="IE">
                                        <p:cTn id="162" dur="indefinite"/>
                                        <p:tgtEl>
                                          <p:spTgt spid="13"/>
                                        </p:tgtEl>
                                      </p:cBhvr>
                                    </p:animEffect>
                                  </p:childTnLst>
                                </p:cTn>
                              </p:par>
                              <p:par>
                                <p:cTn id="163" presetID="9" presetClass="emph" presetSubtype="0" grpId="0" nodeType="withEffect">
                                  <p:stCondLst>
                                    <p:cond delay="0"/>
                                  </p:stCondLst>
                                  <p:childTnLst>
                                    <p:set>
                                      <p:cBhvr rctx="PPT">
                                        <p:cTn id="164" dur="indefinite"/>
                                        <p:tgtEl>
                                          <p:spTgt spid="14"/>
                                        </p:tgtEl>
                                        <p:attrNameLst>
                                          <p:attrName>style.opacity</p:attrName>
                                        </p:attrNameLst>
                                      </p:cBhvr>
                                      <p:to>
                                        <p:strVal val="0.25"/>
                                      </p:to>
                                    </p:set>
                                    <p:animEffect filter="image" prLst="opacity: 0.25">
                                      <p:cBhvr rctx="IE">
                                        <p:cTn id="165" dur="indefinite"/>
                                        <p:tgtEl>
                                          <p:spTgt spid="14"/>
                                        </p:tgtEl>
                                      </p:cBhvr>
                                    </p:animEffect>
                                  </p:childTnLst>
                                </p:cTn>
                              </p:par>
                              <p:par>
                                <p:cTn id="166" presetID="9" presetClass="emph" presetSubtype="0" grpId="0" nodeType="withEffect">
                                  <p:stCondLst>
                                    <p:cond delay="0"/>
                                  </p:stCondLst>
                                  <p:childTnLst>
                                    <p:set>
                                      <p:cBhvr rctx="PPT">
                                        <p:cTn id="167" dur="indefinite"/>
                                        <p:tgtEl>
                                          <p:spTgt spid="15"/>
                                        </p:tgtEl>
                                        <p:attrNameLst>
                                          <p:attrName>style.opacity</p:attrName>
                                        </p:attrNameLst>
                                      </p:cBhvr>
                                      <p:to>
                                        <p:strVal val="0.25"/>
                                      </p:to>
                                    </p:set>
                                    <p:animEffect filter="image" prLst="opacity: 0.25">
                                      <p:cBhvr rctx="IE">
                                        <p:cTn id="168" dur="indefinite"/>
                                        <p:tgtEl>
                                          <p:spTgt spid="15"/>
                                        </p:tgtEl>
                                      </p:cBhvr>
                                    </p:animEffect>
                                  </p:childTnLst>
                                </p:cTn>
                              </p:par>
                              <p:par>
                                <p:cTn id="169" presetID="9" presetClass="emph" presetSubtype="0" grpId="0" nodeType="withEffect">
                                  <p:stCondLst>
                                    <p:cond delay="0"/>
                                  </p:stCondLst>
                                  <p:childTnLst>
                                    <p:set>
                                      <p:cBhvr rctx="PPT">
                                        <p:cTn id="170" dur="indefinite"/>
                                        <p:tgtEl>
                                          <p:spTgt spid="16"/>
                                        </p:tgtEl>
                                        <p:attrNameLst>
                                          <p:attrName>style.opacity</p:attrName>
                                        </p:attrNameLst>
                                      </p:cBhvr>
                                      <p:to>
                                        <p:strVal val="0.25"/>
                                      </p:to>
                                    </p:set>
                                    <p:animEffect filter="image" prLst="opacity: 0.25">
                                      <p:cBhvr rctx="IE">
                                        <p:cTn id="171" dur="indefinite"/>
                                        <p:tgtEl>
                                          <p:spTgt spid="16"/>
                                        </p:tgtEl>
                                      </p:cBhvr>
                                    </p:animEffect>
                                  </p:childTnLst>
                                </p:cTn>
                              </p:par>
                              <p:par>
                                <p:cTn id="172" presetID="9" presetClass="emph" presetSubtype="0" grpId="0" nodeType="withEffect">
                                  <p:stCondLst>
                                    <p:cond delay="0"/>
                                  </p:stCondLst>
                                  <p:childTnLst>
                                    <p:set>
                                      <p:cBhvr rctx="PPT">
                                        <p:cTn id="173" dur="indefinite"/>
                                        <p:tgtEl>
                                          <p:spTgt spid="17"/>
                                        </p:tgtEl>
                                        <p:attrNameLst>
                                          <p:attrName>style.opacity</p:attrName>
                                        </p:attrNameLst>
                                      </p:cBhvr>
                                      <p:to>
                                        <p:strVal val="0.25"/>
                                      </p:to>
                                    </p:set>
                                    <p:animEffect filter="image" prLst="opacity: 0.25">
                                      <p:cBhvr rctx="IE">
                                        <p:cTn id="174" dur="indefinite"/>
                                        <p:tgtEl>
                                          <p:spTgt spid="17"/>
                                        </p:tgtEl>
                                      </p:cBhvr>
                                    </p:animEffect>
                                  </p:childTnLst>
                                </p:cTn>
                              </p:par>
                              <p:par>
                                <p:cTn id="175" presetID="9" presetClass="emph" presetSubtype="0" grpId="0" nodeType="withEffect">
                                  <p:stCondLst>
                                    <p:cond delay="0"/>
                                  </p:stCondLst>
                                  <p:childTnLst>
                                    <p:set>
                                      <p:cBhvr rctx="PPT">
                                        <p:cTn id="176" dur="indefinite"/>
                                        <p:tgtEl>
                                          <p:spTgt spid="24"/>
                                        </p:tgtEl>
                                        <p:attrNameLst>
                                          <p:attrName>style.opacity</p:attrName>
                                        </p:attrNameLst>
                                      </p:cBhvr>
                                      <p:to>
                                        <p:strVal val="0.25"/>
                                      </p:to>
                                    </p:set>
                                    <p:animEffect filter="image" prLst="opacity: 0.25">
                                      <p:cBhvr rctx="IE">
                                        <p:cTn id="177" dur="indefinite"/>
                                        <p:tgtEl>
                                          <p:spTgt spid="24"/>
                                        </p:tgtEl>
                                      </p:cBhvr>
                                    </p:animEffect>
                                  </p:childTnLst>
                                </p:cTn>
                              </p:par>
                              <p:par>
                                <p:cTn id="178" presetID="9" presetClass="emph" presetSubtype="0" grpId="0" nodeType="withEffect">
                                  <p:stCondLst>
                                    <p:cond delay="0"/>
                                  </p:stCondLst>
                                  <p:childTnLst>
                                    <p:set>
                                      <p:cBhvr rctx="PPT">
                                        <p:cTn id="179" dur="indefinite"/>
                                        <p:tgtEl>
                                          <p:spTgt spid="25"/>
                                        </p:tgtEl>
                                        <p:attrNameLst>
                                          <p:attrName>style.opacity</p:attrName>
                                        </p:attrNameLst>
                                      </p:cBhvr>
                                      <p:to>
                                        <p:strVal val="0.25"/>
                                      </p:to>
                                    </p:set>
                                    <p:animEffect filter="image" prLst="opacity: 0.25">
                                      <p:cBhvr rctx="IE">
                                        <p:cTn id="180" dur="indefinite"/>
                                        <p:tgtEl>
                                          <p:spTgt spid="25"/>
                                        </p:tgtEl>
                                      </p:cBhvr>
                                    </p:animEffect>
                                  </p:childTnLst>
                                </p:cTn>
                              </p:par>
                              <p:par>
                                <p:cTn id="181" presetID="9" presetClass="emph" presetSubtype="0" grpId="0" nodeType="withEffect">
                                  <p:stCondLst>
                                    <p:cond delay="0"/>
                                  </p:stCondLst>
                                  <p:childTnLst>
                                    <p:set>
                                      <p:cBhvr rctx="PPT">
                                        <p:cTn id="182" dur="indefinite"/>
                                        <p:tgtEl>
                                          <p:spTgt spid="27"/>
                                        </p:tgtEl>
                                        <p:attrNameLst>
                                          <p:attrName>style.opacity</p:attrName>
                                        </p:attrNameLst>
                                      </p:cBhvr>
                                      <p:to>
                                        <p:strVal val="0.25"/>
                                      </p:to>
                                    </p:set>
                                    <p:animEffect filter="image" prLst="opacity: 0.25">
                                      <p:cBhvr rctx="IE">
                                        <p:cTn id="183" dur="indefinite"/>
                                        <p:tgtEl>
                                          <p:spTgt spid="27"/>
                                        </p:tgtEl>
                                      </p:cBhvr>
                                    </p:animEffect>
                                  </p:childTnLst>
                                </p:cTn>
                              </p:par>
                              <p:par>
                                <p:cTn id="184" presetID="9" presetClass="emph" presetSubtype="0" grpId="0" nodeType="withEffect">
                                  <p:stCondLst>
                                    <p:cond delay="0"/>
                                  </p:stCondLst>
                                  <p:childTnLst>
                                    <p:set>
                                      <p:cBhvr rctx="PPT">
                                        <p:cTn id="185" dur="indefinite"/>
                                        <p:tgtEl>
                                          <p:spTgt spid="29"/>
                                        </p:tgtEl>
                                        <p:attrNameLst>
                                          <p:attrName>style.opacity</p:attrName>
                                        </p:attrNameLst>
                                      </p:cBhvr>
                                      <p:to>
                                        <p:strVal val="0.25"/>
                                      </p:to>
                                    </p:set>
                                    <p:animEffect filter="image" prLst="opacity: 0.25">
                                      <p:cBhvr rctx="IE">
                                        <p:cTn id="186" dur="indefinite"/>
                                        <p:tgtEl>
                                          <p:spTgt spid="29"/>
                                        </p:tgtEl>
                                      </p:cBhvr>
                                    </p:animEffect>
                                  </p:childTnLst>
                                </p:cTn>
                              </p:par>
                              <p:par>
                                <p:cTn id="187" presetID="9" presetClass="emph" presetSubtype="0" grpId="0" nodeType="withEffect">
                                  <p:stCondLst>
                                    <p:cond delay="0"/>
                                  </p:stCondLst>
                                  <p:childTnLst>
                                    <p:set>
                                      <p:cBhvr rctx="PPT">
                                        <p:cTn id="188" dur="indefinite"/>
                                        <p:tgtEl>
                                          <p:spTgt spid="31"/>
                                        </p:tgtEl>
                                        <p:attrNameLst>
                                          <p:attrName>style.opacity</p:attrName>
                                        </p:attrNameLst>
                                      </p:cBhvr>
                                      <p:to>
                                        <p:strVal val="0.25"/>
                                      </p:to>
                                    </p:set>
                                    <p:animEffect filter="image" prLst="opacity: 0.25">
                                      <p:cBhvr rctx="IE">
                                        <p:cTn id="189" dur="indefinite"/>
                                        <p:tgtEl>
                                          <p:spTgt spid="31"/>
                                        </p:tgtEl>
                                      </p:cBhvr>
                                    </p:animEffect>
                                  </p:childTnLst>
                                </p:cTn>
                              </p:par>
                              <p:par>
                                <p:cTn id="190" presetID="9" presetClass="emph" presetSubtype="0" grpId="0" nodeType="withEffect">
                                  <p:stCondLst>
                                    <p:cond delay="0"/>
                                  </p:stCondLst>
                                  <p:childTnLst>
                                    <p:set>
                                      <p:cBhvr rctx="PPT">
                                        <p:cTn id="191" dur="indefinite"/>
                                        <p:tgtEl>
                                          <p:spTgt spid="32"/>
                                        </p:tgtEl>
                                        <p:attrNameLst>
                                          <p:attrName>style.opacity</p:attrName>
                                        </p:attrNameLst>
                                      </p:cBhvr>
                                      <p:to>
                                        <p:strVal val="0.25"/>
                                      </p:to>
                                    </p:set>
                                    <p:animEffect filter="image" prLst="opacity: 0.25">
                                      <p:cBhvr rctx="IE">
                                        <p:cTn id="192" dur="indefinite"/>
                                        <p:tgtEl>
                                          <p:spTgt spid="32"/>
                                        </p:tgtEl>
                                      </p:cBhvr>
                                    </p:animEffect>
                                  </p:childTnLst>
                                </p:cTn>
                              </p:par>
                              <p:par>
                                <p:cTn id="193" presetID="9" presetClass="emph" presetSubtype="0" grpId="0" nodeType="withEffect">
                                  <p:stCondLst>
                                    <p:cond delay="0"/>
                                  </p:stCondLst>
                                  <p:childTnLst>
                                    <p:set>
                                      <p:cBhvr rctx="PPT">
                                        <p:cTn id="194" dur="indefinite"/>
                                        <p:tgtEl>
                                          <p:spTgt spid="33"/>
                                        </p:tgtEl>
                                        <p:attrNameLst>
                                          <p:attrName>style.opacity</p:attrName>
                                        </p:attrNameLst>
                                      </p:cBhvr>
                                      <p:to>
                                        <p:strVal val="0.25"/>
                                      </p:to>
                                    </p:set>
                                    <p:animEffect filter="image" prLst="opacity: 0.25">
                                      <p:cBhvr rctx="IE">
                                        <p:cTn id="195" dur="indefinite"/>
                                        <p:tgtEl>
                                          <p:spTgt spid="33"/>
                                        </p:tgtEl>
                                      </p:cBhvr>
                                    </p:animEffect>
                                  </p:childTnLst>
                                </p:cTn>
                              </p:par>
                              <p:par>
                                <p:cTn id="196" presetID="9" presetClass="emph" presetSubtype="0" grpId="0" nodeType="withEffect">
                                  <p:stCondLst>
                                    <p:cond delay="0"/>
                                  </p:stCondLst>
                                  <p:childTnLst>
                                    <p:set>
                                      <p:cBhvr rctx="PPT">
                                        <p:cTn id="197" dur="indefinite"/>
                                        <p:tgtEl>
                                          <p:spTgt spid="34"/>
                                        </p:tgtEl>
                                        <p:attrNameLst>
                                          <p:attrName>style.opacity</p:attrName>
                                        </p:attrNameLst>
                                      </p:cBhvr>
                                      <p:to>
                                        <p:strVal val="0.25"/>
                                      </p:to>
                                    </p:set>
                                    <p:animEffect filter="image" prLst="opacity: 0.25">
                                      <p:cBhvr rctx="IE">
                                        <p:cTn id="198" dur="indefinite"/>
                                        <p:tgtEl>
                                          <p:spTgt spid="34"/>
                                        </p:tgtEl>
                                      </p:cBhvr>
                                    </p:animEffect>
                                  </p:childTnLst>
                                </p:cTn>
                              </p:par>
                              <p:par>
                                <p:cTn id="199" presetID="9" presetClass="emph" presetSubtype="0" grpId="0" nodeType="withEffect">
                                  <p:stCondLst>
                                    <p:cond delay="0"/>
                                  </p:stCondLst>
                                  <p:childTnLst>
                                    <p:set>
                                      <p:cBhvr rctx="PPT">
                                        <p:cTn id="200" dur="indefinite"/>
                                        <p:tgtEl>
                                          <p:spTgt spid="4"/>
                                        </p:tgtEl>
                                        <p:attrNameLst>
                                          <p:attrName>style.opacity</p:attrName>
                                        </p:attrNameLst>
                                      </p:cBhvr>
                                      <p:to>
                                        <p:strVal val="0.25"/>
                                      </p:to>
                                    </p:set>
                                    <p:animEffect filter="image" prLst="opacity: 0.25">
                                      <p:cBhvr rctx="IE">
                                        <p:cTn id="201" dur="indefinite"/>
                                        <p:tgtEl>
                                          <p:spTgt spid="4"/>
                                        </p:tgtEl>
                                      </p:cBhvr>
                                    </p:animEffect>
                                  </p:childTnLst>
                                </p:cTn>
                              </p:par>
                              <p:par>
                                <p:cTn id="202" presetID="9" presetClass="emph" presetSubtype="0" grpId="0" nodeType="withEffect">
                                  <p:stCondLst>
                                    <p:cond delay="0"/>
                                  </p:stCondLst>
                                  <p:childTnLst>
                                    <p:set>
                                      <p:cBhvr rctx="PPT">
                                        <p:cTn id="203" dur="indefinite"/>
                                        <p:tgtEl>
                                          <p:spTgt spid="35"/>
                                        </p:tgtEl>
                                        <p:attrNameLst>
                                          <p:attrName>style.opacity</p:attrName>
                                        </p:attrNameLst>
                                      </p:cBhvr>
                                      <p:to>
                                        <p:strVal val="0.25"/>
                                      </p:to>
                                    </p:set>
                                    <p:animEffect filter="image" prLst="opacity: 0.25">
                                      <p:cBhvr rctx="IE">
                                        <p:cTn id="204" dur="indefinite"/>
                                        <p:tgtEl>
                                          <p:spTgt spid="35"/>
                                        </p:tgtEl>
                                      </p:cBhvr>
                                    </p:animEffect>
                                  </p:childTnLst>
                                </p:cTn>
                              </p:par>
                              <p:par>
                                <p:cTn id="205" presetID="9" presetClass="emph" presetSubtype="0" grpId="0" nodeType="withEffect">
                                  <p:stCondLst>
                                    <p:cond delay="0"/>
                                  </p:stCondLst>
                                  <p:childTnLst>
                                    <p:set>
                                      <p:cBhvr rctx="PPT">
                                        <p:cTn id="206" dur="indefinite"/>
                                        <p:tgtEl>
                                          <p:spTgt spid="8"/>
                                        </p:tgtEl>
                                        <p:attrNameLst>
                                          <p:attrName>style.opacity</p:attrName>
                                        </p:attrNameLst>
                                      </p:cBhvr>
                                      <p:to>
                                        <p:strVal val="0.25"/>
                                      </p:to>
                                    </p:set>
                                    <p:animEffect filter="image" prLst="opacity: 0.25">
                                      <p:cBhvr rctx="IE">
                                        <p:cTn id="207" dur="indefinite"/>
                                        <p:tgtEl>
                                          <p:spTgt spid="8"/>
                                        </p:tgtEl>
                                      </p:cBhvr>
                                    </p:animEffect>
                                  </p:childTnLst>
                                </p:cTn>
                              </p:par>
                              <p:par>
                                <p:cTn id="208" presetID="9" presetClass="emph" presetSubtype="0" grpId="0" nodeType="withEffect">
                                  <p:stCondLst>
                                    <p:cond delay="0"/>
                                  </p:stCondLst>
                                  <p:childTnLst>
                                    <p:set>
                                      <p:cBhvr rctx="PPT">
                                        <p:cTn id="209" dur="indefinite"/>
                                        <p:tgtEl>
                                          <p:spTgt spid="18"/>
                                        </p:tgtEl>
                                        <p:attrNameLst>
                                          <p:attrName>style.opacity</p:attrName>
                                        </p:attrNameLst>
                                      </p:cBhvr>
                                      <p:to>
                                        <p:strVal val="0.25"/>
                                      </p:to>
                                    </p:set>
                                    <p:animEffect filter="image" prLst="opacity: 0.25">
                                      <p:cBhvr rctx="IE">
                                        <p:cTn id="210" dur="indefinite"/>
                                        <p:tgtEl>
                                          <p:spTgt spid="18"/>
                                        </p:tgtEl>
                                      </p:cBhvr>
                                    </p:animEffect>
                                  </p:childTnLst>
                                </p:cTn>
                              </p:par>
                              <p:par>
                                <p:cTn id="211" presetID="9" presetClass="emph" presetSubtype="0" grpId="0" nodeType="withEffect">
                                  <p:stCondLst>
                                    <p:cond delay="0"/>
                                  </p:stCondLst>
                                  <p:childTnLst>
                                    <p:set>
                                      <p:cBhvr rctx="PPT">
                                        <p:cTn id="212" dur="indefinite"/>
                                        <p:tgtEl>
                                          <p:spTgt spid="36"/>
                                        </p:tgtEl>
                                        <p:attrNameLst>
                                          <p:attrName>style.opacity</p:attrName>
                                        </p:attrNameLst>
                                      </p:cBhvr>
                                      <p:to>
                                        <p:strVal val="0.25"/>
                                      </p:to>
                                    </p:set>
                                    <p:animEffect filter="image" prLst="opacity: 0.25">
                                      <p:cBhvr rctx="IE">
                                        <p:cTn id="213" dur="indefinite"/>
                                        <p:tgtEl>
                                          <p:spTgt spid="36"/>
                                        </p:tgtEl>
                                      </p:cBhvr>
                                    </p:animEffect>
                                  </p:childTnLst>
                                </p:cTn>
                              </p:par>
                              <p:par>
                                <p:cTn id="214" presetID="9" presetClass="emph" presetSubtype="0" grpId="0" nodeType="withEffect">
                                  <p:stCondLst>
                                    <p:cond delay="0"/>
                                  </p:stCondLst>
                                  <p:childTnLst>
                                    <p:set>
                                      <p:cBhvr rctx="PPT">
                                        <p:cTn id="215" dur="indefinite"/>
                                        <p:tgtEl>
                                          <p:spTgt spid="37"/>
                                        </p:tgtEl>
                                        <p:attrNameLst>
                                          <p:attrName>style.opacity</p:attrName>
                                        </p:attrNameLst>
                                      </p:cBhvr>
                                      <p:to>
                                        <p:strVal val="0.25"/>
                                      </p:to>
                                    </p:set>
                                    <p:animEffect filter="image" prLst="opacity: 0.25">
                                      <p:cBhvr rctx="IE">
                                        <p:cTn id="216" dur="indefinite"/>
                                        <p:tgtEl>
                                          <p:spTgt spid="37"/>
                                        </p:tgtEl>
                                      </p:cBhvr>
                                    </p:animEffect>
                                  </p:childTnLst>
                                </p:cTn>
                              </p:par>
                              <p:par>
                                <p:cTn id="217" presetID="9" presetClass="emph" presetSubtype="0" grpId="0" nodeType="withEffect">
                                  <p:stCondLst>
                                    <p:cond delay="0"/>
                                  </p:stCondLst>
                                  <p:childTnLst>
                                    <p:set>
                                      <p:cBhvr rctx="PPT">
                                        <p:cTn id="218" dur="indefinite"/>
                                        <p:tgtEl>
                                          <p:spTgt spid="38"/>
                                        </p:tgtEl>
                                        <p:attrNameLst>
                                          <p:attrName>style.opacity</p:attrName>
                                        </p:attrNameLst>
                                      </p:cBhvr>
                                      <p:to>
                                        <p:strVal val="0.25"/>
                                      </p:to>
                                    </p:set>
                                    <p:animEffect filter="image" prLst="opacity: 0.25">
                                      <p:cBhvr rctx="IE">
                                        <p:cTn id="219" dur="indefinite"/>
                                        <p:tgtEl>
                                          <p:spTgt spid="38"/>
                                        </p:tgtEl>
                                      </p:cBhvr>
                                    </p:animEffect>
                                  </p:childTnLst>
                                </p:cTn>
                              </p:par>
                              <p:par>
                                <p:cTn id="220" presetID="9" presetClass="emph" presetSubtype="0" grpId="0" nodeType="withEffect">
                                  <p:stCondLst>
                                    <p:cond delay="0"/>
                                  </p:stCondLst>
                                  <p:childTnLst>
                                    <p:set>
                                      <p:cBhvr rctx="PPT">
                                        <p:cTn id="221" dur="indefinite"/>
                                        <p:tgtEl>
                                          <p:spTgt spid="39"/>
                                        </p:tgtEl>
                                        <p:attrNameLst>
                                          <p:attrName>style.opacity</p:attrName>
                                        </p:attrNameLst>
                                      </p:cBhvr>
                                      <p:to>
                                        <p:strVal val="0.25"/>
                                      </p:to>
                                    </p:set>
                                    <p:animEffect filter="image" prLst="opacity: 0.25">
                                      <p:cBhvr rctx="IE">
                                        <p:cTn id="222" dur="indefinite"/>
                                        <p:tgtEl>
                                          <p:spTgt spid="39"/>
                                        </p:tgtEl>
                                      </p:cBhvr>
                                    </p:animEffect>
                                  </p:childTnLst>
                                </p:cTn>
                              </p:par>
                              <p:par>
                                <p:cTn id="223" presetID="9" presetClass="emph" presetSubtype="0" grpId="0" nodeType="withEffect">
                                  <p:stCondLst>
                                    <p:cond delay="0"/>
                                  </p:stCondLst>
                                  <p:childTnLst>
                                    <p:set>
                                      <p:cBhvr rctx="PPT">
                                        <p:cTn id="224" dur="indefinite"/>
                                        <p:tgtEl>
                                          <p:spTgt spid="40"/>
                                        </p:tgtEl>
                                        <p:attrNameLst>
                                          <p:attrName>style.opacity</p:attrName>
                                        </p:attrNameLst>
                                      </p:cBhvr>
                                      <p:to>
                                        <p:strVal val="0.25"/>
                                      </p:to>
                                    </p:set>
                                    <p:animEffect filter="image" prLst="opacity: 0.25">
                                      <p:cBhvr rctx="IE">
                                        <p:cTn id="225" dur="indefinite"/>
                                        <p:tgtEl>
                                          <p:spTgt spid="40"/>
                                        </p:tgtEl>
                                      </p:cBhvr>
                                    </p:animEffect>
                                  </p:childTnLst>
                                </p:cTn>
                              </p:par>
                              <p:par>
                                <p:cTn id="226" presetID="9" presetClass="emph" presetSubtype="0" grpId="0" nodeType="withEffect">
                                  <p:stCondLst>
                                    <p:cond delay="0"/>
                                  </p:stCondLst>
                                  <p:childTnLst>
                                    <p:set>
                                      <p:cBhvr rctx="PPT">
                                        <p:cTn id="227" dur="indefinite"/>
                                        <p:tgtEl>
                                          <p:spTgt spid="41"/>
                                        </p:tgtEl>
                                        <p:attrNameLst>
                                          <p:attrName>style.opacity</p:attrName>
                                        </p:attrNameLst>
                                      </p:cBhvr>
                                      <p:to>
                                        <p:strVal val="0.25"/>
                                      </p:to>
                                    </p:set>
                                    <p:animEffect filter="image" prLst="opacity: 0.25">
                                      <p:cBhvr rctx="IE">
                                        <p:cTn id="228" dur="indefinite"/>
                                        <p:tgtEl>
                                          <p:spTgt spid="41"/>
                                        </p:tgtEl>
                                      </p:cBhvr>
                                    </p:animEffect>
                                  </p:childTnLst>
                                </p:cTn>
                              </p:par>
                              <p:par>
                                <p:cTn id="229" presetID="9" presetClass="emph" presetSubtype="0" nodeType="withEffect">
                                  <p:stCondLst>
                                    <p:cond delay="0"/>
                                  </p:stCondLst>
                                  <p:childTnLst>
                                    <p:set>
                                      <p:cBhvr rctx="PPT">
                                        <p:cTn id="230" dur="indefinite"/>
                                        <p:tgtEl>
                                          <p:spTgt spid="43"/>
                                        </p:tgtEl>
                                        <p:attrNameLst>
                                          <p:attrName>style.opacity</p:attrName>
                                        </p:attrNameLst>
                                      </p:cBhvr>
                                      <p:to>
                                        <p:strVal val="0.25"/>
                                      </p:to>
                                    </p:set>
                                    <p:animEffect filter="image" prLst="opacity: 0.25">
                                      <p:cBhvr rctx="IE">
                                        <p:cTn id="231" dur="indefinite"/>
                                        <p:tgtEl>
                                          <p:spTgt spid="43"/>
                                        </p:tgtEl>
                                      </p:cBhvr>
                                    </p:animEffect>
                                  </p:childTnLst>
                                </p:cTn>
                              </p:par>
                              <p:par>
                                <p:cTn id="232" presetID="9" presetClass="emph" presetSubtype="0" nodeType="withEffect">
                                  <p:stCondLst>
                                    <p:cond delay="0"/>
                                  </p:stCondLst>
                                  <p:childTnLst>
                                    <p:set>
                                      <p:cBhvr rctx="PPT">
                                        <p:cTn id="233" dur="indefinite"/>
                                        <p:tgtEl>
                                          <p:spTgt spid="45"/>
                                        </p:tgtEl>
                                        <p:attrNameLst>
                                          <p:attrName>style.opacity</p:attrName>
                                        </p:attrNameLst>
                                      </p:cBhvr>
                                      <p:to>
                                        <p:strVal val="0.25"/>
                                      </p:to>
                                    </p:set>
                                    <p:animEffect filter="image" prLst="opacity: 0.25">
                                      <p:cBhvr rctx="IE">
                                        <p:cTn id="234" dur="indefinite"/>
                                        <p:tgtEl>
                                          <p:spTgt spid="45"/>
                                        </p:tgtEl>
                                      </p:cBhvr>
                                    </p:animEffect>
                                  </p:childTnLst>
                                </p:cTn>
                              </p:par>
                              <p:par>
                                <p:cTn id="235" presetID="9" presetClass="emph" presetSubtype="0" nodeType="withEffect">
                                  <p:stCondLst>
                                    <p:cond delay="0"/>
                                  </p:stCondLst>
                                  <p:childTnLst>
                                    <p:set>
                                      <p:cBhvr rctx="PPT">
                                        <p:cTn id="236" dur="indefinite"/>
                                        <p:tgtEl>
                                          <p:spTgt spid="47"/>
                                        </p:tgtEl>
                                        <p:attrNameLst>
                                          <p:attrName>style.opacity</p:attrName>
                                        </p:attrNameLst>
                                      </p:cBhvr>
                                      <p:to>
                                        <p:strVal val="0.25"/>
                                      </p:to>
                                    </p:set>
                                    <p:animEffect filter="image" prLst="opacity: 0.25">
                                      <p:cBhvr rctx="IE">
                                        <p:cTn id="237" dur="indefinite"/>
                                        <p:tgtEl>
                                          <p:spTgt spid="47"/>
                                        </p:tgtEl>
                                      </p:cBhvr>
                                    </p:animEffect>
                                  </p:childTnLst>
                                </p:cTn>
                              </p:par>
                              <p:par>
                                <p:cTn id="238" presetID="9" presetClass="emph" presetSubtype="0" nodeType="withEffect">
                                  <p:stCondLst>
                                    <p:cond delay="0"/>
                                  </p:stCondLst>
                                  <p:childTnLst>
                                    <p:set>
                                      <p:cBhvr rctx="PPT">
                                        <p:cTn id="239" dur="indefinite"/>
                                        <p:tgtEl>
                                          <p:spTgt spid="49"/>
                                        </p:tgtEl>
                                        <p:attrNameLst>
                                          <p:attrName>style.opacity</p:attrName>
                                        </p:attrNameLst>
                                      </p:cBhvr>
                                      <p:to>
                                        <p:strVal val="0.25"/>
                                      </p:to>
                                    </p:set>
                                    <p:animEffect filter="image" prLst="opacity: 0.25">
                                      <p:cBhvr rctx="IE">
                                        <p:cTn id="240" dur="indefinite"/>
                                        <p:tgtEl>
                                          <p:spTgt spid="49"/>
                                        </p:tgtEl>
                                      </p:cBhvr>
                                    </p:animEffect>
                                  </p:childTnLst>
                                </p:cTn>
                              </p:par>
                              <p:par>
                                <p:cTn id="241" presetID="9" presetClass="emph" presetSubtype="0" nodeType="withEffect">
                                  <p:stCondLst>
                                    <p:cond delay="0"/>
                                  </p:stCondLst>
                                  <p:childTnLst>
                                    <p:set>
                                      <p:cBhvr rctx="PPT">
                                        <p:cTn id="242" dur="indefinite"/>
                                        <p:tgtEl>
                                          <p:spTgt spid="51"/>
                                        </p:tgtEl>
                                        <p:attrNameLst>
                                          <p:attrName>style.opacity</p:attrName>
                                        </p:attrNameLst>
                                      </p:cBhvr>
                                      <p:to>
                                        <p:strVal val="0.25"/>
                                      </p:to>
                                    </p:set>
                                    <p:animEffect filter="image" prLst="opacity: 0.25">
                                      <p:cBhvr rctx="IE">
                                        <p:cTn id="243" dur="indefinite"/>
                                        <p:tgtEl>
                                          <p:spTgt spid="51"/>
                                        </p:tgtEl>
                                      </p:cBhvr>
                                    </p:animEffect>
                                  </p:childTnLst>
                                </p:cTn>
                              </p:par>
                              <p:par>
                                <p:cTn id="244" presetID="9" presetClass="emph" presetSubtype="0" nodeType="withEffect">
                                  <p:stCondLst>
                                    <p:cond delay="0"/>
                                  </p:stCondLst>
                                  <p:childTnLst>
                                    <p:set>
                                      <p:cBhvr rctx="PPT">
                                        <p:cTn id="245" dur="indefinite"/>
                                        <p:tgtEl>
                                          <p:spTgt spid="53"/>
                                        </p:tgtEl>
                                        <p:attrNameLst>
                                          <p:attrName>style.opacity</p:attrName>
                                        </p:attrNameLst>
                                      </p:cBhvr>
                                      <p:to>
                                        <p:strVal val="0.25"/>
                                      </p:to>
                                    </p:set>
                                    <p:animEffect filter="image" prLst="opacity: 0.25">
                                      <p:cBhvr rctx="IE">
                                        <p:cTn id="246" dur="indefinite"/>
                                        <p:tgtEl>
                                          <p:spTgt spid="53"/>
                                        </p:tgtEl>
                                      </p:cBhvr>
                                    </p:animEffect>
                                  </p:childTnLst>
                                </p:cTn>
                              </p:par>
                              <p:par>
                                <p:cTn id="247" presetID="9" presetClass="emph" presetSubtype="0" nodeType="withEffect">
                                  <p:stCondLst>
                                    <p:cond delay="0"/>
                                  </p:stCondLst>
                                  <p:childTnLst>
                                    <p:set>
                                      <p:cBhvr rctx="PPT">
                                        <p:cTn id="248" dur="indefinite"/>
                                        <p:tgtEl>
                                          <p:spTgt spid="55"/>
                                        </p:tgtEl>
                                        <p:attrNameLst>
                                          <p:attrName>style.opacity</p:attrName>
                                        </p:attrNameLst>
                                      </p:cBhvr>
                                      <p:to>
                                        <p:strVal val="0.25"/>
                                      </p:to>
                                    </p:set>
                                    <p:animEffect filter="image" prLst="opacity: 0.25">
                                      <p:cBhvr rctx="IE">
                                        <p:cTn id="249" dur="indefinite"/>
                                        <p:tgtEl>
                                          <p:spTgt spid="55"/>
                                        </p:tgtEl>
                                      </p:cBhvr>
                                    </p:animEffect>
                                  </p:childTnLst>
                                </p:cTn>
                              </p:par>
                              <p:par>
                                <p:cTn id="250" presetID="9" presetClass="emph" presetSubtype="0" nodeType="withEffect">
                                  <p:stCondLst>
                                    <p:cond delay="0"/>
                                  </p:stCondLst>
                                  <p:childTnLst>
                                    <p:set>
                                      <p:cBhvr rctx="PPT">
                                        <p:cTn id="251" dur="indefinite"/>
                                        <p:tgtEl>
                                          <p:spTgt spid="57"/>
                                        </p:tgtEl>
                                        <p:attrNameLst>
                                          <p:attrName>style.opacity</p:attrName>
                                        </p:attrNameLst>
                                      </p:cBhvr>
                                      <p:to>
                                        <p:strVal val="0.25"/>
                                      </p:to>
                                    </p:set>
                                    <p:animEffect filter="image" prLst="opacity: 0.25">
                                      <p:cBhvr rctx="IE">
                                        <p:cTn id="252" dur="indefinite"/>
                                        <p:tgtEl>
                                          <p:spTgt spid="57"/>
                                        </p:tgtEl>
                                      </p:cBhvr>
                                    </p:animEffect>
                                  </p:childTnLst>
                                </p:cTn>
                              </p:par>
                              <p:par>
                                <p:cTn id="253" presetID="9" presetClass="emph" presetSubtype="0" nodeType="withEffect">
                                  <p:stCondLst>
                                    <p:cond delay="0"/>
                                  </p:stCondLst>
                                  <p:childTnLst>
                                    <p:set>
                                      <p:cBhvr rctx="PPT">
                                        <p:cTn id="254" dur="indefinite"/>
                                        <p:tgtEl>
                                          <p:spTgt spid="60"/>
                                        </p:tgtEl>
                                        <p:attrNameLst>
                                          <p:attrName>style.opacity</p:attrName>
                                        </p:attrNameLst>
                                      </p:cBhvr>
                                      <p:to>
                                        <p:strVal val="0.25"/>
                                      </p:to>
                                    </p:set>
                                    <p:animEffect filter="image" prLst="opacity: 0.25">
                                      <p:cBhvr rctx="IE">
                                        <p:cTn id="255" dur="indefinite"/>
                                        <p:tgtEl>
                                          <p:spTgt spid="60"/>
                                        </p:tgtEl>
                                      </p:cBhvr>
                                    </p:animEffect>
                                  </p:childTnLst>
                                </p:cTn>
                              </p:par>
                              <p:par>
                                <p:cTn id="256" presetID="9" presetClass="emph" presetSubtype="0" nodeType="withEffect">
                                  <p:stCondLst>
                                    <p:cond delay="0"/>
                                  </p:stCondLst>
                                  <p:childTnLst>
                                    <p:set>
                                      <p:cBhvr rctx="PPT">
                                        <p:cTn id="257" dur="indefinite"/>
                                        <p:tgtEl>
                                          <p:spTgt spid="62"/>
                                        </p:tgtEl>
                                        <p:attrNameLst>
                                          <p:attrName>style.opacity</p:attrName>
                                        </p:attrNameLst>
                                      </p:cBhvr>
                                      <p:to>
                                        <p:strVal val="0.25"/>
                                      </p:to>
                                    </p:set>
                                    <p:animEffect filter="image" prLst="opacity: 0.25">
                                      <p:cBhvr rctx="IE">
                                        <p:cTn id="258" dur="indefinite"/>
                                        <p:tgtEl>
                                          <p:spTgt spid="62"/>
                                        </p:tgtEl>
                                      </p:cBhvr>
                                    </p:animEffect>
                                  </p:childTnLst>
                                </p:cTn>
                              </p:par>
                              <p:par>
                                <p:cTn id="259" presetID="9" presetClass="emph" presetSubtype="0" nodeType="withEffect">
                                  <p:stCondLst>
                                    <p:cond delay="0"/>
                                  </p:stCondLst>
                                  <p:childTnLst>
                                    <p:set>
                                      <p:cBhvr rctx="PPT">
                                        <p:cTn id="260" dur="indefinite"/>
                                        <p:tgtEl>
                                          <p:spTgt spid="64"/>
                                        </p:tgtEl>
                                        <p:attrNameLst>
                                          <p:attrName>style.opacity</p:attrName>
                                        </p:attrNameLst>
                                      </p:cBhvr>
                                      <p:to>
                                        <p:strVal val="0.25"/>
                                      </p:to>
                                    </p:set>
                                    <p:animEffect filter="image" prLst="opacity: 0.25">
                                      <p:cBhvr rctx="IE">
                                        <p:cTn id="261" dur="indefinite"/>
                                        <p:tgtEl>
                                          <p:spTgt spid="64"/>
                                        </p:tgtEl>
                                      </p:cBhvr>
                                    </p:animEffect>
                                  </p:childTnLst>
                                </p:cTn>
                              </p:par>
                              <p:par>
                                <p:cTn id="262" presetID="9" presetClass="emph" presetSubtype="0" nodeType="withEffect">
                                  <p:stCondLst>
                                    <p:cond delay="0"/>
                                  </p:stCondLst>
                                  <p:childTnLst>
                                    <p:set>
                                      <p:cBhvr rctx="PPT">
                                        <p:cTn id="263" dur="indefinite"/>
                                        <p:tgtEl>
                                          <p:spTgt spid="66"/>
                                        </p:tgtEl>
                                        <p:attrNameLst>
                                          <p:attrName>style.opacity</p:attrName>
                                        </p:attrNameLst>
                                      </p:cBhvr>
                                      <p:to>
                                        <p:strVal val="0.25"/>
                                      </p:to>
                                    </p:set>
                                    <p:animEffect filter="image" prLst="opacity: 0.25">
                                      <p:cBhvr rctx="IE">
                                        <p:cTn id="264" dur="indefinite"/>
                                        <p:tgtEl>
                                          <p:spTgt spid="66"/>
                                        </p:tgtEl>
                                      </p:cBhvr>
                                    </p:animEffect>
                                  </p:childTnLst>
                                </p:cTn>
                              </p:par>
                              <p:par>
                                <p:cTn id="265" presetID="9" presetClass="emph" presetSubtype="0" nodeType="withEffect">
                                  <p:stCondLst>
                                    <p:cond delay="0"/>
                                  </p:stCondLst>
                                  <p:childTnLst>
                                    <p:set>
                                      <p:cBhvr rctx="PPT">
                                        <p:cTn id="266" dur="indefinite"/>
                                        <p:tgtEl>
                                          <p:spTgt spid="68"/>
                                        </p:tgtEl>
                                        <p:attrNameLst>
                                          <p:attrName>style.opacity</p:attrName>
                                        </p:attrNameLst>
                                      </p:cBhvr>
                                      <p:to>
                                        <p:strVal val="0.25"/>
                                      </p:to>
                                    </p:set>
                                    <p:animEffect filter="image" prLst="opacity: 0.25">
                                      <p:cBhvr rctx="IE">
                                        <p:cTn id="267" dur="indefinite"/>
                                        <p:tgtEl>
                                          <p:spTgt spid="68"/>
                                        </p:tgtEl>
                                      </p:cBhvr>
                                    </p:animEffect>
                                  </p:childTnLst>
                                </p:cTn>
                              </p:par>
                              <p:par>
                                <p:cTn id="268" presetID="9" presetClass="emph" presetSubtype="0" nodeType="withEffect">
                                  <p:stCondLst>
                                    <p:cond delay="0"/>
                                  </p:stCondLst>
                                  <p:childTnLst>
                                    <p:set>
                                      <p:cBhvr rctx="PPT">
                                        <p:cTn id="269" dur="indefinite"/>
                                        <p:tgtEl>
                                          <p:spTgt spid="70"/>
                                        </p:tgtEl>
                                        <p:attrNameLst>
                                          <p:attrName>style.opacity</p:attrName>
                                        </p:attrNameLst>
                                      </p:cBhvr>
                                      <p:to>
                                        <p:strVal val="0.25"/>
                                      </p:to>
                                    </p:set>
                                    <p:animEffect filter="image" prLst="opacity: 0.25">
                                      <p:cBhvr rctx="IE">
                                        <p:cTn id="270" dur="indefinite"/>
                                        <p:tgtEl>
                                          <p:spTgt spid="70"/>
                                        </p:tgtEl>
                                      </p:cBhvr>
                                    </p:animEffect>
                                  </p:childTnLst>
                                </p:cTn>
                              </p:par>
                              <p:par>
                                <p:cTn id="271" presetID="9" presetClass="emph" presetSubtype="0" nodeType="withEffect">
                                  <p:stCondLst>
                                    <p:cond delay="0"/>
                                  </p:stCondLst>
                                  <p:childTnLst>
                                    <p:set>
                                      <p:cBhvr rctx="PPT">
                                        <p:cTn id="272" dur="indefinite"/>
                                        <p:tgtEl>
                                          <p:spTgt spid="72"/>
                                        </p:tgtEl>
                                        <p:attrNameLst>
                                          <p:attrName>style.opacity</p:attrName>
                                        </p:attrNameLst>
                                      </p:cBhvr>
                                      <p:to>
                                        <p:strVal val="0.25"/>
                                      </p:to>
                                    </p:set>
                                    <p:animEffect filter="image" prLst="opacity: 0.25">
                                      <p:cBhvr rctx="IE">
                                        <p:cTn id="273" dur="indefinite"/>
                                        <p:tgtEl>
                                          <p:spTgt spid="72"/>
                                        </p:tgtEl>
                                      </p:cBhvr>
                                    </p:animEffect>
                                  </p:childTnLst>
                                </p:cTn>
                              </p:par>
                              <p:par>
                                <p:cTn id="274" presetID="9" presetClass="emph" presetSubtype="0" nodeType="withEffect">
                                  <p:stCondLst>
                                    <p:cond delay="0"/>
                                  </p:stCondLst>
                                  <p:childTnLst>
                                    <p:set>
                                      <p:cBhvr rctx="PPT">
                                        <p:cTn id="275" dur="indefinite"/>
                                        <p:tgtEl>
                                          <p:spTgt spid="74"/>
                                        </p:tgtEl>
                                        <p:attrNameLst>
                                          <p:attrName>style.opacity</p:attrName>
                                        </p:attrNameLst>
                                      </p:cBhvr>
                                      <p:to>
                                        <p:strVal val="0.25"/>
                                      </p:to>
                                    </p:set>
                                    <p:animEffect filter="image" prLst="opacity: 0.25">
                                      <p:cBhvr rctx="IE">
                                        <p:cTn id="276" dur="indefinite"/>
                                        <p:tgtEl>
                                          <p:spTgt spid="74"/>
                                        </p:tgtEl>
                                      </p:cBhvr>
                                    </p:animEffect>
                                  </p:childTnLst>
                                </p:cTn>
                              </p:par>
                              <p:par>
                                <p:cTn id="277" presetID="9" presetClass="emph" presetSubtype="0" grpId="0" nodeType="withEffect">
                                  <p:stCondLst>
                                    <p:cond delay="0"/>
                                  </p:stCondLst>
                                  <p:childTnLst>
                                    <p:set>
                                      <p:cBhvr rctx="PPT">
                                        <p:cTn id="278" dur="indefinite"/>
                                        <p:tgtEl>
                                          <p:spTgt spid="67"/>
                                        </p:tgtEl>
                                        <p:attrNameLst>
                                          <p:attrName>style.opacity</p:attrName>
                                        </p:attrNameLst>
                                      </p:cBhvr>
                                      <p:to>
                                        <p:strVal val="0.25"/>
                                      </p:to>
                                    </p:set>
                                    <p:animEffect filter="image" prLst="opacity: 0.25">
                                      <p:cBhvr rctx="IE">
                                        <p:cTn id="279" dur="indefinite"/>
                                        <p:tgtEl>
                                          <p:spTgt spid="67"/>
                                        </p:tgtEl>
                                      </p:cBhvr>
                                    </p:animEffect>
                                  </p:childTnLst>
                                </p:cTn>
                              </p:par>
                              <p:par>
                                <p:cTn id="280" presetID="9" presetClass="emph" presetSubtype="0" grpId="0" nodeType="withEffect">
                                  <p:stCondLst>
                                    <p:cond delay="0"/>
                                  </p:stCondLst>
                                  <p:childTnLst>
                                    <p:set>
                                      <p:cBhvr rctx="PPT">
                                        <p:cTn id="281" dur="indefinite"/>
                                        <p:tgtEl>
                                          <p:spTgt spid="69"/>
                                        </p:tgtEl>
                                        <p:attrNameLst>
                                          <p:attrName>style.opacity</p:attrName>
                                        </p:attrNameLst>
                                      </p:cBhvr>
                                      <p:to>
                                        <p:strVal val="0.25"/>
                                      </p:to>
                                    </p:set>
                                    <p:animEffect filter="image" prLst="opacity: 0.25">
                                      <p:cBhvr rctx="IE">
                                        <p:cTn id="282" dur="indefinite"/>
                                        <p:tgtEl>
                                          <p:spTgt spid="69"/>
                                        </p:tgtEl>
                                      </p:cBhvr>
                                    </p:animEffect>
                                  </p:childTnLst>
                                </p:cTn>
                              </p:par>
                              <p:par>
                                <p:cTn id="283" presetID="9" presetClass="emph" presetSubtype="0" nodeType="withEffect">
                                  <p:stCondLst>
                                    <p:cond delay="0"/>
                                  </p:stCondLst>
                                  <p:childTnLst>
                                    <p:set>
                                      <p:cBhvr rctx="PPT">
                                        <p:cTn id="284" dur="indefinite"/>
                                        <p:tgtEl>
                                          <p:spTgt spid="71"/>
                                        </p:tgtEl>
                                        <p:attrNameLst>
                                          <p:attrName>style.opacity</p:attrName>
                                        </p:attrNameLst>
                                      </p:cBhvr>
                                      <p:to>
                                        <p:strVal val="0.25"/>
                                      </p:to>
                                    </p:set>
                                    <p:animEffect filter="image" prLst="opacity: 0.25">
                                      <p:cBhvr rctx="IE">
                                        <p:cTn id="285" dur="indefinite"/>
                                        <p:tgtEl>
                                          <p:spTgt spid="71"/>
                                        </p:tgtEl>
                                      </p:cBhvr>
                                    </p:animEffect>
                                  </p:childTnLst>
                                </p:cTn>
                              </p:par>
                              <p:par>
                                <p:cTn id="286" presetID="9" presetClass="emph" presetSubtype="0" nodeType="withEffect">
                                  <p:stCondLst>
                                    <p:cond delay="0"/>
                                  </p:stCondLst>
                                  <p:childTnLst>
                                    <p:set>
                                      <p:cBhvr rctx="PPT">
                                        <p:cTn id="287" dur="indefinite"/>
                                        <p:tgtEl>
                                          <p:spTgt spid="73"/>
                                        </p:tgtEl>
                                        <p:attrNameLst>
                                          <p:attrName>style.opacity</p:attrName>
                                        </p:attrNameLst>
                                      </p:cBhvr>
                                      <p:to>
                                        <p:strVal val="0.25"/>
                                      </p:to>
                                    </p:set>
                                    <p:animEffect filter="image" prLst="opacity: 0.25">
                                      <p:cBhvr rctx="IE">
                                        <p:cTn id="288" dur="indefinite"/>
                                        <p:tgtEl>
                                          <p:spTgt spid="73"/>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nodeType="clickEffect">
                                  <p:stCondLst>
                                    <p:cond delay="0"/>
                                  </p:stCondLst>
                                  <p:childTnLst>
                                    <p:set>
                                      <p:cBhvr>
                                        <p:cTn id="292" dur="1" fill="hold">
                                          <p:stCondLst>
                                            <p:cond delay="0"/>
                                          </p:stCondLst>
                                        </p:cTn>
                                        <p:tgtEl>
                                          <p:spTgt spid="77">
                                            <p:txEl>
                                              <p:pRg st="0" end="0"/>
                                            </p:txEl>
                                          </p:spTgt>
                                        </p:tgtEl>
                                        <p:attrNameLst>
                                          <p:attrName>style.visibility</p:attrName>
                                        </p:attrNameLst>
                                      </p:cBhvr>
                                      <p:to>
                                        <p:strVal val="visible"/>
                                      </p:to>
                                    </p:set>
                                    <p:animEffect transition="in" filter="fade">
                                      <p:cBhvr>
                                        <p:cTn id="293" dur="500"/>
                                        <p:tgtEl>
                                          <p:spTgt spid="77">
                                            <p:txEl>
                                              <p:pRg st="0" end="0"/>
                                            </p:txEl>
                                          </p:spTgt>
                                        </p:tgtEl>
                                      </p:cBhvr>
                                    </p:animEffect>
                                  </p:childTnLst>
                                </p:cTn>
                              </p:par>
                            </p:childTnLst>
                          </p:cTn>
                        </p:par>
                      </p:childTnLst>
                    </p:cTn>
                  </p:par>
                  <p:par>
                    <p:cTn id="294" fill="hold">
                      <p:stCondLst>
                        <p:cond delay="indefinite"/>
                      </p:stCondLst>
                      <p:childTnLst>
                        <p:par>
                          <p:cTn id="295" fill="hold">
                            <p:stCondLst>
                              <p:cond delay="0"/>
                            </p:stCondLst>
                            <p:childTnLst>
                              <p:par>
                                <p:cTn id="296" presetID="10" presetClass="entr" presetSubtype="0" fill="hold" nodeType="clickEffect">
                                  <p:stCondLst>
                                    <p:cond delay="0"/>
                                  </p:stCondLst>
                                  <p:childTnLst>
                                    <p:set>
                                      <p:cBhvr>
                                        <p:cTn id="297" dur="1" fill="hold">
                                          <p:stCondLst>
                                            <p:cond delay="0"/>
                                          </p:stCondLst>
                                        </p:cTn>
                                        <p:tgtEl>
                                          <p:spTgt spid="77">
                                            <p:txEl>
                                              <p:pRg st="2" end="2"/>
                                            </p:txEl>
                                          </p:spTgt>
                                        </p:tgtEl>
                                        <p:attrNameLst>
                                          <p:attrName>style.visibility</p:attrName>
                                        </p:attrNameLst>
                                      </p:cBhvr>
                                      <p:to>
                                        <p:strVal val="visible"/>
                                      </p:to>
                                    </p:set>
                                    <p:animEffect transition="in" filter="fade">
                                      <p:cBhvr>
                                        <p:cTn id="298" dur="500"/>
                                        <p:tgtEl>
                                          <p:spTgt spid="77">
                                            <p:txEl>
                                              <p:pRg st="2" end="2"/>
                                            </p:txEl>
                                          </p:spTgt>
                                        </p:tgtEl>
                                      </p:cBhvr>
                                    </p:animEffect>
                                  </p:childTnLst>
                                </p:cTn>
                              </p:par>
                            </p:childTnLst>
                          </p:cTn>
                        </p:par>
                      </p:childTnLst>
                    </p:cTn>
                  </p:par>
                  <p:par>
                    <p:cTn id="299" fill="hold">
                      <p:stCondLst>
                        <p:cond delay="indefinite"/>
                      </p:stCondLst>
                      <p:childTnLst>
                        <p:par>
                          <p:cTn id="300" fill="hold">
                            <p:stCondLst>
                              <p:cond delay="0"/>
                            </p:stCondLst>
                            <p:childTnLst>
                              <p:par>
                                <p:cTn id="301" presetID="10" presetClass="entr" presetSubtype="0" fill="hold" nodeType="clickEffect">
                                  <p:stCondLst>
                                    <p:cond delay="0"/>
                                  </p:stCondLst>
                                  <p:childTnLst>
                                    <p:set>
                                      <p:cBhvr>
                                        <p:cTn id="302" dur="1" fill="hold">
                                          <p:stCondLst>
                                            <p:cond delay="0"/>
                                          </p:stCondLst>
                                        </p:cTn>
                                        <p:tgtEl>
                                          <p:spTgt spid="77">
                                            <p:txEl>
                                              <p:pRg st="4" end="4"/>
                                            </p:txEl>
                                          </p:spTgt>
                                        </p:tgtEl>
                                        <p:attrNameLst>
                                          <p:attrName>style.visibility</p:attrName>
                                        </p:attrNameLst>
                                      </p:cBhvr>
                                      <p:to>
                                        <p:strVal val="visible"/>
                                      </p:to>
                                    </p:set>
                                    <p:animEffect transition="in" filter="fade">
                                      <p:cBhvr>
                                        <p:cTn id="303" dur="500"/>
                                        <p:tgtEl>
                                          <p:spTgt spid="77">
                                            <p:txEl>
                                              <p:pRg st="4" end="4"/>
                                            </p:txEl>
                                          </p:spTgt>
                                        </p:tgtEl>
                                      </p:cBhvr>
                                    </p:animEffect>
                                  </p:childTnLst>
                                </p:cTn>
                              </p:par>
                            </p:childTnLst>
                          </p:cTn>
                        </p:par>
                      </p:childTnLst>
                    </p:cTn>
                  </p:par>
                  <p:par>
                    <p:cTn id="304" fill="hold">
                      <p:stCondLst>
                        <p:cond delay="indefinite"/>
                      </p:stCondLst>
                      <p:childTnLst>
                        <p:par>
                          <p:cTn id="305" fill="hold">
                            <p:stCondLst>
                              <p:cond delay="0"/>
                            </p:stCondLst>
                            <p:childTnLst>
                              <p:par>
                                <p:cTn id="306" presetID="10" presetClass="entr" presetSubtype="0" fill="hold" nodeType="clickEffect">
                                  <p:stCondLst>
                                    <p:cond delay="0"/>
                                  </p:stCondLst>
                                  <p:childTnLst>
                                    <p:set>
                                      <p:cBhvr>
                                        <p:cTn id="307" dur="1" fill="hold">
                                          <p:stCondLst>
                                            <p:cond delay="0"/>
                                          </p:stCondLst>
                                        </p:cTn>
                                        <p:tgtEl>
                                          <p:spTgt spid="77">
                                            <p:txEl>
                                              <p:pRg st="6" end="6"/>
                                            </p:txEl>
                                          </p:spTgt>
                                        </p:tgtEl>
                                        <p:attrNameLst>
                                          <p:attrName>style.visibility</p:attrName>
                                        </p:attrNameLst>
                                      </p:cBhvr>
                                      <p:to>
                                        <p:strVal val="visible"/>
                                      </p:to>
                                    </p:set>
                                    <p:animEffect transition="in" filter="fade">
                                      <p:cBhvr>
                                        <p:cTn id="308" dur="500"/>
                                        <p:tgtEl>
                                          <p:spTgt spid="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24" grpId="0" animBg="1"/>
      <p:bldP spid="24" grpId="1" animBg="1"/>
      <p:bldP spid="25" grpId="0" animBg="1"/>
      <p:bldP spid="25" grpId="1" animBg="1"/>
      <p:bldP spid="27" grpId="0" animBg="1"/>
      <p:bldP spid="27" grpId="1" animBg="1"/>
      <p:bldP spid="29" grpId="0" animBg="1"/>
      <p:bldP spid="29" grpId="1" animBg="1"/>
      <p:bldP spid="31" grpId="0" animBg="1"/>
      <p:bldP spid="31" grpId="1" animBg="1"/>
      <p:bldP spid="32" grpId="0" animBg="1"/>
      <p:bldP spid="32" grpId="1" animBg="1"/>
      <p:bldP spid="33" grpId="0" animBg="1"/>
      <p:bldP spid="33" grpId="1" animBg="1"/>
      <p:bldP spid="34" grpId="0" animBg="1"/>
      <p:bldP spid="34" grpId="1" animBg="1"/>
      <p:bldP spid="4" grpId="0" animBg="1"/>
      <p:bldP spid="4" grpId="1" animBg="1"/>
      <p:bldP spid="35" grpId="0" animBg="1"/>
      <p:bldP spid="35" grpId="1" animBg="1"/>
      <p:bldP spid="8" grpId="0" animBg="1"/>
      <p:bldP spid="8" grpId="1" animBg="1"/>
      <p:bldP spid="18" grpId="0" animBg="1"/>
      <p:bldP spid="18"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67" grpId="0" animBg="1"/>
      <p:bldP spid="67" grpId="1" animBg="1"/>
      <p:bldP spid="69" grpId="0" animBg="1"/>
      <p:bldP spid="6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IPsec </a:t>
            </a:r>
            <a:r>
              <a:rPr lang="en-US" dirty="0" smtClean="0"/>
              <a:t>functionality</a:t>
            </a:r>
            <a:endParaRPr lang="en-US" dirty="0"/>
          </a:p>
        </p:txBody>
      </p:sp>
      <p:sp>
        <p:nvSpPr>
          <p:cNvPr id="6" name="Rounded Rectangle 5"/>
          <p:cNvSpPr/>
          <p:nvPr/>
        </p:nvSpPr>
        <p:spPr>
          <a:xfrm>
            <a:off x="5369172" y="1682060"/>
            <a:ext cx="1079405" cy="8043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Payload</a:t>
            </a:r>
            <a:endParaRPr lang="en-US" dirty="0"/>
          </a:p>
        </p:txBody>
      </p:sp>
      <p:sp>
        <p:nvSpPr>
          <p:cNvPr id="7" name="Rounded Rectangle 6"/>
          <p:cNvSpPr/>
          <p:nvPr/>
        </p:nvSpPr>
        <p:spPr>
          <a:xfrm>
            <a:off x="4289767" y="1682059"/>
            <a:ext cx="1079405" cy="8043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L4 Header</a:t>
            </a:r>
            <a:endParaRPr lang="en-US" dirty="0"/>
          </a:p>
        </p:txBody>
      </p:sp>
      <p:sp>
        <p:nvSpPr>
          <p:cNvPr id="8" name="Rounded Rectangle 7"/>
          <p:cNvSpPr/>
          <p:nvPr/>
        </p:nvSpPr>
        <p:spPr>
          <a:xfrm>
            <a:off x="3210362" y="1682060"/>
            <a:ext cx="1079405" cy="8043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IP Header</a:t>
            </a:r>
            <a:endParaRPr lang="en-US" dirty="0"/>
          </a:p>
        </p:txBody>
      </p:sp>
      <p:sp>
        <p:nvSpPr>
          <p:cNvPr id="9" name="Rounded Rectangle 8"/>
          <p:cNvSpPr/>
          <p:nvPr/>
        </p:nvSpPr>
        <p:spPr>
          <a:xfrm>
            <a:off x="2130957" y="1682058"/>
            <a:ext cx="1079405" cy="8043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Ethernet Header</a:t>
            </a:r>
            <a:endParaRPr lang="en-US" dirty="0"/>
          </a:p>
        </p:txBody>
      </p:sp>
      <p:sp>
        <p:nvSpPr>
          <p:cNvPr id="11" name="Rounded Rectangle 10"/>
          <p:cNvSpPr/>
          <p:nvPr/>
        </p:nvSpPr>
        <p:spPr>
          <a:xfrm>
            <a:off x="4646325" y="2004189"/>
            <a:ext cx="1079405" cy="8043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Payload</a:t>
            </a:r>
            <a:endParaRPr lang="en-US" dirty="0"/>
          </a:p>
        </p:txBody>
      </p:sp>
      <p:sp>
        <p:nvSpPr>
          <p:cNvPr id="12" name="Rounded Rectangle 11"/>
          <p:cNvSpPr/>
          <p:nvPr/>
        </p:nvSpPr>
        <p:spPr>
          <a:xfrm>
            <a:off x="3566920" y="2004188"/>
            <a:ext cx="1079405" cy="8043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L4 Header</a:t>
            </a:r>
            <a:endParaRPr lang="en-US" dirty="0"/>
          </a:p>
        </p:txBody>
      </p:sp>
      <p:sp>
        <p:nvSpPr>
          <p:cNvPr id="13" name="Rounded Rectangle 12"/>
          <p:cNvSpPr/>
          <p:nvPr/>
        </p:nvSpPr>
        <p:spPr>
          <a:xfrm>
            <a:off x="1401234" y="2004187"/>
            <a:ext cx="1079405" cy="8043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IP Header</a:t>
            </a:r>
            <a:endParaRPr lang="en-US" dirty="0"/>
          </a:p>
        </p:txBody>
      </p:sp>
      <p:sp>
        <p:nvSpPr>
          <p:cNvPr id="14" name="Rounded Rectangle 13"/>
          <p:cNvSpPr/>
          <p:nvPr/>
        </p:nvSpPr>
        <p:spPr>
          <a:xfrm>
            <a:off x="321829" y="2004185"/>
            <a:ext cx="1079405" cy="80439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Ethernet Header</a:t>
            </a:r>
            <a:endParaRPr lang="en-US" dirty="0"/>
          </a:p>
        </p:txBody>
      </p:sp>
      <p:sp>
        <p:nvSpPr>
          <p:cNvPr id="15" name="Rounded Rectangle 14"/>
          <p:cNvSpPr/>
          <p:nvPr/>
        </p:nvSpPr>
        <p:spPr>
          <a:xfrm>
            <a:off x="2480638" y="2004184"/>
            <a:ext cx="1079405" cy="80439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ESP Header</a:t>
            </a:r>
            <a:endParaRPr lang="en-US" dirty="0"/>
          </a:p>
        </p:txBody>
      </p:sp>
      <p:sp>
        <p:nvSpPr>
          <p:cNvPr id="16" name="Rounded Rectangle 15"/>
          <p:cNvSpPr/>
          <p:nvPr/>
        </p:nvSpPr>
        <p:spPr>
          <a:xfrm>
            <a:off x="6812011" y="2004182"/>
            <a:ext cx="1079405" cy="80439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ESP Trailer</a:t>
            </a:r>
            <a:endParaRPr lang="en-US" dirty="0"/>
          </a:p>
        </p:txBody>
      </p:sp>
      <p:sp>
        <p:nvSpPr>
          <p:cNvPr id="17" name="Rounded Rectangle 16"/>
          <p:cNvSpPr/>
          <p:nvPr/>
        </p:nvSpPr>
        <p:spPr>
          <a:xfrm>
            <a:off x="7896290" y="2004183"/>
            <a:ext cx="1079405" cy="80439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ESP Digest</a:t>
            </a:r>
            <a:endParaRPr lang="en-US" dirty="0"/>
          </a:p>
        </p:txBody>
      </p:sp>
      <p:sp>
        <p:nvSpPr>
          <p:cNvPr id="18" name="Rounded Rectangle 17"/>
          <p:cNvSpPr/>
          <p:nvPr/>
        </p:nvSpPr>
        <p:spPr>
          <a:xfrm>
            <a:off x="5718854" y="2004189"/>
            <a:ext cx="1079405" cy="80439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ESP Padding</a:t>
            </a:r>
            <a:endParaRPr lang="en-US" dirty="0"/>
          </a:p>
        </p:txBody>
      </p:sp>
      <p:sp>
        <p:nvSpPr>
          <p:cNvPr id="23" name="TextBox 22"/>
          <p:cNvSpPr txBox="1"/>
          <p:nvPr/>
        </p:nvSpPr>
        <p:spPr>
          <a:xfrm>
            <a:off x="3912781" y="5195777"/>
            <a:ext cx="3480391" cy="369332"/>
          </a:xfrm>
          <a:prstGeom prst="rect">
            <a:avLst/>
          </a:prstGeom>
          <a:noFill/>
        </p:spPr>
        <p:txBody>
          <a:bodyPr wrap="square" rtlCol="0">
            <a:spAutoFit/>
          </a:bodyPr>
          <a:lstStyle/>
          <a:p>
            <a:r>
              <a:rPr lang="en-US" dirty="0" smtClean="0"/>
              <a:t>Encrypted</a:t>
            </a:r>
            <a:endParaRPr lang="en-US" dirty="0"/>
          </a:p>
        </p:txBody>
      </p:sp>
      <p:sp>
        <p:nvSpPr>
          <p:cNvPr id="24" name="TextBox 23"/>
          <p:cNvSpPr txBox="1"/>
          <p:nvPr/>
        </p:nvSpPr>
        <p:spPr>
          <a:xfrm>
            <a:off x="457200" y="1020726"/>
            <a:ext cx="3143693" cy="369332"/>
          </a:xfrm>
          <a:prstGeom prst="rect">
            <a:avLst/>
          </a:prstGeom>
          <a:noFill/>
        </p:spPr>
        <p:txBody>
          <a:bodyPr wrap="square" rtlCol="0">
            <a:spAutoFit/>
          </a:bodyPr>
          <a:lstStyle/>
          <a:p>
            <a:r>
              <a:rPr lang="en-US" dirty="0" smtClean="0"/>
              <a:t>Given standard IPv4 packet: </a:t>
            </a:r>
            <a:endParaRPr lang="en-US" dirty="0"/>
          </a:p>
        </p:txBody>
      </p:sp>
      <p:sp>
        <p:nvSpPr>
          <p:cNvPr id="25" name="TextBox 24"/>
          <p:cNvSpPr txBox="1"/>
          <p:nvPr/>
        </p:nvSpPr>
        <p:spPr>
          <a:xfrm>
            <a:off x="4285026" y="2803451"/>
            <a:ext cx="3143693" cy="1477328"/>
          </a:xfrm>
          <a:prstGeom prst="rect">
            <a:avLst/>
          </a:prstGeom>
          <a:noFill/>
        </p:spPr>
        <p:txBody>
          <a:bodyPr wrap="square" rtlCol="0">
            <a:spAutoFit/>
          </a:bodyPr>
          <a:lstStyle/>
          <a:p>
            <a:r>
              <a:rPr lang="en-US" dirty="0" smtClean="0"/>
              <a:t>What IPsec functionality is required to provide:</a:t>
            </a:r>
          </a:p>
          <a:p>
            <a:pPr marL="742950" lvl="1" indent="-285750">
              <a:buFont typeface="Arial" panose="020B0604020202020204" pitchFamily="34" charset="0"/>
              <a:buChar char="•"/>
            </a:pPr>
            <a:r>
              <a:rPr lang="en-US" dirty="0" smtClean="0"/>
              <a:t>Confidentiality</a:t>
            </a:r>
          </a:p>
          <a:p>
            <a:pPr marL="742950" lvl="1" indent="-285750">
              <a:buFont typeface="Arial" panose="020B0604020202020204" pitchFamily="34" charset="0"/>
              <a:buChar char="•"/>
            </a:pPr>
            <a:r>
              <a:rPr lang="en-US" dirty="0" smtClean="0"/>
              <a:t>Integrity</a:t>
            </a:r>
          </a:p>
          <a:p>
            <a:pPr marL="742950" lvl="1" indent="-285750">
              <a:buFont typeface="Arial" panose="020B0604020202020204" pitchFamily="34" charset="0"/>
              <a:buChar char="•"/>
            </a:pPr>
            <a:r>
              <a:rPr lang="en-US" dirty="0"/>
              <a:t>Authenticity</a:t>
            </a:r>
          </a:p>
        </p:txBody>
      </p:sp>
      <p:sp>
        <p:nvSpPr>
          <p:cNvPr id="30" name="Left Bracket 29"/>
          <p:cNvSpPr/>
          <p:nvPr/>
        </p:nvSpPr>
        <p:spPr>
          <a:xfrm rot="5400000" flipV="1">
            <a:off x="2975654" y="1426633"/>
            <a:ext cx="125218" cy="1079404"/>
          </a:xfrm>
          <a:prstGeom prst="leftBracket">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sp>
        <p:nvSpPr>
          <p:cNvPr id="33" name="Left Bracket 32"/>
          <p:cNvSpPr/>
          <p:nvPr/>
        </p:nvSpPr>
        <p:spPr>
          <a:xfrm rot="5400000" flipV="1">
            <a:off x="7292403" y="335264"/>
            <a:ext cx="121920" cy="3258844"/>
          </a:xfrm>
          <a:prstGeom prst="leftBracket">
            <a:avLst/>
          </a:prstGeom>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aphicFrame>
        <p:nvGraphicFramePr>
          <p:cNvPr id="41" name="Diagram 40"/>
          <p:cNvGraphicFramePr/>
          <p:nvPr>
            <p:extLst>
              <p:ext uri="{D42A27DB-BD31-4B8C-83A1-F6EECF244321}">
                <p14:modId xmlns:p14="http://schemas.microsoft.com/office/powerpoint/2010/main" val="3238145965"/>
              </p:ext>
            </p:extLst>
          </p:nvPr>
        </p:nvGraphicFramePr>
        <p:xfrm>
          <a:off x="191308" y="851424"/>
          <a:ext cx="2537120" cy="941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Bracket 2"/>
          <p:cNvSpPr/>
          <p:nvPr/>
        </p:nvSpPr>
        <p:spPr>
          <a:xfrm rot="5400000" flipV="1">
            <a:off x="5648489" y="684984"/>
            <a:ext cx="166235" cy="4329371"/>
          </a:xfrm>
          <a:prstGeom prst="rightBracket">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26" name="Right Bracket 25"/>
          <p:cNvSpPr/>
          <p:nvPr/>
        </p:nvSpPr>
        <p:spPr>
          <a:xfrm rot="5400000" flipV="1">
            <a:off x="5023837" y="245883"/>
            <a:ext cx="330259" cy="5414655"/>
          </a:xfrm>
          <a:prstGeom prst="rightBracket">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graphicFrame>
        <p:nvGraphicFramePr>
          <p:cNvPr id="27" name="Diagram 26"/>
          <p:cNvGraphicFramePr/>
          <p:nvPr>
            <p:extLst>
              <p:ext uri="{D42A27DB-BD31-4B8C-83A1-F6EECF244321}">
                <p14:modId xmlns:p14="http://schemas.microsoft.com/office/powerpoint/2010/main" val="2540753886"/>
              </p:ext>
            </p:extLst>
          </p:nvPr>
        </p:nvGraphicFramePr>
        <p:xfrm>
          <a:off x="206205" y="3197011"/>
          <a:ext cx="3121386" cy="140248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8" name="Diagram 27"/>
          <p:cNvGraphicFramePr/>
          <p:nvPr>
            <p:extLst>
              <p:ext uri="{D42A27DB-BD31-4B8C-83A1-F6EECF244321}">
                <p14:modId xmlns:p14="http://schemas.microsoft.com/office/powerpoint/2010/main" val="2732927822"/>
              </p:ext>
            </p:extLst>
          </p:nvPr>
        </p:nvGraphicFramePr>
        <p:xfrm>
          <a:off x="5060138" y="3341718"/>
          <a:ext cx="3317488" cy="1337549"/>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5" name="Straight Arrow Connector 4"/>
          <p:cNvCxnSpPr>
            <a:stCxn id="3" idx="2"/>
            <a:endCxn id="27" idx="0"/>
          </p:cNvCxnSpPr>
          <p:nvPr/>
        </p:nvCxnSpPr>
        <p:spPr>
          <a:xfrm rot="16200000" flipH="1" flipV="1">
            <a:off x="3617141" y="1082544"/>
            <a:ext cx="264224" cy="3964709"/>
          </a:xfrm>
          <a:prstGeom prst="bentConnector3">
            <a:avLst>
              <a:gd name="adj1" fmla="val 41128"/>
            </a:avLst>
          </a:prstGeom>
          <a:ln>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0" name="Elbow Connector 19"/>
          <p:cNvCxnSpPr>
            <a:stCxn id="26" idx="2"/>
            <a:endCxn id="28" idx="0"/>
          </p:cNvCxnSpPr>
          <p:nvPr/>
        </p:nvCxnSpPr>
        <p:spPr>
          <a:xfrm rot="16200000" flipH="1">
            <a:off x="5842235" y="2465072"/>
            <a:ext cx="223378" cy="1529915"/>
          </a:xfrm>
          <a:prstGeom prst="bentConnector3">
            <a:avLst>
              <a:gd name="adj1" fmla="val 47575"/>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5" name="Elbow Connector 34"/>
          <p:cNvCxnSpPr>
            <a:endCxn id="33" idx="1"/>
          </p:cNvCxnSpPr>
          <p:nvPr/>
        </p:nvCxnSpPr>
        <p:spPr>
          <a:xfrm>
            <a:off x="2728428" y="1136073"/>
            <a:ext cx="4624935" cy="767653"/>
          </a:xfrm>
          <a:prstGeom prst="bentConnector4">
            <a:avLst>
              <a:gd name="adj1" fmla="val 49341"/>
              <a:gd name="adj2" fmla="val 359"/>
            </a:avLst>
          </a:prstGeom>
          <a:ln>
            <a:headEnd type="triangle"/>
            <a:tailEnd type="triangle"/>
          </a:ln>
        </p:spPr>
        <p:style>
          <a:lnRef idx="2">
            <a:schemeClr val="accent3"/>
          </a:lnRef>
          <a:fillRef idx="0">
            <a:schemeClr val="accent3"/>
          </a:fillRef>
          <a:effectRef idx="1">
            <a:schemeClr val="accent3"/>
          </a:effectRef>
          <a:fontRef idx="minor">
            <a:schemeClr val="tx1"/>
          </a:fontRef>
        </p:style>
      </p:cxnSp>
      <p:cxnSp>
        <p:nvCxnSpPr>
          <p:cNvPr id="38" name="Elbow Connector 37"/>
          <p:cNvCxnSpPr/>
          <p:nvPr/>
        </p:nvCxnSpPr>
        <p:spPr>
          <a:xfrm rot="16200000" flipH="1">
            <a:off x="2505529" y="1354910"/>
            <a:ext cx="767653" cy="309835"/>
          </a:xfrm>
          <a:prstGeom prst="bentConnector3">
            <a:avLst>
              <a:gd name="adj1" fmla="val 1271"/>
            </a:avLst>
          </a:prstGeom>
          <a:ln>
            <a:headEnd type="triangle"/>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90482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5"/>
                                        </p:tgtEl>
                                      </p:cBhvr>
                                    </p:animEffect>
                                    <p:set>
                                      <p:cBhvr>
                                        <p:cTn id="44" dur="1" fill="hold">
                                          <p:stCondLst>
                                            <p:cond delay="499"/>
                                          </p:stCondLst>
                                        </p:cTn>
                                        <p:tgtEl>
                                          <p:spTgt spid="25"/>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5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fade">
                                      <p:cBhvr>
                                        <p:cTn id="93" dur="500"/>
                                        <p:tgtEl>
                                          <p:spTgt spid="3"/>
                                        </p:tgtEl>
                                      </p:cBhvr>
                                    </p:animEffect>
                                  </p:childTnLst>
                                </p:cTn>
                              </p:par>
                              <p:par>
                                <p:cTn id="94" presetID="10" presetClass="entr" presetSubtype="0" fill="hold" nodeType="with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fade">
                                      <p:cBhvr>
                                        <p:cTn id="96" dur="500"/>
                                        <p:tgtEl>
                                          <p:spTgt spid="5"/>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fade">
                                      <p:cBhvr>
                                        <p:cTn id="101" dur="500"/>
                                        <p:tgtEl>
                                          <p:spTgt spid="28"/>
                                        </p:tgtEl>
                                      </p:cBhvr>
                                    </p:animEffect>
                                  </p:childTnLst>
                                </p:cTn>
                              </p:par>
                              <p:par>
                                <p:cTn id="102" presetID="10" presetClass="entr" presetSubtype="0" fill="hold" nodeType="with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fade">
                                      <p:cBhvr>
                                        <p:cTn id="104" dur="500"/>
                                        <p:tgtEl>
                                          <p:spTgt spid="2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2" grpId="0" animBg="1"/>
      <p:bldP spid="13" grpId="0" animBg="1"/>
      <p:bldP spid="14" grpId="0" animBg="1"/>
      <p:bldP spid="15" grpId="0" animBg="1"/>
      <p:bldP spid="16" grpId="0" animBg="1"/>
      <p:bldP spid="17" grpId="0" animBg="1"/>
      <p:bldP spid="18" grpId="0" animBg="1"/>
      <p:bldP spid="24" grpId="0"/>
      <p:bldP spid="24" grpId="1"/>
      <p:bldP spid="25" grpId="0"/>
      <p:bldP spid="25" grpId="1"/>
      <p:bldP spid="30" grpId="0" animBg="1"/>
      <p:bldP spid="33" grpId="0" animBg="1"/>
      <p:bldGraphic spid="41" grpId="0">
        <p:bldAsOne/>
      </p:bldGraphic>
      <p:bldP spid="3" grpId="0" animBg="1"/>
      <p:bldP spid="26" grpId="0" animBg="1"/>
      <p:bldGraphic spid="27" grpId="0">
        <p:bldAsOne/>
      </p:bldGraphic>
      <p:bldGraphic spid="2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36418" y="1314919"/>
            <a:ext cx="2999510" cy="31449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ounded Rectangle 67"/>
          <p:cNvSpPr/>
          <p:nvPr/>
        </p:nvSpPr>
        <p:spPr>
          <a:xfrm>
            <a:off x="574403" y="2372112"/>
            <a:ext cx="2781014" cy="14868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endParaRPr lang="en-US" dirty="0" smtClean="0"/>
          </a:p>
          <a:p>
            <a:endParaRPr lang="en-US" dirty="0"/>
          </a:p>
          <a:p>
            <a:r>
              <a:rPr lang="en-US" dirty="0" smtClean="0"/>
              <a:t>                 </a:t>
            </a:r>
            <a:endParaRPr lang="en-US" dirty="0"/>
          </a:p>
        </p:txBody>
      </p:sp>
      <p:sp>
        <p:nvSpPr>
          <p:cNvPr id="37" name="Rectangle 36"/>
          <p:cNvSpPr/>
          <p:nvPr/>
        </p:nvSpPr>
        <p:spPr>
          <a:xfrm>
            <a:off x="5745206" y="1314920"/>
            <a:ext cx="2999510" cy="31449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Proposed IPsec </a:t>
            </a:r>
            <a:r>
              <a:rPr lang="en-US" dirty="0" smtClean="0"/>
              <a:t>functionality: Vxlanipsec interface</a:t>
            </a:r>
            <a:endParaRPr lang="en-US" dirty="0"/>
          </a:p>
        </p:txBody>
      </p:sp>
      <p:sp>
        <p:nvSpPr>
          <p:cNvPr id="15" name="TextBox 14"/>
          <p:cNvSpPr txBox="1"/>
          <p:nvPr/>
        </p:nvSpPr>
        <p:spPr>
          <a:xfrm>
            <a:off x="639392" y="1314918"/>
            <a:ext cx="2516319" cy="369332"/>
          </a:xfrm>
          <a:prstGeom prst="rect">
            <a:avLst/>
          </a:prstGeom>
          <a:noFill/>
        </p:spPr>
        <p:txBody>
          <a:bodyPr wrap="square" rtlCol="0">
            <a:spAutoFit/>
          </a:bodyPr>
          <a:lstStyle/>
          <a:p>
            <a:r>
              <a:rPr lang="en-US" dirty="0" smtClean="0"/>
              <a:t>Hypervisor 1 (vxlan)</a:t>
            </a:r>
            <a:endParaRPr lang="en-US" dirty="0"/>
          </a:p>
        </p:txBody>
      </p:sp>
      <p:sp>
        <p:nvSpPr>
          <p:cNvPr id="16" name="Rectangle 15"/>
          <p:cNvSpPr/>
          <p:nvPr/>
        </p:nvSpPr>
        <p:spPr>
          <a:xfrm>
            <a:off x="2118899" y="1746225"/>
            <a:ext cx="824345" cy="5472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VM 1</a:t>
            </a:r>
            <a:endParaRPr lang="en-US" dirty="0"/>
          </a:p>
        </p:txBody>
      </p:sp>
      <p:sp>
        <p:nvSpPr>
          <p:cNvPr id="17" name="Rectangle 16"/>
          <p:cNvSpPr/>
          <p:nvPr/>
        </p:nvSpPr>
        <p:spPr>
          <a:xfrm>
            <a:off x="2118899" y="2724786"/>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a:t>
            </a:r>
            <a:r>
              <a:rPr lang="en-US" dirty="0" err="1" smtClean="0"/>
              <a:t>int</a:t>
            </a:r>
            <a:endParaRPr lang="en-US" dirty="0"/>
          </a:p>
        </p:txBody>
      </p:sp>
      <p:sp>
        <p:nvSpPr>
          <p:cNvPr id="18" name="Rectangle 17"/>
          <p:cNvSpPr/>
          <p:nvPr/>
        </p:nvSpPr>
        <p:spPr>
          <a:xfrm>
            <a:off x="2118899" y="3283271"/>
            <a:ext cx="600905" cy="42824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t>vxlan0</a:t>
            </a:r>
            <a:endParaRPr lang="en-US" sz="1200" dirty="0"/>
          </a:p>
        </p:txBody>
      </p:sp>
      <p:sp>
        <p:nvSpPr>
          <p:cNvPr id="19" name="Rectangle 18"/>
          <p:cNvSpPr/>
          <p:nvPr/>
        </p:nvSpPr>
        <p:spPr>
          <a:xfrm>
            <a:off x="719597" y="2724786"/>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Br0</a:t>
            </a:r>
            <a:endParaRPr lang="en-US" dirty="0"/>
          </a:p>
        </p:txBody>
      </p:sp>
      <p:sp>
        <p:nvSpPr>
          <p:cNvPr id="20" name="Rectangle 19"/>
          <p:cNvSpPr/>
          <p:nvPr/>
        </p:nvSpPr>
        <p:spPr>
          <a:xfrm>
            <a:off x="719597" y="3912645"/>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dpdk0</a:t>
            </a:r>
            <a:endParaRPr lang="en-US" dirty="0"/>
          </a:p>
        </p:txBody>
      </p:sp>
      <p:cxnSp>
        <p:nvCxnSpPr>
          <p:cNvPr id="28" name="Straight Arrow Connector 27"/>
          <p:cNvCxnSpPr>
            <a:stCxn id="16" idx="2"/>
            <a:endCxn id="17" idx="0"/>
          </p:cNvCxnSpPr>
          <p:nvPr/>
        </p:nvCxnSpPr>
        <p:spPr>
          <a:xfrm>
            <a:off x="2531072" y="2293480"/>
            <a:ext cx="0" cy="4313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9" idx="2"/>
            <a:endCxn id="20" idx="0"/>
          </p:cNvCxnSpPr>
          <p:nvPr/>
        </p:nvCxnSpPr>
        <p:spPr>
          <a:xfrm>
            <a:off x="1131770" y="3272041"/>
            <a:ext cx="0" cy="6406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295633" y="797522"/>
            <a:ext cx="7473329" cy="369332"/>
          </a:xfrm>
          <a:prstGeom prst="rect">
            <a:avLst/>
          </a:prstGeom>
          <a:noFill/>
        </p:spPr>
        <p:txBody>
          <a:bodyPr wrap="square" rtlCol="0">
            <a:spAutoFit/>
          </a:bodyPr>
          <a:lstStyle/>
          <a:p>
            <a:r>
              <a:rPr lang="en-US" dirty="0" smtClean="0"/>
              <a:t>Introduce new tunnel interface type ‘vxlanipsec’</a:t>
            </a:r>
            <a:endParaRPr lang="en-US" dirty="0"/>
          </a:p>
        </p:txBody>
      </p:sp>
      <p:sp>
        <p:nvSpPr>
          <p:cNvPr id="38" name="TextBox 37"/>
          <p:cNvSpPr txBox="1"/>
          <p:nvPr/>
        </p:nvSpPr>
        <p:spPr>
          <a:xfrm>
            <a:off x="5830158" y="1314919"/>
            <a:ext cx="2914558" cy="369332"/>
          </a:xfrm>
          <a:prstGeom prst="rect">
            <a:avLst/>
          </a:prstGeom>
          <a:noFill/>
        </p:spPr>
        <p:txBody>
          <a:bodyPr wrap="square" rtlCol="0">
            <a:spAutoFit/>
          </a:bodyPr>
          <a:lstStyle/>
          <a:p>
            <a:r>
              <a:rPr lang="en-US" dirty="0" smtClean="0"/>
              <a:t>Hypervisor 1 (vxlanipsec)</a:t>
            </a:r>
            <a:endParaRPr lang="en-US" dirty="0"/>
          </a:p>
        </p:txBody>
      </p:sp>
      <p:sp>
        <p:nvSpPr>
          <p:cNvPr id="46" name="Right Arrow 45"/>
          <p:cNvSpPr/>
          <p:nvPr/>
        </p:nvSpPr>
        <p:spPr>
          <a:xfrm>
            <a:off x="3930374" y="2471925"/>
            <a:ext cx="1404667" cy="48463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6" name="Rectangle 55"/>
          <p:cNvSpPr/>
          <p:nvPr/>
        </p:nvSpPr>
        <p:spPr>
          <a:xfrm>
            <a:off x="419144" y="1126252"/>
            <a:ext cx="3135328" cy="1186441"/>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u="sng" dirty="0" smtClean="0"/>
              <a:t>Vxlanipsec</a:t>
            </a:r>
          </a:p>
          <a:p>
            <a:pPr algn="ctr"/>
            <a:endParaRPr lang="en-US" sz="2000" b="1" u="sng" dirty="0" smtClean="0"/>
          </a:p>
          <a:p>
            <a:pPr algn="ctr"/>
            <a:endParaRPr lang="en-US" sz="2000" b="1" u="sng" dirty="0"/>
          </a:p>
          <a:p>
            <a:pPr algn="ctr"/>
            <a:endParaRPr lang="en-US" sz="2000" b="1" u="sng" dirty="0"/>
          </a:p>
        </p:txBody>
      </p:sp>
      <p:sp>
        <p:nvSpPr>
          <p:cNvPr id="58" name="Rounded Rectangle 57"/>
          <p:cNvSpPr/>
          <p:nvPr/>
        </p:nvSpPr>
        <p:spPr>
          <a:xfrm>
            <a:off x="868588" y="1452543"/>
            <a:ext cx="2236440" cy="8409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DPDK Cryptodev</a:t>
            </a:r>
          </a:p>
          <a:p>
            <a:pPr algn="ctr"/>
            <a:endParaRPr lang="en-US" dirty="0"/>
          </a:p>
          <a:p>
            <a:pPr algn="ctr"/>
            <a:endParaRPr lang="en-US" dirty="0"/>
          </a:p>
        </p:txBody>
      </p:sp>
      <p:sp>
        <p:nvSpPr>
          <p:cNvPr id="66" name="Rounded Rectangle 65"/>
          <p:cNvSpPr/>
          <p:nvPr/>
        </p:nvSpPr>
        <p:spPr>
          <a:xfrm>
            <a:off x="5871837" y="2441547"/>
            <a:ext cx="2781014" cy="14868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endParaRPr lang="en-US" dirty="0" smtClean="0"/>
          </a:p>
          <a:p>
            <a:endParaRPr lang="en-US" dirty="0"/>
          </a:p>
          <a:p>
            <a:r>
              <a:rPr lang="en-US" dirty="0" smtClean="0"/>
              <a:t>                 </a:t>
            </a:r>
            <a:endParaRPr lang="en-US" dirty="0"/>
          </a:p>
        </p:txBody>
      </p:sp>
      <p:sp>
        <p:nvSpPr>
          <p:cNvPr id="59" name="Snip Diagonal Corner Rectangle 58"/>
          <p:cNvSpPr/>
          <p:nvPr/>
        </p:nvSpPr>
        <p:spPr>
          <a:xfrm>
            <a:off x="902631" y="1733429"/>
            <a:ext cx="1059743" cy="498076"/>
          </a:xfrm>
          <a:prstGeom prst="snip2Diag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solidFill>
                  <a:schemeClr val="bg1"/>
                </a:solidFill>
              </a:rPr>
              <a:t>QAT</a:t>
            </a:r>
            <a:endParaRPr lang="en-US" dirty="0">
              <a:solidFill>
                <a:schemeClr val="bg1"/>
              </a:solidFill>
            </a:endParaRPr>
          </a:p>
        </p:txBody>
      </p:sp>
      <p:sp>
        <p:nvSpPr>
          <p:cNvPr id="60" name="Snip Diagonal Corner Rectangle 59"/>
          <p:cNvSpPr/>
          <p:nvPr/>
        </p:nvSpPr>
        <p:spPr>
          <a:xfrm>
            <a:off x="1982099" y="1748180"/>
            <a:ext cx="1059743" cy="498076"/>
          </a:xfrm>
          <a:prstGeom prst="snip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chemeClr val="tx1"/>
                </a:solidFill>
              </a:rPr>
              <a:t>VDEV PMD</a:t>
            </a:r>
            <a:endParaRPr lang="en-US" dirty="0">
              <a:solidFill>
                <a:schemeClr val="tx1"/>
              </a:solidFill>
            </a:endParaRPr>
          </a:p>
        </p:txBody>
      </p:sp>
      <p:sp>
        <p:nvSpPr>
          <p:cNvPr id="65" name="TextBox 64"/>
          <p:cNvSpPr txBox="1"/>
          <p:nvPr/>
        </p:nvSpPr>
        <p:spPr>
          <a:xfrm>
            <a:off x="420079" y="3594776"/>
            <a:ext cx="431761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Note: Cryptodev can </a:t>
            </a:r>
            <a:r>
              <a:rPr lang="en-US" dirty="0" err="1" smtClean="0"/>
              <a:t>utilise</a:t>
            </a:r>
            <a:endParaRPr lang="en-US" dirty="0"/>
          </a:p>
          <a:p>
            <a:pPr marL="742950" lvl="1" indent="-285750">
              <a:buFont typeface="Arial" panose="020B0604020202020204" pitchFamily="34" charset="0"/>
              <a:buChar char="•"/>
            </a:pPr>
            <a:r>
              <a:rPr lang="en-US" dirty="0"/>
              <a:t>HW: Intel ® </a:t>
            </a:r>
            <a:r>
              <a:rPr lang="en-US" b="1" dirty="0" err="1"/>
              <a:t>QuickAssist</a:t>
            </a:r>
            <a:r>
              <a:rPr lang="en-US" b="1" dirty="0"/>
              <a:t> (QAT)</a:t>
            </a:r>
          </a:p>
          <a:p>
            <a:pPr marL="742950" lvl="1" indent="-285750">
              <a:buFont typeface="Arial" panose="020B0604020202020204" pitchFamily="34" charset="0"/>
              <a:buChar char="•"/>
            </a:pPr>
            <a:r>
              <a:rPr lang="en-US" dirty="0"/>
              <a:t>SW: VDEV crypto PMD</a:t>
            </a:r>
          </a:p>
          <a:p>
            <a:endParaRPr lang="en-US" dirty="0"/>
          </a:p>
        </p:txBody>
      </p:sp>
      <p:sp>
        <p:nvSpPr>
          <p:cNvPr id="39" name="Rectangle 38"/>
          <p:cNvSpPr/>
          <p:nvPr/>
        </p:nvSpPr>
        <p:spPr>
          <a:xfrm>
            <a:off x="7427687" y="1746226"/>
            <a:ext cx="824345" cy="5472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VM 1</a:t>
            </a:r>
            <a:endParaRPr lang="en-US" dirty="0"/>
          </a:p>
        </p:txBody>
      </p:sp>
      <p:sp>
        <p:nvSpPr>
          <p:cNvPr id="40" name="Rectangle 39"/>
          <p:cNvSpPr/>
          <p:nvPr/>
        </p:nvSpPr>
        <p:spPr>
          <a:xfrm>
            <a:off x="7427687" y="2724787"/>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a:t>
            </a:r>
            <a:r>
              <a:rPr lang="en-US" dirty="0" err="1" smtClean="0"/>
              <a:t>int</a:t>
            </a:r>
            <a:endParaRPr lang="en-US" dirty="0"/>
          </a:p>
        </p:txBody>
      </p:sp>
      <p:sp>
        <p:nvSpPr>
          <p:cNvPr id="41" name="Rectangle 40"/>
          <p:cNvSpPr/>
          <p:nvPr/>
        </p:nvSpPr>
        <p:spPr>
          <a:xfrm>
            <a:off x="7427687" y="3283272"/>
            <a:ext cx="547531" cy="52214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Vxlanipsec0</a:t>
            </a:r>
            <a:endParaRPr lang="en-US" sz="1200" dirty="0"/>
          </a:p>
        </p:txBody>
      </p:sp>
      <p:sp>
        <p:nvSpPr>
          <p:cNvPr id="42" name="Rectangle 41"/>
          <p:cNvSpPr/>
          <p:nvPr/>
        </p:nvSpPr>
        <p:spPr>
          <a:xfrm>
            <a:off x="6028385" y="2724787"/>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Br0</a:t>
            </a:r>
            <a:endParaRPr lang="en-US" dirty="0"/>
          </a:p>
        </p:txBody>
      </p:sp>
      <p:sp>
        <p:nvSpPr>
          <p:cNvPr id="43" name="Rectangle 42"/>
          <p:cNvSpPr/>
          <p:nvPr/>
        </p:nvSpPr>
        <p:spPr>
          <a:xfrm>
            <a:off x="6028385" y="3912646"/>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dpdk0</a:t>
            </a:r>
            <a:endParaRPr lang="en-US" dirty="0"/>
          </a:p>
        </p:txBody>
      </p:sp>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133" y="3240401"/>
            <a:ext cx="870120" cy="565013"/>
          </a:xfrm>
          <a:prstGeom prst="rect">
            <a:avLst/>
          </a:prstGeom>
        </p:spPr>
      </p:pic>
      <p:cxnSp>
        <p:nvCxnSpPr>
          <p:cNvPr id="44" name="Straight Arrow Connector 43"/>
          <p:cNvCxnSpPr>
            <a:stCxn id="39" idx="2"/>
            <a:endCxn id="40" idx="0"/>
          </p:cNvCxnSpPr>
          <p:nvPr/>
        </p:nvCxnSpPr>
        <p:spPr>
          <a:xfrm>
            <a:off x="7839860" y="2293481"/>
            <a:ext cx="0" cy="4313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42" idx="2"/>
            <a:endCxn id="43" idx="0"/>
          </p:cNvCxnSpPr>
          <p:nvPr/>
        </p:nvCxnSpPr>
        <p:spPr>
          <a:xfrm>
            <a:off x="6440558" y="3272042"/>
            <a:ext cx="0" cy="6406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7567" y="3309836"/>
            <a:ext cx="870120" cy="565013"/>
          </a:xfrm>
          <a:prstGeom prst="rect">
            <a:avLst/>
          </a:prstGeom>
        </p:spPr>
      </p:pic>
      <p:sp>
        <p:nvSpPr>
          <p:cNvPr id="64" name="TextBox 63"/>
          <p:cNvSpPr txBox="1"/>
          <p:nvPr/>
        </p:nvSpPr>
        <p:spPr>
          <a:xfrm>
            <a:off x="420079" y="2757967"/>
            <a:ext cx="423047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Associated DPDK Cryptodev for</a:t>
            </a:r>
          </a:p>
          <a:p>
            <a:pPr marL="742950" lvl="1" indent="-285750">
              <a:buFont typeface="Arial" panose="020B0604020202020204" pitchFamily="34" charset="0"/>
              <a:buChar char="•"/>
            </a:pPr>
            <a:r>
              <a:rPr lang="en-US" dirty="0"/>
              <a:t>Cipher encrypt/decrypt .</a:t>
            </a:r>
          </a:p>
          <a:p>
            <a:pPr marL="742950" lvl="1" indent="-285750">
              <a:buFont typeface="Arial" panose="020B0604020202020204" pitchFamily="34" charset="0"/>
              <a:buChar char="•"/>
            </a:pPr>
            <a:r>
              <a:rPr lang="en-US" dirty="0"/>
              <a:t>Digest generation/verification.</a:t>
            </a:r>
          </a:p>
          <a:p>
            <a:endParaRPr lang="en-US" dirty="0"/>
          </a:p>
        </p:txBody>
      </p:sp>
      <p:sp>
        <p:nvSpPr>
          <p:cNvPr id="57" name="TextBox 56"/>
          <p:cNvSpPr txBox="1"/>
          <p:nvPr/>
        </p:nvSpPr>
        <p:spPr>
          <a:xfrm>
            <a:off x="419144" y="2293481"/>
            <a:ext cx="3850348"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Handles vxlan </a:t>
            </a:r>
            <a:r>
              <a:rPr lang="en-US" dirty="0" err="1" smtClean="0"/>
              <a:t>encap</a:t>
            </a:r>
            <a:r>
              <a:rPr lang="en-US" dirty="0" smtClean="0"/>
              <a:t>/</a:t>
            </a:r>
            <a:r>
              <a:rPr lang="en-US" dirty="0" err="1" smtClean="0"/>
              <a:t>decap</a:t>
            </a:r>
            <a:r>
              <a:rPr lang="en-US" dirty="0" smtClean="0"/>
              <a:t>.</a:t>
            </a:r>
          </a:p>
          <a:p>
            <a:pPr marL="285750" indent="-285750">
              <a:buFont typeface="Arial" panose="020B0604020202020204" pitchFamily="34" charset="0"/>
              <a:buChar char="•"/>
            </a:pPr>
            <a:r>
              <a:rPr lang="en-US" dirty="0" smtClean="0"/>
              <a:t>Handles ESP </a:t>
            </a:r>
            <a:r>
              <a:rPr lang="en-US" dirty="0" err="1" smtClean="0"/>
              <a:t>encap</a:t>
            </a:r>
            <a:r>
              <a:rPr lang="en-US" dirty="0" smtClean="0"/>
              <a:t>/</a:t>
            </a:r>
            <a:r>
              <a:rPr lang="en-US" dirty="0" err="1" smtClean="0"/>
              <a:t>decap</a:t>
            </a:r>
            <a:r>
              <a:rPr lang="en-US" dirty="0" smtClean="0"/>
              <a:t>.</a:t>
            </a:r>
          </a:p>
        </p:txBody>
      </p:sp>
    </p:spTree>
    <p:extLst>
      <p:ext uri="{BB962C8B-B14F-4D97-AF65-F5344CB8AC3E}">
        <p14:creationId xmlns:p14="http://schemas.microsoft.com/office/powerpoint/2010/main" val="178201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par>
                                <p:cTn id="43" presetID="10"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fade">
                                      <p:cBhvr>
                                        <p:cTn id="45" dur="500"/>
                                        <p:tgtEl>
                                          <p:spTgt spid="6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fade">
                                      <p:cBhvr>
                                        <p:cTn id="60" dur="500"/>
                                        <p:tgtEl>
                                          <p:spTgt spid="6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14"/>
                                        </p:tgtEl>
                                      </p:cBhvr>
                                    </p:animEffect>
                                    <p:set>
                                      <p:cBhvr>
                                        <p:cTn id="80" dur="1" fill="hold">
                                          <p:stCondLst>
                                            <p:cond delay="499"/>
                                          </p:stCondLst>
                                        </p:cTn>
                                        <p:tgtEl>
                                          <p:spTgt spid="14"/>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15"/>
                                        </p:tgtEl>
                                      </p:cBhvr>
                                    </p:animEffect>
                                    <p:set>
                                      <p:cBhvr>
                                        <p:cTn id="83" dur="1" fill="hold">
                                          <p:stCondLst>
                                            <p:cond delay="499"/>
                                          </p:stCondLst>
                                        </p:cTn>
                                        <p:tgtEl>
                                          <p:spTgt spid="15"/>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7"/>
                                        </p:tgtEl>
                                      </p:cBhvr>
                                    </p:animEffect>
                                    <p:set>
                                      <p:cBhvr>
                                        <p:cTn id="89" dur="1" fill="hold">
                                          <p:stCondLst>
                                            <p:cond delay="499"/>
                                          </p:stCondLst>
                                        </p:cTn>
                                        <p:tgtEl>
                                          <p:spTgt spid="17"/>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8"/>
                                        </p:tgtEl>
                                      </p:cBhvr>
                                    </p:animEffect>
                                    <p:set>
                                      <p:cBhvr>
                                        <p:cTn id="92" dur="1" fill="hold">
                                          <p:stCondLst>
                                            <p:cond delay="499"/>
                                          </p:stCondLst>
                                        </p:cTn>
                                        <p:tgtEl>
                                          <p:spTgt spid="18"/>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19"/>
                                        </p:tgtEl>
                                      </p:cBhvr>
                                    </p:animEffect>
                                    <p:set>
                                      <p:cBhvr>
                                        <p:cTn id="95" dur="1" fill="hold">
                                          <p:stCondLst>
                                            <p:cond delay="499"/>
                                          </p:stCondLst>
                                        </p:cTn>
                                        <p:tgtEl>
                                          <p:spTgt spid="19"/>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20"/>
                                        </p:tgtEl>
                                      </p:cBhvr>
                                    </p:animEffect>
                                    <p:set>
                                      <p:cBhvr>
                                        <p:cTn id="98" dur="1" fill="hold">
                                          <p:stCondLst>
                                            <p:cond delay="499"/>
                                          </p:stCondLst>
                                        </p:cTn>
                                        <p:tgtEl>
                                          <p:spTgt spid="2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9"/>
                                        </p:tgtEl>
                                      </p:cBhvr>
                                    </p:animEffect>
                                    <p:set>
                                      <p:cBhvr>
                                        <p:cTn id="101" dur="1" fill="hold">
                                          <p:stCondLst>
                                            <p:cond delay="499"/>
                                          </p:stCondLst>
                                        </p:cTn>
                                        <p:tgtEl>
                                          <p:spTgt spid="69"/>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68"/>
                                        </p:tgtEl>
                                      </p:cBhvr>
                                    </p:animEffect>
                                    <p:set>
                                      <p:cBhvr>
                                        <p:cTn id="104" dur="1" fill="hold">
                                          <p:stCondLst>
                                            <p:cond delay="499"/>
                                          </p:stCondLst>
                                        </p:cTn>
                                        <p:tgtEl>
                                          <p:spTgt spid="68"/>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28"/>
                                        </p:tgtEl>
                                      </p:cBhvr>
                                    </p:animEffect>
                                    <p:set>
                                      <p:cBhvr>
                                        <p:cTn id="107" dur="1" fill="hold">
                                          <p:stCondLst>
                                            <p:cond delay="499"/>
                                          </p:stCondLst>
                                        </p:cTn>
                                        <p:tgtEl>
                                          <p:spTgt spid="28"/>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29"/>
                                        </p:tgtEl>
                                      </p:cBhvr>
                                    </p:animEffect>
                                    <p:set>
                                      <p:cBhvr>
                                        <p:cTn id="110" dur="1" fill="hold">
                                          <p:stCondLst>
                                            <p:cond delay="499"/>
                                          </p:stCondLst>
                                        </p:cTn>
                                        <p:tgtEl>
                                          <p:spTgt spid="29"/>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fade">
                                      <p:cBhvr>
                                        <p:cTn id="113" dur="500"/>
                                        <p:tgtEl>
                                          <p:spTgt spid="56"/>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57">
                                            <p:txEl>
                                              <p:pRg st="0" end="0"/>
                                            </p:txEl>
                                          </p:spTgt>
                                        </p:tgtEl>
                                        <p:attrNameLst>
                                          <p:attrName>style.visibility</p:attrName>
                                        </p:attrNameLst>
                                      </p:cBhvr>
                                      <p:to>
                                        <p:strVal val="visible"/>
                                      </p:to>
                                    </p:set>
                                    <p:animEffect transition="in" filter="fade">
                                      <p:cBhvr>
                                        <p:cTn id="118" dur="500"/>
                                        <p:tgtEl>
                                          <p:spTgt spid="57">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57">
                                            <p:txEl>
                                              <p:pRg st="1" end="1"/>
                                            </p:txEl>
                                          </p:spTgt>
                                        </p:tgtEl>
                                        <p:attrNameLst>
                                          <p:attrName>style.visibility</p:attrName>
                                        </p:attrNameLst>
                                      </p:cBhvr>
                                      <p:to>
                                        <p:strVal val="visible"/>
                                      </p:to>
                                    </p:set>
                                    <p:animEffect transition="in" filter="fade">
                                      <p:cBhvr>
                                        <p:cTn id="123" dur="500"/>
                                        <p:tgtEl>
                                          <p:spTgt spid="57">
                                            <p:txEl>
                                              <p:pRg st="1" end="1"/>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64"/>
                                        </p:tgtEl>
                                        <p:attrNameLst>
                                          <p:attrName>style.visibility</p:attrName>
                                        </p:attrNameLst>
                                      </p:cBhvr>
                                      <p:to>
                                        <p:strVal val="visible"/>
                                      </p:to>
                                    </p:set>
                                    <p:animEffect transition="in" filter="fade">
                                      <p:cBhvr>
                                        <p:cTn id="128" dur="500"/>
                                        <p:tgtEl>
                                          <p:spTgt spid="64"/>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fade">
                                      <p:cBhvr>
                                        <p:cTn id="131" dur="500"/>
                                        <p:tgtEl>
                                          <p:spTgt spid="58"/>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65"/>
                                        </p:tgtEl>
                                        <p:attrNameLst>
                                          <p:attrName>style.visibility</p:attrName>
                                        </p:attrNameLst>
                                      </p:cBhvr>
                                      <p:to>
                                        <p:strVal val="visible"/>
                                      </p:to>
                                    </p:set>
                                    <p:animEffect transition="in" filter="fade">
                                      <p:cBhvr>
                                        <p:cTn id="136" dur="500"/>
                                        <p:tgtEl>
                                          <p:spTgt spid="65"/>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9"/>
                                        </p:tgtEl>
                                        <p:attrNameLst>
                                          <p:attrName>style.visibility</p:attrName>
                                        </p:attrNameLst>
                                      </p:cBhvr>
                                      <p:to>
                                        <p:strVal val="visible"/>
                                      </p:to>
                                    </p:set>
                                    <p:animEffect transition="in" filter="fade">
                                      <p:cBhvr>
                                        <p:cTn id="139" dur="500"/>
                                        <p:tgtEl>
                                          <p:spTgt spid="5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fade">
                                      <p:cBhvr>
                                        <p:cTn id="14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68" grpId="0" animBg="1"/>
      <p:bldP spid="68" grpId="1" animBg="1"/>
      <p:bldP spid="37" grpId="0" animBg="1"/>
      <p:bldP spid="15" grpId="0"/>
      <p:bldP spid="15" grpId="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38" grpId="0"/>
      <p:bldP spid="46" grpId="0" animBg="1"/>
      <p:bldP spid="56" grpId="0" animBg="1"/>
      <p:bldP spid="58" grpId="0" animBg="1"/>
      <p:bldP spid="66" grpId="0" animBg="1"/>
      <p:bldP spid="59" grpId="0" animBg="1"/>
      <p:bldP spid="60" grpId="0" animBg="1"/>
      <p:bldP spid="65" grpId="0"/>
      <p:bldP spid="39" grpId="0" animBg="1"/>
      <p:bldP spid="40" grpId="0" animBg="1"/>
      <p:bldP spid="41" grpId="0" animBg="1"/>
      <p:bldP spid="42" grpId="0" animBg="1"/>
      <p:bldP spid="43" grpId="0" animBg="1"/>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flipH="1">
            <a:off x="4551218" y="987303"/>
            <a:ext cx="2999510" cy="31449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ounded Rectangle 21"/>
          <p:cNvSpPr/>
          <p:nvPr/>
        </p:nvSpPr>
        <p:spPr>
          <a:xfrm>
            <a:off x="4684428" y="2044069"/>
            <a:ext cx="2781014" cy="14868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endParaRPr lang="en-US" dirty="0" smtClean="0"/>
          </a:p>
          <a:p>
            <a:endParaRPr lang="en-US" dirty="0"/>
          </a:p>
          <a:p>
            <a:r>
              <a:rPr lang="en-US" dirty="0" smtClean="0"/>
              <a:t>                 </a:t>
            </a:r>
            <a:endParaRPr lang="en-US" dirty="0"/>
          </a:p>
        </p:txBody>
      </p:sp>
      <p:sp>
        <p:nvSpPr>
          <p:cNvPr id="4" name="Rectangle 3"/>
          <p:cNvSpPr/>
          <p:nvPr/>
        </p:nvSpPr>
        <p:spPr>
          <a:xfrm>
            <a:off x="457199" y="997527"/>
            <a:ext cx="2999510" cy="314498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ounded Rectangle 19"/>
          <p:cNvSpPr/>
          <p:nvPr/>
        </p:nvSpPr>
        <p:spPr>
          <a:xfrm>
            <a:off x="566447" y="2098206"/>
            <a:ext cx="2781014" cy="14868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endParaRPr lang="en-US" dirty="0" smtClean="0"/>
          </a:p>
          <a:p>
            <a:endParaRPr lang="en-US" dirty="0"/>
          </a:p>
          <a:p>
            <a:r>
              <a:rPr lang="en-US" dirty="0" smtClean="0"/>
              <a:t>                 </a:t>
            </a:r>
            <a:endParaRPr lang="en-US"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038" y="2965879"/>
            <a:ext cx="870120" cy="565013"/>
          </a:xfrm>
          <a:prstGeom prst="rect">
            <a:avLst/>
          </a:prstGeom>
        </p:spPr>
      </p:pic>
      <p:sp>
        <p:nvSpPr>
          <p:cNvPr id="2" name="Title 1"/>
          <p:cNvSpPr>
            <a:spLocks noGrp="1"/>
          </p:cNvSpPr>
          <p:nvPr>
            <p:ph type="title"/>
          </p:nvPr>
        </p:nvSpPr>
        <p:spPr/>
        <p:txBody>
          <a:bodyPr/>
          <a:lstStyle/>
          <a:p>
            <a:r>
              <a:rPr lang="en-US" dirty="0"/>
              <a:t>Proposed IPsec </a:t>
            </a:r>
            <a:r>
              <a:rPr lang="en-US" dirty="0" smtClean="0"/>
              <a:t>functionality: Vxlanipsec </a:t>
            </a:r>
            <a:r>
              <a:rPr lang="en-US" dirty="0" err="1" smtClean="0"/>
              <a:t>Encap</a:t>
            </a:r>
            <a:endParaRPr lang="en-US" dirty="0"/>
          </a:p>
        </p:txBody>
      </p:sp>
      <p:sp>
        <p:nvSpPr>
          <p:cNvPr id="5" name="TextBox 4"/>
          <p:cNvSpPr txBox="1"/>
          <p:nvPr/>
        </p:nvSpPr>
        <p:spPr>
          <a:xfrm>
            <a:off x="566447" y="987927"/>
            <a:ext cx="1609745" cy="369332"/>
          </a:xfrm>
          <a:prstGeom prst="rect">
            <a:avLst/>
          </a:prstGeom>
          <a:noFill/>
        </p:spPr>
        <p:txBody>
          <a:bodyPr wrap="square" rtlCol="0">
            <a:spAutoFit/>
          </a:bodyPr>
          <a:lstStyle/>
          <a:p>
            <a:r>
              <a:rPr lang="en-US" dirty="0" smtClean="0"/>
              <a:t>Hypervisor 1</a:t>
            </a:r>
            <a:endParaRPr lang="en-US" dirty="0"/>
          </a:p>
        </p:txBody>
      </p:sp>
      <p:sp>
        <p:nvSpPr>
          <p:cNvPr id="6" name="Rectangle 5"/>
          <p:cNvSpPr/>
          <p:nvPr/>
        </p:nvSpPr>
        <p:spPr>
          <a:xfrm>
            <a:off x="2290939" y="1051194"/>
            <a:ext cx="824345" cy="5472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VM 1</a:t>
            </a:r>
            <a:endParaRPr lang="en-US" dirty="0"/>
          </a:p>
        </p:txBody>
      </p:sp>
      <p:sp>
        <p:nvSpPr>
          <p:cNvPr id="7" name="Rectangle 6"/>
          <p:cNvSpPr/>
          <p:nvPr/>
        </p:nvSpPr>
        <p:spPr>
          <a:xfrm>
            <a:off x="2414682" y="2483019"/>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a:t>
            </a:r>
            <a:r>
              <a:rPr lang="en-US" dirty="0" err="1" smtClean="0"/>
              <a:t>int</a:t>
            </a:r>
            <a:endParaRPr lang="en-US" dirty="0"/>
          </a:p>
        </p:txBody>
      </p:sp>
      <p:sp>
        <p:nvSpPr>
          <p:cNvPr id="8" name="Rectangle 7"/>
          <p:cNvSpPr/>
          <p:nvPr/>
        </p:nvSpPr>
        <p:spPr>
          <a:xfrm>
            <a:off x="2414682" y="3041504"/>
            <a:ext cx="537933" cy="48852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Vxlanipsec0</a:t>
            </a:r>
            <a:endParaRPr lang="en-US" sz="1200" dirty="0"/>
          </a:p>
        </p:txBody>
      </p:sp>
      <p:sp>
        <p:nvSpPr>
          <p:cNvPr id="9" name="Rectangle 8"/>
          <p:cNvSpPr/>
          <p:nvPr/>
        </p:nvSpPr>
        <p:spPr>
          <a:xfrm>
            <a:off x="740378" y="2407394"/>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Br0</a:t>
            </a:r>
            <a:endParaRPr lang="en-US" dirty="0"/>
          </a:p>
        </p:txBody>
      </p:sp>
      <p:sp>
        <p:nvSpPr>
          <p:cNvPr id="10" name="Rectangle 9"/>
          <p:cNvSpPr/>
          <p:nvPr/>
        </p:nvSpPr>
        <p:spPr>
          <a:xfrm>
            <a:off x="740378" y="3577919"/>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dpdk0</a:t>
            </a:r>
            <a:endParaRPr lang="en-US" dirty="0"/>
          </a:p>
        </p:txBody>
      </p:sp>
      <p:sp>
        <p:nvSpPr>
          <p:cNvPr id="12" name="TextBox 11"/>
          <p:cNvSpPr txBox="1"/>
          <p:nvPr/>
        </p:nvSpPr>
        <p:spPr>
          <a:xfrm flipH="1">
            <a:off x="4684428" y="999249"/>
            <a:ext cx="1609745" cy="369332"/>
          </a:xfrm>
          <a:prstGeom prst="rect">
            <a:avLst/>
          </a:prstGeom>
          <a:noFill/>
        </p:spPr>
        <p:txBody>
          <a:bodyPr wrap="square" rtlCol="0">
            <a:spAutoFit/>
          </a:bodyPr>
          <a:lstStyle/>
          <a:p>
            <a:r>
              <a:rPr lang="en-US" dirty="0" smtClean="0"/>
              <a:t>Hypervisor 2</a:t>
            </a:r>
            <a:endParaRPr lang="en-US" dirty="0"/>
          </a:p>
        </p:txBody>
      </p:sp>
      <p:sp>
        <p:nvSpPr>
          <p:cNvPr id="13" name="Rectangle 12"/>
          <p:cNvSpPr/>
          <p:nvPr/>
        </p:nvSpPr>
        <p:spPr>
          <a:xfrm flipH="1">
            <a:off x="6398699" y="1044564"/>
            <a:ext cx="824345" cy="5472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VM 2</a:t>
            </a:r>
            <a:endParaRPr lang="en-US" dirty="0"/>
          </a:p>
        </p:txBody>
      </p:sp>
      <p:sp>
        <p:nvSpPr>
          <p:cNvPr id="14" name="Rectangle 13"/>
          <p:cNvSpPr/>
          <p:nvPr/>
        </p:nvSpPr>
        <p:spPr>
          <a:xfrm flipH="1">
            <a:off x="6529336" y="2459045"/>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a:t>
            </a:r>
            <a:r>
              <a:rPr lang="en-US" dirty="0" err="1" smtClean="0"/>
              <a:t>int</a:t>
            </a:r>
            <a:endParaRPr lang="en-US" dirty="0"/>
          </a:p>
        </p:txBody>
      </p:sp>
      <p:sp>
        <p:nvSpPr>
          <p:cNvPr id="15" name="Rectangle 14"/>
          <p:cNvSpPr/>
          <p:nvPr/>
        </p:nvSpPr>
        <p:spPr>
          <a:xfrm flipH="1">
            <a:off x="6529336" y="3017530"/>
            <a:ext cx="554888" cy="491838"/>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dirty="0" smtClean="0"/>
              <a:t>Vxlanipsec1</a:t>
            </a:r>
            <a:endParaRPr lang="en-US" sz="1200" dirty="0"/>
          </a:p>
        </p:txBody>
      </p:sp>
      <p:sp>
        <p:nvSpPr>
          <p:cNvPr id="16" name="Rectangle 15"/>
          <p:cNvSpPr/>
          <p:nvPr/>
        </p:nvSpPr>
        <p:spPr>
          <a:xfrm flipH="1">
            <a:off x="4834397" y="2397170"/>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Br1</a:t>
            </a:r>
            <a:endParaRPr lang="en-US" dirty="0"/>
          </a:p>
        </p:txBody>
      </p:sp>
      <p:sp>
        <p:nvSpPr>
          <p:cNvPr id="17" name="Rectangle 16"/>
          <p:cNvSpPr/>
          <p:nvPr/>
        </p:nvSpPr>
        <p:spPr>
          <a:xfrm flipH="1">
            <a:off x="4834397" y="3585029"/>
            <a:ext cx="824345" cy="54725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dpdk1</a:t>
            </a:r>
            <a:endParaRPr lang="en-US" dirty="0"/>
          </a:p>
        </p:txBody>
      </p:sp>
      <p:cxnSp>
        <p:nvCxnSpPr>
          <p:cNvPr id="19" name="Straight Arrow Connector 18"/>
          <p:cNvCxnSpPr>
            <a:stCxn id="6" idx="2"/>
            <a:endCxn id="29" idx="0"/>
          </p:cNvCxnSpPr>
          <p:nvPr/>
        </p:nvCxnSpPr>
        <p:spPr>
          <a:xfrm flipH="1">
            <a:off x="2702996" y="1598449"/>
            <a:ext cx="116" cy="5753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9" idx="2"/>
            <a:endCxn id="10" idx="0"/>
          </p:cNvCxnSpPr>
          <p:nvPr/>
        </p:nvCxnSpPr>
        <p:spPr>
          <a:xfrm>
            <a:off x="1152551" y="2954649"/>
            <a:ext cx="0" cy="6232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976255" y="845127"/>
            <a:ext cx="34636" cy="3622964"/>
          </a:xfrm>
          <a:prstGeom prst="line">
            <a:avLst/>
          </a:prstGeom>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019" y="2911742"/>
            <a:ext cx="870120" cy="565013"/>
          </a:xfrm>
          <a:prstGeom prst="rect">
            <a:avLst/>
          </a:prstGeom>
        </p:spPr>
      </p:pic>
      <p:cxnSp>
        <p:nvCxnSpPr>
          <p:cNvPr id="26" name="Straight Arrow Connector 25"/>
          <p:cNvCxnSpPr/>
          <p:nvPr/>
        </p:nvCxnSpPr>
        <p:spPr>
          <a:xfrm flipV="1">
            <a:off x="5241516" y="2931948"/>
            <a:ext cx="0" cy="6406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32" idx="0"/>
            <a:endCxn id="13" idx="2"/>
          </p:cNvCxnSpPr>
          <p:nvPr/>
        </p:nvCxnSpPr>
        <p:spPr>
          <a:xfrm flipH="1" flipV="1">
            <a:off x="6810871" y="1591819"/>
            <a:ext cx="11517" cy="56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409944" y="2173831"/>
            <a:ext cx="586104" cy="2989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Vhu-0</a:t>
            </a:r>
            <a:endParaRPr lang="en-US" sz="1200" dirty="0"/>
          </a:p>
        </p:txBody>
      </p:sp>
      <p:sp>
        <p:nvSpPr>
          <p:cNvPr id="32" name="Rectangle 31"/>
          <p:cNvSpPr/>
          <p:nvPr/>
        </p:nvSpPr>
        <p:spPr>
          <a:xfrm>
            <a:off x="6529336" y="2153638"/>
            <a:ext cx="586104" cy="2989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smtClean="0"/>
              <a:t>Vhu-1</a:t>
            </a:r>
            <a:endParaRPr lang="en-US" sz="1200" dirty="0"/>
          </a:p>
        </p:txBody>
      </p:sp>
      <p:sp>
        <p:nvSpPr>
          <p:cNvPr id="56" name="Freeform 55"/>
          <p:cNvSpPr/>
          <p:nvPr/>
        </p:nvSpPr>
        <p:spPr>
          <a:xfrm>
            <a:off x="845238" y="1361287"/>
            <a:ext cx="6105776" cy="3258178"/>
          </a:xfrm>
          <a:custGeom>
            <a:avLst/>
            <a:gdLst>
              <a:gd name="connsiteX0" fmla="*/ 1849836 w 6105776"/>
              <a:gd name="connsiteY0" fmla="*/ 96253 h 3258178"/>
              <a:gd name="connsiteX1" fmla="*/ 1849836 w 6105776"/>
              <a:gd name="connsiteY1" fmla="*/ 1938803 h 3258178"/>
              <a:gd name="connsiteX2" fmla="*/ 522924 w 6105776"/>
              <a:gd name="connsiteY2" fmla="*/ 1457540 h 3258178"/>
              <a:gd name="connsiteX3" fmla="*/ 241042 w 6105776"/>
              <a:gd name="connsiteY3" fmla="*/ 2956331 h 3258178"/>
              <a:gd name="connsiteX4" fmla="*/ 3939893 w 6105776"/>
              <a:gd name="connsiteY4" fmla="*/ 3121336 h 3258178"/>
              <a:gd name="connsiteX5" fmla="*/ 4414281 w 6105776"/>
              <a:gd name="connsiteY5" fmla="*/ 1375038 h 3258178"/>
              <a:gd name="connsiteX6" fmla="*/ 6002449 w 6105776"/>
              <a:gd name="connsiteY6" fmla="*/ 1925053 h 3258178"/>
              <a:gd name="connsiteX7" fmla="*/ 5968073 w 6105776"/>
              <a:gd name="connsiteY7" fmla="*/ 0 h 3258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5776" h="3258178">
                <a:moveTo>
                  <a:pt x="1849836" y="96253"/>
                </a:moveTo>
                <a:cubicBezTo>
                  <a:pt x="1960412" y="904087"/>
                  <a:pt x="2070988" y="1711922"/>
                  <a:pt x="1849836" y="1938803"/>
                </a:cubicBezTo>
                <a:cubicBezTo>
                  <a:pt x="1628684" y="2165684"/>
                  <a:pt x="791056" y="1287952"/>
                  <a:pt x="522924" y="1457540"/>
                </a:cubicBezTo>
                <a:cubicBezTo>
                  <a:pt x="254792" y="1627128"/>
                  <a:pt x="-328453" y="2679032"/>
                  <a:pt x="241042" y="2956331"/>
                </a:cubicBezTo>
                <a:cubicBezTo>
                  <a:pt x="810537" y="3233630"/>
                  <a:pt x="3244353" y="3384885"/>
                  <a:pt x="3939893" y="3121336"/>
                </a:cubicBezTo>
                <a:cubicBezTo>
                  <a:pt x="4635433" y="2857787"/>
                  <a:pt x="4070522" y="1574418"/>
                  <a:pt x="4414281" y="1375038"/>
                </a:cubicBezTo>
                <a:cubicBezTo>
                  <a:pt x="4758040" y="1175658"/>
                  <a:pt x="5743484" y="2154226"/>
                  <a:pt x="6002449" y="1925053"/>
                </a:cubicBezTo>
                <a:cubicBezTo>
                  <a:pt x="6261414" y="1695880"/>
                  <a:pt x="5949739" y="383865"/>
                  <a:pt x="5968073" y="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8175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2054</TotalTime>
  <Words>959</Words>
  <Application>Microsoft Office PowerPoint</Application>
  <PresentationFormat>On-screen Show (16:9)</PresentationFormat>
  <Paragraphs>344</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Intel Clear</vt:lpstr>
      <vt:lpstr>Wingdings</vt:lpstr>
      <vt:lpstr>Office Theme</vt:lpstr>
      <vt:lpstr>Ian Stokes</vt:lpstr>
      <vt:lpstr>Notices &amp; Disclaimers</vt:lpstr>
      <vt:lpstr>Content</vt:lpstr>
      <vt:lpstr>Use Case Overview</vt:lpstr>
      <vt:lpstr>Use Case Overview cont.</vt:lpstr>
      <vt:lpstr>Use Case Overview cont.</vt:lpstr>
      <vt:lpstr>Proposed IPsec functionality</vt:lpstr>
      <vt:lpstr>Proposed IPsec functionality: Vxlanipsec interface</vt:lpstr>
      <vt:lpstr>Proposed IPsec functionality: Vxlanipsec Encap</vt:lpstr>
      <vt:lpstr>Proposed IPsec functionality: Vxlanipsec Encap</vt:lpstr>
      <vt:lpstr>Proposed IPsec functionality: Vxlanipsec Decap</vt:lpstr>
      <vt:lpstr>Design Considerations</vt:lpstr>
      <vt:lpstr>Design Considerations cont.</vt:lpstr>
      <vt:lpstr>Design Considerations cont.</vt:lpstr>
      <vt:lpstr>Performance Metrics</vt:lpstr>
      <vt:lpstr>Future Work</vt:lpstr>
      <vt:lpstr>Questions and Contact Info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Cohen</dc:creator>
  <cp:keywords>CTPClassification=CTP_PUBLIC:VisualMarkings=</cp:keywords>
  <cp:lastModifiedBy>Stokes, Ian</cp:lastModifiedBy>
  <cp:revision>220</cp:revision>
  <dcterms:created xsi:type="dcterms:W3CDTF">2016-09-09T14:34:40Z</dcterms:created>
  <dcterms:modified xsi:type="dcterms:W3CDTF">2017-11-12T16:02:13Z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6edf6e21-596e-4090-aa34-4b988925bddd</vt:lpwstr>
  </property>
  <property fmtid="{D5CDD505-2E9C-101B-9397-08002B2CF9AE}" pid="3" name="CTP_TimeStamp">
    <vt:lpwstr>2017-11-12 16:02:11Z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